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2"/>
  </p:sldMasterIdLst>
  <p:notesMasterIdLst>
    <p:notesMasterId r:id="rId3"/>
  </p:notesMasterIdLst>
  <p:sldIdLst>
    <p:sldId id="256" r:id="rId4"/>
    <p:sldId id="315" r:id="rId5"/>
    <p:sldId id="277" r:id="rId6"/>
    <p:sldId id="299" r:id="rId7"/>
    <p:sldId id="275" r:id="rId8"/>
    <p:sldId id="279" r:id="rId9"/>
    <p:sldId id="280" r:id="rId10"/>
    <p:sldId id="316" r:id="rId11"/>
    <p:sldId id="284" r:id="rId12"/>
    <p:sldId id="304" r:id="rId13"/>
    <p:sldId id="293" r:id="rId14"/>
    <p:sldId id="287" r:id="rId15"/>
    <p:sldId id="288" r:id="rId16"/>
    <p:sldId id="289" r:id="rId17"/>
    <p:sldId id="290" r:id="rId18"/>
    <p:sldId id="259" r:id="rId19"/>
  </p:sldIdLst>
  <p:sldSz cx="9144000" cy="5143500" type="screen16x9"/>
  <p:notesSz cx="6858000" cy="9144000"/>
  <p:custDataLst>
    <p:tags r:id="rId20"/>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540">
          <p15:clr>
            <a:srgbClr val="A4A3A4"/>
          </p15:clr>
        </p15:guide>
        <p15:guide id="2" pos="2838">
          <p15:clr>
            <a:srgbClr val="A4A3A4"/>
          </p15:clr>
        </p15:guide>
      </p15:sldGuideLst>
    </p:ext>
  </p:extLst>
</p:presentation>
</file>

<file path=ppt/commentAuthors.xml><?xml version="1.0" encoding="utf-8"?>
<p:cmAuthorLst xmlns:p="http://schemas.openxmlformats.org/presentationml/2006/main">
  <p:cmAuthor id="1" name="Tony" initials="T" lastIdx="0" clrIdx="0">
    <p:extLst>
      <p:ext uri="{19B8F6BF-5375-455C-9EA6-DF929625EA0E}">
        <p15:presenceInfo xmlns:p15="http://schemas.microsoft.com/office/powerpoint/2012/main" xmlns="" userId="Tony" providerId="None"/>
      </p:ext>
    </p:extLst>
  </p:cmAuthor>
</p:cm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2" autoAdjust="0"/>
    <p:restoredTop sz="94628" autoAdjust="0"/>
  </p:normalViewPr>
  <p:slideViewPr>
    <p:cSldViewPr>
      <p:cViewPr varScale="1">
        <p:scale>
          <a:sx n="82" d="100"/>
          <a:sy n="82" d="100"/>
        </p:scale>
        <p:origin x="-192" y="-60"/>
      </p:cViewPr>
      <p:guideLst>
        <p:guide orient="horz" pos="1540"/>
        <p:guide pos="2838"/>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 d="100"/>
          <a:sy n="1" d="100"/>
        </p:scale>
        <p:origin x="0" y="0"/>
      </p:cViewPr>
    </p:cSldViewPr>
  </p:notesViewPr>
  <p:gridSpacing cx="73736200" cy="7373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tags" Target="tags/tag1.xml" /><Relationship Id="rId21" Type="http://schemas.openxmlformats.org/officeDocument/2006/relationships/presProps" Target="presProps.xml" /><Relationship Id="rId22" Type="http://schemas.openxmlformats.org/officeDocument/2006/relationships/viewProps" Target="viewProps.xml" /><Relationship Id="rId23" Type="http://schemas.openxmlformats.org/officeDocument/2006/relationships/theme" Target="theme/theme1.xml" /><Relationship Id="rId24" Type="http://schemas.openxmlformats.org/officeDocument/2006/relationships/tableStyles" Target="tableStyles.xml" /><Relationship Id="rId3" Type="http://schemas.openxmlformats.org/officeDocument/2006/relationships/notesMaster" Target="notesMasters/notes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54D362-2E9B-478D-BAA4-2D5BC8B2CAD6}" type="datetimeFigureOut">
              <a:rPr lang="zh-CN" altLang="en-US" smtClean="0"/>
              <a:t>2020/11/10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306A6B-D6C4-49A6-AD64-89EB947F556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2020/11/10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2020/11/10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2020/11/10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a:t>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image" Target="../media/image1.png" /><Relationship Id="rId13"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xfrm>
      </p:grpSpPr>
      <p:sp>
        <p:nvSpPr>
          <p:cNvPr id="2" name="标题占位符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fld id="{530820CF-B880-4189-942D-D702A7CBA730}" type="datetimeFigureOut">
              <a:rPr lang="zh-CN" altLang="en-US" smtClean="0"/>
              <a:t>2020/11/10</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 Id="rId3" Type="http://schemas.openxmlformats.org/officeDocument/2006/relationships/image" Target="../media/image6.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7.png" /><Relationship Id="rId3" Type="http://schemas.openxmlformats.org/officeDocument/2006/relationships/image" Target="../media/image8.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2">
            <a:lum/>
          </a:blip>
          <a:stretch>
            <a:fillRect/>
          </a:stretch>
        </a:blipFill>
        <a:effectLst/>
      </p:bgPr>
    </p:bg>
    <p:spTree>
      <p:nvGrpSpPr>
        <p:cNvPr id="1" name=""/>
        <p:cNvGrpSpPr/>
        <p:nvPr/>
      </p:nvGrpSpPr>
      <p:grpSpPr>
        <a:xfrm>
          <a:off x="0" y="0"/>
          <a:ext cx="0" cy="0"/>
        </a:xfrm>
      </p:grpSpPr>
      <p:sp>
        <p:nvSpPr>
          <p:cNvPr id="2" name="标题 1"/>
          <p:cNvSpPr>
            <a:spLocks noGrp="1"/>
          </p:cNvSpPr>
          <p:nvPr>
            <p:ph type="ctrTitle"/>
          </p:nvPr>
        </p:nvSpPr>
        <p:spPr>
          <a:xfrm>
            <a:off x="1143000" y="1294130"/>
            <a:ext cx="6858000" cy="1523365"/>
          </a:xfrm>
        </p:spPr>
        <p:txBody>
          <a:bodyPr>
            <a:normAutofit/>
          </a:bodyPr>
          <a:lstStyle/>
          <a:p>
            <a:r>
              <a:rPr lang="en-US" altLang="zh-CN" sz="3300" b="1">
                <a:latin typeface="Verdana" panose="020b0604030504040204" pitchFamily="34" charset="0"/>
                <a:ea typeface="Verdana" panose="020b0604030504040204" pitchFamily="34" charset="0"/>
                <a:cs typeface="Verdana" panose="020b0604030504040204" pitchFamily="34" charset="0"/>
              </a:rPr>
              <a:t>Unit 6 Nature in words</a:t>
            </a:r>
            <a:br>
              <a:rPr lang="en-US" altLang="zh-CN" sz="3600"/>
            </a:br>
            <a:endParaRPr lang="zh-CN" altLang="en-US" sz="3600"/>
          </a:p>
        </p:txBody>
      </p:sp>
      <p:sp>
        <p:nvSpPr>
          <p:cNvPr id="4" name="TextBox 3"/>
          <p:cNvSpPr txBox="1"/>
          <p:nvPr/>
        </p:nvSpPr>
        <p:spPr>
          <a:xfrm>
            <a:off x="737574" y="303498"/>
            <a:ext cx="4104456" cy="345440"/>
          </a:xfrm>
          <a:prstGeom prst="rect">
            <a:avLst/>
          </a:prstGeom>
          <a:noFill/>
        </p:spPr>
        <p:txBody>
          <a:bodyPr wrap="square" lIns="68580" tIns="34290" rIns="68580" bIns="34290" rtlCol="0">
            <a:spAutoFit/>
          </a:bodyPr>
          <a:lstStyle/>
          <a:p>
            <a:r>
              <a:rPr lang="zh-CN" altLang="en-US" sz="1800" b="1"/>
              <a:t>新标准《英语》高中选择性必修第三册</a:t>
            </a:r>
            <a:endParaRPr lang="en-US" altLang="zh-CN" sz="1800" b="1"/>
          </a:p>
        </p:txBody>
      </p:sp>
      <p:sp>
        <p:nvSpPr>
          <p:cNvPr id="3" name="标题 1"/>
          <p:cNvSpPr>
            <a:spLocks noGrp="1"/>
          </p:cNvSpPr>
          <p:nvPr/>
        </p:nvSpPr>
        <p:spPr>
          <a:xfrm>
            <a:off x="1143000" y="2129155"/>
            <a:ext cx="6858000" cy="1050925"/>
          </a:xfrm>
          <a:prstGeom prst="rect">
            <a:avLst/>
          </a:prstGeom>
        </p:spPr>
        <p:txBody>
          <a:bodyPr vert="horz" lIns="68580" tIns="34290" rIns="68580" bIns="3429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br>
              <a:rPr lang="en-US" altLang="zh-CN" sz="3300" b="1">
                <a:latin typeface="Verdana" panose="020b0604030504040204" pitchFamily="34" charset="0"/>
                <a:ea typeface="Verdana" panose="020b0604030504040204" pitchFamily="34" charset="0"/>
                <a:cs typeface="Verdana" panose="020b0604030504040204" pitchFamily="34" charset="0"/>
              </a:rPr>
            </a:br>
            <a:r>
              <a:rPr lang="en-US" altLang="zh-CN" sz="3300" b="1">
                <a:latin typeface="Verdana" panose="020b0604030504040204" pitchFamily="34" charset="0"/>
                <a:ea typeface="Verdana" panose="020b0604030504040204" pitchFamily="34" charset="0"/>
                <a:cs typeface="Verdana" panose="020b0604030504040204" pitchFamily="34" charset="0"/>
              </a:rPr>
              <a:t>Using language</a:t>
            </a:r>
            <a:endParaRPr lang="zh-CN" altLang="en-US" sz="3600"/>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628650" y="120809"/>
            <a:ext cx="2323170" cy="700246"/>
          </a:xfrm>
        </p:spPr>
        <p:txBody>
          <a:bodyPr>
            <a:norm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rPr>
              <a:t>Activity 6 </a:t>
            </a:r>
            <a:endParaRPr lang="zh-CN" altLang="en-US" sz="2400"/>
          </a:p>
        </p:txBody>
      </p:sp>
      <p:sp>
        <p:nvSpPr>
          <p:cNvPr id="5" name="内容占位符 2"/>
          <p:cNvSpPr>
            <a:spLocks noGrp="1"/>
          </p:cNvSpPr>
          <p:nvPr/>
        </p:nvSpPr>
        <p:spPr>
          <a:xfrm>
            <a:off x="1785918" y="2685725"/>
            <a:ext cx="3877310" cy="1771015"/>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en-US" altLang="zh-CN" sz="1800" b="1">
              <a:latin typeface="Calibri" panose="020f0502020204030204" pitchFamily="34" charset="0"/>
              <a:cs typeface="Calibri" panose="020f0502020204030204" pitchFamily="34" charset="0"/>
            </a:endParaRPr>
          </a:p>
        </p:txBody>
      </p:sp>
      <p:sp>
        <p:nvSpPr>
          <p:cNvPr id="11" name="内容占位符 2"/>
          <p:cNvSpPr>
            <a:spLocks noGrp="1"/>
          </p:cNvSpPr>
          <p:nvPr/>
        </p:nvSpPr>
        <p:spPr>
          <a:xfrm>
            <a:off x="2232323" y="1547170"/>
            <a:ext cx="990600" cy="32766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1800" b="1">
                <a:solidFill>
                  <a:schemeClr val="accent5"/>
                </a:solidFill>
                <a:latin typeface="Calibri" panose="020f0502020204030204" pitchFamily="34" charset="0"/>
                <a:cs typeface="Calibri" panose="020f0502020204030204" pitchFamily="34" charset="0"/>
              </a:rPr>
              <a:t>Sound</a:t>
            </a:r>
          </a:p>
        </p:txBody>
      </p:sp>
      <p:sp>
        <p:nvSpPr>
          <p:cNvPr id="8" name="内容占位符 2"/>
          <p:cNvSpPr>
            <a:spLocks noGrp="1"/>
          </p:cNvSpPr>
          <p:nvPr/>
        </p:nvSpPr>
        <p:spPr>
          <a:xfrm>
            <a:off x="4208443" y="1500180"/>
            <a:ext cx="990600" cy="32766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1800" b="1">
                <a:solidFill>
                  <a:schemeClr val="accent5"/>
                </a:solidFill>
                <a:latin typeface="Calibri" panose="020f0502020204030204" pitchFamily="34" charset="0"/>
                <a:cs typeface="Calibri" panose="020f0502020204030204" pitchFamily="34" charset="0"/>
              </a:rPr>
              <a:t>Colour</a:t>
            </a:r>
          </a:p>
        </p:txBody>
      </p:sp>
      <p:sp>
        <p:nvSpPr>
          <p:cNvPr id="9" name="内容占位符 2"/>
          <p:cNvSpPr>
            <a:spLocks noGrp="1"/>
          </p:cNvSpPr>
          <p:nvPr/>
        </p:nvSpPr>
        <p:spPr>
          <a:xfrm>
            <a:off x="2232323" y="3217220"/>
            <a:ext cx="990600" cy="32766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1800" b="1">
                <a:solidFill>
                  <a:schemeClr val="accent5"/>
                </a:solidFill>
                <a:latin typeface="Calibri" panose="020f0502020204030204" pitchFamily="34" charset="0"/>
                <a:cs typeface="Calibri" panose="020f0502020204030204" pitchFamily="34" charset="0"/>
              </a:rPr>
              <a:t>Shape</a:t>
            </a:r>
          </a:p>
        </p:txBody>
      </p:sp>
      <p:sp>
        <p:nvSpPr>
          <p:cNvPr id="10" name="内容占位符 2"/>
          <p:cNvSpPr>
            <a:spLocks noGrp="1"/>
          </p:cNvSpPr>
          <p:nvPr/>
        </p:nvSpPr>
        <p:spPr>
          <a:xfrm>
            <a:off x="5851823" y="1500180"/>
            <a:ext cx="990600" cy="32766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1800" b="1">
                <a:solidFill>
                  <a:schemeClr val="accent5"/>
                </a:solidFill>
                <a:latin typeface="Calibri" panose="020f0502020204030204" pitchFamily="34" charset="0"/>
                <a:cs typeface="Calibri" panose="020f0502020204030204" pitchFamily="34" charset="0"/>
              </a:rPr>
              <a:t>Action</a:t>
            </a:r>
          </a:p>
        </p:txBody>
      </p:sp>
      <p:sp>
        <p:nvSpPr>
          <p:cNvPr id="12" name="内容占位符 2"/>
          <p:cNvSpPr>
            <a:spLocks noGrp="1"/>
          </p:cNvSpPr>
          <p:nvPr/>
        </p:nvSpPr>
        <p:spPr>
          <a:xfrm>
            <a:off x="4134148" y="3217220"/>
            <a:ext cx="762000" cy="32766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1800" b="1">
                <a:solidFill>
                  <a:schemeClr val="accent5"/>
                </a:solidFill>
                <a:latin typeface="Calibri" panose="020f0502020204030204" pitchFamily="34" charset="0"/>
                <a:cs typeface="Calibri" panose="020f0502020204030204" pitchFamily="34" charset="0"/>
              </a:rPr>
              <a:t>Smell</a:t>
            </a:r>
          </a:p>
        </p:txBody>
      </p:sp>
      <p:sp>
        <p:nvSpPr>
          <p:cNvPr id="13" name="内容占位符 2"/>
          <p:cNvSpPr>
            <a:spLocks noGrp="1"/>
          </p:cNvSpPr>
          <p:nvPr/>
        </p:nvSpPr>
        <p:spPr>
          <a:xfrm>
            <a:off x="5851823" y="3217220"/>
            <a:ext cx="1090295" cy="32766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1800" b="1">
                <a:solidFill>
                  <a:schemeClr val="accent5"/>
                </a:solidFill>
                <a:latin typeface="Calibri" panose="020f0502020204030204" pitchFamily="34" charset="0"/>
                <a:cs typeface="Calibri" panose="020f0502020204030204" pitchFamily="34" charset="0"/>
              </a:rPr>
              <a:t>Sensation</a:t>
            </a:r>
          </a:p>
        </p:txBody>
      </p:sp>
      <p:sp>
        <p:nvSpPr>
          <p:cNvPr id="14" name="矩形 13"/>
          <p:cNvSpPr/>
          <p:nvPr/>
        </p:nvSpPr>
        <p:spPr>
          <a:xfrm>
            <a:off x="1975783" y="1874830"/>
            <a:ext cx="1368425" cy="1268095"/>
          </a:xfrm>
          <a:prstGeom prst="rect">
            <a:avLst/>
          </a:prstGeom>
          <a:ln w="28575">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5" name="矩形 14"/>
          <p:cNvSpPr/>
          <p:nvPr/>
        </p:nvSpPr>
        <p:spPr>
          <a:xfrm>
            <a:off x="3830618" y="1873560"/>
            <a:ext cx="1368425" cy="1268730"/>
          </a:xfrm>
          <a:prstGeom prst="rect">
            <a:avLst/>
          </a:prstGeom>
          <a:ln w="28575">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6" name="矩形 15"/>
          <p:cNvSpPr/>
          <p:nvPr/>
        </p:nvSpPr>
        <p:spPr>
          <a:xfrm>
            <a:off x="5689771" y="1866959"/>
            <a:ext cx="1368425" cy="1268730"/>
          </a:xfrm>
          <a:prstGeom prst="rect">
            <a:avLst/>
          </a:prstGeom>
          <a:ln w="28575">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7" name="矩形 16"/>
          <p:cNvSpPr/>
          <p:nvPr/>
        </p:nvSpPr>
        <p:spPr>
          <a:xfrm>
            <a:off x="1953050" y="3544880"/>
            <a:ext cx="1368425" cy="1316355"/>
          </a:xfrm>
          <a:prstGeom prst="rect">
            <a:avLst/>
          </a:prstGeom>
          <a:ln w="28575">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8" name="矩形 17"/>
          <p:cNvSpPr/>
          <p:nvPr/>
        </p:nvSpPr>
        <p:spPr>
          <a:xfrm>
            <a:off x="3844011" y="3544880"/>
            <a:ext cx="1368425" cy="1320800"/>
          </a:xfrm>
          <a:prstGeom prst="rect">
            <a:avLst/>
          </a:prstGeom>
          <a:ln w="28575">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9" name="矩形 18"/>
          <p:cNvSpPr/>
          <p:nvPr/>
        </p:nvSpPr>
        <p:spPr>
          <a:xfrm>
            <a:off x="5717411" y="3546265"/>
            <a:ext cx="1368425" cy="1316990"/>
          </a:xfrm>
          <a:prstGeom prst="rect">
            <a:avLst/>
          </a:prstGeom>
          <a:ln w="28575">
            <a:solidFill>
              <a:schemeClr val="accent5"/>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21" name="内容占位符 2"/>
          <p:cNvSpPr>
            <a:spLocks noGrp="1"/>
          </p:cNvSpPr>
          <p:nvPr/>
        </p:nvSpPr>
        <p:spPr>
          <a:xfrm>
            <a:off x="2344891" y="2276785"/>
            <a:ext cx="878031" cy="71120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nSpc>
                <a:spcPct val="70000"/>
              </a:lnSpc>
              <a:buNone/>
            </a:pPr>
            <a:r>
              <a:rPr lang="en-US" altLang="zh-CN" sz="1400" b="1">
                <a:solidFill>
                  <a:schemeClr val="accent2"/>
                </a:solidFill>
                <a:latin typeface="Times New Roman" pitchFamily="18" charset="0"/>
                <a:cs typeface="Times New Roman" pitchFamily="18" charset="0"/>
              </a:rPr>
              <a:t>loud</a:t>
            </a:r>
          </a:p>
          <a:p>
            <a:pPr marL="0" indent="0">
              <a:lnSpc>
                <a:spcPct val="70000"/>
              </a:lnSpc>
              <a:buNone/>
            </a:pPr>
            <a:endParaRPr lang="en-US" altLang="zh-CN" sz="1400" b="1">
              <a:solidFill>
                <a:schemeClr val="accent6"/>
              </a:solidFill>
              <a:latin typeface="Calibri" panose="020f0502020204030204" pitchFamily="34" charset="0"/>
              <a:cs typeface="Calibri" panose="020f0502020204030204" pitchFamily="34" charset="0"/>
            </a:endParaRPr>
          </a:p>
        </p:txBody>
      </p:sp>
      <p:sp>
        <p:nvSpPr>
          <p:cNvPr id="22" name="内容占位符 2"/>
          <p:cNvSpPr>
            <a:spLocks noGrp="1"/>
          </p:cNvSpPr>
          <p:nvPr/>
        </p:nvSpPr>
        <p:spPr>
          <a:xfrm>
            <a:off x="4019213" y="2028500"/>
            <a:ext cx="990600" cy="743585"/>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nSpc>
                <a:spcPct val="70000"/>
              </a:lnSpc>
              <a:buNone/>
            </a:pPr>
            <a:r>
              <a:rPr lang="en-US" altLang="zh-CN" sz="1400" b="1">
                <a:solidFill>
                  <a:schemeClr val="accent2"/>
                </a:solidFill>
                <a:latin typeface="Times New Roman" pitchFamily="18" charset="0"/>
                <a:cs typeface="Times New Roman" pitchFamily="18" charset="0"/>
              </a:rPr>
              <a:t>clear, </a:t>
            </a:r>
          </a:p>
          <a:p>
            <a:pPr marL="0" indent="0">
              <a:lnSpc>
                <a:spcPct val="70000"/>
              </a:lnSpc>
              <a:buNone/>
            </a:pPr>
            <a:r>
              <a:rPr lang="en-US" altLang="zh-CN" sz="1400" b="1">
                <a:solidFill>
                  <a:schemeClr val="accent2"/>
                </a:solidFill>
                <a:latin typeface="Times New Roman" pitchFamily="18" charset="0"/>
                <a:cs typeface="Times New Roman" pitchFamily="18" charset="0"/>
              </a:rPr>
              <a:t>green, </a:t>
            </a:r>
          </a:p>
          <a:p>
            <a:pPr marL="0" indent="0">
              <a:lnSpc>
                <a:spcPct val="70000"/>
              </a:lnSpc>
              <a:buNone/>
            </a:pPr>
            <a:r>
              <a:rPr lang="en-US" altLang="zh-CN" sz="1400" b="1">
                <a:solidFill>
                  <a:schemeClr val="accent2"/>
                </a:solidFill>
                <a:latin typeface="Times New Roman" pitchFamily="18" charset="0"/>
                <a:cs typeface="Times New Roman" pitchFamily="18" charset="0"/>
              </a:rPr>
              <a:t>rich,</a:t>
            </a:r>
          </a:p>
          <a:p>
            <a:pPr marL="0" indent="0">
              <a:lnSpc>
                <a:spcPct val="70000"/>
              </a:lnSpc>
              <a:buNone/>
            </a:pPr>
            <a:r>
              <a:rPr lang="en-US" altLang="zh-CN" sz="1400" b="1">
                <a:solidFill>
                  <a:schemeClr val="accent2"/>
                </a:solidFill>
                <a:latin typeface="Times New Roman" pitchFamily="18" charset="0"/>
                <a:cs typeface="Times New Roman" pitchFamily="18" charset="0"/>
              </a:rPr>
              <a:t>golden </a:t>
            </a:r>
          </a:p>
          <a:p>
            <a:pPr marL="0" indent="0">
              <a:lnSpc>
                <a:spcPct val="70000"/>
              </a:lnSpc>
              <a:buNone/>
            </a:pPr>
            <a:endParaRPr lang="en-US" altLang="zh-CN" sz="1400" b="1">
              <a:solidFill>
                <a:schemeClr val="accent6"/>
              </a:solidFill>
              <a:latin typeface="Calibri" panose="020f0502020204030204" pitchFamily="34" charset="0"/>
              <a:cs typeface="Calibri" panose="020f0502020204030204" pitchFamily="34" charset="0"/>
            </a:endParaRPr>
          </a:p>
        </p:txBody>
      </p:sp>
      <p:sp>
        <p:nvSpPr>
          <p:cNvPr id="23" name="内容占位符 2"/>
          <p:cNvSpPr>
            <a:spLocks noGrp="1"/>
          </p:cNvSpPr>
          <p:nvPr/>
        </p:nvSpPr>
        <p:spPr>
          <a:xfrm>
            <a:off x="5828208" y="1993540"/>
            <a:ext cx="1169035" cy="91059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nSpc>
                <a:spcPct val="80000"/>
              </a:lnSpc>
              <a:buNone/>
            </a:pPr>
            <a:r>
              <a:rPr lang="en-US" altLang="zh-CN" sz="1400" b="1" smtClean="0">
                <a:solidFill>
                  <a:schemeClr val="accent2"/>
                </a:solidFill>
                <a:latin typeface="Times New Roman" pitchFamily="18" charset="0"/>
                <a:cs typeface="Times New Roman" pitchFamily="18" charset="0"/>
              </a:rPr>
              <a:t>blooming, bend</a:t>
            </a:r>
            <a:r>
              <a:rPr lang="en-US" altLang="zh-CN" sz="1400" b="1">
                <a:solidFill>
                  <a:schemeClr val="accent2"/>
                </a:solidFill>
                <a:latin typeface="Times New Roman" pitchFamily="18" charset="0"/>
                <a:cs typeface="Times New Roman" pitchFamily="18" charset="0"/>
              </a:rPr>
              <a:t>, bow, piled, waving, sweeps, tinges, makes</a:t>
            </a:r>
          </a:p>
          <a:p>
            <a:pPr marL="0" indent="0">
              <a:lnSpc>
                <a:spcPct val="70000"/>
              </a:lnSpc>
              <a:buNone/>
            </a:pPr>
            <a:endParaRPr lang="en-US" altLang="zh-CN" sz="1400" b="1">
              <a:solidFill>
                <a:schemeClr val="accent6"/>
              </a:solidFill>
              <a:latin typeface="Calibri" panose="020f0502020204030204" pitchFamily="34" charset="0"/>
              <a:cs typeface="Calibri" panose="020f0502020204030204" pitchFamily="34" charset="0"/>
            </a:endParaRPr>
          </a:p>
        </p:txBody>
      </p:sp>
      <p:sp>
        <p:nvSpPr>
          <p:cNvPr id="24" name="内容占位符 2"/>
          <p:cNvSpPr>
            <a:spLocks noGrp="1"/>
          </p:cNvSpPr>
          <p:nvPr/>
        </p:nvSpPr>
        <p:spPr>
          <a:xfrm>
            <a:off x="1975783" y="3746810"/>
            <a:ext cx="1556385" cy="79629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nSpc>
                <a:spcPct val="70000"/>
              </a:lnSpc>
              <a:buNone/>
            </a:pPr>
            <a:r>
              <a:rPr lang="en-US" altLang="zh-CN" sz="1400" b="1">
                <a:solidFill>
                  <a:schemeClr val="accent2"/>
                </a:solidFill>
                <a:latin typeface="Times New Roman" pitchFamily="18" charset="0"/>
                <a:cs typeface="Times New Roman" pitchFamily="18" charset="0"/>
              </a:rPr>
              <a:t>thick clusters, </a:t>
            </a:r>
          </a:p>
          <a:p>
            <a:pPr marL="0" indent="0">
              <a:lnSpc>
                <a:spcPct val="70000"/>
              </a:lnSpc>
              <a:buNone/>
            </a:pPr>
            <a:r>
              <a:rPr lang="en-US" altLang="zh-CN" sz="1400" b="1">
                <a:solidFill>
                  <a:schemeClr val="accent2"/>
                </a:solidFill>
                <a:latin typeface="Times New Roman" pitchFamily="18" charset="0"/>
                <a:cs typeface="Times New Roman" pitchFamily="18" charset="0"/>
              </a:rPr>
              <a:t>graceful sheaves</a:t>
            </a:r>
          </a:p>
          <a:p>
            <a:pPr marL="0" indent="0">
              <a:lnSpc>
                <a:spcPct val="60000"/>
              </a:lnSpc>
              <a:buNone/>
            </a:pPr>
            <a:endParaRPr lang="en-US" altLang="zh-CN" sz="1400" b="1">
              <a:solidFill>
                <a:schemeClr val="accent6"/>
              </a:solidFill>
              <a:latin typeface="Calibri" panose="020f0502020204030204" pitchFamily="34" charset="0"/>
              <a:cs typeface="Calibri" panose="020f0502020204030204" pitchFamily="34" charset="0"/>
            </a:endParaRPr>
          </a:p>
        </p:txBody>
      </p:sp>
      <p:sp>
        <p:nvSpPr>
          <p:cNvPr id="25" name="内容占位符 2"/>
          <p:cNvSpPr>
            <a:spLocks noGrp="1"/>
          </p:cNvSpPr>
          <p:nvPr/>
        </p:nvSpPr>
        <p:spPr>
          <a:xfrm>
            <a:off x="3929068" y="3746810"/>
            <a:ext cx="1440159" cy="593725"/>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nSpc>
                <a:spcPct val="60000"/>
              </a:lnSpc>
              <a:buNone/>
            </a:pPr>
            <a:r>
              <a:rPr lang="en-US" altLang="zh-CN" sz="1400" b="1">
                <a:solidFill>
                  <a:schemeClr val="accent2"/>
                </a:solidFill>
                <a:latin typeface="Times New Roman" pitchFamily="18" charset="0"/>
                <a:cs typeface="Times New Roman" pitchFamily="18" charset="0"/>
              </a:rPr>
              <a:t>fresh,</a:t>
            </a:r>
          </a:p>
          <a:p>
            <a:pPr marL="0" indent="0">
              <a:lnSpc>
                <a:spcPct val="60000"/>
              </a:lnSpc>
              <a:buNone/>
            </a:pPr>
            <a:r>
              <a:rPr lang="en-US" altLang="zh-CN" sz="1400" b="1">
                <a:solidFill>
                  <a:schemeClr val="accent2"/>
                </a:solidFill>
                <a:latin typeface="Times New Roman" pitchFamily="18" charset="0"/>
                <a:cs typeface="Times New Roman" pitchFamily="18" charset="0"/>
              </a:rPr>
              <a:t>sweet-smelling</a:t>
            </a:r>
          </a:p>
          <a:p>
            <a:pPr marL="0" indent="0">
              <a:lnSpc>
                <a:spcPct val="70000"/>
              </a:lnSpc>
              <a:buNone/>
            </a:pPr>
            <a:endParaRPr lang="en-US" altLang="zh-CN" sz="1400" b="1">
              <a:solidFill>
                <a:schemeClr val="accent6"/>
              </a:solidFill>
              <a:latin typeface="Calibri" panose="020f0502020204030204" pitchFamily="34" charset="0"/>
              <a:cs typeface="Calibri" panose="020f0502020204030204" pitchFamily="34" charset="0"/>
            </a:endParaRPr>
          </a:p>
        </p:txBody>
      </p:sp>
      <p:sp>
        <p:nvSpPr>
          <p:cNvPr id="26" name="内容占位符 2"/>
          <p:cNvSpPr>
            <a:spLocks noGrp="1"/>
          </p:cNvSpPr>
          <p:nvPr/>
        </p:nvSpPr>
        <p:spPr>
          <a:xfrm>
            <a:off x="6006643" y="3615347"/>
            <a:ext cx="990600" cy="79756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nSpc>
                <a:spcPct val="70000"/>
              </a:lnSpc>
              <a:buNone/>
            </a:pPr>
            <a:r>
              <a:rPr lang="en-US" altLang="zh-CN" sz="1400" b="1">
                <a:solidFill>
                  <a:schemeClr val="accent2"/>
                </a:solidFill>
                <a:latin typeface="Times New Roman" pitchFamily="18" charset="0"/>
                <a:cs typeface="Times New Roman" pitchFamily="18" charset="0"/>
              </a:rPr>
              <a:t>fresh, </a:t>
            </a:r>
          </a:p>
          <a:p>
            <a:pPr marL="0" indent="0">
              <a:lnSpc>
                <a:spcPct val="70000"/>
              </a:lnSpc>
              <a:buNone/>
            </a:pPr>
            <a:r>
              <a:rPr lang="en-US" altLang="zh-CN" sz="1400" b="1">
                <a:solidFill>
                  <a:schemeClr val="accent2"/>
                </a:solidFill>
                <a:latin typeface="Times New Roman" pitchFamily="18" charset="0"/>
                <a:cs typeface="Times New Roman" pitchFamily="18" charset="0"/>
              </a:rPr>
              <a:t>bleak,</a:t>
            </a:r>
          </a:p>
          <a:p>
            <a:pPr marL="0" indent="0">
              <a:lnSpc>
                <a:spcPct val="70000"/>
              </a:lnSpc>
              <a:buNone/>
            </a:pPr>
            <a:r>
              <a:rPr lang="en-US" altLang="zh-CN" sz="1400" b="1">
                <a:solidFill>
                  <a:schemeClr val="accent2"/>
                </a:solidFill>
                <a:latin typeface="Times New Roman" pitchFamily="18" charset="0"/>
                <a:cs typeface="Times New Roman" pitchFamily="18" charset="0"/>
              </a:rPr>
              <a:t>gentle, </a:t>
            </a:r>
          </a:p>
          <a:p>
            <a:pPr marL="0" indent="0">
              <a:lnSpc>
                <a:spcPct val="70000"/>
              </a:lnSpc>
              <a:buNone/>
            </a:pPr>
            <a:r>
              <a:rPr lang="en-US" altLang="zh-CN" sz="1400" b="1">
                <a:solidFill>
                  <a:schemeClr val="accent2"/>
                </a:solidFill>
                <a:latin typeface="Times New Roman" pitchFamily="18" charset="0"/>
                <a:cs typeface="Times New Roman" pitchFamily="18" charset="0"/>
              </a:rPr>
              <a:t>soft,</a:t>
            </a:r>
          </a:p>
          <a:p>
            <a:pPr marL="0" indent="0">
              <a:lnSpc>
                <a:spcPct val="70000"/>
              </a:lnSpc>
              <a:buNone/>
            </a:pPr>
            <a:r>
              <a:rPr lang="en-US" altLang="zh-CN" sz="1400" b="1">
                <a:solidFill>
                  <a:schemeClr val="accent2"/>
                </a:solidFill>
                <a:latin typeface="Times New Roman" pitchFamily="18" charset="0"/>
                <a:cs typeface="Times New Roman" pitchFamily="18" charset="0"/>
              </a:rPr>
              <a:t>pleasant </a:t>
            </a:r>
          </a:p>
          <a:p>
            <a:pPr marL="0" indent="0">
              <a:lnSpc>
                <a:spcPct val="70000"/>
              </a:lnSpc>
              <a:buNone/>
            </a:pPr>
            <a:endParaRPr lang="en-US" altLang="zh-CN" sz="1400" b="1">
              <a:solidFill>
                <a:schemeClr val="accent6"/>
              </a:solidFill>
              <a:latin typeface="Calibri" panose="020f0502020204030204" pitchFamily="34" charset="0"/>
              <a:cs typeface="Calibri" panose="020f0502020204030204" pitchFamily="34" charset="0"/>
            </a:endParaRPr>
          </a:p>
        </p:txBody>
      </p:sp>
      <p:sp>
        <p:nvSpPr>
          <p:cNvPr id="3" name="文本框 2"/>
          <p:cNvSpPr txBox="1"/>
          <p:nvPr/>
        </p:nvSpPr>
        <p:spPr>
          <a:xfrm>
            <a:off x="628650" y="714137"/>
            <a:ext cx="8145145" cy="738664"/>
          </a:xfrm>
          <a:prstGeom prst="rect">
            <a:avLst/>
          </a:prstGeom>
          <a:noFill/>
        </p:spPr>
        <p:txBody>
          <a:bodyPr wrap="square" rtlCol="0" anchor="t">
            <a:spAutoFit/>
          </a:bodyPr>
          <a:lstStyle/>
          <a:p>
            <a:r>
              <a:rPr lang="zh-CN" altLang="en-US" sz="2100" b="1">
                <a:latin typeface="Calibri" panose="020f0502020204030204" pitchFamily="34" charset="0"/>
                <a:cs typeface="Calibri" panose="020f0502020204030204" pitchFamily="34" charset="0"/>
              </a:rPr>
              <a:t>Put the words in Activity 5 into the boxes. Find out what they are used </a:t>
            </a:r>
          </a:p>
          <a:p>
            <a:r>
              <a:rPr lang="zh-CN" altLang="en-US" sz="2100" b="1">
                <a:latin typeface="Calibri" panose="020f0502020204030204" pitchFamily="34" charset="0"/>
                <a:cs typeface="Calibri" panose="020f0502020204030204" pitchFamily="34" charset="0"/>
              </a:rPr>
              <a:t>to describe.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after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after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after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after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P spid="9" grpId="0"/>
      <p:bldP spid="10" grpId="0"/>
      <p:bldP spid="12" grpId="0"/>
      <p:bldP spid="13" grpId="0"/>
      <p:bldP spid="21" grpId="0"/>
      <p:bldP spid="22" grpId="0"/>
      <p:bldP spid="23" grpId="0"/>
      <p:bldP spid="24" grpId="0"/>
      <p:bldP spid="25" grpId="0"/>
      <p:bldP spid="26"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内容占位符 2"/>
          <p:cNvSpPr>
            <a:spLocks noGrp="1"/>
          </p:cNvSpPr>
          <p:nvPr>
            <p:ph idx="1"/>
          </p:nvPr>
        </p:nvSpPr>
        <p:spPr>
          <a:xfrm>
            <a:off x="1428728" y="2143122"/>
            <a:ext cx="6500858" cy="1534795"/>
          </a:xfrm>
        </p:spPr>
        <p:txBody>
          <a:bodyPr/>
          <a:lstStyle/>
          <a:p>
            <a:pPr marL="0" indent="0">
              <a:buNone/>
            </a:pPr>
            <a:r>
              <a:rPr lang="en-US" altLang="zh-CN">
                <a:latin typeface="Times New Roman" pitchFamily="18" charset="0"/>
                <a:cs typeface="Times New Roman" pitchFamily="18" charset="0"/>
                <a:sym typeface="+mn-ea"/>
              </a:rPr>
              <a:t>Now think of more words in each category and add them to the boxes. Then describe nature during your favourite season with the words you have learnt.</a:t>
            </a:r>
          </a:p>
          <a:p>
            <a:endParaRPr lang="zh-CN" altLang="en-US" sz="2300"/>
          </a:p>
        </p:txBody>
      </p:sp>
      <p:sp>
        <p:nvSpPr>
          <p:cNvPr id="4" name="标题 3"/>
          <p:cNvSpPr>
            <a:spLocks noGrp="1"/>
          </p:cNvSpPr>
          <p:nvPr>
            <p:ph type="title"/>
          </p:nvPr>
        </p:nvSpPr>
        <p:spPr>
          <a:xfrm>
            <a:off x="467544" y="267494"/>
            <a:ext cx="8047806" cy="994172"/>
          </a:xfrm>
        </p:spPr>
        <p:txBody>
          <a:bodyPr>
            <a:normAutofit/>
          </a:bodyPr>
          <a:lstStyle/>
          <a:p>
            <a:r>
              <a:rPr lang="en-US" altLang="zh-CN" sz="2700" b="1">
                <a:latin typeface="Verdana" panose="020b0604030504040204" pitchFamily="34" charset="0"/>
                <a:ea typeface="Verdana" panose="020b0604030504040204" pitchFamily="34" charset="0"/>
                <a:cs typeface="Verdana" panose="020b0604030504040204" pitchFamily="34" charset="0"/>
              </a:rPr>
              <a:t>Activity 6 </a:t>
            </a:r>
            <a:r>
              <a:rPr lang="en-US" altLang="zh-CN" sz="2300" b="1">
                <a:latin typeface="Calibri" panose="020f0502020204030204" pitchFamily="34" charset="0"/>
                <a:ea typeface="Verdana" panose="020b0604030504040204" pitchFamily="34" charset="0"/>
                <a:cs typeface="Calibri" panose="020f0502020204030204" pitchFamily="34" charset="0"/>
              </a:rPr>
              <a:t>Put the words in Activity 5 into the boxes. Find 	                   out what they are used to describe. </a:t>
            </a:r>
            <a:endParaRPr lang="zh-CN" altLang="en-US" sz="2300">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287524" y="7297"/>
            <a:ext cx="8568952" cy="994172"/>
          </a:xfrm>
        </p:spPr>
        <p:txBody>
          <a:bodyPr>
            <a:norm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rPr>
              <a:t>Activity 7    </a:t>
            </a:r>
            <a:r>
              <a:rPr lang="en-US" altLang="zh-CN" sz="2300" b="1">
                <a:latin typeface="Calibri" panose="020f0502020204030204" pitchFamily="34" charset="0"/>
                <a:ea typeface="Verdana" panose="020b0604030504040204" pitchFamily="34" charset="0"/>
                <a:cs typeface="Calibri" panose="020f0502020204030204" pitchFamily="34" charset="0"/>
              </a:rPr>
              <a:t>Listen to the conversation and answer the questions.  </a:t>
            </a:r>
            <a:endParaRPr lang="zh-CN" altLang="en-US" sz="2300">
              <a:latin typeface="Calibri" panose="020f0502020204030204" pitchFamily="34" charset="0"/>
              <a:cs typeface="Calibri" panose="020f0502020204030204" pitchFamily="34" charset="0"/>
            </a:endParaRPr>
          </a:p>
        </p:txBody>
      </p:sp>
      <p:sp>
        <p:nvSpPr>
          <p:cNvPr id="5" name="内容占位符 2"/>
          <p:cNvSpPr>
            <a:spLocks noGrp="1"/>
          </p:cNvSpPr>
          <p:nvPr/>
        </p:nvSpPr>
        <p:spPr>
          <a:xfrm>
            <a:off x="1928794" y="1428742"/>
            <a:ext cx="4665345" cy="546735"/>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2300">
                <a:latin typeface="Times New Roman" pitchFamily="18" charset="0"/>
                <a:cs typeface="Times New Roman" pitchFamily="18" charset="0"/>
              </a:rPr>
              <a:t>1 What book was the man reading?</a:t>
            </a:r>
          </a:p>
        </p:txBody>
      </p:sp>
      <p:sp>
        <p:nvSpPr>
          <p:cNvPr id="6" name="内容占位符 2"/>
          <p:cNvSpPr>
            <a:spLocks noGrp="1"/>
          </p:cNvSpPr>
          <p:nvPr/>
        </p:nvSpPr>
        <p:spPr>
          <a:xfrm>
            <a:off x="2157368" y="1912923"/>
            <a:ext cx="5786120" cy="85852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2300">
                <a:solidFill>
                  <a:schemeClr val="accent2"/>
                </a:solidFill>
                <a:latin typeface="Times New Roman" pitchFamily="18" charset="0"/>
                <a:cs typeface="Times New Roman" pitchFamily="18" charset="0"/>
              </a:rPr>
              <a:t>The man was reading a book called </a:t>
            </a:r>
            <a:r>
              <a:rPr lang="en-US" altLang="zh-CN" sz="2300" i="1">
                <a:solidFill>
                  <a:schemeClr val="accent2"/>
                </a:solidFill>
                <a:latin typeface="Times New Roman" pitchFamily="18" charset="0"/>
                <a:cs typeface="Times New Roman" pitchFamily="18" charset="0"/>
              </a:rPr>
              <a:t>Landmarks</a:t>
            </a:r>
            <a:r>
              <a:rPr lang="en-US" altLang="zh-CN" sz="2300">
                <a:solidFill>
                  <a:schemeClr val="accent2"/>
                </a:solidFill>
                <a:latin typeface="Times New Roman" pitchFamily="18" charset="0"/>
                <a:cs typeface="Times New Roman" pitchFamily="18" charset="0"/>
              </a:rPr>
              <a:t>.</a:t>
            </a:r>
          </a:p>
          <a:p>
            <a:pPr marL="0" indent="0">
              <a:buNone/>
            </a:pPr>
            <a:endParaRPr lang="en-US" altLang="zh-CN" sz="2300" b="1">
              <a:solidFill>
                <a:schemeClr val="accent2"/>
              </a:solidFill>
              <a:latin typeface="Calibri" panose="020f0502020204030204" pitchFamily="34" charset="0"/>
              <a:cs typeface="Calibri" panose="020f0502020204030204" pitchFamily="34" charset="0"/>
            </a:endParaRPr>
          </a:p>
        </p:txBody>
      </p:sp>
      <p:sp>
        <p:nvSpPr>
          <p:cNvPr id="9" name="内容占位符 2"/>
          <p:cNvSpPr>
            <a:spLocks noGrp="1"/>
          </p:cNvSpPr>
          <p:nvPr/>
        </p:nvSpPr>
        <p:spPr>
          <a:xfrm>
            <a:off x="1943054" y="2484427"/>
            <a:ext cx="4423410" cy="84201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2300">
                <a:latin typeface="Times New Roman" pitchFamily="18" charset="0"/>
                <a:cs typeface="Times New Roman" pitchFamily="18" charset="0"/>
              </a:rPr>
              <a:t>2 Why was the man annoyed?</a:t>
            </a:r>
          </a:p>
          <a:p>
            <a:pPr marL="0" indent="0">
              <a:buNone/>
            </a:pPr>
            <a:endParaRPr lang="en-US" altLang="zh-CN" sz="2300" smtClean="0">
              <a:latin typeface="Calibri" panose="020f0502020204030204" pitchFamily="34" charset="0"/>
              <a:cs typeface="Calibri" panose="020f0502020204030204" pitchFamily="34" charset="0"/>
            </a:endParaRPr>
          </a:p>
          <a:p>
            <a:pPr marL="0" indent="0">
              <a:buNone/>
            </a:pPr>
            <a:r>
              <a:rPr lang="en-US" altLang="zh-CN" sz="2300" smtClean="0">
                <a:latin typeface="Times New Roman" pitchFamily="18" charset="0"/>
                <a:cs typeface="Times New Roman" pitchFamily="18" charset="0"/>
              </a:rPr>
              <a:t>3 </a:t>
            </a:r>
            <a:r>
              <a:rPr lang="en-US" altLang="zh-CN" sz="2300">
                <a:latin typeface="Times New Roman" pitchFamily="18" charset="0"/>
                <a:cs typeface="Times New Roman" pitchFamily="18" charset="0"/>
              </a:rPr>
              <a:t>What was the girl’s opinion?</a:t>
            </a:r>
          </a:p>
          <a:p>
            <a:pPr marL="0" indent="0">
              <a:buNone/>
            </a:pPr>
            <a:endParaRPr lang="en-US" altLang="zh-CN">
              <a:solidFill>
                <a:schemeClr val="accent2"/>
              </a:solidFill>
              <a:latin typeface="Calibri" panose="020f0502020204030204" pitchFamily="34" charset="0"/>
              <a:cs typeface="Calibri" panose="020f0502020204030204" pitchFamily="34" charset="0"/>
            </a:endParaRPr>
          </a:p>
          <a:p>
            <a:pPr marL="0" indent="0">
              <a:buNone/>
            </a:pPr>
            <a:endParaRPr lang="en-US" altLang="zh-CN" sz="2300" b="1">
              <a:latin typeface="Calibri" panose="020f0502020204030204" pitchFamily="34" charset="0"/>
              <a:cs typeface="Calibri" panose="020f0502020204030204" pitchFamily="34" charset="0"/>
            </a:endParaRPr>
          </a:p>
        </p:txBody>
      </p:sp>
      <p:pic>
        <p:nvPicPr>
          <p:cNvPr id="3" name="图片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07704" y="279358"/>
            <a:ext cx="438607" cy="450049"/>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2"/>
      <p:bldP spid="6" grpId="0"/>
      <p:bldP spid="9"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343068" y="66230"/>
            <a:ext cx="2323170" cy="994172"/>
          </a:xfrm>
        </p:spPr>
        <p:txBody>
          <a:bodyPr>
            <a:norm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rPr>
              <a:t>Activity 8  </a:t>
            </a:r>
            <a:endParaRPr lang="zh-CN" altLang="en-US" sz="2400"/>
          </a:p>
        </p:txBody>
      </p:sp>
      <p:sp>
        <p:nvSpPr>
          <p:cNvPr id="5" name="内容占位符 2"/>
          <p:cNvSpPr>
            <a:spLocks noGrp="1"/>
          </p:cNvSpPr>
          <p:nvPr/>
        </p:nvSpPr>
        <p:spPr>
          <a:xfrm>
            <a:off x="2501198" y="329883"/>
            <a:ext cx="6463290" cy="84201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2300" b="1">
                <a:latin typeface="Calibri" panose="020f0502020204030204" pitchFamily="34" charset="0"/>
                <a:cs typeface="Calibri" panose="020f0502020204030204" pitchFamily="34" charset="0"/>
              </a:rPr>
              <a:t>Listen to the conversation again and correct the mistakes in the man’s blog.</a:t>
            </a:r>
          </a:p>
          <a:p>
            <a:pPr marL="0" indent="0">
              <a:buNone/>
            </a:pPr>
            <a:r>
              <a:rPr lang="en-US" altLang="zh-CN" sz="2300" b="1">
                <a:latin typeface="Calibri" panose="020f0502020204030204" pitchFamily="34" charset="0"/>
                <a:cs typeface="Calibri" panose="020f0502020204030204" pitchFamily="34" charset="0"/>
              </a:rPr>
              <a:t> </a:t>
            </a:r>
          </a:p>
        </p:txBody>
      </p:sp>
      <p:sp>
        <p:nvSpPr>
          <p:cNvPr id="11" name="内容占位符 2"/>
          <p:cNvSpPr>
            <a:spLocks noGrp="1"/>
          </p:cNvSpPr>
          <p:nvPr/>
        </p:nvSpPr>
        <p:spPr>
          <a:xfrm>
            <a:off x="517777" y="1177610"/>
            <a:ext cx="4061460" cy="37592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nSpc>
                <a:spcPct val="70000"/>
              </a:lnSpc>
              <a:buNone/>
            </a:pPr>
            <a:r>
              <a:rPr lang="en-US" altLang="zh-CN" sz="1900">
                <a:solidFill>
                  <a:schemeClr val="accent2"/>
                </a:solidFill>
                <a:latin typeface="Times New Roman" pitchFamily="18" charset="0"/>
                <a:cs typeface="Times New Roman" pitchFamily="18" charset="0"/>
              </a:rPr>
              <a:t>“annoyed” instead of “confused”</a:t>
            </a:r>
          </a:p>
          <a:p>
            <a:pPr marL="0" indent="0">
              <a:lnSpc>
                <a:spcPct val="70000"/>
              </a:lnSpc>
              <a:buNone/>
            </a:pPr>
            <a:endParaRPr lang="en-US" altLang="zh-CN" sz="1900" b="1">
              <a:solidFill>
                <a:schemeClr val="accent2"/>
              </a:solidFill>
              <a:latin typeface="Times New Roman" pitchFamily="18" charset="0"/>
              <a:cs typeface="Times New Roman" pitchFamily="18" charset="0"/>
            </a:endParaRPr>
          </a:p>
        </p:txBody>
      </p:sp>
      <p:pic>
        <p:nvPicPr>
          <p:cNvPr id="3" name="图片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62591" y="329883"/>
            <a:ext cx="438607" cy="450049"/>
          </a:xfrm>
          <a:prstGeom prst="rect">
            <a:avLst/>
          </a:prstGeom>
        </p:spPr>
      </p:pic>
      <p:sp>
        <p:nvSpPr>
          <p:cNvPr id="4" name="内容占位符 2"/>
          <p:cNvSpPr>
            <a:spLocks noGrp="1"/>
          </p:cNvSpPr>
          <p:nvPr/>
        </p:nvSpPr>
        <p:spPr>
          <a:xfrm>
            <a:off x="460898" y="3762043"/>
            <a:ext cx="8199755" cy="51689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nSpc>
                <a:spcPct val="70000"/>
              </a:lnSpc>
              <a:buNone/>
            </a:pPr>
            <a:r>
              <a:rPr lang="en-US" altLang="zh-CN" sz="1900">
                <a:solidFill>
                  <a:schemeClr val="accent2"/>
                </a:solidFill>
                <a:latin typeface="Times New Roman" pitchFamily="18" charset="0"/>
                <a:cs typeface="Times New Roman" pitchFamily="18" charset="0"/>
              </a:rPr>
              <a:t>“a different opinion from” instead of “the same opinion </a:t>
            </a:r>
            <a:endParaRPr lang="en-US" altLang="zh-CN" sz="1900" smtClean="0">
              <a:solidFill>
                <a:schemeClr val="accent2"/>
              </a:solidFill>
              <a:latin typeface="Times New Roman" pitchFamily="18" charset="0"/>
              <a:cs typeface="Times New Roman" pitchFamily="18" charset="0"/>
            </a:endParaRPr>
          </a:p>
          <a:p>
            <a:pPr marL="0" indent="0">
              <a:lnSpc>
                <a:spcPct val="70000"/>
              </a:lnSpc>
              <a:buNone/>
            </a:pPr>
            <a:r>
              <a:rPr lang="en-US" altLang="zh-CN" sz="1900" smtClean="0">
                <a:solidFill>
                  <a:schemeClr val="accent2"/>
                </a:solidFill>
                <a:latin typeface="Times New Roman" pitchFamily="18" charset="0"/>
                <a:cs typeface="Times New Roman" pitchFamily="18" charset="0"/>
              </a:rPr>
              <a:t>as”</a:t>
            </a:r>
            <a:endParaRPr lang="en-US" altLang="zh-CN" sz="1900">
              <a:solidFill>
                <a:schemeClr val="accent2"/>
              </a:solidFill>
              <a:latin typeface="Times New Roman" pitchFamily="18" charset="0"/>
              <a:cs typeface="Times New Roman" pitchFamily="18" charset="0"/>
            </a:endParaRPr>
          </a:p>
          <a:p>
            <a:pPr marL="0" indent="0">
              <a:lnSpc>
                <a:spcPct val="70000"/>
              </a:lnSpc>
              <a:buNone/>
            </a:pPr>
            <a:endParaRPr lang="en-US" altLang="zh-CN" sz="1900" b="1">
              <a:solidFill>
                <a:schemeClr val="accent2"/>
              </a:solidFill>
              <a:latin typeface="Calibri" panose="020f0502020204030204" pitchFamily="34" charset="0"/>
              <a:cs typeface="Calibri" panose="020f0502020204030204" pitchFamily="34" charset="0"/>
            </a:endParaRPr>
          </a:p>
        </p:txBody>
      </p:sp>
      <p:sp>
        <p:nvSpPr>
          <p:cNvPr id="6" name="内容占位符 2"/>
          <p:cNvSpPr>
            <a:spLocks noGrp="1"/>
          </p:cNvSpPr>
          <p:nvPr/>
        </p:nvSpPr>
        <p:spPr>
          <a:xfrm>
            <a:off x="480244" y="1524177"/>
            <a:ext cx="5531916" cy="423545"/>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nSpc>
                <a:spcPct val="70000"/>
              </a:lnSpc>
              <a:buNone/>
            </a:pPr>
            <a:r>
              <a:rPr lang="en-US" altLang="zh-CN" sz="1900">
                <a:solidFill>
                  <a:schemeClr val="accent2"/>
                </a:solidFill>
                <a:latin typeface="Times New Roman" pitchFamily="18" charset="0"/>
                <a:cs typeface="Times New Roman" pitchFamily="18" charset="0"/>
              </a:rPr>
              <a:t>“now missing from” instead of “being added to”</a:t>
            </a:r>
          </a:p>
          <a:p>
            <a:pPr marL="0" indent="0">
              <a:lnSpc>
                <a:spcPct val="70000"/>
              </a:lnSpc>
              <a:buNone/>
            </a:pPr>
            <a:endParaRPr lang="en-US" altLang="zh-CN" sz="1900" b="1">
              <a:solidFill>
                <a:schemeClr val="accent2"/>
              </a:solidFill>
              <a:latin typeface="Times New Roman" pitchFamily="18" charset="0"/>
              <a:cs typeface="Times New Roman" pitchFamily="18" charset="0"/>
            </a:endParaRPr>
          </a:p>
        </p:txBody>
      </p:sp>
      <p:sp>
        <p:nvSpPr>
          <p:cNvPr id="7" name="内容占位符 2"/>
          <p:cNvSpPr>
            <a:spLocks noGrp="1"/>
          </p:cNvSpPr>
          <p:nvPr/>
        </p:nvSpPr>
        <p:spPr>
          <a:xfrm>
            <a:off x="500034" y="1924565"/>
            <a:ext cx="5056505" cy="54229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nSpc>
                <a:spcPct val="70000"/>
              </a:lnSpc>
              <a:buNone/>
            </a:pPr>
            <a:r>
              <a:rPr lang="en-US" altLang="zh-CN" sz="1900">
                <a:solidFill>
                  <a:schemeClr val="accent2"/>
                </a:solidFill>
                <a:latin typeface="Times New Roman" pitchFamily="18" charset="0"/>
                <a:cs typeface="Times New Roman" pitchFamily="18" charset="0"/>
              </a:rPr>
              <a:t>“field of grass” instead of “dense forest”</a:t>
            </a:r>
          </a:p>
          <a:p>
            <a:pPr marL="0" indent="0">
              <a:lnSpc>
                <a:spcPct val="70000"/>
              </a:lnSpc>
              <a:buNone/>
            </a:pPr>
            <a:endParaRPr lang="en-US" altLang="zh-CN" sz="1900" b="1">
              <a:solidFill>
                <a:schemeClr val="accent2"/>
              </a:solidFill>
              <a:latin typeface="Times New Roman" pitchFamily="18" charset="0"/>
              <a:cs typeface="Times New Roman" pitchFamily="18" charset="0"/>
            </a:endParaRPr>
          </a:p>
        </p:txBody>
      </p:sp>
      <p:sp>
        <p:nvSpPr>
          <p:cNvPr id="8" name="内容占位符 2"/>
          <p:cNvSpPr>
            <a:spLocks noGrp="1"/>
          </p:cNvSpPr>
          <p:nvPr/>
        </p:nvSpPr>
        <p:spPr>
          <a:xfrm>
            <a:off x="447215" y="2313007"/>
            <a:ext cx="3785870" cy="52959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nSpc>
                <a:spcPct val="70000"/>
              </a:lnSpc>
              <a:buNone/>
            </a:pPr>
            <a:r>
              <a:rPr lang="en-US" altLang="zh-CN" sz="1900" smtClean="0">
                <a:solidFill>
                  <a:schemeClr val="accent2"/>
                </a:solidFill>
                <a:latin typeface="Times New Roman" pitchFamily="18" charset="0"/>
                <a:cs typeface="Times New Roman" pitchFamily="18" charset="0"/>
              </a:rPr>
              <a:t>“blue flowers” instead of “fruit”</a:t>
            </a:r>
          </a:p>
          <a:p>
            <a:pPr marL="0" indent="0">
              <a:lnSpc>
                <a:spcPct val="70000"/>
              </a:lnSpc>
              <a:buNone/>
            </a:pPr>
            <a:endParaRPr lang="en-US" altLang="zh-CN" sz="1900" b="1">
              <a:solidFill>
                <a:schemeClr val="accent2"/>
              </a:solidFill>
              <a:latin typeface="Times New Roman" pitchFamily="18" charset="0"/>
              <a:cs typeface="Times New Roman" pitchFamily="18" charset="0"/>
            </a:endParaRPr>
          </a:p>
        </p:txBody>
      </p:sp>
      <p:sp>
        <p:nvSpPr>
          <p:cNvPr id="10" name="内容占位符 2"/>
          <p:cNvSpPr>
            <a:spLocks noGrp="1"/>
          </p:cNvSpPr>
          <p:nvPr/>
        </p:nvSpPr>
        <p:spPr>
          <a:xfrm>
            <a:off x="480244" y="2710495"/>
            <a:ext cx="3222625" cy="46355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nSpc>
                <a:spcPct val="70000"/>
              </a:lnSpc>
              <a:buNone/>
            </a:pPr>
            <a:r>
              <a:rPr lang="en-US" altLang="zh-CN" sz="1900">
                <a:solidFill>
                  <a:schemeClr val="accent2"/>
                </a:solidFill>
                <a:latin typeface="Times New Roman" pitchFamily="18" charset="0"/>
                <a:cs typeface="Times New Roman" pitchFamily="18" charset="0"/>
              </a:rPr>
              <a:t>“blog” instead of “film”</a:t>
            </a:r>
          </a:p>
          <a:p>
            <a:pPr marL="0" indent="0">
              <a:lnSpc>
                <a:spcPct val="70000"/>
              </a:lnSpc>
              <a:buNone/>
            </a:pPr>
            <a:endParaRPr lang="en-US" altLang="zh-CN" sz="1900" b="1">
              <a:solidFill>
                <a:schemeClr val="accent2"/>
              </a:solidFill>
              <a:latin typeface="Times New Roman" pitchFamily="18" charset="0"/>
              <a:cs typeface="Times New Roman" pitchFamily="18" charset="0"/>
            </a:endParaRPr>
          </a:p>
        </p:txBody>
      </p:sp>
      <p:sp>
        <p:nvSpPr>
          <p:cNvPr id="12" name="内容占位符 2"/>
          <p:cNvSpPr>
            <a:spLocks noGrp="1"/>
          </p:cNvSpPr>
          <p:nvPr/>
        </p:nvSpPr>
        <p:spPr>
          <a:xfrm>
            <a:off x="467544" y="3077191"/>
            <a:ext cx="6470650" cy="51562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nSpc>
                <a:spcPct val="70000"/>
              </a:lnSpc>
              <a:buNone/>
            </a:pPr>
            <a:r>
              <a:rPr lang="en-US" altLang="zh-CN" sz="1900">
                <a:solidFill>
                  <a:schemeClr val="accent2"/>
                </a:solidFill>
                <a:latin typeface="Times New Roman" pitchFamily="18" charset="0"/>
                <a:cs typeface="Times New Roman" pitchFamily="18" charset="0"/>
              </a:rPr>
              <a:t>“on computers” instead of “watching TV”</a:t>
            </a:r>
          </a:p>
          <a:p>
            <a:pPr marL="0" indent="0">
              <a:lnSpc>
                <a:spcPct val="70000"/>
              </a:lnSpc>
              <a:buNone/>
            </a:pPr>
            <a:endParaRPr lang="en-US" altLang="zh-CN" sz="1900" b="1">
              <a:solidFill>
                <a:schemeClr val="accent2"/>
              </a:solidFill>
              <a:latin typeface="Times New Roman" pitchFamily="18" charset="0"/>
              <a:cs typeface="Times New Roman" pitchFamily="18" charset="0"/>
            </a:endParaRPr>
          </a:p>
        </p:txBody>
      </p:sp>
      <p:sp>
        <p:nvSpPr>
          <p:cNvPr id="13" name="内容占位符 2"/>
          <p:cNvSpPr>
            <a:spLocks noGrp="1"/>
          </p:cNvSpPr>
          <p:nvPr/>
        </p:nvSpPr>
        <p:spPr>
          <a:xfrm>
            <a:off x="441122" y="3423578"/>
            <a:ext cx="4702810" cy="52959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nSpc>
                <a:spcPct val="70000"/>
              </a:lnSpc>
              <a:buNone/>
            </a:pPr>
            <a:r>
              <a:rPr lang="en-US" altLang="zh-CN" sz="1900">
                <a:solidFill>
                  <a:schemeClr val="accent2"/>
                </a:solidFill>
                <a:latin typeface="Times New Roman" pitchFamily="18" charset="0"/>
                <a:cs typeface="Times New Roman" pitchFamily="18" charset="0"/>
              </a:rPr>
              <a:t>“history” instead of “literature”</a:t>
            </a:r>
          </a:p>
          <a:p>
            <a:pPr marL="0" indent="0">
              <a:lnSpc>
                <a:spcPct val="70000"/>
              </a:lnSpc>
              <a:buNone/>
            </a:pPr>
            <a:endParaRPr lang="en-US" altLang="zh-CN" sz="1900" b="1">
              <a:solidFill>
                <a:schemeClr val="accent2"/>
              </a:solidFill>
              <a:latin typeface="Times New Roman" pitchFamily="18" charset="0"/>
              <a:cs typeface="Times New Roman" pitchFamily="18" charset="0"/>
            </a:endParaRPr>
          </a:p>
        </p:txBody>
      </p:sp>
      <p:sp>
        <p:nvSpPr>
          <p:cNvPr id="15" name="内容占位符 2"/>
          <p:cNvSpPr>
            <a:spLocks noGrp="1"/>
          </p:cNvSpPr>
          <p:nvPr/>
        </p:nvSpPr>
        <p:spPr>
          <a:xfrm>
            <a:off x="428597" y="4286262"/>
            <a:ext cx="5715039" cy="127635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nSpc>
                <a:spcPct val="70000"/>
              </a:lnSpc>
              <a:buNone/>
            </a:pPr>
            <a:r>
              <a:rPr lang="en-US" altLang="zh-CN" sz="1900">
                <a:solidFill>
                  <a:schemeClr val="accent2"/>
                </a:solidFill>
                <a:latin typeface="Times New Roman" pitchFamily="18" charset="0"/>
                <a:cs typeface="Times New Roman" pitchFamily="18" charset="0"/>
              </a:rPr>
              <a:t>“new words become as normal to young people as the old ones are to me” instead of “old words become as normal to young people as the new ones are to me”</a:t>
            </a:r>
          </a:p>
        </p:txBody>
      </p:sp>
      <p:pic>
        <p:nvPicPr>
          <p:cNvPr id="2050" name="Picture 2"/>
          <p:cNvPicPr>
            <a:picLocks noChangeAspect="1" noChangeArrowheads="1"/>
          </p:cNvPicPr>
          <p:nvPr/>
        </p:nvPicPr>
        <p:blipFill>
          <a:blip r:embed="rId3"/>
          <a:stretch>
            <a:fillRect/>
          </a:stretch>
        </p:blipFill>
        <p:spPr bwMode="auto">
          <a:xfrm>
            <a:off x="6143636" y="857238"/>
            <a:ext cx="2856052" cy="3985596"/>
          </a:xfrm>
          <a:prstGeom prst="rect">
            <a:avLst/>
          </a:prstGeom>
          <a:noFill/>
          <a:ln w="9525">
            <a:noFill/>
            <a:miter lim="800000"/>
          </a:ln>
          <a:effectLst/>
        </p:spPr>
      </p:pic>
      <p:sp>
        <p:nvSpPr>
          <p:cNvPr id="16" name="TextBox 15"/>
          <p:cNvSpPr txBox="1"/>
          <p:nvPr/>
        </p:nvSpPr>
        <p:spPr>
          <a:xfrm>
            <a:off x="5000628" y="4820335"/>
            <a:ext cx="4500594" cy="323165"/>
          </a:xfrm>
          <a:prstGeom prst="rect">
            <a:avLst/>
          </a:prstGeom>
          <a:noFill/>
        </p:spPr>
        <p:txBody>
          <a:bodyPr wrap="square" rtlCol="0">
            <a:spAutoFit/>
          </a:bodyPr>
          <a:lstStyle/>
          <a:p>
            <a:r>
              <a:rPr lang="en-US" altLang="zh-CN" sz="1500" b="1" smtClean="0">
                <a:latin typeface="Times New Roman" pitchFamily="18" charset="0"/>
                <a:cs typeface="Times New Roman" pitchFamily="18" charset="0"/>
              </a:rPr>
              <a:t>Now work in pairs and act out the conversation.</a:t>
            </a:r>
            <a:endParaRPr lang="zh-CN" altLang="en-US" sz="1500" b="1">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after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after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after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after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after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after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after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after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after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P spid="6" grpId="0"/>
      <p:bldP spid="7" grpId="0"/>
      <p:bldP spid="8" grpId="0"/>
      <p:bldP spid="10" grpId="0"/>
      <p:bldP spid="12" grpId="0"/>
      <p:bldP spid="13" grpId="0"/>
      <p:bldP spid="15" grpId="0"/>
      <p:bldP spid="16"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467139" y="712564"/>
            <a:ext cx="9396536" cy="994172"/>
          </a:xfrm>
        </p:spPr>
        <p:txBody>
          <a:bodyPr>
            <a:normAutofit fontScale="90000"/>
          </a:bodyPr>
          <a:lstStyle/>
          <a:p>
            <a:r>
              <a:rPr lang="en-US" altLang="zh-CN" sz="2400" b="1">
                <a:latin typeface="Verdana" panose="020b0604030504040204" pitchFamily="34" charset="0"/>
                <a:ea typeface="Verdana" panose="020b0604030504040204" pitchFamily="34" charset="0"/>
                <a:cs typeface="Verdana" panose="020b0604030504040204" pitchFamily="34" charset="0"/>
              </a:rPr>
              <a:t>Activity 9 </a:t>
            </a:r>
            <a:r>
              <a:rPr lang="en-US" altLang="zh-CN" sz="2600" b="1">
                <a:latin typeface="Calibri" panose="020f0502020204030204" pitchFamily="34" charset="0"/>
                <a:cs typeface="Calibri" panose="020f0502020204030204" pitchFamily="34" charset="0"/>
              </a:rPr>
              <a:t>Complete the boxes with the expressions from the 	  	  		   conversation.</a:t>
            </a:r>
            <a:br>
              <a:rPr lang="en-US" altLang="zh-CN" sz="2600" b="1">
                <a:latin typeface="Calibri" panose="020f0502020204030204" pitchFamily="34" charset="0"/>
                <a:cs typeface="Calibri" panose="020f0502020204030204" pitchFamily="34" charset="0"/>
              </a:rPr>
            </a:br>
            <a:r>
              <a:rPr lang="en-US" altLang="zh-CN" sz="2400" b="1">
                <a:latin typeface="Verdana" panose="020b0604030504040204" pitchFamily="34" charset="0"/>
                <a:ea typeface="Verdana" panose="020b0604030504040204" pitchFamily="34" charset="0"/>
                <a:cs typeface="Verdana" panose="020b0604030504040204" pitchFamily="34" charset="0"/>
              </a:rPr>
              <a:t>  </a:t>
            </a:r>
            <a:endParaRPr lang="zh-CN" altLang="en-US" sz="2400"/>
          </a:p>
        </p:txBody>
      </p:sp>
      <p:sp>
        <p:nvSpPr>
          <p:cNvPr id="5" name="内容占位符 2"/>
          <p:cNvSpPr>
            <a:spLocks noGrp="1"/>
          </p:cNvSpPr>
          <p:nvPr/>
        </p:nvSpPr>
        <p:spPr>
          <a:xfrm>
            <a:off x="628650" y="1356995"/>
            <a:ext cx="8063230" cy="84201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en-US" altLang="zh-CN" sz="2300" b="1">
              <a:latin typeface="Calibri" panose="020f0502020204030204" pitchFamily="34" charset="0"/>
              <a:cs typeface="Calibri" panose="020f0502020204030204" pitchFamily="34" charset="0"/>
            </a:endParaRPr>
          </a:p>
        </p:txBody>
      </p:sp>
      <p:sp>
        <p:nvSpPr>
          <p:cNvPr id="9" name="内容占位符 2"/>
          <p:cNvSpPr>
            <a:spLocks noGrp="1"/>
          </p:cNvSpPr>
          <p:nvPr/>
        </p:nvSpPr>
        <p:spPr>
          <a:xfrm>
            <a:off x="556895" y="2335401"/>
            <a:ext cx="3183255" cy="2341245"/>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2300">
                <a:solidFill>
                  <a:schemeClr val="accent5"/>
                </a:solidFill>
                <a:latin typeface="Times New Roman" pitchFamily="18" charset="0"/>
                <a:cs typeface="Times New Roman" pitchFamily="18" charset="0"/>
              </a:rPr>
              <a:t>• </a:t>
            </a:r>
            <a:r>
              <a:rPr lang="en-US" altLang="zh-CN" sz="2300">
                <a:solidFill>
                  <a:schemeClr val="tx1"/>
                </a:solidFill>
                <a:latin typeface="Times New Roman" pitchFamily="18" charset="0"/>
                <a:cs typeface="Times New Roman" pitchFamily="18" charset="0"/>
              </a:rPr>
              <a:t>… such as…</a:t>
            </a:r>
          </a:p>
          <a:p>
            <a:pPr marL="0" indent="0">
              <a:buNone/>
            </a:pPr>
            <a:r>
              <a:rPr lang="en-US" altLang="zh-CN" sz="2300">
                <a:solidFill>
                  <a:schemeClr val="accent5"/>
                </a:solidFill>
                <a:latin typeface="Times New Roman" pitchFamily="18" charset="0"/>
                <a:cs typeface="Times New Roman" pitchFamily="18" charset="0"/>
              </a:rPr>
              <a:t>• </a:t>
            </a:r>
            <a:r>
              <a:rPr lang="en-US" altLang="zh-CN" sz="2300">
                <a:solidFill>
                  <a:schemeClr val="tx1"/>
                </a:solidFill>
                <a:latin typeface="Times New Roman" pitchFamily="18" charset="0"/>
                <a:cs typeface="Times New Roman" pitchFamily="18" charset="0"/>
              </a:rPr>
              <a:t>The main reason…</a:t>
            </a:r>
          </a:p>
          <a:p>
            <a:pPr marL="0" indent="0">
              <a:buNone/>
            </a:pPr>
            <a:r>
              <a:rPr lang="en-US" altLang="zh-CN" sz="2300">
                <a:solidFill>
                  <a:schemeClr val="accent5"/>
                </a:solidFill>
                <a:latin typeface="Times New Roman" pitchFamily="18" charset="0"/>
                <a:cs typeface="Times New Roman" pitchFamily="18" charset="0"/>
              </a:rPr>
              <a:t>• </a:t>
            </a:r>
            <a:r>
              <a:rPr lang="en-US" altLang="zh-CN" sz="2300">
                <a:solidFill>
                  <a:schemeClr val="tx1"/>
                </a:solidFill>
                <a:latin typeface="Times New Roman" pitchFamily="18" charset="0"/>
                <a:cs typeface="Times New Roman" pitchFamily="18" charset="0"/>
              </a:rPr>
              <a:t>…, for instance.</a:t>
            </a:r>
          </a:p>
          <a:p>
            <a:pPr marL="0" indent="0">
              <a:buNone/>
            </a:pPr>
            <a:r>
              <a:rPr lang="en-US" altLang="zh-CN" sz="2300">
                <a:solidFill>
                  <a:schemeClr val="accent5"/>
                </a:solidFill>
                <a:latin typeface="Times New Roman" pitchFamily="18" charset="0"/>
                <a:cs typeface="Times New Roman" pitchFamily="18" charset="0"/>
              </a:rPr>
              <a:t>• </a:t>
            </a:r>
            <a:r>
              <a:rPr lang="en-US" altLang="zh-CN" sz="2300">
                <a:solidFill>
                  <a:schemeClr val="tx1"/>
                </a:solidFill>
                <a:latin typeface="Times New Roman" pitchFamily="18" charset="0"/>
                <a:cs typeface="Times New Roman" pitchFamily="18" charset="0"/>
              </a:rPr>
              <a:t>Two reasons, I think.</a:t>
            </a:r>
            <a:endParaRPr lang="en-US" altLang="zh-CN" sz="2300">
              <a:solidFill>
                <a:schemeClr val="accent5"/>
              </a:solidFill>
              <a:latin typeface="Times New Roman" pitchFamily="18" charset="0"/>
              <a:cs typeface="Times New Roman" pitchFamily="18" charset="0"/>
            </a:endParaRPr>
          </a:p>
          <a:p>
            <a:pPr marL="0" indent="0">
              <a:buNone/>
            </a:pPr>
            <a:r>
              <a:rPr lang="en-US" altLang="zh-CN" sz="2300">
                <a:solidFill>
                  <a:schemeClr val="accent5"/>
                </a:solidFill>
                <a:latin typeface="Times New Roman" pitchFamily="18" charset="0"/>
                <a:cs typeface="Times New Roman" pitchFamily="18" charset="0"/>
              </a:rPr>
              <a:t>• </a:t>
            </a:r>
            <a:r>
              <a:rPr lang="en-US" altLang="zh-CN" sz="2300">
                <a:solidFill>
                  <a:schemeClr val="tx1"/>
                </a:solidFill>
                <a:latin typeface="Times New Roman" pitchFamily="18" charset="0"/>
                <a:cs typeface="Times New Roman" pitchFamily="18" charset="0"/>
              </a:rPr>
              <a:t>Consider…</a:t>
            </a:r>
          </a:p>
        </p:txBody>
      </p:sp>
      <p:sp>
        <p:nvSpPr>
          <p:cNvPr id="3" name="内容占位符 2"/>
          <p:cNvSpPr>
            <a:spLocks noGrp="1"/>
          </p:cNvSpPr>
          <p:nvPr/>
        </p:nvSpPr>
        <p:spPr>
          <a:xfrm>
            <a:off x="4084955" y="2199005"/>
            <a:ext cx="2160905" cy="32766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1800" b="1">
                <a:solidFill>
                  <a:schemeClr val="accent5"/>
                </a:solidFill>
                <a:latin typeface="Times New Roman" pitchFamily="18" charset="0"/>
                <a:cs typeface="Times New Roman" pitchFamily="18" charset="0"/>
              </a:rPr>
              <a:t>Giving examples</a:t>
            </a:r>
          </a:p>
        </p:txBody>
      </p:sp>
      <p:sp>
        <p:nvSpPr>
          <p:cNvPr id="4" name="内容占位符 2"/>
          <p:cNvSpPr>
            <a:spLocks noGrp="1"/>
          </p:cNvSpPr>
          <p:nvPr/>
        </p:nvSpPr>
        <p:spPr>
          <a:xfrm>
            <a:off x="6590665" y="2199005"/>
            <a:ext cx="2101215" cy="32766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1800" b="1">
                <a:solidFill>
                  <a:schemeClr val="accent5"/>
                </a:solidFill>
                <a:latin typeface="Times New Roman" pitchFamily="18" charset="0"/>
                <a:cs typeface="Times New Roman" pitchFamily="18" charset="0"/>
              </a:rPr>
              <a:t>Giving explanations</a:t>
            </a:r>
          </a:p>
        </p:txBody>
      </p:sp>
      <p:sp>
        <p:nvSpPr>
          <p:cNvPr id="7" name="矩形 6"/>
          <p:cNvSpPr/>
          <p:nvPr/>
        </p:nvSpPr>
        <p:spPr>
          <a:xfrm>
            <a:off x="3941445" y="2665095"/>
            <a:ext cx="2304415" cy="1753870"/>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sz="2300"/>
          </a:p>
        </p:txBody>
      </p:sp>
      <p:sp>
        <p:nvSpPr>
          <p:cNvPr id="8" name="矩形 7"/>
          <p:cNvSpPr/>
          <p:nvPr/>
        </p:nvSpPr>
        <p:spPr>
          <a:xfrm>
            <a:off x="6489065" y="2665095"/>
            <a:ext cx="2369215" cy="1753235"/>
          </a:xfrm>
          <a:prstGeom prst="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6" name="内容占位符 2"/>
          <p:cNvSpPr>
            <a:spLocks noGrp="1"/>
          </p:cNvSpPr>
          <p:nvPr/>
        </p:nvSpPr>
        <p:spPr>
          <a:xfrm>
            <a:off x="4204970" y="2985135"/>
            <a:ext cx="1921510" cy="606425"/>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2000" b="1">
                <a:solidFill>
                  <a:schemeClr val="accent2"/>
                </a:solidFill>
                <a:latin typeface="Times New Roman" pitchFamily="18" charset="0"/>
                <a:cs typeface="Times New Roman" pitchFamily="18" charset="0"/>
              </a:rPr>
              <a:t>… such as…</a:t>
            </a:r>
          </a:p>
          <a:p>
            <a:pPr marL="0" indent="0">
              <a:buNone/>
            </a:pPr>
            <a:endParaRPr lang="en-US" altLang="zh-CN" sz="2000" b="1">
              <a:solidFill>
                <a:schemeClr val="accent2"/>
              </a:solidFill>
              <a:latin typeface="Calibri" panose="020f0502020204030204" pitchFamily="34" charset="0"/>
              <a:cs typeface="Calibri" panose="020f0502020204030204" pitchFamily="34" charset="0"/>
            </a:endParaRPr>
          </a:p>
        </p:txBody>
      </p:sp>
      <p:sp>
        <p:nvSpPr>
          <p:cNvPr id="11" name="内容占位符 2"/>
          <p:cNvSpPr>
            <a:spLocks noGrp="1"/>
          </p:cNvSpPr>
          <p:nvPr/>
        </p:nvSpPr>
        <p:spPr>
          <a:xfrm>
            <a:off x="4025265" y="3439160"/>
            <a:ext cx="2220595" cy="619125"/>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2000" b="1">
                <a:solidFill>
                  <a:schemeClr val="accent2"/>
                </a:solidFill>
                <a:latin typeface="Times New Roman" pitchFamily="18" charset="0"/>
                <a:cs typeface="Times New Roman" pitchFamily="18" charset="0"/>
              </a:rPr>
              <a:t>…, for instance.</a:t>
            </a:r>
          </a:p>
        </p:txBody>
      </p:sp>
      <p:sp>
        <p:nvSpPr>
          <p:cNvPr id="12" name="内容占位符 2"/>
          <p:cNvSpPr>
            <a:spLocks noGrp="1"/>
          </p:cNvSpPr>
          <p:nvPr/>
        </p:nvSpPr>
        <p:spPr>
          <a:xfrm>
            <a:off x="6489065" y="3260090"/>
            <a:ext cx="2548890" cy="33147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2000" b="1">
                <a:solidFill>
                  <a:schemeClr val="accent2"/>
                </a:solidFill>
                <a:latin typeface="Times New Roman" pitchFamily="18" charset="0"/>
                <a:cs typeface="Times New Roman" pitchFamily="18" charset="0"/>
              </a:rPr>
              <a:t>Two reasons, I think.</a:t>
            </a:r>
          </a:p>
          <a:p>
            <a:pPr marL="0" indent="0">
              <a:buNone/>
            </a:pPr>
            <a:endParaRPr lang="en-US" altLang="zh-CN" sz="2000" b="1">
              <a:solidFill>
                <a:schemeClr val="accent2"/>
              </a:solidFill>
              <a:latin typeface="Calibri" panose="020f0502020204030204" pitchFamily="34" charset="0"/>
              <a:cs typeface="Calibri" panose="020f0502020204030204" pitchFamily="34" charset="0"/>
            </a:endParaRPr>
          </a:p>
        </p:txBody>
      </p:sp>
      <p:sp>
        <p:nvSpPr>
          <p:cNvPr id="13" name="内容占位符 2"/>
          <p:cNvSpPr>
            <a:spLocks noGrp="1"/>
          </p:cNvSpPr>
          <p:nvPr/>
        </p:nvSpPr>
        <p:spPr>
          <a:xfrm>
            <a:off x="6590665" y="2876550"/>
            <a:ext cx="2267615" cy="382905"/>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2000" b="1">
                <a:solidFill>
                  <a:schemeClr val="accent2"/>
                </a:solidFill>
                <a:latin typeface="Times New Roman" pitchFamily="18" charset="0"/>
                <a:cs typeface="Times New Roman" pitchFamily="18" charset="0"/>
              </a:rPr>
              <a:t>The main reason…</a:t>
            </a:r>
          </a:p>
          <a:p>
            <a:pPr marL="0" indent="0">
              <a:buNone/>
            </a:pPr>
            <a:endParaRPr lang="en-US" altLang="zh-CN" sz="2000" b="1">
              <a:solidFill>
                <a:schemeClr val="accent2"/>
              </a:solidFill>
              <a:latin typeface="Calibri" panose="020f0502020204030204" pitchFamily="34" charset="0"/>
              <a:cs typeface="Calibri" panose="020f0502020204030204" pitchFamily="34" charset="0"/>
            </a:endParaRPr>
          </a:p>
        </p:txBody>
      </p:sp>
      <p:sp>
        <p:nvSpPr>
          <p:cNvPr id="14" name="内容占位符 2"/>
          <p:cNvSpPr>
            <a:spLocks noGrp="1"/>
          </p:cNvSpPr>
          <p:nvPr/>
        </p:nvSpPr>
        <p:spPr>
          <a:xfrm>
            <a:off x="6929454" y="3643320"/>
            <a:ext cx="1539586" cy="563245"/>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2000" b="1">
                <a:solidFill>
                  <a:schemeClr val="accent2"/>
                </a:solidFill>
                <a:latin typeface="Times New Roman" pitchFamily="18" charset="0"/>
                <a:cs typeface="Times New Roman" pitchFamily="18" charset="0"/>
              </a:rPr>
              <a:t>Consider…</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after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after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after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after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P spid="4" grpId="0"/>
      <p:bldP spid="7" grpId="0"/>
      <p:bldP spid="8" grpId="0"/>
      <p:bldP spid="6" grpId="0"/>
      <p:bldP spid="11" grpId="0"/>
      <p:bldP spid="13" grpId="0"/>
      <p:bldP spid="14"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628650" y="273844"/>
            <a:ext cx="2323170" cy="994172"/>
          </a:xfrm>
        </p:spPr>
        <p:txBody>
          <a:bodyPr>
            <a:norm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rPr>
              <a:t>Activity 10  </a:t>
            </a:r>
            <a:endParaRPr lang="zh-CN" altLang="en-US" sz="2400"/>
          </a:p>
        </p:txBody>
      </p:sp>
      <p:sp>
        <p:nvSpPr>
          <p:cNvPr id="5" name="内容占位符 2"/>
          <p:cNvSpPr>
            <a:spLocks noGrp="1"/>
          </p:cNvSpPr>
          <p:nvPr/>
        </p:nvSpPr>
        <p:spPr>
          <a:xfrm>
            <a:off x="628650" y="1529715"/>
            <a:ext cx="8143240" cy="159258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2300" b="1">
                <a:latin typeface="Calibri" panose="020f0502020204030204" pitchFamily="34" charset="0"/>
                <a:cs typeface="Calibri" panose="020f0502020204030204" pitchFamily="34" charset="0"/>
              </a:rPr>
              <a:t>Work in pairs. Talk about your opinions of the issue discussed in </a:t>
            </a:r>
          </a:p>
          <a:p>
            <a:pPr marL="0" indent="0">
              <a:buNone/>
            </a:pPr>
            <a:r>
              <a:rPr lang="en-US" altLang="zh-CN" sz="2300" b="1">
                <a:latin typeface="Calibri" panose="020f0502020204030204" pitchFamily="34" charset="0"/>
                <a:cs typeface="Calibri" panose="020f0502020204030204" pitchFamily="34" charset="0"/>
              </a:rPr>
              <a:t>Activity 8 using the expressions in this section.</a:t>
            </a:r>
          </a:p>
        </p:txBody>
      </p:sp>
      <p:sp>
        <p:nvSpPr>
          <p:cNvPr id="10" name="内容占位符 2"/>
          <p:cNvSpPr>
            <a:spLocks noGrp="1"/>
          </p:cNvSpPr>
          <p:nvPr/>
        </p:nvSpPr>
        <p:spPr>
          <a:xfrm>
            <a:off x="654994" y="3219822"/>
            <a:ext cx="8326755" cy="171577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2300" b="1">
                <a:latin typeface="Calibri" panose="020f0502020204030204" pitchFamily="34" charset="0"/>
                <a:cs typeface="Calibri" panose="020f0502020204030204" pitchFamily="34" charset="0"/>
              </a:rPr>
              <a:t>Now think about your performance. Have you actively participated in the discussion</a:t>
            </a:r>
            <a:r>
              <a:rPr lang="en-US" altLang="zh-CN" sz="2300" b="1">
                <a:latin typeface="Times New Roman" pitchFamily="18" charset="0"/>
                <a:cs typeface="Times New Roman" pitchFamily="18" charset="0"/>
              </a:rPr>
              <a:t>?</a:t>
            </a:r>
            <a:r>
              <a:rPr lang="en-US" altLang="zh-CN" sz="2300" b="1">
                <a:latin typeface="Calibri" panose="020f0502020204030204" pitchFamily="34" charset="0"/>
                <a:cs typeface="Calibri" panose="020f0502020204030204" pitchFamily="34" charset="0"/>
              </a:rPr>
              <a:t> What can you do to improve your performance</a:t>
            </a:r>
            <a:r>
              <a:rPr lang="en-US" altLang="zh-CN" sz="2300" b="1">
                <a:latin typeface="Times New Roman" pitchFamily="18" charset="0"/>
                <a:cs typeface="Times New Roman" pitchFamily="18" charset="0"/>
              </a:rPr>
              <a:t>?</a:t>
            </a:r>
            <a:endParaRPr lang="en-US" altLang="zh-CN" sz="2300" b="1">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dpi="0" rotWithShape="1">
          <a:blip r:embed="rId3">
            <a:lum/>
          </a:blip>
          <a:stretch>
            <a:fillRect/>
          </a:stretch>
        </a:blipFill>
        <a:effectLst/>
      </p:bgPr>
    </p:bg>
    <p:spTree>
      <p:nvGrpSpPr>
        <p:cNvPr id="1" name=""/>
        <p:cNvGrpSpPr/>
        <p:nvPr/>
      </p:nvGrpSpPr>
      <p:grpSpPr>
        <a:xfrm>
          <a:off x="0" y="0"/>
          <a:ext cx="0" cy="0"/>
        </a:xfrm>
      </p:grpSpPr>
      <p:pic>
        <p:nvPicPr>
          <p:cNvPr id="2" name="New picture"/>
          <p:cNvPicPr/>
          <p:nvPr/>
        </p:nvPicPr>
        <p:blipFill>
          <a:blip r:embed="rId2"/>
          <a:stretch>
            <a:fillRect/>
          </a:stretch>
        </p:blipFill>
        <p:spPr>
          <a:xfrm>
            <a:off x="11849100" y="11849100"/>
            <a:ext cx="330200" cy="241300"/>
          </a:xfrm>
          <a:prstGeom prst="cube">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内容占位符 2">
            <a:extLst>
              <a:ext uri="{FF2B5EF4-FFF2-40B4-BE49-F238E27FC236}">
                <a16:creationId xmlns:a16="http://schemas.microsoft.com/office/drawing/2014/main" xmlns="" id="{ED449954-F85B-4D20-990E-B169147BCCDF}"/>
              </a:ext>
            </a:extLst>
          </p:cNvPr>
          <p:cNvSpPr>
            <a:spLocks noGrp="1"/>
          </p:cNvSpPr>
          <p:nvPr>
            <p:ph idx="1"/>
          </p:nvPr>
        </p:nvSpPr>
        <p:spPr>
          <a:xfrm>
            <a:off x="1169944" y="771550"/>
            <a:ext cx="7759774" cy="3861173"/>
          </a:xfrm>
        </p:spPr>
        <p:txBody>
          <a:bodyPr/>
          <a:lstStyle/>
          <a:p>
            <a:pPr marL="0" indent="0">
              <a:buNone/>
            </a:pPr>
            <a:endParaRPr lang="en-US" altLang="zh-CN" sz="2400" b="1">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altLang="zh-CN" sz="2400" b="1">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altLang="zh-CN" sz="3000" b="1">
                <a:latin typeface="Verdana" panose="020b0604030504040204" pitchFamily="34" charset="0"/>
                <a:ea typeface="Verdana" panose="020b0604030504040204" pitchFamily="34" charset="0"/>
                <a:cs typeface="Verdana" panose="020b0604030504040204" pitchFamily="34" charset="0"/>
              </a:rPr>
              <a:t>Review:</a:t>
            </a:r>
            <a:br>
              <a:rPr lang="en-US" altLang="zh-CN" sz="3000" b="1">
                <a:latin typeface="Verdana" panose="020b0604030504040204" pitchFamily="34" charset="0"/>
                <a:ea typeface="Verdana" panose="020b0604030504040204" pitchFamily="34" charset="0"/>
                <a:cs typeface="Verdana" panose="020b0604030504040204" pitchFamily="34" charset="0"/>
              </a:rPr>
            </a:br>
            <a:r>
              <a:rPr lang="en-US" altLang="zh-CN" sz="3000" b="1">
                <a:latin typeface="Verdana" panose="020b0604030504040204" pitchFamily="34" charset="0"/>
                <a:ea typeface="Verdana" panose="020b0604030504040204" pitchFamily="34" charset="0"/>
                <a:cs typeface="Verdana" panose="020b0604030504040204" pitchFamily="34" charset="0"/>
              </a:rPr>
              <a:t>non-finite forms as attributive, adverbial and complement</a:t>
            </a:r>
            <a:br>
              <a:rPr lang="zh-CN" altLang="en-US" sz="3000"/>
            </a:br>
            <a:endParaRPr lang="zh-CN" altLang="en-US" sz="3000"/>
          </a:p>
        </p:txBody>
      </p:sp>
    </p:spTree>
    <p:extLst>
      <p:ext uri="{BB962C8B-B14F-4D97-AF65-F5344CB8AC3E}">
        <p14:creationId xmlns:p14="http://schemas.microsoft.com/office/powerpoint/2010/main" xmlns="" val="1937314229"/>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683568" y="308672"/>
            <a:ext cx="8136904" cy="994172"/>
          </a:xfrm>
        </p:spPr>
        <p:txBody>
          <a:bodyPr>
            <a:normAutofit fontScale="90000"/>
          </a:bodyPr>
          <a:lstStyle/>
          <a:p>
            <a:r>
              <a:rPr lang="en-US" altLang="zh-CN" sz="2700" b="1">
                <a:latin typeface="Verdana" panose="020b0604030504040204" pitchFamily="34" charset="0"/>
                <a:ea typeface="Verdana" panose="020b0604030504040204" pitchFamily="34" charset="0"/>
                <a:cs typeface="Verdana" panose="020b0604030504040204" pitchFamily="34" charset="0"/>
              </a:rPr>
              <a:t>Activity 1 </a:t>
            </a:r>
            <a:r>
              <a:rPr lang="en-US" altLang="zh-CN" sz="2600" b="1">
                <a:latin typeface="Calibri" panose="020f0502020204030204" pitchFamily="34" charset="0"/>
                <a:ea typeface="Verdana" panose="020b0604030504040204" pitchFamily="34" charset="0"/>
                <a:cs typeface="Calibri" panose="020f0502020204030204" pitchFamily="34" charset="0"/>
              </a:rPr>
              <a:t>Look at the sentences from the reading 	         	   		     passage and answer the questions.</a:t>
            </a:r>
            <a:br>
              <a:rPr lang="en-US" altLang="zh-CN" sz="2600" b="1">
                <a:latin typeface="Calibri" panose="020f0502020204030204" pitchFamily="34" charset="0"/>
                <a:ea typeface="Verdana" panose="020b0604030504040204" pitchFamily="34" charset="0"/>
                <a:cs typeface="Calibri" panose="020f0502020204030204" pitchFamily="34" charset="0"/>
              </a:rPr>
            </a:br>
            <a:r>
              <a:rPr lang="en-US" altLang="zh-CN" sz="2400" b="1">
                <a:latin typeface="Verdana" panose="020b0604030504040204" pitchFamily="34" charset="0"/>
                <a:ea typeface="Verdana" panose="020b0604030504040204" pitchFamily="34" charset="0"/>
                <a:cs typeface="Verdana" panose="020b0604030504040204" pitchFamily="34" charset="0"/>
              </a:rPr>
              <a:t> </a:t>
            </a:r>
            <a:endParaRPr lang="zh-CN" altLang="en-US" sz="2400"/>
          </a:p>
        </p:txBody>
      </p:sp>
      <p:sp>
        <p:nvSpPr>
          <p:cNvPr id="5" name="内容占位符 2"/>
          <p:cNvSpPr>
            <a:spLocks noGrp="1"/>
          </p:cNvSpPr>
          <p:nvPr/>
        </p:nvSpPr>
        <p:spPr>
          <a:xfrm>
            <a:off x="642910" y="3214692"/>
            <a:ext cx="8066405" cy="137795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177800" indent="-177800">
              <a:buNone/>
            </a:pPr>
            <a:r>
              <a:rPr lang="en-US" altLang="zh-CN" sz="2300" b="1">
                <a:latin typeface="Times New Roman" pitchFamily="18" charset="0"/>
                <a:cs typeface="Times New Roman" pitchFamily="18" charset="0"/>
              </a:rPr>
              <a:t>1 What is the difference between the verbs in bold in sentences (a) and (c)?</a:t>
            </a:r>
          </a:p>
        </p:txBody>
      </p:sp>
      <p:sp>
        <p:nvSpPr>
          <p:cNvPr id="6" name="内容占位符 2"/>
          <p:cNvSpPr>
            <a:spLocks noGrp="1"/>
          </p:cNvSpPr>
          <p:nvPr/>
        </p:nvSpPr>
        <p:spPr>
          <a:xfrm>
            <a:off x="827757" y="3924002"/>
            <a:ext cx="8602027" cy="143383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a:solidFill>
                  <a:schemeClr val="accent2"/>
                </a:solidFill>
                <a:latin typeface="Times New Roman" pitchFamily="18" charset="0"/>
                <a:cs typeface="Times New Roman" pitchFamily="18" charset="0"/>
              </a:rPr>
              <a:t>“Carpeted” in sentence (a) is a past participle used as complement and “flattening” in sentence (c) is a present participle used as complement.</a:t>
            </a:r>
          </a:p>
        </p:txBody>
      </p:sp>
      <p:pic>
        <p:nvPicPr>
          <p:cNvPr id="1028" name="Picture 4"/>
          <p:cNvPicPr>
            <a:picLocks noChangeAspect="1" noChangeArrowheads="1"/>
          </p:cNvPicPr>
          <p:nvPr/>
        </p:nvPicPr>
        <p:blipFill>
          <a:blip r:embed="rId2"/>
          <a:stretch>
            <a:fillRect/>
          </a:stretch>
        </p:blipFill>
        <p:spPr bwMode="auto">
          <a:xfrm>
            <a:off x="2000232" y="1000114"/>
            <a:ext cx="5357850" cy="2165663"/>
          </a:xfrm>
          <a:prstGeom prst="rect">
            <a:avLst/>
          </a:prstGeom>
          <a:noFill/>
          <a:ln w="9525">
            <a:noFill/>
            <a:miter lim="800000"/>
          </a:ln>
          <a:effec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628650" y="273844"/>
            <a:ext cx="2323170" cy="994172"/>
          </a:xfrm>
        </p:spPr>
        <p:txBody>
          <a:bodyPr>
            <a:norm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rPr>
              <a:t>Activity 1  </a:t>
            </a:r>
            <a:endParaRPr lang="zh-CN" altLang="en-US" sz="2400"/>
          </a:p>
        </p:txBody>
      </p:sp>
      <p:sp>
        <p:nvSpPr>
          <p:cNvPr id="9" name="内容占位符 2"/>
          <p:cNvSpPr>
            <a:spLocks noGrp="1"/>
          </p:cNvSpPr>
          <p:nvPr/>
        </p:nvSpPr>
        <p:spPr>
          <a:xfrm>
            <a:off x="628650" y="1268095"/>
            <a:ext cx="7529195" cy="84201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2300" b="1">
                <a:latin typeface="Times New Roman" pitchFamily="18" charset="0"/>
                <a:cs typeface="Times New Roman" pitchFamily="18" charset="0"/>
              </a:rPr>
              <a:t>2 In sentence (b), does “to find” indicate purpose or result?</a:t>
            </a:r>
          </a:p>
        </p:txBody>
      </p:sp>
      <p:sp>
        <p:nvSpPr>
          <p:cNvPr id="11" name="内容占位符 2"/>
          <p:cNvSpPr>
            <a:spLocks noGrp="1"/>
          </p:cNvSpPr>
          <p:nvPr/>
        </p:nvSpPr>
        <p:spPr>
          <a:xfrm>
            <a:off x="840434" y="1785932"/>
            <a:ext cx="5374640" cy="605155"/>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2300">
                <a:solidFill>
                  <a:schemeClr val="accent2"/>
                </a:solidFill>
                <a:latin typeface="Times New Roman" pitchFamily="18" charset="0"/>
                <a:cs typeface="Times New Roman" pitchFamily="18" charset="0"/>
              </a:rPr>
              <a:t>In sentence (b), “to find”indicates result.</a:t>
            </a:r>
          </a:p>
        </p:txBody>
      </p:sp>
      <p:sp>
        <p:nvSpPr>
          <p:cNvPr id="10" name="内容占位符 2"/>
          <p:cNvSpPr>
            <a:spLocks noGrp="1"/>
          </p:cNvSpPr>
          <p:nvPr/>
        </p:nvSpPr>
        <p:spPr>
          <a:xfrm>
            <a:off x="628650" y="2424430"/>
            <a:ext cx="7617460" cy="1040765"/>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177800" indent="-177800">
              <a:buNone/>
            </a:pPr>
            <a:r>
              <a:rPr lang="en-US" altLang="zh-CN" sz="2300" b="1">
                <a:latin typeface="Times New Roman" pitchFamily="18" charset="0"/>
                <a:cs typeface="Times New Roman" pitchFamily="18" charset="0"/>
              </a:rPr>
              <a:t>3 In sentence (d), does “to watch” indicate purpose or result? What is the function of “falling”?</a:t>
            </a:r>
          </a:p>
        </p:txBody>
      </p:sp>
      <p:sp>
        <p:nvSpPr>
          <p:cNvPr id="12" name="内容占位符 2"/>
          <p:cNvSpPr>
            <a:spLocks noGrp="1"/>
          </p:cNvSpPr>
          <p:nvPr/>
        </p:nvSpPr>
        <p:spPr>
          <a:xfrm>
            <a:off x="857224" y="3465195"/>
            <a:ext cx="7529195" cy="113157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2300">
                <a:solidFill>
                  <a:schemeClr val="accent2"/>
                </a:solidFill>
                <a:latin typeface="Times New Roman" pitchFamily="18" charset="0"/>
                <a:cs typeface="Times New Roman" pitchFamily="18" charset="0"/>
              </a:rPr>
              <a:t>In sentence (d), “to watch” indicates purpose; “falling” is an attributive used to describe the snow.</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P spid="12"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p:nvPr/>
        </p:nvSpPr>
        <p:spPr>
          <a:xfrm>
            <a:off x="2214546" y="928676"/>
            <a:ext cx="4857784" cy="4013835"/>
          </a:xfrm>
          <a:prstGeom prst="rect">
            <a:avLst/>
          </a:prstGeom>
          <a:solidFill>
            <a:schemeClr val="accent1">
              <a:lumMod val="20000"/>
              <a:lumOff val="80000"/>
            </a:schemeClr>
          </a:solidFill>
          <a:ln w="19050">
            <a:solidFill>
              <a:schemeClr val="accent3"/>
            </a:solidFill>
          </a:ln>
        </p:spPr>
        <p:style>
          <a:lnRef idx="2">
            <a:schemeClr val="accent5"/>
          </a:lnRef>
          <a:fillRef idx="1">
            <a:schemeClr val="lt1"/>
          </a:fillRef>
          <a:effectRef idx="0">
            <a:schemeClr val="accent5"/>
          </a:effectRef>
          <a:fontRef idx="minor">
            <a:schemeClr val="dk1"/>
          </a:fontRef>
        </p:style>
        <p:txBody>
          <a:bodyPr rtlCol="0" anchor="ctr"/>
          <a:lstStyle/>
          <a:p>
            <a:pPr indent="0">
              <a:lnSpc>
                <a:spcPct val="110000"/>
              </a:lnSpc>
            </a:pPr>
            <a:r>
              <a:rPr lang="en-US" b="1">
                <a:solidFill>
                  <a:schemeClr val="tx2"/>
                </a:solidFill>
                <a:latin typeface="Times New Roman" pitchFamily="18" charset="0"/>
                <a:ea typeface="宋体" panose="02010600030101010101" pitchFamily="2" charset="-122"/>
                <a:cs typeface="Times New Roman" pitchFamily="18" charset="0"/>
                <a:sym typeface="+mn-ea"/>
              </a:rPr>
              <a:t>The Lake Poets were a small group of poets </a:t>
            </a:r>
          </a:p>
          <a:p>
            <a:pPr indent="0">
              <a:lnSpc>
                <a:spcPct val="110000"/>
              </a:lnSpc>
            </a:pPr>
            <a:r>
              <a:rPr lang="en-US" b="1" baseline="30000">
                <a:solidFill>
                  <a:schemeClr val="tx2"/>
                </a:solidFill>
                <a:latin typeface="Times New Roman" pitchFamily="18" charset="0"/>
                <a:ea typeface="宋体" panose="02010600030101010101" pitchFamily="2" charset="-122"/>
                <a:cs typeface="Times New Roman" pitchFamily="18" charset="0"/>
                <a:sym typeface="+mn-ea"/>
              </a:rPr>
              <a:t>1</a:t>
            </a:r>
            <a:r>
              <a:rPr lang="en-US" b="1" u="sng">
                <a:solidFill>
                  <a:schemeClr val="tx2"/>
                </a:solidFill>
                <a:latin typeface="Times New Roman" pitchFamily="18" charset="0"/>
                <a:ea typeface="宋体" panose="02010600030101010101" pitchFamily="2" charset="-122"/>
                <a:cs typeface="Times New Roman" pitchFamily="18" charset="0"/>
                <a:sym typeface="+mn-ea"/>
              </a:rPr>
              <a:t>                  </a:t>
            </a:r>
            <a:r>
              <a:rPr lang="en-US" b="1">
                <a:solidFill>
                  <a:schemeClr val="tx2"/>
                </a:solidFill>
                <a:latin typeface="Times New Roman" pitchFamily="18" charset="0"/>
                <a:ea typeface="宋体" panose="02010600030101010101" pitchFamily="2" charset="-122"/>
                <a:cs typeface="Times New Roman" pitchFamily="18" charset="0"/>
                <a:sym typeface="+mn-ea"/>
              </a:rPr>
              <a:t> (live) in the Lake District of England </a:t>
            </a:r>
          </a:p>
          <a:p>
            <a:pPr indent="0">
              <a:lnSpc>
                <a:spcPct val="110000"/>
              </a:lnSpc>
            </a:pPr>
            <a:r>
              <a:rPr lang="en-US" b="1">
                <a:solidFill>
                  <a:schemeClr val="tx2"/>
                </a:solidFill>
                <a:latin typeface="Times New Roman" pitchFamily="18" charset="0"/>
                <a:ea typeface="宋体" panose="02010600030101010101" pitchFamily="2" charset="-122"/>
                <a:cs typeface="Times New Roman" pitchFamily="18" charset="0"/>
                <a:sym typeface="+mn-ea"/>
              </a:rPr>
              <a:t>in the late 18th and early 19th centuries. The </a:t>
            </a:r>
          </a:p>
          <a:p>
            <a:pPr indent="0">
              <a:lnSpc>
                <a:spcPct val="110000"/>
              </a:lnSpc>
            </a:pPr>
            <a:r>
              <a:rPr lang="en-US" b="1">
                <a:solidFill>
                  <a:schemeClr val="tx2"/>
                </a:solidFill>
                <a:latin typeface="Times New Roman" pitchFamily="18" charset="0"/>
                <a:ea typeface="宋体" panose="02010600030101010101" pitchFamily="2" charset="-122"/>
                <a:cs typeface="Times New Roman" pitchFamily="18" charset="0"/>
                <a:sym typeface="+mn-ea"/>
              </a:rPr>
              <a:t>Lake District, </a:t>
            </a:r>
            <a:r>
              <a:rPr lang="en-US" b="1" baseline="30000">
                <a:solidFill>
                  <a:schemeClr val="tx2"/>
                </a:solidFill>
                <a:latin typeface="Times New Roman" pitchFamily="18" charset="0"/>
                <a:ea typeface="宋体" panose="02010600030101010101" pitchFamily="2" charset="-122"/>
                <a:cs typeface="Times New Roman" pitchFamily="18" charset="0"/>
                <a:sym typeface="+mn-ea"/>
              </a:rPr>
              <a:t>2</a:t>
            </a:r>
            <a:r>
              <a:rPr lang="en-US" b="1" u="sng">
                <a:solidFill>
                  <a:schemeClr val="tx2"/>
                </a:solidFill>
                <a:latin typeface="Times New Roman" pitchFamily="18" charset="0"/>
                <a:ea typeface="宋体" panose="02010600030101010101" pitchFamily="2" charset="-122"/>
                <a:cs typeface="Times New Roman" pitchFamily="18" charset="0"/>
                <a:sym typeface="+mn-ea"/>
              </a:rPr>
              <a:t>                   </a:t>
            </a:r>
            <a:r>
              <a:rPr lang="en-US" b="1">
                <a:solidFill>
                  <a:schemeClr val="tx2"/>
                </a:solidFill>
                <a:latin typeface="Times New Roman" pitchFamily="18" charset="0"/>
                <a:ea typeface="宋体" panose="02010600030101010101" pitchFamily="2" charset="-122"/>
                <a:cs typeface="Times New Roman" pitchFamily="18" charset="0"/>
                <a:sym typeface="+mn-ea"/>
              </a:rPr>
              <a:t> (know) for its beauty, </a:t>
            </a:r>
          </a:p>
          <a:p>
            <a:pPr indent="0">
              <a:lnSpc>
                <a:spcPct val="110000"/>
              </a:lnSpc>
            </a:pPr>
            <a:r>
              <a:rPr lang="en-US" b="1">
                <a:solidFill>
                  <a:schemeClr val="tx2"/>
                </a:solidFill>
                <a:latin typeface="Times New Roman" pitchFamily="18" charset="0"/>
                <a:ea typeface="宋体" panose="02010600030101010101" pitchFamily="2" charset="-122"/>
                <a:cs typeface="Times New Roman" pitchFamily="18" charset="0"/>
                <a:sym typeface="+mn-ea"/>
              </a:rPr>
              <a:t>is in the north-west of England. The first of the </a:t>
            </a:r>
          </a:p>
          <a:p>
            <a:pPr indent="0">
              <a:lnSpc>
                <a:spcPct val="110000"/>
              </a:lnSpc>
            </a:pPr>
            <a:r>
              <a:rPr lang="en-US" b="1">
                <a:solidFill>
                  <a:schemeClr val="tx2"/>
                </a:solidFill>
                <a:latin typeface="Times New Roman" pitchFamily="18" charset="0"/>
                <a:ea typeface="宋体" panose="02010600030101010101" pitchFamily="2" charset="-122"/>
                <a:cs typeface="Times New Roman" pitchFamily="18" charset="0"/>
                <a:sym typeface="+mn-ea"/>
              </a:rPr>
              <a:t>poets </a:t>
            </a:r>
            <a:r>
              <a:rPr lang="en-US" b="1" baseline="30000" smtClean="0">
                <a:solidFill>
                  <a:schemeClr val="tx2"/>
                </a:solidFill>
                <a:latin typeface="Times New Roman" pitchFamily="18" charset="0"/>
                <a:ea typeface="宋体" panose="02010600030101010101" pitchFamily="2" charset="-122"/>
                <a:cs typeface="Times New Roman" pitchFamily="18" charset="0"/>
                <a:sym typeface="+mn-ea"/>
              </a:rPr>
              <a:t>3</a:t>
            </a:r>
            <a:r>
              <a:rPr lang="en-US" b="1" u="sng" smtClean="0">
                <a:solidFill>
                  <a:schemeClr val="tx2"/>
                </a:solidFill>
                <a:latin typeface="Times New Roman" pitchFamily="18" charset="0"/>
                <a:ea typeface="宋体" panose="02010600030101010101" pitchFamily="2" charset="-122"/>
                <a:cs typeface="Times New Roman" pitchFamily="18" charset="0"/>
                <a:sym typeface="+mn-ea"/>
              </a:rPr>
              <a:t>                               </a:t>
            </a:r>
            <a:r>
              <a:rPr lang="en-US" b="1" smtClean="0">
                <a:solidFill>
                  <a:schemeClr val="tx2"/>
                </a:solidFill>
                <a:latin typeface="Times New Roman" pitchFamily="18" charset="0"/>
                <a:ea typeface="宋体" panose="02010600030101010101" pitchFamily="2" charset="-122"/>
                <a:cs typeface="Times New Roman" pitchFamily="18" charset="0"/>
                <a:sym typeface="+mn-ea"/>
              </a:rPr>
              <a:t>(</a:t>
            </a:r>
            <a:r>
              <a:rPr lang="en-US" b="1">
                <a:solidFill>
                  <a:schemeClr val="tx2"/>
                </a:solidFill>
                <a:latin typeface="Times New Roman" pitchFamily="18" charset="0"/>
                <a:ea typeface="宋体" panose="02010600030101010101" pitchFamily="2" charset="-122"/>
                <a:cs typeface="Times New Roman" pitchFamily="18" charset="0"/>
                <a:sym typeface="+mn-ea"/>
              </a:rPr>
              <a:t>come) there was Robert Southey, one of the most </a:t>
            </a:r>
            <a:r>
              <a:rPr lang="en-US" b="1" baseline="30000">
                <a:solidFill>
                  <a:schemeClr val="tx2"/>
                </a:solidFill>
                <a:latin typeface="Times New Roman" pitchFamily="18" charset="0"/>
                <a:ea typeface="宋体" panose="02010600030101010101" pitchFamily="2" charset="-122"/>
                <a:cs typeface="Times New Roman" pitchFamily="18" charset="0"/>
                <a:sym typeface="+mn-ea"/>
              </a:rPr>
              <a:t>4</a:t>
            </a:r>
            <a:r>
              <a:rPr lang="en-US" b="1" u="sng">
                <a:solidFill>
                  <a:schemeClr val="tx2"/>
                </a:solidFill>
                <a:latin typeface="Times New Roman" pitchFamily="18" charset="0"/>
                <a:ea typeface="宋体" panose="02010600030101010101" pitchFamily="2" charset="-122"/>
                <a:cs typeface="Times New Roman" pitchFamily="18" charset="0"/>
                <a:sym typeface="+mn-ea"/>
              </a:rPr>
              <a:t>                     </a:t>
            </a:r>
            <a:r>
              <a:rPr lang="en-US" b="1">
                <a:solidFill>
                  <a:schemeClr val="tx2"/>
                </a:solidFill>
                <a:latin typeface="Times New Roman" pitchFamily="18" charset="0"/>
                <a:ea typeface="宋体" panose="02010600030101010101" pitchFamily="2" charset="-122"/>
                <a:cs typeface="Times New Roman" pitchFamily="18" charset="0"/>
                <a:sym typeface="+mn-ea"/>
              </a:rPr>
              <a:t> (respect) </a:t>
            </a:r>
          </a:p>
          <a:p>
            <a:pPr indent="0">
              <a:lnSpc>
                <a:spcPct val="110000"/>
              </a:lnSpc>
            </a:pPr>
            <a:r>
              <a:rPr lang="en-US" b="1">
                <a:solidFill>
                  <a:schemeClr val="tx2"/>
                </a:solidFill>
                <a:latin typeface="Times New Roman" pitchFamily="18" charset="0"/>
                <a:ea typeface="宋体" panose="02010600030101010101" pitchFamily="2" charset="-122"/>
                <a:cs typeface="Times New Roman" pitchFamily="18" charset="0"/>
                <a:sym typeface="+mn-ea"/>
              </a:rPr>
              <a:t>poets of his time. He was followed by William </a:t>
            </a:r>
          </a:p>
          <a:p>
            <a:pPr indent="0">
              <a:lnSpc>
                <a:spcPct val="110000"/>
              </a:lnSpc>
            </a:pPr>
            <a:r>
              <a:rPr lang="en-US" b="1">
                <a:solidFill>
                  <a:schemeClr val="tx2"/>
                </a:solidFill>
                <a:latin typeface="Times New Roman" pitchFamily="18" charset="0"/>
                <a:ea typeface="宋体" panose="02010600030101010101" pitchFamily="2" charset="-122"/>
                <a:cs typeface="Times New Roman" pitchFamily="18" charset="0"/>
                <a:sym typeface="+mn-ea"/>
              </a:rPr>
              <a:t>Wordsworth, perhaps Britain’s most </a:t>
            </a:r>
            <a:r>
              <a:rPr lang="en-US" b="1" baseline="30000" smtClean="0">
                <a:solidFill>
                  <a:schemeClr val="tx2"/>
                </a:solidFill>
                <a:latin typeface="Times New Roman" pitchFamily="18" charset="0"/>
                <a:ea typeface="宋体" panose="02010600030101010101" pitchFamily="2" charset="-122"/>
                <a:cs typeface="Times New Roman" pitchFamily="18" charset="0"/>
                <a:sym typeface="+mn-ea"/>
              </a:rPr>
              <a:t>5</a:t>
            </a:r>
            <a:endParaRPr lang="en-US" b="1" u="sng">
              <a:solidFill>
                <a:schemeClr val="tx2"/>
              </a:solidFill>
              <a:latin typeface="Times New Roman" pitchFamily="18" charset="0"/>
              <a:ea typeface="宋体" panose="02010600030101010101" pitchFamily="2" charset="-122"/>
              <a:cs typeface="Times New Roman" pitchFamily="18" charset="0"/>
              <a:sym typeface="+mn-ea"/>
            </a:endParaRPr>
          </a:p>
          <a:p>
            <a:pPr indent="0">
              <a:lnSpc>
                <a:spcPct val="110000"/>
              </a:lnSpc>
            </a:pPr>
            <a:r>
              <a:rPr lang="en-US" b="1">
                <a:solidFill>
                  <a:schemeClr val="tx2"/>
                </a:solidFill>
                <a:latin typeface="Times New Roman" pitchFamily="18" charset="0"/>
                <a:ea typeface="宋体" panose="02010600030101010101" pitchFamily="2" charset="-122"/>
                <a:cs typeface="Times New Roman" pitchFamily="18" charset="0"/>
                <a:sym typeface="+mn-ea"/>
              </a:rPr>
              <a:t>(celebrate) 19th century poet, and then Samuel </a:t>
            </a:r>
          </a:p>
          <a:p>
            <a:pPr indent="0">
              <a:lnSpc>
                <a:spcPct val="110000"/>
              </a:lnSpc>
            </a:pPr>
            <a:r>
              <a:rPr lang="en-US" b="1">
                <a:solidFill>
                  <a:schemeClr val="tx2"/>
                </a:solidFill>
                <a:latin typeface="Times New Roman" pitchFamily="18" charset="0"/>
                <a:ea typeface="宋体" panose="02010600030101010101" pitchFamily="2" charset="-122"/>
                <a:cs typeface="Times New Roman" pitchFamily="18" charset="0"/>
                <a:sym typeface="+mn-ea"/>
              </a:rPr>
              <a:t>Coleridge, who had written the </a:t>
            </a:r>
            <a:r>
              <a:rPr lang="en-US" b="1" baseline="30000">
                <a:solidFill>
                  <a:schemeClr val="tx2"/>
                </a:solidFill>
                <a:latin typeface="Times New Roman" pitchFamily="18" charset="0"/>
                <a:ea typeface="宋体" panose="02010600030101010101" pitchFamily="2" charset="-122"/>
                <a:cs typeface="Times New Roman" pitchFamily="18" charset="0"/>
                <a:sym typeface="+mn-ea"/>
              </a:rPr>
              <a:t>6</a:t>
            </a:r>
            <a:r>
              <a:rPr lang="en-US" b="1" u="sng">
                <a:solidFill>
                  <a:schemeClr val="tx2"/>
                </a:solidFill>
                <a:latin typeface="Times New Roman" pitchFamily="18" charset="0"/>
                <a:ea typeface="宋体" panose="02010600030101010101" pitchFamily="2" charset="-122"/>
                <a:cs typeface="Times New Roman" pitchFamily="18" charset="0"/>
                <a:sym typeface="+mn-ea"/>
              </a:rPr>
              <a:t>    </a:t>
            </a:r>
            <a:r>
              <a:rPr lang="en-US" u="sng">
                <a:solidFill>
                  <a:schemeClr val="tx2"/>
                </a:solidFill>
                <a:latin typeface="Times New Roman" pitchFamily="18" charset="0"/>
                <a:ea typeface="宋体" panose="02010600030101010101" pitchFamily="2" charset="-122"/>
                <a:cs typeface="Times New Roman" pitchFamily="18" charset="0"/>
                <a:sym typeface="+mn-ea"/>
              </a:rPr>
              <a:t>                      </a:t>
            </a:r>
            <a:r>
              <a:rPr lang="en-US">
                <a:solidFill>
                  <a:schemeClr val="tx2"/>
                </a:solidFill>
                <a:latin typeface="Times New Roman" pitchFamily="18" charset="0"/>
                <a:ea typeface="宋体" panose="02010600030101010101" pitchFamily="2" charset="-122"/>
                <a:cs typeface="Times New Roman" pitchFamily="18" charset="0"/>
                <a:sym typeface="+mn-ea"/>
              </a:rPr>
              <a:t>  </a:t>
            </a:r>
            <a:r>
              <a:rPr lang="en-US" b="1">
                <a:solidFill>
                  <a:schemeClr val="tx2"/>
                </a:solidFill>
                <a:latin typeface="Times New Roman" pitchFamily="18" charset="0"/>
                <a:ea typeface="宋体" panose="02010600030101010101" pitchFamily="2" charset="-122"/>
                <a:cs typeface="Times New Roman" pitchFamily="18" charset="0"/>
                <a:sym typeface="+mn-ea"/>
              </a:rPr>
              <a:t>             </a:t>
            </a:r>
          </a:p>
          <a:p>
            <a:pPr indent="0">
              <a:lnSpc>
                <a:spcPct val="110000"/>
              </a:lnSpc>
            </a:pPr>
            <a:r>
              <a:rPr lang="en-US" b="1">
                <a:solidFill>
                  <a:schemeClr val="tx2"/>
                </a:solidFill>
                <a:latin typeface="Times New Roman" pitchFamily="18" charset="0"/>
                <a:ea typeface="宋体" panose="02010600030101010101" pitchFamily="2" charset="-122"/>
                <a:cs typeface="Times New Roman" pitchFamily="18" charset="0"/>
                <a:sym typeface="+mn-ea"/>
              </a:rPr>
              <a:t>(pioneer) work </a:t>
            </a:r>
            <a:r>
              <a:rPr lang="en-US" b="1" i="1">
                <a:solidFill>
                  <a:schemeClr val="tx2"/>
                </a:solidFill>
                <a:latin typeface="Times New Roman" pitchFamily="18" charset="0"/>
                <a:ea typeface="宋体" panose="02010600030101010101" pitchFamily="2" charset="-122"/>
                <a:cs typeface="Times New Roman" pitchFamily="18" charset="0"/>
                <a:sym typeface="+mn-ea"/>
              </a:rPr>
              <a:t>Lyrical Ballads</a:t>
            </a:r>
            <a:r>
              <a:rPr lang="en-US" b="1">
                <a:solidFill>
                  <a:schemeClr val="tx2"/>
                </a:solidFill>
                <a:latin typeface="Times New Roman" pitchFamily="18" charset="0"/>
                <a:ea typeface="宋体" panose="02010600030101010101" pitchFamily="2" charset="-122"/>
                <a:cs typeface="Times New Roman" pitchFamily="18" charset="0"/>
                <a:sym typeface="+mn-ea"/>
              </a:rPr>
              <a:t> with Wordsworth. </a:t>
            </a:r>
          </a:p>
          <a:p>
            <a:pPr indent="0">
              <a:lnSpc>
                <a:spcPct val="110000"/>
              </a:lnSpc>
            </a:pPr>
            <a:r>
              <a:rPr lang="en-US" b="1">
                <a:solidFill>
                  <a:schemeClr val="tx2"/>
                </a:solidFill>
                <a:latin typeface="Times New Roman" pitchFamily="18" charset="0"/>
                <a:ea typeface="宋体" panose="02010600030101010101" pitchFamily="2" charset="-122"/>
                <a:cs typeface="Times New Roman" pitchFamily="18" charset="0"/>
                <a:sym typeface="+mn-ea"/>
              </a:rPr>
              <a:t>Soon, </a:t>
            </a:r>
            <a:r>
              <a:rPr lang="en-US" b="1" baseline="30000">
                <a:solidFill>
                  <a:schemeClr val="tx2"/>
                </a:solidFill>
                <a:latin typeface="Times New Roman" pitchFamily="18" charset="0"/>
                <a:ea typeface="宋体" panose="02010600030101010101" pitchFamily="2" charset="-122"/>
                <a:cs typeface="Times New Roman" pitchFamily="18" charset="0"/>
                <a:sym typeface="+mn-ea"/>
              </a:rPr>
              <a:t>7</a:t>
            </a:r>
            <a:r>
              <a:rPr lang="en-US" b="1" u="sng">
                <a:solidFill>
                  <a:schemeClr val="tx2"/>
                </a:solidFill>
                <a:latin typeface="Times New Roman" pitchFamily="18" charset="0"/>
                <a:ea typeface="宋体" panose="02010600030101010101" pitchFamily="2" charset="-122"/>
                <a:cs typeface="Times New Roman" pitchFamily="18" charset="0"/>
                <a:sym typeface="+mn-ea"/>
              </a:rPr>
              <a:t>                        </a:t>
            </a:r>
            <a:r>
              <a:rPr lang="en-US" b="1">
                <a:solidFill>
                  <a:schemeClr val="tx2"/>
                </a:solidFill>
                <a:latin typeface="Times New Roman" pitchFamily="18" charset="0"/>
                <a:ea typeface="宋体" panose="02010600030101010101" pitchFamily="2" charset="-122"/>
                <a:cs typeface="Times New Roman" pitchFamily="18" charset="0"/>
                <a:sym typeface="+mn-ea"/>
              </a:rPr>
              <a:t> (draw) both by its natural </a:t>
            </a:r>
          </a:p>
          <a:p>
            <a:pPr indent="0">
              <a:lnSpc>
                <a:spcPct val="110000"/>
              </a:lnSpc>
            </a:pPr>
            <a:r>
              <a:rPr lang="en-US" b="1">
                <a:solidFill>
                  <a:schemeClr val="tx2"/>
                </a:solidFill>
                <a:latin typeface="Times New Roman" pitchFamily="18" charset="0"/>
                <a:ea typeface="宋体" panose="02010600030101010101" pitchFamily="2" charset="-122"/>
                <a:cs typeface="Times New Roman" pitchFamily="18" charset="0"/>
                <a:sym typeface="+mn-ea"/>
              </a:rPr>
              <a:t>beauty and a desire to be near these famous </a:t>
            </a:r>
          </a:p>
          <a:p>
            <a:pPr indent="0">
              <a:lnSpc>
                <a:spcPct val="110000"/>
              </a:lnSpc>
            </a:pPr>
            <a:r>
              <a:rPr lang="en-US" b="1">
                <a:solidFill>
                  <a:schemeClr val="tx2"/>
                </a:solidFill>
                <a:latin typeface="Times New Roman" pitchFamily="18" charset="0"/>
                <a:ea typeface="宋体" panose="02010600030101010101" pitchFamily="2" charset="-122"/>
                <a:cs typeface="Times New Roman" pitchFamily="18" charset="0"/>
                <a:sym typeface="+mn-ea"/>
              </a:rPr>
              <a:t>poets, other poets came </a:t>
            </a:r>
            <a:r>
              <a:rPr lang="en-US" b="1" baseline="30000">
                <a:solidFill>
                  <a:schemeClr val="tx2"/>
                </a:solidFill>
                <a:latin typeface="Times New Roman" pitchFamily="18" charset="0"/>
                <a:ea typeface="宋体" panose="02010600030101010101" pitchFamily="2" charset="-122"/>
                <a:cs typeface="Times New Roman" pitchFamily="18" charset="0"/>
                <a:sym typeface="+mn-ea"/>
              </a:rPr>
              <a:t>8</a:t>
            </a:r>
            <a:r>
              <a:rPr lang="en-US" b="1" u="sng">
                <a:solidFill>
                  <a:schemeClr val="tx2"/>
                </a:solidFill>
                <a:latin typeface="Times New Roman" pitchFamily="18" charset="0"/>
                <a:ea typeface="宋体" panose="02010600030101010101" pitchFamily="2" charset="-122"/>
                <a:cs typeface="Times New Roman" pitchFamily="18" charset="0"/>
                <a:sym typeface="+mn-ea"/>
              </a:rPr>
              <a:t>                   </a:t>
            </a:r>
            <a:r>
              <a:rPr lang="en-US" b="1">
                <a:solidFill>
                  <a:schemeClr val="tx2"/>
                </a:solidFill>
                <a:latin typeface="Times New Roman" pitchFamily="18" charset="0"/>
                <a:ea typeface="宋体" panose="02010600030101010101" pitchFamily="2" charset="-122"/>
                <a:cs typeface="Times New Roman" pitchFamily="18" charset="0"/>
                <a:sym typeface="+mn-ea"/>
              </a:rPr>
              <a:t> (live) in the </a:t>
            </a:r>
          </a:p>
          <a:p>
            <a:pPr indent="0">
              <a:lnSpc>
                <a:spcPct val="110000"/>
              </a:lnSpc>
            </a:pPr>
            <a:r>
              <a:rPr lang="en-US" b="1">
                <a:solidFill>
                  <a:schemeClr val="tx2"/>
                </a:solidFill>
                <a:latin typeface="Times New Roman" pitchFamily="18" charset="0"/>
                <a:ea typeface="宋体" panose="02010600030101010101" pitchFamily="2" charset="-122"/>
                <a:cs typeface="Times New Roman" pitchFamily="18" charset="0"/>
                <a:sym typeface="+mn-ea"/>
              </a:rPr>
              <a:t>Lake District. All of these poets were seen as part </a:t>
            </a:r>
          </a:p>
          <a:p>
            <a:pPr indent="0">
              <a:lnSpc>
                <a:spcPct val="110000"/>
              </a:lnSpc>
            </a:pPr>
            <a:r>
              <a:rPr lang="en-US" b="1">
                <a:solidFill>
                  <a:schemeClr val="tx2"/>
                </a:solidFill>
                <a:latin typeface="Times New Roman" pitchFamily="18" charset="0"/>
                <a:ea typeface="宋体" panose="02010600030101010101" pitchFamily="2" charset="-122"/>
                <a:cs typeface="Times New Roman" pitchFamily="18" charset="0"/>
                <a:sym typeface="+mn-ea"/>
              </a:rPr>
              <a:t>of the Romantic Movement.</a:t>
            </a:r>
            <a:endParaRPr lang="en-US" altLang="en-US" b="1">
              <a:solidFill>
                <a:schemeClr val="tx2"/>
              </a:solidFill>
              <a:latin typeface="Times New Roman" pitchFamily="18" charset="0"/>
              <a:ea typeface="宋体" panose="02010600030101010101" pitchFamily="2" charset="-122"/>
              <a:cs typeface="Times New Roman" pitchFamily="18" charset="0"/>
              <a:sym typeface="+mn-ea"/>
            </a:endParaRPr>
          </a:p>
        </p:txBody>
      </p:sp>
      <p:sp>
        <p:nvSpPr>
          <p:cNvPr id="2" name="标题 1"/>
          <p:cNvSpPr>
            <a:spLocks noGrp="1"/>
          </p:cNvSpPr>
          <p:nvPr>
            <p:ph type="title"/>
          </p:nvPr>
        </p:nvSpPr>
        <p:spPr>
          <a:xfrm>
            <a:off x="628650" y="78145"/>
            <a:ext cx="8196055" cy="994172"/>
          </a:xfrm>
        </p:spPr>
        <p:txBody>
          <a:bodyPr>
            <a:norm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rPr>
              <a:t>Activity 2 </a:t>
            </a:r>
            <a:r>
              <a:rPr lang="en-US" altLang="zh-CN" sz="2300" b="1">
                <a:latin typeface="Calibri" panose="020f0502020204030204" pitchFamily="34" charset="0"/>
                <a:ea typeface="Verdana" panose="020b0604030504040204" pitchFamily="34" charset="0"/>
                <a:cs typeface="Calibri" panose="020f0502020204030204" pitchFamily="34" charset="0"/>
              </a:rPr>
              <a:t>Complete the passage with the correct form of the 	                verbs in brackets. </a:t>
            </a:r>
            <a:endParaRPr lang="zh-CN" altLang="en-US" sz="2300">
              <a:latin typeface="Calibri" panose="020f0502020204030204" pitchFamily="34" charset="0"/>
              <a:cs typeface="Calibri" panose="020f0502020204030204" pitchFamily="34" charset="0"/>
            </a:endParaRPr>
          </a:p>
        </p:txBody>
      </p:sp>
      <p:sp>
        <p:nvSpPr>
          <p:cNvPr id="11" name="内容占位符 2"/>
          <p:cNvSpPr>
            <a:spLocks noGrp="1"/>
          </p:cNvSpPr>
          <p:nvPr/>
        </p:nvSpPr>
        <p:spPr>
          <a:xfrm>
            <a:off x="2571736" y="1142990"/>
            <a:ext cx="821055" cy="32766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1400" b="1">
                <a:solidFill>
                  <a:schemeClr val="accent2"/>
                </a:solidFill>
                <a:latin typeface="Times New Roman" pitchFamily="18" charset="0"/>
                <a:cs typeface="Times New Roman" pitchFamily="18" charset="0"/>
              </a:rPr>
              <a:t>living</a:t>
            </a:r>
          </a:p>
        </p:txBody>
      </p:sp>
      <p:sp>
        <p:nvSpPr>
          <p:cNvPr id="9" name="内容占位符 2"/>
          <p:cNvSpPr>
            <a:spLocks noGrp="1"/>
          </p:cNvSpPr>
          <p:nvPr/>
        </p:nvSpPr>
        <p:spPr>
          <a:xfrm>
            <a:off x="2786050" y="2071684"/>
            <a:ext cx="1662450" cy="227197"/>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1400" b="1">
                <a:solidFill>
                  <a:schemeClr val="accent2"/>
                </a:solidFill>
                <a:latin typeface="Times New Roman" pitchFamily="18" charset="0"/>
                <a:cs typeface="Times New Roman" pitchFamily="18" charset="0"/>
              </a:rPr>
              <a:t>to </a:t>
            </a:r>
            <a:r>
              <a:rPr lang="en-US" altLang="zh-CN" sz="1400" b="1" smtClean="0">
                <a:solidFill>
                  <a:schemeClr val="accent2"/>
                </a:solidFill>
                <a:latin typeface="Times New Roman" pitchFamily="18" charset="0"/>
                <a:cs typeface="Times New Roman" pitchFamily="18" charset="0"/>
              </a:rPr>
              <a:t>come / </a:t>
            </a:r>
            <a:r>
              <a:rPr lang="en-US" sz="1400" b="1" smtClean="0">
                <a:solidFill>
                  <a:schemeClr val="accent2"/>
                </a:solidFill>
                <a:uFill>
                  <a:solidFill>
                    <a:schemeClr val="tx2"/>
                  </a:solidFill>
                </a:uFill>
                <a:latin typeface="Times New Roman" pitchFamily="18" charset="0"/>
                <a:ea typeface="宋体" panose="02010600030101010101" pitchFamily="2" charset="-122"/>
                <a:cs typeface="Times New Roman" pitchFamily="18" charset="0"/>
                <a:sym typeface="+mn-ea"/>
              </a:rPr>
              <a:t>coming</a:t>
            </a:r>
            <a:endParaRPr lang="en-US" altLang="zh-CN" sz="1400" b="1">
              <a:solidFill>
                <a:schemeClr val="accent2"/>
              </a:solidFill>
              <a:latin typeface="Times New Roman" pitchFamily="18" charset="0"/>
              <a:cs typeface="Times New Roman" pitchFamily="18" charset="0"/>
            </a:endParaRPr>
          </a:p>
        </p:txBody>
      </p:sp>
      <p:sp>
        <p:nvSpPr>
          <p:cNvPr id="10" name="内容占位符 2"/>
          <p:cNvSpPr>
            <a:spLocks noGrp="1"/>
          </p:cNvSpPr>
          <p:nvPr/>
        </p:nvSpPr>
        <p:spPr>
          <a:xfrm>
            <a:off x="3582670" y="2315528"/>
            <a:ext cx="989330" cy="32766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1400" b="1">
                <a:solidFill>
                  <a:schemeClr val="accent2"/>
                </a:solidFill>
                <a:latin typeface="Times New Roman" pitchFamily="18" charset="0"/>
                <a:cs typeface="Times New Roman" pitchFamily="18" charset="0"/>
              </a:rPr>
              <a:t>respected</a:t>
            </a:r>
          </a:p>
        </p:txBody>
      </p:sp>
      <p:sp>
        <p:nvSpPr>
          <p:cNvPr id="13" name="内容占位符 2"/>
          <p:cNvSpPr>
            <a:spLocks noGrp="1"/>
          </p:cNvSpPr>
          <p:nvPr/>
        </p:nvSpPr>
        <p:spPr>
          <a:xfrm>
            <a:off x="4786314" y="3244222"/>
            <a:ext cx="1724660" cy="32766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1400" b="1">
                <a:solidFill>
                  <a:schemeClr val="accent2"/>
                </a:solidFill>
                <a:latin typeface="Times New Roman" pitchFamily="18" charset="0"/>
                <a:cs typeface="Times New Roman" pitchFamily="18" charset="0"/>
              </a:rPr>
              <a:t>pioneering</a:t>
            </a:r>
          </a:p>
        </p:txBody>
      </p:sp>
      <p:sp>
        <p:nvSpPr>
          <p:cNvPr id="14" name="内容占位符 2"/>
          <p:cNvSpPr>
            <a:spLocks noGrp="1"/>
          </p:cNvSpPr>
          <p:nvPr/>
        </p:nvSpPr>
        <p:spPr>
          <a:xfrm>
            <a:off x="3071802" y="3714758"/>
            <a:ext cx="1724660" cy="32766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1400" b="1">
                <a:solidFill>
                  <a:schemeClr val="accent2"/>
                </a:solidFill>
                <a:latin typeface="Times New Roman" pitchFamily="18" charset="0"/>
                <a:cs typeface="Times New Roman" pitchFamily="18" charset="0"/>
              </a:rPr>
              <a:t>drawn</a:t>
            </a:r>
          </a:p>
        </p:txBody>
      </p:sp>
      <p:sp>
        <p:nvSpPr>
          <p:cNvPr id="15" name="内容占位符 2"/>
          <p:cNvSpPr>
            <a:spLocks noGrp="1"/>
          </p:cNvSpPr>
          <p:nvPr/>
        </p:nvSpPr>
        <p:spPr>
          <a:xfrm>
            <a:off x="4347538" y="4214824"/>
            <a:ext cx="1724660" cy="32766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1400" b="1">
                <a:solidFill>
                  <a:schemeClr val="accent2"/>
                </a:solidFill>
                <a:latin typeface="Times New Roman" pitchFamily="18" charset="0"/>
                <a:cs typeface="Times New Roman" pitchFamily="18" charset="0"/>
              </a:rPr>
              <a:t>to live</a:t>
            </a:r>
          </a:p>
        </p:txBody>
      </p:sp>
      <p:cxnSp>
        <p:nvCxnSpPr>
          <p:cNvPr id="16" name="直接连接符 15"/>
          <p:cNvCxnSpPr/>
          <p:nvPr/>
        </p:nvCxnSpPr>
        <p:spPr>
          <a:xfrm>
            <a:off x="4714876" y="3500444"/>
            <a:ext cx="1174115" cy="6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143504" y="3071816"/>
            <a:ext cx="100013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内容占位符 2"/>
          <p:cNvSpPr>
            <a:spLocks noGrp="1"/>
          </p:cNvSpPr>
          <p:nvPr/>
        </p:nvSpPr>
        <p:spPr>
          <a:xfrm>
            <a:off x="4857752" y="3000378"/>
            <a:ext cx="1724660" cy="32766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en-US" altLang="zh-CN" sz="1600" b="1">
              <a:solidFill>
                <a:schemeClr val="accent2"/>
              </a:solidFill>
              <a:latin typeface="Calibri" panose="020f0502020204030204" pitchFamily="34" charset="0"/>
              <a:cs typeface="Calibri" panose="020f0502020204030204" pitchFamily="34" charset="0"/>
            </a:endParaRPr>
          </a:p>
        </p:txBody>
      </p:sp>
      <p:sp>
        <p:nvSpPr>
          <p:cNvPr id="8" name="内容占位符 2"/>
          <p:cNvSpPr>
            <a:spLocks noGrp="1"/>
          </p:cNvSpPr>
          <p:nvPr/>
        </p:nvSpPr>
        <p:spPr>
          <a:xfrm>
            <a:off x="3500430" y="1643056"/>
            <a:ext cx="811530" cy="32766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1400" b="1">
                <a:solidFill>
                  <a:schemeClr val="accent2"/>
                </a:solidFill>
                <a:latin typeface="Times New Roman" pitchFamily="18" charset="0"/>
                <a:cs typeface="Times New Roman" pitchFamily="18" charset="0"/>
              </a:rPr>
              <a:t>known</a:t>
            </a:r>
          </a:p>
        </p:txBody>
      </p:sp>
      <p:sp>
        <p:nvSpPr>
          <p:cNvPr id="18" name="矩形 17"/>
          <p:cNvSpPr/>
          <p:nvPr/>
        </p:nvSpPr>
        <p:spPr>
          <a:xfrm>
            <a:off x="5115791" y="2786064"/>
            <a:ext cx="1027845" cy="307777"/>
          </a:xfrm>
          <a:prstGeom prst="rect">
            <a:avLst/>
          </a:prstGeom>
        </p:spPr>
        <p:txBody>
          <a:bodyPr wrap="none">
            <a:spAutoFit/>
          </a:bodyPr>
          <a:lstStyle/>
          <a:p>
            <a:r>
              <a:rPr lang="en-US" b="1" smtClean="0">
                <a:solidFill>
                  <a:schemeClr val="accent2"/>
                </a:solidFill>
                <a:latin typeface="Times New Roman" pitchFamily="18" charset="0"/>
                <a:ea typeface="宋体" panose="02010600030101010101" pitchFamily="2" charset="-122"/>
                <a:cs typeface="Times New Roman" pitchFamily="18" charset="0"/>
                <a:sym typeface="+mn-ea"/>
              </a:rPr>
              <a:t>celebrated</a:t>
            </a:r>
            <a:r>
              <a:rPr lang="en-US" b="1" smtClean="0">
                <a:solidFill>
                  <a:schemeClr val="tx2"/>
                </a:solidFill>
                <a:latin typeface="Times New Roman" pitchFamily="18" charset="0"/>
                <a:ea typeface="宋体" panose="02010600030101010101" pitchFamily="2" charset="-122"/>
                <a:cs typeface="Times New Roman" pitchFamily="18" charset="0"/>
                <a:sym typeface="+mn-ea"/>
              </a:rPr>
              <a:t> </a:t>
            </a:r>
            <a:endParaRPr lang="zh-CN" alt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after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afterGroup">
                            <p:stCondLst>
                              <p:cond delay="0"/>
                            </p:stCondLst>
                            <p:childTnLst>
                              <p:par>
                                <p:cTn id="27" presetID="2" presetClass="entr" presetSubtype="4" fill="hold" grpId="1"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after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after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after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after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3" grpId="0"/>
      <p:bldP spid="14" grpId="0"/>
      <p:bldP spid="15" grpId="0"/>
      <p:bldP spid="12" grpId="0"/>
      <p:bldP spid="12" grpId="1"/>
      <p:bldP spid="8" grpId="0"/>
      <p:bldP spid="18"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1" name="内容占位符 2"/>
          <p:cNvSpPr>
            <a:spLocks noGrp="1"/>
          </p:cNvSpPr>
          <p:nvPr/>
        </p:nvSpPr>
        <p:spPr>
          <a:xfrm>
            <a:off x="539552" y="2701978"/>
            <a:ext cx="5030921" cy="1433801"/>
          </a:xfrm>
          <a:prstGeom prst="rect">
            <a:avLst/>
          </a:prstGeom>
          <a:ln>
            <a:solidFill>
              <a:schemeClr val="bg1"/>
            </a:solidFill>
          </a:ln>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endParaRPr lang="en-US" altLang="zh-CN" sz="1800" b="1">
              <a:solidFill>
                <a:schemeClr val="accent1"/>
              </a:solidFill>
              <a:latin typeface="华文隶书" panose="02010800040101010101" charset="-122"/>
              <a:ea typeface="华文隶书" panose="02010800040101010101" charset="-122"/>
              <a:cs typeface="Calibri" panose="020f0502020204030204" pitchFamily="34" charset="0"/>
            </a:endParaRPr>
          </a:p>
          <a:p>
            <a:pPr marL="0" indent="0">
              <a:buNone/>
            </a:pPr>
            <a:r>
              <a:rPr lang="en-US" altLang="zh-CN" sz="1800">
                <a:solidFill>
                  <a:schemeClr val="accent1"/>
                </a:solidFill>
                <a:latin typeface="华文隶书" panose="02010800040101010101" charset="-122"/>
                <a:ea typeface="华文隶书" panose="02010800040101010101" charset="-122"/>
                <a:cs typeface="Calibri" panose="020f0502020204030204" pitchFamily="34" charset="0"/>
              </a:rPr>
              <a:t>Today, whilst walking along a peaceful </a:t>
            </a:r>
          </a:p>
          <a:p>
            <a:pPr marL="0" indent="0">
              <a:buNone/>
            </a:pPr>
            <a:r>
              <a:rPr lang="en-US" altLang="zh-CN" sz="1800">
                <a:solidFill>
                  <a:schemeClr val="accent1"/>
                </a:solidFill>
                <a:latin typeface="华文隶书" panose="02010800040101010101" charset="-122"/>
                <a:ea typeface="华文隶书" panose="02010800040101010101" charset="-122"/>
                <a:cs typeface="Calibri" panose="020f0502020204030204" pitchFamily="34" charset="0"/>
              </a:rPr>
              <a:t>river running through a university </a:t>
            </a:r>
          </a:p>
          <a:p>
            <a:pPr marL="0" indent="0">
              <a:buNone/>
            </a:pPr>
            <a:r>
              <a:rPr lang="en-US" altLang="zh-CN" sz="1800">
                <a:solidFill>
                  <a:schemeClr val="accent1"/>
                </a:solidFill>
                <a:latin typeface="华文隶书" panose="02010800040101010101" charset="-122"/>
                <a:ea typeface="华文隶书" panose="02010800040101010101" charset="-122"/>
                <a:cs typeface="Calibri" panose="020f0502020204030204" pitchFamily="34" charset="0"/>
              </a:rPr>
              <a:t>campus, I was amazed to find…</a:t>
            </a:r>
          </a:p>
        </p:txBody>
      </p:sp>
      <p:sp>
        <p:nvSpPr>
          <p:cNvPr id="4" name="矩形 3"/>
          <p:cNvSpPr/>
          <p:nvPr/>
        </p:nvSpPr>
        <p:spPr>
          <a:xfrm>
            <a:off x="1516058" y="1928808"/>
            <a:ext cx="2413000" cy="840105"/>
          </a:xfrm>
          <a:prstGeom prst="rect">
            <a:avLst/>
          </a:prstGeom>
          <a:ln w="19050">
            <a:solidFill>
              <a:schemeClr val="accent1"/>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p>
        </p:txBody>
      </p:sp>
      <p:sp>
        <p:nvSpPr>
          <p:cNvPr id="2" name="标题 1"/>
          <p:cNvSpPr>
            <a:spLocks noGrp="1"/>
          </p:cNvSpPr>
          <p:nvPr>
            <p:ph type="title"/>
          </p:nvPr>
        </p:nvSpPr>
        <p:spPr>
          <a:xfrm>
            <a:off x="344835" y="154137"/>
            <a:ext cx="8253670" cy="994172"/>
          </a:xfrm>
        </p:spPr>
        <p:txBody>
          <a:bodyPr>
            <a:normAutofit fontScale="90000"/>
          </a:bodyPr>
          <a:lstStyle/>
          <a:p>
            <a:pPr marL="1704975" indent="-1704975"/>
            <a:r>
              <a:rPr lang="en-US" altLang="zh-CN" sz="2700" b="1">
                <a:latin typeface="Verdana" panose="020b0604030504040204" pitchFamily="34" charset="0"/>
                <a:ea typeface="Verdana" panose="020b0604030504040204" pitchFamily="34" charset="0"/>
                <a:cs typeface="Verdana" panose="020b0604030504040204" pitchFamily="34" charset="0"/>
              </a:rPr>
              <a:t>Activity 3 </a:t>
            </a:r>
            <a:r>
              <a:rPr lang="en-US" altLang="zh-CN" sz="2600" b="1">
                <a:latin typeface="Calibri" panose="020f0502020204030204" pitchFamily="34" charset="0"/>
                <a:ea typeface="Verdana" panose="020b0604030504040204" pitchFamily="34" charset="0"/>
                <a:cs typeface="Calibri" panose="020f0502020204030204" pitchFamily="34" charset="0"/>
              </a:rPr>
              <a:t>Look at the pictures and complete the travel journal entry with the words in the box. Use the structures you have learnt in this unit where appropriate. </a:t>
            </a:r>
            <a:endParaRPr lang="zh-CN" altLang="en-US" sz="2600">
              <a:latin typeface="Calibri" panose="020f0502020204030204" pitchFamily="34" charset="0"/>
              <a:cs typeface="Calibri" panose="020f0502020204030204" pitchFamily="34" charset="0"/>
            </a:endParaRPr>
          </a:p>
        </p:txBody>
      </p:sp>
      <p:sp>
        <p:nvSpPr>
          <p:cNvPr id="5" name="内容占位符 2"/>
          <p:cNvSpPr>
            <a:spLocks noGrp="1"/>
          </p:cNvSpPr>
          <p:nvPr/>
        </p:nvSpPr>
        <p:spPr>
          <a:xfrm>
            <a:off x="1142976" y="1428742"/>
            <a:ext cx="2530475" cy="842010"/>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gn="r">
              <a:buNone/>
            </a:pPr>
            <a:endParaRPr lang="en-US" altLang="zh-CN" sz="1600" b="1">
              <a:solidFill>
                <a:schemeClr val="accent6"/>
              </a:solidFill>
              <a:latin typeface="Arial" panose="020b0604020202020204" pitchFamily="34" charset="0"/>
              <a:cs typeface="Arial" panose="020b0604020202020204" pitchFamily="34" charset="0"/>
            </a:endParaRPr>
          </a:p>
          <a:p>
            <a:pPr marL="0" indent="0" algn="r">
              <a:buNone/>
            </a:pPr>
            <a:endParaRPr lang="en-US" altLang="zh-CN" sz="1600" b="1">
              <a:solidFill>
                <a:schemeClr val="accent6"/>
              </a:solidFill>
              <a:latin typeface="Arial" panose="020b0604020202020204" pitchFamily="34" charset="0"/>
              <a:cs typeface="Arial" panose="020b0604020202020204" pitchFamily="34" charset="0"/>
            </a:endParaRPr>
          </a:p>
          <a:p>
            <a:pPr marL="0" indent="0" algn="r">
              <a:buNone/>
            </a:pPr>
            <a:r>
              <a:rPr lang="en-US" altLang="zh-CN" sz="1600" b="1">
                <a:solidFill>
                  <a:schemeClr val="accent5"/>
                </a:solidFill>
                <a:latin typeface="Arial" panose="020b0604020202020204" pitchFamily="34" charset="0"/>
                <a:cs typeface="Arial" panose="020b0604020202020204" pitchFamily="34" charset="0"/>
              </a:rPr>
              <a:t>find  blow  go  see </a:t>
            </a:r>
          </a:p>
          <a:p>
            <a:pPr marL="0" indent="0" algn="r">
              <a:buNone/>
            </a:pPr>
            <a:r>
              <a:rPr lang="en-US" altLang="zh-CN" sz="1600" b="1">
                <a:solidFill>
                  <a:schemeClr val="accent5"/>
                </a:solidFill>
                <a:latin typeface="Arial" panose="020b0604020202020204" pitchFamily="34" charset="0"/>
                <a:cs typeface="Arial" panose="020b0604020202020204" pitchFamily="34" charset="0"/>
              </a:rPr>
              <a:t>fall  relax  enjoy run</a:t>
            </a:r>
          </a:p>
        </p:txBody>
      </p:sp>
      <p:cxnSp>
        <p:nvCxnSpPr>
          <p:cNvPr id="6" name="直接连接符 5"/>
          <p:cNvCxnSpPr/>
          <p:nvPr/>
        </p:nvCxnSpPr>
        <p:spPr>
          <a:xfrm flipV="1">
            <a:off x="611560" y="3357568"/>
            <a:ext cx="3817564" cy="6271"/>
          </a:xfrm>
          <a:prstGeom prst="line">
            <a:avLst/>
          </a:prstGeom>
          <a:ln>
            <a:solidFill>
              <a:schemeClr val="accent5"/>
            </a:solidFill>
          </a:ln>
        </p:spPr>
        <p:style>
          <a:lnRef idx="1">
            <a:schemeClr val="dk1"/>
          </a:lnRef>
          <a:fillRef idx="0">
            <a:schemeClr val="dk1"/>
          </a:fillRef>
          <a:effectRef idx="0">
            <a:schemeClr val="dk1"/>
          </a:effectRef>
          <a:fontRef idx="minor">
            <a:schemeClr val="tx1"/>
          </a:fontRef>
        </p:style>
      </p:cxnSp>
      <p:cxnSp>
        <p:nvCxnSpPr>
          <p:cNvPr id="8" name="直接连接符 7"/>
          <p:cNvCxnSpPr/>
          <p:nvPr/>
        </p:nvCxnSpPr>
        <p:spPr>
          <a:xfrm flipV="1">
            <a:off x="611560" y="4071948"/>
            <a:ext cx="3817564" cy="27343"/>
          </a:xfrm>
          <a:prstGeom prst="line">
            <a:avLst/>
          </a:prstGeom>
          <a:ln>
            <a:solidFill>
              <a:schemeClr val="accent5"/>
            </a:solidFill>
          </a:ln>
        </p:spPr>
        <p:style>
          <a:lnRef idx="1">
            <a:schemeClr val="dk1"/>
          </a:lnRef>
          <a:fillRef idx="0">
            <a:schemeClr val="dk1"/>
          </a:fillRef>
          <a:effectRef idx="0">
            <a:schemeClr val="dk1"/>
          </a:effectRef>
          <a:fontRef idx="minor">
            <a:schemeClr val="tx1"/>
          </a:fontRef>
        </p:style>
      </p:cxnSp>
      <p:pic>
        <p:nvPicPr>
          <p:cNvPr id="10" name="图片 9">
            <a:extLst>
              <a:ext uri="{FF2B5EF4-FFF2-40B4-BE49-F238E27FC236}">
                <a16:creationId xmlns:a16="http://schemas.microsoft.com/office/drawing/2014/main" xmlns="" id="{8E47B362-8225-4F1C-9535-9F4ED9A1EEB0}"/>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429256" y="1643056"/>
            <a:ext cx="3103831" cy="2181467"/>
          </a:xfrm>
          <a:prstGeom prst="rect">
            <a:avLst/>
          </a:prstGeom>
        </p:spPr>
      </p:pic>
      <p:cxnSp>
        <p:nvCxnSpPr>
          <p:cNvPr id="22" name="直接连接符 21">
            <a:extLst>
              <a:ext uri="{FF2B5EF4-FFF2-40B4-BE49-F238E27FC236}">
                <a16:creationId xmlns:a16="http://schemas.microsoft.com/office/drawing/2014/main" xmlns="" id="{40365668-0FC6-4A68-949E-90289C7EDB50}"/>
              </a:ext>
            </a:extLst>
          </p:cNvPr>
          <p:cNvCxnSpPr/>
          <p:nvPr/>
        </p:nvCxnSpPr>
        <p:spPr>
          <a:xfrm>
            <a:off x="611560" y="3728744"/>
            <a:ext cx="3803962" cy="5642"/>
          </a:xfrm>
          <a:prstGeom prst="line">
            <a:avLst/>
          </a:prstGeom>
          <a:ln>
            <a:solidFill>
              <a:schemeClr val="accent5"/>
            </a:solidFill>
          </a:ln>
        </p:spPr>
        <p:style>
          <a:lnRef idx="1">
            <a:schemeClr val="dk1"/>
          </a:lnRef>
          <a:fillRef idx="0">
            <a:schemeClr val="dk1"/>
          </a:fillRef>
          <a:effectRef idx="0">
            <a:schemeClr val="dk1"/>
          </a:effectRef>
          <a:fontRef idx="minor">
            <a:schemeClr val="tx1"/>
          </a:fontRef>
        </p:style>
      </p:cxnSp>
      <p:cxnSp>
        <p:nvCxnSpPr>
          <p:cNvPr id="14" name="直接连接符 13"/>
          <p:cNvCxnSpPr/>
          <p:nvPr/>
        </p:nvCxnSpPr>
        <p:spPr>
          <a:xfrm flipV="1">
            <a:off x="571472" y="4429138"/>
            <a:ext cx="3817564" cy="27343"/>
          </a:xfrm>
          <a:prstGeom prst="line">
            <a:avLst/>
          </a:prstGeom>
          <a:ln>
            <a:solidFill>
              <a:schemeClr val="accent5"/>
            </a:solidFill>
          </a:ln>
        </p:spPr>
        <p:style>
          <a:lnRef idx="1">
            <a:schemeClr val="dk1"/>
          </a:lnRef>
          <a:fillRef idx="0">
            <a:schemeClr val="dk1"/>
          </a:fillRef>
          <a:effectRef idx="0">
            <a:schemeClr val="dk1"/>
          </a:effectRef>
          <a:fontRef idx="minor">
            <a:schemeClr val="tx1"/>
          </a:fontRef>
        </p:style>
      </p:cxnSp>
      <p:cxnSp>
        <p:nvCxnSpPr>
          <p:cNvPr id="15" name="直接连接符 14"/>
          <p:cNvCxnSpPr/>
          <p:nvPr/>
        </p:nvCxnSpPr>
        <p:spPr>
          <a:xfrm flipV="1">
            <a:off x="571472" y="4830423"/>
            <a:ext cx="3817564" cy="27343"/>
          </a:xfrm>
          <a:prstGeom prst="line">
            <a:avLst/>
          </a:prstGeom>
          <a:ln>
            <a:solidFill>
              <a:schemeClr val="accent5"/>
            </a:solidFill>
          </a:ln>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par>
                          <p:cTn id="37" fill="hold" nodeType="afterGroup">
                            <p:stCondLst>
                              <p:cond delay="500"/>
                            </p:stCondLst>
                            <p:childTnLst>
                              <p:par>
                                <p:cTn id="38" presetID="1" presetClass="entr" presetSubtype="0" fill="hold" nodeType="afterEffect">
                                  <p:stCondLst>
                                    <p:cond delay="0"/>
                                  </p:stCondLst>
                                  <p:childTnLst>
                                    <p:set>
                                      <p:cBhvr>
                                        <p:cTn id="39" dur="1" fill="hold">
                                          <p:stCondLst>
                                            <p:cond delay="0"/>
                                          </p:stCondLst>
                                        </p:cTn>
                                        <p:tgtEl>
                                          <p:spTgt spid="11">
                                            <p:txEl>
                                              <p:pRg st="1" end="1"/>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1">
                                            <p:txEl>
                                              <p:pRg st="2" end="2"/>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1">
                                            <p:txEl>
                                              <p:pRg st="3" end="3"/>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556590" y="555526"/>
            <a:ext cx="2323170" cy="994172"/>
          </a:xfrm>
        </p:spPr>
        <p:txBody>
          <a:bodyPr>
            <a:normAutofit/>
          </a:bodyPr>
          <a:lstStyle/>
          <a:p>
            <a:r>
              <a:rPr lang="en-US" altLang="zh-CN" sz="2400" b="1">
                <a:latin typeface="Verdana" panose="020b0604030504040204" pitchFamily="34" charset="0"/>
                <a:ea typeface="Verdana" panose="020b0604030504040204" pitchFamily="34" charset="0"/>
                <a:cs typeface="Verdana" panose="020b0604030504040204" pitchFamily="34" charset="0"/>
              </a:rPr>
              <a:t>Activity 4 </a:t>
            </a:r>
            <a:endParaRPr lang="zh-CN" altLang="en-US" sz="2400"/>
          </a:p>
        </p:txBody>
      </p:sp>
      <p:sp>
        <p:nvSpPr>
          <p:cNvPr id="3" name="内容占位符 2"/>
          <p:cNvSpPr>
            <a:spLocks noGrp="1"/>
          </p:cNvSpPr>
          <p:nvPr/>
        </p:nvSpPr>
        <p:spPr>
          <a:xfrm>
            <a:off x="571472" y="2071684"/>
            <a:ext cx="8220075" cy="1593215"/>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nSpc>
                <a:spcPct val="70000"/>
              </a:lnSpc>
              <a:buNone/>
            </a:pPr>
            <a:r>
              <a:rPr lang="en-US" altLang="zh-CN" sz="2300" b="1">
                <a:latin typeface="Calibri" panose="020f0502020204030204" pitchFamily="34" charset="0"/>
                <a:cs typeface="Calibri" panose="020f0502020204030204" pitchFamily="34" charset="0"/>
              </a:rPr>
              <a:t>Work in pairs. Talk about a travel experience of your own that brought you closer to nature, using the structures you have learnt in this unit where appropriate.</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内容占位符 2"/>
          <p:cNvSpPr>
            <a:spLocks noGrp="1"/>
          </p:cNvSpPr>
          <p:nvPr/>
        </p:nvSpPr>
        <p:spPr>
          <a:xfrm>
            <a:off x="2857488" y="2071684"/>
            <a:ext cx="8220075" cy="1593215"/>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lnSpc>
                <a:spcPct val="70000"/>
              </a:lnSpc>
              <a:buNone/>
            </a:pPr>
            <a:r>
              <a:rPr lang="en-US" altLang="zh-CN" sz="3500" b="1" smtClean="0">
                <a:latin typeface="Calibri" panose="020f0502020204030204" pitchFamily="34" charset="0"/>
                <a:cs typeface="Calibri" panose="020f0502020204030204" pitchFamily="34" charset="0"/>
              </a:rPr>
              <a:t>Describing nature</a:t>
            </a:r>
            <a:endParaRPr lang="en-US" altLang="zh-CN" sz="3500" b="1">
              <a:latin typeface="Calibri" panose="020f0502020204030204" pitchFamily="34" charset="0"/>
              <a:cs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title"/>
          </p:nvPr>
        </p:nvSpPr>
        <p:spPr>
          <a:xfrm>
            <a:off x="628650" y="273844"/>
            <a:ext cx="8407846" cy="994172"/>
          </a:xfrm>
        </p:spPr>
        <p:txBody>
          <a:bodyPr>
            <a:normAutofit fontScale="90000"/>
          </a:bodyPr>
          <a:lstStyle/>
          <a:p>
            <a:pPr marL="1704975" indent="-1704975"/>
            <a:r>
              <a:rPr lang="en-US" altLang="zh-CN" sz="2700" b="1">
                <a:latin typeface="Verdana" panose="020b0604030504040204" pitchFamily="34" charset="0"/>
                <a:ea typeface="Verdana" panose="020b0604030504040204" pitchFamily="34" charset="0"/>
                <a:cs typeface="Verdana" panose="020b0604030504040204" pitchFamily="34" charset="0"/>
              </a:rPr>
              <a:t>Activity 5 </a:t>
            </a:r>
            <a:r>
              <a:rPr lang="en-US" altLang="zh-CN" sz="2600" b="1">
                <a:latin typeface="Calibri" panose="020f0502020204030204" pitchFamily="34" charset="0"/>
                <a:ea typeface="Verdana" panose="020b0604030504040204" pitchFamily="34" charset="0"/>
                <a:cs typeface="Calibri" panose="020f0502020204030204" pitchFamily="34" charset="0"/>
              </a:rPr>
              <a:t>Read the paragraph and answer the questions. </a:t>
            </a:r>
            <a:br>
              <a:rPr lang="en-US" altLang="zh-CN" sz="2600" b="1" smtClean="0">
                <a:latin typeface="Calibri" panose="020f0502020204030204" pitchFamily="34" charset="0"/>
                <a:ea typeface="Verdana" panose="020b0604030504040204" pitchFamily="34" charset="0"/>
                <a:cs typeface="Calibri" panose="020f0502020204030204" pitchFamily="34" charset="0"/>
              </a:rPr>
            </a:br>
            <a:r>
              <a:rPr lang="en-US" altLang="zh-CN" sz="2600" b="1" smtClean="0">
                <a:latin typeface="Calibri" panose="020f0502020204030204" pitchFamily="34" charset="0"/>
                <a:ea typeface="Verdana" panose="020b0604030504040204" pitchFamily="34" charset="0"/>
                <a:cs typeface="Calibri" panose="020f0502020204030204" pitchFamily="34" charset="0"/>
              </a:rPr>
              <a:t>Pay attention </a:t>
            </a:r>
            <a:r>
              <a:rPr lang="en-US" altLang="zh-CN" sz="2600" b="1">
                <a:latin typeface="Calibri" panose="020f0502020204030204" pitchFamily="34" charset="0"/>
                <a:ea typeface="Verdana" panose="020b0604030504040204" pitchFamily="34" charset="0"/>
                <a:cs typeface="Calibri" panose="020f0502020204030204" pitchFamily="34" charset="0"/>
              </a:rPr>
              <a:t>to the words in bold.</a:t>
            </a:r>
            <a:br>
              <a:rPr lang="en-US" altLang="zh-CN" sz="2600" b="1">
                <a:latin typeface="Calibri" panose="020f0502020204030204" pitchFamily="34" charset="0"/>
                <a:ea typeface="Verdana" panose="020b0604030504040204" pitchFamily="34" charset="0"/>
                <a:cs typeface="Calibri" panose="020f0502020204030204" pitchFamily="34" charset="0"/>
              </a:rPr>
            </a:br>
            <a:r>
              <a:rPr lang="en-US" altLang="zh-CN" sz="2400" b="1">
                <a:latin typeface="Verdana" panose="020b0604030504040204" pitchFamily="34" charset="0"/>
                <a:ea typeface="Verdana" panose="020b0604030504040204" pitchFamily="34" charset="0"/>
                <a:cs typeface="Verdana" panose="020b0604030504040204" pitchFamily="34" charset="0"/>
              </a:rPr>
              <a:t> </a:t>
            </a:r>
            <a:endParaRPr lang="zh-CN" altLang="en-US" sz="2400"/>
          </a:p>
        </p:txBody>
      </p:sp>
      <p:sp>
        <p:nvSpPr>
          <p:cNvPr id="3" name="内容占位符 2"/>
          <p:cNvSpPr>
            <a:spLocks noGrp="1"/>
          </p:cNvSpPr>
          <p:nvPr/>
        </p:nvSpPr>
        <p:spPr>
          <a:xfrm>
            <a:off x="1785918" y="1285866"/>
            <a:ext cx="5922645" cy="832485"/>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2300">
                <a:latin typeface="Times New Roman" pitchFamily="18" charset="0"/>
                <a:cs typeface="Times New Roman" pitchFamily="18" charset="0"/>
              </a:rPr>
              <a:t>1 What does this paragraph mainly describe?</a:t>
            </a:r>
          </a:p>
        </p:txBody>
      </p:sp>
      <p:sp>
        <p:nvSpPr>
          <p:cNvPr id="4" name="内容占位符 2"/>
          <p:cNvSpPr>
            <a:spLocks noGrp="1"/>
          </p:cNvSpPr>
          <p:nvPr/>
        </p:nvSpPr>
        <p:spPr>
          <a:xfrm>
            <a:off x="1792627" y="2714626"/>
            <a:ext cx="5922645" cy="832485"/>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2300">
                <a:latin typeface="Times New Roman" pitchFamily="18" charset="0"/>
                <a:cs typeface="Times New Roman" pitchFamily="18" charset="0"/>
              </a:rPr>
              <a:t>2 What aspects does the author describe?</a:t>
            </a:r>
          </a:p>
        </p:txBody>
      </p:sp>
      <p:sp>
        <p:nvSpPr>
          <p:cNvPr id="5" name="内容占位符 2"/>
          <p:cNvSpPr>
            <a:spLocks noGrp="1"/>
          </p:cNvSpPr>
          <p:nvPr/>
        </p:nvSpPr>
        <p:spPr>
          <a:xfrm>
            <a:off x="2000232" y="1785932"/>
            <a:ext cx="6022340" cy="1102995"/>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2300">
                <a:solidFill>
                  <a:schemeClr val="accent2"/>
                </a:solidFill>
                <a:latin typeface="Times New Roman" pitchFamily="18" charset="0"/>
                <a:cs typeface="Times New Roman" pitchFamily="18" charset="0"/>
              </a:rPr>
              <a:t>This paragraph mainly describes the beautiful appearance in the month of August.</a:t>
            </a:r>
          </a:p>
        </p:txBody>
      </p:sp>
      <p:sp>
        <p:nvSpPr>
          <p:cNvPr id="6" name="内容占位符 2"/>
          <p:cNvSpPr>
            <a:spLocks noGrp="1"/>
          </p:cNvSpPr>
          <p:nvPr/>
        </p:nvSpPr>
        <p:spPr>
          <a:xfrm>
            <a:off x="2000232" y="3214692"/>
            <a:ext cx="6022340" cy="1102995"/>
          </a:xfrm>
          <a:prstGeom prst="rect">
            <a:avLst/>
          </a:prstGeom>
        </p:spPr>
        <p:txBody>
          <a:bodyPr vert="horz" lIns="68580" tIns="34290" rIns="68580" bIns="3429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altLang="zh-CN" sz="2300">
                <a:solidFill>
                  <a:schemeClr val="accent2"/>
                </a:solidFill>
                <a:latin typeface="Times New Roman" pitchFamily="18" charset="0"/>
                <a:cs typeface="Times New Roman" pitchFamily="18" charset="0"/>
              </a:rPr>
              <a:t>The author describes the skies, fields, flowers, orchards, trees, wheat and the quality of the light.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after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after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after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OS" val="Unix 3.10 unknown"/>
  <p:tag name="AS_RELEASE_DATE" val="2020.11.30"/>
  <p:tag name="AS_TITLE" val="Aspose.Slides for Java"/>
  <p:tag name="AS_VERSION" val="20.1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学科网</Company>
  <PresentationFormat>On-screen Show (16:9)</PresentationFormat>
  <Paragraphs>113</Paragraphs>
  <Slides>16</Slides>
  <Notes>0</Notes>
  <TotalTime>0</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16</vt:i4>
      </vt:variant>
    </vt:vector>
  </HeadingPairs>
  <TitlesOfParts>
    <vt:vector baseType="lpstr" size="25">
      <vt:lpstr>Arial</vt:lpstr>
      <vt:lpstr>等线 Light</vt:lpstr>
      <vt:lpstr>等线</vt:lpstr>
      <vt:lpstr>Calibri</vt:lpstr>
      <vt:lpstr>Verdana</vt:lpstr>
      <vt:lpstr>Times New Roman</vt:lpstr>
      <vt:lpstr>宋体</vt:lpstr>
      <vt:lpstr>华文隶书</vt:lpstr>
      <vt:lpstr>Office 主题​​</vt:lpstr>
      <vt:lpstr>Unit 6 Nature in words</vt:lpstr>
      <vt:lpstr>PowerPoint Presentation</vt:lpstr>
      <vt:lpstr>Activity 1 Look at the sentences from the reading 	         	   		     passage and answer the questions. </vt:lpstr>
      <vt:lpstr>Activity 1  </vt:lpstr>
      <vt:lpstr>Activity 2 Complete the passage with the correct form of the 	                verbs in brackets. </vt:lpstr>
      <vt:lpstr>Activity 3 Look at the pictures and complete the travel journal entry with the words in the box. Use the structures you have learnt in this unit where appropriate. </vt:lpstr>
      <vt:lpstr>Activity 4 </vt:lpstr>
      <vt:lpstr>PowerPoint Presentation</vt:lpstr>
      <vt:lpstr>Activity 5 Read the paragraph and answer the questions. Pay attention to the words in bold. </vt:lpstr>
      <vt:lpstr>Activity 6 </vt:lpstr>
      <vt:lpstr>Activity 6 Put the words in Activity 5 into the boxes. Find 	                   out what they are used to describe. </vt:lpstr>
      <vt:lpstr>Activity 7    Listen to the conversation and answer the questions.  </vt:lpstr>
      <vt:lpstr>Activity 8  </vt:lpstr>
      <vt:lpstr>Activity 9 Complete the boxes with the expressions from the 	  	  		   conversation.  </vt:lpstr>
      <vt:lpstr>Activity 10  </vt:lpstr>
      <vt:lpstr>PowerPoint Presentation</vt:lpstr>
    </vt:vector>
  </TitlesOfParts>
  <LinksUpToDate>0</LinksUpToDate>
  <SharedDoc>0</SharedDoc>
  <HyperlinksChanged>0</HyperlinksChanged>
  <Application>Aspose.Slides for Java</Application>
  <AppVersion>20.1100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creator>rbm.xkw.com</dc:creator>
  <cp:revision>1</cp:revision>
  <cp:lastPrinted>2021-01-08T18:45:47.980</cp:lastPrinted>
  <dcterms:created xsi:type="dcterms:W3CDTF">2021-01-08T18:45:47Z</dcterms:created>
  <dcterms:modified xsi:type="dcterms:W3CDTF">2021-01-08T10:45:48Z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