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409" r:id="rId3"/>
    <p:sldId id="414" r:id="rId4"/>
    <p:sldId id="417" r:id="rId5"/>
    <p:sldId id="418" r:id="rId6"/>
    <p:sldId id="419" r:id="rId7"/>
    <p:sldId id="420" r:id="rId8"/>
    <p:sldId id="421" r:id="rId9"/>
    <p:sldId id="422" r:id="rId10"/>
    <p:sldId id="455" r:id="rId11"/>
    <p:sldId id="423" r:id="rId12"/>
    <p:sldId id="454" r:id="rId13"/>
    <p:sldId id="439" r:id="rId14"/>
    <p:sldId id="440" r:id="rId15"/>
    <p:sldId id="441" r:id="rId16"/>
    <p:sldId id="442" r:id="rId17"/>
    <p:sldId id="428" r:id="rId18"/>
    <p:sldId id="429" r:id="rId19"/>
    <p:sldId id="430" r:id="rId20"/>
    <p:sldId id="413" r:id="rId21"/>
    <p:sldId id="415" r:id="rId22"/>
    <p:sldId id="416" r:id="rId23"/>
    <p:sldId id="410" r:id="rId24"/>
    <p:sldId id="412" r:id="rId25"/>
    <p:sldId id="411"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114" d="100"/>
          <a:sy n="114" d="100"/>
        </p:scale>
        <p:origin x="762" y="108"/>
      </p:cViewPr>
      <p:guideLst>
        <p:guide orient="horz" pos="2187"/>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91.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tags" Target="../tags/tag7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9.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0.xml"/><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5.xml"/><Relationship Id="rId2" Type="http://schemas.openxmlformats.org/officeDocument/2006/relationships/image" Target="../media/image2.png"/><Relationship Id="rId1" Type="http://schemas.openxmlformats.org/officeDocument/2006/relationships/tags" Target="../tags/tag64.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0.xml"/><Relationship Id="rId2" Type="http://schemas.openxmlformats.org/officeDocument/2006/relationships/image" Target="../media/image7.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6" name="文本框 5"/>
          <p:cNvSpPr txBox="1"/>
          <p:nvPr/>
        </p:nvSpPr>
        <p:spPr>
          <a:xfrm>
            <a:off x="8290560" y="937260"/>
            <a:ext cx="3901440" cy="368300"/>
          </a:xfrm>
          <a:prstGeom prst="rect">
            <a:avLst/>
          </a:prstGeom>
          <a:noFill/>
        </p:spPr>
        <p:txBody>
          <a:bodyPr wrap="square" rtlCol="0">
            <a:spAutoFit/>
          </a:bodyPr>
          <a:lstStyle/>
          <a:p>
            <a:r>
              <a:rPr lang="en-US" altLang="zh-CN" b="1">
                <a:solidFill>
                  <a:schemeClr val="accent1"/>
                </a:solidFill>
                <a:sym typeface="+mn-ea"/>
              </a:rPr>
              <a:t>  </a:t>
            </a:r>
            <a:r>
              <a:rPr lang="zh-CN" altLang="en-US" sz="1600" b="1">
                <a:solidFill>
                  <a:schemeClr val="accent1"/>
                </a:solidFill>
                <a:sym typeface="+mn-ea"/>
              </a:rPr>
              <a:t>外研版英语  选择性必修第四册</a:t>
            </a:r>
            <a:r>
              <a:rPr lang="zh-CN" altLang="en-US" b="1">
                <a:solidFill>
                  <a:schemeClr val="accent1"/>
                </a:solidFill>
                <a:sym typeface="+mn-ea"/>
              </a:rPr>
              <a:t>   </a:t>
            </a:r>
            <a:endParaRPr lang="zh-CN" altLang="en-US"/>
          </a:p>
        </p:txBody>
      </p:sp>
      <p:sp>
        <p:nvSpPr>
          <p:cNvPr id="7" name="文本框 6"/>
          <p:cNvSpPr txBox="1"/>
          <p:nvPr/>
        </p:nvSpPr>
        <p:spPr>
          <a:xfrm>
            <a:off x="1917065" y="1965325"/>
            <a:ext cx="9140190" cy="922020"/>
          </a:xfrm>
          <a:prstGeom prst="rect">
            <a:avLst/>
          </a:prstGeom>
          <a:noFill/>
        </p:spPr>
        <p:txBody>
          <a:bodyPr wrap="square" rtlCol="0">
            <a:spAutoFit/>
          </a:bodyPr>
          <a:lstStyle/>
          <a:p>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1 Looking forwards</a:t>
            </a:r>
            <a:endParaRPr lang="zh-CN" altLang="en-US" sz="5400" b="1"/>
          </a:p>
        </p:txBody>
      </p:sp>
      <p:sp>
        <p:nvSpPr>
          <p:cNvPr id="8" name="文本框 7"/>
          <p:cNvSpPr txBox="1"/>
          <p:nvPr/>
        </p:nvSpPr>
        <p:spPr>
          <a:xfrm>
            <a:off x="1819910" y="3302000"/>
            <a:ext cx="9775825"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 1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Starting out &amp; Understanding ideas</a:t>
            </a:r>
            <a:endPar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p:cNvSpPr txBox="1"/>
          <p:nvPr/>
        </p:nvSpPr>
        <p:spPr>
          <a:xfrm>
            <a:off x="621665" y="796290"/>
            <a:ext cx="11076305" cy="5077460"/>
          </a:xfrm>
          <a:prstGeom prst="rect">
            <a:avLst/>
          </a:prstGeom>
          <a:noFill/>
        </p:spPr>
        <p:txBody>
          <a:bodyPr wrap="square" rtlCol="0">
            <a:spAutoFit/>
          </a:bodyPr>
          <a:lstStyle/>
          <a:p>
            <a:pPr fontAlgn="auto">
              <a:lnSpc>
                <a:spcPct val="150000"/>
              </a:lnSpc>
            </a:pPr>
            <a:r>
              <a:rPr lang="en-US" altLang="zh-CN" sz="2400">
                <a:solidFill>
                  <a:srgbClr val="FF0000"/>
                </a:solidFill>
              </a:rPr>
              <a:t>3. What can we infer from the passage</a:t>
            </a:r>
            <a:r>
              <a:rPr lang="zh-CN" altLang="en-US" sz="2400">
                <a:solidFill>
                  <a:srgbClr val="FF0000"/>
                </a:solidFill>
              </a:rPr>
              <a:t>？</a:t>
            </a:r>
            <a:endParaRPr lang="zh-CN" altLang="en-US" sz="2400">
              <a:solidFill>
                <a:srgbClr val="FF0000"/>
              </a:solidFill>
            </a:endParaRPr>
          </a:p>
          <a:p>
            <a:pPr fontAlgn="auto">
              <a:lnSpc>
                <a:spcPct val="150000"/>
              </a:lnSpc>
            </a:pPr>
            <a:r>
              <a:rPr lang="en-US" altLang="zh-CN" sz="2400"/>
              <a:t>A.  Having plans in place for the future is a guarantee that they will become reality.</a:t>
            </a:r>
            <a:endParaRPr lang="en-US" altLang="zh-CN" sz="2400"/>
          </a:p>
          <a:p>
            <a:pPr fontAlgn="auto">
              <a:lnSpc>
                <a:spcPct val="150000"/>
              </a:lnSpc>
            </a:pPr>
            <a:r>
              <a:rPr lang="en-US" altLang="zh-CN" sz="2400"/>
              <a:t>B. Whatever difficulty we meet with in our life, we should be prepared for the unexpected. </a:t>
            </a:r>
            <a:endParaRPr lang="en-US" altLang="zh-CN" sz="2400"/>
          </a:p>
          <a:p>
            <a:pPr fontAlgn="auto">
              <a:lnSpc>
                <a:spcPct val="150000"/>
              </a:lnSpc>
            </a:pPr>
            <a:r>
              <a:rPr lang="en-US" altLang="zh-CN" sz="2400"/>
              <a:t>C. Hemingway had  richer experience than Arthur Doyle in writing. </a:t>
            </a:r>
            <a:endParaRPr lang="en-US" altLang="zh-CN" sz="2400"/>
          </a:p>
          <a:p>
            <a:pPr fontAlgn="auto">
              <a:lnSpc>
                <a:spcPct val="150000"/>
              </a:lnSpc>
            </a:pPr>
            <a:r>
              <a:rPr lang="en-US" altLang="zh-CN" sz="2400"/>
              <a:t>D.</a:t>
            </a:r>
            <a:r>
              <a:rPr lang="zh-CN" altLang="en-US" sz="2400"/>
              <a:t> </a:t>
            </a:r>
            <a:r>
              <a:rPr lang="en-US" altLang="zh-CN" sz="2400"/>
              <a:t> Both aauthors mentioned in the passage were fond of composing detective novles. </a:t>
            </a:r>
            <a:endParaRPr lang="en-US" altLang="zh-CN" sz="2400"/>
          </a:p>
          <a:p>
            <a:pPr fontAlgn="auto">
              <a:lnSpc>
                <a:spcPct val="150000"/>
              </a:lnSpc>
            </a:pPr>
            <a:endParaRPr lang="en-US" altLang="zh-CN" sz="2400"/>
          </a:p>
        </p:txBody>
      </p:sp>
      <p:sp>
        <p:nvSpPr>
          <p:cNvPr id="5" name="文本框 4"/>
          <p:cNvSpPr txBox="1"/>
          <p:nvPr/>
        </p:nvSpPr>
        <p:spPr>
          <a:xfrm>
            <a:off x="9248775" y="5149850"/>
            <a:ext cx="2215515" cy="460375"/>
          </a:xfrm>
          <a:prstGeom prst="rect">
            <a:avLst/>
          </a:prstGeom>
          <a:noFill/>
        </p:spPr>
        <p:txBody>
          <a:bodyPr wrap="square" rtlCol="0">
            <a:spAutoFit/>
          </a:bodyPr>
          <a:lstStyle/>
          <a:p>
            <a:r>
              <a:rPr lang="en-US" altLang="zh-CN" sz="2400" b="1">
                <a:solidFill>
                  <a:srgbClr val="FF0000"/>
                </a:solidFill>
              </a:rPr>
              <a:t>Answer: B</a:t>
            </a:r>
            <a:endParaRPr lang="en-US" altLang="zh-CN" sz="24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87120" y="761365"/>
            <a:ext cx="10356850" cy="5262245"/>
          </a:xfrm>
          <a:prstGeom prst="rect">
            <a:avLst/>
          </a:prstGeom>
          <a:noFill/>
        </p:spPr>
        <p:txBody>
          <a:bodyPr wrap="square" rtlCol="0">
            <a:spAutoFit/>
          </a:bodyPr>
          <a:lstStyle/>
          <a:p>
            <a:pPr fontAlgn="auto">
              <a:lnSpc>
                <a:spcPct val="200000"/>
              </a:lnSpc>
            </a:pPr>
            <a:r>
              <a:rPr lang="en-US" altLang="zh-CN" sz="2400">
                <a:solidFill>
                  <a:srgbClr val="FF0000"/>
                </a:solidFill>
              </a:rPr>
              <a:t>4. What can you learn from Paragraph 5? </a:t>
            </a:r>
            <a:endParaRPr lang="en-US" altLang="zh-CN" sz="2400">
              <a:solidFill>
                <a:srgbClr val="FF0000"/>
              </a:solidFill>
            </a:endParaRPr>
          </a:p>
          <a:p>
            <a:pPr fontAlgn="auto">
              <a:lnSpc>
                <a:spcPct val="200000"/>
              </a:lnSpc>
            </a:pPr>
            <a:r>
              <a:rPr lang="en-US" altLang="zh-CN" sz="2400"/>
              <a:t>A. Doyle managed to achieve his dream of write historical novels. </a:t>
            </a:r>
            <a:endParaRPr lang="en-US" altLang="zh-CN" sz="2400"/>
          </a:p>
          <a:p>
            <a:pPr fontAlgn="auto">
              <a:lnSpc>
                <a:spcPct val="200000"/>
              </a:lnSpc>
            </a:pPr>
            <a:r>
              <a:rPr lang="en-US" altLang="zh-CN" sz="2400"/>
              <a:t>B. Doyle quitted medicial studies and only took up writing ultimately. </a:t>
            </a:r>
            <a:endParaRPr lang="en-US" altLang="zh-CN" sz="2400"/>
          </a:p>
          <a:p>
            <a:pPr fontAlgn="auto">
              <a:lnSpc>
                <a:spcPct val="200000"/>
              </a:lnSpc>
            </a:pPr>
            <a:r>
              <a:rPr lang="en-US" altLang="zh-CN" sz="2400"/>
              <a:t>C. Readers spoke highly of Doyle's detective novels and were deep into the character of Sherlock Holmes. </a:t>
            </a:r>
            <a:endParaRPr lang="en-US" altLang="zh-CN" sz="2400"/>
          </a:p>
          <a:p>
            <a:pPr fontAlgn="auto">
              <a:lnSpc>
                <a:spcPct val="200000"/>
              </a:lnSpc>
            </a:pPr>
            <a:r>
              <a:rPr lang="en-US" altLang="zh-CN" sz="2400"/>
              <a:t>D.  Doyle's historical novels made him well-known to the public. </a:t>
            </a:r>
            <a:endParaRPr lang="en-US" altLang="zh-CN" sz="2400"/>
          </a:p>
          <a:p>
            <a:pPr fontAlgn="auto">
              <a:lnSpc>
                <a:spcPct val="200000"/>
              </a:lnSpc>
            </a:pPr>
            <a:endParaRPr lang="en-US" altLang="zh-CN" sz="2400"/>
          </a:p>
        </p:txBody>
      </p:sp>
      <p:sp>
        <p:nvSpPr>
          <p:cNvPr id="5" name="文本框 4"/>
          <p:cNvSpPr txBox="1"/>
          <p:nvPr/>
        </p:nvSpPr>
        <p:spPr>
          <a:xfrm>
            <a:off x="9157970" y="5361305"/>
            <a:ext cx="1962150" cy="460375"/>
          </a:xfrm>
          <a:prstGeom prst="rect">
            <a:avLst/>
          </a:prstGeom>
          <a:noFill/>
        </p:spPr>
        <p:txBody>
          <a:bodyPr wrap="square" rtlCol="0">
            <a:spAutoFit/>
          </a:bodyPr>
          <a:lstStyle/>
          <a:p>
            <a:r>
              <a:rPr lang="en-US" altLang="zh-CN" sz="2400" b="1">
                <a:solidFill>
                  <a:srgbClr val="FF0000"/>
                </a:solidFill>
              </a:rPr>
              <a:t>Answer: C</a:t>
            </a:r>
            <a:endParaRPr lang="en-US" altLang="zh-CN" sz="2400" b="1">
              <a:solidFill>
                <a:srgbClr val="FF0000"/>
              </a:solidFill>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121285" y="810895"/>
            <a:ext cx="6052820" cy="460375"/>
          </a:xfrm>
          <a:prstGeom prst="rect">
            <a:avLst/>
          </a:prstGeom>
          <a:noFill/>
        </p:spPr>
        <p:txBody>
          <a:bodyPr wrap="square" rtlCol="0">
            <a:spAutoFit/>
          </a:bodyPr>
          <a:lstStyle/>
          <a:p>
            <a:r>
              <a:rPr lang="en-US" altLang="zh-CN" sz="2400">
                <a:solidFill>
                  <a:srgbClr val="FF0000"/>
                </a:solidFill>
              </a:rPr>
              <a:t>Match the questions to the paragraphs. </a:t>
            </a:r>
            <a:endParaRPr lang="en-US" altLang="zh-CN" sz="2400">
              <a:solidFill>
                <a:srgbClr val="FF0000"/>
              </a:solidFill>
            </a:endParaRPr>
          </a:p>
        </p:txBody>
      </p:sp>
      <p:graphicFrame>
        <p:nvGraphicFramePr>
          <p:cNvPr id="5" name="表格 4"/>
          <p:cNvGraphicFramePr>
            <a:graphicFrameLocks noGrp="1"/>
          </p:cNvGraphicFramePr>
          <p:nvPr>
            <p:custDataLst>
              <p:tags r:id="rId1"/>
            </p:custDataLst>
          </p:nvPr>
        </p:nvGraphicFramePr>
        <p:xfrm>
          <a:off x="121285" y="1368425"/>
          <a:ext cx="11426825" cy="4928870"/>
        </p:xfrm>
        <a:graphic>
          <a:graphicData uri="http://schemas.openxmlformats.org/drawingml/2006/table">
            <a:tbl>
              <a:tblPr firstRow="1" bandRow="1">
                <a:tableStyleId>{5C22544A-7EE6-4342-B048-85BDC9FD1C3A}</a:tableStyleId>
              </a:tblPr>
              <a:tblGrid>
                <a:gridCol w="911225"/>
                <a:gridCol w="845820"/>
                <a:gridCol w="9669780"/>
              </a:tblGrid>
              <a:tr h="734695">
                <a:tc>
                  <a:txBody>
                    <a:bodyPr wrap="square"/>
                    <a:lstStyle/>
                    <a:p>
                      <a:pPr>
                        <a:buNone/>
                      </a:pPr>
                      <a:endParaRPr lang="zh-CN" altLang="en-US"/>
                    </a:p>
                  </a:txBody>
                  <a:tcPr vert="horz">
                    <a:solidFill>
                      <a:schemeClr val="accent1">
                        <a:lumMod val="40000"/>
                        <a:lumOff val="60000"/>
                      </a:schemeClr>
                    </a:solidFill>
                  </a:tcPr>
                </a:tc>
                <a:tc>
                  <a:txBody>
                    <a:bodyPr wrap="square"/>
                    <a:lstStyle/>
                    <a:p>
                      <a:pPr indent="0" algn="ctr">
                        <a:buNone/>
                      </a:pPr>
                      <a:endPar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rPr>
                        <a:t>a</a:t>
                      </a:r>
                      <a:endParaRPr lang="en-US" alt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R w="12700" cmpd="sng">
                      <a:solidFill>
                        <a:schemeClr val="tx1"/>
                      </a:solidFill>
                      <a:prstDash val="solid"/>
                    </a:lnR>
                    <a:solidFill>
                      <a:schemeClr val="accent1">
                        <a:lumMod val="40000"/>
                        <a:lumOff val="60000"/>
                      </a:schemeClr>
                    </a:solidFill>
                  </a:tcPr>
                </a:tc>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r>
                        <a:rPr lang="en-US" sz="2400" b="0">
                          <a:solidFill>
                            <a:schemeClr val="tx1"/>
                          </a:solidFill>
                          <a:latin typeface="Arial" panose="020B0604020202020204" pitchFamily="34" charset="0"/>
                          <a:ea typeface="宋体" panose="02010600030101010101" pitchFamily="2" charset="-122"/>
                          <a:cs typeface="Arial" panose="020B0604020202020204" pitchFamily="34" charset="0"/>
                        </a:rPr>
                        <a:t> What is possibly the most important concern in life?</a:t>
                      </a:r>
                      <a:endParaRPr lang="en-US" altLang="en-US" sz="2400" b="0">
                        <a:solidFill>
                          <a:schemeClr val="tx1"/>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mpd="sng">
                      <a:solidFill>
                        <a:schemeClr val="tx1"/>
                      </a:solidFill>
                      <a:prstDash val="solid"/>
                    </a:lnL>
                    <a:solidFill>
                      <a:schemeClr val="accent1">
                        <a:lumMod val="40000"/>
                        <a:lumOff val="60000"/>
                      </a:schemeClr>
                    </a:solidFill>
                  </a:tcPr>
                </a:tc>
              </a:tr>
              <a:tr h="861695">
                <a:tc>
                  <a:txBody>
                    <a:bodyPr wrap="square"/>
                    <a:lstStyle/>
                    <a:p>
                      <a:pPr>
                        <a:buNone/>
                      </a:pPr>
                      <a:endParaRPr lang="zh-CN" altLang="en-US"/>
                    </a:p>
                  </a:txBody>
                  <a:tcPr vert="horz"/>
                </a:tc>
                <a:tc>
                  <a:txBody>
                    <a:bodyPr wrap="square"/>
                    <a:lstStyle/>
                    <a:p>
                      <a:pPr indent="0" algn="ctr">
                        <a:buNone/>
                      </a:pPr>
                      <a:endPar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rPr>
                        <a:t>b</a:t>
                      </a:r>
                      <a:endParaRPr lang="en-US" alt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R w="12700" cmpd="sng">
                      <a:solidFill>
                        <a:schemeClr val="tx1"/>
                      </a:solidFill>
                      <a:prstDash val="solid"/>
                    </a:lnR>
                  </a:tcPr>
                </a:tc>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r>
                        <a:rPr lang="en-US" sz="2400" b="0">
                          <a:latin typeface="Arial" panose="020B0604020202020204" pitchFamily="34" charset="0"/>
                          <a:ea typeface="宋体" panose="02010600030101010101" pitchFamily="2" charset="-122"/>
                          <a:cs typeface="Arial" panose="020B0604020202020204" pitchFamily="34" charset="0"/>
                        </a:rPr>
                        <a:t> What was Doyle’s main writing ambition?</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mpd="sng">
                      <a:solidFill>
                        <a:schemeClr val="tx1"/>
                      </a:solidFill>
                      <a:prstDash val="solid"/>
                    </a:lnL>
                  </a:tcPr>
                </a:tc>
              </a:tr>
              <a:tr h="833120">
                <a:tc>
                  <a:txBody>
                    <a:bodyPr wrap="square"/>
                    <a:lstStyle/>
                    <a:p>
                      <a:pPr>
                        <a:buNone/>
                      </a:pPr>
                      <a:endParaRPr lang="zh-CN" altLang="en-US"/>
                    </a:p>
                  </a:txBody>
                  <a:tcPr vert="horz"/>
                </a:tc>
                <a:tc>
                  <a:txBody>
                    <a:bodyPr wrap="square"/>
                    <a:lstStyle/>
                    <a:p>
                      <a:pPr indent="0" algn="ctr">
                        <a:buNone/>
                      </a:pPr>
                      <a:endPar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rPr>
                        <a:t>c</a:t>
                      </a:r>
                      <a:endParaRPr lang="en-US" alt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R w="12700" cmpd="sng">
                      <a:solidFill>
                        <a:schemeClr val="tx1"/>
                      </a:solidFill>
                      <a:prstDash val="solid"/>
                    </a:lnR>
                  </a:tcPr>
                </a:tc>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r>
                        <a:rPr lang="en-US" sz="2400" b="0">
                          <a:latin typeface="Arial" panose="020B0604020202020204" pitchFamily="34" charset="0"/>
                          <a:ea typeface="宋体" panose="02010600030101010101" pitchFamily="2" charset="-122"/>
                          <a:cs typeface="Arial" panose="020B0604020202020204" pitchFamily="34" charset="0"/>
                        </a:rPr>
                        <a:t> What can you do when faced with uncertainty about the future?</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mpd="sng">
                      <a:solidFill>
                        <a:schemeClr val="tx1"/>
                      </a:solidFill>
                      <a:prstDash val="solid"/>
                    </a:lnL>
                  </a:tcPr>
                </a:tc>
              </a:tr>
              <a:tr h="833120">
                <a:tc>
                  <a:txBody>
                    <a:bodyPr wrap="square"/>
                    <a:lstStyle/>
                    <a:p>
                      <a:pPr>
                        <a:buNone/>
                      </a:pPr>
                      <a:endParaRPr lang="zh-CN" altLang="en-US"/>
                    </a:p>
                  </a:txBody>
                  <a:tcPr vert="horz"/>
                </a:tc>
                <a:tc>
                  <a:txBody>
                    <a:bodyPr wrap="square"/>
                    <a:lstStyle/>
                    <a:p>
                      <a:pPr indent="0" algn="ctr">
                        <a:buNone/>
                      </a:pPr>
                      <a:endPar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rPr>
                        <a:t>d</a:t>
                      </a:r>
                      <a:endParaRPr lang="en-US" alt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R w="12700" cmpd="sng">
                      <a:solidFill>
                        <a:schemeClr val="tx1"/>
                      </a:solidFill>
                      <a:prstDash val="solid"/>
                    </a:lnR>
                  </a:tcPr>
                </a:tc>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r>
                        <a:rPr lang="en-US" sz="2400" b="0">
                          <a:latin typeface="Arial" panose="020B0604020202020204" pitchFamily="34" charset="0"/>
                          <a:ea typeface="宋体" panose="02010600030101010101" pitchFamily="2" charset="-122"/>
                          <a:cs typeface="Arial" panose="020B0604020202020204" pitchFamily="34" charset="0"/>
                        </a:rPr>
                        <a:t> What is the relationship between one’s plan and the future?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mpd="sng">
                      <a:solidFill>
                        <a:schemeClr val="tx1"/>
                      </a:solidFill>
                      <a:prstDash val="solid"/>
                    </a:lnL>
                  </a:tcPr>
                </a:tc>
              </a:tr>
              <a:tr h="833120">
                <a:tc>
                  <a:txBody>
                    <a:bodyPr wrap="square"/>
                    <a:lstStyle/>
                    <a:p>
                      <a:pPr>
                        <a:buNone/>
                      </a:pPr>
                      <a:endParaRPr lang="zh-CN" altLang="en-US"/>
                    </a:p>
                  </a:txBody>
                  <a:tcPr vert="horz"/>
                </a:tc>
                <a:tc>
                  <a:txBody>
                    <a:bodyPr wrap="square"/>
                    <a:lstStyle/>
                    <a:p>
                      <a:pPr indent="0" algn="ctr">
                        <a:buNone/>
                      </a:pPr>
                      <a:endPar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rPr>
                        <a:t>e</a:t>
                      </a:r>
                      <a:endParaRPr lang="en-US" alt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R w="12700" cmpd="sng">
                      <a:solidFill>
                        <a:schemeClr val="tx1"/>
                      </a:solidFill>
                      <a:prstDash val="solid"/>
                    </a:lnR>
                  </a:tcPr>
                </a:tc>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r>
                        <a:rPr lang="en-US" sz="2400" b="0">
                          <a:latin typeface="Arial" panose="020B0604020202020204" pitchFamily="34" charset="0"/>
                          <a:ea typeface="宋体" panose="02010600030101010101" pitchFamily="2" charset="-122"/>
                          <a:cs typeface="Arial" panose="020B0604020202020204" pitchFamily="34" charset="0"/>
                        </a:rPr>
                        <a:t> Why was Doyle disappointed with the success of his Holmes stories?</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mpd="sng">
                      <a:solidFill>
                        <a:schemeClr val="tx1"/>
                      </a:solidFill>
                      <a:prstDash val="solid"/>
                    </a:lnL>
                  </a:tcPr>
                </a:tc>
              </a:tr>
              <a:tr h="833120">
                <a:tc>
                  <a:txBody>
                    <a:bodyPr wrap="square"/>
                    <a:lstStyle/>
                    <a:p>
                      <a:pPr>
                        <a:buNone/>
                      </a:pPr>
                      <a:endParaRPr lang="zh-CN" altLang="en-US"/>
                    </a:p>
                  </a:txBody>
                  <a:tcPr vert="horz"/>
                </a:tc>
                <a:tc>
                  <a:txBody>
                    <a:bodyPr wrap="square"/>
                    <a:lstStyle/>
                    <a:p>
                      <a:pPr indent="0" algn="ctr">
                        <a:buNone/>
                      </a:pPr>
                      <a:endPar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p>
                      <a:pPr indent="0" algn="ctr">
                        <a:buNone/>
                      </a:pPr>
                      <a:r>
                        <a:rPr 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rPr>
                        <a:t>f</a:t>
                      </a:r>
                      <a:endParaRPr lang="en-US" altLang="en-US" sz="2400" b="1">
                        <a:solidFill>
                          <a:srgbClr val="00B050"/>
                        </a:solidFill>
                        <a:latin typeface="微软雅黑" panose="020B0503020204020204" pitchFamily="34" charset="-122"/>
                        <a:ea typeface="微软雅黑" panose="020B0503020204020204" pitchFamily="34" charset="-122"/>
                        <a:cs typeface="宋体" panose="02010600030101010101" pitchFamily="2" charset="-122"/>
                      </a:endParaRPr>
                    </a:p>
                  </a:txBody>
                  <a:tcPr marL="68580" marR="68580" marT="0" marB="0" vert="horz">
                    <a:lnR w="12700" cmpd="sng">
                      <a:solidFill>
                        <a:schemeClr val="tx1"/>
                      </a:solidFill>
                      <a:prstDash val="solid"/>
                    </a:lnR>
                  </a:tcPr>
                </a:tc>
                <a:tc>
                  <a:txBody>
                    <a:bodyPr wrap="square"/>
                    <a:lstStyle/>
                    <a:p>
                      <a:pPr indent="0">
                        <a:buNone/>
                      </a:pPr>
                      <a:endParaRPr lang="en-US" sz="2400" b="0">
                        <a:latin typeface="Arial" panose="020B0604020202020204" pitchFamily="34" charset="0"/>
                        <a:ea typeface="宋体" panose="02010600030101010101" pitchFamily="2" charset="-122"/>
                        <a:cs typeface="Arial" panose="020B0604020202020204" pitchFamily="34" charset="0"/>
                      </a:endParaRPr>
                    </a:p>
                    <a:p>
                      <a:pPr indent="0">
                        <a:buNone/>
                      </a:pPr>
                      <a:r>
                        <a:rPr lang="en-US" sz="2400" b="0">
                          <a:latin typeface="Arial" panose="020B0604020202020204" pitchFamily="34" charset="0"/>
                          <a:ea typeface="宋体" panose="02010600030101010101" pitchFamily="2" charset="-122"/>
                          <a:cs typeface="Arial" panose="020B0604020202020204" pitchFamily="34" charset="0"/>
                        </a:rPr>
                        <a:t> What did Hemingway do to achieve his ambition to become a writer?</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mpd="sng">
                      <a:solidFill>
                        <a:schemeClr val="tx1"/>
                      </a:solidFill>
                      <a:prstDash val="solid"/>
                    </a:lnL>
                  </a:tcPr>
                </a:tc>
              </a:tr>
            </a:tbl>
          </a:graphicData>
        </a:graphic>
      </p:graphicFrame>
      <p:sp>
        <p:nvSpPr>
          <p:cNvPr id="8" name="标题 7"/>
          <p:cNvSpPr>
            <a:spLocks noGrp="1"/>
          </p:cNvSpPr>
          <p:nvPr>
            <p:ph type="title"/>
          </p:nvPr>
        </p:nvSpPr>
        <p:spPr>
          <a:xfrm>
            <a:off x="3948430" y="8255"/>
            <a:ext cx="6529070" cy="705485"/>
          </a:xfrm>
        </p:spPr>
        <p:txBody>
          <a:bodyPr>
            <a:normAutofit fontScale="90000"/>
          </a:bodyPr>
          <a:lstStyle/>
          <a:p>
            <a:pPr algn="ctr"/>
            <a:br>
              <a:rPr lang="en-US" altLang="zh-CN">
                <a:ln w="22225">
                  <a:solidFill>
                    <a:schemeClr val="accent2"/>
                  </a:solidFill>
                  <a:prstDash val="solid"/>
                </a:ln>
                <a:solidFill>
                  <a:schemeClr val="accent2">
                    <a:lumMod val="40000"/>
                    <a:lumOff val="60000"/>
                  </a:schemeClr>
                </a:solidFill>
                <a:effectLst/>
                <a:sym typeface="+mn-ea"/>
              </a:rPr>
            </a:br>
            <a:r>
              <a:rPr lang="en-US" altLang="zh-CN">
                <a:ln w="22225">
                  <a:solidFill>
                    <a:schemeClr val="accent2"/>
                  </a:solidFill>
                  <a:prstDash val="solid"/>
                </a:ln>
                <a:solidFill>
                  <a:schemeClr val="accent2">
                    <a:lumMod val="40000"/>
                    <a:lumOff val="60000"/>
                  </a:schemeClr>
                </a:solidFill>
                <a:effectLst/>
                <a:sym typeface="+mn-ea"/>
              </a:rPr>
              <a:t>Reading comprehension 3</a:t>
            </a:r>
            <a:br>
              <a:rPr lang="en-US" altLang="zh-CN">
                <a:ln w="22225">
                  <a:solidFill>
                    <a:schemeClr val="accent2"/>
                  </a:solidFill>
                  <a:prstDash val="solid"/>
                </a:ln>
                <a:solidFill>
                  <a:schemeClr val="accent2">
                    <a:lumMod val="40000"/>
                    <a:lumOff val="60000"/>
                  </a:schemeClr>
                </a:solidFill>
                <a:effectLst/>
                <a:sym typeface="+mn-ea"/>
              </a:rPr>
            </a:br>
            <a:endParaRPr lang="en-US" altLang="zh-CN">
              <a:ln w="22225">
                <a:solidFill>
                  <a:schemeClr val="accent2"/>
                </a:solidFill>
                <a:prstDash val="solid"/>
              </a:ln>
              <a:solidFill>
                <a:schemeClr val="accent2">
                  <a:lumMod val="40000"/>
                  <a:lumOff val="60000"/>
                </a:schemeClr>
              </a:solidFill>
              <a:effectLst/>
              <a:sym typeface="+mn-ea"/>
            </a:endParaRPr>
          </a:p>
        </p:txBody>
      </p:sp>
      <p:sp>
        <p:nvSpPr>
          <p:cNvPr id="2" name="文本框 1"/>
          <p:cNvSpPr txBox="1"/>
          <p:nvPr/>
        </p:nvSpPr>
        <p:spPr>
          <a:xfrm>
            <a:off x="236220" y="1608455"/>
            <a:ext cx="607060" cy="460375"/>
          </a:xfrm>
          <a:prstGeom prst="rect">
            <a:avLst/>
          </a:prstGeom>
          <a:noFill/>
        </p:spPr>
        <p:txBody>
          <a:bodyPr wrap="square" rtlCol="0">
            <a:spAutoFit/>
          </a:bodyPr>
          <a:lstStyle/>
          <a:p>
            <a:r>
              <a:rPr lang="en-US" altLang="zh-CN" sz="2400" b="1">
                <a:solidFill>
                  <a:srgbClr val="FF0000"/>
                </a:solidFill>
              </a:rPr>
              <a:t> 1</a:t>
            </a:r>
            <a:endParaRPr lang="en-US" altLang="zh-CN" sz="2400" b="1">
              <a:solidFill>
                <a:srgbClr val="FF0000"/>
              </a:solidFill>
            </a:endParaRPr>
          </a:p>
        </p:txBody>
      </p:sp>
      <p:sp>
        <p:nvSpPr>
          <p:cNvPr id="3" name="文本框 2"/>
          <p:cNvSpPr txBox="1"/>
          <p:nvPr/>
        </p:nvSpPr>
        <p:spPr>
          <a:xfrm>
            <a:off x="242570" y="2469515"/>
            <a:ext cx="607060" cy="460375"/>
          </a:xfrm>
          <a:prstGeom prst="rect">
            <a:avLst/>
          </a:prstGeom>
          <a:noFill/>
        </p:spPr>
        <p:txBody>
          <a:bodyPr wrap="square" rtlCol="0">
            <a:spAutoFit/>
          </a:bodyPr>
          <a:lstStyle/>
          <a:p>
            <a:r>
              <a:rPr lang="en-US" altLang="zh-CN" sz="2400" b="1">
                <a:solidFill>
                  <a:srgbClr val="FF0000"/>
                </a:solidFill>
              </a:rPr>
              <a:t> 4</a:t>
            </a:r>
            <a:endParaRPr lang="en-US" altLang="zh-CN" sz="2400" b="1">
              <a:solidFill>
                <a:srgbClr val="FF0000"/>
              </a:solidFill>
            </a:endParaRPr>
          </a:p>
        </p:txBody>
      </p:sp>
      <p:sp>
        <p:nvSpPr>
          <p:cNvPr id="6" name="文本框 5"/>
          <p:cNvSpPr txBox="1"/>
          <p:nvPr/>
        </p:nvSpPr>
        <p:spPr>
          <a:xfrm>
            <a:off x="257810" y="3199130"/>
            <a:ext cx="607060" cy="460375"/>
          </a:xfrm>
          <a:prstGeom prst="rect">
            <a:avLst/>
          </a:prstGeom>
          <a:noFill/>
        </p:spPr>
        <p:txBody>
          <a:bodyPr wrap="square" rtlCol="0">
            <a:spAutoFit/>
          </a:bodyPr>
          <a:lstStyle/>
          <a:p>
            <a:r>
              <a:rPr lang="en-US" altLang="zh-CN" sz="2400" b="1">
                <a:solidFill>
                  <a:srgbClr val="FF0000"/>
                </a:solidFill>
              </a:rPr>
              <a:t> 6</a:t>
            </a:r>
            <a:endParaRPr lang="en-US" altLang="zh-CN" sz="2400" b="1">
              <a:solidFill>
                <a:srgbClr val="FF0000"/>
              </a:solidFill>
            </a:endParaRPr>
          </a:p>
        </p:txBody>
      </p:sp>
      <p:sp>
        <p:nvSpPr>
          <p:cNvPr id="7" name="文本框 6"/>
          <p:cNvSpPr txBox="1"/>
          <p:nvPr/>
        </p:nvSpPr>
        <p:spPr>
          <a:xfrm>
            <a:off x="236220" y="4068445"/>
            <a:ext cx="607060" cy="460375"/>
          </a:xfrm>
          <a:prstGeom prst="rect">
            <a:avLst/>
          </a:prstGeom>
          <a:noFill/>
        </p:spPr>
        <p:txBody>
          <a:bodyPr wrap="square" rtlCol="0">
            <a:spAutoFit/>
          </a:bodyPr>
          <a:lstStyle/>
          <a:p>
            <a:r>
              <a:rPr lang="en-US" altLang="zh-CN" sz="2400" b="1">
                <a:solidFill>
                  <a:srgbClr val="FF0000"/>
                </a:solidFill>
              </a:rPr>
              <a:t> 2</a:t>
            </a:r>
            <a:endParaRPr lang="en-US" altLang="zh-CN" sz="2400" b="1">
              <a:solidFill>
                <a:srgbClr val="FF0000"/>
              </a:solidFill>
            </a:endParaRPr>
          </a:p>
        </p:txBody>
      </p:sp>
      <p:sp>
        <p:nvSpPr>
          <p:cNvPr id="9" name="文本框 8"/>
          <p:cNvSpPr txBox="1"/>
          <p:nvPr/>
        </p:nvSpPr>
        <p:spPr>
          <a:xfrm>
            <a:off x="236220" y="4895850"/>
            <a:ext cx="607060" cy="460375"/>
          </a:xfrm>
          <a:prstGeom prst="rect">
            <a:avLst/>
          </a:prstGeom>
          <a:noFill/>
        </p:spPr>
        <p:txBody>
          <a:bodyPr wrap="square" rtlCol="0">
            <a:spAutoFit/>
          </a:bodyPr>
          <a:lstStyle/>
          <a:p>
            <a:r>
              <a:rPr lang="en-US" altLang="zh-CN" sz="2400" b="1">
                <a:solidFill>
                  <a:srgbClr val="FF0000"/>
                </a:solidFill>
              </a:rPr>
              <a:t> 5</a:t>
            </a:r>
            <a:endParaRPr lang="en-US" altLang="zh-CN" sz="2400" b="1">
              <a:solidFill>
                <a:srgbClr val="FF0000"/>
              </a:solidFill>
            </a:endParaRPr>
          </a:p>
        </p:txBody>
      </p:sp>
      <p:sp>
        <p:nvSpPr>
          <p:cNvPr id="10" name="文本框 9"/>
          <p:cNvSpPr txBox="1"/>
          <p:nvPr/>
        </p:nvSpPr>
        <p:spPr>
          <a:xfrm rot="10800000" flipV="1">
            <a:off x="242570" y="5695950"/>
            <a:ext cx="623570" cy="460375"/>
          </a:xfrm>
          <a:prstGeom prst="rect">
            <a:avLst/>
          </a:prstGeom>
          <a:noFill/>
        </p:spPr>
        <p:txBody>
          <a:bodyPr wrap="square" rtlCol="0">
            <a:spAutoFit/>
          </a:bodyPr>
          <a:lstStyle/>
          <a:p>
            <a:r>
              <a:rPr lang="en-US" altLang="zh-CN" sz="2400" b="1">
                <a:solidFill>
                  <a:srgbClr val="FF0000"/>
                </a:solidFill>
              </a:rPr>
              <a:t> 3</a:t>
            </a:r>
            <a:endParaRPr lang="en-US" altLang="zh-CN" sz="2400" b="1">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77875" y="156845"/>
            <a:ext cx="6975475" cy="705485"/>
          </a:xfrm>
        </p:spPr>
        <p:txBody>
          <a:bodyPr>
            <a:scene3d>
              <a:camera prst="orthographicFront"/>
              <a:lightRig rig="threePt" dir="t"/>
            </a:scene3d>
          </a:bodyPr>
          <a:lstStyle/>
          <a:p>
            <a:r>
              <a:rPr lang="en-US" altLang="zh-CN">
                <a:ln w="22225">
                  <a:solidFill>
                    <a:schemeClr val="accent2"/>
                  </a:solidFill>
                  <a:prstDash val="solid"/>
                </a:ln>
                <a:solidFill>
                  <a:schemeClr val="accent2">
                    <a:lumMod val="40000"/>
                    <a:lumOff val="60000"/>
                  </a:schemeClr>
                </a:solidFill>
                <a:effectLst/>
                <a:sym typeface="+mn-ea"/>
              </a:rPr>
              <a:t>Reading comprehension 4</a:t>
            </a:r>
            <a:endParaRPr lang="en-US" altLang="zh-CN">
              <a:ln w="22225">
                <a:solidFill>
                  <a:schemeClr val="accent2"/>
                </a:solidFill>
                <a:prstDash val="solid"/>
              </a:ln>
              <a:solidFill>
                <a:schemeClr val="accent2">
                  <a:lumMod val="40000"/>
                  <a:lumOff val="60000"/>
                </a:schemeClr>
              </a:solidFill>
              <a:effectLst/>
              <a:sym typeface="+mn-ea"/>
            </a:endParaRPr>
          </a:p>
        </p:txBody>
      </p:sp>
      <p:graphicFrame>
        <p:nvGraphicFramePr>
          <p:cNvPr id="4" name="表格 3"/>
          <p:cNvGraphicFramePr>
            <a:graphicFrameLocks noGrp="1"/>
          </p:cNvGraphicFramePr>
          <p:nvPr/>
        </p:nvGraphicFramePr>
        <p:xfrm>
          <a:off x="192405" y="1272540"/>
          <a:ext cx="10071100" cy="4537075"/>
        </p:xfrm>
        <a:graphic>
          <a:graphicData uri="http://schemas.openxmlformats.org/drawingml/2006/table">
            <a:tbl>
              <a:tblPr firstRow="1" bandRow="1">
                <a:tableStyleId>{5C22544A-7EE6-4342-B048-85BDC9FD1C3A}</a:tableStyleId>
              </a:tblPr>
              <a:tblGrid>
                <a:gridCol w="10071100"/>
              </a:tblGrid>
              <a:tr h="690245">
                <a:tc>
                  <a:txBody>
                    <a:bodyPr wrap="square"/>
                    <a:lstStyle/>
                    <a:p>
                      <a:pPr indent="0" algn="ctr" fontAlgn="auto">
                        <a:lnSpc>
                          <a:spcPct val="150000"/>
                        </a:lnSpc>
                        <a:buNone/>
                      </a:pPr>
                      <a:r>
                        <a:rPr lang="en-US" sz="2800" b="1">
                          <a:solidFill>
                            <a:srgbClr val="00B0F0"/>
                          </a:solidFill>
                          <a:latin typeface="微软雅黑" panose="020B0503020204020204" pitchFamily="34" charset="-122"/>
                          <a:ea typeface="微软雅黑" panose="020B0503020204020204" pitchFamily="34" charset="-122"/>
                          <a:cs typeface="Arial" panose="020B0604020202020204" pitchFamily="34" charset="0"/>
                        </a:rPr>
                        <a:t>Ernest Hemingway</a:t>
                      </a:r>
                      <a:endParaRPr lang="en-US" altLang="en-US" sz="2800" b="1">
                        <a:solidFill>
                          <a:srgbClr val="00B0F0"/>
                        </a:solidFill>
                        <a:latin typeface="微软雅黑" panose="020B0503020204020204" pitchFamily="34" charset="-122"/>
                        <a:ea typeface="微软雅黑" panose="020B0503020204020204" pitchFamily="34" charset="-122"/>
                        <a:cs typeface="Arial" panose="020B0604020202020204" pitchFamily="34" charset="0"/>
                      </a:endParaRPr>
                    </a:p>
                  </a:txBody>
                  <a:tcPr marL="68580" marR="68580" marT="0" marB="0" vert="horz">
                    <a:solidFill>
                      <a:schemeClr val="tx2">
                        <a:lumMod val="10000"/>
                        <a:lumOff val="90000"/>
                      </a:schemeClr>
                    </a:solidFill>
                  </a:tcPr>
                </a:tc>
              </a:tr>
              <a:tr h="81534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was born in the US in 1899</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96647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①</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________________________________________</a:t>
                      </a:r>
                      <a:r>
                        <a:rPr lang="en-US" sz="2400" b="0">
                          <a:latin typeface="Arial" panose="020B0604020202020204" pitchFamily="34" charset="0"/>
                          <a:ea typeface="宋体" panose="02010600030101010101" pitchFamily="2" charset="-122"/>
                          <a:cs typeface="Arial" panose="020B0604020202020204" pitchFamily="34" charset="0"/>
                        </a:rPr>
                        <a:t>since boyhood.</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96774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wrote</a:t>
                      </a:r>
                      <a:r>
                        <a:rPr lang="en-US" sz="2400" b="1">
                          <a:latin typeface="Arial" panose="020B0604020202020204" pitchFamily="34" charset="0"/>
                          <a:ea typeface="宋体" panose="02010600030101010101" pitchFamily="2" charset="-122"/>
                          <a:cs typeface="Arial" panose="020B0604020202020204" pitchFamily="34" charset="0"/>
                        </a:rPr>
                        <a:t>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②</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a:t>
                      </a: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109728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won</a:t>
                      </a:r>
                      <a:r>
                        <a:rPr lang="en-US" sz="2400" b="1">
                          <a:latin typeface="Arial" panose="020B0604020202020204" pitchFamily="34" charset="0"/>
                          <a:ea typeface="宋体" panose="02010600030101010101" pitchFamily="2" charset="-122"/>
                          <a:cs typeface="Arial" panose="020B0604020202020204" pitchFamily="34" charset="0"/>
                        </a:rPr>
                        <a:t>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③ </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________________________________________________</a:t>
                      </a: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bl>
          </a:graphicData>
        </a:graphic>
      </p:graphicFrame>
      <p:sp>
        <p:nvSpPr>
          <p:cNvPr id="7" name="文本框 6"/>
          <p:cNvSpPr txBox="1"/>
          <p:nvPr/>
        </p:nvSpPr>
        <p:spPr>
          <a:xfrm>
            <a:off x="1237615" y="2828925"/>
            <a:ext cx="6688455" cy="460375"/>
          </a:xfrm>
          <a:prstGeom prst="rect">
            <a:avLst/>
          </a:prstGeom>
          <a:noFill/>
        </p:spPr>
        <p:txBody>
          <a:bodyPr wrap="square" rtlCol="0">
            <a:spAutoFit/>
          </a:bodyPr>
          <a:lstStyle/>
          <a:p>
            <a:r>
              <a:rPr lang="zh-CN" altLang="en-US" sz="2400">
                <a:solidFill>
                  <a:srgbClr val="FF0000"/>
                </a:solidFill>
              </a:rPr>
              <a:t>had been single-minded in his ambition to write. </a:t>
            </a:r>
            <a:endParaRPr lang="zh-CN" altLang="en-US" sz="2400">
              <a:solidFill>
                <a:srgbClr val="FF0000"/>
              </a:solidFill>
            </a:endParaRPr>
          </a:p>
        </p:txBody>
      </p:sp>
      <p:sp>
        <p:nvSpPr>
          <p:cNvPr id="8" name="文本框 7"/>
          <p:cNvSpPr txBox="1"/>
          <p:nvPr/>
        </p:nvSpPr>
        <p:spPr>
          <a:xfrm>
            <a:off x="2288540" y="3810000"/>
            <a:ext cx="4008755" cy="460375"/>
          </a:xfrm>
          <a:prstGeom prst="rect">
            <a:avLst/>
          </a:prstGeom>
          <a:noFill/>
        </p:spPr>
        <p:txBody>
          <a:bodyPr wrap="square" rtlCol="0">
            <a:spAutoFit/>
          </a:bodyPr>
          <a:lstStyle/>
          <a:p>
            <a:r>
              <a:rPr lang="zh-CN" altLang="en-US" sz="2400">
                <a:solidFill>
                  <a:srgbClr val="FF0000"/>
                </a:solidFill>
              </a:rPr>
              <a:t>novels and short stories. </a:t>
            </a:r>
            <a:endParaRPr lang="zh-CN" altLang="en-US" sz="2400">
              <a:solidFill>
                <a:srgbClr val="FF0000"/>
              </a:solidFill>
            </a:endParaRPr>
          </a:p>
        </p:txBody>
      </p:sp>
      <p:sp>
        <p:nvSpPr>
          <p:cNvPr id="9" name="文本框 8"/>
          <p:cNvSpPr txBox="1"/>
          <p:nvPr/>
        </p:nvSpPr>
        <p:spPr>
          <a:xfrm>
            <a:off x="1772920" y="4826635"/>
            <a:ext cx="8490585" cy="460375"/>
          </a:xfrm>
          <a:prstGeom prst="rect">
            <a:avLst/>
          </a:prstGeom>
          <a:noFill/>
        </p:spPr>
        <p:txBody>
          <a:bodyPr wrap="square" rtlCol="0">
            <a:spAutoFit/>
          </a:bodyPr>
          <a:lstStyle/>
          <a:p>
            <a:r>
              <a:rPr lang="zh-CN" altLang="en-US" sz="2400">
                <a:solidFill>
                  <a:srgbClr val="FF0000"/>
                </a:solidFill>
                <a:latin typeface="Arial" panose="020B0604020202020204" pitchFamily="34" charset="0"/>
                <a:cs typeface="Arial" panose="020B0604020202020204" pitchFamily="34" charset="0"/>
              </a:rPr>
              <a:t>the Pulitzer Prize for Fiction and the Nobel Prize in Literature. </a:t>
            </a:r>
            <a:endParaRPr lang="zh-CN" altLang="en-US" sz="2400">
              <a:solidFill>
                <a:srgbClr val="FF0000"/>
              </a:solidFill>
              <a:latin typeface="Arial" panose="020B0604020202020204" pitchFamily="34" charset="0"/>
              <a:cs typeface="Arial" panose="020B0604020202020204" pitchFamily="34" charset="0"/>
            </a:endParaRPr>
          </a:p>
        </p:txBody>
      </p:sp>
      <p:pic>
        <p:nvPicPr>
          <p:cNvPr id="10" name="图片 9"/>
          <p:cNvPicPr>
            <a:picLocks noChangeAspect="1"/>
          </p:cNvPicPr>
          <p:nvPr/>
        </p:nvPicPr>
        <p:blipFill>
          <a:blip r:embed="rId1"/>
          <a:stretch>
            <a:fillRect/>
          </a:stretch>
        </p:blipFill>
        <p:spPr>
          <a:xfrm>
            <a:off x="10264140" y="8255"/>
            <a:ext cx="1927860" cy="2397125"/>
          </a:xfrm>
          <a:prstGeom prst="rect">
            <a:avLst/>
          </a:prstGeom>
        </p:spPr>
      </p:pic>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93345" y="737870"/>
          <a:ext cx="10004425" cy="5818505"/>
        </p:xfrm>
        <a:graphic>
          <a:graphicData uri="http://schemas.openxmlformats.org/drawingml/2006/table">
            <a:tbl>
              <a:tblPr firstRow="1" bandRow="1">
                <a:tableStyleId>{5C22544A-7EE6-4342-B048-85BDC9FD1C3A}</a:tableStyleId>
              </a:tblPr>
              <a:tblGrid>
                <a:gridCol w="10004425"/>
              </a:tblGrid>
              <a:tr h="1254125">
                <a:tc>
                  <a:txBody>
                    <a:bodyPr wrap="square"/>
                    <a:lstStyle/>
                    <a:p>
                      <a:pPr indent="0" algn="ctr" fontAlgn="auto">
                        <a:lnSpc>
                          <a:spcPct val="150000"/>
                        </a:lnSpc>
                        <a:buNone/>
                      </a:pPr>
                      <a:r>
                        <a:rPr lang="en-US" sz="2800" b="1">
                          <a:solidFill>
                            <a:srgbClr val="FF0000"/>
                          </a:solidFill>
                          <a:latin typeface="Arial" panose="020B0604020202020204" pitchFamily="34" charset="0"/>
                          <a:ea typeface="宋体" panose="02010600030101010101" pitchFamily="2" charset="-122"/>
                          <a:cs typeface="Arial" panose="020B0604020202020204" pitchFamily="34" charset="0"/>
                        </a:rPr>
                        <a:t>Arthur Conan Doyle</a:t>
                      </a:r>
                      <a:endParaRPr lang="en-US" altLang="en-US" sz="2800" b="1">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92456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was born in Scotland in 1859.</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133858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first worked as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⑥</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 </a:t>
                      </a:r>
                      <a:endParaRPr 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but</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⑦</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________________________________________________</a:t>
                      </a: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1063625">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created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⑧</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a:t>
                      </a:r>
                      <a:r>
                        <a:rPr lang="en-US" sz="2400" b="0">
                          <a:latin typeface="Arial" panose="020B0604020202020204" pitchFamily="34" charset="0"/>
                          <a:ea typeface="宋体" panose="02010600030101010101" pitchFamily="2" charset="-122"/>
                          <a:cs typeface="Arial" panose="020B0604020202020204" pitchFamily="34" charset="0"/>
                        </a:rPr>
                        <a:t> Sherlock Holmes</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r h="1237615">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He had wanted to be remembered for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⑨</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a:t>
                      </a:r>
                      <a:endParaRPr lang="en-US" sz="2400" b="0">
                        <a:latin typeface="Arial" panose="020B0604020202020204" pitchFamily="34" charset="0"/>
                        <a:ea typeface="宋体" panose="02010600030101010101" pitchFamily="2" charset="-122"/>
                        <a:cs typeface="Arial" panose="020B0604020202020204" pitchFamily="34" charset="0"/>
                      </a:endParaRPr>
                    </a:p>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but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⑩</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___________________________________________.</a:t>
                      </a:r>
                      <a:r>
                        <a:rPr lang="en-US" sz="2400" b="0">
                          <a:latin typeface="Arial" panose="020B0604020202020204" pitchFamily="34" charset="0"/>
                          <a:ea typeface="宋体" panose="02010600030101010101" pitchFamily="2" charset="-122"/>
                          <a:cs typeface="Arial" panose="020B0604020202020204" pitchFamily="34" charset="0"/>
                        </a:rPr>
                        <a:t> </a:t>
                      </a: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tc>
              </a:tr>
            </a:tbl>
          </a:graphicData>
        </a:graphic>
      </p:graphicFrame>
      <p:pic>
        <p:nvPicPr>
          <p:cNvPr id="5" name="图片 4"/>
          <p:cNvPicPr>
            <a:picLocks noChangeAspect="1"/>
          </p:cNvPicPr>
          <p:nvPr/>
        </p:nvPicPr>
        <p:blipFill>
          <a:blip r:embed="rId1"/>
          <a:stretch>
            <a:fillRect/>
          </a:stretch>
        </p:blipFill>
        <p:spPr>
          <a:xfrm>
            <a:off x="10097135" y="8255"/>
            <a:ext cx="2094865" cy="2793365"/>
          </a:xfrm>
          <a:prstGeom prst="rect">
            <a:avLst/>
          </a:prstGeom>
        </p:spPr>
      </p:pic>
      <p:sp>
        <p:nvSpPr>
          <p:cNvPr id="7" name="文本框 6"/>
          <p:cNvSpPr txBox="1"/>
          <p:nvPr/>
        </p:nvSpPr>
        <p:spPr>
          <a:xfrm>
            <a:off x="3100705" y="3034030"/>
            <a:ext cx="2102485" cy="460375"/>
          </a:xfrm>
          <a:prstGeom prst="rect">
            <a:avLst/>
          </a:prstGeom>
          <a:noFill/>
        </p:spPr>
        <p:txBody>
          <a:bodyPr wrap="square" rtlCol="0">
            <a:spAutoFit/>
          </a:bodyPr>
          <a:lstStyle/>
          <a:p>
            <a:r>
              <a:rPr lang="zh-CN" altLang="en-US"/>
              <a:t> </a:t>
            </a:r>
            <a:r>
              <a:rPr lang="zh-CN" altLang="en-US" sz="2400">
                <a:solidFill>
                  <a:srgbClr val="FF0000"/>
                </a:solidFill>
              </a:rPr>
              <a:t>a doctor   </a:t>
            </a:r>
            <a:r>
              <a:rPr lang="zh-CN" altLang="en-US" sz="2400"/>
              <a:t> </a:t>
            </a:r>
            <a:endParaRPr lang="zh-CN" altLang="en-US" sz="2400"/>
          </a:p>
        </p:txBody>
      </p:sp>
      <p:sp>
        <p:nvSpPr>
          <p:cNvPr id="8" name="文本框 7"/>
          <p:cNvSpPr txBox="1"/>
          <p:nvPr/>
        </p:nvSpPr>
        <p:spPr>
          <a:xfrm>
            <a:off x="971550" y="3557270"/>
            <a:ext cx="8731250" cy="460375"/>
          </a:xfrm>
          <a:prstGeom prst="rect">
            <a:avLst/>
          </a:prstGeom>
          <a:noFill/>
        </p:spPr>
        <p:txBody>
          <a:bodyPr wrap="square" rtlCol="0">
            <a:spAutoFit/>
          </a:bodyPr>
          <a:lstStyle/>
          <a:p>
            <a:r>
              <a:rPr lang="zh-CN" altLang="en-US" sz="2400">
                <a:solidFill>
                  <a:srgbClr val="FF0000"/>
                </a:solidFill>
              </a:rPr>
              <a:t>his main ambition was to become a writer of historical novels.</a:t>
            </a:r>
            <a:endParaRPr lang="zh-CN" altLang="en-US" sz="2400">
              <a:solidFill>
                <a:srgbClr val="FF0000"/>
              </a:solidFill>
            </a:endParaRPr>
          </a:p>
        </p:txBody>
      </p:sp>
      <p:sp>
        <p:nvSpPr>
          <p:cNvPr id="9" name="文本框 8"/>
          <p:cNvSpPr txBox="1"/>
          <p:nvPr/>
        </p:nvSpPr>
        <p:spPr>
          <a:xfrm>
            <a:off x="2112645" y="4360545"/>
            <a:ext cx="3090545" cy="460375"/>
          </a:xfrm>
          <a:prstGeom prst="rect">
            <a:avLst/>
          </a:prstGeom>
          <a:noFill/>
        </p:spPr>
        <p:txBody>
          <a:bodyPr wrap="square" rtlCol="0">
            <a:spAutoFit/>
          </a:bodyPr>
          <a:lstStyle/>
          <a:p>
            <a:r>
              <a:rPr lang="zh-CN" altLang="en-US"/>
              <a:t> </a:t>
            </a:r>
            <a:r>
              <a:rPr lang="zh-CN" altLang="en-US" sz="2400">
                <a:solidFill>
                  <a:srgbClr val="FF0000"/>
                </a:solidFill>
              </a:rPr>
              <a:t>his fictional detective</a:t>
            </a:r>
            <a:endParaRPr lang="zh-CN" altLang="en-US" sz="2400">
              <a:solidFill>
                <a:srgbClr val="FF0000"/>
              </a:solidFill>
            </a:endParaRPr>
          </a:p>
        </p:txBody>
      </p:sp>
      <p:sp>
        <p:nvSpPr>
          <p:cNvPr id="10" name="文本框 9"/>
          <p:cNvSpPr txBox="1"/>
          <p:nvPr/>
        </p:nvSpPr>
        <p:spPr>
          <a:xfrm>
            <a:off x="5711190" y="5347970"/>
            <a:ext cx="3061335" cy="460375"/>
          </a:xfrm>
          <a:prstGeom prst="rect">
            <a:avLst/>
          </a:prstGeom>
          <a:noFill/>
        </p:spPr>
        <p:txBody>
          <a:bodyPr wrap="square" rtlCol="0">
            <a:spAutoFit/>
          </a:bodyPr>
          <a:lstStyle/>
          <a:p>
            <a:r>
              <a:rPr lang="en-US" altLang="zh-CN" sz="2400">
                <a:solidFill>
                  <a:srgbClr val="FF0000"/>
                </a:solidFill>
              </a:rPr>
              <a:t>h</a:t>
            </a:r>
            <a:r>
              <a:rPr lang="zh-CN" altLang="en-US" sz="2400">
                <a:solidFill>
                  <a:srgbClr val="FF0000"/>
                </a:solidFill>
              </a:rPr>
              <a:t>is historical novels</a:t>
            </a:r>
            <a:endParaRPr lang="zh-CN" altLang="en-US" sz="2400">
              <a:solidFill>
                <a:srgbClr val="FF0000"/>
              </a:solidFill>
            </a:endParaRPr>
          </a:p>
        </p:txBody>
      </p:sp>
      <p:sp>
        <p:nvSpPr>
          <p:cNvPr id="11" name="文本框 10"/>
          <p:cNvSpPr txBox="1"/>
          <p:nvPr/>
        </p:nvSpPr>
        <p:spPr>
          <a:xfrm>
            <a:off x="1070610" y="5935345"/>
            <a:ext cx="7320915" cy="460375"/>
          </a:xfrm>
          <a:prstGeom prst="rect">
            <a:avLst/>
          </a:prstGeom>
          <a:noFill/>
        </p:spPr>
        <p:txBody>
          <a:bodyPr wrap="square" rtlCol="0">
            <a:spAutoFit/>
          </a:bodyPr>
          <a:lstStyle/>
          <a:p>
            <a:r>
              <a:rPr lang="zh-CN" altLang="en-US" sz="2400">
                <a:solidFill>
                  <a:srgbClr val="FF0000"/>
                </a:solidFill>
              </a:rPr>
              <a:t>he is best known for Sherlock Holmes to this day. </a:t>
            </a:r>
            <a:endParaRPr lang="zh-CN" altLang="en-US" sz="2400">
              <a:solidFill>
                <a:srgbClr val="FF0000"/>
              </a:solidFill>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2252345" y="753745"/>
          <a:ext cx="9831705" cy="5533390"/>
        </p:xfrm>
        <a:graphic>
          <a:graphicData uri="http://schemas.openxmlformats.org/drawingml/2006/table">
            <a:tbl>
              <a:tblPr firstRow="1" bandRow="1">
                <a:tableStyleId>{5C22544A-7EE6-4342-B048-85BDC9FD1C3A}</a:tableStyleId>
              </a:tblPr>
              <a:tblGrid>
                <a:gridCol w="9831705"/>
              </a:tblGrid>
              <a:tr h="1207135">
                <a:tc>
                  <a:txBody>
                    <a:bodyPr wrap="square"/>
                    <a:lstStyle/>
                    <a:p>
                      <a:pPr algn="ctr">
                        <a:buNone/>
                      </a:pPr>
                      <a:r>
                        <a:rPr lang="en-US" sz="2800">
                          <a:solidFill>
                            <a:schemeClr val="tx1"/>
                          </a:solidFill>
                          <a:latin typeface="Arial" panose="020B0604020202020204" pitchFamily="34" charset="0"/>
                          <a:ea typeface="宋体" panose="02010600030101010101" pitchFamily="2" charset="-122"/>
                          <a:cs typeface="Arial" panose="020B0604020202020204" pitchFamily="34" charset="0"/>
                          <a:sym typeface="+mn-ea"/>
                        </a:rPr>
                        <a:t>Similarities</a:t>
                      </a:r>
                      <a:endParaRPr lang="en-US" altLang="en-US" sz="2800" b="1">
                        <a:solidFill>
                          <a:schemeClr val="tx1"/>
                        </a:solidFill>
                        <a:latin typeface="Arial" panose="020B0604020202020204" pitchFamily="34" charset="0"/>
                        <a:ea typeface="宋体" panose="02010600030101010101" pitchFamily="2" charset="-122"/>
                        <a:cs typeface="Arial" panose="020B0604020202020204" pitchFamily="34" charset="0"/>
                      </a:endParaRPr>
                    </a:p>
                    <a:p>
                      <a:pPr algn="ctr">
                        <a:buNone/>
                      </a:pPr>
                      <a:endParaRPr lang="en-US" altLang="en-US" sz="2800" b="1">
                        <a:solidFill>
                          <a:schemeClr val="tx1"/>
                        </a:solidFill>
                        <a:latin typeface="Arial" panose="020B0604020202020204" pitchFamily="34" charset="0"/>
                        <a:ea typeface="宋体" panose="02010600030101010101" pitchFamily="2" charset="-122"/>
                        <a:cs typeface="Arial" panose="020B0604020202020204" pitchFamily="34" charset="0"/>
                      </a:endParaRPr>
                    </a:p>
                  </a:txBody>
                  <a:tcPr vert="horz"/>
                </a:tc>
              </a:tr>
              <a:tr h="2162810">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They both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④</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a:t>
                      </a: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tc>
              </a:tr>
              <a:tr h="2163445">
                <a:tc>
                  <a:txBody>
                    <a:bodyPr wrap="square"/>
                    <a:lstStyle/>
                    <a:p>
                      <a:pPr indent="0" fontAlgn="auto">
                        <a:lnSpc>
                          <a:spcPct val="150000"/>
                        </a:lnSpc>
                        <a:buNone/>
                      </a:pPr>
                      <a:r>
                        <a:rPr lang="en-US" sz="2400" b="0">
                          <a:latin typeface="Arial" panose="020B0604020202020204" pitchFamily="34" charset="0"/>
                          <a:ea typeface="宋体" panose="02010600030101010101" pitchFamily="2" charset="-122"/>
                          <a:cs typeface="Arial" panose="020B0604020202020204" pitchFamily="34" charset="0"/>
                        </a:rPr>
                        <a:t>They shared </a:t>
                      </a:r>
                      <a:r>
                        <a:rPr lang="en-US" sz="2400" b="1">
                          <a:solidFill>
                            <a:srgbClr val="FF0000"/>
                          </a:solidFill>
                          <a:latin typeface="Arial" panose="020B0604020202020204" pitchFamily="34" charset="0"/>
                          <a:ea typeface="宋体" panose="02010600030101010101" pitchFamily="2" charset="-122"/>
                          <a:cs typeface="Arial" panose="020B0604020202020204" pitchFamily="34" charset="0"/>
                          <a:sym typeface="+mn-ea"/>
                        </a:rPr>
                        <a:t>⑤</a:t>
                      </a:r>
                      <a:r>
                        <a:rPr lang="en-US" sz="2400" b="0">
                          <a:solidFill>
                            <a:srgbClr val="FF0000"/>
                          </a:solidFill>
                          <a:latin typeface="Arial" panose="020B0604020202020204" pitchFamily="34" charset="0"/>
                          <a:ea typeface="宋体" panose="02010600030101010101" pitchFamily="2" charset="-122"/>
                          <a:cs typeface="Arial" panose="020B0604020202020204" pitchFamily="34" charset="0"/>
                        </a:rPr>
                        <a:t>_________________________________________</a:t>
                      </a:r>
                      <a:endParaRPr lang="en-US" altLang="en-US" sz="2400" b="0">
                        <a:solidFill>
                          <a:srgbClr val="FF0000"/>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tc>
              </a:tr>
            </a:tbl>
          </a:graphicData>
        </a:graphic>
      </p:graphicFrame>
      <p:pic>
        <p:nvPicPr>
          <p:cNvPr id="6" name="图片 5"/>
          <p:cNvPicPr>
            <a:picLocks noChangeAspect="1"/>
          </p:cNvPicPr>
          <p:nvPr/>
        </p:nvPicPr>
        <p:blipFill>
          <a:blip r:embed="rId1"/>
          <a:stretch>
            <a:fillRect/>
          </a:stretch>
        </p:blipFill>
        <p:spPr>
          <a:xfrm>
            <a:off x="141605" y="753110"/>
            <a:ext cx="1686560" cy="1974850"/>
          </a:xfrm>
          <a:prstGeom prst="rect">
            <a:avLst/>
          </a:prstGeom>
        </p:spPr>
      </p:pic>
      <p:pic>
        <p:nvPicPr>
          <p:cNvPr id="7" name="图片 6"/>
          <p:cNvPicPr>
            <a:picLocks noChangeAspect="1"/>
          </p:cNvPicPr>
          <p:nvPr/>
        </p:nvPicPr>
        <p:blipFill>
          <a:blip r:embed="rId2"/>
          <a:stretch>
            <a:fillRect/>
          </a:stretch>
        </p:blipFill>
        <p:spPr>
          <a:xfrm>
            <a:off x="141605" y="4170045"/>
            <a:ext cx="1685925" cy="2117090"/>
          </a:xfrm>
          <a:prstGeom prst="rect">
            <a:avLst/>
          </a:prstGeom>
        </p:spPr>
      </p:pic>
      <p:sp>
        <p:nvSpPr>
          <p:cNvPr id="9" name="文本框 8"/>
          <p:cNvSpPr txBox="1"/>
          <p:nvPr/>
        </p:nvSpPr>
        <p:spPr>
          <a:xfrm>
            <a:off x="4164965" y="2727960"/>
            <a:ext cx="4476750" cy="460375"/>
          </a:xfrm>
          <a:prstGeom prst="rect">
            <a:avLst/>
          </a:prstGeom>
          <a:noFill/>
        </p:spPr>
        <p:txBody>
          <a:bodyPr wrap="square" rtlCol="0">
            <a:spAutoFit/>
          </a:bodyPr>
          <a:lstStyle/>
          <a:p>
            <a:r>
              <a:rPr lang="zh-CN" altLang="en-US" sz="2400">
                <a:solidFill>
                  <a:srgbClr val="FF0000"/>
                </a:solidFill>
              </a:rPr>
              <a:t>were ultimately successful.</a:t>
            </a:r>
            <a:endParaRPr lang="zh-CN" altLang="en-US" sz="2400">
              <a:solidFill>
                <a:srgbClr val="FF0000"/>
              </a:solidFill>
            </a:endParaRPr>
          </a:p>
        </p:txBody>
      </p:sp>
      <p:sp>
        <p:nvSpPr>
          <p:cNvPr id="10" name="文本框 9"/>
          <p:cNvSpPr txBox="1"/>
          <p:nvPr/>
        </p:nvSpPr>
        <p:spPr>
          <a:xfrm>
            <a:off x="4395470" y="4785995"/>
            <a:ext cx="7009130" cy="460375"/>
          </a:xfrm>
          <a:prstGeom prst="rect">
            <a:avLst/>
          </a:prstGeom>
          <a:noFill/>
        </p:spPr>
        <p:txBody>
          <a:bodyPr wrap="square" rtlCol="0">
            <a:spAutoFit/>
          </a:bodyPr>
          <a:lstStyle/>
          <a:p>
            <a:r>
              <a:rPr lang="zh-CN" altLang="en-US" sz="2400">
                <a:solidFill>
                  <a:srgbClr val="FF0000"/>
                </a:solidFill>
              </a:rPr>
              <a:t>the same ambitious and energetic approach to life.</a:t>
            </a:r>
            <a:endParaRPr lang="zh-CN" altLang="en-US" sz="2400">
              <a:solidFill>
                <a:srgbClr val="FF0000"/>
              </a:solidFill>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397375" y="8255"/>
            <a:ext cx="5071745" cy="705485"/>
          </a:xfrm>
        </p:spPr>
        <p:txBody>
          <a:bodyPr/>
          <a:lstStyle/>
          <a:p>
            <a:r>
              <a:rPr lang="en-US" altLang="zh-CN" sz="3200">
                <a:ln w="22225">
                  <a:solidFill>
                    <a:schemeClr val="accent2"/>
                  </a:solidFill>
                  <a:prstDash val="solid"/>
                </a:ln>
                <a:solidFill>
                  <a:schemeClr val="accent2">
                    <a:lumMod val="40000"/>
                    <a:lumOff val="60000"/>
                  </a:schemeClr>
                </a:solidFill>
                <a:effectLst/>
              </a:rPr>
              <a:t>Read and paraphrase</a:t>
            </a:r>
            <a:endParaRPr lang="en-US" altLang="zh-CN" sz="3200">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2" name="表格 1"/>
          <p:cNvGraphicFramePr>
            <a:graphicFrameLocks noGrp="1"/>
          </p:cNvGraphicFramePr>
          <p:nvPr/>
        </p:nvGraphicFramePr>
        <p:xfrm>
          <a:off x="635" y="725805"/>
          <a:ext cx="12165330" cy="1522730"/>
        </p:xfrm>
        <a:graphic>
          <a:graphicData uri="http://schemas.openxmlformats.org/drawingml/2006/table">
            <a:tbl>
              <a:tblPr firstRow="1" bandRow="1">
                <a:tableStyleId>{5C22544A-7EE6-4342-B048-85BDC9FD1C3A}</a:tableStyleId>
              </a:tblPr>
              <a:tblGrid>
                <a:gridCol w="12165330"/>
              </a:tblGrid>
              <a:tr h="1522730">
                <a:tc>
                  <a:txBody>
                    <a:bodyPr wrap="square"/>
                    <a:lstStyle/>
                    <a:p>
                      <a:pPr fontAlgn="auto">
                        <a:lnSpc>
                          <a:spcPct val="150000"/>
                        </a:lnSpc>
                        <a:buNone/>
                      </a:pPr>
                      <a:r>
                        <a:rPr lang="zh-CN" altLang="en-US"/>
                        <a:t> </a:t>
                      </a:r>
                      <a:r>
                        <a:rPr lang="zh-CN" altLang="en-US" sz="2400"/>
                        <a:t>“So, whatever twists and turns you might encounter, takes a leaf out of the books of these two authors and be prepared for the unexpected.”</a:t>
                      </a:r>
                      <a:endParaRPr lang="zh-CN" altLang="en-US" sz="2400"/>
                    </a:p>
                  </a:txBody>
                  <a:tcPr vert="horz">
                    <a:solidFill>
                      <a:schemeClr val="accent3">
                        <a:lumMod val="75000"/>
                      </a:schemeClr>
                    </a:solidFill>
                  </a:tcPr>
                </a:tc>
              </a:tr>
            </a:tbl>
          </a:graphicData>
        </a:graphic>
      </p:graphicFrame>
      <p:sp>
        <p:nvSpPr>
          <p:cNvPr id="3" name="文本框 2"/>
          <p:cNvSpPr txBox="1"/>
          <p:nvPr/>
        </p:nvSpPr>
        <p:spPr>
          <a:xfrm>
            <a:off x="-635" y="2248535"/>
            <a:ext cx="12192635" cy="4523105"/>
          </a:xfrm>
          <a:prstGeom prst="rect">
            <a:avLst/>
          </a:prstGeom>
          <a:noFill/>
        </p:spPr>
        <p:txBody>
          <a:bodyPr wrap="square" rtlCol="0">
            <a:spAutoFit/>
          </a:bodyPr>
          <a:lstStyle/>
          <a:p>
            <a:pPr fontAlgn="auto">
              <a:lnSpc>
                <a:spcPct val="150000"/>
              </a:lnSpc>
            </a:pPr>
            <a:r>
              <a:rPr lang="en-US" altLang="zh-CN"/>
              <a:t> </a:t>
            </a:r>
            <a:r>
              <a:rPr lang="en-US" altLang="zh-CN" sz="2400"/>
              <a:t>1. What do you know about “figures of speech”? What figure of speech is used in the expression “take a leaf of the book”? </a:t>
            </a:r>
            <a:endParaRPr lang="en-US" altLang="zh-CN" sz="2400"/>
          </a:p>
          <a:p>
            <a:endParaRPr lang="en-US" altLang="zh-CN" sz="2400"/>
          </a:p>
          <a:p>
            <a:endParaRPr lang="en-US" altLang="zh-CN" sz="2400"/>
          </a:p>
          <a:p>
            <a:endParaRPr lang="en-US" altLang="zh-CN" sz="2400"/>
          </a:p>
          <a:p>
            <a:endParaRPr lang="en-US" altLang="zh-CN" sz="2400"/>
          </a:p>
          <a:p>
            <a:r>
              <a:rPr lang="en-US" altLang="zh-CN" sz="2400"/>
              <a:t>2. What effect is the author aiming to achieve by using it?  </a:t>
            </a:r>
            <a:endParaRPr lang="en-US" altLang="zh-CN" sz="2400"/>
          </a:p>
          <a:p>
            <a:endParaRPr lang="en-US" altLang="zh-CN" sz="2400"/>
          </a:p>
          <a:p>
            <a:endParaRPr lang="en-US" altLang="zh-CN" sz="2400"/>
          </a:p>
          <a:p>
            <a:endParaRPr lang="en-US" altLang="zh-CN" sz="2400"/>
          </a:p>
          <a:p>
            <a:endParaRPr lang="en-US" altLang="zh-CN" sz="2400"/>
          </a:p>
        </p:txBody>
      </p:sp>
      <p:sp>
        <p:nvSpPr>
          <p:cNvPr id="5" name="文本框 4"/>
          <p:cNvSpPr txBox="1"/>
          <p:nvPr/>
        </p:nvSpPr>
        <p:spPr>
          <a:xfrm>
            <a:off x="-24130" y="3300095"/>
            <a:ext cx="12190730" cy="1198880"/>
          </a:xfrm>
          <a:prstGeom prst="rect">
            <a:avLst/>
          </a:prstGeom>
          <a:noFill/>
        </p:spPr>
        <p:txBody>
          <a:bodyPr wrap="square" rtlCol="0">
            <a:spAutoFit/>
          </a:bodyPr>
          <a:lstStyle/>
          <a:p>
            <a:pPr fontAlgn="auto">
              <a:lnSpc>
                <a:spcPct val="150000"/>
              </a:lnSpc>
            </a:pPr>
            <a:r>
              <a:rPr lang="zh-CN" altLang="en-US" sz="2400">
                <a:solidFill>
                  <a:srgbClr val="FF0000"/>
                </a:solidFill>
              </a:rPr>
              <a:t>Common figures of speech include </a:t>
            </a:r>
            <a:r>
              <a:rPr lang="en-US" altLang="zh-CN" sz="2400">
                <a:solidFill>
                  <a:srgbClr val="FF0000"/>
                </a:solidFill>
              </a:rPr>
              <a:t>“</a:t>
            </a:r>
            <a:r>
              <a:rPr lang="zh-CN" altLang="en-US" sz="2400">
                <a:solidFill>
                  <a:srgbClr val="FF0000"/>
                </a:solidFill>
              </a:rPr>
              <a:t>simile, metaphor, irony(反语), personification(拟人)</a:t>
            </a:r>
            <a:r>
              <a:rPr lang="en-US" altLang="zh-CN" sz="2400">
                <a:solidFill>
                  <a:srgbClr val="FF0000"/>
                </a:solidFill>
              </a:rPr>
              <a:t>, </a:t>
            </a:r>
            <a:r>
              <a:rPr lang="zh-CN" altLang="en-US" sz="2400">
                <a:solidFill>
                  <a:srgbClr val="FF0000"/>
                </a:solidFill>
              </a:rPr>
              <a:t>pun(双关) </a:t>
            </a:r>
            <a:r>
              <a:rPr lang="en-US" altLang="zh-CN" sz="2400">
                <a:solidFill>
                  <a:srgbClr val="FF0000"/>
                </a:solidFill>
              </a:rPr>
              <a:t>etc.”</a:t>
            </a:r>
            <a:r>
              <a:rPr lang="zh-CN" altLang="en-US" sz="2400">
                <a:solidFill>
                  <a:srgbClr val="FF0000"/>
                </a:solidFill>
              </a:rPr>
              <a:t> </a:t>
            </a:r>
            <a:r>
              <a:rPr lang="en-US" altLang="zh-CN" sz="2400">
                <a:solidFill>
                  <a:srgbClr val="FF0000"/>
                </a:solidFill>
              </a:rPr>
              <a:t>Metaphor and pun</a:t>
            </a:r>
            <a:r>
              <a:rPr lang="zh-CN" altLang="en-US" sz="2400">
                <a:solidFill>
                  <a:srgbClr val="FF0000"/>
                </a:solidFill>
              </a:rPr>
              <a:t> </a:t>
            </a:r>
            <a:r>
              <a:rPr lang="en-US" altLang="zh-CN" sz="2400">
                <a:solidFill>
                  <a:srgbClr val="FF0000"/>
                </a:solidFill>
              </a:rPr>
              <a:t>are</a:t>
            </a:r>
            <a:r>
              <a:rPr lang="zh-CN" altLang="en-US" sz="2400">
                <a:solidFill>
                  <a:srgbClr val="FF0000"/>
                </a:solidFill>
              </a:rPr>
              <a:t> used in the expression </a:t>
            </a:r>
            <a:r>
              <a:rPr lang="en-US" altLang="zh-CN" sz="2400">
                <a:solidFill>
                  <a:srgbClr val="FF0000"/>
                </a:solidFill>
              </a:rPr>
              <a:t>above.</a:t>
            </a:r>
            <a:endParaRPr lang="en-US" altLang="zh-CN" sz="2400">
              <a:solidFill>
                <a:srgbClr val="FF0000"/>
              </a:solidFill>
            </a:endParaRPr>
          </a:p>
        </p:txBody>
      </p:sp>
      <p:sp>
        <p:nvSpPr>
          <p:cNvPr id="6" name="文本框 5"/>
          <p:cNvSpPr txBox="1"/>
          <p:nvPr/>
        </p:nvSpPr>
        <p:spPr>
          <a:xfrm>
            <a:off x="71120" y="5245100"/>
            <a:ext cx="12007850" cy="1198880"/>
          </a:xfrm>
          <a:prstGeom prst="rect">
            <a:avLst/>
          </a:prstGeom>
          <a:noFill/>
        </p:spPr>
        <p:txBody>
          <a:bodyPr wrap="square" rtlCol="0">
            <a:spAutoFit/>
          </a:bodyPr>
          <a:lstStyle/>
          <a:p>
            <a:pPr fontAlgn="auto">
              <a:lnSpc>
                <a:spcPct val="150000"/>
              </a:lnSpc>
            </a:pPr>
            <a:r>
              <a:rPr lang="zh-CN" altLang="en-US" sz="2400">
                <a:solidFill>
                  <a:srgbClr val="FF0000"/>
                </a:solidFill>
              </a:rPr>
              <a:t>The author aims to maintain the readers</a:t>
            </a:r>
            <a:r>
              <a:rPr lang="en-US" altLang="zh-CN" sz="2400">
                <a:solidFill>
                  <a:srgbClr val="FF0000"/>
                </a:solidFill>
              </a:rPr>
              <a:t>' </a:t>
            </a:r>
            <a:r>
              <a:rPr lang="zh-CN" altLang="en-US" sz="2400">
                <a:solidFill>
                  <a:srgbClr val="FF0000"/>
                </a:solidFill>
              </a:rPr>
              <a:t>interest by using this figure of speech, and perhaps to end up a lighter note by using a pun. </a:t>
            </a:r>
            <a:endParaRPr lang="zh-CN" altLang="en-US" sz="24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nvGraphicFramePr>
        <p:xfrm>
          <a:off x="3832225" y="8255"/>
          <a:ext cx="4878705" cy="701040"/>
        </p:xfrm>
        <a:graphic>
          <a:graphicData uri="http://schemas.openxmlformats.org/drawingml/2006/table">
            <a:tbl>
              <a:tblPr firstRow="1" bandRow="1">
                <a:tableStyleId>{5C22544A-7EE6-4342-B048-85BDC9FD1C3A}</a:tableStyleId>
              </a:tblPr>
              <a:tblGrid>
                <a:gridCol w="4878705"/>
              </a:tblGrid>
              <a:tr h="701040">
                <a:tc>
                  <a:txBody>
                    <a:bodyPr wrap="square"/>
                    <a:lstStyle/>
                    <a:p>
                      <a:pPr algn="ctr">
                        <a:buNone/>
                      </a:pPr>
                      <a:r>
                        <a:rPr lang="en-US" altLang="zh-CN" sz="4000">
                          <a:solidFill>
                            <a:srgbClr val="00B050"/>
                          </a:solidFill>
                          <a:latin typeface="微软雅黑" panose="020B0503020204020204" pitchFamily="34" charset="-122"/>
                          <a:ea typeface="微软雅黑" panose="020B0503020204020204" pitchFamily="34" charset="-122"/>
                        </a:rPr>
                        <a:t>Think &amp; Share </a:t>
                      </a:r>
                      <a:endParaRPr lang="en-US" altLang="zh-CN" sz="4000">
                        <a:solidFill>
                          <a:srgbClr val="00B050"/>
                        </a:solidFill>
                        <a:latin typeface="微软雅黑" panose="020B0503020204020204" pitchFamily="34" charset="-122"/>
                        <a:ea typeface="微软雅黑" panose="020B0503020204020204" pitchFamily="34" charset="-122"/>
                      </a:endParaRPr>
                    </a:p>
                  </a:txBody>
                  <a:tcPr vert="horz">
                    <a:solidFill>
                      <a:srgbClr val="92D050"/>
                    </a:solidFill>
                  </a:tcPr>
                </a:tc>
              </a:tr>
            </a:tbl>
          </a:graphicData>
        </a:graphic>
      </p:graphicFrame>
      <p:sp>
        <p:nvSpPr>
          <p:cNvPr id="100" name="文本框 99"/>
          <p:cNvSpPr txBox="1"/>
          <p:nvPr/>
        </p:nvSpPr>
        <p:spPr>
          <a:xfrm>
            <a:off x="631825" y="1042035"/>
            <a:ext cx="11325860" cy="5262245"/>
          </a:xfrm>
          <a:prstGeom prst="rect">
            <a:avLst/>
          </a:prstGeom>
          <a:noFill/>
          <a:ln w="9525">
            <a:noFill/>
          </a:ln>
        </p:spPr>
        <p:txBody>
          <a:bodyPr wrap="square">
            <a:spAutoFit/>
          </a:bodyPr>
          <a:lstStyle/>
          <a:p>
            <a:pPr indent="0" fontAlgn="auto">
              <a:lnSpc>
                <a:spcPct val="150000"/>
              </a:lnSpc>
            </a:pPr>
            <a:r>
              <a:rPr lang="en-US" sz="2800" b="0">
                <a:latin typeface="Times New Roman" panose="02020603050405020304" charset="0"/>
                <a:ea typeface="宋体" panose="02010600030101010101" pitchFamily="2" charset="-122"/>
              </a:rPr>
              <a:t>1. </a:t>
            </a:r>
            <a:r>
              <a:rPr lang="en-US" sz="2800" b="0">
                <a:latin typeface="Times New Roman" panose="02020603050405020304" charset="0"/>
                <a:ea typeface="宋体" panose="02010600030101010101" pitchFamily="2" charset="-122"/>
                <a:cs typeface="Times New Roman" panose="02020603050405020304" charset="0"/>
              </a:rPr>
              <a:t>What is your understanding of Steve Job</a:t>
            </a:r>
            <a:r>
              <a:rPr lang="en-US" sz="2800" b="0">
                <a:latin typeface="Times New Roman" panose="02020603050405020304" charset="0"/>
                <a:ea typeface="宋体" panose="02010600030101010101" pitchFamily="2" charset="-122"/>
              </a:rPr>
              <a:t>’</a:t>
            </a:r>
            <a:r>
              <a:rPr lang="en-US" sz="2800" b="0">
                <a:latin typeface="Times New Roman" panose="02020603050405020304" charset="0"/>
                <a:ea typeface="宋体" panose="02010600030101010101" pitchFamily="2" charset="-122"/>
                <a:cs typeface="Times New Roman" panose="02020603050405020304" charset="0"/>
              </a:rPr>
              <a:t>s words at the end of the passage?</a:t>
            </a:r>
            <a:endParaRPr lang="en-US" sz="2800" b="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400" b="0">
              <a:latin typeface="Times New Roman" panose="02020603050405020304" charset="0"/>
              <a:ea typeface="宋体" panose="02010600030101010101" pitchFamily="2" charset="-122"/>
            </a:endParaRPr>
          </a:p>
          <a:p>
            <a:pPr indent="0" fontAlgn="auto">
              <a:lnSpc>
                <a:spcPct val="150000"/>
              </a:lnSpc>
            </a:pPr>
            <a:endParaRPr lang="en-US" sz="2400" b="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400" b="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r>
              <a:rPr lang="en-US" sz="2800" b="0">
                <a:latin typeface="Times New Roman" panose="02020603050405020304" charset="0"/>
                <a:ea typeface="宋体" panose="02010600030101010101" pitchFamily="2" charset="-122"/>
                <a:cs typeface="Times New Roman" panose="02020603050405020304" charset="0"/>
              </a:rPr>
              <a:t>2. What can you learn about facing the future from the two author? </a:t>
            </a:r>
            <a:endParaRPr lang="en-US" sz="2800" b="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en-US" sz="2400" b="0">
              <a:latin typeface="Times New Roman" panose="02020603050405020304" charset="0"/>
              <a:ea typeface="宋体" panose="02010600030101010101" pitchFamily="2" charset="-122"/>
              <a:cs typeface="Times New Roman" panose="02020603050405020304" charset="0"/>
            </a:endParaRPr>
          </a:p>
          <a:p>
            <a:pPr indent="0" fontAlgn="auto">
              <a:lnSpc>
                <a:spcPct val="150000"/>
              </a:lnSpc>
            </a:pPr>
            <a:endParaRPr lang="zh-CN" altLang="en-US" sz="2400"/>
          </a:p>
        </p:txBody>
      </p:sp>
      <p:sp>
        <p:nvSpPr>
          <p:cNvPr id="5" name="文本框 4"/>
          <p:cNvSpPr txBox="1"/>
          <p:nvPr/>
        </p:nvSpPr>
        <p:spPr>
          <a:xfrm>
            <a:off x="1076960" y="1835785"/>
            <a:ext cx="10038080" cy="1383665"/>
          </a:xfrm>
          <a:prstGeom prst="rect">
            <a:avLst/>
          </a:prstGeom>
          <a:noFill/>
        </p:spPr>
        <p:txBody>
          <a:bodyPr wrap="square" rtlCol="0">
            <a:spAutoFit/>
          </a:bodyPr>
          <a:lstStyle/>
          <a:p>
            <a:pPr fontAlgn="auto">
              <a:lnSpc>
                <a:spcPct val="150000"/>
              </a:lnSpc>
            </a:pPr>
            <a:r>
              <a:rPr lang="zh-CN" altLang="en-US"/>
              <a:t> </a:t>
            </a:r>
            <a:r>
              <a:rPr lang="zh-CN" altLang="en-US" sz="2800">
                <a:solidFill>
                  <a:srgbClr val="FF0000"/>
                </a:solidFill>
              </a:rPr>
              <a:t>What we went through in the past can be connected with your future. </a:t>
            </a:r>
            <a:endParaRPr lang="zh-CN" altLang="en-US" sz="2800">
              <a:solidFill>
                <a:srgbClr val="FF0000"/>
              </a:solidFill>
            </a:endParaRPr>
          </a:p>
        </p:txBody>
      </p:sp>
      <p:sp>
        <p:nvSpPr>
          <p:cNvPr id="2" name="文本框 1"/>
          <p:cNvSpPr txBox="1"/>
          <p:nvPr/>
        </p:nvSpPr>
        <p:spPr>
          <a:xfrm>
            <a:off x="1076960" y="4058920"/>
            <a:ext cx="10212070" cy="1383665"/>
          </a:xfrm>
          <a:prstGeom prst="rect">
            <a:avLst/>
          </a:prstGeom>
          <a:noFill/>
        </p:spPr>
        <p:txBody>
          <a:bodyPr wrap="square" rtlCol="0">
            <a:spAutoFit/>
          </a:bodyPr>
          <a:lstStyle/>
          <a:p>
            <a:pPr fontAlgn="auto">
              <a:lnSpc>
                <a:spcPct val="150000"/>
              </a:lnSpc>
            </a:pPr>
            <a:r>
              <a:rPr lang="zh-CN" altLang="en-US" sz="2800">
                <a:solidFill>
                  <a:srgbClr val="FF0000"/>
                </a:solidFill>
              </a:rPr>
              <a:t>On the way to success, we should get prepared for the unexpected and something may not turn out as planned. </a:t>
            </a:r>
            <a:endParaRPr lang="zh-CN" altLang="en-US" sz="28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2" name="表格 1"/>
          <p:cNvGraphicFramePr>
            <a:graphicFrameLocks noGrp="1"/>
          </p:cNvGraphicFramePr>
          <p:nvPr/>
        </p:nvGraphicFramePr>
        <p:xfrm>
          <a:off x="4009390" y="-33655"/>
          <a:ext cx="4598670" cy="742950"/>
        </p:xfrm>
        <a:graphic>
          <a:graphicData uri="http://schemas.openxmlformats.org/drawingml/2006/table">
            <a:tbl>
              <a:tblPr firstRow="1" bandRow="1">
                <a:tableStyleId>{5C22544A-7EE6-4342-B048-85BDC9FD1C3A}</a:tableStyleId>
              </a:tblPr>
              <a:tblGrid>
                <a:gridCol w="4598670"/>
              </a:tblGrid>
              <a:tr h="742950">
                <a:tc>
                  <a:txBody>
                    <a:bodyPr wrap="square"/>
                    <a:lstStyle/>
                    <a:p>
                      <a:pPr algn="ctr">
                        <a:buNone/>
                      </a:pPr>
                      <a:r>
                        <a:rPr lang="en-US" altLang="zh-CN" sz="4000">
                          <a:solidFill>
                            <a:srgbClr val="00B050"/>
                          </a:solidFill>
                          <a:latin typeface="微软雅黑" panose="020B0503020204020204" pitchFamily="34" charset="-122"/>
                          <a:ea typeface="微软雅黑" panose="020B0503020204020204" pitchFamily="34" charset="-122"/>
                          <a:sym typeface="+mn-ea"/>
                        </a:rPr>
                        <a:t>Think &amp; Share</a:t>
                      </a:r>
                      <a:endParaRPr lang="zh-CN" altLang="en-US" sz="4000"/>
                    </a:p>
                  </a:txBody>
                  <a:tcPr vert="horz">
                    <a:solidFill>
                      <a:srgbClr val="92D050"/>
                    </a:solidFill>
                  </a:tcPr>
                </a:tc>
              </a:tr>
            </a:tbl>
          </a:graphicData>
        </a:graphic>
      </p:graphicFrame>
      <p:sp>
        <p:nvSpPr>
          <p:cNvPr id="5" name="文本框 4"/>
          <p:cNvSpPr txBox="1"/>
          <p:nvPr/>
        </p:nvSpPr>
        <p:spPr>
          <a:xfrm>
            <a:off x="909955" y="1043940"/>
            <a:ext cx="10371455" cy="3969385"/>
          </a:xfrm>
          <a:prstGeom prst="rect">
            <a:avLst/>
          </a:prstGeom>
          <a:noFill/>
        </p:spPr>
        <p:txBody>
          <a:bodyPr wrap="square" rtlCol="0">
            <a:spAutoFit/>
          </a:bodyPr>
          <a:lstStyle/>
          <a:p>
            <a:r>
              <a:rPr lang="en-US" sz="2800">
                <a:latin typeface="Times New Roman" panose="02020603050405020304" charset="0"/>
                <a:ea typeface="宋体" panose="02010600030101010101" pitchFamily="2" charset="-122"/>
                <a:cs typeface="Times New Roman" panose="02020603050405020304" charset="0"/>
                <a:sym typeface="+mn-ea"/>
              </a:rPr>
              <a:t>3. What will you do to prepare yourself for the future? </a:t>
            </a:r>
            <a:endParaRPr lang="en-US" sz="2800">
              <a:latin typeface="Times New Roman" panose="02020603050405020304" charset="0"/>
              <a:ea typeface="宋体" panose="02010600030101010101" pitchFamily="2" charset="-122"/>
              <a:cs typeface="Times New Roman" panose="02020603050405020304" charset="0"/>
              <a:sym typeface="+mn-ea"/>
            </a:endParaRPr>
          </a:p>
          <a:p>
            <a:endParaRPr lang="en-US" sz="2800" b="0">
              <a:latin typeface="Times New Roman" panose="02020603050405020304" charset="0"/>
              <a:ea typeface="宋体" panose="02010600030101010101" pitchFamily="2" charset="-122"/>
              <a:cs typeface="Times New Roman" panose="02020603050405020304" charset="0"/>
              <a:sym typeface="+mn-ea"/>
            </a:endParaRPr>
          </a:p>
          <a:p>
            <a:endParaRPr lang="en-US" sz="2800" b="0">
              <a:latin typeface="Times New Roman" panose="02020603050405020304" charset="0"/>
              <a:ea typeface="宋体" panose="02010600030101010101" pitchFamily="2" charset="-122"/>
              <a:cs typeface="Times New Roman" panose="02020603050405020304" charset="0"/>
              <a:sym typeface="+mn-ea"/>
            </a:endParaRPr>
          </a:p>
          <a:p>
            <a:endParaRPr lang="en-US" sz="2800" b="0">
              <a:latin typeface="Times New Roman" panose="02020603050405020304" charset="0"/>
              <a:ea typeface="宋体" panose="02010600030101010101" pitchFamily="2" charset="-122"/>
              <a:cs typeface="Times New Roman" panose="02020603050405020304" charset="0"/>
              <a:sym typeface="+mn-ea"/>
            </a:endParaRPr>
          </a:p>
          <a:p>
            <a:endParaRPr lang="en-US" sz="2800" b="0">
              <a:latin typeface="Times New Roman" panose="02020603050405020304" charset="0"/>
              <a:ea typeface="宋体" panose="02010600030101010101" pitchFamily="2" charset="-122"/>
              <a:cs typeface="Times New Roman" panose="02020603050405020304" charset="0"/>
              <a:sym typeface="+mn-ea"/>
            </a:endParaRPr>
          </a:p>
          <a:p>
            <a:endParaRPr lang="en-US" sz="2800" b="0">
              <a:latin typeface="Times New Roman" panose="02020603050405020304" charset="0"/>
              <a:ea typeface="宋体" panose="02010600030101010101" pitchFamily="2" charset="-122"/>
              <a:cs typeface="Times New Roman" panose="02020603050405020304" charset="0"/>
            </a:endParaRPr>
          </a:p>
          <a:p>
            <a:endParaRPr lang="zh-CN" altLang="en-US" sz="2800"/>
          </a:p>
          <a:p>
            <a:endParaRPr lang="zh-CN" altLang="en-US" sz="2800"/>
          </a:p>
          <a:p>
            <a:endParaRPr lang="zh-CN" altLang="en-US" sz="2800"/>
          </a:p>
        </p:txBody>
      </p:sp>
      <p:sp>
        <p:nvSpPr>
          <p:cNvPr id="7" name="文本框 6"/>
          <p:cNvSpPr txBox="1"/>
          <p:nvPr/>
        </p:nvSpPr>
        <p:spPr>
          <a:xfrm>
            <a:off x="1091565" y="1821180"/>
            <a:ext cx="9618980" cy="2676525"/>
          </a:xfrm>
          <a:prstGeom prst="rect">
            <a:avLst/>
          </a:prstGeom>
          <a:noFill/>
        </p:spPr>
        <p:txBody>
          <a:bodyPr wrap="square" rtlCol="0">
            <a:spAutoFit/>
          </a:bodyPr>
          <a:lstStyle/>
          <a:p>
            <a:pPr fontAlgn="auto">
              <a:lnSpc>
                <a:spcPct val="200000"/>
              </a:lnSpc>
            </a:pPr>
            <a:r>
              <a:rPr lang="zh-CN" altLang="en-US" sz="2800">
                <a:solidFill>
                  <a:srgbClr val="FF0000"/>
                </a:solidFill>
              </a:rPr>
              <a:t>I will keep up a good state mind and get prepared for the unexpected because I know everything can</a:t>
            </a:r>
            <a:r>
              <a:rPr lang="en-US" altLang="zh-CN" sz="2800">
                <a:solidFill>
                  <a:srgbClr val="FF0000"/>
                </a:solidFill>
              </a:rPr>
              <a:t>'</a:t>
            </a:r>
            <a:r>
              <a:rPr lang="zh-CN" altLang="en-US" sz="2800">
                <a:solidFill>
                  <a:srgbClr val="FF0000"/>
                </a:solidFill>
              </a:rPr>
              <a:t>t turn out as expected. </a:t>
            </a:r>
            <a:endParaRPr lang="zh-CN" altLang="en-US" sz="28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3416300" y="8255"/>
            <a:ext cx="598678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5" name="文本框 4"/>
          <p:cNvSpPr txBox="1"/>
          <p:nvPr/>
        </p:nvSpPr>
        <p:spPr>
          <a:xfrm>
            <a:off x="662940" y="715010"/>
            <a:ext cx="10866120" cy="5908040"/>
          </a:xfrm>
          <a:prstGeom prst="rect">
            <a:avLst/>
          </a:prstGeom>
          <a:noFill/>
        </p:spPr>
        <p:txBody>
          <a:bodyPr wrap="square" rtlCol="0">
            <a:spAutoFit/>
          </a:bodyPr>
          <a:lstStyle/>
          <a:p>
            <a:pPr fontAlgn="auto">
              <a:lnSpc>
                <a:spcPct val="150000"/>
              </a:lnSpc>
            </a:pP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  As many of us already know, having plans in place for the future is no guarantee that they will become reality. </a:t>
            </a:r>
            <a:endPar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[句式分析]</a:t>
            </a:r>
            <a:r>
              <a:rPr lang="en-US" altLang="zh-CN" sz="2800">
                <a:solidFill>
                  <a:srgbClr val="00B0F0"/>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语境中，as引导非限制性定语从句；主句中，动名词短语having plans in place for the future充当主语，名词guarantee后接that引导的同位语从句，解释说明其具体内容  </a:t>
            </a:r>
            <a:endParaRPr lang="en-US" altLang="zh-CN" sz="28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endParaRPr lang="en-US"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en-US" altLang="zh-CN" sz="2800">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[尝试翻译] </a:t>
            </a:r>
            <a:r>
              <a:rPr lang="en-US" altLang="zh-CN" sz="2800" u="sng">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正如我们许多人已经知道的那样，为未来制定计划并不能保证它们将成为现实。</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en-US"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5" name="文本框 4"/>
          <p:cNvSpPr txBox="1"/>
          <p:nvPr/>
        </p:nvSpPr>
        <p:spPr>
          <a:xfrm>
            <a:off x="615315" y="439420"/>
            <a:ext cx="3614420" cy="521970"/>
          </a:xfrm>
          <a:prstGeom prst="rect">
            <a:avLst/>
          </a:prstGeom>
          <a:noFill/>
        </p:spPr>
        <p:txBody>
          <a:bodyPr wrap="square" rtlCol="0">
            <a:spAutoFit/>
          </a:bodyPr>
          <a:lstStyle/>
          <a:p>
            <a:r>
              <a:rPr lang="en-US" altLang="zh-CN" sz="2800" b="1">
                <a:solidFill>
                  <a:srgbClr val="FF0000"/>
                </a:solidFill>
              </a:rPr>
              <a:t>Watch the vidoe</a:t>
            </a:r>
            <a:endParaRPr lang="en-US" altLang="zh-CN" sz="2800" b="1">
              <a:solidFill>
                <a:srgbClr val="FF0000"/>
              </a:solidFill>
            </a:endParaRPr>
          </a:p>
        </p:txBody>
      </p:sp>
      <p:graphicFrame>
        <p:nvGraphicFramePr>
          <p:cNvPr id="6" name="表格 5"/>
          <p:cNvGraphicFramePr>
            <a:graphicFrameLocks noGrp="1"/>
          </p:cNvGraphicFramePr>
          <p:nvPr>
            <p:custDataLst>
              <p:tags r:id="rId1"/>
            </p:custDataLst>
          </p:nvPr>
        </p:nvGraphicFramePr>
        <p:xfrm>
          <a:off x="7620" y="1287145"/>
          <a:ext cx="12160250" cy="5609590"/>
        </p:xfrm>
        <a:graphic>
          <a:graphicData uri="http://schemas.openxmlformats.org/drawingml/2006/table">
            <a:tbl>
              <a:tblPr firstRow="1" bandRow="1">
                <a:tableStyleId>{5C22544A-7EE6-4342-B048-85BDC9FD1C3A}</a:tableStyleId>
              </a:tblPr>
              <a:tblGrid>
                <a:gridCol w="506095"/>
                <a:gridCol w="3337560"/>
                <a:gridCol w="8316595"/>
              </a:tblGrid>
              <a:tr h="934720">
                <a:tc>
                  <a:txBody>
                    <a:bodyPr wrap="square"/>
                    <a:lstStyle/>
                    <a:p>
                      <a:pPr algn="ctr">
                        <a:buNone/>
                      </a:pPr>
                      <a:endParaRPr lang="en-US" altLang="zh-CN" b="1"/>
                    </a:p>
                    <a:p>
                      <a:pPr algn="ctr">
                        <a:buNone/>
                      </a:pPr>
                      <a:r>
                        <a:rPr lang="en-US" altLang="zh-CN" b="1"/>
                        <a:t>1</a:t>
                      </a:r>
                      <a:endParaRPr lang="en-US" altLang="zh-CN" b="1"/>
                    </a:p>
                  </a:txBody>
                  <a:tcPr vert="horz"/>
                </a:tc>
                <a:tc>
                  <a:txBody>
                    <a:bodyPr wrap="square"/>
                    <a:lstStyle/>
                    <a:p>
                      <a:pPr algn="l">
                        <a:buNone/>
                      </a:pPr>
                      <a:r>
                        <a:rPr lang="en-US" altLang="zh-CN" sz="2400" b="0"/>
                        <a:t>Who is mentioned ?</a:t>
                      </a:r>
                      <a:endParaRPr lang="en-US" altLang="zh-CN" sz="2400" b="0"/>
                    </a:p>
                  </a:txBody>
                  <a:tcPr vert="horz"/>
                </a:tc>
                <a:tc>
                  <a:txBody>
                    <a:bodyPr wrap="square"/>
                    <a:lstStyle/>
                    <a:p>
                      <a:pPr algn="ctr">
                        <a:buNone/>
                      </a:pPr>
                      <a:endParaRPr lang="zh-CN" altLang="en-US" b="0"/>
                    </a:p>
                  </a:txBody>
                  <a:tcPr vert="horz"/>
                </a:tc>
              </a:tr>
              <a:tr h="824865">
                <a:tc rowSpan="2">
                  <a:txBody>
                    <a:bodyPr wrap="square"/>
                    <a:lstStyle/>
                    <a:p>
                      <a:pPr algn="ctr">
                        <a:buNone/>
                      </a:pPr>
                      <a:endParaRPr lang="en-US" altLang="zh-CN" b="1"/>
                    </a:p>
                    <a:p>
                      <a:pPr algn="ctr">
                        <a:buNone/>
                      </a:pPr>
                      <a:endParaRPr lang="en-US" altLang="zh-CN" b="1"/>
                    </a:p>
                    <a:p>
                      <a:pPr algn="ctr">
                        <a:buNone/>
                      </a:pPr>
                      <a:r>
                        <a:rPr lang="en-US" altLang="zh-CN" b="1"/>
                        <a:t>2</a:t>
                      </a:r>
                      <a:endParaRPr lang="en-US" altLang="zh-CN" b="1"/>
                    </a:p>
                  </a:txBody>
                  <a:tcPr vert="horz"/>
                </a:tc>
                <a:tc>
                  <a:txBody>
                    <a:bodyPr wrap="square"/>
                    <a:lstStyle/>
                    <a:p>
                      <a:pPr algn="l">
                        <a:buNone/>
                      </a:pPr>
                      <a:r>
                        <a:rPr lang="en-US" altLang="zh-CN" sz="2400"/>
                        <a:t>His initial life choice</a:t>
                      </a:r>
                      <a:endParaRPr lang="en-US" altLang="zh-CN" sz="2400"/>
                    </a:p>
                  </a:txBody>
                  <a:tcPr vert="horz"/>
                </a:tc>
                <a:tc>
                  <a:txBody>
                    <a:bodyPr wrap="square"/>
                    <a:lstStyle/>
                    <a:p>
                      <a:pPr algn="l">
                        <a:buNone/>
                      </a:pPr>
                      <a:endParaRPr lang="zh-CN" altLang="en-US"/>
                    </a:p>
                  </a:txBody>
                  <a:tcPr vert="horz"/>
                </a:tc>
              </a:tr>
              <a:tr h="824865">
                <a:tc vMerge="1">
                  <a:tcPr/>
                </a:tc>
                <a:tc>
                  <a:txBody>
                    <a:bodyPr wrap="square"/>
                    <a:lstStyle/>
                    <a:p>
                      <a:pPr algn="l">
                        <a:buNone/>
                      </a:pPr>
                      <a:r>
                        <a:rPr lang="en-US" altLang="zh-CN" sz="2400"/>
                        <a:t>His final life's path</a:t>
                      </a:r>
                      <a:endParaRPr lang="en-US" altLang="zh-CN" sz="2400"/>
                    </a:p>
                  </a:txBody>
                  <a:tcPr vert="horz"/>
                </a:tc>
                <a:tc>
                  <a:txBody>
                    <a:bodyPr wrap="square"/>
                    <a:lstStyle/>
                    <a:p>
                      <a:pPr algn="l">
                        <a:buNone/>
                      </a:pPr>
                      <a:endParaRPr lang="zh-CN" altLang="en-US"/>
                    </a:p>
                  </a:txBody>
                  <a:tcPr vert="horz"/>
                </a:tc>
              </a:tr>
              <a:tr h="3025140">
                <a:tc>
                  <a:txBody>
                    <a:bodyPr wrap="square"/>
                    <a:lstStyle/>
                    <a:p>
                      <a:pPr algn="ctr">
                        <a:buNone/>
                      </a:pPr>
                      <a:endParaRPr lang="en-US" altLang="zh-CN" b="1"/>
                    </a:p>
                    <a:p>
                      <a:pPr algn="ctr">
                        <a:buNone/>
                      </a:pPr>
                      <a:endParaRPr lang="en-US" altLang="zh-CN" b="1"/>
                    </a:p>
                    <a:p>
                      <a:pPr algn="ctr">
                        <a:buNone/>
                      </a:pPr>
                      <a:r>
                        <a:rPr lang="en-US" altLang="zh-CN" b="1"/>
                        <a:t>3</a:t>
                      </a:r>
                      <a:endParaRPr lang="en-US" altLang="zh-CN" b="1"/>
                    </a:p>
                  </a:txBody>
                  <a:tcPr vert="horz"/>
                </a:tc>
                <a:tc>
                  <a:txBody>
                    <a:bodyPr wrap="square"/>
                    <a:lstStyle/>
                    <a:p>
                      <a:pPr algn="l">
                        <a:buNone/>
                      </a:pPr>
                      <a:endParaRPr lang="en-US" altLang="zh-CN" sz="2400"/>
                    </a:p>
                    <a:p>
                      <a:pPr algn="l">
                        <a:buNone/>
                      </a:pPr>
                      <a:endParaRPr lang="en-US" altLang="zh-CN" sz="2400"/>
                    </a:p>
                    <a:p>
                      <a:pPr algn="l">
                        <a:buNone/>
                      </a:pPr>
                      <a:r>
                        <a:rPr lang="en-US" altLang="zh-CN" sz="2400"/>
                        <a:t>Why he changed his decision</a:t>
                      </a:r>
                      <a:endParaRPr lang="en-US" altLang="zh-CN" sz="2400"/>
                    </a:p>
                    <a:p>
                      <a:pPr algn="l">
                        <a:buNone/>
                      </a:pPr>
                      <a:endParaRPr lang="en-US" altLang="zh-CN" sz="2400"/>
                    </a:p>
                    <a:p>
                      <a:pPr algn="l">
                        <a:buNone/>
                      </a:pPr>
                      <a:endParaRPr lang="en-US" altLang="zh-CN" sz="2400"/>
                    </a:p>
                    <a:p>
                      <a:pPr algn="l">
                        <a:buNone/>
                      </a:pPr>
                      <a:endParaRPr lang="en-US" altLang="zh-CN" sz="2400"/>
                    </a:p>
                    <a:p>
                      <a:pPr algn="l">
                        <a:buNone/>
                      </a:pPr>
                      <a:endParaRPr lang="en-US" altLang="zh-CN" sz="2400"/>
                    </a:p>
                  </a:txBody>
                  <a:tcPr vert="horz"/>
                </a:tc>
                <a:tc>
                  <a:txBody>
                    <a:bodyPr wrap="square"/>
                    <a:lstStyle/>
                    <a:p>
                      <a:pPr algn="l">
                        <a:buNone/>
                      </a:pPr>
                      <a:endParaRPr lang="zh-CN" altLang="en-US"/>
                    </a:p>
                  </a:txBody>
                  <a:tcPr vert="horz"/>
                </a:tc>
              </a:tr>
            </a:tbl>
          </a:graphicData>
        </a:graphic>
      </p:graphicFrame>
      <p:pic>
        <p:nvPicPr>
          <p:cNvPr id="7" name="图片 6"/>
          <p:cNvPicPr>
            <a:picLocks noChangeAspect="1"/>
          </p:cNvPicPr>
          <p:nvPr/>
        </p:nvPicPr>
        <p:blipFill>
          <a:blip r:embed="rId2"/>
          <a:stretch>
            <a:fillRect/>
          </a:stretch>
        </p:blipFill>
        <p:spPr>
          <a:xfrm>
            <a:off x="9048750" y="3175"/>
            <a:ext cx="1069340" cy="1092200"/>
          </a:xfrm>
          <a:prstGeom prst="rect">
            <a:avLst/>
          </a:prstGeom>
        </p:spPr>
      </p:pic>
      <p:sp>
        <p:nvSpPr>
          <p:cNvPr id="2" name="文本框 1"/>
          <p:cNvSpPr txBox="1"/>
          <p:nvPr/>
        </p:nvSpPr>
        <p:spPr>
          <a:xfrm>
            <a:off x="5275580" y="1527175"/>
            <a:ext cx="1623695" cy="460375"/>
          </a:xfrm>
          <a:prstGeom prst="rect">
            <a:avLst/>
          </a:prstGeom>
          <a:noFill/>
        </p:spPr>
        <p:txBody>
          <a:bodyPr wrap="square" rtlCol="0">
            <a:spAutoFit/>
          </a:bodyPr>
          <a:lstStyle/>
          <a:p>
            <a:r>
              <a:rPr lang="en-US" altLang="zh-CN" sz="2400">
                <a:solidFill>
                  <a:srgbClr val="FF0000"/>
                </a:solidFill>
              </a:rPr>
              <a:t>Lu Xun</a:t>
            </a:r>
            <a:endParaRPr lang="en-US" altLang="zh-CN" sz="2400">
              <a:solidFill>
                <a:srgbClr val="FF0000"/>
              </a:solidFill>
            </a:endParaRPr>
          </a:p>
        </p:txBody>
      </p:sp>
      <p:sp>
        <p:nvSpPr>
          <p:cNvPr id="3" name="文本框 2"/>
          <p:cNvSpPr txBox="1"/>
          <p:nvPr/>
        </p:nvSpPr>
        <p:spPr>
          <a:xfrm>
            <a:off x="3950335" y="2313940"/>
            <a:ext cx="7339330" cy="460375"/>
          </a:xfrm>
          <a:prstGeom prst="rect">
            <a:avLst/>
          </a:prstGeom>
          <a:noFill/>
        </p:spPr>
        <p:txBody>
          <a:bodyPr wrap="square" rtlCol="0">
            <a:spAutoFit/>
          </a:bodyPr>
          <a:lstStyle/>
          <a:p>
            <a:r>
              <a:rPr lang="zh-CN" altLang="en-US" sz="2400">
                <a:solidFill>
                  <a:srgbClr val="FF0000"/>
                </a:solidFill>
              </a:rPr>
              <a:t>To study Western medicine and become a doctor.</a:t>
            </a:r>
            <a:endParaRPr lang="zh-CN" altLang="en-US" sz="2400">
              <a:solidFill>
                <a:srgbClr val="FF0000"/>
              </a:solidFill>
            </a:endParaRPr>
          </a:p>
        </p:txBody>
      </p:sp>
      <p:sp>
        <p:nvSpPr>
          <p:cNvPr id="8" name="文本框 7"/>
          <p:cNvSpPr txBox="1"/>
          <p:nvPr/>
        </p:nvSpPr>
        <p:spPr>
          <a:xfrm>
            <a:off x="3950335" y="3175000"/>
            <a:ext cx="7494270" cy="645160"/>
          </a:xfrm>
          <a:prstGeom prst="rect">
            <a:avLst/>
          </a:prstGeom>
          <a:noFill/>
        </p:spPr>
        <p:txBody>
          <a:bodyPr wrap="square" rtlCol="0">
            <a:spAutoFit/>
          </a:bodyPr>
          <a:lstStyle/>
          <a:p>
            <a:pPr fontAlgn="auto">
              <a:lnSpc>
                <a:spcPct val="150000"/>
              </a:lnSpc>
            </a:pPr>
            <a:r>
              <a:rPr lang="zh-CN" altLang="en-US" sz="2400">
                <a:solidFill>
                  <a:srgbClr val="FF0000"/>
                </a:solidFill>
              </a:rPr>
              <a:t>Abandoning his medical studies and taking up writing.</a:t>
            </a:r>
            <a:endParaRPr lang="zh-CN" altLang="en-US" sz="2400">
              <a:solidFill>
                <a:srgbClr val="FF0000"/>
              </a:solidFill>
            </a:endParaRPr>
          </a:p>
        </p:txBody>
      </p:sp>
      <p:sp>
        <p:nvSpPr>
          <p:cNvPr id="9" name="文本框 8"/>
          <p:cNvSpPr txBox="1"/>
          <p:nvPr/>
        </p:nvSpPr>
        <p:spPr>
          <a:xfrm>
            <a:off x="3925570" y="4130675"/>
            <a:ext cx="8242300" cy="2306955"/>
          </a:xfrm>
          <a:prstGeom prst="rect">
            <a:avLst/>
          </a:prstGeom>
          <a:noFill/>
        </p:spPr>
        <p:txBody>
          <a:bodyPr wrap="square" rtlCol="0">
            <a:spAutoFit/>
          </a:bodyPr>
          <a:lstStyle/>
          <a:p>
            <a:pPr fontAlgn="auto">
              <a:lnSpc>
                <a:spcPct val="150000"/>
              </a:lnSpc>
            </a:pPr>
            <a:r>
              <a:rPr lang="zh-CN" altLang="en-US" sz="2400">
                <a:solidFill>
                  <a:srgbClr val="FF0000"/>
                </a:solidFill>
              </a:rPr>
              <a:t>Because he realized that the people in China were more in need of treatment for their minds than their bodies. The more important thing was to change people’s spirit, and the best way to achieve this was through literature. </a:t>
            </a:r>
            <a:endParaRPr lang="zh-CN" altLang="en-US" sz="2400">
              <a:solidFill>
                <a:srgbClr val="FF0000"/>
              </a:solidFill>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3417570" y="8255"/>
            <a:ext cx="7298690" cy="706755"/>
          </a:xfrm>
          <a:prstGeom prst="rect">
            <a:avLst/>
          </a:prstGeom>
          <a:noFill/>
        </p:spPr>
        <p:txBody>
          <a:bodyPr wrap="square" rtlCol="0">
            <a:spAutoFit/>
            <a:scene3d>
              <a:camera prst="orthographicFront"/>
              <a:lightRig rig="threePt" dir="t"/>
            </a:scene3d>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5" name="文本框 4"/>
          <p:cNvSpPr txBox="1"/>
          <p:nvPr/>
        </p:nvSpPr>
        <p:spPr>
          <a:xfrm>
            <a:off x="85090" y="803910"/>
            <a:ext cx="11923395" cy="5631180"/>
          </a:xfrm>
          <a:prstGeom prst="rect">
            <a:avLst/>
          </a:prstGeom>
          <a:noFill/>
        </p:spPr>
        <p:txBody>
          <a:bodyPr wrap="square" rtlCol="0">
            <a:spAutoFit/>
          </a:bodyPr>
          <a:lstStyle/>
          <a:p>
            <a:pPr fontAlgn="auto">
              <a:lnSpc>
                <a:spcPct val="150000"/>
              </a:lnSpc>
            </a:pPr>
            <a:r>
              <a:rPr lang="en-US" altLang="zh-CN" sz="2400">
                <a:solidFill>
                  <a:schemeClr val="tx1"/>
                </a:solidFill>
              </a:rPr>
              <a:t>2.   Having set himself this goal, he wrote novels and short stories based on his personal experiences of the the First World War, the Spanish Civil War, bullfighting and deep-sea fishing, among-st others. </a:t>
            </a:r>
            <a:endParaRPr lang="en-US" altLang="zh-CN" sz="2400">
              <a:solidFill>
                <a:schemeClr val="tx1"/>
              </a:solidFill>
            </a:endParaRPr>
          </a:p>
          <a:p>
            <a:pPr fontAlgn="auto">
              <a:lnSpc>
                <a:spcPct val="150000"/>
              </a:lnSpc>
            </a:pPr>
            <a:endParaRPr lang="en-US" altLang="zh-CN" sz="2400">
              <a:solidFill>
                <a:srgbClr val="FF0000"/>
              </a:solidFill>
            </a:endParaRPr>
          </a:p>
          <a:p>
            <a:pPr fontAlgn="auto">
              <a:lnSpc>
                <a:spcPct val="150000"/>
              </a:lnSpc>
            </a:pPr>
            <a:r>
              <a:rPr lang="en-US" altLang="zh-CN" sz="2400">
                <a:solidFill>
                  <a:srgbClr val="00B050"/>
                </a:solidFill>
              </a:rPr>
              <a:t>[句式分析]</a:t>
            </a:r>
            <a:r>
              <a:rPr lang="en-US" altLang="zh-CN" sz="2400">
                <a:solidFill>
                  <a:schemeClr val="tx1"/>
                </a:solidFill>
              </a:rPr>
              <a:t> having set himself this goal 为现在分词的完成式，在句子中作状语，表示动作set发生在谓语动作之前；而过去分词短语based on...充当其前面名词的后置定语，相当于定语从句 that/which were based on...</a:t>
            </a:r>
            <a:endParaRPr lang="en-US" altLang="zh-CN" sz="2400">
              <a:solidFill>
                <a:schemeClr val="tx1"/>
              </a:solidFill>
            </a:endParaRPr>
          </a:p>
          <a:p>
            <a:pPr fontAlgn="auto">
              <a:lnSpc>
                <a:spcPct val="150000"/>
              </a:lnSpc>
            </a:pPr>
            <a:endParaRPr lang="en-US" altLang="zh-CN" sz="2400">
              <a:solidFill>
                <a:srgbClr val="FF0000"/>
              </a:solidFill>
            </a:endParaRPr>
          </a:p>
          <a:p>
            <a:pPr fontAlgn="auto">
              <a:lnSpc>
                <a:spcPct val="150000"/>
              </a:lnSpc>
            </a:pPr>
            <a:r>
              <a:rPr lang="en-US" altLang="zh-CN" sz="2400">
                <a:solidFill>
                  <a:srgbClr val="00B050"/>
                </a:solidFill>
              </a:rPr>
              <a:t>[尝试翻译]</a:t>
            </a:r>
            <a:r>
              <a:rPr lang="en-US" altLang="zh-CN" sz="2400">
                <a:solidFill>
                  <a:srgbClr val="FF0000"/>
                </a:solidFill>
              </a:rPr>
              <a:t> </a:t>
            </a:r>
            <a:r>
              <a:rPr lang="en-US" altLang="zh-CN" sz="2400" u="sng">
                <a:solidFill>
                  <a:srgbClr val="FF0000"/>
                </a:solidFill>
              </a:rPr>
              <a:t>为自己设定了这个目标后，他根据自己在第一次世界大战、西班牙内战、斗牛和深海捕鱼等方面的个人经历写了许多小说和短篇故事。</a:t>
            </a:r>
            <a:endParaRPr lang="zh-CN" altLang="en-US" sz="2400" u="sng">
              <a:solidFill>
                <a:srgbClr val="FF0000"/>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3416300" y="8255"/>
            <a:ext cx="7298690" cy="706755"/>
          </a:xfrm>
          <a:prstGeom prst="rect">
            <a:avLst/>
          </a:prstGeom>
          <a:noFill/>
        </p:spPr>
        <p:txBody>
          <a:bodyPr wrap="square" rtlCol="0">
            <a:spAutoFit/>
          </a:bodyPr>
          <a:lstStyle/>
          <a:p>
            <a:r>
              <a:rPr lang="zh-CN" altLang="en-US" sz="4000" b="1">
                <a:ln w="22225">
                  <a:solidFill>
                    <a:schemeClr val="accent2"/>
                  </a:solidFill>
                  <a:prstDash val="solid"/>
                </a:ln>
                <a:solidFill>
                  <a:schemeClr val="accent2">
                    <a:lumMod val="40000"/>
                    <a:lumOff val="60000"/>
                  </a:schemeClr>
                </a:solidFill>
                <a:effectLst/>
                <a:cs typeface="+mn-lt"/>
                <a:sym typeface="+mn-ea"/>
              </a:rPr>
              <a:t>Language appreciation </a:t>
            </a:r>
            <a:endParaRPr lang="zh-CN" altLang="en-US" sz="4000" b="1">
              <a:ln w="22225">
                <a:solidFill>
                  <a:schemeClr val="accent2"/>
                </a:solidFill>
                <a:prstDash val="solid"/>
              </a:ln>
              <a:solidFill>
                <a:schemeClr val="accent2">
                  <a:lumMod val="40000"/>
                  <a:lumOff val="60000"/>
                </a:schemeClr>
              </a:solidFill>
              <a:effectLst/>
              <a:cs typeface="+mn-lt"/>
              <a:sym typeface="+mn-ea"/>
            </a:endParaRPr>
          </a:p>
        </p:txBody>
      </p:sp>
      <p:sp>
        <p:nvSpPr>
          <p:cNvPr id="5" name="文本框 4"/>
          <p:cNvSpPr txBox="1"/>
          <p:nvPr/>
        </p:nvSpPr>
        <p:spPr>
          <a:xfrm>
            <a:off x="217170" y="890270"/>
            <a:ext cx="11694160" cy="5077460"/>
          </a:xfrm>
          <a:prstGeom prst="rect">
            <a:avLst/>
          </a:prstGeom>
          <a:noFill/>
        </p:spPr>
        <p:txBody>
          <a:bodyPr wrap="square" rtlCol="0">
            <a:spAutoFit/>
          </a:bodyPr>
          <a:lstStyle/>
          <a:p>
            <a:pPr fontAlgn="auto">
              <a:lnSpc>
                <a:spcPct val="150000"/>
              </a:lnSpc>
            </a:pPr>
            <a:r>
              <a:rPr lang="en-US" altLang="zh-CN" sz="2400">
                <a:solidFill>
                  <a:schemeClr val="tx1"/>
                </a:solidFill>
              </a:rPr>
              <a:t>3.  Though both of the these men were ultimately successful, their paths to success were very different, their futures not necessarily turning out exactly as they planned.</a:t>
            </a:r>
            <a:endParaRPr lang="en-US" altLang="zh-CN" sz="2400">
              <a:solidFill>
                <a:schemeClr val="tx1"/>
              </a:solidFill>
            </a:endParaRPr>
          </a:p>
          <a:p>
            <a:pPr fontAlgn="auto">
              <a:lnSpc>
                <a:spcPct val="150000"/>
              </a:lnSpc>
            </a:pPr>
            <a:r>
              <a:rPr lang="en-US" altLang="zh-CN" sz="2400">
                <a:solidFill>
                  <a:srgbClr val="FF0000"/>
                </a:solidFill>
              </a:rPr>
              <a:t> </a:t>
            </a:r>
            <a:endParaRPr lang="en-US" altLang="zh-CN" sz="2400">
              <a:solidFill>
                <a:srgbClr val="FF0000"/>
              </a:solidFill>
            </a:endParaRPr>
          </a:p>
          <a:p>
            <a:pPr fontAlgn="auto">
              <a:lnSpc>
                <a:spcPct val="150000"/>
              </a:lnSpc>
            </a:pPr>
            <a:r>
              <a:rPr lang="en-US" altLang="zh-CN" sz="2400">
                <a:solidFill>
                  <a:srgbClr val="00B050"/>
                </a:solidFill>
              </a:rPr>
              <a:t>[句式分析]</a:t>
            </a:r>
            <a:r>
              <a:rPr lang="en-US" altLang="zh-CN" sz="2400">
                <a:solidFill>
                  <a:srgbClr val="FF0000"/>
                </a:solidFill>
              </a:rPr>
              <a:t> </a:t>
            </a:r>
            <a:r>
              <a:rPr lang="en-US" altLang="zh-CN" sz="2400">
                <a:solidFill>
                  <a:schemeClr val="tx1"/>
                </a:solidFill>
              </a:rPr>
              <a:t>语境中，though 引导让步状语从句，“their futures not necessarily turning out exactly as they planned”为“名词+现在分词turning out”构成独立主格结构，其中 as they planned是as引导的方式状语从句。</a:t>
            </a:r>
            <a:endParaRPr lang="en-US" altLang="zh-CN" sz="2400">
              <a:solidFill>
                <a:schemeClr val="tx1"/>
              </a:solidFill>
            </a:endParaRPr>
          </a:p>
          <a:p>
            <a:pPr fontAlgn="auto">
              <a:lnSpc>
                <a:spcPct val="150000"/>
              </a:lnSpc>
            </a:pPr>
            <a:r>
              <a:rPr lang="en-US" altLang="zh-CN" sz="2400">
                <a:solidFill>
                  <a:srgbClr val="FF0000"/>
                </a:solidFill>
              </a:rPr>
              <a:t> </a:t>
            </a:r>
            <a:endParaRPr lang="en-US" altLang="zh-CN" sz="2400">
              <a:solidFill>
                <a:srgbClr val="FF0000"/>
              </a:solidFill>
            </a:endParaRPr>
          </a:p>
          <a:p>
            <a:pPr fontAlgn="auto">
              <a:lnSpc>
                <a:spcPct val="150000"/>
              </a:lnSpc>
            </a:pPr>
            <a:r>
              <a:rPr lang="en-US" altLang="zh-CN" sz="2400">
                <a:solidFill>
                  <a:srgbClr val="00B050"/>
                </a:solidFill>
              </a:rPr>
              <a:t>[尝试翻译]</a:t>
            </a:r>
            <a:r>
              <a:rPr lang="en-US" altLang="zh-CN" sz="2400">
                <a:solidFill>
                  <a:srgbClr val="FF0000"/>
                </a:solidFill>
              </a:rPr>
              <a:t> 虽然这两个人最终都取得了成功，但他们通往成功的道路却截然不同，他们的未来并不一定如他们所计划的那样。</a:t>
            </a:r>
            <a:endParaRPr lang="zh-CN" altLang="en-US" sz="2400">
              <a:solidFill>
                <a:srgbClr val="FF0000"/>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46170" y="8255"/>
            <a:ext cx="6102985" cy="705485"/>
          </a:xfrm>
        </p:spPr>
        <p:txBody>
          <a:bodyPr>
            <a:normAutofit fontScale="90000"/>
          </a:bodyPr>
          <a:lstStyle/>
          <a:p>
            <a:pPr algn="ctr"/>
            <a:r>
              <a:rPr lang="en-US" altLang="zh-CN">
                <a:sym typeface="+mn-ea"/>
              </a:rPr>
              <a:t> </a:t>
            </a:r>
            <a:br>
              <a:rPr lang="en-US" altLang="zh-CN">
                <a:sym typeface="+mn-ea"/>
              </a:rPr>
            </a:br>
            <a:r>
              <a:rPr lang="en-US" altLang="zh-CN" sz="4000">
                <a:ln w="22225">
                  <a:solidFill>
                    <a:schemeClr val="accent2"/>
                  </a:solidFill>
                  <a:prstDash val="solid"/>
                </a:ln>
                <a:solidFill>
                  <a:schemeClr val="accent2">
                    <a:lumMod val="40000"/>
                    <a:lumOff val="60000"/>
                  </a:schemeClr>
                </a:solidFill>
                <a:effectLst/>
                <a:sym typeface="+mn-ea"/>
              </a:rPr>
              <a:t>Language points </a:t>
            </a:r>
            <a:br>
              <a:rPr lang="en-US" altLang="zh-CN" sz="4000" b="1">
                <a:ln w="22225">
                  <a:solidFill>
                    <a:schemeClr val="accent2"/>
                  </a:solidFill>
                  <a:prstDash val="solid"/>
                </a:ln>
                <a:solidFill>
                  <a:schemeClr val="accent2">
                    <a:lumMod val="40000"/>
                    <a:lumOff val="60000"/>
                  </a:schemeClr>
                </a:solidFill>
                <a:effectLst/>
              </a:rPr>
            </a:br>
            <a:endParaRPr lang="en-US" altLang="zh-CN" sz="4000" b="1">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629285" y="824230"/>
          <a:ext cx="10975340" cy="5760720"/>
        </p:xfrm>
        <a:graphic>
          <a:graphicData uri="http://schemas.openxmlformats.org/drawingml/2006/table">
            <a:tbl>
              <a:tblPr firstRow="1" bandRow="1">
                <a:tableStyleId>{5C22544A-7EE6-4342-B048-85BDC9FD1C3A}</a:tableStyleId>
              </a:tblPr>
              <a:tblGrid>
                <a:gridCol w="5487670"/>
                <a:gridCol w="5487670"/>
              </a:tblGrid>
              <a:tr h="822960">
                <a:tc>
                  <a:txBody>
                    <a:bodyPr wrap="square"/>
                    <a:lstStyle/>
                    <a:p>
                      <a:pPr>
                        <a:buNone/>
                      </a:pPr>
                      <a:endParaRPr lang="zh-CN" altLang="en-US" sz="2400"/>
                    </a:p>
                    <a:p>
                      <a:pPr>
                        <a:buNone/>
                      </a:pPr>
                      <a:r>
                        <a:rPr lang="en-US" altLang="zh-CN" sz="2400"/>
                        <a:t>1.  in the face of </a:t>
                      </a:r>
                      <a:endParaRPr lang="en-US" altLang="zh-CN" sz="2400"/>
                    </a:p>
                  </a:txBody>
                  <a:tcPr vert="horz"/>
                </a:tc>
                <a:tc>
                  <a:txBody>
                    <a:bodyPr wrap="square"/>
                    <a:lstStyle/>
                    <a:p>
                      <a:pPr>
                        <a:buNone/>
                      </a:pPr>
                      <a:endParaRPr lang="zh-CN" altLang="en-US" sz="2400"/>
                    </a:p>
                    <a:p>
                      <a:pPr>
                        <a:buNone/>
                      </a:pPr>
                      <a:r>
                        <a:rPr lang="en-US" altLang="zh-CN" sz="2400"/>
                        <a:t>8.  long to do ath </a:t>
                      </a:r>
                      <a:endParaRPr lang="en-US" altLang="zh-CN" sz="2400"/>
                    </a:p>
                  </a:txBody>
                  <a:tcPr vert="horz"/>
                </a:tc>
              </a:tr>
              <a:tr h="822960">
                <a:tc>
                  <a:txBody>
                    <a:bodyPr wrap="square"/>
                    <a:lstStyle/>
                    <a:p>
                      <a:pPr>
                        <a:buNone/>
                      </a:pPr>
                      <a:endParaRPr lang="zh-CN" altLang="en-US" sz="2400"/>
                    </a:p>
                    <a:p>
                      <a:pPr>
                        <a:buNone/>
                      </a:pPr>
                      <a:r>
                        <a:rPr lang="en-US" altLang="zh-CN" sz="2400"/>
                        <a:t>2.  come one's way </a:t>
                      </a:r>
                      <a:endParaRPr lang="en-US" altLang="zh-CN" sz="2400"/>
                    </a:p>
                  </a:txBody>
                  <a:tcPr vert="horz"/>
                </a:tc>
                <a:tc>
                  <a:txBody>
                    <a:bodyPr wrap="square"/>
                    <a:lstStyle/>
                    <a:p>
                      <a:pPr>
                        <a:buNone/>
                      </a:pPr>
                      <a:endParaRPr lang="zh-CN" altLang="en-US" sz="2400"/>
                    </a:p>
                    <a:p>
                      <a:pPr>
                        <a:buNone/>
                      </a:pPr>
                      <a:r>
                        <a:rPr lang="en-US" altLang="zh-CN" sz="2400"/>
                        <a:t>9.  in desperation</a:t>
                      </a:r>
                      <a:endParaRPr lang="en-US" altLang="zh-CN" sz="2400"/>
                    </a:p>
                  </a:txBody>
                  <a:tcPr vert="horz"/>
                </a:tc>
              </a:tr>
              <a:tr h="822960">
                <a:tc>
                  <a:txBody>
                    <a:bodyPr wrap="square"/>
                    <a:lstStyle/>
                    <a:p>
                      <a:pPr>
                        <a:buNone/>
                      </a:pPr>
                      <a:endParaRPr lang="zh-CN" altLang="en-US" sz="2400"/>
                    </a:p>
                    <a:p>
                      <a:pPr>
                        <a:buNone/>
                      </a:pPr>
                      <a:r>
                        <a:rPr lang="en-US" altLang="zh-CN" sz="2400"/>
                        <a:t>3.  in place </a:t>
                      </a:r>
                      <a:endParaRPr lang="en-US" altLang="zh-CN" sz="2400"/>
                    </a:p>
                  </a:txBody>
                  <a:tcPr vert="horz"/>
                </a:tc>
                <a:tc>
                  <a:txBody>
                    <a:bodyPr wrap="square"/>
                    <a:lstStyle/>
                    <a:p>
                      <a:pPr>
                        <a:buNone/>
                      </a:pPr>
                      <a:endParaRPr lang="zh-CN" altLang="en-US" sz="2400"/>
                    </a:p>
                    <a:p>
                      <a:pPr>
                        <a:buNone/>
                      </a:pPr>
                      <a:r>
                        <a:rPr lang="en-US" altLang="zh-CN" sz="2400"/>
                        <a:t>10.  kill off </a:t>
                      </a:r>
                      <a:endParaRPr lang="en-US" altLang="zh-CN" sz="2400"/>
                    </a:p>
                  </a:txBody>
                  <a:tcPr vert="horz"/>
                </a:tc>
              </a:tr>
              <a:tr h="822960">
                <a:tc>
                  <a:txBody>
                    <a:bodyPr wrap="square"/>
                    <a:lstStyle/>
                    <a:p>
                      <a:pPr>
                        <a:buNone/>
                      </a:pPr>
                      <a:endParaRPr lang="zh-CN" altLang="en-US" sz="2400"/>
                    </a:p>
                    <a:p>
                      <a:pPr>
                        <a:buNone/>
                      </a:pPr>
                      <a:r>
                        <a:rPr lang="en-US" altLang="zh-CN" sz="2400"/>
                        <a:t>4.  be based on </a:t>
                      </a:r>
                      <a:endParaRPr lang="en-US" altLang="zh-CN" sz="2400"/>
                    </a:p>
                  </a:txBody>
                  <a:tcPr vert="horz"/>
                </a:tc>
                <a:tc>
                  <a:txBody>
                    <a:bodyPr wrap="square"/>
                    <a:lstStyle/>
                    <a:p>
                      <a:pPr>
                        <a:buNone/>
                      </a:pPr>
                      <a:endParaRPr lang="zh-CN" altLang="en-US" sz="2400"/>
                    </a:p>
                    <a:p>
                      <a:pPr>
                        <a:buNone/>
                      </a:pPr>
                      <a:r>
                        <a:rPr lang="en-US" altLang="zh-CN" sz="2400"/>
                        <a:t>11.  under immense pressure </a:t>
                      </a:r>
                      <a:endParaRPr lang="en-US" altLang="zh-CN" sz="2400"/>
                    </a:p>
                  </a:txBody>
                  <a:tcPr vert="horz"/>
                </a:tc>
              </a:tr>
              <a:tr h="822960">
                <a:tc>
                  <a:txBody>
                    <a:bodyPr wrap="square"/>
                    <a:lstStyle/>
                    <a:p>
                      <a:pPr>
                        <a:buNone/>
                      </a:pPr>
                      <a:endParaRPr lang="zh-CN" altLang="en-US" sz="2400"/>
                    </a:p>
                    <a:p>
                      <a:pPr>
                        <a:buNone/>
                      </a:pPr>
                      <a:r>
                        <a:rPr lang="en-US" altLang="zh-CN" sz="2400"/>
                        <a:t>5.  in this respect </a:t>
                      </a:r>
                      <a:endParaRPr lang="en-US" altLang="zh-CN" sz="2400"/>
                    </a:p>
                  </a:txBody>
                  <a:tcPr vert="horz"/>
                </a:tc>
                <a:tc>
                  <a:txBody>
                    <a:bodyPr wrap="square"/>
                    <a:lstStyle/>
                    <a:p>
                      <a:pPr>
                        <a:buNone/>
                      </a:pPr>
                      <a:endParaRPr lang="zh-CN" altLang="en-US" sz="2400"/>
                    </a:p>
                    <a:p>
                      <a:pPr>
                        <a:buNone/>
                      </a:pPr>
                      <a:r>
                        <a:rPr lang="en-US" altLang="zh-CN" sz="2400"/>
                        <a:t>12.  turn out </a:t>
                      </a:r>
                      <a:endParaRPr lang="en-US" altLang="zh-CN" sz="2400"/>
                    </a:p>
                  </a:txBody>
                  <a:tcPr vert="horz"/>
                </a:tc>
              </a:tr>
              <a:tr h="822960">
                <a:tc>
                  <a:txBody>
                    <a:bodyPr wrap="square"/>
                    <a:lstStyle/>
                    <a:p>
                      <a:pPr>
                        <a:buNone/>
                      </a:pPr>
                      <a:endParaRPr lang="zh-CN" altLang="en-US" sz="2400"/>
                    </a:p>
                    <a:p>
                      <a:pPr>
                        <a:buNone/>
                      </a:pPr>
                      <a:r>
                        <a:rPr lang="en-US" altLang="zh-CN" sz="2400"/>
                        <a:t>6.  by contrast </a:t>
                      </a:r>
                      <a:endParaRPr lang="en-US" altLang="zh-CN" sz="2400"/>
                    </a:p>
                  </a:txBody>
                  <a:tcPr vert="horz"/>
                </a:tc>
                <a:tc>
                  <a:txBody>
                    <a:bodyPr wrap="square"/>
                    <a:lstStyle/>
                    <a:p>
                      <a:pPr>
                        <a:buNone/>
                      </a:pPr>
                      <a:endParaRPr lang="zh-CN" altLang="en-US" sz="2400"/>
                    </a:p>
                    <a:p>
                      <a:pPr>
                        <a:buNone/>
                      </a:pPr>
                      <a:r>
                        <a:rPr lang="en-US" altLang="zh-CN" sz="2400"/>
                        <a:t>13.  twists and turns </a:t>
                      </a:r>
                      <a:endParaRPr lang="en-US" altLang="zh-CN" sz="2400"/>
                    </a:p>
                  </a:txBody>
                  <a:tcPr vert="horz"/>
                </a:tc>
              </a:tr>
              <a:tr h="822960">
                <a:tc>
                  <a:txBody>
                    <a:bodyPr wrap="square"/>
                    <a:lstStyle/>
                    <a:p>
                      <a:pPr>
                        <a:buNone/>
                      </a:pPr>
                      <a:endParaRPr lang="zh-CN" altLang="en-US" sz="2400"/>
                    </a:p>
                    <a:p>
                      <a:pPr>
                        <a:buNone/>
                      </a:pPr>
                      <a:r>
                        <a:rPr lang="en-US" altLang="zh-CN" sz="2400"/>
                        <a:t>7.  to this day </a:t>
                      </a:r>
                      <a:endParaRPr lang="en-US" altLang="zh-CN" sz="2400"/>
                    </a:p>
                  </a:txBody>
                  <a:tcPr vert="horz"/>
                </a:tc>
                <a:tc>
                  <a:txBody>
                    <a:bodyPr wrap="square"/>
                    <a:lstStyle/>
                    <a:p>
                      <a:pPr>
                        <a:buNone/>
                      </a:pPr>
                      <a:endParaRPr lang="zh-CN" altLang="en-US" sz="2400"/>
                    </a:p>
                    <a:p>
                      <a:pPr>
                        <a:buNone/>
                      </a:pPr>
                      <a:r>
                        <a:rPr lang="en-US" altLang="zh-CN" sz="2400"/>
                        <a:t>14.  take a leaf out of one's books</a:t>
                      </a:r>
                      <a:endParaRPr lang="en-US" altLang="zh-CN" sz="2400"/>
                    </a:p>
                  </a:txBody>
                  <a:tcPr vert="horz"/>
                </a:tc>
              </a:tr>
            </a:tbl>
          </a:graphicData>
        </a:graphic>
      </p:graphicFrame>
    </p:spTree>
    <p:custDataLst>
      <p:tags r:id="rId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479040" y="339090"/>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1320800" y="1485265"/>
            <a:ext cx="9954895" cy="3322955"/>
          </a:xfrm>
          <a:prstGeom prst="rect">
            <a:avLst/>
          </a:prstGeom>
          <a:noFill/>
        </p:spPr>
        <p:txBody>
          <a:bodyPr wrap="square" rtlCol="0">
            <a:spAutoFit/>
          </a:bodyPr>
          <a:lstStyle/>
          <a:p>
            <a:pPr fontAlgn="auto">
              <a:lnSpc>
                <a:spcPct val="150000"/>
              </a:lnSpc>
            </a:pPr>
            <a:r>
              <a:rPr lang="en-US" altLang="zh-CN" sz="2800">
                <a:solidFill>
                  <a:srgbClr val="00B050"/>
                </a:solidFill>
              </a:rPr>
              <a:t>1. Review the vocabulary and the language ponits of the text.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2.  Listen to and read the text again. </a:t>
            </a:r>
            <a:endParaRPr lang="en-US" altLang="zh-CN" sz="2800">
              <a:solidFill>
                <a:srgbClr val="00B050"/>
              </a:solidFill>
            </a:endParaRPr>
          </a:p>
          <a:p>
            <a:pPr fontAlgn="auto">
              <a:lnSpc>
                <a:spcPct val="150000"/>
              </a:lnSpc>
            </a:pPr>
            <a:endParaRPr lang="en-US" altLang="zh-CN" sz="2800">
              <a:solidFill>
                <a:srgbClr val="00B050"/>
              </a:solidFill>
            </a:endParaRPr>
          </a:p>
          <a:p>
            <a:pPr fontAlgn="auto">
              <a:lnSpc>
                <a:spcPct val="150000"/>
              </a:lnSpc>
            </a:pPr>
            <a:r>
              <a:rPr lang="en-US" altLang="zh-CN" sz="2800">
                <a:solidFill>
                  <a:srgbClr val="00B050"/>
                </a:solidFill>
              </a:rPr>
              <a:t>3.  Write a summary of the passage. </a:t>
            </a:r>
            <a:endParaRPr lang="en-US" altLang="zh-CN" sz="2800">
              <a:solidFill>
                <a:srgbClr val="00B050"/>
              </a:solidFill>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pic>
        <p:nvPicPr>
          <p:cNvPr id="32" name="New picture"/>
          <p:cNvPicPr/>
          <p:nvPr/>
        </p:nvPicPr>
        <p:blipFill>
          <a:blip r:embed="rId2"/>
          <a:stretch>
            <a:fillRect/>
          </a:stretch>
        </p:blipFill>
        <p:spPr>
          <a:xfrm>
            <a:off x="11290300" y="10236200"/>
            <a:ext cx="317500" cy="2413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6" name="文本框 5"/>
          <p:cNvSpPr txBox="1"/>
          <p:nvPr/>
        </p:nvSpPr>
        <p:spPr>
          <a:xfrm>
            <a:off x="0" y="949960"/>
            <a:ext cx="8439150" cy="5262245"/>
          </a:xfrm>
          <a:prstGeom prst="rect">
            <a:avLst/>
          </a:prstGeom>
          <a:noFill/>
        </p:spPr>
        <p:txBody>
          <a:bodyPr wrap="square" rtlCol="0">
            <a:spAutoFit/>
          </a:bodyPr>
          <a:lstStyle/>
          <a:p>
            <a:pPr fontAlgn="auto">
              <a:lnSpc>
                <a:spcPct val="200000"/>
              </a:lnSpc>
            </a:pPr>
            <a:r>
              <a:rPr lang="en-US" altLang="zh-CN" sz="2800" b="1">
                <a:solidFill>
                  <a:srgbClr val="00B0F0"/>
                </a:solidFill>
                <a:latin typeface="宋体" panose="02010600030101010101" pitchFamily="2" charset="-122"/>
                <a:ea typeface="宋体" panose="02010600030101010101" pitchFamily="2" charset="-122"/>
              </a:rPr>
              <a:t>◎</a:t>
            </a:r>
            <a:r>
              <a:rPr lang="en-US" altLang="zh-CN" sz="2800">
                <a:solidFill>
                  <a:srgbClr val="00B0F0"/>
                </a:solidFill>
              </a:rPr>
              <a:t> </a:t>
            </a:r>
            <a:r>
              <a:rPr lang="en-US" altLang="zh-CN" sz="2800" i="1">
                <a:solidFill>
                  <a:srgbClr val="00B0F0"/>
                </a:solidFill>
              </a:rPr>
              <a:t>a student of Western medicine in his early life. </a:t>
            </a:r>
            <a:endParaRPr lang="en-US" altLang="zh-CN" sz="2800" i="1" u="sng">
              <a:solidFill>
                <a:srgbClr val="00B0F0"/>
              </a:solidFill>
            </a:endParaRPr>
          </a:p>
          <a:p>
            <a:pPr fontAlgn="auto">
              <a:lnSpc>
                <a:spcPct val="200000"/>
              </a:lnSpc>
            </a:pPr>
            <a:r>
              <a:rPr lang="en-US" altLang="zh-CN" sz="2800" b="1">
                <a:solidFill>
                  <a:srgbClr val="00B050"/>
                </a:solidFill>
                <a:latin typeface="宋体" panose="02010600030101010101" pitchFamily="2" charset="-122"/>
                <a:ea typeface="宋体" panose="02010600030101010101" pitchFamily="2" charset="-122"/>
                <a:sym typeface="+mn-ea"/>
              </a:rPr>
              <a:t>◎</a:t>
            </a:r>
            <a:r>
              <a:rPr lang="en-US" altLang="zh-CN" sz="2800">
                <a:solidFill>
                  <a:srgbClr val="00B050"/>
                </a:solidFill>
              </a:rPr>
              <a:t> abandoned  medical studies and </a:t>
            </a:r>
            <a:r>
              <a:rPr lang="en-US" altLang="zh-CN" sz="2800" i="1">
                <a:solidFill>
                  <a:srgbClr val="00B050"/>
                </a:solidFill>
              </a:rPr>
              <a:t>took up writing.</a:t>
            </a:r>
            <a:r>
              <a:rPr lang="en-US" altLang="zh-CN" sz="2800" i="1" u="sng">
                <a:solidFill>
                  <a:srgbClr val="00B050"/>
                </a:solidFill>
              </a:rPr>
              <a:t> </a:t>
            </a:r>
            <a:endParaRPr lang="en-US" altLang="zh-CN" sz="2800" i="1" u="sng">
              <a:solidFill>
                <a:srgbClr val="00B050"/>
              </a:solidFill>
            </a:endParaRPr>
          </a:p>
          <a:p>
            <a:pPr fontAlgn="auto">
              <a:lnSpc>
                <a:spcPct val="200000"/>
              </a:lnSpc>
            </a:pPr>
            <a:r>
              <a:rPr lang="en-US" altLang="zh-CN" sz="2800" b="1">
                <a:solidFill>
                  <a:srgbClr val="7030A0"/>
                </a:solidFill>
                <a:latin typeface="宋体" panose="02010600030101010101" pitchFamily="2" charset="-122"/>
                <a:ea typeface="宋体" panose="02010600030101010101" pitchFamily="2" charset="-122"/>
                <a:sym typeface="+mn-ea"/>
              </a:rPr>
              <a:t>◎</a:t>
            </a:r>
            <a:r>
              <a:rPr lang="en-US" altLang="zh-CN" sz="2800" b="1">
                <a:solidFill>
                  <a:srgbClr val="00B0F0"/>
                </a:solidFill>
                <a:latin typeface="宋体" panose="02010600030101010101" pitchFamily="2" charset="-122"/>
                <a:ea typeface="宋体" panose="02010600030101010101" pitchFamily="2" charset="-122"/>
                <a:sym typeface="+mn-ea"/>
              </a:rPr>
              <a:t> </a:t>
            </a:r>
            <a:r>
              <a:rPr lang="en-US" altLang="zh-CN" sz="2800">
                <a:solidFill>
                  <a:srgbClr val="7030A0"/>
                </a:solidFill>
              </a:rPr>
              <a:t>He thought  </a:t>
            </a:r>
            <a:r>
              <a:rPr lang="en-US" altLang="zh-CN" sz="2800" i="1">
                <a:solidFill>
                  <a:srgbClr val="7030A0"/>
                </a:solidFill>
              </a:rPr>
              <a:t>people from a weak and backward country would suffer or witness suffering. </a:t>
            </a:r>
            <a:endParaRPr lang="en-US" altLang="zh-CN" sz="2800" i="1">
              <a:solidFill>
                <a:srgbClr val="7030A0"/>
              </a:solidFill>
            </a:endParaRPr>
          </a:p>
          <a:p>
            <a:pPr fontAlgn="auto">
              <a:lnSpc>
                <a:spcPct val="200000"/>
              </a:lnSpc>
            </a:pPr>
            <a:r>
              <a:rPr lang="en-US" altLang="zh-CN" sz="2800" b="1">
                <a:solidFill>
                  <a:srgbClr val="FF0000"/>
                </a:solidFill>
                <a:latin typeface="宋体" panose="02010600030101010101" pitchFamily="2" charset="-122"/>
                <a:ea typeface="宋体" panose="02010600030101010101" pitchFamily="2" charset="-122"/>
                <a:sym typeface="+mn-ea"/>
              </a:rPr>
              <a:t>◎</a:t>
            </a:r>
            <a:r>
              <a:rPr lang="en-US" altLang="zh-CN" sz="2800">
                <a:solidFill>
                  <a:srgbClr val="FF0000"/>
                </a:solidFill>
              </a:rPr>
              <a:t> dedicated his life to</a:t>
            </a:r>
            <a:r>
              <a:rPr lang="en-US" altLang="zh-CN" sz="2800" i="1">
                <a:solidFill>
                  <a:srgbClr val="FF0000"/>
                </a:solidFill>
              </a:rPr>
              <a:t> teaching and inspiring young people to strive for a better future for China. </a:t>
            </a:r>
            <a:endParaRPr lang="en-US" altLang="zh-CN" sz="2800" i="1">
              <a:solidFill>
                <a:srgbClr val="FF0000"/>
              </a:solidFill>
            </a:endParaRPr>
          </a:p>
        </p:txBody>
      </p:sp>
      <p:sp>
        <p:nvSpPr>
          <p:cNvPr id="7" name="文本框 6"/>
          <p:cNvSpPr txBox="1"/>
          <p:nvPr/>
        </p:nvSpPr>
        <p:spPr>
          <a:xfrm>
            <a:off x="452755" y="8255"/>
            <a:ext cx="11640820" cy="737235"/>
          </a:xfrm>
          <a:prstGeom prst="rect">
            <a:avLst/>
          </a:prstGeom>
          <a:noFill/>
        </p:spPr>
        <p:txBody>
          <a:bodyPr wrap="square" rtlCol="0">
            <a:spAutoFit/>
          </a:bodyPr>
          <a:lstStyle/>
          <a:p>
            <a:pPr fontAlgn="auto">
              <a:lnSpc>
                <a:spcPct val="150000"/>
              </a:lnSpc>
            </a:pPr>
            <a:r>
              <a:rPr lang="en-US" altLang="zh-CN" sz="2800" b="1">
                <a:solidFill>
                  <a:schemeClr val="tx1"/>
                </a:solidFill>
                <a:sym typeface="+mn-ea"/>
              </a:rPr>
              <a:t>A most recognisable figure among writers of the 20th century. </a:t>
            </a:r>
            <a:endParaRPr lang="en-US" altLang="zh-CN" sz="2800" b="1">
              <a:solidFill>
                <a:schemeClr val="tx1"/>
              </a:solidFill>
              <a:sym typeface="+mn-ea"/>
            </a:endParaRPr>
          </a:p>
        </p:txBody>
      </p:sp>
      <p:pic>
        <p:nvPicPr>
          <p:cNvPr id="3" name="图片 2"/>
          <p:cNvPicPr>
            <a:picLocks noChangeAspect="1"/>
          </p:cNvPicPr>
          <p:nvPr/>
        </p:nvPicPr>
        <p:blipFill>
          <a:blip r:embed="rId1"/>
          <a:stretch>
            <a:fillRect/>
          </a:stretch>
        </p:blipFill>
        <p:spPr>
          <a:xfrm>
            <a:off x="8439150" y="1277675"/>
            <a:ext cx="3451587" cy="4630365"/>
          </a:xfrm>
          <a:prstGeom prst="rect">
            <a:avLst/>
          </a:prstGeom>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855085" y="8255"/>
            <a:ext cx="5709920" cy="705485"/>
          </a:xfrm>
        </p:spPr>
        <p:txBody>
          <a:bodyPr/>
          <a:lstStyle/>
          <a:p>
            <a:r>
              <a:rPr lang="en-US" altLang="zh-CN">
                <a:ln w="22225">
                  <a:solidFill>
                    <a:schemeClr val="accent2"/>
                  </a:solidFill>
                  <a:prstDash val="solid"/>
                </a:ln>
                <a:solidFill>
                  <a:schemeClr val="accent2">
                    <a:lumMod val="40000"/>
                    <a:lumOff val="60000"/>
                  </a:schemeClr>
                </a:solidFill>
                <a:effectLst/>
                <a:latin typeface="微软雅黑" panose="020B0503020204020204" pitchFamily="34" charset="-122"/>
              </a:rPr>
              <a:t>Look, think and say </a:t>
            </a:r>
            <a:endParaRPr lang="en-US" altLang="zh-CN">
              <a:ln w="22225">
                <a:solidFill>
                  <a:schemeClr val="accent2"/>
                </a:solidFill>
                <a:prstDash val="solid"/>
              </a:ln>
              <a:solidFill>
                <a:schemeClr val="accent2">
                  <a:lumMod val="40000"/>
                  <a:lumOff val="60000"/>
                </a:schemeClr>
              </a:solidFill>
              <a:effectLst/>
              <a:latin typeface="微软雅黑" panose="020B0503020204020204" pitchFamily="34" charset="-122"/>
            </a:endParaRPr>
          </a:p>
        </p:txBody>
      </p:sp>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 name="图片 4"/>
          <p:cNvPicPr>
            <a:picLocks noChangeAspect="1"/>
          </p:cNvPicPr>
          <p:nvPr/>
        </p:nvPicPr>
        <p:blipFill>
          <a:blip r:embed="rId1"/>
          <a:stretch>
            <a:fillRect/>
          </a:stretch>
        </p:blipFill>
        <p:spPr>
          <a:xfrm>
            <a:off x="241935" y="840740"/>
            <a:ext cx="5262880" cy="5904230"/>
          </a:xfrm>
          <a:prstGeom prst="rect">
            <a:avLst/>
          </a:prstGeom>
        </p:spPr>
      </p:pic>
      <p:sp>
        <p:nvSpPr>
          <p:cNvPr id="2" name="文本框 1"/>
          <p:cNvSpPr txBox="1"/>
          <p:nvPr/>
        </p:nvSpPr>
        <p:spPr>
          <a:xfrm>
            <a:off x="5969000" y="1365250"/>
            <a:ext cx="5728970" cy="521970"/>
          </a:xfrm>
          <a:prstGeom prst="rect">
            <a:avLst/>
          </a:prstGeom>
          <a:noFill/>
        </p:spPr>
        <p:txBody>
          <a:bodyPr wrap="square" rtlCol="0">
            <a:spAutoFit/>
          </a:bodyPr>
          <a:lstStyle/>
          <a:p>
            <a:r>
              <a:rPr lang="en-US" altLang="zh-CN" sz="280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 </a:t>
            </a:r>
            <a:r>
              <a:rPr lang="en-US" altLang="zh-CN" sz="2800"/>
              <a:t>What can you see in the picture? </a:t>
            </a:r>
            <a:endParaRPr lang="en-US" altLang="zh-CN" sz="2800"/>
          </a:p>
        </p:txBody>
      </p:sp>
      <p:sp>
        <p:nvSpPr>
          <p:cNvPr id="7" name="文本框 6"/>
          <p:cNvSpPr txBox="1"/>
          <p:nvPr/>
        </p:nvSpPr>
        <p:spPr>
          <a:xfrm>
            <a:off x="6090920" y="2369185"/>
            <a:ext cx="5867400" cy="3322955"/>
          </a:xfrm>
          <a:prstGeom prst="rect">
            <a:avLst/>
          </a:prstGeom>
          <a:noFill/>
        </p:spPr>
        <p:txBody>
          <a:bodyPr wrap="square" rtlCol="0">
            <a:spAutoFit/>
          </a:bodyPr>
          <a:lstStyle/>
          <a:p>
            <a:pPr fontAlgn="auto">
              <a:lnSpc>
                <a:spcPct val="150000"/>
              </a:lnSpc>
            </a:pPr>
            <a:r>
              <a:rPr lang="zh-CN" altLang="en-US" sz="2800">
                <a:solidFill>
                  <a:srgbClr val="FF0000"/>
                </a:solidFill>
                <a:sym typeface="+mn-ea"/>
              </a:rPr>
              <a:t>We can see three different paths in the picture. One man is standing in front of the three paths. He may be thinking about which about which one he should follow.</a:t>
            </a:r>
            <a:endParaRPr lang="zh-CN" altLang="en-US" sz="28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3" name="标题 2"/>
          <p:cNvSpPr>
            <a:spLocks noGrp="1"/>
          </p:cNvSpPr>
          <p:nvPr>
            <p:ph type="title"/>
          </p:nvPr>
        </p:nvSpPr>
        <p:spPr>
          <a:xfrm>
            <a:off x="4572635" y="8255"/>
            <a:ext cx="5410200" cy="705485"/>
          </a:xfrm>
        </p:spPr>
        <p:txBody>
          <a:bodyPr/>
          <a:lstStyle/>
          <a:p>
            <a:r>
              <a:rPr lang="en-US" altLang="zh-CN">
                <a:ln w="22225">
                  <a:solidFill>
                    <a:schemeClr val="accent2"/>
                  </a:solidFill>
                  <a:prstDash val="solid"/>
                </a:ln>
                <a:solidFill>
                  <a:schemeClr val="accent2">
                    <a:lumMod val="40000"/>
                    <a:lumOff val="60000"/>
                  </a:schemeClr>
                </a:solidFill>
                <a:effectLst/>
              </a:rPr>
              <a:t> </a:t>
            </a:r>
            <a:r>
              <a:rPr lang="en-US" altLang="zh-CN" sz="3200">
                <a:ln w="22225">
                  <a:solidFill>
                    <a:schemeClr val="accent2"/>
                  </a:solidFill>
                  <a:prstDash val="solid"/>
                </a:ln>
                <a:solidFill>
                  <a:schemeClr val="accent2">
                    <a:lumMod val="40000"/>
                    <a:lumOff val="60000"/>
                  </a:schemeClr>
                </a:solidFill>
                <a:effectLst/>
              </a:rPr>
              <a:t>Different life's paths</a:t>
            </a:r>
            <a:endParaRPr lang="en-US" altLang="zh-CN" sz="3200">
              <a:ln w="22225">
                <a:solidFill>
                  <a:schemeClr val="accent2"/>
                </a:solidFill>
                <a:prstDash val="solid"/>
              </a:ln>
              <a:solidFill>
                <a:schemeClr val="accent2">
                  <a:lumMod val="40000"/>
                  <a:lumOff val="60000"/>
                </a:schemeClr>
              </a:solidFill>
              <a:effectLst/>
            </a:endParaRPr>
          </a:p>
        </p:txBody>
      </p:sp>
      <p:sp>
        <p:nvSpPr>
          <p:cNvPr id="7" name="文本框 6"/>
          <p:cNvSpPr txBox="1"/>
          <p:nvPr/>
        </p:nvSpPr>
        <p:spPr>
          <a:xfrm>
            <a:off x="617855" y="1227455"/>
            <a:ext cx="9210040" cy="2861310"/>
          </a:xfrm>
          <a:prstGeom prst="rect">
            <a:avLst/>
          </a:prstGeom>
          <a:noFill/>
        </p:spPr>
        <p:txBody>
          <a:bodyPr wrap="square" rtlCol="0">
            <a:spAutoFit/>
          </a:bodyPr>
          <a:lstStyle/>
          <a:p>
            <a:pPr fontAlgn="auto">
              <a:lnSpc>
                <a:spcPct val="150000"/>
              </a:lnSpc>
            </a:pPr>
            <a:r>
              <a:rPr lang="zh-CN" altLang="en-US" sz="2400">
                <a:solidFill>
                  <a:srgbClr val="00B0F0"/>
                </a:solidFill>
                <a:latin typeface="宋体" panose="02010600030101010101" pitchFamily="2" charset="-122"/>
                <a:ea typeface="宋体" panose="02010600030101010101" pitchFamily="2" charset="-122"/>
              </a:rPr>
              <a:t>◎</a:t>
            </a:r>
            <a:r>
              <a:rPr lang="zh-CN" altLang="en-US" sz="2400"/>
              <a:t> </a:t>
            </a:r>
            <a:r>
              <a:rPr lang="zh-CN" altLang="en-US" sz="2400" u="sng">
                <a:solidFill>
                  <a:srgbClr val="FF0000"/>
                </a:solidFill>
              </a:rPr>
              <a:t>The path on the left</a:t>
            </a:r>
            <a:r>
              <a:rPr lang="zh-CN" altLang="en-US" sz="2400">
                <a:solidFill>
                  <a:srgbClr val="00B0F0"/>
                </a:solidFill>
              </a:rPr>
              <a:t> </a:t>
            </a:r>
            <a:r>
              <a:rPr lang="zh-CN" altLang="en-US" sz="2400">
                <a:solidFill>
                  <a:srgbClr val="FF0000"/>
                </a:solidFill>
              </a:rPr>
              <a:t>is very straight and smooth. </a:t>
            </a:r>
            <a:endParaRPr lang="zh-CN" altLang="en-US" sz="2400">
              <a:solidFill>
                <a:srgbClr val="FF0000"/>
              </a:solidFill>
            </a:endParaRPr>
          </a:p>
          <a:p>
            <a:pPr fontAlgn="auto">
              <a:lnSpc>
                <a:spcPct val="150000"/>
              </a:lnSpc>
            </a:pPr>
            <a:r>
              <a:rPr lang="zh-CN" altLang="en-US" sz="2400">
                <a:solidFill>
                  <a:srgbClr val="00B0F0"/>
                </a:solidFill>
                <a:latin typeface="宋体" panose="02010600030101010101" pitchFamily="2" charset="-122"/>
                <a:ea typeface="宋体" panose="02010600030101010101" pitchFamily="2" charset="-122"/>
                <a:sym typeface="+mn-ea"/>
              </a:rPr>
              <a:t>◎</a:t>
            </a:r>
            <a:r>
              <a:rPr lang="zh-CN" altLang="en-US" sz="2400">
                <a:solidFill>
                  <a:srgbClr val="00B0F0"/>
                </a:solidFill>
              </a:rPr>
              <a:t> </a:t>
            </a:r>
            <a:r>
              <a:rPr lang="zh-CN" altLang="en-US" sz="2400" u="sng">
                <a:solidFill>
                  <a:srgbClr val="FF0000"/>
                </a:solidFill>
              </a:rPr>
              <a:t>The path in the middle</a:t>
            </a:r>
            <a:r>
              <a:rPr lang="zh-CN" altLang="en-US" sz="2400">
                <a:solidFill>
                  <a:srgbClr val="FF0000"/>
                </a:solidFill>
              </a:rPr>
              <a:t> is straight, but there are many rocks on it. </a:t>
            </a:r>
            <a:endParaRPr lang="zh-CN" altLang="en-US" sz="2400">
              <a:solidFill>
                <a:srgbClr val="FF0000"/>
              </a:solidFill>
            </a:endParaRPr>
          </a:p>
          <a:p>
            <a:pPr fontAlgn="auto">
              <a:lnSpc>
                <a:spcPct val="150000"/>
              </a:lnSpc>
            </a:pPr>
            <a:r>
              <a:rPr lang="zh-CN" altLang="en-US" sz="2400">
                <a:solidFill>
                  <a:srgbClr val="00B0F0"/>
                </a:solidFill>
                <a:latin typeface="宋体" panose="02010600030101010101" pitchFamily="2" charset="-122"/>
                <a:ea typeface="宋体" panose="02010600030101010101" pitchFamily="2" charset="-122"/>
                <a:sym typeface="+mn-ea"/>
              </a:rPr>
              <a:t>◎ </a:t>
            </a:r>
            <a:r>
              <a:rPr lang="zh-CN" altLang="en-US" sz="2400" u="sng">
                <a:solidFill>
                  <a:srgbClr val="FF0000"/>
                </a:solidFill>
              </a:rPr>
              <a:t>The path on the right</a:t>
            </a:r>
            <a:r>
              <a:rPr lang="zh-CN" altLang="en-US" sz="2400">
                <a:solidFill>
                  <a:srgbClr val="00B0F0"/>
                </a:solidFill>
              </a:rPr>
              <a:t> </a:t>
            </a:r>
            <a:r>
              <a:rPr lang="zh-CN" altLang="en-US" sz="2400">
                <a:solidFill>
                  <a:srgbClr val="FF0000"/>
                </a:solidFill>
              </a:rPr>
              <a:t>has many twists and turns. The two straights paths reach a mountain, while the winding one reaches a forest. </a:t>
            </a:r>
            <a:endParaRPr lang="zh-CN" altLang="en-US" sz="2400">
              <a:solidFill>
                <a:srgbClr val="FF0000"/>
              </a:solidFill>
            </a:endParaRPr>
          </a:p>
        </p:txBody>
      </p:sp>
      <p:sp>
        <p:nvSpPr>
          <p:cNvPr id="9" name="文本框 8"/>
          <p:cNvSpPr txBox="1"/>
          <p:nvPr/>
        </p:nvSpPr>
        <p:spPr>
          <a:xfrm>
            <a:off x="617855" y="705485"/>
            <a:ext cx="7591425" cy="521970"/>
          </a:xfrm>
          <a:prstGeom prst="rect">
            <a:avLst/>
          </a:prstGeom>
          <a:noFill/>
        </p:spPr>
        <p:txBody>
          <a:bodyPr wrap="square" rtlCol="0">
            <a:spAutoFit/>
          </a:bodyPr>
          <a:lstStyle/>
          <a:p>
            <a:pPr algn="l"/>
            <a:r>
              <a:rPr lang="en-US" altLang="zh-CN" sz="280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 </a:t>
            </a:r>
            <a:r>
              <a:rPr lang="en-US" altLang="zh-CN" sz="2800">
                <a:solidFill>
                  <a:schemeClr val="tx1"/>
                </a:solidFill>
                <a:effectLst>
                  <a:outerShdw blurRad="38100" dist="19050" dir="2700000" algn="tl" rotWithShape="0">
                    <a:schemeClr val="dk1">
                      <a:alpha val="40000"/>
                    </a:schemeClr>
                  </a:outerShdw>
                </a:effectLst>
                <a:sym typeface="+mn-ea"/>
              </a:rPr>
              <a:t>What are differences between the paths?</a:t>
            </a:r>
            <a:endParaRPr lang="en-US" altLang="zh-CN" sz="2800">
              <a:solidFill>
                <a:schemeClr val="tx1"/>
              </a:solidFill>
              <a:effectLst>
                <a:outerShdw blurRad="38100" dist="19050" dir="2700000" algn="tl" rotWithShape="0">
                  <a:schemeClr val="dk1">
                    <a:alpha val="40000"/>
                  </a:schemeClr>
                </a:outerShdw>
              </a:effectLst>
              <a:sym typeface="+mn-ea"/>
            </a:endParaRPr>
          </a:p>
        </p:txBody>
      </p:sp>
      <p:sp>
        <p:nvSpPr>
          <p:cNvPr id="10" name="文本框 9"/>
          <p:cNvSpPr txBox="1"/>
          <p:nvPr/>
        </p:nvSpPr>
        <p:spPr>
          <a:xfrm>
            <a:off x="617855" y="4273550"/>
            <a:ext cx="7399655" cy="521970"/>
          </a:xfrm>
          <a:prstGeom prst="rect">
            <a:avLst/>
          </a:prstGeom>
          <a:noFill/>
        </p:spPr>
        <p:txBody>
          <a:bodyPr wrap="square" rtlCol="0">
            <a:spAutoFit/>
          </a:bodyPr>
          <a:lstStyle/>
          <a:p>
            <a:r>
              <a:rPr lang="en-US" altLang="zh-CN" sz="280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 </a:t>
            </a:r>
            <a:r>
              <a:rPr lang="zh-CN" altLang="en-US" sz="2800">
                <a:solidFill>
                  <a:schemeClr val="tx1"/>
                </a:solidFill>
                <a:effectLst>
                  <a:outerShdw blurRad="38100" dist="19050" dir="2700000" algn="tl" rotWithShape="0">
                    <a:schemeClr val="dk1">
                      <a:alpha val="40000"/>
                    </a:schemeClr>
                  </a:outerShdw>
                </a:effectLst>
              </a:rPr>
              <a:t>How will you face your future life’s path?</a:t>
            </a:r>
            <a:endParaRPr lang="zh-CN" altLang="en-US" sz="2800">
              <a:solidFill>
                <a:schemeClr val="tx1"/>
              </a:solidFill>
              <a:effectLst>
                <a:outerShdw blurRad="38100" dist="19050" dir="2700000" algn="tl" rotWithShape="0">
                  <a:schemeClr val="dk1">
                    <a:alpha val="40000"/>
                  </a:schemeClr>
                </a:outerShdw>
              </a:effectLst>
            </a:endParaRPr>
          </a:p>
        </p:txBody>
      </p:sp>
      <p:sp>
        <p:nvSpPr>
          <p:cNvPr id="11" name="文本框 10"/>
          <p:cNvSpPr txBox="1"/>
          <p:nvPr/>
        </p:nvSpPr>
        <p:spPr>
          <a:xfrm>
            <a:off x="617220" y="4795520"/>
            <a:ext cx="10847070" cy="1198880"/>
          </a:xfrm>
          <a:prstGeom prst="rect">
            <a:avLst/>
          </a:prstGeom>
          <a:noFill/>
        </p:spPr>
        <p:txBody>
          <a:bodyPr wrap="square" rtlCol="0">
            <a:spAutoFit/>
          </a:bodyPr>
          <a:lstStyle/>
          <a:p>
            <a:pPr fontAlgn="auto">
              <a:lnSpc>
                <a:spcPct val="150000"/>
              </a:lnSpc>
            </a:pPr>
            <a:r>
              <a:rPr lang="zh-CN" altLang="en-US" sz="2400">
                <a:solidFill>
                  <a:srgbClr val="00B0F0"/>
                </a:solidFill>
                <a:latin typeface="宋体" panose="02010600030101010101" pitchFamily="2" charset="-122"/>
                <a:ea typeface="宋体" panose="02010600030101010101" pitchFamily="2" charset="-122"/>
                <a:sym typeface="+mn-ea"/>
              </a:rPr>
              <a:t>◎ </a:t>
            </a:r>
            <a:r>
              <a:rPr lang="zh-CN" altLang="en-US" sz="2400">
                <a:solidFill>
                  <a:srgbClr val="FF0000"/>
                </a:solidFill>
              </a:rPr>
              <a:t>Whatever unexpected things may waiting for me, I should have a positive attitude towards life and try my best to create a better future. </a:t>
            </a:r>
            <a:endParaRPr lang="zh-CN" altLang="en-US" sz="2400">
              <a:solidFill>
                <a:srgbClr val="FF0000"/>
              </a:solidFill>
            </a:endParaRPr>
          </a:p>
        </p:txBody>
      </p:sp>
      <p:pic>
        <p:nvPicPr>
          <p:cNvPr id="12" name="图片 11"/>
          <p:cNvPicPr>
            <a:picLocks noChangeAspect="1"/>
          </p:cNvPicPr>
          <p:nvPr/>
        </p:nvPicPr>
        <p:blipFill>
          <a:blip r:embed="rId1"/>
          <a:stretch>
            <a:fillRect/>
          </a:stretch>
        </p:blipFill>
        <p:spPr>
          <a:xfrm>
            <a:off x="9834245" y="8255"/>
            <a:ext cx="2357755" cy="2890520"/>
          </a:xfrm>
          <a:prstGeom prst="rect">
            <a:avLst/>
          </a:prstGeom>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383405" y="8255"/>
            <a:ext cx="5438140" cy="705485"/>
          </a:xfrm>
        </p:spPr>
        <p:txBody>
          <a:bodyPr/>
          <a:lstStyle/>
          <a:p>
            <a:r>
              <a:rPr lang="en-US" altLang="zh-CN"/>
              <a:t> </a:t>
            </a:r>
            <a:r>
              <a:rPr lang="en-US" altLang="zh-CN">
                <a:ln w="22225">
                  <a:solidFill>
                    <a:schemeClr val="accent2"/>
                  </a:solidFill>
                  <a:prstDash val="solid"/>
                </a:ln>
                <a:solidFill>
                  <a:schemeClr val="accent2">
                    <a:lumMod val="40000"/>
                    <a:lumOff val="60000"/>
                  </a:schemeClr>
                </a:solidFill>
                <a:effectLst/>
              </a:rPr>
              <a:t>Facing the Future</a:t>
            </a:r>
            <a:endParaRPr lang="en-US" altLang="zh-CN">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p:cNvSpPr txBox="1"/>
          <p:nvPr/>
        </p:nvSpPr>
        <p:spPr>
          <a:xfrm>
            <a:off x="179705" y="112395"/>
            <a:ext cx="3209925" cy="460375"/>
          </a:xfrm>
          <a:prstGeom prst="rect">
            <a:avLst/>
          </a:prstGeom>
          <a:noFill/>
        </p:spPr>
        <p:txBody>
          <a:bodyPr wrap="square" rtlCol="0">
            <a:spAutoFit/>
          </a:bodyPr>
          <a:lstStyle/>
          <a:p>
            <a:r>
              <a:rPr lang="en-US" altLang="zh-CN" sz="2400">
                <a:solidFill>
                  <a:srgbClr val="FF0000"/>
                </a:solidFill>
                <a:effectLst>
                  <a:outerShdw blurRad="38100" dist="25400" dir="5400000" algn="ctr" rotWithShape="0">
                    <a:srgbClr val="6E747A">
                      <a:alpha val="43000"/>
                    </a:srgbClr>
                  </a:outerShdw>
                </a:effectLst>
              </a:rPr>
              <a:t>Understanding ideas</a:t>
            </a:r>
            <a:r>
              <a:rPr lang="en-US" altLang="zh-CN" sz="2400">
                <a:ln w="22225">
                  <a:solidFill>
                    <a:schemeClr val="accent2"/>
                  </a:solidFill>
                  <a:prstDash val="solid"/>
                </a:ln>
                <a:solidFill>
                  <a:schemeClr val="accent2">
                    <a:lumMod val="40000"/>
                    <a:lumOff val="60000"/>
                  </a:schemeClr>
                </a:solidFill>
                <a:effectLst/>
              </a:rPr>
              <a:t> </a:t>
            </a:r>
            <a:endParaRPr lang="en-US" altLang="zh-CN" sz="2400">
              <a:ln w="22225">
                <a:solidFill>
                  <a:schemeClr val="accent2"/>
                </a:solidFill>
                <a:prstDash val="solid"/>
              </a:ln>
              <a:solidFill>
                <a:schemeClr val="accent2">
                  <a:lumMod val="40000"/>
                  <a:lumOff val="60000"/>
                </a:schemeClr>
              </a:solidFill>
              <a:effectLst/>
            </a:endParaRPr>
          </a:p>
        </p:txBody>
      </p:sp>
      <p:pic>
        <p:nvPicPr>
          <p:cNvPr id="3" name="图片 2"/>
          <p:cNvPicPr>
            <a:picLocks noChangeAspect="1"/>
          </p:cNvPicPr>
          <p:nvPr/>
        </p:nvPicPr>
        <p:blipFill>
          <a:blip r:embed="rId1"/>
          <a:stretch>
            <a:fillRect/>
          </a:stretch>
        </p:blipFill>
        <p:spPr>
          <a:xfrm>
            <a:off x="85725" y="1053465"/>
            <a:ext cx="2734310" cy="3600450"/>
          </a:xfrm>
          <a:prstGeom prst="rect">
            <a:avLst/>
          </a:prstGeom>
        </p:spPr>
      </p:pic>
      <p:pic>
        <p:nvPicPr>
          <p:cNvPr id="5" name="图片 4"/>
          <p:cNvPicPr>
            <a:picLocks noChangeAspect="1"/>
          </p:cNvPicPr>
          <p:nvPr/>
        </p:nvPicPr>
        <p:blipFill>
          <a:blip r:embed="rId2"/>
          <a:stretch>
            <a:fillRect/>
          </a:stretch>
        </p:blipFill>
        <p:spPr>
          <a:xfrm>
            <a:off x="9427845" y="3171825"/>
            <a:ext cx="2764155" cy="3685540"/>
          </a:xfrm>
          <a:prstGeom prst="rect">
            <a:avLst/>
          </a:prstGeom>
        </p:spPr>
      </p:pic>
      <p:sp>
        <p:nvSpPr>
          <p:cNvPr id="9" name="文本框 8"/>
          <p:cNvSpPr txBox="1"/>
          <p:nvPr/>
        </p:nvSpPr>
        <p:spPr>
          <a:xfrm>
            <a:off x="85725" y="4919345"/>
            <a:ext cx="3101340" cy="460375"/>
          </a:xfrm>
          <a:prstGeom prst="rect">
            <a:avLst/>
          </a:prstGeom>
          <a:noFill/>
        </p:spPr>
        <p:txBody>
          <a:bodyPr wrap="square" rtlCol="0">
            <a:spAutoFit/>
          </a:bodyPr>
          <a:lstStyle/>
          <a:p>
            <a:r>
              <a:rPr lang="en-US" altLang="zh-CN" sz="2400" b="1">
                <a:solidFill>
                  <a:srgbClr val="00B0F0"/>
                </a:solidFill>
              </a:rPr>
              <a:t>Ernest Hemingway</a:t>
            </a:r>
            <a:endParaRPr lang="en-US" altLang="zh-CN" sz="2400" b="1">
              <a:solidFill>
                <a:srgbClr val="00B0F0"/>
              </a:solidFill>
            </a:endParaRPr>
          </a:p>
        </p:txBody>
      </p:sp>
      <p:sp>
        <p:nvSpPr>
          <p:cNvPr id="10" name="文本框 9"/>
          <p:cNvSpPr txBox="1"/>
          <p:nvPr/>
        </p:nvSpPr>
        <p:spPr>
          <a:xfrm>
            <a:off x="7137400" y="6331585"/>
            <a:ext cx="2290445" cy="460375"/>
          </a:xfrm>
          <a:prstGeom prst="rect">
            <a:avLst/>
          </a:prstGeom>
          <a:noFill/>
        </p:spPr>
        <p:txBody>
          <a:bodyPr wrap="square" rtlCol="0">
            <a:spAutoFit/>
          </a:bodyPr>
          <a:lstStyle/>
          <a:p>
            <a:r>
              <a:rPr lang="en-US" altLang="zh-CN" sz="2400" b="1">
                <a:solidFill>
                  <a:srgbClr val="00B0F0"/>
                </a:solidFill>
                <a:latin typeface="Arial" panose="020B0604020202020204" pitchFamily="34" charset="0"/>
                <a:cs typeface="Arial" panose="020B0604020202020204" pitchFamily="34" charset="0"/>
              </a:rPr>
              <a:t>Conan Doyle</a:t>
            </a:r>
            <a:endParaRPr lang="en-US" altLang="zh-CN" sz="2400" b="1">
              <a:solidFill>
                <a:srgbClr val="00B0F0"/>
              </a:solidFill>
              <a:latin typeface="Arial" panose="020B0604020202020204" pitchFamily="34" charset="0"/>
              <a:cs typeface="Arial" panose="020B0604020202020204" pitchFamily="34" charset="0"/>
            </a:endParaRPr>
          </a:p>
        </p:txBody>
      </p:sp>
      <p:sp>
        <p:nvSpPr>
          <p:cNvPr id="11" name="文本框 10"/>
          <p:cNvSpPr txBox="1"/>
          <p:nvPr/>
        </p:nvSpPr>
        <p:spPr>
          <a:xfrm>
            <a:off x="3312160" y="1052830"/>
            <a:ext cx="5048250" cy="460375"/>
          </a:xfrm>
          <a:prstGeom prst="rect">
            <a:avLst/>
          </a:prstGeom>
          <a:noFill/>
        </p:spPr>
        <p:txBody>
          <a:bodyPr wrap="square" rtlCol="0">
            <a:spAutoFit/>
          </a:bodyPr>
          <a:lstStyle/>
          <a:p>
            <a:r>
              <a:rPr lang="en-US" altLang="zh-CN" sz="2400"/>
              <a:t> </a:t>
            </a:r>
            <a:r>
              <a:rPr lang="en-US" altLang="zh-CN" sz="240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sym typeface="+mn-ea"/>
              </a:rPr>
              <a:t>▼ </a:t>
            </a:r>
            <a:r>
              <a:rPr lang="en-US" altLang="zh-CN" sz="2400"/>
              <a:t>Predict the text is mainly about.</a:t>
            </a:r>
            <a:endParaRPr lang="en-US" altLang="zh-CN" sz="2400"/>
          </a:p>
        </p:txBody>
      </p:sp>
      <p:sp>
        <p:nvSpPr>
          <p:cNvPr id="13" name="文本框 12"/>
          <p:cNvSpPr txBox="1"/>
          <p:nvPr/>
        </p:nvSpPr>
        <p:spPr>
          <a:xfrm>
            <a:off x="3023235" y="1513205"/>
            <a:ext cx="7795260" cy="2491740"/>
          </a:xfrm>
          <a:prstGeom prst="rect">
            <a:avLst/>
          </a:prstGeom>
          <a:noFill/>
        </p:spPr>
        <p:txBody>
          <a:bodyPr wrap="square" rtlCol="0">
            <a:spAutoFit/>
          </a:bodyPr>
          <a:lstStyle/>
          <a:p>
            <a:pPr fontAlgn="auto">
              <a:lnSpc>
                <a:spcPct val="150000"/>
              </a:lnSpc>
            </a:pPr>
            <a:r>
              <a:rPr lang="en-US" altLang="zh-CN" sz="2400">
                <a:solidFill>
                  <a:srgbClr val="00B050"/>
                </a:solidFill>
              </a:rPr>
              <a:t>A. Different at the jobs people might do in the future.</a:t>
            </a:r>
            <a:endParaRPr lang="en-US" altLang="zh-CN" sz="2400">
              <a:solidFill>
                <a:srgbClr val="00B050"/>
              </a:solidFill>
            </a:endParaRPr>
          </a:p>
          <a:p>
            <a:pPr fontAlgn="auto">
              <a:lnSpc>
                <a:spcPct val="200000"/>
              </a:lnSpc>
            </a:pPr>
            <a:r>
              <a:rPr lang="en-US" altLang="zh-CN" sz="2400">
                <a:solidFill>
                  <a:srgbClr val="00B050"/>
                </a:solidFill>
              </a:rPr>
              <a:t>B. Stories about different people's future. </a:t>
            </a:r>
            <a:endParaRPr lang="en-US" altLang="zh-CN" sz="2400">
              <a:solidFill>
                <a:srgbClr val="00B050"/>
              </a:solidFill>
            </a:endParaRPr>
          </a:p>
          <a:p>
            <a:pPr fontAlgn="auto">
              <a:lnSpc>
                <a:spcPct val="150000"/>
              </a:lnSpc>
            </a:pPr>
            <a:r>
              <a:rPr lang="en-US" altLang="zh-CN" sz="2400">
                <a:solidFill>
                  <a:srgbClr val="00B050"/>
                </a:solidFill>
              </a:rPr>
              <a:t>C. Various possibilities for future development. </a:t>
            </a:r>
            <a:endParaRPr lang="en-US" altLang="zh-CN" sz="2400">
              <a:solidFill>
                <a:srgbClr val="00B050"/>
              </a:solidFill>
            </a:endParaRPr>
          </a:p>
          <a:p>
            <a:pPr fontAlgn="auto">
              <a:lnSpc>
                <a:spcPct val="150000"/>
              </a:lnSpc>
            </a:pPr>
            <a:r>
              <a:rPr lang="en-US" altLang="zh-CN" sz="2400">
                <a:solidFill>
                  <a:srgbClr val="00B050"/>
                </a:solidFill>
              </a:rPr>
              <a:t>D. Fixed future for everyone. </a:t>
            </a:r>
            <a:endParaRPr lang="en-US" altLang="zh-CN" sz="2400">
              <a:solidFill>
                <a:srgbClr val="00B050"/>
              </a:solidFill>
            </a:endParaRPr>
          </a:p>
        </p:txBody>
      </p:sp>
      <p:sp>
        <p:nvSpPr>
          <p:cNvPr id="14" name="文本框 13"/>
          <p:cNvSpPr txBox="1"/>
          <p:nvPr/>
        </p:nvSpPr>
        <p:spPr>
          <a:xfrm>
            <a:off x="3312160" y="4458970"/>
            <a:ext cx="4557395" cy="460375"/>
          </a:xfrm>
          <a:prstGeom prst="rect">
            <a:avLst/>
          </a:prstGeom>
          <a:noFill/>
        </p:spPr>
        <p:txBody>
          <a:bodyPr wrap="square" rtlCol="0">
            <a:spAutoFit/>
          </a:bodyPr>
          <a:lstStyle/>
          <a:p>
            <a:r>
              <a:rPr lang="en-US" altLang="zh-CN" sz="2400">
                <a:solidFill>
                  <a:srgbClr val="FF0000"/>
                </a:solidFill>
              </a:rPr>
              <a:t>Suggested answer: </a:t>
            </a:r>
            <a:r>
              <a:rPr lang="en-US" altLang="zh-CN" sz="2400" u="sng">
                <a:solidFill>
                  <a:srgbClr val="FF0000"/>
                </a:solidFill>
              </a:rPr>
              <a:t>   B  . </a:t>
            </a:r>
            <a:endParaRPr lang="zh-CN" altLang="en-US" sz="2400" u="sng">
              <a:solidFill>
                <a:srgbClr val="FF0000"/>
              </a:solidFill>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505200" y="8255"/>
            <a:ext cx="6711315" cy="705485"/>
          </a:xfrm>
        </p:spPr>
        <p:txBody>
          <a:bodyPr/>
          <a:lstStyle/>
          <a:p>
            <a:r>
              <a:rPr lang="en-US" altLang="zh-CN" sz="3200">
                <a:ln w="22225">
                  <a:solidFill>
                    <a:schemeClr val="accent2"/>
                  </a:solidFill>
                  <a:prstDash val="solid"/>
                </a:ln>
                <a:solidFill>
                  <a:schemeClr val="accent2">
                    <a:lumMod val="40000"/>
                    <a:lumOff val="60000"/>
                  </a:schemeClr>
                </a:solidFill>
                <a:effectLst/>
              </a:rPr>
              <a:t>Reading comprehension 1</a:t>
            </a:r>
            <a:endParaRPr lang="en-US" altLang="zh-CN" sz="3200">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2" name="表格 1"/>
          <p:cNvGraphicFramePr>
            <a:graphicFrameLocks noGrp="1"/>
          </p:cNvGraphicFramePr>
          <p:nvPr>
            <p:custDataLst>
              <p:tags r:id="rId1"/>
            </p:custDataLst>
          </p:nvPr>
        </p:nvGraphicFramePr>
        <p:xfrm>
          <a:off x="249873" y="909955"/>
          <a:ext cx="11817350" cy="5521325"/>
        </p:xfrm>
        <a:graphic>
          <a:graphicData uri="http://schemas.openxmlformats.org/drawingml/2006/table">
            <a:tbl>
              <a:tblPr firstRow="1" bandRow="1">
                <a:tableStyleId>{5940675A-B579-460E-94D1-54222C63F5DA}</a:tableStyleId>
              </a:tblPr>
              <a:tblGrid>
                <a:gridCol w="1181100"/>
                <a:gridCol w="1854200"/>
                <a:gridCol w="8782050"/>
              </a:tblGrid>
              <a:tr h="795020">
                <a:tc>
                  <a:txBody>
                    <a:bodyPr wrap="square"/>
                    <a:lstStyle/>
                    <a:p>
                      <a:pPr indent="0" algn="ctr">
                        <a:buNone/>
                      </a:pPr>
                      <a:r>
                        <a:rPr lang="en-US" sz="2400" b="1">
                          <a:latin typeface="Arial" panose="020B0604020202020204" pitchFamily="34" charset="0"/>
                          <a:ea typeface="宋体" panose="02010600030101010101" pitchFamily="2" charset="-122"/>
                          <a:cs typeface="Arial" panose="020B0604020202020204" pitchFamily="34" charset="0"/>
                        </a:rPr>
                        <a:t>Parts</a:t>
                      </a:r>
                      <a:endParaRPr lang="en-US" altLang="en-US" sz="2400" b="1">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50"/>
                    </a:solidFill>
                  </a:tcPr>
                </a:tc>
                <a:tc>
                  <a:txBody>
                    <a:bodyPr wrap="square"/>
                    <a:lstStyle/>
                    <a:p>
                      <a:pPr indent="0" algn="ctr">
                        <a:buNone/>
                      </a:pPr>
                      <a:r>
                        <a:rPr lang="en-US" sz="2400" b="1">
                          <a:latin typeface="Arial" panose="020B0604020202020204" pitchFamily="34" charset="0"/>
                          <a:ea typeface="宋体" panose="02010600030101010101" pitchFamily="2" charset="-122"/>
                          <a:cs typeface="Arial" panose="020B0604020202020204" pitchFamily="34" charset="0"/>
                        </a:rPr>
                        <a:t>Paragraphs</a:t>
                      </a:r>
                      <a:endParaRPr lang="en-US" altLang="en-US" sz="2400" b="1">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50"/>
                    </a:solidFill>
                  </a:tcPr>
                </a:tc>
                <a:tc>
                  <a:txBody>
                    <a:bodyPr wrap="square"/>
                    <a:lstStyle/>
                    <a:p>
                      <a:pPr indent="0" algn="ctr">
                        <a:buNone/>
                      </a:pPr>
                      <a:r>
                        <a:rPr lang="en-US" sz="2400" b="1">
                          <a:latin typeface="Arial" panose="020B0604020202020204" pitchFamily="34" charset="0"/>
                          <a:ea typeface="宋体" panose="02010600030101010101" pitchFamily="2" charset="-122"/>
                          <a:cs typeface="Arial" panose="020B0604020202020204" pitchFamily="34" charset="0"/>
                        </a:rPr>
                        <a:t>The main idea of each part</a:t>
                      </a:r>
                      <a:endParaRPr lang="en-US" altLang="en-US" sz="2400" b="1">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B050"/>
                    </a:solidFill>
                  </a:tcPr>
                </a:tc>
              </a:tr>
              <a:tr h="1017905">
                <a:tc>
                  <a:txBody>
                    <a:bodyPr wrap="square"/>
                    <a:lstStyle/>
                    <a:p>
                      <a:pPr indent="0" algn="ctr">
                        <a:buNone/>
                      </a:pPr>
                      <a:r>
                        <a:rPr lang="en-US" sz="2400" b="1">
                          <a:solidFill>
                            <a:schemeClr val="tx2"/>
                          </a:solidFill>
                          <a:latin typeface="Arial" panose="020B0604020202020204" pitchFamily="34" charset="0"/>
                          <a:ea typeface="宋体" panose="02010600030101010101" pitchFamily="2" charset="-122"/>
                          <a:cs typeface="Arial" panose="020B0604020202020204" pitchFamily="34" charset="0"/>
                        </a:rPr>
                        <a:t>Part 1</a:t>
                      </a:r>
                      <a:endParaRPr lang="en-US" altLang="en-US" sz="2400" b="1">
                        <a:solidFill>
                          <a:schemeClr val="tx2"/>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a:txBody>
                    <a:bodyPr wrap="square"/>
                    <a:lstStyle/>
                    <a:p>
                      <a:pPr indent="0" algn="ctr">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17905">
                <a:tc>
                  <a:txBody>
                    <a:bodyPr wrap="square"/>
                    <a:lstStyle/>
                    <a:p>
                      <a:pPr indent="0" algn="ctr">
                        <a:buNone/>
                      </a:pPr>
                      <a:r>
                        <a:rPr lang="en-US" sz="2400" b="1">
                          <a:solidFill>
                            <a:schemeClr val="tx2"/>
                          </a:solidFill>
                          <a:latin typeface="Arial" panose="020B0604020202020204" pitchFamily="34" charset="0"/>
                          <a:ea typeface="宋体" panose="02010600030101010101" pitchFamily="2" charset="-122"/>
                          <a:cs typeface="Arial" panose="020B0604020202020204" pitchFamily="34" charset="0"/>
                        </a:rPr>
                        <a:t>Part 2</a:t>
                      </a:r>
                      <a:endParaRPr lang="en-US" altLang="en-US" sz="2400" b="1">
                        <a:solidFill>
                          <a:schemeClr val="tx2"/>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a:txBody>
                    <a:bodyPr wrap="square"/>
                    <a:lstStyle/>
                    <a:p>
                      <a:pPr indent="0" algn="ctr">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77620">
                <a:tc>
                  <a:txBody>
                    <a:bodyPr wrap="square"/>
                    <a:lstStyle/>
                    <a:p>
                      <a:pPr indent="0" algn="ctr">
                        <a:buNone/>
                      </a:pPr>
                      <a:endParaRPr lang="en-US" sz="2400" b="1">
                        <a:solidFill>
                          <a:schemeClr val="tx2"/>
                        </a:solidFill>
                        <a:latin typeface="Arial" panose="020B0604020202020204" pitchFamily="34" charset="0"/>
                        <a:ea typeface="宋体" panose="02010600030101010101" pitchFamily="2" charset="-122"/>
                        <a:cs typeface="Arial" panose="020B0604020202020204" pitchFamily="34" charset="0"/>
                      </a:endParaRPr>
                    </a:p>
                    <a:p>
                      <a:pPr indent="0" algn="ctr">
                        <a:buNone/>
                      </a:pPr>
                      <a:r>
                        <a:rPr lang="en-US" sz="2400" b="1">
                          <a:solidFill>
                            <a:schemeClr val="tx2"/>
                          </a:solidFill>
                          <a:latin typeface="Arial" panose="020B0604020202020204" pitchFamily="34" charset="0"/>
                          <a:ea typeface="宋体" panose="02010600030101010101" pitchFamily="2" charset="-122"/>
                          <a:cs typeface="Arial" panose="020B0604020202020204" pitchFamily="34" charset="0"/>
                        </a:rPr>
                        <a:t>Part 3</a:t>
                      </a:r>
                      <a:endParaRPr lang="en-US" altLang="en-US" sz="2400" b="1">
                        <a:solidFill>
                          <a:schemeClr val="tx2"/>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a:txBody>
                    <a:bodyPr wrap="square"/>
                    <a:lstStyle/>
                    <a:p>
                      <a:pPr indent="0" algn="ctr">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12875">
                <a:tc>
                  <a:txBody>
                    <a:bodyPr wrap="square"/>
                    <a:lstStyle/>
                    <a:p>
                      <a:pPr indent="0">
                        <a:buNone/>
                      </a:pPr>
                      <a:endParaRPr lang="en-US" sz="2400" b="1">
                        <a:solidFill>
                          <a:schemeClr val="tx2"/>
                        </a:solidFill>
                        <a:latin typeface="Arial" panose="020B0604020202020204" pitchFamily="34" charset="0"/>
                        <a:ea typeface="宋体" panose="02010600030101010101" pitchFamily="2" charset="-122"/>
                        <a:cs typeface="Arial" panose="020B0604020202020204" pitchFamily="34" charset="0"/>
                      </a:endParaRPr>
                    </a:p>
                    <a:p>
                      <a:pPr indent="0">
                        <a:buNone/>
                      </a:pPr>
                      <a:r>
                        <a:rPr lang="en-US" sz="2400" b="1">
                          <a:solidFill>
                            <a:schemeClr val="tx2"/>
                          </a:solidFill>
                          <a:latin typeface="Arial" panose="020B0604020202020204" pitchFamily="34" charset="0"/>
                          <a:ea typeface="宋体" panose="02010600030101010101" pitchFamily="2" charset="-122"/>
                          <a:cs typeface="Arial" panose="020B0604020202020204" pitchFamily="34" charset="0"/>
                        </a:rPr>
                        <a:t> Part 4</a:t>
                      </a:r>
                      <a:endParaRPr lang="en-US" altLang="en-US" sz="2400" b="1">
                        <a:solidFill>
                          <a:schemeClr val="tx2"/>
                        </a:solidFill>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0070C0"/>
                    </a:solidFill>
                  </a:tcPr>
                </a:tc>
                <a:tc>
                  <a:txBody>
                    <a:bodyPr wrap="square"/>
                    <a:lstStyle/>
                    <a:p>
                      <a:pPr indent="0">
                        <a:buNone/>
                      </a:pPr>
                      <a:endParaRPr lang="en-US" altLang="en-US" sz="2400" b="0">
                        <a:latin typeface="Arial" panose="020B0604020202020204" pitchFamily="34" charset="0"/>
                        <a:ea typeface="宋体" panose="02010600030101010101" pitchFamily="2" charset="-122"/>
                        <a:cs typeface="Arial" panose="020B0604020202020204" pitchFamily="3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nvSpPr>
        <p:spPr>
          <a:xfrm>
            <a:off x="1555750" y="1833880"/>
            <a:ext cx="1581150" cy="460375"/>
          </a:xfrm>
          <a:prstGeom prst="rect">
            <a:avLst/>
          </a:prstGeom>
          <a:noFill/>
        </p:spPr>
        <p:txBody>
          <a:bodyPr wrap="square" rtlCol="0">
            <a:spAutoFit/>
          </a:bodyPr>
          <a:lstStyle/>
          <a:p>
            <a:pPr indent="0" algn="ctr">
              <a:buNone/>
            </a:pPr>
            <a:r>
              <a:rPr 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rPr>
              <a:t>Para 1, 2</a:t>
            </a:r>
            <a:endPar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1421765" y="2874645"/>
            <a:ext cx="1488440" cy="460375"/>
          </a:xfrm>
          <a:prstGeom prst="rect">
            <a:avLst/>
          </a:prstGeom>
          <a:noFill/>
        </p:spPr>
        <p:txBody>
          <a:bodyPr wrap="square" rtlCol="0">
            <a:spAutoFit/>
          </a:bodyPr>
          <a:lstStyle/>
          <a:p>
            <a:pPr indent="0" algn="ctr">
              <a:buNone/>
            </a:pPr>
            <a:r>
              <a:rPr 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rPr>
              <a:t>Para 3</a:t>
            </a:r>
            <a:endPar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1556385" y="4007485"/>
            <a:ext cx="1581150" cy="460375"/>
          </a:xfrm>
          <a:prstGeom prst="rect">
            <a:avLst/>
          </a:prstGeom>
          <a:noFill/>
        </p:spPr>
        <p:txBody>
          <a:bodyPr wrap="square" rtlCol="0">
            <a:spAutoFit/>
          </a:bodyPr>
          <a:lstStyle/>
          <a:p>
            <a:pPr indent="0" algn="ctr">
              <a:buNone/>
            </a:pPr>
            <a:r>
              <a:rPr 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rPr>
              <a:t>Para 4, 5</a:t>
            </a:r>
            <a:endPar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1421765" y="5418455"/>
            <a:ext cx="1399540" cy="460375"/>
          </a:xfrm>
          <a:prstGeom prst="rect">
            <a:avLst/>
          </a:prstGeom>
          <a:noFill/>
        </p:spPr>
        <p:txBody>
          <a:bodyPr wrap="square" rtlCol="0">
            <a:spAutoFit/>
          </a:bodyPr>
          <a:lstStyle/>
          <a:p>
            <a:pPr indent="0" algn="ctr">
              <a:buNone/>
            </a:pPr>
            <a:r>
              <a:rPr 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rPr>
              <a:t>Para 6</a:t>
            </a:r>
            <a:endParaRPr lang="en-US" altLang="en-US" sz="2400" b="1">
              <a:solidFill>
                <a:srgbClr val="00B0F0"/>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9" name="文本框 8"/>
          <p:cNvSpPr txBox="1"/>
          <p:nvPr/>
        </p:nvSpPr>
        <p:spPr>
          <a:xfrm>
            <a:off x="3432175" y="1833880"/>
            <a:ext cx="8526145" cy="829945"/>
          </a:xfrm>
          <a:prstGeom prst="rect">
            <a:avLst/>
          </a:prstGeom>
          <a:noFill/>
        </p:spPr>
        <p:txBody>
          <a:bodyPr wrap="square" rtlCol="0">
            <a:spAutoFit/>
          </a:bodyPr>
          <a:lstStyle/>
          <a:p>
            <a:pPr indent="0">
              <a:buNone/>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Different people may approach their future in contrasting ways.</a:t>
            </a:r>
            <a:r>
              <a:rPr lang="en-US">
                <a:latin typeface="Arial" panose="020B0604020202020204" pitchFamily="34" charset="0"/>
                <a:ea typeface="宋体" panose="02010600030101010101" pitchFamily="2" charset="-122"/>
                <a:cs typeface="Arial" panose="020B0604020202020204" pitchFamily="34" charset="0"/>
                <a:sym typeface="+mn-ea"/>
              </a:rPr>
              <a:t> </a:t>
            </a:r>
            <a:endParaRPr lang="zh-CN" altLang="en-US">
              <a:latin typeface="Arial" panose="020B0604020202020204" pitchFamily="34" charset="0"/>
              <a:cs typeface="Arial" panose="020B0604020202020204" pitchFamily="34" charset="0"/>
            </a:endParaRPr>
          </a:p>
        </p:txBody>
      </p:sp>
      <p:sp>
        <p:nvSpPr>
          <p:cNvPr id="10" name="文本框 9"/>
          <p:cNvSpPr txBox="1"/>
          <p:nvPr/>
        </p:nvSpPr>
        <p:spPr>
          <a:xfrm>
            <a:off x="3389630" y="2874645"/>
            <a:ext cx="8437880" cy="829945"/>
          </a:xfrm>
          <a:prstGeom prst="rect">
            <a:avLst/>
          </a:prstGeom>
          <a:noFill/>
        </p:spPr>
        <p:txBody>
          <a:bodyPr wrap="square" rtlCol="0">
            <a:spAutoFit/>
          </a:bodyPr>
          <a:lstStyle/>
          <a:p>
            <a:pPr indent="0">
              <a:buNone/>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Hemingway was single-minded in his ambition to write and achieved great success in his careers. </a:t>
            </a:r>
            <a:endParaRPr lang="en-US"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11" name="文本框 10"/>
          <p:cNvSpPr txBox="1"/>
          <p:nvPr/>
        </p:nvSpPr>
        <p:spPr>
          <a:xfrm>
            <a:off x="3378835" y="4007485"/>
            <a:ext cx="8688705" cy="829945"/>
          </a:xfrm>
          <a:prstGeom prst="rect">
            <a:avLst/>
          </a:prstGeom>
          <a:noFill/>
        </p:spPr>
        <p:txBody>
          <a:bodyPr wrap="square" rtlCol="0">
            <a:spAutoFit/>
          </a:bodyPr>
          <a:lstStyle/>
          <a:p>
            <a:pPr indent="0">
              <a:buNone/>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Conan Doyle changed his original life’s choice and abandoned medicine for literature and achieved great success.  </a:t>
            </a:r>
            <a:endParaRPr lang="en-US"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
        <p:nvSpPr>
          <p:cNvPr id="12" name="文本框 11"/>
          <p:cNvSpPr txBox="1"/>
          <p:nvPr/>
        </p:nvSpPr>
        <p:spPr>
          <a:xfrm>
            <a:off x="3432175" y="5233670"/>
            <a:ext cx="8551545" cy="829945"/>
          </a:xfrm>
          <a:prstGeom prst="rect">
            <a:avLst/>
          </a:prstGeom>
          <a:noFill/>
        </p:spPr>
        <p:txBody>
          <a:bodyPr wrap="square" rtlCol="0">
            <a:spAutoFit/>
          </a:bodyPr>
          <a:lstStyle/>
          <a:p>
            <a:pPr indent="0">
              <a:buNone/>
            </a:pPr>
            <a:r>
              <a:rPr 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rPr>
              <a:t>Facing the future, people should be prepared for the unexpected whatever difficulty they meet with in our life. </a:t>
            </a:r>
            <a:endParaRPr lang="en-US" altLang="en-US" sz="2400">
              <a:solidFill>
                <a:srgbClr val="FF0000"/>
              </a:solidFill>
              <a:latin typeface="Arial" panose="020B0604020202020204" pitchFamily="34" charset="0"/>
              <a:ea typeface="宋体" panose="02010600030101010101" pitchFamily="2" charset="-122"/>
              <a:cs typeface="Arial" panose="020B0604020202020204" pitchFamily="34" charset="0"/>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023235" y="8255"/>
            <a:ext cx="7193280" cy="705485"/>
          </a:xfrm>
        </p:spPr>
        <p:txBody>
          <a:bodyPr>
            <a:normAutofit fontScale="90000"/>
          </a:bodyPr>
          <a:lstStyle/>
          <a:p>
            <a:pPr algn="ctr"/>
            <a:br>
              <a:rPr lang="en-US" altLang="zh-CN">
                <a:ln w="22225">
                  <a:solidFill>
                    <a:schemeClr val="accent2"/>
                  </a:solidFill>
                  <a:prstDash val="solid"/>
                </a:ln>
                <a:solidFill>
                  <a:schemeClr val="accent2">
                    <a:lumMod val="40000"/>
                    <a:lumOff val="60000"/>
                  </a:schemeClr>
                </a:solidFill>
                <a:effectLst/>
                <a:sym typeface="+mn-ea"/>
              </a:rPr>
            </a:br>
            <a:r>
              <a:rPr lang="en-US" altLang="zh-CN">
                <a:ln w="22225">
                  <a:solidFill>
                    <a:schemeClr val="accent2"/>
                  </a:solidFill>
                  <a:prstDash val="solid"/>
                </a:ln>
                <a:solidFill>
                  <a:schemeClr val="accent2">
                    <a:lumMod val="40000"/>
                    <a:lumOff val="60000"/>
                  </a:schemeClr>
                </a:solidFill>
                <a:effectLst/>
                <a:sym typeface="+mn-ea"/>
              </a:rPr>
              <a:t>Reading comprehension 2</a:t>
            </a:r>
            <a:br>
              <a:rPr lang="en-US" altLang="zh-CN">
                <a:ln w="22225">
                  <a:solidFill>
                    <a:schemeClr val="accent2"/>
                  </a:solidFill>
                  <a:prstDash val="solid"/>
                </a:ln>
                <a:solidFill>
                  <a:schemeClr val="accent3"/>
                </a:solidFill>
                <a:effectLst/>
              </a:rPr>
            </a:br>
            <a:endParaRPr lang="en-US" altLang="zh-CN">
              <a:ln w="22225">
                <a:solidFill>
                  <a:schemeClr val="accent2"/>
                </a:solidFill>
                <a:prstDash val="solid"/>
              </a:ln>
              <a:solidFill>
                <a:schemeClr val="accent3"/>
              </a:solidFill>
              <a:effectLst/>
            </a:endParaRPr>
          </a:p>
        </p:txBody>
      </p:sp>
      <p:grpSp>
        <p:nvGrpSpPr>
          <p:cNvPr id="58" name="Group 21_1"/>
          <p:cNvGrpSpPr/>
          <p:nvPr/>
        </p:nvGrpSpPr>
        <p:grpSpPr>
          <a:xfrm>
            <a:off x="-947420" y="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文本框 1"/>
          <p:cNvSpPr txBox="1"/>
          <p:nvPr/>
        </p:nvSpPr>
        <p:spPr>
          <a:xfrm>
            <a:off x="242570" y="713740"/>
            <a:ext cx="11455400" cy="4523105"/>
          </a:xfrm>
          <a:prstGeom prst="rect">
            <a:avLst/>
          </a:prstGeom>
          <a:noFill/>
        </p:spPr>
        <p:txBody>
          <a:bodyPr wrap="square" rtlCol="0">
            <a:spAutoFit/>
          </a:bodyPr>
          <a:lstStyle/>
          <a:p>
            <a:pPr fontAlgn="auto">
              <a:lnSpc>
                <a:spcPct val="200000"/>
              </a:lnSpc>
            </a:pPr>
            <a:r>
              <a:rPr lang="en-US" altLang="zh-CN" sz="2400">
                <a:solidFill>
                  <a:srgbClr val="FF0000"/>
                </a:solidFill>
              </a:rPr>
              <a:t>1. What do you know about Ernest Hemingway according to the passage? </a:t>
            </a:r>
            <a:endParaRPr lang="en-US" altLang="zh-CN" sz="2400">
              <a:solidFill>
                <a:srgbClr val="FF0000"/>
              </a:solidFill>
            </a:endParaRPr>
          </a:p>
          <a:p>
            <a:pPr fontAlgn="auto">
              <a:lnSpc>
                <a:spcPct val="200000"/>
              </a:lnSpc>
            </a:pPr>
            <a:r>
              <a:rPr lang="en-US" altLang="zh-CN" sz="2400"/>
              <a:t>A.  The old Man and the Sea got him to win the Nobel Prize in Literature. </a:t>
            </a:r>
            <a:endParaRPr lang="en-US" altLang="zh-CN" sz="2400"/>
          </a:p>
          <a:p>
            <a:pPr fontAlgn="auto">
              <a:lnSpc>
                <a:spcPct val="200000"/>
              </a:lnSpc>
            </a:pPr>
            <a:r>
              <a:rPr lang="en-US" altLang="zh-CN" sz="2400"/>
              <a:t>B.  His novels were based on the American Civil War. </a:t>
            </a:r>
            <a:endParaRPr lang="en-US" altLang="zh-CN" sz="2400"/>
          </a:p>
          <a:p>
            <a:pPr fontAlgn="auto">
              <a:lnSpc>
                <a:spcPct val="200000"/>
              </a:lnSpc>
            </a:pPr>
            <a:r>
              <a:rPr lang="en-US" altLang="zh-CN" sz="2400"/>
              <a:t>C.  He once served as a trainee in a newspaper in Cuba. </a:t>
            </a:r>
            <a:endParaRPr lang="en-US" altLang="zh-CN" sz="2400"/>
          </a:p>
          <a:p>
            <a:pPr fontAlgn="auto">
              <a:lnSpc>
                <a:spcPct val="200000"/>
              </a:lnSpc>
            </a:pPr>
            <a:r>
              <a:rPr lang="en-US" altLang="zh-CN" sz="2400"/>
              <a:t>D.  He was deep into writing ever since his early boyhood. </a:t>
            </a:r>
            <a:endParaRPr lang="en-US" altLang="zh-CN" sz="2400"/>
          </a:p>
          <a:p>
            <a:pPr fontAlgn="auto">
              <a:lnSpc>
                <a:spcPct val="200000"/>
              </a:lnSpc>
            </a:pPr>
            <a:endParaRPr lang="en-US" altLang="zh-CN" sz="2400"/>
          </a:p>
        </p:txBody>
      </p:sp>
      <p:sp>
        <p:nvSpPr>
          <p:cNvPr id="5" name="文本框 4"/>
          <p:cNvSpPr txBox="1"/>
          <p:nvPr/>
        </p:nvSpPr>
        <p:spPr>
          <a:xfrm>
            <a:off x="9334500" y="4585970"/>
            <a:ext cx="2129790" cy="460375"/>
          </a:xfrm>
          <a:prstGeom prst="rect">
            <a:avLst/>
          </a:prstGeom>
          <a:noFill/>
        </p:spPr>
        <p:txBody>
          <a:bodyPr wrap="square" rtlCol="0">
            <a:spAutoFit/>
          </a:bodyPr>
          <a:lstStyle/>
          <a:p>
            <a:r>
              <a:rPr lang="en-US" altLang="zh-CN" sz="2400" b="1">
                <a:solidFill>
                  <a:srgbClr val="FF0000"/>
                </a:solidFill>
              </a:rPr>
              <a:t>Answer: D</a:t>
            </a:r>
            <a:endParaRPr lang="en-US" altLang="zh-CN" sz="24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03020" y="554990"/>
            <a:ext cx="9585325" cy="4523105"/>
          </a:xfrm>
          <a:prstGeom prst="rect">
            <a:avLst/>
          </a:prstGeom>
          <a:noFill/>
        </p:spPr>
        <p:txBody>
          <a:bodyPr wrap="square" rtlCol="0">
            <a:spAutoFit/>
          </a:bodyPr>
          <a:lstStyle/>
          <a:p>
            <a:pPr fontAlgn="auto">
              <a:lnSpc>
                <a:spcPct val="200000"/>
              </a:lnSpc>
            </a:pPr>
            <a:r>
              <a:rPr lang="en-US" altLang="zh-CN" sz="2400">
                <a:solidFill>
                  <a:srgbClr val="FF0000"/>
                </a:solidFill>
              </a:rPr>
              <a:t>2. Arthur Conan Doyle  _______________________. </a:t>
            </a:r>
            <a:endParaRPr lang="en-US" altLang="zh-CN" sz="2400">
              <a:solidFill>
                <a:srgbClr val="FF0000"/>
              </a:solidFill>
            </a:endParaRPr>
          </a:p>
          <a:p>
            <a:pPr fontAlgn="auto">
              <a:lnSpc>
                <a:spcPct val="200000"/>
              </a:lnSpc>
            </a:pPr>
            <a:r>
              <a:rPr lang="en-US" altLang="zh-CN" sz="2400"/>
              <a:t>A. was best known for his historical novels</a:t>
            </a:r>
            <a:endParaRPr lang="en-US" altLang="zh-CN" sz="2400"/>
          </a:p>
          <a:p>
            <a:pPr fontAlgn="auto">
              <a:lnSpc>
                <a:spcPct val="200000"/>
              </a:lnSpc>
            </a:pPr>
            <a:r>
              <a:rPr lang="en-US" altLang="zh-CN" sz="2400"/>
              <a:t>B. was born Scotland in 1899</a:t>
            </a:r>
            <a:endParaRPr lang="en-US" altLang="zh-CN" sz="2400"/>
          </a:p>
          <a:p>
            <a:pPr fontAlgn="auto">
              <a:lnSpc>
                <a:spcPct val="200000"/>
              </a:lnSpc>
            </a:pPr>
            <a:r>
              <a:rPr lang="en-US" altLang="zh-CN" sz="2400"/>
              <a:t>C. began to write his detective novels when he worked as a doctor</a:t>
            </a:r>
            <a:endParaRPr lang="en-US" altLang="zh-CN" sz="2400"/>
          </a:p>
          <a:p>
            <a:pPr fontAlgn="auto">
              <a:lnSpc>
                <a:spcPct val="200000"/>
              </a:lnSpc>
            </a:pPr>
            <a:r>
              <a:rPr lang="en-US" altLang="zh-CN" sz="2400"/>
              <a:t>D. had an ambition to become a writer of detective novels</a:t>
            </a:r>
            <a:endParaRPr lang="en-US" altLang="zh-CN" sz="2400"/>
          </a:p>
          <a:p>
            <a:pPr fontAlgn="auto">
              <a:lnSpc>
                <a:spcPct val="200000"/>
              </a:lnSpc>
            </a:pPr>
            <a:endParaRPr lang="en-US" altLang="zh-CN" sz="2400"/>
          </a:p>
        </p:txBody>
      </p:sp>
      <p:sp>
        <p:nvSpPr>
          <p:cNvPr id="6" name="文本框 5"/>
          <p:cNvSpPr txBox="1"/>
          <p:nvPr/>
        </p:nvSpPr>
        <p:spPr>
          <a:xfrm>
            <a:off x="8929370" y="4617720"/>
            <a:ext cx="2129790" cy="460375"/>
          </a:xfrm>
          <a:prstGeom prst="rect">
            <a:avLst/>
          </a:prstGeom>
          <a:noFill/>
        </p:spPr>
        <p:txBody>
          <a:bodyPr wrap="square" rtlCol="0">
            <a:spAutoFit/>
          </a:bodyPr>
          <a:lstStyle/>
          <a:p>
            <a:r>
              <a:rPr lang="en-US" altLang="zh-CN" sz="2400" b="1">
                <a:solidFill>
                  <a:srgbClr val="FF0000"/>
                </a:solidFill>
              </a:rPr>
              <a:t>Answer: C</a:t>
            </a:r>
            <a:endParaRPr lang="en-US" altLang="zh-CN" sz="2400" b="1">
              <a:solidFill>
                <a:srgbClr val="FF0000"/>
              </a:solidFill>
            </a:endParaRPr>
          </a:p>
        </p:txBody>
      </p:sp>
      <p:grpSp>
        <p:nvGrpSpPr>
          <p:cNvPr id="58" name="Group 21_1"/>
          <p:cNvGrpSpPr/>
          <p:nvPr/>
        </p:nvGrpSpPr>
        <p:grpSpPr>
          <a:xfrm>
            <a:off x="-947639" y="11"/>
            <a:ext cx="12858769" cy="6560166"/>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UNIT_TABLE_BEAUTIFY" val="smartTable{3a425f0b-3642-4dfd-9310-22dd21e49ea4}"/>
  <p:tag name="TABLE_ENDDRAG_ORIGIN_RECT" val="957*441"/>
  <p:tag name="TABLE_ENDDRAG_RECT" val="2*92*957*44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UNIT_TABLE_BEAUTIFY" val="smartTable{6a663058-4085-4bd1-a661-deff4e4bd89f}"/>
  <p:tag name="TABLE_ENDDRAG_ORIGIN_RECT" val="930*434"/>
  <p:tag name="TABLE_ENDDRAG_RECT" val="19*62*930*434"/>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wm#"/>
  <p:tag name="KSO_WM_TEMPLATE_CATEGORY" val="custom"/>
  <p:tag name="KSO_WM_TEMPLATE_INDEX" val="20205081"/>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UNIT_TABLE_BEAUTIFY" val="smartTable{6d713c53-6234-44c0-9823-fdf2488e70c7}"/>
  <p:tag name="TABLE_ENDDRAG_ORIGIN_RECT" val="899*388"/>
  <p:tag name="TABLE_ENDDRAG_RECT" val="9*107*899*388"/>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wm#"/>
  <p:tag name="KSO_WM_TEMPLATE_CATEGORY" val="custom"/>
  <p:tag name="KSO_WM_TEMPLATE_INDEX" val="20205081"/>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UNIT_TABLE_BEAUTIFY" val="smartTable{dbfffcbd-4955-4b9c-85da-5c0ab29cc718}"/>
  <p:tag name="TABLE_ENDDRAG_ORIGIN_RECT" val="864*395"/>
  <p:tag name="TABLE_ENDDRAG_RECT" val="48*89*864*395"/>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AS_OS" val="Unix 3.10 unknown"/>
  <p:tag name="AS_RELEASE_DATE" val="2020.11.30"/>
  <p:tag name="AS_TITLE" val="Aspose.Slides for Java"/>
  <p:tag name="AS_VERSION" val="20.11"/>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7941</Words>
  <Application>WPS 演示</Application>
  <PresentationFormat/>
  <Paragraphs>354</Paragraphs>
  <Slides>24</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Arial</vt:lpstr>
      <vt:lpstr>宋体</vt:lpstr>
      <vt:lpstr>Wingdings</vt:lpstr>
      <vt:lpstr>微软雅黑</vt:lpstr>
      <vt:lpstr>Wingdings</vt:lpstr>
      <vt:lpstr>Times New Roman</vt:lpstr>
      <vt:lpstr>字魂27号-布丁体</vt:lpstr>
      <vt:lpstr>Arial Unicode MS</vt:lpstr>
      <vt:lpstr>Calibri</vt:lpstr>
      <vt:lpstr>Office 主题​​</vt:lpstr>
      <vt:lpstr>PowerPoint 演示文稿</vt:lpstr>
      <vt:lpstr>PowerPoint 演示文稿</vt:lpstr>
      <vt:lpstr>PowerPoint 演示文稿</vt:lpstr>
      <vt:lpstr>Look, think and say </vt:lpstr>
      <vt:lpstr> Different life's paths</vt:lpstr>
      <vt:lpstr> Facing the Future</vt:lpstr>
      <vt:lpstr>Reading comprehension 1</vt:lpstr>
      <vt:lpstr> Reading comprehension 2 </vt:lpstr>
      <vt:lpstr>PowerPoint 演示文稿</vt:lpstr>
      <vt:lpstr>PowerPoint 演示文稿</vt:lpstr>
      <vt:lpstr>PowerPoint 演示文稿</vt:lpstr>
      <vt:lpstr> Reading comprehension 3 </vt:lpstr>
      <vt:lpstr>Reading comprehension 4</vt:lpstr>
      <vt:lpstr>PowerPoint 演示文稿</vt:lpstr>
      <vt:lpstr>PowerPoint 演示文稿</vt:lpstr>
      <vt:lpstr>Read and paraphrase</vt:lpstr>
      <vt:lpstr>PowerPoint 演示文稿</vt:lpstr>
      <vt:lpstr>PowerPoint 演示文稿</vt:lpstr>
      <vt:lpstr>PowerPoint 演示文稿</vt:lpstr>
      <vt:lpstr>PowerPoint 演示文稿</vt:lpstr>
      <vt:lpstr>PowerPoint 演示文稿</vt:lpstr>
      <vt:lpstr>  Language points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沧海昆仑</cp:lastModifiedBy>
  <cp:revision>2</cp:revision>
  <cp:lastPrinted>2021-02-22T15:55:00Z</cp:lastPrinted>
  <dcterms:created xsi:type="dcterms:W3CDTF">2021-02-22T15:55:00Z</dcterms:created>
  <dcterms:modified xsi:type="dcterms:W3CDTF">2021-04-25T06:53:30Z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846132DCD287492BB4846DD7B6DED3F7</vt:lpwstr>
  </property>
  <property fmtid="{D5CDD505-2E9C-101B-9397-08002B2CF9AE}" pid="7" name="KSOProductBuildVer">
    <vt:lpwstr>2052-11.1.0.10463</vt:lpwstr>
  </property>
</Properties>
</file>