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9" r:id="rId3"/>
    <p:sldId id="415" r:id="rId4"/>
    <p:sldId id="416" r:id="rId5"/>
    <p:sldId id="417" r:id="rId6"/>
    <p:sldId id="418" r:id="rId7"/>
    <p:sldId id="419" r:id="rId8"/>
    <p:sldId id="420" r:id="rId9"/>
    <p:sldId id="421" r:id="rId10"/>
    <p:sldId id="422" r:id="rId11"/>
    <p:sldId id="423" r:id="rId12"/>
    <p:sldId id="424" r:id="rId13"/>
    <p:sldId id="430" r:id="rId14"/>
    <p:sldId id="431" r:id="rId15"/>
    <p:sldId id="432" r:id="rId16"/>
    <p:sldId id="433" r:id="rId17"/>
    <p:sldId id="434" r:id="rId18"/>
    <p:sldId id="435" r:id="rId19"/>
    <p:sldId id="436" r:id="rId20"/>
    <p:sldId id="442" r:id="rId21"/>
    <p:sldId id="410" r:id="rId22"/>
    <p:sldId id="414" r:id="rId23"/>
    <p:sldId id="413" r:id="rId24"/>
    <p:sldId id="412" r:id="rId25"/>
    <p:sldId id="411"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14" d="100"/>
          <a:sy n="114" d="100"/>
        </p:scale>
        <p:origin x="540" y="108"/>
      </p:cViewPr>
      <p:guideLst>
        <p:guide orient="horz" pos="2174"/>
        <p:guide pos="387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93.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2.xml"/><Relationship Id="rId2" Type="http://schemas.openxmlformats.org/officeDocument/2006/relationships/image" Target="../media/image10.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1.xml"/><Relationship Id="rId2" Type="http://schemas.openxmlformats.org/officeDocument/2006/relationships/image" Target="../media/image3.png"/><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6" name="文本框 5"/>
          <p:cNvSpPr txBox="1"/>
          <p:nvPr/>
        </p:nvSpPr>
        <p:spPr>
          <a:xfrm>
            <a:off x="8674438" y="683261"/>
            <a:ext cx="3395304" cy="368300"/>
          </a:xfrm>
          <a:prstGeom prst="rect">
            <a:avLst/>
          </a:prstGeom>
          <a:noFill/>
        </p:spPr>
        <p:txBody>
          <a:bodyPr wrap="square" rtlCol="0">
            <a:spAutoFit/>
          </a:bodyPr>
          <a:lstStyle/>
          <a:p>
            <a:r>
              <a:rPr lang="en-US" altLang="zh-CN" b="1">
                <a:solidFill>
                  <a:schemeClr val="accent1"/>
                </a:solidFill>
                <a:sym typeface="+mn-ea"/>
              </a:rPr>
              <a:t>  </a:t>
            </a:r>
            <a:r>
              <a:rPr lang="zh-CN" altLang="en-US" sz="1600" b="1">
                <a:solidFill>
                  <a:schemeClr val="accent1"/>
                </a:solidFill>
                <a:sym typeface="+mn-ea"/>
              </a:rPr>
              <a:t>外研版英语  选择性必修第四册</a:t>
            </a:r>
            <a:r>
              <a:rPr lang="zh-CN" altLang="en-US" b="1">
                <a:solidFill>
                  <a:schemeClr val="accent1"/>
                </a:solidFill>
                <a:sym typeface="+mn-ea"/>
              </a:rPr>
              <a:t>   </a:t>
            </a:r>
            <a:endParaRPr lang="zh-CN" altLang="en-US"/>
          </a:p>
        </p:txBody>
      </p:sp>
      <p:sp>
        <p:nvSpPr>
          <p:cNvPr id="7" name="文本框 6"/>
          <p:cNvSpPr txBox="1"/>
          <p:nvPr/>
        </p:nvSpPr>
        <p:spPr>
          <a:xfrm>
            <a:off x="1917065" y="1965325"/>
            <a:ext cx="9140190" cy="922020"/>
          </a:xfrm>
          <a:prstGeom prst="rect">
            <a:avLst/>
          </a:prstGeom>
          <a:noFill/>
        </p:spPr>
        <p:txBody>
          <a:bodyPr wrap="square" rtlCol="0">
            <a:spAutoFit/>
          </a:bodyPr>
          <a:lstStyle/>
          <a:p>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1 Looking forwards</a:t>
            </a:r>
            <a:endParaRPr lang="zh-CN" altLang="en-US" sz="5400" b="1"/>
          </a:p>
        </p:txBody>
      </p:sp>
      <p:sp>
        <p:nvSpPr>
          <p:cNvPr id="8" name="文本框 7"/>
          <p:cNvSpPr txBox="1"/>
          <p:nvPr/>
        </p:nvSpPr>
        <p:spPr>
          <a:xfrm>
            <a:off x="3061970" y="3302000"/>
            <a:ext cx="5740400"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2</a:t>
            </a:r>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Using language</a:t>
            </a:r>
            <a:endPar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655" y="635"/>
            <a:ext cx="8117205" cy="705485"/>
          </a:xfrm>
        </p:spPr>
        <p:txBody>
          <a:bodyPr>
            <a:normAutofit/>
          </a:bodyPr>
          <a:lstStyle/>
          <a:p>
            <a:r>
              <a:rPr lang="en-US" altLang="zh-CN">
                <a:solidFill>
                  <a:schemeClr val="accent1"/>
                </a:solidFill>
                <a:effectLst>
                  <a:outerShdw blurRad="38100" dist="25400" dir="5400000" algn="ctr" rotWithShape="0">
                    <a:srgbClr val="6E747A">
                      <a:alpha val="43000"/>
                    </a:srgbClr>
                  </a:outerShdw>
                </a:effectLst>
              </a:rPr>
              <a:t>Talk about choices &amp; decisions </a:t>
            </a:r>
            <a:endParaRPr lang="en-US" altLang="zh-CN">
              <a:solidFill>
                <a:schemeClr val="accent1"/>
              </a:solidFill>
              <a:effectLst>
                <a:outerShdw blurRad="38100" dist="25400" dir="5400000" algn="ctr" rotWithShape="0">
                  <a:srgbClr val="6E747A">
                    <a:alpha val="43000"/>
                  </a:srgbClr>
                </a:outerShdw>
              </a:effectLst>
            </a:endParaRPr>
          </a:p>
        </p:txBody>
      </p:sp>
      <p:pic>
        <p:nvPicPr>
          <p:cNvPr id="4" name="图片 3"/>
          <p:cNvPicPr>
            <a:picLocks noChangeAspect="1"/>
          </p:cNvPicPr>
          <p:nvPr/>
        </p:nvPicPr>
        <p:blipFill>
          <a:blip r:embed="rId1"/>
          <a:stretch>
            <a:fillRect/>
          </a:stretch>
        </p:blipFill>
        <p:spPr>
          <a:xfrm>
            <a:off x="9420860" y="1320800"/>
            <a:ext cx="2673985" cy="2294255"/>
          </a:xfrm>
          <a:prstGeom prst="rect">
            <a:avLst/>
          </a:prstGeom>
        </p:spPr>
      </p:pic>
      <p:sp>
        <p:nvSpPr>
          <p:cNvPr id="5" name="文本框 4"/>
          <p:cNvSpPr txBox="1"/>
          <p:nvPr/>
        </p:nvSpPr>
        <p:spPr>
          <a:xfrm>
            <a:off x="0" y="874395"/>
            <a:ext cx="9771380" cy="3415030"/>
          </a:xfrm>
          <a:prstGeom prst="rect">
            <a:avLst/>
          </a:prstGeom>
          <a:noFill/>
        </p:spPr>
        <p:txBody>
          <a:bodyPr wrap="square" rtlCol="0">
            <a:spAutoFit/>
          </a:bodyPr>
          <a:lstStyle/>
          <a:p>
            <a:r>
              <a:rPr lang="en-US" altLang="zh-CN" sz="2400"/>
              <a:t>1. What difficult decisions is Li Ling facing? Why is she feeling worried? </a:t>
            </a:r>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p:txBody>
      </p:sp>
      <p:sp>
        <p:nvSpPr>
          <p:cNvPr id="6" name="文本框 5"/>
          <p:cNvSpPr txBox="1"/>
          <p:nvPr/>
        </p:nvSpPr>
        <p:spPr>
          <a:xfrm>
            <a:off x="0" y="4497705"/>
            <a:ext cx="10575290" cy="1198880"/>
          </a:xfrm>
          <a:prstGeom prst="rect">
            <a:avLst/>
          </a:prstGeom>
          <a:noFill/>
        </p:spPr>
        <p:txBody>
          <a:bodyPr wrap="square" rtlCol="0">
            <a:spAutoFit/>
          </a:bodyPr>
          <a:lstStyle/>
          <a:p>
            <a:r>
              <a:rPr lang="en-US" altLang="zh-CN" sz="2400"/>
              <a:t>2. </a:t>
            </a:r>
            <a:r>
              <a:rPr lang="zh-CN" altLang="en-US" sz="2400"/>
              <a:t>What does Jenny suggest to her? </a:t>
            </a:r>
            <a:endParaRPr lang="zh-CN" altLang="en-US" sz="2400"/>
          </a:p>
          <a:p>
            <a:endParaRPr lang="zh-CN" altLang="en-US" sz="2400"/>
          </a:p>
          <a:p>
            <a:endParaRPr lang="zh-CN" altLang="en-US" sz="2400"/>
          </a:p>
        </p:txBody>
      </p:sp>
      <p:sp>
        <p:nvSpPr>
          <p:cNvPr id="8" name="文本框 7"/>
          <p:cNvSpPr txBox="1"/>
          <p:nvPr/>
        </p:nvSpPr>
        <p:spPr>
          <a:xfrm>
            <a:off x="278130" y="1428115"/>
            <a:ext cx="8699500" cy="2861310"/>
          </a:xfrm>
          <a:prstGeom prst="rect">
            <a:avLst/>
          </a:prstGeom>
          <a:noFill/>
        </p:spPr>
        <p:txBody>
          <a:bodyPr wrap="square" rtlCol="0">
            <a:spAutoFit/>
          </a:bodyPr>
          <a:lstStyle/>
          <a:p>
            <a:pPr fontAlgn="auto">
              <a:lnSpc>
                <a:spcPct val="150000"/>
              </a:lnSpc>
            </a:pPr>
            <a:r>
              <a:rPr lang="zh-CN" altLang="en-US" sz="2400">
                <a:solidFill>
                  <a:srgbClr val="FF0000"/>
                </a:solidFill>
              </a:rPr>
              <a:t>She has been recommended for admission to study physics at her dream university. However, she had already decided to take the college entrance exam and apply to the Medical School there. She doesn’t know whether she can make the right decision. </a:t>
            </a:r>
            <a:endParaRPr lang="zh-CN" altLang="en-US" sz="2400">
              <a:solidFill>
                <a:srgbClr val="FF0000"/>
              </a:solidFill>
            </a:endParaRPr>
          </a:p>
        </p:txBody>
      </p:sp>
      <p:sp>
        <p:nvSpPr>
          <p:cNvPr id="9" name="文本框 8"/>
          <p:cNvSpPr txBox="1"/>
          <p:nvPr/>
        </p:nvSpPr>
        <p:spPr>
          <a:xfrm>
            <a:off x="278130" y="5108575"/>
            <a:ext cx="10448925" cy="460375"/>
          </a:xfrm>
          <a:prstGeom prst="rect">
            <a:avLst/>
          </a:prstGeom>
          <a:noFill/>
        </p:spPr>
        <p:txBody>
          <a:bodyPr wrap="square" rtlCol="0">
            <a:spAutoFit/>
          </a:bodyPr>
          <a:lstStyle/>
          <a:p>
            <a:r>
              <a:rPr lang="zh-CN" altLang="en-US" sz="2400">
                <a:solidFill>
                  <a:srgbClr val="FF0000"/>
                </a:solidFill>
              </a:rPr>
              <a:t>Put off making a decision until she has spoken to her high school adviser. </a:t>
            </a:r>
            <a:endParaRPr lang="zh-CN" altLang="en-US" sz="2400">
              <a:solidFill>
                <a:srgbClr val="FF0000"/>
              </a:solidFill>
            </a:endParaRPr>
          </a:p>
        </p:txBody>
      </p:sp>
      <p:grpSp>
        <p:nvGrpSpPr>
          <p:cNvPr id="3" name="Group 21_1"/>
          <p:cNvGrpSpPr/>
          <p:nvPr/>
        </p:nvGrpSpPr>
        <p:grpSpPr>
          <a:xfrm>
            <a:off x="-947639" y="11"/>
            <a:ext cx="12858769" cy="6560166"/>
            <a:chOff x="-1013679" y="-43169"/>
            <a:chExt cx="12858769" cy="6560166"/>
          </a:xfrm>
        </p:grpSpPr>
        <p:grpSp>
          <p:nvGrpSpPr>
            <p:cNvPr id="7" name="组合 6"/>
            <p:cNvGrpSpPr/>
            <p:nvPr/>
          </p:nvGrpSpPr>
          <p:grpSpPr>
            <a:xfrm>
              <a:off x="9683417" y="6288397"/>
              <a:ext cx="2161673" cy="228600"/>
              <a:chOff x="2805536" y="-1467853"/>
              <a:chExt cx="2161673" cy="228600"/>
            </a:xfrm>
          </p:grpSpPr>
          <p:sp>
            <p:nvSpPr>
              <p:cNvPr id="10" name="椭圆 9"/>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flipH="1" flipV="1">
              <a:off x="-1013679" y="-43169"/>
              <a:ext cx="4948007" cy="573258"/>
              <a:chOff x="-460228" y="4964882"/>
              <a:chExt cx="16582544" cy="1921192"/>
            </a:xfrm>
          </p:grpSpPr>
          <p:sp>
            <p:nvSpPr>
              <p:cNvPr id="16"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57555" y="592455"/>
            <a:ext cx="8255635" cy="1938020"/>
          </a:xfrm>
          <a:prstGeom prst="rect">
            <a:avLst/>
          </a:prstGeom>
          <a:noFill/>
        </p:spPr>
        <p:txBody>
          <a:bodyPr wrap="square" rtlCol="0">
            <a:spAutoFit/>
          </a:bodyPr>
          <a:lstStyle/>
          <a:p>
            <a:pPr fontAlgn="auto">
              <a:lnSpc>
                <a:spcPct val="150000"/>
              </a:lnSpc>
            </a:pPr>
            <a:r>
              <a:rPr lang="en-US" altLang="zh-CN" sz="3200"/>
              <a:t>3. </a:t>
            </a:r>
            <a:r>
              <a:rPr lang="zh-CN" altLang="en-US" sz="3200"/>
              <a:t>What would you do when faced with a difficult decision? </a:t>
            </a:r>
            <a:endParaRPr lang="zh-CN" altLang="en-US" sz="3200"/>
          </a:p>
          <a:p>
            <a:r>
              <a:rPr lang="zh-CN" altLang="en-US" sz="2400"/>
              <a:t>  </a:t>
            </a:r>
            <a:endParaRPr lang="zh-CN" altLang="en-US" sz="2400"/>
          </a:p>
        </p:txBody>
      </p:sp>
      <p:sp>
        <p:nvSpPr>
          <p:cNvPr id="11" name="文本框 10"/>
          <p:cNvSpPr txBox="1"/>
          <p:nvPr/>
        </p:nvSpPr>
        <p:spPr>
          <a:xfrm>
            <a:off x="757555" y="2698115"/>
            <a:ext cx="10885170" cy="2306955"/>
          </a:xfrm>
          <a:prstGeom prst="rect">
            <a:avLst/>
          </a:prstGeom>
          <a:noFill/>
        </p:spPr>
        <p:txBody>
          <a:bodyPr wrap="square" rtlCol="0">
            <a:spAutoFit/>
          </a:bodyPr>
          <a:lstStyle/>
          <a:p>
            <a:pPr fontAlgn="auto">
              <a:lnSpc>
                <a:spcPct val="150000"/>
              </a:lnSpc>
            </a:pPr>
            <a:r>
              <a:rPr lang="en-US" altLang="zh-CN" sz="3200">
                <a:solidFill>
                  <a:srgbClr val="00B050"/>
                </a:solidFill>
              </a:rPr>
              <a:t>Possible answer: </a:t>
            </a:r>
            <a:endParaRPr lang="zh-CN" altLang="en-US" sz="3200">
              <a:solidFill>
                <a:srgbClr val="00B050"/>
              </a:solidFill>
            </a:endParaRPr>
          </a:p>
          <a:p>
            <a:pPr fontAlgn="auto">
              <a:lnSpc>
                <a:spcPct val="150000"/>
              </a:lnSpc>
            </a:pPr>
            <a:r>
              <a:rPr lang="zh-CN" altLang="en-US" sz="3200">
                <a:solidFill>
                  <a:srgbClr val="FF0000"/>
                </a:solidFill>
              </a:rPr>
              <a:t>I will weigh up the possible options and turn to my parents and teachers for help before making the final decision. </a:t>
            </a:r>
            <a:endParaRPr lang="zh-CN" altLang="en-US" sz="3200">
              <a:solidFill>
                <a:srgbClr val="FF0000"/>
              </a:solidFill>
            </a:endParaRPr>
          </a:p>
        </p:txBody>
      </p:sp>
      <p:pic>
        <p:nvPicPr>
          <p:cNvPr id="4" name="图片 3"/>
          <p:cNvPicPr>
            <a:picLocks noChangeAspect="1"/>
          </p:cNvPicPr>
          <p:nvPr/>
        </p:nvPicPr>
        <p:blipFill>
          <a:blip r:embed="rId1"/>
          <a:stretch>
            <a:fillRect/>
          </a:stretch>
        </p:blipFill>
        <p:spPr>
          <a:xfrm>
            <a:off x="9223375" y="592455"/>
            <a:ext cx="2884170" cy="2082800"/>
          </a:xfrm>
          <a:prstGeom prst="rect">
            <a:avLst/>
          </a:prstGeom>
        </p:spPr>
      </p:pic>
      <p:grpSp>
        <p:nvGrpSpPr>
          <p:cNvPr id="2" name="Group 21_1"/>
          <p:cNvGrpSpPr/>
          <p:nvPr/>
        </p:nvGrpSpPr>
        <p:grpSpPr>
          <a:xfrm>
            <a:off x="-947639" y="11"/>
            <a:ext cx="12858769" cy="6560166"/>
            <a:chOff x="-1013679" y="-43169"/>
            <a:chExt cx="12858769" cy="6560166"/>
          </a:xfrm>
        </p:grpSpPr>
        <p:grpSp>
          <p:nvGrpSpPr>
            <p:cNvPr id="5" name="组合 4"/>
            <p:cNvGrpSpPr/>
            <p:nvPr/>
          </p:nvGrpSpPr>
          <p:grpSpPr>
            <a:xfrm>
              <a:off x="9683417" y="6288397"/>
              <a:ext cx="2161673" cy="228600"/>
              <a:chOff x="2805536" y="-1467853"/>
              <a:chExt cx="2161673" cy="228600"/>
            </a:xfrm>
          </p:grpSpPr>
          <p:sp>
            <p:nvSpPr>
              <p:cNvPr id="6" name="椭圆 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flipH="1" flipV="1">
              <a:off x="-1013679" y="-43169"/>
              <a:ext cx="4948007" cy="573258"/>
              <a:chOff x="-460228" y="4964882"/>
              <a:chExt cx="16582544" cy="1921192"/>
            </a:xfrm>
          </p:grpSpPr>
          <p:sp>
            <p:nvSpPr>
              <p:cNvPr id="13"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05" y="0"/>
            <a:ext cx="10447020" cy="705485"/>
          </a:xfrm>
        </p:spPr>
        <p:txBody>
          <a:bodyPr/>
          <a:lstStyle/>
          <a:p>
            <a:r>
              <a:rPr lang="en-US" altLang="zh-CN">
                <a:solidFill>
                  <a:schemeClr val="accent1"/>
                </a:solidFill>
                <a:effectLst>
                  <a:outerShdw blurRad="38100" dist="25400" dir="5400000" algn="ctr" rotWithShape="0">
                    <a:srgbClr val="6E747A">
                      <a:alpha val="43000"/>
                    </a:srgbClr>
                  </a:outerShdw>
                </a:effectLst>
              </a:rPr>
              <a:t>Different persons, different decisions </a:t>
            </a:r>
            <a:endParaRPr lang="en-US" altLang="zh-CN">
              <a:solidFill>
                <a:schemeClr val="accent1"/>
              </a:solidFill>
              <a:effectLst>
                <a:outerShdw blurRad="38100" dist="25400" dir="5400000" algn="ctr" rotWithShape="0">
                  <a:srgbClr val="6E747A">
                    <a:alpha val="43000"/>
                  </a:srgbClr>
                </a:outerShdw>
              </a:effectLst>
            </a:endParaRPr>
          </a:p>
        </p:txBody>
      </p:sp>
      <p:pic>
        <p:nvPicPr>
          <p:cNvPr id="4" name="图片 3"/>
          <p:cNvPicPr>
            <a:picLocks noChangeAspect="1"/>
          </p:cNvPicPr>
          <p:nvPr/>
        </p:nvPicPr>
        <p:blipFill>
          <a:blip r:embed="rId1"/>
          <a:stretch>
            <a:fillRect/>
          </a:stretch>
        </p:blipFill>
        <p:spPr>
          <a:xfrm>
            <a:off x="0" y="961390"/>
            <a:ext cx="5506720" cy="5896610"/>
          </a:xfrm>
          <a:prstGeom prst="rect">
            <a:avLst/>
          </a:prstGeom>
        </p:spPr>
      </p:pic>
      <p:graphicFrame>
        <p:nvGraphicFramePr>
          <p:cNvPr id="5" name="表格 4"/>
          <p:cNvGraphicFramePr>
            <a:graphicFrameLocks noGrp="1"/>
          </p:cNvGraphicFramePr>
          <p:nvPr>
            <p:custDataLst>
              <p:tags r:id="rId2"/>
            </p:custDataLst>
          </p:nvPr>
        </p:nvGraphicFramePr>
        <p:xfrm>
          <a:off x="5525770" y="950595"/>
          <a:ext cx="6665595" cy="5907405"/>
        </p:xfrm>
        <a:graphic>
          <a:graphicData uri="http://schemas.openxmlformats.org/drawingml/2006/table">
            <a:tbl>
              <a:tblPr firstRow="1" bandRow="1">
                <a:tableStyleId>{5C22544A-7EE6-4342-B048-85BDC9FD1C3A}</a:tableStyleId>
              </a:tblPr>
              <a:tblGrid>
                <a:gridCol w="6665595"/>
              </a:tblGrid>
              <a:tr h="2279015">
                <a:tc>
                  <a:txBody>
                    <a:bodyPr wrap="square"/>
                    <a:lstStyle/>
                    <a:p>
                      <a:pPr>
                        <a:buNone/>
                      </a:pPr>
                      <a:endParaRPr lang="en-US" altLang="zh-CN" sz="2400"/>
                    </a:p>
                    <a:p>
                      <a:pPr>
                        <a:buNone/>
                      </a:pPr>
                      <a:endParaRPr lang="en-US" altLang="zh-CN" sz="2400"/>
                    </a:p>
                    <a:p>
                      <a:pPr>
                        <a:buNone/>
                      </a:pPr>
                      <a:r>
                        <a:rPr lang="en-US" altLang="zh-CN" sz="2400"/>
                        <a:t>Mary is  _______________________</a:t>
                      </a:r>
                      <a:endParaRPr lang="en-US" altLang="zh-CN" sz="2400"/>
                    </a:p>
                  </a:txBody>
                  <a:tcPr vert="horz"/>
                </a:tc>
              </a:tr>
              <a:tr h="1688465">
                <a:tc>
                  <a:txBody>
                    <a:bodyPr wrap="square"/>
                    <a:lstStyle/>
                    <a:p>
                      <a:pPr>
                        <a:buNone/>
                      </a:pPr>
                      <a:endParaRPr lang="en-US" altLang="zh-CN" sz="2400"/>
                    </a:p>
                    <a:p>
                      <a:pPr>
                        <a:buNone/>
                      </a:pPr>
                      <a:r>
                        <a:rPr lang="en-US" altLang="zh-CN" sz="2400"/>
                        <a:t>Jane is __________________________</a:t>
                      </a:r>
                      <a:endParaRPr lang="en-US" altLang="zh-CN" sz="2400"/>
                    </a:p>
                  </a:txBody>
                  <a:tcPr vert="horz"/>
                </a:tc>
              </a:tr>
              <a:tr h="1939925">
                <a:tc>
                  <a:txBody>
                    <a:bodyPr wrap="square"/>
                    <a:lstStyle/>
                    <a:p>
                      <a:pPr>
                        <a:buNone/>
                      </a:pPr>
                      <a:endParaRPr lang="zh-CN" altLang="en-US"/>
                    </a:p>
                    <a:p>
                      <a:pPr>
                        <a:buNone/>
                      </a:pPr>
                      <a:r>
                        <a:rPr lang="en-US" altLang="zh-CN" sz="2400"/>
                        <a:t>Paul finds it easy to</a:t>
                      </a:r>
                      <a:r>
                        <a:rPr lang="en-US" altLang="zh-CN"/>
                        <a:t>___________________________</a:t>
                      </a:r>
                      <a:endParaRPr lang="en-US" altLang="zh-CN"/>
                    </a:p>
                  </a:txBody>
                  <a:tcPr vert="horz"/>
                </a:tc>
              </a:tr>
            </a:tbl>
          </a:graphicData>
        </a:graphic>
      </p:graphicFrame>
      <p:sp>
        <p:nvSpPr>
          <p:cNvPr id="6" name="文本框 5"/>
          <p:cNvSpPr txBox="1"/>
          <p:nvPr/>
        </p:nvSpPr>
        <p:spPr>
          <a:xfrm>
            <a:off x="6902450" y="1440815"/>
            <a:ext cx="3697605" cy="460375"/>
          </a:xfrm>
          <a:prstGeom prst="rect">
            <a:avLst/>
          </a:prstGeom>
          <a:noFill/>
        </p:spPr>
        <p:txBody>
          <a:bodyPr wrap="square" rtlCol="0">
            <a:spAutoFit/>
          </a:bodyPr>
          <a:lstStyle/>
          <a:p>
            <a:r>
              <a:rPr lang="en-US" altLang="zh-CN" sz="2400">
                <a:solidFill>
                  <a:srgbClr val="FF0000"/>
                </a:solidFill>
              </a:rPr>
              <a:t>having second thoughts</a:t>
            </a:r>
            <a:endParaRPr lang="en-US" altLang="zh-CN" sz="2400">
              <a:solidFill>
                <a:srgbClr val="FF0000"/>
              </a:solidFill>
            </a:endParaRPr>
          </a:p>
        </p:txBody>
      </p:sp>
      <p:sp>
        <p:nvSpPr>
          <p:cNvPr id="7" name="文本框 6"/>
          <p:cNvSpPr txBox="1"/>
          <p:nvPr/>
        </p:nvSpPr>
        <p:spPr>
          <a:xfrm>
            <a:off x="6761480" y="3470910"/>
            <a:ext cx="4558030" cy="460375"/>
          </a:xfrm>
          <a:prstGeom prst="rect">
            <a:avLst/>
          </a:prstGeom>
          <a:noFill/>
        </p:spPr>
        <p:txBody>
          <a:bodyPr wrap="square" rtlCol="0">
            <a:spAutoFit/>
          </a:bodyPr>
          <a:lstStyle/>
          <a:p>
            <a:r>
              <a:rPr lang="en-US" altLang="zh-CN" sz="2400">
                <a:solidFill>
                  <a:srgbClr val="FF0000"/>
                </a:solidFill>
              </a:rPr>
              <a:t>to put off making a decision.</a:t>
            </a:r>
            <a:endParaRPr lang="en-US" altLang="zh-CN" sz="2400">
              <a:solidFill>
                <a:srgbClr val="FF0000"/>
              </a:solidFill>
            </a:endParaRPr>
          </a:p>
        </p:txBody>
      </p:sp>
      <p:sp>
        <p:nvSpPr>
          <p:cNvPr id="8" name="文本框 7"/>
          <p:cNvSpPr txBox="1"/>
          <p:nvPr/>
        </p:nvSpPr>
        <p:spPr>
          <a:xfrm>
            <a:off x="8369935" y="5107940"/>
            <a:ext cx="3161665" cy="460375"/>
          </a:xfrm>
          <a:prstGeom prst="rect">
            <a:avLst/>
          </a:prstGeom>
          <a:noFill/>
        </p:spPr>
        <p:txBody>
          <a:bodyPr wrap="square" rtlCol="0">
            <a:spAutoFit/>
          </a:bodyPr>
          <a:lstStyle/>
          <a:p>
            <a:r>
              <a:rPr lang="en-US" altLang="zh-CN" sz="2400">
                <a:solidFill>
                  <a:srgbClr val="FF0000"/>
                </a:solidFill>
              </a:rPr>
              <a:t> make up his mind.</a:t>
            </a:r>
            <a:endParaRPr lang="en-US" altLang="zh-CN" sz="2400">
              <a:solidFill>
                <a:srgbClr val="FF0000"/>
              </a:solidFill>
            </a:endParaRPr>
          </a:p>
        </p:txBody>
      </p:sp>
      <p:grpSp>
        <p:nvGrpSpPr>
          <p:cNvPr id="3" name="Group 21_1"/>
          <p:cNvGrpSpPr/>
          <p:nvPr/>
        </p:nvGrpSpPr>
        <p:grpSpPr>
          <a:xfrm>
            <a:off x="-947639" y="11"/>
            <a:ext cx="12858769" cy="6560166"/>
            <a:chOff x="-1013679" y="-43169"/>
            <a:chExt cx="12858769" cy="6560166"/>
          </a:xfrm>
        </p:grpSpPr>
        <p:grpSp>
          <p:nvGrpSpPr>
            <p:cNvPr id="9" name="组合 8"/>
            <p:cNvGrpSpPr/>
            <p:nvPr/>
          </p:nvGrpSpPr>
          <p:grpSpPr>
            <a:xfrm>
              <a:off x="9683417" y="6288397"/>
              <a:ext cx="2161673" cy="228600"/>
              <a:chOff x="2805536" y="-1467853"/>
              <a:chExt cx="2161673" cy="228600"/>
            </a:xfrm>
          </p:grpSpPr>
          <p:sp>
            <p:nvSpPr>
              <p:cNvPr id="10" name="椭圆 9"/>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flipH="1" flipV="1">
              <a:off x="-1013679" y="-43169"/>
              <a:ext cx="4948007" cy="573258"/>
              <a:chOff x="-460228" y="4964882"/>
              <a:chExt cx="16582544" cy="1921192"/>
            </a:xfrm>
          </p:grpSpPr>
          <p:sp>
            <p:nvSpPr>
              <p:cNvPr id="16"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525145"/>
            <a:ext cx="5596890" cy="6332855"/>
          </a:xfrm>
          <a:prstGeom prst="rect">
            <a:avLst/>
          </a:prstGeom>
        </p:spPr>
      </p:pic>
      <p:graphicFrame>
        <p:nvGraphicFramePr>
          <p:cNvPr id="5" name="表格 4"/>
          <p:cNvGraphicFramePr>
            <a:graphicFrameLocks noGrp="1"/>
          </p:cNvGraphicFramePr>
          <p:nvPr/>
        </p:nvGraphicFramePr>
        <p:xfrm>
          <a:off x="5596890" y="524510"/>
          <a:ext cx="6594475" cy="6332855"/>
        </p:xfrm>
        <a:graphic>
          <a:graphicData uri="http://schemas.openxmlformats.org/drawingml/2006/table">
            <a:tbl>
              <a:tblPr firstRow="1" bandRow="1">
                <a:tableStyleId>{5C22544A-7EE6-4342-B048-85BDC9FD1C3A}</a:tableStyleId>
              </a:tblPr>
              <a:tblGrid>
                <a:gridCol w="6594475"/>
              </a:tblGrid>
              <a:tr h="1906270">
                <a:tc>
                  <a:txBody>
                    <a:bodyPr wrap="square"/>
                    <a:lstStyle/>
                    <a:p>
                      <a:pPr>
                        <a:buNone/>
                      </a:pPr>
                      <a:endParaRPr lang="zh-CN" altLang="en-US"/>
                    </a:p>
                    <a:p>
                      <a:pPr>
                        <a:buNone/>
                      </a:pPr>
                      <a:endParaRPr lang="zh-CN" altLang="en-US"/>
                    </a:p>
                    <a:p>
                      <a:pPr>
                        <a:buNone/>
                      </a:pPr>
                      <a:r>
                        <a:rPr lang="en-US" altLang="zh-CN" sz="2400"/>
                        <a:t>Bill is _____________________________</a:t>
                      </a:r>
                      <a:endParaRPr lang="en-US" altLang="zh-CN" sz="2400"/>
                    </a:p>
                  </a:txBody>
                  <a:tcPr vert="horz"/>
                </a:tc>
              </a:tr>
              <a:tr h="2669540">
                <a:tc>
                  <a:txBody>
                    <a:bodyPr wrap="square"/>
                    <a:lstStyle/>
                    <a:p>
                      <a:pPr>
                        <a:buNone/>
                      </a:pPr>
                      <a:endParaRPr lang="zh-CN" altLang="en-US"/>
                    </a:p>
                    <a:p>
                      <a:pPr>
                        <a:buNone/>
                      </a:pPr>
                      <a:endParaRPr lang="zh-CN" altLang="en-US"/>
                    </a:p>
                    <a:p>
                      <a:pPr fontAlgn="auto">
                        <a:lnSpc>
                          <a:spcPct val="150000"/>
                        </a:lnSpc>
                        <a:buNone/>
                      </a:pPr>
                      <a:r>
                        <a:rPr lang="en-US" altLang="zh-CN" sz="2400"/>
                        <a:t>Amanda wants to ___________________</a:t>
                      </a:r>
                      <a:endParaRPr lang="en-US" altLang="zh-CN" sz="2400"/>
                    </a:p>
                    <a:p>
                      <a:pPr fontAlgn="auto">
                        <a:lnSpc>
                          <a:spcPct val="150000"/>
                        </a:lnSpc>
                        <a:buNone/>
                      </a:pPr>
                      <a:endParaRPr lang="en-US" altLang="zh-CN" sz="2400"/>
                    </a:p>
                  </a:txBody>
                  <a:tcPr vert="horz"/>
                </a:tc>
              </a:tr>
              <a:tr h="1757045">
                <a:tc>
                  <a:txBody>
                    <a:bodyPr wrap="square"/>
                    <a:lstStyle/>
                    <a:p>
                      <a:pPr fontAlgn="auto">
                        <a:lnSpc>
                          <a:spcPct val="150000"/>
                        </a:lnSpc>
                        <a:buNone/>
                      </a:pPr>
                      <a:endParaRPr lang="en-US" altLang="zh-CN" sz="2400"/>
                    </a:p>
                    <a:p>
                      <a:pPr fontAlgn="auto">
                        <a:lnSpc>
                          <a:spcPct val="150000"/>
                        </a:lnSpc>
                        <a:buNone/>
                      </a:pPr>
                      <a:r>
                        <a:rPr lang="en-US" altLang="zh-CN" sz="2400"/>
                        <a:t>She has decided to______________________</a:t>
                      </a:r>
                      <a:endParaRPr lang="en-US" altLang="zh-CN" sz="2400"/>
                    </a:p>
                  </a:txBody>
                  <a:tcPr vert="horz"/>
                </a:tc>
              </a:tr>
            </a:tbl>
          </a:graphicData>
        </a:graphic>
      </p:graphicFrame>
      <p:sp>
        <p:nvSpPr>
          <p:cNvPr id="6" name="文本框 5"/>
          <p:cNvSpPr txBox="1"/>
          <p:nvPr/>
        </p:nvSpPr>
        <p:spPr>
          <a:xfrm>
            <a:off x="6615430" y="902970"/>
            <a:ext cx="4558030" cy="460375"/>
          </a:xfrm>
          <a:prstGeom prst="rect">
            <a:avLst/>
          </a:prstGeom>
          <a:noFill/>
        </p:spPr>
        <p:txBody>
          <a:bodyPr wrap="square" rtlCol="0">
            <a:spAutoFit/>
          </a:bodyPr>
          <a:lstStyle/>
          <a:p>
            <a:r>
              <a:rPr lang="en-US" altLang="zh-CN" sz="2400">
                <a:solidFill>
                  <a:srgbClr val="FF0000"/>
                </a:solidFill>
              </a:rPr>
              <a:t>rejecting anything out of hand. </a:t>
            </a:r>
            <a:endParaRPr lang="en-US" altLang="zh-CN" sz="2400">
              <a:solidFill>
                <a:srgbClr val="FF0000"/>
              </a:solidFill>
            </a:endParaRPr>
          </a:p>
        </p:txBody>
      </p:sp>
      <p:sp>
        <p:nvSpPr>
          <p:cNvPr id="7" name="文本框 6"/>
          <p:cNvSpPr txBox="1"/>
          <p:nvPr/>
        </p:nvSpPr>
        <p:spPr>
          <a:xfrm>
            <a:off x="8115935" y="2977515"/>
            <a:ext cx="3260725" cy="460375"/>
          </a:xfrm>
          <a:prstGeom prst="rect">
            <a:avLst/>
          </a:prstGeom>
          <a:noFill/>
        </p:spPr>
        <p:txBody>
          <a:bodyPr wrap="square" rtlCol="0">
            <a:spAutoFit/>
          </a:bodyPr>
          <a:lstStyle/>
          <a:p>
            <a:r>
              <a:rPr lang="en-US" altLang="zh-CN"/>
              <a:t> </a:t>
            </a:r>
            <a:r>
              <a:rPr lang="en-US" altLang="zh-CN" sz="2400">
                <a:solidFill>
                  <a:srgbClr val="FF0000"/>
                </a:solidFill>
              </a:rPr>
              <a:t>weigh up the options.</a:t>
            </a:r>
            <a:endParaRPr lang="en-US" altLang="zh-CN" sz="2400">
              <a:solidFill>
                <a:srgbClr val="FF0000"/>
              </a:solidFill>
            </a:endParaRPr>
          </a:p>
        </p:txBody>
      </p:sp>
      <p:sp>
        <p:nvSpPr>
          <p:cNvPr id="8" name="文本框 7"/>
          <p:cNvSpPr txBox="1"/>
          <p:nvPr/>
        </p:nvSpPr>
        <p:spPr>
          <a:xfrm>
            <a:off x="8382000" y="5643880"/>
            <a:ext cx="3454400" cy="460375"/>
          </a:xfrm>
          <a:prstGeom prst="rect">
            <a:avLst/>
          </a:prstGeom>
          <a:noFill/>
        </p:spPr>
        <p:txBody>
          <a:bodyPr wrap="square" rtlCol="0">
            <a:spAutoFit/>
          </a:bodyPr>
          <a:lstStyle/>
          <a:p>
            <a:r>
              <a:rPr lang="en-US" altLang="zh-CN"/>
              <a:t> </a:t>
            </a:r>
            <a:r>
              <a:rPr lang="en-US" altLang="zh-CN" sz="2400">
                <a:solidFill>
                  <a:srgbClr val="FF0000"/>
                </a:solidFill>
              </a:rPr>
              <a:t>pass up the opportunity. </a:t>
            </a:r>
            <a:endParaRPr lang="en-US" altLang="zh-CN" sz="2400">
              <a:solidFill>
                <a:srgbClr val="FF0000"/>
              </a:solidFill>
            </a:endParaRPr>
          </a:p>
        </p:txBody>
      </p:sp>
      <p:grpSp>
        <p:nvGrpSpPr>
          <p:cNvPr id="2" name="Group 21_1"/>
          <p:cNvGrpSpPr/>
          <p:nvPr/>
        </p:nvGrpSpPr>
        <p:grpSpPr>
          <a:xfrm>
            <a:off x="-947639" y="11"/>
            <a:ext cx="12858769" cy="6560166"/>
            <a:chOff x="-1013679" y="-43169"/>
            <a:chExt cx="12858769" cy="6560166"/>
          </a:xfrm>
        </p:grpSpPr>
        <p:grpSp>
          <p:nvGrpSpPr>
            <p:cNvPr id="3" name="组合 2"/>
            <p:cNvGrpSpPr/>
            <p:nvPr/>
          </p:nvGrpSpPr>
          <p:grpSpPr>
            <a:xfrm>
              <a:off x="9683417" y="6288397"/>
              <a:ext cx="2161673" cy="228600"/>
              <a:chOff x="2805536" y="-1467853"/>
              <a:chExt cx="2161673" cy="228600"/>
            </a:xfrm>
          </p:grpSpPr>
          <p:sp>
            <p:nvSpPr>
              <p:cNvPr id="9" name="椭圆 8"/>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flipH="1" flipV="1">
              <a:off x="-1013679" y="-43169"/>
              <a:ext cx="4948007" cy="573258"/>
              <a:chOff x="-460228" y="4964882"/>
              <a:chExt cx="16582544" cy="1921192"/>
            </a:xfrm>
          </p:grpSpPr>
          <p:sp>
            <p:nvSpPr>
              <p:cNvPr id="15"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6960" y="0"/>
            <a:ext cx="9346565" cy="705485"/>
          </a:xfrm>
        </p:spPr>
        <p:txBody>
          <a:bodyPr/>
          <a:lstStyle/>
          <a:p>
            <a:r>
              <a:rPr lang="en-US" altLang="zh-CN">
                <a:solidFill>
                  <a:schemeClr val="accent1"/>
                </a:solidFill>
                <a:effectLst>
                  <a:outerShdw blurRad="38100" dist="25400" dir="5400000" algn="ctr" rotWithShape="0">
                    <a:srgbClr val="6E747A">
                      <a:alpha val="43000"/>
                    </a:srgbClr>
                  </a:outerShdw>
                </a:effectLst>
              </a:rPr>
              <a:t>P</a:t>
            </a:r>
            <a:r>
              <a:rPr lang="zh-CN" altLang="en-US">
                <a:solidFill>
                  <a:schemeClr val="accent1"/>
                </a:solidFill>
                <a:effectLst>
                  <a:outerShdw blurRad="38100" dist="25400" dir="5400000" algn="ctr" rotWithShape="0">
                    <a:srgbClr val="6E747A">
                      <a:alpha val="43000"/>
                    </a:srgbClr>
                  </a:outerShdw>
                </a:effectLst>
              </a:rPr>
              <a:t>art-time employment for teenagers</a:t>
            </a:r>
            <a:endParaRPr lang="zh-CN" altLang="en-US">
              <a:solidFill>
                <a:schemeClr val="accent1"/>
              </a:solidFill>
              <a:effectLst>
                <a:outerShdw blurRad="38100" dist="25400" dir="5400000" algn="ctr" rotWithShape="0">
                  <a:srgbClr val="6E747A">
                    <a:alpha val="43000"/>
                  </a:srgbClr>
                </a:outerShdw>
              </a:effectLst>
            </a:endParaRPr>
          </a:p>
        </p:txBody>
      </p:sp>
      <p:pic>
        <p:nvPicPr>
          <p:cNvPr id="5" name="图片 4"/>
          <p:cNvPicPr>
            <a:picLocks noChangeAspect="1"/>
          </p:cNvPicPr>
          <p:nvPr/>
        </p:nvPicPr>
        <p:blipFill>
          <a:blip r:embed="rId1"/>
          <a:stretch>
            <a:fillRect/>
          </a:stretch>
        </p:blipFill>
        <p:spPr>
          <a:xfrm>
            <a:off x="710565" y="845820"/>
            <a:ext cx="10615295" cy="5771515"/>
          </a:xfrm>
          <a:prstGeom prst="rect">
            <a:avLst/>
          </a:prstGeom>
        </p:spPr>
      </p:pic>
      <p:grpSp>
        <p:nvGrpSpPr>
          <p:cNvPr id="4" name="Group 21_1"/>
          <p:cNvGrpSpPr/>
          <p:nvPr/>
        </p:nvGrpSpPr>
        <p:grpSpPr>
          <a:xfrm>
            <a:off x="-947639" y="11"/>
            <a:ext cx="12858769" cy="6560166"/>
            <a:chOff x="-1013679" y="-43169"/>
            <a:chExt cx="12858769" cy="6560166"/>
          </a:xfrm>
        </p:grpSpPr>
        <p:grpSp>
          <p:nvGrpSpPr>
            <p:cNvPr id="3" name="组合 2"/>
            <p:cNvGrpSpPr/>
            <p:nvPr/>
          </p:nvGrpSpPr>
          <p:grpSpPr>
            <a:xfrm>
              <a:off x="9683417" y="6288397"/>
              <a:ext cx="2161673" cy="228600"/>
              <a:chOff x="2805536" y="-1467853"/>
              <a:chExt cx="2161673" cy="228600"/>
            </a:xfrm>
          </p:grpSpPr>
          <p:sp>
            <p:nvSpPr>
              <p:cNvPr id="6" name="椭圆 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1013679" y="-43169"/>
              <a:ext cx="4948007" cy="573258"/>
              <a:chOff x="-460228" y="4964882"/>
              <a:chExt cx="16582544" cy="1921192"/>
            </a:xfrm>
          </p:grpSpPr>
          <p:sp>
            <p:nvSpPr>
              <p:cNvPr id="1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35" y="0"/>
          <a:ext cx="11702415" cy="569595"/>
        </p:xfrm>
        <a:graphic>
          <a:graphicData uri="http://schemas.openxmlformats.org/drawingml/2006/table">
            <a:tbl>
              <a:tblPr firstRow="1" bandRow="1">
                <a:tableStyleId>{5C22544A-7EE6-4342-B048-85BDC9FD1C3A}</a:tableStyleId>
              </a:tblPr>
              <a:tblGrid>
                <a:gridCol w="11702415"/>
              </a:tblGrid>
              <a:tr h="569595">
                <a:tc>
                  <a:txBody>
                    <a:bodyPr wrap="square"/>
                    <a:lstStyle/>
                    <a:p>
                      <a:pPr>
                        <a:buNone/>
                      </a:pPr>
                      <a:r>
                        <a:rPr lang="en-US" altLang="zh-CN" sz="2400"/>
                        <a:t>1. What can students achieve via part-time jobs? </a:t>
                      </a:r>
                      <a:endParaRPr lang="en-US" altLang="zh-CN" sz="2400"/>
                    </a:p>
                  </a:txBody>
                  <a:tcPr vert="horz"/>
                </a:tc>
              </a:tr>
            </a:tbl>
          </a:graphicData>
        </a:graphic>
      </p:graphicFrame>
      <p:graphicFrame>
        <p:nvGraphicFramePr>
          <p:cNvPr id="5" name="表格 4"/>
          <p:cNvGraphicFramePr>
            <a:graphicFrameLocks noGrp="1"/>
          </p:cNvGraphicFramePr>
          <p:nvPr/>
        </p:nvGraphicFramePr>
        <p:xfrm>
          <a:off x="635" y="5066665"/>
          <a:ext cx="11701145" cy="592455"/>
        </p:xfrm>
        <a:graphic>
          <a:graphicData uri="http://schemas.openxmlformats.org/drawingml/2006/table">
            <a:tbl>
              <a:tblPr firstRow="1" bandRow="1">
                <a:tableStyleId>{5C22544A-7EE6-4342-B048-85BDC9FD1C3A}</a:tableStyleId>
              </a:tblPr>
              <a:tblGrid>
                <a:gridCol w="11701145"/>
              </a:tblGrid>
              <a:tr h="592455">
                <a:tc>
                  <a:txBody>
                    <a:bodyPr wrap="square"/>
                    <a:lstStyle/>
                    <a:p>
                      <a:pPr>
                        <a:buNone/>
                      </a:pPr>
                      <a:r>
                        <a:rPr lang="en-US" altLang="zh-CN" sz="2400"/>
                        <a:t>3. Have you ever had a part-time job? Why did you do it?</a:t>
                      </a:r>
                      <a:r>
                        <a:rPr lang="en-US" altLang="zh-CN"/>
                        <a:t> </a:t>
                      </a:r>
                      <a:endParaRPr lang="en-US" altLang="zh-CN"/>
                    </a:p>
                  </a:txBody>
                  <a:tcPr vert="horz"/>
                </a:tc>
              </a:tr>
            </a:tbl>
          </a:graphicData>
        </a:graphic>
      </p:graphicFrame>
      <p:graphicFrame>
        <p:nvGraphicFramePr>
          <p:cNvPr id="6" name="表格 5"/>
          <p:cNvGraphicFramePr>
            <a:graphicFrameLocks noGrp="1"/>
          </p:cNvGraphicFramePr>
          <p:nvPr/>
        </p:nvGraphicFramePr>
        <p:xfrm>
          <a:off x="0" y="2522855"/>
          <a:ext cx="11702415" cy="505460"/>
        </p:xfrm>
        <a:graphic>
          <a:graphicData uri="http://schemas.openxmlformats.org/drawingml/2006/table">
            <a:tbl>
              <a:tblPr firstRow="1" bandRow="1">
                <a:tableStyleId>{5C22544A-7EE6-4342-B048-85BDC9FD1C3A}</a:tableStyleId>
              </a:tblPr>
              <a:tblGrid>
                <a:gridCol w="11702415"/>
              </a:tblGrid>
              <a:tr h="505460">
                <a:tc>
                  <a:txBody>
                    <a:bodyPr wrap="square"/>
                    <a:lstStyle/>
                    <a:p>
                      <a:pPr>
                        <a:buNone/>
                      </a:pPr>
                      <a:r>
                        <a:rPr lang="en-US" altLang="zh-CN" sz="2400">
                          <a:solidFill>
                            <a:schemeClr val="bg1"/>
                          </a:solidFill>
                        </a:rPr>
                        <a:t>2. What regulations are in place for students doing part-time jobs in the UK? </a:t>
                      </a:r>
                      <a:endParaRPr lang="en-US" altLang="zh-CN" sz="2400">
                        <a:solidFill>
                          <a:schemeClr val="bg1"/>
                        </a:solidFill>
                      </a:endParaRPr>
                    </a:p>
                  </a:txBody>
                  <a:tcPr vert="horz"/>
                </a:tc>
              </a:tr>
            </a:tbl>
          </a:graphicData>
        </a:graphic>
      </p:graphicFrame>
      <p:sp>
        <p:nvSpPr>
          <p:cNvPr id="8" name="文本框 7"/>
          <p:cNvSpPr txBox="1"/>
          <p:nvPr/>
        </p:nvSpPr>
        <p:spPr>
          <a:xfrm>
            <a:off x="0" y="600710"/>
            <a:ext cx="12065000" cy="1753235"/>
          </a:xfrm>
          <a:prstGeom prst="rect">
            <a:avLst/>
          </a:prstGeom>
          <a:noFill/>
        </p:spPr>
        <p:txBody>
          <a:bodyPr wrap="square" rtlCol="0">
            <a:spAutoFit/>
          </a:bodyPr>
          <a:lstStyle/>
          <a:p>
            <a:pPr fontAlgn="auto">
              <a:lnSpc>
                <a:spcPct val="150000"/>
              </a:lnSpc>
            </a:pPr>
            <a:r>
              <a:rPr lang="zh-CN" altLang="en-US" sz="2400">
                <a:solidFill>
                  <a:srgbClr val="00B050"/>
                </a:solidFill>
                <a:latin typeface="Arial" panose="020B0604020202020204" pitchFamily="34" charset="0"/>
                <a:cs typeface="Arial" panose="020B0604020202020204" pitchFamily="34" charset="0"/>
              </a:rPr>
              <a:t>Part-time jobs can be helpful for teenagers to develop into mature and responsible members of society, which can help them achieve new accomplishments, learn about society and become more independent. </a:t>
            </a:r>
            <a:endParaRPr lang="zh-CN" altLang="en-US" sz="2400">
              <a:solidFill>
                <a:srgbClr val="00B050"/>
              </a:solidFill>
              <a:latin typeface="Arial" panose="020B0604020202020204" pitchFamily="34" charset="0"/>
              <a:cs typeface="Arial" panose="020B0604020202020204" pitchFamily="34" charset="0"/>
            </a:endParaRPr>
          </a:p>
        </p:txBody>
      </p:sp>
      <p:sp>
        <p:nvSpPr>
          <p:cNvPr id="9" name="文本框 8"/>
          <p:cNvSpPr txBox="1"/>
          <p:nvPr/>
        </p:nvSpPr>
        <p:spPr>
          <a:xfrm>
            <a:off x="0" y="3028315"/>
            <a:ext cx="12065000" cy="1753235"/>
          </a:xfrm>
          <a:prstGeom prst="rect">
            <a:avLst/>
          </a:prstGeom>
          <a:noFill/>
        </p:spPr>
        <p:txBody>
          <a:bodyPr wrap="square" rtlCol="0">
            <a:spAutoFit/>
          </a:bodyPr>
          <a:lstStyle/>
          <a:p>
            <a:pPr fontAlgn="auto">
              <a:lnSpc>
                <a:spcPct val="150000"/>
              </a:lnSpc>
            </a:pPr>
            <a:r>
              <a:rPr lang="en-US" altLang="zh-CN" sz="2400">
                <a:solidFill>
                  <a:srgbClr val="00B0F0"/>
                </a:solidFill>
              </a:rPr>
              <a:t>S</a:t>
            </a:r>
            <a:r>
              <a:rPr lang="zh-CN" altLang="en-US" sz="2400">
                <a:solidFill>
                  <a:srgbClr val="00B0F0"/>
                </a:solidFill>
              </a:rPr>
              <a:t>tudents aged 15 and 16 are allowed to work a maximum of 12 hours per week during term time, and 35 hours per week during school holidays. They are not allowed to work before 7am or after 7pm. </a:t>
            </a:r>
            <a:endParaRPr lang="zh-CN" altLang="en-US" sz="2400">
              <a:solidFill>
                <a:srgbClr val="00B0F0"/>
              </a:solidFill>
            </a:endParaRPr>
          </a:p>
        </p:txBody>
      </p:sp>
      <p:sp>
        <p:nvSpPr>
          <p:cNvPr id="10" name="文本框 9"/>
          <p:cNvSpPr txBox="1"/>
          <p:nvPr/>
        </p:nvSpPr>
        <p:spPr>
          <a:xfrm>
            <a:off x="67310" y="5659120"/>
            <a:ext cx="11997690" cy="1198880"/>
          </a:xfrm>
          <a:prstGeom prst="rect">
            <a:avLst/>
          </a:prstGeom>
          <a:noFill/>
        </p:spPr>
        <p:txBody>
          <a:bodyPr wrap="square" rtlCol="0">
            <a:spAutoFit/>
          </a:bodyPr>
          <a:lstStyle/>
          <a:p>
            <a:pPr fontAlgn="auto">
              <a:lnSpc>
                <a:spcPct val="150000"/>
              </a:lnSpc>
            </a:pPr>
            <a:r>
              <a:rPr lang="zh-CN" altLang="en-US" sz="2400">
                <a:solidFill>
                  <a:srgbClr val="FF0000"/>
                </a:solidFill>
              </a:rPr>
              <a:t>Yes, I wanted to earn some pocket money and at the same time gain some experience for my future.</a:t>
            </a:r>
            <a:endParaRPr lang="zh-CN" altLang="en-US" sz="24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00500" y="0"/>
            <a:ext cx="2636520" cy="705485"/>
          </a:xfrm>
        </p:spPr>
        <p:txBody>
          <a:bodyPr>
            <a:normAutofit/>
          </a:bodyPr>
          <a:lstStyle/>
          <a:p>
            <a:r>
              <a:rPr lang="en-US" altLang="zh-CN">
                <a:solidFill>
                  <a:srgbClr val="FF0000"/>
                </a:solidFill>
                <a:effectLst>
                  <a:outerShdw blurRad="38100" dist="25400" dir="5400000" algn="ctr" rotWithShape="0">
                    <a:srgbClr val="6E747A">
                      <a:alpha val="43000"/>
                    </a:srgbClr>
                  </a:outerShdw>
                </a:effectLst>
              </a:rPr>
              <a:t>Listening</a:t>
            </a:r>
            <a:endParaRPr lang="en-US" altLang="zh-CN">
              <a:solidFill>
                <a:schemeClr val="accent1"/>
              </a:solidFill>
              <a:effectLst>
                <a:outerShdw blurRad="38100" dist="25400" dir="5400000" algn="ctr" rotWithShape="0">
                  <a:srgbClr val="6E747A">
                    <a:alpha val="43000"/>
                  </a:srgbClr>
                </a:outerShdw>
              </a:effectLst>
            </a:endParaRPr>
          </a:p>
        </p:txBody>
      </p:sp>
      <p:pic>
        <p:nvPicPr>
          <p:cNvPr id="4" name="图片 3"/>
          <p:cNvPicPr>
            <a:picLocks noChangeAspect="1"/>
          </p:cNvPicPr>
          <p:nvPr/>
        </p:nvPicPr>
        <p:blipFill>
          <a:blip r:embed="rId1"/>
          <a:stretch>
            <a:fillRect/>
          </a:stretch>
        </p:blipFill>
        <p:spPr>
          <a:xfrm>
            <a:off x="309880" y="945515"/>
            <a:ext cx="6197600" cy="5743575"/>
          </a:xfrm>
          <a:prstGeom prst="rect">
            <a:avLst/>
          </a:prstGeom>
        </p:spPr>
      </p:pic>
      <p:sp>
        <p:nvSpPr>
          <p:cNvPr id="5" name="标题 1"/>
          <p:cNvSpPr>
            <a:spLocks noGrp="1"/>
          </p:cNvSpPr>
          <p:nvPr/>
        </p:nvSpPr>
        <p:spPr>
          <a:xfrm>
            <a:off x="6606540" y="945515"/>
            <a:ext cx="5360670" cy="705485"/>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en-US" altLang="zh-CN" sz="2800">
                <a:solidFill>
                  <a:schemeClr val="accent1"/>
                </a:solidFill>
                <a:effectLst>
                  <a:outerShdw blurRad="38100" dist="25400" dir="5400000" algn="ctr" rotWithShape="0">
                    <a:srgbClr val="6E747A">
                      <a:alpha val="43000"/>
                    </a:srgbClr>
                  </a:outerShdw>
                </a:effectLst>
              </a:rPr>
              <a:t>Rechard's choice of job</a:t>
            </a:r>
            <a:endParaRPr lang="en-US" altLang="zh-CN" sz="2800">
              <a:solidFill>
                <a:schemeClr val="accent1"/>
              </a:solidFill>
              <a:effectLst>
                <a:outerShdw blurRad="38100" dist="25400" dir="5400000" algn="ctr" rotWithShape="0">
                  <a:srgbClr val="6E747A">
                    <a:alpha val="43000"/>
                  </a:srgbClr>
                </a:outerShdw>
              </a:effectLst>
            </a:endParaRPr>
          </a:p>
        </p:txBody>
      </p:sp>
      <p:sp>
        <p:nvSpPr>
          <p:cNvPr id="7" name="文本框 6"/>
          <p:cNvSpPr txBox="1"/>
          <p:nvPr/>
        </p:nvSpPr>
        <p:spPr>
          <a:xfrm>
            <a:off x="6606540" y="3556000"/>
            <a:ext cx="5461635" cy="521970"/>
          </a:xfrm>
          <a:prstGeom prst="rect">
            <a:avLst/>
          </a:prstGeom>
          <a:noFill/>
        </p:spPr>
        <p:txBody>
          <a:bodyPr wrap="square" rtlCol="0">
            <a:spAutoFit/>
          </a:bodyPr>
          <a:lstStyle/>
          <a:p>
            <a:r>
              <a:rPr lang="en-US" altLang="zh-CN" sz="2800" b="1">
                <a:solidFill>
                  <a:srgbClr val="00B050"/>
                </a:solidFill>
              </a:rPr>
              <a:t>What job did Recard apply for? </a:t>
            </a:r>
            <a:endParaRPr lang="en-US" altLang="zh-CN" sz="2800" b="1">
              <a:solidFill>
                <a:srgbClr val="00B050"/>
              </a:solidFill>
            </a:endParaRPr>
          </a:p>
        </p:txBody>
      </p:sp>
      <p:grpSp>
        <p:nvGrpSpPr>
          <p:cNvPr id="3" name="Group 21_1"/>
          <p:cNvGrpSpPr/>
          <p:nvPr/>
        </p:nvGrpSpPr>
        <p:grpSpPr>
          <a:xfrm>
            <a:off x="-947639" y="11"/>
            <a:ext cx="12858769" cy="6560166"/>
            <a:chOff x="-1013679" y="-43169"/>
            <a:chExt cx="12858769" cy="6560166"/>
          </a:xfrm>
        </p:grpSpPr>
        <p:grpSp>
          <p:nvGrpSpPr>
            <p:cNvPr id="6" name="组合 5"/>
            <p:cNvGrpSpPr/>
            <p:nvPr/>
          </p:nvGrpSpPr>
          <p:grpSpPr>
            <a:xfrm>
              <a:off x="9683417" y="6288397"/>
              <a:ext cx="2161673" cy="228600"/>
              <a:chOff x="2805536" y="-1467853"/>
              <a:chExt cx="2161673" cy="228600"/>
            </a:xfrm>
          </p:grpSpPr>
          <p:sp>
            <p:nvSpPr>
              <p:cNvPr id="8" name="椭圆 7"/>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flipH="1" flipV="1">
              <a:off x="-1013679" y="-43169"/>
              <a:ext cx="4948007" cy="573258"/>
              <a:chOff x="-460228" y="4964882"/>
              <a:chExt cx="16582544" cy="1921192"/>
            </a:xfrm>
          </p:grpSpPr>
          <p:sp>
            <p:nvSpPr>
              <p:cNvPr id="14"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240665" y="839470"/>
          <a:ext cx="11824970" cy="4866005"/>
        </p:xfrm>
        <a:graphic>
          <a:graphicData uri="http://schemas.openxmlformats.org/drawingml/2006/table">
            <a:tbl>
              <a:tblPr firstRow="1" bandRow="1">
                <a:tableStyleId>{5940675A-B579-460E-94D1-54222C63F5DA}</a:tableStyleId>
              </a:tblPr>
              <a:tblGrid>
                <a:gridCol w="11824970"/>
              </a:tblGrid>
              <a:tr h="2054860">
                <a:tc>
                  <a:txBody>
                    <a:bodyPr wrap="square"/>
                    <a:lstStyle/>
                    <a:p>
                      <a:pPr indent="0" fontAlgn="auto">
                        <a:lnSpc>
                          <a:spcPct val="150000"/>
                        </a:lnSpc>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Why did Richard apply for this job? </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Because he has always been interested in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1</a:t>
                      </a:r>
                      <a:r>
                        <a:rPr lang="en-US" sz="2400" b="0">
                          <a:latin typeface="微软雅黑" panose="020B0503020204020204" pitchFamily="34" charset="-122"/>
                          <a:ea typeface="微软雅黑" panose="020B0503020204020204" pitchFamily="34" charset="-122"/>
                          <a:cs typeface="宋体" panose="02010600030101010101" pitchFamily="2" charset="-122"/>
                        </a:rPr>
                        <a:t>___________________________________</a:t>
                      </a:r>
                      <a:endParaRPr lang="en-US" alt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11145">
                <a:tc>
                  <a:txBody>
                    <a:bodyPr wrap="square"/>
                    <a:lstStyle/>
                    <a:p>
                      <a:pPr indent="0" fontAlgn="auto">
                        <a:lnSpc>
                          <a:spcPct val="150000"/>
                        </a:lnSpc>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What did Richard do in his previous holidays? </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He worked in a youth hostel in Vietnam</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 2</a:t>
                      </a:r>
                      <a:r>
                        <a:rPr lang="en-US" sz="2400" b="0">
                          <a:latin typeface="微软雅黑" panose="020B0503020204020204" pitchFamily="34" charset="-122"/>
                          <a:ea typeface="微软雅黑" panose="020B0503020204020204" pitchFamily="34" charset="-122"/>
                          <a:cs typeface="宋体" panose="02010600030101010101" pitchFamily="2" charset="-122"/>
                        </a:rPr>
                        <a:t> __________________________________</a:t>
                      </a:r>
                      <a:endParaRPr lang="en-US" sz="2400" b="0">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He worked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3 </a:t>
                      </a:r>
                      <a:r>
                        <a:rPr lang="en-US" sz="2400" b="0">
                          <a:latin typeface="微软雅黑" panose="020B0503020204020204" pitchFamily="34" charset="-122"/>
                          <a:ea typeface="微软雅黑" panose="020B0503020204020204" pitchFamily="34" charset="-122"/>
                          <a:cs typeface="宋体" panose="02010600030101010101" pitchFamily="2" charset="-122"/>
                        </a:rPr>
                        <a:t>_________________ in Bali. </a:t>
                      </a:r>
                      <a:endParaRPr lang="en-US" sz="2400" b="0">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He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4 </a:t>
                      </a:r>
                      <a:r>
                        <a:rPr lang="en-US" sz="2400" b="0">
                          <a:latin typeface="微软雅黑" panose="020B0503020204020204" pitchFamily="34" charset="-122"/>
                          <a:ea typeface="微软雅黑" panose="020B0503020204020204" pitchFamily="34" charset="-122"/>
                          <a:cs typeface="宋体" panose="02010600030101010101" pitchFamily="2" charset="-122"/>
                        </a:rPr>
                        <a:t>________________________ in Thailand. </a:t>
                      </a:r>
                      <a:endParaRPr lang="en-US" alt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文本框 1"/>
          <p:cNvSpPr txBox="1"/>
          <p:nvPr/>
        </p:nvSpPr>
        <p:spPr>
          <a:xfrm>
            <a:off x="5711190" y="0"/>
            <a:ext cx="2837180" cy="645160"/>
          </a:xfrm>
          <a:prstGeom prst="rect">
            <a:avLst/>
          </a:prstGeom>
          <a:noFill/>
        </p:spPr>
        <p:txBody>
          <a:bodyPr wrap="square" rtlCol="0">
            <a:spAutoFit/>
          </a:bodyPr>
          <a:lstStyle/>
          <a:p>
            <a:r>
              <a:rPr lang="en-US" altLang="zh-CN" sz="3600">
                <a:solidFill>
                  <a:schemeClr val="accent1"/>
                </a:solidFill>
                <a:effectLst>
                  <a:outerShdw blurRad="38100" dist="25400" dir="5400000" algn="ctr" rotWithShape="0">
                    <a:srgbClr val="6E747A">
                      <a:alpha val="43000"/>
                    </a:srgbClr>
                  </a:outerShdw>
                </a:effectLst>
              </a:rPr>
              <a:t>Listen again </a:t>
            </a:r>
            <a:endParaRPr lang="en-US" altLang="zh-CN" sz="3600">
              <a:solidFill>
                <a:schemeClr val="accent1"/>
              </a:solidFill>
              <a:effectLst>
                <a:outerShdw blurRad="38100" dist="25400" dir="5400000" algn="ctr" rotWithShape="0">
                  <a:srgbClr val="6E747A">
                    <a:alpha val="43000"/>
                  </a:srgbClr>
                </a:outerShdw>
              </a:effectLst>
            </a:endParaRPr>
          </a:p>
        </p:txBody>
      </p:sp>
      <p:grpSp>
        <p:nvGrpSpPr>
          <p:cNvPr id="4" name="Group 21_1"/>
          <p:cNvGrpSpPr/>
          <p:nvPr/>
        </p:nvGrpSpPr>
        <p:grpSpPr>
          <a:xfrm>
            <a:off x="-947639" y="11"/>
            <a:ext cx="12858769" cy="6560166"/>
            <a:chOff x="-1013679" y="-43169"/>
            <a:chExt cx="12858769" cy="6560166"/>
          </a:xfrm>
        </p:grpSpPr>
        <p:grpSp>
          <p:nvGrpSpPr>
            <p:cNvPr id="5" name="组合 4"/>
            <p:cNvGrpSpPr/>
            <p:nvPr/>
          </p:nvGrpSpPr>
          <p:grpSpPr>
            <a:xfrm>
              <a:off x="9683417" y="6288397"/>
              <a:ext cx="2161673" cy="228600"/>
              <a:chOff x="2805536" y="-1467853"/>
              <a:chExt cx="2161673" cy="228600"/>
            </a:xfrm>
          </p:grpSpPr>
          <p:sp>
            <p:nvSpPr>
              <p:cNvPr id="3" name="椭圆 2"/>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1013679" y="-43169"/>
              <a:ext cx="4948007" cy="573258"/>
              <a:chOff x="-460228" y="4964882"/>
              <a:chExt cx="16582544" cy="1921192"/>
            </a:xfrm>
          </p:grpSpPr>
          <p:sp>
            <p:nvSpPr>
              <p:cNvPr id="1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295275" y="789940"/>
          <a:ext cx="11771630" cy="5316220"/>
        </p:xfrm>
        <a:graphic>
          <a:graphicData uri="http://schemas.openxmlformats.org/drawingml/2006/table">
            <a:tbl>
              <a:tblPr firstRow="1" bandRow="1">
                <a:tableStyleId>{5940675A-B579-460E-94D1-54222C63F5DA}</a:tableStyleId>
              </a:tblPr>
              <a:tblGrid>
                <a:gridCol w="11771630"/>
              </a:tblGrid>
              <a:tr h="2646045">
                <a:tc>
                  <a:txBody>
                    <a:bodyPr wrap="square"/>
                    <a:lstStyle/>
                    <a:p>
                      <a:pPr indent="0" fontAlgn="auto">
                        <a:lnSpc>
                          <a:spcPct val="150000"/>
                        </a:lnSpc>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Why does Richard believe he is suitable for the job?</a:t>
                      </a:r>
                      <a:r>
                        <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rPr>
                        <a:t> </a:t>
                      </a:r>
                      <a:endPar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Because he is a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5</a:t>
                      </a:r>
                      <a:r>
                        <a:rPr lang="en-US" sz="2400" b="1">
                          <a:latin typeface="微软雅黑" panose="020B0503020204020204" pitchFamily="34" charset="-122"/>
                          <a:ea typeface="微软雅黑" panose="020B0503020204020204" pitchFamily="34" charset="-122"/>
                          <a:cs typeface="宋体" panose="02010600030101010101" pitchFamily="2" charset="-122"/>
                        </a:rPr>
                        <a:t> </a:t>
                      </a:r>
                      <a:r>
                        <a:rPr lang="en-US" sz="2400" b="0">
                          <a:latin typeface="微软雅黑" panose="020B0503020204020204" pitchFamily="34" charset="-122"/>
                          <a:ea typeface="微软雅黑" panose="020B0503020204020204" pitchFamily="34" charset="-122"/>
                          <a:cs typeface="宋体" panose="02010600030101010101" pitchFamily="2" charset="-122"/>
                        </a:rPr>
                        <a:t>___________________ and outgoing person, and feels happy when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6 </a:t>
                      </a:r>
                      <a:r>
                        <a:rPr lang="en-US" sz="2400" b="0">
                          <a:latin typeface="微软雅黑" panose="020B0503020204020204" pitchFamily="34" charset="-122"/>
                          <a:ea typeface="微软雅黑" panose="020B0503020204020204" pitchFamily="34" charset="-122"/>
                          <a:cs typeface="宋体" panose="02010600030101010101" pitchFamily="2" charset="-122"/>
                        </a:rPr>
                        <a:t>___________.His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7 </a:t>
                      </a:r>
                      <a:r>
                        <a:rPr lang="en-US" sz="2400" b="0">
                          <a:latin typeface="微软雅黑" panose="020B0503020204020204" pitchFamily="34" charset="-122"/>
                          <a:ea typeface="微软雅黑" panose="020B0503020204020204" pitchFamily="34" charset="-122"/>
                          <a:cs typeface="宋体" panose="02010600030101010101" pitchFamily="2" charset="-122"/>
                        </a:rPr>
                        <a:t>___________ have made him a flexible individual. </a:t>
                      </a:r>
                      <a:endParaRPr lang="en-US" sz="2400" b="0">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1" baseline="30000">
                          <a:latin typeface="微软雅黑" panose="020B0503020204020204" pitchFamily="34" charset="-122"/>
                          <a:ea typeface="微软雅黑" panose="020B0503020204020204" pitchFamily="34" charset="-122"/>
                          <a:cs typeface="宋体" panose="02010600030101010101" pitchFamily="2" charset="-122"/>
                        </a:rPr>
                        <a:t>8</a:t>
                      </a:r>
                      <a:r>
                        <a:rPr lang="en-US" sz="2400" b="0">
                          <a:latin typeface="微软雅黑" panose="020B0503020204020204" pitchFamily="34" charset="-122"/>
                          <a:ea typeface="微软雅黑" panose="020B0503020204020204" pitchFamily="34" charset="-122"/>
                          <a:cs typeface="宋体" panose="02010600030101010101" pitchFamily="2" charset="-122"/>
                        </a:rPr>
                        <a:t> ________________ is relevant. </a:t>
                      </a:r>
                      <a:endParaRPr lang="en-US" alt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70175">
                <a:tc>
                  <a:txBody>
                    <a:bodyPr wrap="square"/>
                    <a:lstStyle/>
                    <a:p>
                      <a:pPr indent="0" fontAlgn="auto">
                        <a:lnSpc>
                          <a:spcPct val="150000"/>
                        </a:lnSpc>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Why did Richard do part-time jobs?</a:t>
                      </a:r>
                      <a:r>
                        <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rPr>
                        <a:t> </a:t>
                      </a:r>
                      <a:endParaRPr 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p>
                      <a:pPr indent="0" fontAlgn="auto">
                        <a:lnSpc>
                          <a:spcPct val="150000"/>
                        </a:lnSpc>
                        <a:buNone/>
                      </a:pPr>
                      <a:r>
                        <a:rPr lang="en-US" sz="2400" b="0">
                          <a:latin typeface="微软雅黑" panose="020B0503020204020204" pitchFamily="34" charset="-122"/>
                          <a:ea typeface="微软雅黑" panose="020B0503020204020204" pitchFamily="34" charset="-122"/>
                          <a:cs typeface="宋体" panose="02010600030101010101" pitchFamily="2" charset="-122"/>
                        </a:rPr>
                        <a:t>Because he</a:t>
                      </a:r>
                      <a:r>
                        <a:rPr lang="en-US" sz="2400" b="1">
                          <a:latin typeface="微软雅黑" panose="020B0503020204020204" pitchFamily="34" charset="-122"/>
                          <a:ea typeface="微软雅黑" panose="020B0503020204020204" pitchFamily="34" charset="-122"/>
                          <a:cs typeface="宋体" panose="02010600030101010101" pitchFamily="2" charset="-122"/>
                        </a:rPr>
                        <a:t> </a:t>
                      </a:r>
                      <a:r>
                        <a:rPr lang="en-US" sz="2400" b="1" baseline="30000">
                          <a:latin typeface="微软雅黑" panose="020B0503020204020204" pitchFamily="34" charset="-122"/>
                          <a:ea typeface="微软雅黑" panose="020B0503020204020204" pitchFamily="34" charset="-122"/>
                          <a:cs typeface="宋体" panose="02010600030101010101" pitchFamily="2" charset="-122"/>
                        </a:rPr>
                        <a:t>9 </a:t>
                      </a:r>
                      <a:r>
                        <a:rPr lang="en-US" sz="2400" b="0">
                          <a:latin typeface="微软雅黑" panose="020B0503020204020204" pitchFamily="34" charset="-122"/>
                          <a:ea typeface="微软雅黑" panose="020B0503020204020204" pitchFamily="34" charset="-122"/>
                          <a:cs typeface="宋体" panose="02010600030101010101" pitchFamily="2" charset="-122"/>
                        </a:rPr>
                        <a:t>______________ his holiday time. Because the experiences would</a:t>
                      </a:r>
                      <a:r>
                        <a:rPr lang="en-US" sz="2400" b="0" baseline="30000">
                          <a:latin typeface="微软雅黑" panose="020B0503020204020204" pitchFamily="34" charset="-122"/>
                          <a:ea typeface="微软雅黑" panose="020B0503020204020204" pitchFamily="34" charset="-122"/>
                          <a:cs typeface="宋体" panose="02010600030101010101" pitchFamily="2" charset="-122"/>
                        </a:rPr>
                        <a:t> 10</a:t>
                      </a:r>
                      <a:r>
                        <a:rPr lang="en-US" sz="2400" b="0">
                          <a:latin typeface="微软雅黑" panose="020B0503020204020204" pitchFamily="34" charset="-122"/>
                          <a:ea typeface="微软雅黑" panose="020B0503020204020204" pitchFamily="34" charset="-122"/>
                          <a:cs typeface="宋体" panose="02010600030101010101" pitchFamily="2" charset="-122"/>
                        </a:rPr>
                        <a:t> _________________________. </a:t>
                      </a:r>
                      <a:endParaRPr lang="en-US" altLang="en-US" sz="2400" b="1">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pSp>
        <p:nvGrpSpPr>
          <p:cNvPr id="4" name="Group 21_1"/>
          <p:cNvGrpSpPr/>
          <p:nvPr/>
        </p:nvGrpSpPr>
        <p:grpSpPr>
          <a:xfrm>
            <a:off x="-947639" y="11"/>
            <a:ext cx="12858769" cy="6560166"/>
            <a:chOff x="-1013679" y="-43169"/>
            <a:chExt cx="12858769" cy="6560166"/>
          </a:xfrm>
        </p:grpSpPr>
        <p:grpSp>
          <p:nvGrpSpPr>
            <p:cNvPr id="5" name="组合 4"/>
            <p:cNvGrpSpPr/>
            <p:nvPr/>
          </p:nvGrpSpPr>
          <p:grpSpPr>
            <a:xfrm>
              <a:off x="9683417" y="6288397"/>
              <a:ext cx="2161673" cy="228600"/>
              <a:chOff x="2805536" y="-1467853"/>
              <a:chExt cx="2161673" cy="228600"/>
            </a:xfrm>
          </p:grpSpPr>
          <p:sp>
            <p:nvSpPr>
              <p:cNvPr id="2" name="椭圆 1"/>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1013679" y="-43169"/>
              <a:ext cx="4948007" cy="573258"/>
              <a:chOff x="-460228" y="4964882"/>
              <a:chExt cx="16582544" cy="1921192"/>
            </a:xfrm>
          </p:grpSpPr>
          <p:sp>
            <p:nvSpPr>
              <p:cNvPr id="1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2055" y="0"/>
            <a:ext cx="10320655" cy="705485"/>
          </a:xfrm>
        </p:spPr>
        <p:txBody>
          <a:bodyPr>
            <a:scene3d>
              <a:camera prst="orthographicFront"/>
              <a:lightRig rig="threePt" dir="t"/>
            </a:scene3d>
          </a:bodyPr>
          <a:lstStyle/>
          <a:p>
            <a:r>
              <a:rPr lang="en-US" altLang="zh-CN" sz="3200">
                <a:solidFill>
                  <a:schemeClr val="accent1"/>
                </a:solidFill>
                <a:effectLst>
                  <a:outerShdw blurRad="38100" dist="25400" dir="5400000" algn="ctr" rotWithShape="0">
                    <a:srgbClr val="6E747A">
                      <a:alpha val="43000"/>
                    </a:srgbClr>
                  </a:outerShdw>
                </a:effectLst>
              </a:rPr>
              <a:t>Asking polite questions &amp; Giving reasons</a:t>
            </a:r>
            <a:endParaRPr lang="en-US" altLang="zh-CN" sz="3200">
              <a:solidFill>
                <a:schemeClr val="accent1"/>
              </a:solidFill>
              <a:effectLst>
                <a:outerShdw blurRad="38100" dist="25400" dir="5400000" algn="ctr" rotWithShape="0">
                  <a:srgbClr val="6E747A">
                    <a:alpha val="43000"/>
                  </a:srgbClr>
                </a:outerShdw>
              </a:effectLst>
            </a:endParaRPr>
          </a:p>
        </p:txBody>
      </p:sp>
      <p:graphicFrame>
        <p:nvGraphicFramePr>
          <p:cNvPr id="4" name="表格 3"/>
          <p:cNvGraphicFramePr>
            <a:graphicFrameLocks noGrp="1"/>
          </p:cNvGraphicFramePr>
          <p:nvPr>
            <p:custDataLst>
              <p:tags r:id="rId1"/>
            </p:custDataLst>
          </p:nvPr>
        </p:nvGraphicFramePr>
        <p:xfrm>
          <a:off x="826770" y="908050"/>
          <a:ext cx="10579100" cy="5698490"/>
        </p:xfrm>
        <a:graphic>
          <a:graphicData uri="http://schemas.openxmlformats.org/drawingml/2006/table">
            <a:tbl>
              <a:tblPr firstRow="1" bandRow="1">
                <a:tableStyleId>{5C22544A-7EE6-4342-B048-85BDC9FD1C3A}</a:tableStyleId>
              </a:tblPr>
              <a:tblGrid>
                <a:gridCol w="5289550"/>
                <a:gridCol w="5289550"/>
              </a:tblGrid>
              <a:tr h="814070">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A  Would you mind...? </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E  May I ask why...?</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r>
              <a:tr h="814070">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B  The reason is...</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F  It</a:t>
                      </a:r>
                      <a:r>
                        <a:rPr lang="en-US" sz="2400" b="0">
                          <a:latin typeface="微软雅黑" panose="020B0503020204020204" pitchFamily="34" charset="-122"/>
                          <a:ea typeface="微软雅黑" panose="020B0503020204020204" pitchFamily="34" charset="-122"/>
                          <a:cs typeface="Times New Roman" panose="02020603050405020304" charset="0"/>
                        </a:rPr>
                        <a:t>’</a:t>
                      </a:r>
                      <a:r>
                        <a:rPr lang="en-US" sz="2400" b="0">
                          <a:latin typeface="微软雅黑" panose="020B0503020204020204" pitchFamily="34" charset="-122"/>
                          <a:ea typeface="微软雅黑" panose="020B0503020204020204" pitchFamily="34" charset="-122"/>
                          <a:cs typeface="宋体" panose="02010600030101010101" pitchFamily="2" charset="-122"/>
                        </a:rPr>
                        <a:t>s because...</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r>
              <a:tr h="814070">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C  Could you tell me...?</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G  I</a:t>
                      </a:r>
                      <a:r>
                        <a:rPr lang="en-US" sz="2400" b="0">
                          <a:latin typeface="微软雅黑" panose="020B0503020204020204" pitchFamily="34" charset="-122"/>
                          <a:ea typeface="微软雅黑" panose="020B0503020204020204" pitchFamily="34" charset="-122"/>
                          <a:cs typeface="Times New Roman" panose="02020603050405020304" charset="0"/>
                        </a:rPr>
                        <a:t>’</a:t>
                      </a:r>
                      <a:r>
                        <a:rPr lang="en-US" sz="2400" b="0">
                          <a:latin typeface="微软雅黑" panose="020B0503020204020204" pitchFamily="34" charset="-122"/>
                          <a:ea typeface="微软雅黑" panose="020B0503020204020204" pitchFamily="34" charset="-122"/>
                          <a:cs typeface="宋体" panose="02010600030101010101" pitchFamily="2" charset="-122"/>
                        </a:rPr>
                        <a:t>d say it</a:t>
                      </a:r>
                      <a:r>
                        <a:rPr lang="en-US" sz="2400" b="0">
                          <a:latin typeface="微软雅黑" panose="020B0503020204020204" pitchFamily="34" charset="-122"/>
                          <a:ea typeface="微软雅黑" panose="020B0503020204020204" pitchFamily="34" charset="-122"/>
                          <a:cs typeface="Times New Roman" panose="02020603050405020304" charset="0"/>
                        </a:rPr>
                        <a:t>’</a:t>
                      </a:r>
                      <a:r>
                        <a:rPr lang="en-US" sz="2400" b="0">
                          <a:latin typeface="微软雅黑" panose="020B0503020204020204" pitchFamily="34" charset="-122"/>
                          <a:ea typeface="微软雅黑" panose="020B0503020204020204" pitchFamily="34" charset="-122"/>
                          <a:cs typeface="宋体" panose="02010600030101010101" pitchFamily="2" charset="-122"/>
                        </a:rPr>
                        <a:t>s due to...</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r>
              <a:tr h="814070">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D  ..., if you wouldn</a:t>
                      </a:r>
                      <a:r>
                        <a:rPr lang="en-US" sz="2400" b="0">
                          <a:latin typeface="微软雅黑" panose="020B0503020204020204" pitchFamily="34" charset="-122"/>
                          <a:ea typeface="微软雅黑" panose="020B0503020204020204" pitchFamily="34" charset="-122"/>
                          <a:cs typeface="Times New Roman" panose="02020603050405020304" charset="0"/>
                        </a:rPr>
                        <a:t>’</a:t>
                      </a:r>
                      <a:r>
                        <a:rPr lang="en-US" sz="2400" b="0">
                          <a:latin typeface="微软雅黑" panose="020B0503020204020204" pitchFamily="34" charset="-122"/>
                          <a:ea typeface="微软雅黑" panose="020B0503020204020204" pitchFamily="34" charset="-122"/>
                          <a:cs typeface="宋体" panose="02010600030101010101" pitchFamily="2" charset="-122"/>
                        </a:rPr>
                        <a:t>t mind. </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H  Would you explain...? </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r>
              <a:tr h="814070">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 </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c>
                  <a:txBody>
                    <a:bodyPr wrap="square"/>
                    <a:lstStyle/>
                    <a:p>
                      <a:pPr indent="0">
                        <a:buNone/>
                      </a:pPr>
                      <a:r>
                        <a:rPr lang="en-US" sz="2400" b="0">
                          <a:latin typeface="微软雅黑" panose="020B0503020204020204" pitchFamily="34" charset="-122"/>
                          <a:ea typeface="微软雅黑" panose="020B0503020204020204" pitchFamily="34" charset="-122"/>
                          <a:cs typeface="宋体" panose="02010600030101010101" pitchFamily="2" charset="-122"/>
                        </a:rPr>
                        <a:t>I  It</a:t>
                      </a:r>
                      <a:r>
                        <a:rPr lang="en-US" sz="2400" b="0">
                          <a:latin typeface="微软雅黑" panose="020B0503020204020204" pitchFamily="34" charset="-122"/>
                          <a:ea typeface="微软雅黑" panose="020B0503020204020204" pitchFamily="34" charset="-122"/>
                          <a:cs typeface="Times New Roman" panose="02020603050405020304" charset="0"/>
                        </a:rPr>
                        <a:t>’</a:t>
                      </a:r>
                      <a:r>
                        <a:rPr lang="en-US" sz="2400" b="0">
                          <a:latin typeface="微软雅黑" panose="020B0503020204020204" pitchFamily="34" charset="-122"/>
                          <a:ea typeface="微软雅黑" panose="020B0503020204020204" pitchFamily="34" charset="-122"/>
                          <a:cs typeface="宋体" panose="02010600030101010101" pitchFamily="2" charset="-122"/>
                        </a:rPr>
                        <a:t>s a result of...</a:t>
                      </a:r>
                      <a:endParaRPr lang="en-US" altLang="en-US" sz="2400" b="0">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r>
              <a:tr h="814070">
                <a:tc>
                  <a:txBody>
                    <a:bodyPr wrap="square"/>
                    <a:lstStyle/>
                    <a:p>
                      <a:pPr indent="0" algn="ctr">
                        <a:buNone/>
                      </a:pPr>
                      <a:r>
                        <a:rPr lang="en-US" sz="2400" b="1">
                          <a:solidFill>
                            <a:srgbClr val="00B0F0"/>
                          </a:solidFill>
                          <a:latin typeface="微软雅黑" panose="020B0503020204020204" pitchFamily="34" charset="-122"/>
                          <a:ea typeface="微软雅黑" panose="020B0503020204020204" pitchFamily="34" charset="-122"/>
                          <a:cs typeface="宋体" panose="02010600030101010101" pitchFamily="2" charset="-122"/>
                        </a:rPr>
                        <a:t>Asking polite questions</a:t>
                      </a:r>
                      <a:endParaRPr lang="en-US" altLang="en-US" sz="2400" b="1">
                        <a:solidFill>
                          <a:srgbClr val="00B0F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c>
                  <a:txBody>
                    <a:bodyPr wrap="square"/>
                    <a:lstStyle/>
                    <a:p>
                      <a:pPr indent="0" algn="ctr">
                        <a:buNone/>
                      </a:pPr>
                      <a:r>
                        <a:rPr lang="en-US" sz="2400" b="1">
                          <a:solidFill>
                            <a:srgbClr val="00B0F0"/>
                          </a:solidFill>
                          <a:latin typeface="微软雅黑" panose="020B0503020204020204" pitchFamily="34" charset="-122"/>
                          <a:ea typeface="微软雅黑" panose="020B0503020204020204" pitchFamily="34" charset="-122"/>
                          <a:cs typeface="宋体" panose="02010600030101010101" pitchFamily="2" charset="-122"/>
                        </a:rPr>
                        <a:t>Giving reasons</a:t>
                      </a:r>
                      <a:endParaRPr lang="en-US" altLang="en-US" sz="2400" b="1">
                        <a:solidFill>
                          <a:srgbClr val="00B0F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tc>
              </a:tr>
              <a:tr h="814070">
                <a:tc>
                  <a:txBody>
                    <a:bodyPr wrap="square"/>
                    <a:lstStyle/>
                    <a:p>
                      <a:pPr indent="0" algn="ctr">
                        <a:buNone/>
                      </a:pP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tc>
                <a:tc>
                  <a:txBody>
                    <a:bodyPr wrap="square"/>
                    <a:lstStyle/>
                    <a:p>
                      <a:pPr indent="0" algn="ctr">
                        <a:buNone/>
                      </a:pPr>
                      <a:endParaRPr lang="en-US"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tc>
              </a:tr>
            </a:tbl>
          </a:graphicData>
        </a:graphic>
      </p:graphicFrame>
      <p:sp>
        <p:nvSpPr>
          <p:cNvPr id="6" name="文本框 5"/>
          <p:cNvSpPr txBox="1"/>
          <p:nvPr/>
        </p:nvSpPr>
        <p:spPr>
          <a:xfrm>
            <a:off x="1202055" y="5897880"/>
            <a:ext cx="4572000" cy="460375"/>
          </a:xfrm>
          <a:prstGeom prst="rect">
            <a:avLst/>
          </a:prstGeom>
          <a:noFill/>
        </p:spPr>
        <p:txBody>
          <a:bodyPr wrap="square" rtlCol="0">
            <a:spAutoFit/>
          </a:bodyPr>
          <a:lstStyle/>
          <a:p>
            <a:pPr algn="ctr"/>
            <a:r>
              <a:rPr 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  C/  D/  E/  H</a:t>
            </a:r>
            <a:endParaRPr lang="zh-CN" altLang="en-US" sz="2400"/>
          </a:p>
        </p:txBody>
      </p:sp>
      <p:sp>
        <p:nvSpPr>
          <p:cNvPr id="7" name="文本框 6"/>
          <p:cNvSpPr txBox="1"/>
          <p:nvPr/>
        </p:nvSpPr>
        <p:spPr>
          <a:xfrm>
            <a:off x="7311390" y="5982970"/>
            <a:ext cx="3134360" cy="460375"/>
          </a:xfrm>
          <a:prstGeom prst="rect">
            <a:avLst/>
          </a:prstGeom>
          <a:noFill/>
        </p:spPr>
        <p:txBody>
          <a:bodyPr wrap="square" rtlCol="0">
            <a:spAutoFit/>
          </a:bodyPr>
          <a:lstStyle/>
          <a:p>
            <a:pPr algn="ctr"/>
            <a:r>
              <a:rPr 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B/  F/  G/  I</a:t>
            </a:r>
            <a:endParaRPr lang="zh-CN" altLang="en-US" sz="2400"/>
          </a:p>
        </p:txBody>
      </p:sp>
      <p:grpSp>
        <p:nvGrpSpPr>
          <p:cNvPr id="8" name="Group 21_1"/>
          <p:cNvGrpSpPr/>
          <p:nvPr/>
        </p:nvGrpSpPr>
        <p:grpSpPr>
          <a:xfrm>
            <a:off x="-947639" y="11"/>
            <a:ext cx="12858769" cy="6560166"/>
            <a:chOff x="-1013679" y="-43169"/>
            <a:chExt cx="12858769" cy="6560166"/>
          </a:xfrm>
        </p:grpSpPr>
        <p:grpSp>
          <p:nvGrpSpPr>
            <p:cNvPr id="9" name="组合 8"/>
            <p:cNvGrpSpPr/>
            <p:nvPr/>
          </p:nvGrpSpPr>
          <p:grpSpPr>
            <a:xfrm>
              <a:off x="9683417" y="6288397"/>
              <a:ext cx="2161673" cy="228600"/>
              <a:chOff x="2805536" y="-1467853"/>
              <a:chExt cx="2161673" cy="228600"/>
            </a:xfrm>
          </p:grpSpPr>
          <p:sp>
            <p:nvSpPr>
              <p:cNvPr id="10" name="椭圆 9"/>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flipH="1" flipV="1">
              <a:off x="-1013679" y="-43169"/>
              <a:ext cx="4948007" cy="573258"/>
              <a:chOff x="-460228" y="4964882"/>
              <a:chExt cx="16582544" cy="1921192"/>
            </a:xfrm>
          </p:grpSpPr>
          <p:sp>
            <p:nvSpPr>
              <p:cNvPr id="16"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36750" y="100330"/>
            <a:ext cx="7811770" cy="705485"/>
          </a:xfrm>
        </p:spPr>
        <p:txBody>
          <a:bodyPr>
            <a:normAutofit fontScale="90000"/>
          </a:bodyPr>
          <a:lstStyle/>
          <a:p>
            <a:pPr algn="ctr"/>
            <a:br>
              <a:rPr lang="en-US" altLang="zh-CN">
                <a:ln w="22225">
                  <a:solidFill>
                    <a:schemeClr val="accent2"/>
                  </a:solidFill>
                  <a:prstDash val="solid"/>
                </a:ln>
                <a:solidFill>
                  <a:schemeClr val="accent2">
                    <a:lumMod val="40000"/>
                    <a:lumOff val="60000"/>
                  </a:schemeClr>
                </a:solidFill>
                <a:effectLst/>
                <a:latin typeface="微软雅黑" panose="020B0503020204020204" pitchFamily="34" charset="-122"/>
                <a:sym typeface="+mn-ea"/>
              </a:rPr>
            </a:br>
            <a:r>
              <a:rPr lang="en-US" altLang="zh-CN" sz="4000">
                <a:ln w="22225">
                  <a:solidFill>
                    <a:schemeClr val="accent2"/>
                  </a:solidFill>
                  <a:prstDash val="solid"/>
                </a:ln>
                <a:solidFill>
                  <a:schemeClr val="accent2">
                    <a:lumMod val="40000"/>
                    <a:lumOff val="60000"/>
                  </a:schemeClr>
                </a:solidFill>
                <a:effectLst/>
                <a:latin typeface="微软雅黑" panose="020B0503020204020204" pitchFamily="34" charset="-122"/>
                <a:sym typeface="+mn-ea"/>
              </a:rPr>
              <a:t>Part 1        Grammar</a:t>
            </a:r>
            <a:br>
              <a:rPr lang="en-US" altLang="zh-CN" sz="4000" b="1">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sym typeface="+mn-ea"/>
              </a:rPr>
            </a:br>
            <a:endParaRPr lang="zh-CN" altLang="en-US" sz="4000"/>
          </a:p>
        </p:txBody>
      </p:sp>
      <p:grpSp>
        <p:nvGrpSpPr>
          <p:cNvPr id="4" name="Group 21_1"/>
          <p:cNvGrpSpPr/>
          <p:nvPr/>
        </p:nvGrpSpPr>
        <p:grpSpPr>
          <a:xfrm>
            <a:off x="-947639" y="11"/>
            <a:ext cx="12858769" cy="6560166"/>
            <a:chOff x="-1013679" y="-43169"/>
            <a:chExt cx="12858769" cy="6560166"/>
          </a:xfrm>
        </p:grpSpPr>
        <p:grpSp>
          <p:nvGrpSpPr>
            <p:cNvPr id="5" name="组合 4"/>
            <p:cNvGrpSpPr/>
            <p:nvPr/>
          </p:nvGrpSpPr>
          <p:grpSpPr>
            <a:xfrm>
              <a:off x="9683417" y="6288397"/>
              <a:ext cx="2161673" cy="228600"/>
              <a:chOff x="2805536" y="-1467853"/>
              <a:chExt cx="2161673" cy="228600"/>
            </a:xfrm>
          </p:grpSpPr>
          <p:sp>
            <p:nvSpPr>
              <p:cNvPr id="6" name="椭圆 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1013679" y="-43169"/>
              <a:ext cx="4948007" cy="573258"/>
              <a:chOff x="-460228" y="4964882"/>
              <a:chExt cx="16582544" cy="1921192"/>
            </a:xfrm>
          </p:grpSpPr>
          <p:sp>
            <p:nvSpPr>
              <p:cNvPr id="1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8" name="图片 17"/>
          <p:cNvPicPr>
            <a:picLocks noChangeAspect="1"/>
          </p:cNvPicPr>
          <p:nvPr/>
        </p:nvPicPr>
        <p:blipFill>
          <a:blip r:embed="rId1"/>
          <a:stretch>
            <a:fillRect/>
          </a:stretch>
        </p:blipFill>
        <p:spPr>
          <a:xfrm>
            <a:off x="952500" y="932815"/>
            <a:ext cx="10287000" cy="5124450"/>
          </a:xfrm>
          <a:prstGeom prst="rect">
            <a:avLst/>
          </a:prstGeom>
        </p:spPr>
      </p:pic>
    </p:spTree>
    <p:custDataLst>
      <p:tags r:id="rId2"/>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Group 21_1"/>
          <p:cNvGrpSpPr/>
          <p:nvPr/>
        </p:nvGrpSpPr>
        <p:grpSpPr>
          <a:xfrm>
            <a:off x="-947639" y="11"/>
            <a:ext cx="12858769" cy="6560166"/>
            <a:chOff x="-1013679" y="-43169"/>
            <a:chExt cx="12858769" cy="6560166"/>
          </a:xfrm>
        </p:grpSpPr>
        <p:grpSp>
          <p:nvGrpSpPr>
            <p:cNvPr id="5" name="组合 4"/>
            <p:cNvGrpSpPr/>
            <p:nvPr/>
          </p:nvGrpSpPr>
          <p:grpSpPr>
            <a:xfrm>
              <a:off x="9683417" y="6288397"/>
              <a:ext cx="2161673" cy="228600"/>
              <a:chOff x="2805536" y="-1467853"/>
              <a:chExt cx="2161673" cy="228600"/>
            </a:xfrm>
          </p:grpSpPr>
          <p:sp>
            <p:nvSpPr>
              <p:cNvPr id="6" name="椭圆 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1013679" y="-43169"/>
              <a:ext cx="4948007" cy="573258"/>
              <a:chOff x="-460228" y="4964882"/>
              <a:chExt cx="16582544" cy="1921192"/>
            </a:xfrm>
          </p:grpSpPr>
          <p:sp>
            <p:nvSpPr>
              <p:cNvPr id="1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 name="文本框 16"/>
          <p:cNvSpPr txBox="1"/>
          <p:nvPr/>
        </p:nvSpPr>
        <p:spPr>
          <a:xfrm>
            <a:off x="3416300" y="8255"/>
            <a:ext cx="598678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18" name="文本框 17"/>
          <p:cNvSpPr txBox="1"/>
          <p:nvPr/>
        </p:nvSpPr>
        <p:spPr>
          <a:xfrm>
            <a:off x="662940" y="870585"/>
            <a:ext cx="10866120" cy="4615815"/>
          </a:xfrm>
          <a:prstGeom prst="rect">
            <a:avLst/>
          </a:prstGeom>
          <a:noFill/>
        </p:spPr>
        <p:txBody>
          <a:bodyPr wrap="square" rtlCol="0">
            <a:spAutoFit/>
          </a:bodyPr>
          <a:lstStyle/>
          <a:p>
            <a:pPr fontAlgn="auto">
              <a:lnSpc>
                <a:spcPct val="150000"/>
              </a:lnSpc>
            </a:pP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   But what if I don’t do well enough in the exam to get into the Medical School? </a:t>
            </a:r>
            <a:endPar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[句式分析]</a:t>
            </a:r>
            <a:r>
              <a:rPr lang="en-US" altLang="zh-CN" sz="280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What if...? 意为：如果...怎么办？ 这是约定俗成的省略形式，该结构中if引导假设条件从句，而主句采用省略表示邀请或建议。</a:t>
            </a:r>
            <a:endPar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50000"/>
              </a:lnSpc>
            </a:pPr>
            <a:r>
              <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[尝试翻译] </a:t>
            </a:r>
            <a:r>
              <a:rPr lang="en-US" altLang="zh-CN" sz="2800"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但是如果我没有考好，考不进入医学院怎么办?</a:t>
            </a:r>
            <a:endPar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1_1"/>
          <p:cNvGrpSpPr/>
          <p:nvPr/>
        </p:nvGrpSpPr>
        <p:grpSpPr>
          <a:xfrm>
            <a:off x="-947420" y="0"/>
            <a:ext cx="13139420" cy="6560185"/>
            <a:chOff x="-1013679" y="-43169"/>
            <a:chExt cx="12858769" cy="6560166"/>
          </a:xfrm>
        </p:grpSpPr>
        <p:grpSp>
          <p:nvGrpSpPr>
            <p:cNvPr id="7" name="组合 6"/>
            <p:cNvGrpSpPr/>
            <p:nvPr/>
          </p:nvGrpSpPr>
          <p:grpSpPr>
            <a:xfrm>
              <a:off x="9683417" y="6288397"/>
              <a:ext cx="2161673" cy="228600"/>
              <a:chOff x="2805536" y="-1467853"/>
              <a:chExt cx="2161673" cy="228600"/>
            </a:xfrm>
          </p:grpSpPr>
          <p:sp>
            <p:nvSpPr>
              <p:cNvPr id="8" name="椭圆 7"/>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flipH="1" flipV="1">
              <a:off x="-1013679" y="-43169"/>
              <a:ext cx="4948007" cy="573258"/>
              <a:chOff x="-460228" y="4964882"/>
              <a:chExt cx="16582544" cy="1921192"/>
            </a:xfrm>
          </p:grpSpPr>
          <p:sp>
            <p:nvSpPr>
              <p:cNvPr id="14"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Group 21_1"/>
          <p:cNvGrpSpPr/>
          <p:nvPr/>
        </p:nvGrpSpPr>
        <p:grpSpPr>
          <a:xfrm>
            <a:off x="-947639" y="11"/>
            <a:ext cx="12858769" cy="6560166"/>
            <a:chOff x="-1013679" y="-43169"/>
            <a:chExt cx="12858769" cy="6560166"/>
          </a:xfrm>
        </p:grpSpPr>
        <p:grpSp>
          <p:nvGrpSpPr>
            <p:cNvPr id="20" name="组合 19"/>
            <p:cNvGrpSpPr/>
            <p:nvPr/>
          </p:nvGrpSpPr>
          <p:grpSpPr>
            <a:xfrm>
              <a:off x="9683417" y="6288397"/>
              <a:ext cx="2161673" cy="228600"/>
              <a:chOff x="2805536" y="-1467853"/>
              <a:chExt cx="2161673" cy="228600"/>
            </a:xfrm>
          </p:grpSpPr>
          <p:sp>
            <p:nvSpPr>
              <p:cNvPr id="21" name="椭圆 20"/>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flipH="1" flipV="1">
              <a:off x="-1013679" y="-43169"/>
              <a:ext cx="4948007" cy="573258"/>
              <a:chOff x="-460228" y="4964882"/>
              <a:chExt cx="16582544" cy="1921192"/>
            </a:xfrm>
          </p:grpSpPr>
          <p:sp>
            <p:nvSpPr>
              <p:cNvPr id="27"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2" name="文本框 31"/>
          <p:cNvSpPr txBox="1"/>
          <p:nvPr/>
        </p:nvSpPr>
        <p:spPr>
          <a:xfrm>
            <a:off x="3416300" y="8255"/>
            <a:ext cx="598678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33" name="文本框 32"/>
          <p:cNvSpPr txBox="1"/>
          <p:nvPr/>
        </p:nvSpPr>
        <p:spPr>
          <a:xfrm>
            <a:off x="367665" y="715010"/>
            <a:ext cx="11429365" cy="5262245"/>
          </a:xfrm>
          <a:prstGeom prst="rect">
            <a:avLst/>
          </a:prstGeom>
          <a:noFill/>
        </p:spPr>
        <p:txBody>
          <a:bodyPr wrap="square" rtlCol="0">
            <a:spAutoFit/>
          </a:bodyPr>
          <a:lstStyle/>
          <a:p>
            <a:pPr fontAlgn="auto">
              <a:lnSpc>
                <a:spcPct val="150000"/>
              </a:lnSpc>
            </a:pP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 I think it would be a great pity to pass up the opportunity to be admitted without taking the exam. </a:t>
            </a:r>
            <a:endPar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[句式分析]</a:t>
            </a:r>
            <a:r>
              <a:rPr lang="en-US" altLang="zh-CN" sz="280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 think 后接宾语从句。it为从句的形式主语，真正的主语为不定式短语to pass up the opportunity to be admitted without taking the exam，其中的不定式短语to be admitted作名词opportunity的后置定语。  </a:t>
            </a:r>
            <a:endPar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[尝试翻译] </a:t>
            </a:r>
            <a:r>
              <a:rPr lang="en-US" altLang="zh-CN" sz="2800"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我认为不参加考试就放弃被录取的机会将是非常遗憾的</a:t>
            </a:r>
            <a:r>
              <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46170" y="8255"/>
            <a:ext cx="6102985" cy="705485"/>
          </a:xfrm>
        </p:spPr>
        <p:txBody>
          <a:bodyPr>
            <a:normAutofit fontScale="90000"/>
          </a:bodyPr>
          <a:lstStyle/>
          <a:p>
            <a:pPr algn="ctr"/>
            <a:r>
              <a:rPr lang="en-US" altLang="zh-CN">
                <a:sym typeface="+mn-ea"/>
              </a:rPr>
              <a:t> </a:t>
            </a:r>
            <a:br>
              <a:rPr lang="en-US" altLang="zh-CN">
                <a:sym typeface="+mn-ea"/>
              </a:rPr>
            </a:br>
            <a:r>
              <a:rPr lang="en-US" altLang="zh-CN" sz="4445">
                <a:ln w="22225">
                  <a:solidFill>
                    <a:schemeClr val="accent2"/>
                  </a:solidFill>
                  <a:prstDash val="solid"/>
                </a:ln>
                <a:solidFill>
                  <a:schemeClr val="accent2">
                    <a:lumMod val="40000"/>
                    <a:lumOff val="60000"/>
                  </a:schemeClr>
                </a:solidFill>
                <a:effectLst/>
                <a:sym typeface="+mn-ea"/>
              </a:rPr>
              <a:t>Language points </a:t>
            </a:r>
            <a:br>
              <a:rPr lang="en-US" altLang="zh-CN" sz="4445" b="1">
                <a:ln w="22225">
                  <a:solidFill>
                    <a:schemeClr val="accent2"/>
                  </a:solidFill>
                  <a:prstDash val="solid"/>
                </a:ln>
                <a:solidFill>
                  <a:schemeClr val="accent2">
                    <a:lumMod val="40000"/>
                    <a:lumOff val="60000"/>
                  </a:schemeClr>
                </a:solidFill>
                <a:effectLst/>
              </a:rPr>
            </a:br>
            <a:endParaRPr lang="en-US" altLang="zh-CN" sz="4445" b="1">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2" name="表格 1"/>
          <p:cNvGraphicFramePr>
            <a:graphicFrameLocks noGrp="1"/>
          </p:cNvGraphicFramePr>
          <p:nvPr>
            <p:custDataLst>
              <p:tags r:id="rId1"/>
            </p:custDataLst>
          </p:nvPr>
        </p:nvGraphicFramePr>
        <p:xfrm>
          <a:off x="488315" y="1040130"/>
          <a:ext cx="11116310" cy="5227320"/>
        </p:xfrm>
        <a:graphic>
          <a:graphicData uri="http://schemas.openxmlformats.org/drawingml/2006/table">
            <a:tbl>
              <a:tblPr firstRow="1" bandRow="1">
                <a:tableStyleId>{5C22544A-7EE6-4342-B048-85BDC9FD1C3A}</a:tableStyleId>
              </a:tblPr>
              <a:tblGrid>
                <a:gridCol w="5558155"/>
                <a:gridCol w="5558155"/>
              </a:tblGrid>
              <a:tr h="871220">
                <a:tc>
                  <a:txBody>
                    <a:bodyPr wrap="square"/>
                    <a:lstStyle/>
                    <a:p>
                      <a:pPr>
                        <a:buNone/>
                      </a:pPr>
                      <a:r>
                        <a:rPr lang="en-US" altLang="zh-CN" sz="2400"/>
                        <a:t>1.   make up one's mind </a:t>
                      </a:r>
                      <a:endParaRPr lang="en-US" altLang="zh-CN" sz="2400"/>
                    </a:p>
                  </a:txBody>
                  <a:tcPr vert="horz"/>
                </a:tc>
                <a:tc>
                  <a:txBody>
                    <a:bodyPr wrap="square"/>
                    <a:lstStyle/>
                    <a:p>
                      <a:pPr>
                        <a:buNone/>
                      </a:pPr>
                      <a:r>
                        <a:rPr lang="en-US" altLang="zh-CN" sz="2400"/>
                        <a:t>7.  What's up? </a:t>
                      </a:r>
                      <a:endParaRPr lang="en-US" altLang="zh-CN" sz="2400"/>
                    </a:p>
                  </a:txBody>
                  <a:tcPr vert="horz"/>
                </a:tc>
              </a:tr>
              <a:tr h="871220">
                <a:tc>
                  <a:txBody>
                    <a:bodyPr wrap="square"/>
                    <a:lstStyle/>
                    <a:p>
                      <a:pPr>
                        <a:buNone/>
                      </a:pPr>
                      <a:r>
                        <a:rPr lang="en-US" altLang="zh-CN" sz="2400"/>
                        <a:t>2.  pass up </a:t>
                      </a:r>
                      <a:endParaRPr lang="en-US" altLang="zh-CN" sz="2400"/>
                    </a:p>
                  </a:txBody>
                  <a:tcPr vert="horz"/>
                </a:tc>
                <a:tc>
                  <a:txBody>
                    <a:bodyPr wrap="square"/>
                    <a:lstStyle/>
                    <a:p>
                      <a:pPr>
                        <a:buNone/>
                      </a:pPr>
                      <a:r>
                        <a:rPr lang="en-US" altLang="zh-CN" sz="2400"/>
                        <a:t>8.  What if...? </a:t>
                      </a:r>
                      <a:endParaRPr lang="en-US" altLang="zh-CN" sz="2400"/>
                    </a:p>
                  </a:txBody>
                  <a:tcPr vert="horz"/>
                </a:tc>
              </a:tr>
              <a:tr h="871220">
                <a:tc>
                  <a:txBody>
                    <a:bodyPr wrap="square"/>
                    <a:lstStyle/>
                    <a:p>
                      <a:pPr>
                        <a:buNone/>
                      </a:pPr>
                      <a:r>
                        <a:rPr lang="en-US" altLang="zh-CN" sz="2400"/>
                        <a:t>3.  have second thoughts </a:t>
                      </a:r>
                      <a:endParaRPr lang="en-US" altLang="zh-CN" sz="2400"/>
                    </a:p>
                  </a:txBody>
                  <a:tcPr vert="horz"/>
                </a:tc>
                <a:tc>
                  <a:txBody>
                    <a:bodyPr wrap="square"/>
                    <a:lstStyle/>
                    <a:p>
                      <a:pPr>
                        <a:buNone/>
                      </a:pPr>
                      <a:r>
                        <a:rPr lang="en-US" altLang="zh-CN" sz="2400"/>
                        <a:t>9.  in addition to...</a:t>
                      </a:r>
                      <a:endParaRPr lang="en-US" altLang="zh-CN" sz="2400"/>
                    </a:p>
                  </a:txBody>
                  <a:tcPr vert="horz"/>
                </a:tc>
              </a:tr>
              <a:tr h="871220">
                <a:tc>
                  <a:txBody>
                    <a:bodyPr wrap="square"/>
                    <a:lstStyle/>
                    <a:p>
                      <a:pPr>
                        <a:buNone/>
                      </a:pPr>
                      <a:r>
                        <a:rPr lang="en-US" altLang="zh-CN" sz="2400"/>
                        <a:t>4.  put off</a:t>
                      </a:r>
                      <a:endParaRPr lang="en-US" altLang="zh-CN" sz="2400"/>
                    </a:p>
                  </a:txBody>
                  <a:tcPr vert="horz"/>
                </a:tc>
                <a:tc>
                  <a:txBody>
                    <a:bodyPr wrap="square"/>
                    <a:lstStyle/>
                    <a:p>
                      <a:pPr>
                        <a:buNone/>
                      </a:pPr>
                      <a:r>
                        <a:rPr lang="en-US" altLang="zh-CN" sz="2400"/>
                        <a:t>10.  a maximum of ...</a:t>
                      </a:r>
                      <a:endParaRPr lang="en-US" altLang="zh-CN" sz="2400"/>
                    </a:p>
                  </a:txBody>
                  <a:tcPr vert="horz"/>
                </a:tc>
              </a:tr>
              <a:tr h="871220">
                <a:tc>
                  <a:txBody>
                    <a:bodyPr wrap="square"/>
                    <a:lstStyle/>
                    <a:p>
                      <a:pPr>
                        <a:buNone/>
                      </a:pPr>
                      <a:r>
                        <a:rPr lang="en-US" altLang="zh-CN" sz="2400"/>
                        <a:t>5.  reject... out of hand </a:t>
                      </a:r>
                      <a:endParaRPr lang="en-US" altLang="zh-CN" sz="2400"/>
                    </a:p>
                  </a:txBody>
                  <a:tcPr vert="horz"/>
                </a:tc>
                <a:tc>
                  <a:txBody>
                    <a:bodyPr wrap="square"/>
                    <a:lstStyle/>
                    <a:p>
                      <a:pPr>
                        <a:buNone/>
                      </a:pPr>
                      <a:r>
                        <a:rPr lang="en-US" altLang="zh-CN" sz="2400"/>
                        <a:t>11.  up to the present </a:t>
                      </a:r>
                      <a:endParaRPr lang="en-US" altLang="zh-CN" sz="2400"/>
                    </a:p>
                  </a:txBody>
                  <a:tcPr vert="horz"/>
                </a:tc>
              </a:tr>
              <a:tr h="871220">
                <a:tc>
                  <a:txBody>
                    <a:bodyPr wrap="square"/>
                    <a:lstStyle/>
                    <a:p>
                      <a:pPr>
                        <a:buNone/>
                      </a:pPr>
                      <a:r>
                        <a:rPr lang="en-US" altLang="zh-CN" sz="2400"/>
                        <a:t>6.  weigh up </a:t>
                      </a:r>
                      <a:endParaRPr lang="en-US" altLang="zh-CN" sz="2400"/>
                    </a:p>
                  </a:txBody>
                  <a:tcPr vert="horz"/>
                </a:tc>
                <a:tc>
                  <a:txBody>
                    <a:bodyPr wrap="square"/>
                    <a:lstStyle/>
                    <a:p>
                      <a:pPr>
                        <a:buNone/>
                      </a:pPr>
                      <a:r>
                        <a:rPr lang="en-US" altLang="zh-CN" sz="2400"/>
                        <a:t>12.  at dawn  </a:t>
                      </a:r>
                      <a:endParaRPr lang="en-US" altLang="zh-CN" sz="2400"/>
                    </a:p>
                  </a:txBody>
                  <a:tcPr vert="horz"/>
                </a:tc>
              </a:tr>
            </a:tbl>
          </a:graphicData>
        </a:graphic>
      </p:graphicFrame>
    </p:spTree>
    <p:custDataLst>
      <p:tags r:id="rId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479040" y="339090"/>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1320800" y="1485265"/>
            <a:ext cx="9954895" cy="3322955"/>
          </a:xfrm>
          <a:prstGeom prst="rect">
            <a:avLst/>
          </a:prstGeom>
          <a:noFill/>
        </p:spPr>
        <p:txBody>
          <a:bodyPr wrap="square" rtlCol="0">
            <a:spAutoFit/>
          </a:bodyPr>
          <a:lstStyle/>
          <a:p>
            <a:pPr fontAlgn="auto">
              <a:lnSpc>
                <a:spcPct val="150000"/>
              </a:lnSpc>
            </a:pPr>
            <a:r>
              <a:rPr lang="en-US" altLang="zh-CN" sz="2800">
                <a:solidFill>
                  <a:srgbClr val="00B050"/>
                </a:solidFill>
              </a:rPr>
              <a:t>1. Review the vocabulary and the language ponits of the text.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2.  Listen to the interview on Page 7 again.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3.  Review different tenses. </a:t>
            </a:r>
            <a:endParaRPr lang="en-US" altLang="zh-CN" sz="2800">
              <a:solidFill>
                <a:srgbClr val="00B050"/>
              </a:solidFill>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2" name="Group 21_1"/>
          <p:cNvGrpSpPr/>
          <p:nvPr/>
        </p:nvGrpSpPr>
        <p:grpSpPr>
          <a:xfrm>
            <a:off x="-947639" y="11"/>
            <a:ext cx="12858769" cy="6560166"/>
            <a:chOff x="-1013679" y="-43169"/>
            <a:chExt cx="12858769" cy="6560166"/>
          </a:xfrm>
        </p:grpSpPr>
        <p:grpSp>
          <p:nvGrpSpPr>
            <p:cNvPr id="3" name="组合 2"/>
            <p:cNvGrpSpPr/>
            <p:nvPr/>
          </p:nvGrpSpPr>
          <p:grpSpPr>
            <a:xfrm>
              <a:off x="9683417" y="6288397"/>
              <a:ext cx="2161673" cy="228600"/>
              <a:chOff x="2805536" y="-1467853"/>
              <a:chExt cx="2161673" cy="228600"/>
            </a:xfrm>
          </p:grpSpPr>
          <p:sp>
            <p:nvSpPr>
              <p:cNvPr id="6" name="椭圆 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flipH="1" flipV="1">
              <a:off x="-1013679" y="-43169"/>
              <a:ext cx="4948007" cy="573258"/>
              <a:chOff x="-460228" y="4964882"/>
              <a:chExt cx="16582544" cy="1921192"/>
            </a:xfrm>
          </p:grpSpPr>
          <p:sp>
            <p:nvSpPr>
              <p:cNvPr id="14"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2" name="New picture"/>
          <p:cNvPicPr/>
          <p:nvPr/>
        </p:nvPicPr>
        <p:blipFill>
          <a:blip r:embed="rId2"/>
          <a:stretch>
            <a:fillRect/>
          </a:stretch>
        </p:blipFill>
        <p:spPr>
          <a:xfrm>
            <a:off x="10960100" y="10591800"/>
            <a:ext cx="304800" cy="2286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7990" y="0"/>
            <a:ext cx="9064625" cy="705485"/>
          </a:xfrm>
        </p:spPr>
        <p:txBody>
          <a:bodyPr/>
          <a:lstStyle/>
          <a:p>
            <a:r>
              <a:rPr lang="en-US" altLang="zh-CN">
                <a:solidFill>
                  <a:schemeClr val="accent1"/>
                </a:solidFill>
                <a:effectLst>
                  <a:outerShdw blurRad="38100" dist="25400" dir="5400000" algn="ctr" rotWithShape="0">
                    <a:srgbClr val="6E747A">
                      <a:alpha val="43000"/>
                    </a:srgbClr>
                  </a:outerShdw>
                </a:effectLst>
              </a:rPr>
              <a:t>Different tenses, different usages</a:t>
            </a:r>
            <a:endParaRPr lang="en-US" altLang="zh-CN">
              <a:solidFill>
                <a:schemeClr val="accent1"/>
              </a:solidFill>
              <a:effectLst>
                <a:outerShdw blurRad="38100" dist="25400" dir="5400000" algn="ctr" rotWithShape="0">
                  <a:srgbClr val="6E747A">
                    <a:alpha val="43000"/>
                  </a:srgbClr>
                </a:outerShdw>
              </a:effectLst>
            </a:endParaRPr>
          </a:p>
        </p:txBody>
      </p:sp>
      <p:graphicFrame>
        <p:nvGraphicFramePr>
          <p:cNvPr id="4" name="表格 3"/>
          <p:cNvGraphicFramePr>
            <a:graphicFrameLocks noGrp="1"/>
          </p:cNvGraphicFramePr>
          <p:nvPr>
            <p:custDataLst>
              <p:tags r:id="rId1"/>
            </p:custDataLst>
          </p:nvPr>
        </p:nvGraphicFramePr>
        <p:xfrm>
          <a:off x="50800" y="1087120"/>
          <a:ext cx="12074525" cy="5039995"/>
        </p:xfrm>
        <a:graphic>
          <a:graphicData uri="http://schemas.openxmlformats.org/drawingml/2006/table">
            <a:tbl>
              <a:tblPr firstRow="1" bandRow="1">
                <a:tableStyleId>{5C22544A-7EE6-4342-B048-85BDC9FD1C3A}</a:tableStyleId>
              </a:tblPr>
              <a:tblGrid>
                <a:gridCol w="2207260"/>
                <a:gridCol w="1282700"/>
                <a:gridCol w="8584565"/>
              </a:tblGrid>
              <a:tr h="1725930">
                <a:tc>
                  <a:txBody>
                    <a:bodyPr wrap="square"/>
                    <a:lstStyle/>
                    <a:p>
                      <a:pPr fontAlgn="auto">
                        <a:lnSpc>
                          <a:spcPct val="150000"/>
                        </a:lnSpc>
                        <a:buNone/>
                      </a:pPr>
                      <a:r>
                        <a:rPr lang="en-US" altLang="zh-CN" sz="2400" b="1">
                          <a:solidFill>
                            <a:srgbClr val="FF0000"/>
                          </a:solidFill>
                          <a:latin typeface="Arial" panose="020B0604020202020204" pitchFamily="34" charset="0"/>
                          <a:cs typeface="Arial" panose="020B0604020202020204" pitchFamily="34" charset="0"/>
                        </a:rPr>
                        <a:t>have done </a:t>
                      </a:r>
                      <a:endParaRPr lang="en-US" altLang="zh-CN" sz="2400" b="1">
                        <a:solidFill>
                          <a:srgbClr val="FF0000"/>
                        </a:solidFill>
                        <a:latin typeface="Arial" panose="020B0604020202020204" pitchFamily="34" charset="0"/>
                        <a:cs typeface="Arial" panose="020B0604020202020204" pitchFamily="34" charset="0"/>
                      </a:endParaRPr>
                    </a:p>
                    <a:p>
                      <a:pPr fontAlgn="auto">
                        <a:lnSpc>
                          <a:spcPct val="150000"/>
                        </a:lnSpc>
                        <a:buNone/>
                      </a:pPr>
                      <a:r>
                        <a:rPr lang="en-US" altLang="zh-CN" sz="2400" b="1">
                          <a:solidFill>
                            <a:srgbClr val="FF0000"/>
                          </a:solidFill>
                          <a:latin typeface="Arial" panose="020B0604020202020204" pitchFamily="34" charset="0"/>
                          <a:cs typeface="Arial" panose="020B0604020202020204" pitchFamily="34" charset="0"/>
                        </a:rPr>
                        <a:t>(</a:t>
                      </a:r>
                      <a:r>
                        <a:rPr lang="zh-CN" altLang="en-US" sz="2400" b="1">
                          <a:solidFill>
                            <a:srgbClr val="FF0000"/>
                          </a:solidFill>
                          <a:latin typeface="Arial" panose="020B0604020202020204" pitchFamily="34" charset="0"/>
                          <a:cs typeface="Arial" panose="020B0604020202020204" pitchFamily="34" charset="0"/>
                        </a:rPr>
                        <a:t>现在完成时</a:t>
                      </a:r>
                      <a:r>
                        <a:rPr lang="en-US" altLang="zh-CN" sz="2400" b="1">
                          <a:solidFill>
                            <a:srgbClr val="FF0000"/>
                          </a:solidFill>
                          <a:latin typeface="Arial" panose="020B0604020202020204" pitchFamily="34" charset="0"/>
                          <a:cs typeface="Arial" panose="020B0604020202020204" pitchFamily="34" charset="0"/>
                        </a:rPr>
                        <a:t>)</a:t>
                      </a:r>
                      <a:endParaRPr lang="en-US" altLang="zh-CN" sz="2400" b="1">
                        <a:solidFill>
                          <a:srgbClr val="FF0000"/>
                        </a:solidFill>
                        <a:latin typeface="Arial" panose="020B0604020202020204" pitchFamily="34" charset="0"/>
                        <a:cs typeface="Arial" panose="020B0604020202020204" pitchFamily="34" charset="0"/>
                      </a:endParaRPr>
                    </a:p>
                  </a:txBody>
                  <a:tcPr vert="horz"/>
                </a:tc>
                <a:tc>
                  <a:txBody>
                    <a:bodyPr wrap="square"/>
                    <a:lstStyle/>
                    <a:p>
                      <a:pPr>
                        <a:buNone/>
                      </a:pPr>
                      <a:endParaRPr lang="zh-CN" altLang="en-US" sz="2400" b="1"/>
                    </a:p>
                  </a:txBody>
                  <a:tcPr vert="horz"/>
                </a:tc>
                <a:tc>
                  <a:txBody>
                    <a:bodyPr wrap="square"/>
                    <a:lstStyle/>
                    <a:p>
                      <a:pPr fontAlgn="auto">
                        <a:lnSpc>
                          <a:spcPct val="150000"/>
                        </a:lnSpc>
                        <a:buNone/>
                      </a:pPr>
                      <a:r>
                        <a:rPr lang="en-US" altLang="zh-CN" sz="2400">
                          <a:sym typeface="+mn-ea"/>
                        </a:rPr>
                        <a:t> </a:t>
                      </a:r>
                      <a:endParaRPr lang="en-US" altLang="zh-CN" sz="2400" b="1"/>
                    </a:p>
                  </a:txBody>
                  <a:tcPr vert="horz"/>
                </a:tc>
              </a:tr>
              <a:tr h="1588135">
                <a:tc>
                  <a:txBody>
                    <a:bodyPr wrap="square"/>
                    <a:lstStyle/>
                    <a:p>
                      <a:pPr fontAlgn="auto">
                        <a:lnSpc>
                          <a:spcPct val="150000"/>
                        </a:lnSpc>
                        <a:buNone/>
                      </a:pPr>
                      <a:r>
                        <a:rPr lang="en-US" altLang="zh-CN" sz="2400" b="1">
                          <a:solidFill>
                            <a:srgbClr val="FF0000"/>
                          </a:solidFill>
                        </a:rPr>
                        <a:t>will be doing</a:t>
                      </a:r>
                      <a:endParaRPr lang="en-US" altLang="zh-CN" sz="2400" b="1">
                        <a:solidFill>
                          <a:srgbClr val="FF0000"/>
                        </a:solidFill>
                      </a:endParaRPr>
                    </a:p>
                    <a:p>
                      <a:pPr fontAlgn="auto">
                        <a:lnSpc>
                          <a:spcPct val="150000"/>
                        </a:lnSpc>
                        <a:buNone/>
                      </a:pPr>
                      <a:r>
                        <a:rPr lang="en-US" altLang="zh-CN" sz="2400" b="1">
                          <a:solidFill>
                            <a:srgbClr val="FF0000"/>
                          </a:solidFill>
                        </a:rPr>
                        <a:t>(</a:t>
                      </a:r>
                      <a:r>
                        <a:rPr lang="zh-CN" altLang="en-US" sz="2400" b="1">
                          <a:solidFill>
                            <a:srgbClr val="FF0000"/>
                          </a:solidFill>
                        </a:rPr>
                        <a:t>将来进行时</a:t>
                      </a:r>
                      <a:r>
                        <a:rPr lang="en-US" altLang="zh-CN" sz="2400" b="1">
                          <a:solidFill>
                            <a:srgbClr val="FF0000"/>
                          </a:solidFill>
                        </a:rPr>
                        <a:t>)</a:t>
                      </a:r>
                      <a:endParaRPr lang="en-US" altLang="zh-CN" sz="2400" b="1">
                        <a:solidFill>
                          <a:srgbClr val="FF0000"/>
                        </a:solidFill>
                      </a:endParaRPr>
                    </a:p>
                  </a:txBody>
                  <a:tcPr vert="horz"/>
                </a:tc>
                <a:tc>
                  <a:txBody>
                    <a:bodyPr wrap="square"/>
                    <a:lstStyle/>
                    <a:p>
                      <a:pPr>
                        <a:buNone/>
                      </a:pPr>
                      <a:endParaRPr lang="zh-CN" altLang="en-US" sz="2400" b="1"/>
                    </a:p>
                    <a:p>
                      <a:pPr>
                        <a:buNone/>
                      </a:pPr>
                      <a:endParaRPr lang="zh-CN" altLang="en-US" sz="2400" b="1"/>
                    </a:p>
                  </a:txBody>
                  <a:tcPr vert="horz"/>
                </a:tc>
                <a:tc>
                  <a:txBody>
                    <a:bodyPr wrap="square"/>
                    <a:lstStyle/>
                    <a:p>
                      <a:pPr fontAlgn="auto">
                        <a:lnSpc>
                          <a:spcPct val="150000"/>
                        </a:lnSpc>
                        <a:buNone/>
                      </a:pPr>
                      <a:endParaRPr lang="en-US" altLang="zh-CN" sz="2400" b="1"/>
                    </a:p>
                  </a:txBody>
                  <a:tcPr vert="horz"/>
                </a:tc>
              </a:tr>
              <a:tr h="1725930">
                <a:tc>
                  <a:txBody>
                    <a:bodyPr wrap="square"/>
                    <a:lstStyle/>
                    <a:p>
                      <a:pPr fontAlgn="auto">
                        <a:lnSpc>
                          <a:spcPct val="150000"/>
                        </a:lnSpc>
                        <a:buNone/>
                      </a:pPr>
                      <a:r>
                        <a:rPr lang="en-US" altLang="zh-CN" sz="2400" b="1">
                          <a:solidFill>
                            <a:srgbClr val="FF0000"/>
                          </a:solidFill>
                        </a:rPr>
                        <a:t>would do </a:t>
                      </a:r>
                      <a:endParaRPr lang="en-US" altLang="zh-CN" sz="2400" b="1">
                        <a:solidFill>
                          <a:srgbClr val="FF0000"/>
                        </a:solidFill>
                      </a:endParaRPr>
                    </a:p>
                    <a:p>
                      <a:pPr fontAlgn="auto">
                        <a:lnSpc>
                          <a:spcPct val="150000"/>
                        </a:lnSpc>
                        <a:buNone/>
                      </a:pPr>
                      <a:r>
                        <a:rPr lang="en-US" altLang="zh-CN" sz="2400" b="1">
                          <a:solidFill>
                            <a:srgbClr val="FF0000"/>
                          </a:solidFill>
                        </a:rPr>
                        <a:t>(</a:t>
                      </a:r>
                      <a:r>
                        <a:rPr lang="zh-CN" altLang="en-US" sz="2400" b="1">
                          <a:solidFill>
                            <a:srgbClr val="FF0000"/>
                          </a:solidFill>
                        </a:rPr>
                        <a:t>过去将来时</a:t>
                      </a:r>
                      <a:r>
                        <a:rPr lang="en-US" altLang="zh-CN" sz="2400" b="1">
                          <a:solidFill>
                            <a:srgbClr val="FF0000"/>
                          </a:solidFill>
                        </a:rPr>
                        <a:t>)</a:t>
                      </a:r>
                      <a:endParaRPr lang="en-US" altLang="zh-CN" sz="2400" b="1">
                        <a:solidFill>
                          <a:srgbClr val="FF0000"/>
                        </a:solidFill>
                      </a:endParaRPr>
                    </a:p>
                    <a:p>
                      <a:pPr>
                        <a:buNone/>
                      </a:pPr>
                      <a:endParaRPr lang="en-US" altLang="zh-CN" sz="2400" b="1">
                        <a:solidFill>
                          <a:srgbClr val="FF0000"/>
                        </a:solidFill>
                      </a:endParaRPr>
                    </a:p>
                  </a:txBody>
                  <a:tcPr vert="horz"/>
                </a:tc>
                <a:tc>
                  <a:txBody>
                    <a:bodyPr wrap="square"/>
                    <a:lstStyle/>
                    <a:p>
                      <a:pPr>
                        <a:buNone/>
                      </a:pPr>
                      <a:endParaRPr lang="zh-CN" altLang="en-US" sz="2400" b="1"/>
                    </a:p>
                    <a:p>
                      <a:pPr>
                        <a:buNone/>
                      </a:pPr>
                      <a:endParaRPr lang="zh-CN" altLang="en-US" sz="2400" b="1"/>
                    </a:p>
                  </a:txBody>
                  <a:tcPr vert="horz"/>
                </a:tc>
                <a:tc>
                  <a:txBody>
                    <a:bodyPr wrap="square"/>
                    <a:lstStyle/>
                    <a:p>
                      <a:pPr fontAlgn="auto">
                        <a:lnSpc>
                          <a:spcPct val="150000"/>
                        </a:lnSpc>
                        <a:buNone/>
                      </a:pPr>
                      <a:endParaRPr lang="en-US" altLang="zh-CN" sz="2400" b="1"/>
                    </a:p>
                  </a:txBody>
                  <a:tcPr vert="horz"/>
                </a:tc>
              </a:tr>
            </a:tbl>
          </a:graphicData>
        </a:graphic>
      </p:graphicFrame>
      <p:sp>
        <p:nvSpPr>
          <p:cNvPr id="5" name="左右箭头 4"/>
          <p:cNvSpPr/>
          <p:nvPr/>
        </p:nvSpPr>
        <p:spPr>
          <a:xfrm>
            <a:off x="2453640" y="1581150"/>
            <a:ext cx="817880" cy="464820"/>
          </a:xfrm>
          <a:prstGeom prst="lef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左右箭头 5"/>
          <p:cNvSpPr/>
          <p:nvPr/>
        </p:nvSpPr>
        <p:spPr>
          <a:xfrm>
            <a:off x="2453640" y="3374390"/>
            <a:ext cx="817880" cy="464820"/>
          </a:xfrm>
          <a:prstGeom prst="lef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左右箭头 6"/>
          <p:cNvSpPr/>
          <p:nvPr/>
        </p:nvSpPr>
        <p:spPr>
          <a:xfrm>
            <a:off x="2453640" y="5108575"/>
            <a:ext cx="817880" cy="464820"/>
          </a:xfrm>
          <a:prstGeom prst="lef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624580" y="1255395"/>
            <a:ext cx="8437880" cy="1198880"/>
          </a:xfrm>
          <a:prstGeom prst="rect">
            <a:avLst/>
          </a:prstGeom>
          <a:noFill/>
        </p:spPr>
        <p:txBody>
          <a:bodyPr wrap="square" rtlCol="0">
            <a:spAutoFit/>
          </a:bodyPr>
          <a:lstStyle/>
          <a:p>
            <a:pPr fontAlgn="auto">
              <a:lnSpc>
                <a:spcPct val="150000"/>
              </a:lnSpc>
              <a:buNone/>
            </a:pPr>
            <a:r>
              <a:rPr lang="en-US" altLang="zh-CN" sz="2400">
                <a:sym typeface="+mn-ea"/>
              </a:rPr>
              <a:t>An action that started in the past and may still be going on or have just stopped. </a:t>
            </a:r>
            <a:endParaRPr lang="zh-CN" altLang="en-US" sz="2400"/>
          </a:p>
        </p:txBody>
      </p:sp>
      <p:sp>
        <p:nvSpPr>
          <p:cNvPr id="8" name="文本框 7"/>
          <p:cNvSpPr txBox="1"/>
          <p:nvPr/>
        </p:nvSpPr>
        <p:spPr>
          <a:xfrm>
            <a:off x="3624580" y="2948940"/>
            <a:ext cx="8368030" cy="1568450"/>
          </a:xfrm>
          <a:prstGeom prst="rect">
            <a:avLst/>
          </a:prstGeom>
          <a:noFill/>
        </p:spPr>
        <p:txBody>
          <a:bodyPr wrap="square" rtlCol="0">
            <a:spAutoFit/>
          </a:bodyPr>
          <a:lstStyle/>
          <a:p>
            <a:pPr fontAlgn="auto">
              <a:lnSpc>
                <a:spcPct val="150000"/>
              </a:lnSpc>
            </a:pPr>
            <a:r>
              <a:rPr lang="en-US" altLang="zh-CN" sz="2400">
                <a:sym typeface="+mn-ea"/>
              </a:rPr>
              <a:t>An action or event taking place over a participate period in the future. </a:t>
            </a:r>
            <a:endParaRPr lang="en-US" altLang="zh-CN" sz="2400"/>
          </a:p>
          <a:p>
            <a:endParaRPr lang="zh-CN" altLang="en-US" sz="2400"/>
          </a:p>
        </p:txBody>
      </p:sp>
      <p:sp>
        <p:nvSpPr>
          <p:cNvPr id="10" name="文本框 9"/>
          <p:cNvSpPr txBox="1"/>
          <p:nvPr/>
        </p:nvSpPr>
        <p:spPr>
          <a:xfrm>
            <a:off x="3624580" y="4896485"/>
            <a:ext cx="8367395" cy="460375"/>
          </a:xfrm>
          <a:prstGeom prst="rect">
            <a:avLst/>
          </a:prstGeom>
          <a:noFill/>
        </p:spPr>
        <p:txBody>
          <a:bodyPr wrap="square" rtlCol="0">
            <a:spAutoFit/>
          </a:bodyPr>
          <a:lstStyle/>
          <a:p>
            <a:r>
              <a:rPr lang="zh-CN" altLang="en-US" sz="2400"/>
              <a:t>An intended future action or event as seen from the past.</a:t>
            </a:r>
            <a:endParaRPr lang="zh-CN" altLang="en-US" sz="2400"/>
          </a:p>
        </p:txBody>
      </p:sp>
      <p:grpSp>
        <p:nvGrpSpPr>
          <p:cNvPr id="11" name="Group 21_1"/>
          <p:cNvGrpSpPr/>
          <p:nvPr/>
        </p:nvGrpSpPr>
        <p:grpSpPr>
          <a:xfrm>
            <a:off x="-947639" y="11"/>
            <a:ext cx="12858769" cy="6560166"/>
            <a:chOff x="-1013679" y="-43169"/>
            <a:chExt cx="12858769" cy="6560166"/>
          </a:xfrm>
        </p:grpSpPr>
        <p:grpSp>
          <p:nvGrpSpPr>
            <p:cNvPr id="12" name="组合 11"/>
            <p:cNvGrpSpPr/>
            <p:nvPr/>
          </p:nvGrpSpPr>
          <p:grpSpPr>
            <a:xfrm>
              <a:off x="9683417" y="6288397"/>
              <a:ext cx="2161673" cy="228600"/>
              <a:chOff x="2805536" y="-1467853"/>
              <a:chExt cx="2161673" cy="228600"/>
            </a:xfrm>
          </p:grpSpPr>
          <p:sp>
            <p:nvSpPr>
              <p:cNvPr id="13" name="椭圆 12"/>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flipH="1" flipV="1">
              <a:off x="-1013679" y="-43169"/>
              <a:ext cx="4948007" cy="573258"/>
              <a:chOff x="-460228" y="4964882"/>
              <a:chExt cx="16582544" cy="1921192"/>
            </a:xfrm>
          </p:grpSpPr>
          <p:sp>
            <p:nvSpPr>
              <p:cNvPr id="19"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50800" y="593090"/>
          <a:ext cx="12159615" cy="5766435"/>
        </p:xfrm>
        <a:graphic>
          <a:graphicData uri="http://schemas.openxmlformats.org/drawingml/2006/table">
            <a:tbl>
              <a:tblPr firstRow="1" bandRow="1">
                <a:tableStyleId>{5C22544A-7EE6-4342-B048-85BDC9FD1C3A}</a:tableStyleId>
              </a:tblPr>
              <a:tblGrid>
                <a:gridCol w="2533015"/>
                <a:gridCol w="996950"/>
                <a:gridCol w="8629650"/>
              </a:tblGrid>
              <a:tr h="1922145">
                <a:tc>
                  <a:txBody>
                    <a:bodyPr wrap="square"/>
                    <a:lstStyle/>
                    <a:p>
                      <a:pPr fontAlgn="auto">
                        <a:lnSpc>
                          <a:spcPct val="150000"/>
                        </a:lnSpc>
                        <a:buNone/>
                      </a:pPr>
                      <a:r>
                        <a:rPr lang="en-US" altLang="zh-CN" sz="2400" b="1">
                          <a:solidFill>
                            <a:srgbClr val="FF0000"/>
                          </a:solidFill>
                        </a:rPr>
                        <a:t>had done</a:t>
                      </a:r>
                      <a:endParaRPr lang="en-US" altLang="zh-CN" sz="2400" b="1">
                        <a:solidFill>
                          <a:srgbClr val="FF0000"/>
                        </a:solidFill>
                      </a:endParaRPr>
                    </a:p>
                    <a:p>
                      <a:pPr fontAlgn="auto">
                        <a:lnSpc>
                          <a:spcPct val="150000"/>
                        </a:lnSpc>
                        <a:buNone/>
                      </a:pPr>
                      <a:r>
                        <a:rPr lang="en-US" altLang="zh-CN" sz="2400" b="1">
                          <a:solidFill>
                            <a:srgbClr val="FF0000"/>
                          </a:solidFill>
                        </a:rPr>
                        <a:t>(</a:t>
                      </a:r>
                      <a:r>
                        <a:rPr lang="zh-CN" altLang="en-US" sz="2400" b="1">
                          <a:solidFill>
                            <a:srgbClr val="FF0000"/>
                          </a:solidFill>
                        </a:rPr>
                        <a:t>过去完成时</a:t>
                      </a:r>
                      <a:r>
                        <a:rPr lang="en-US" altLang="zh-CN" sz="2400" b="1">
                          <a:solidFill>
                            <a:srgbClr val="FF0000"/>
                          </a:solidFill>
                        </a:rPr>
                        <a:t>)</a:t>
                      </a:r>
                      <a:endParaRPr lang="en-US" altLang="zh-CN" sz="2400" b="1">
                        <a:solidFill>
                          <a:srgbClr val="FF0000"/>
                        </a:solidFill>
                      </a:endParaRPr>
                    </a:p>
                  </a:txBody>
                  <a:tcPr vert="horz"/>
                </a:tc>
                <a:tc>
                  <a:txBody>
                    <a:bodyPr wrap="square"/>
                    <a:lstStyle/>
                    <a:p>
                      <a:pPr>
                        <a:buNone/>
                      </a:pPr>
                      <a:endParaRPr lang="zh-CN" altLang="en-US" sz="2400" b="1"/>
                    </a:p>
                  </a:txBody>
                  <a:tcPr vert="horz"/>
                </a:tc>
                <a:tc>
                  <a:txBody>
                    <a:bodyPr wrap="square"/>
                    <a:lstStyle/>
                    <a:p>
                      <a:pPr fontAlgn="auto">
                        <a:lnSpc>
                          <a:spcPct val="150000"/>
                        </a:lnSpc>
                        <a:buNone/>
                      </a:pPr>
                      <a:endParaRPr lang="en-US" altLang="zh-CN" sz="2000" b="1"/>
                    </a:p>
                  </a:txBody>
                  <a:tcPr vert="horz"/>
                </a:tc>
              </a:tr>
              <a:tr h="1922145">
                <a:tc>
                  <a:txBody>
                    <a:bodyPr wrap="square"/>
                    <a:lstStyle/>
                    <a:p>
                      <a:pPr fontAlgn="auto">
                        <a:lnSpc>
                          <a:spcPct val="150000"/>
                        </a:lnSpc>
                        <a:buNone/>
                      </a:pPr>
                      <a:r>
                        <a:rPr lang="en-US" altLang="zh-CN" sz="2400" b="1">
                          <a:solidFill>
                            <a:srgbClr val="FF0000"/>
                          </a:solidFill>
                        </a:rPr>
                        <a:t>was/were doing</a:t>
                      </a:r>
                      <a:endParaRPr lang="en-US" altLang="zh-CN" sz="2400" b="1">
                        <a:solidFill>
                          <a:srgbClr val="FF0000"/>
                        </a:solidFill>
                      </a:endParaRPr>
                    </a:p>
                    <a:p>
                      <a:pPr fontAlgn="auto">
                        <a:lnSpc>
                          <a:spcPct val="150000"/>
                        </a:lnSpc>
                        <a:buNone/>
                      </a:pPr>
                      <a:r>
                        <a:rPr lang="en-US" altLang="zh-CN" sz="2400" b="1">
                          <a:solidFill>
                            <a:srgbClr val="FF0000"/>
                          </a:solidFill>
                        </a:rPr>
                        <a:t>(</a:t>
                      </a:r>
                      <a:r>
                        <a:rPr lang="zh-CN" altLang="en-US" sz="2400" b="1">
                          <a:solidFill>
                            <a:srgbClr val="FF0000"/>
                          </a:solidFill>
                        </a:rPr>
                        <a:t>过去进行时</a:t>
                      </a:r>
                      <a:r>
                        <a:rPr lang="en-US" altLang="zh-CN" sz="2400" b="1">
                          <a:solidFill>
                            <a:srgbClr val="FF0000"/>
                          </a:solidFill>
                        </a:rPr>
                        <a:t>)</a:t>
                      </a:r>
                      <a:endParaRPr lang="en-US" altLang="zh-CN" sz="2400" b="1">
                        <a:solidFill>
                          <a:srgbClr val="FF0000"/>
                        </a:solidFill>
                      </a:endParaRPr>
                    </a:p>
                  </a:txBody>
                  <a:tcPr vert="horz"/>
                </a:tc>
                <a:tc>
                  <a:txBody>
                    <a:bodyPr wrap="square"/>
                    <a:lstStyle/>
                    <a:p>
                      <a:pPr>
                        <a:buNone/>
                      </a:pPr>
                      <a:endParaRPr lang="zh-CN" altLang="en-US" sz="2400" b="1"/>
                    </a:p>
                  </a:txBody>
                  <a:tcPr vert="horz"/>
                </a:tc>
                <a:tc>
                  <a:txBody>
                    <a:bodyPr wrap="square"/>
                    <a:lstStyle/>
                    <a:p>
                      <a:pPr fontAlgn="auto">
                        <a:lnSpc>
                          <a:spcPct val="150000"/>
                        </a:lnSpc>
                        <a:buNone/>
                      </a:pPr>
                      <a:endParaRPr lang="en-US" altLang="zh-CN" sz="2000" b="1"/>
                    </a:p>
                  </a:txBody>
                  <a:tcPr vert="horz"/>
                </a:tc>
              </a:tr>
              <a:tr h="1922145">
                <a:tc>
                  <a:txBody>
                    <a:bodyPr wrap="square"/>
                    <a:lstStyle/>
                    <a:p>
                      <a:pPr fontAlgn="auto">
                        <a:lnSpc>
                          <a:spcPct val="150000"/>
                        </a:lnSpc>
                        <a:buNone/>
                      </a:pPr>
                      <a:r>
                        <a:rPr lang="en-US" altLang="zh-CN" sz="2400" b="1">
                          <a:solidFill>
                            <a:srgbClr val="FF0000"/>
                          </a:solidFill>
                        </a:rPr>
                        <a:t>has/have been doing</a:t>
                      </a:r>
                      <a:endParaRPr lang="en-US" altLang="zh-CN" sz="2400" b="1">
                        <a:solidFill>
                          <a:srgbClr val="FF0000"/>
                        </a:solidFill>
                      </a:endParaRPr>
                    </a:p>
                    <a:p>
                      <a:pPr fontAlgn="auto">
                        <a:lnSpc>
                          <a:spcPct val="150000"/>
                        </a:lnSpc>
                        <a:buNone/>
                      </a:pPr>
                      <a:r>
                        <a:rPr lang="en-US" altLang="zh-CN" sz="2400" b="1">
                          <a:solidFill>
                            <a:srgbClr val="FF0000"/>
                          </a:solidFill>
                        </a:rPr>
                        <a:t>(</a:t>
                      </a:r>
                      <a:r>
                        <a:rPr lang="zh-CN" altLang="en-US" sz="2400" b="1">
                          <a:solidFill>
                            <a:srgbClr val="FF0000"/>
                          </a:solidFill>
                        </a:rPr>
                        <a:t>现在完成进行时</a:t>
                      </a:r>
                      <a:r>
                        <a:rPr lang="en-US" altLang="zh-CN" sz="2400" b="1">
                          <a:solidFill>
                            <a:srgbClr val="FF0000"/>
                          </a:solidFill>
                        </a:rPr>
                        <a:t>)</a:t>
                      </a:r>
                      <a:endParaRPr lang="en-US" altLang="zh-CN" sz="2400" b="1">
                        <a:solidFill>
                          <a:srgbClr val="FF0000"/>
                        </a:solidFill>
                      </a:endParaRPr>
                    </a:p>
                  </a:txBody>
                  <a:tcPr vert="horz"/>
                </a:tc>
                <a:tc>
                  <a:txBody>
                    <a:bodyPr wrap="square"/>
                    <a:lstStyle/>
                    <a:p>
                      <a:pPr>
                        <a:buNone/>
                      </a:pPr>
                      <a:endParaRPr lang="zh-CN" altLang="en-US" sz="2400" b="1"/>
                    </a:p>
                  </a:txBody>
                  <a:tcPr vert="horz"/>
                </a:tc>
                <a:tc>
                  <a:txBody>
                    <a:bodyPr wrap="square"/>
                    <a:lstStyle/>
                    <a:p>
                      <a:pPr fontAlgn="auto">
                        <a:lnSpc>
                          <a:spcPct val="150000"/>
                        </a:lnSpc>
                        <a:buNone/>
                      </a:pPr>
                      <a:endParaRPr lang="en-US" altLang="zh-CN" sz="2000" b="1"/>
                    </a:p>
                  </a:txBody>
                  <a:tcPr vert="horz"/>
                </a:tc>
              </a:tr>
            </a:tbl>
          </a:graphicData>
        </a:graphic>
      </p:graphicFrame>
      <p:sp>
        <p:nvSpPr>
          <p:cNvPr id="5" name="左右箭头 4"/>
          <p:cNvSpPr/>
          <p:nvPr/>
        </p:nvSpPr>
        <p:spPr>
          <a:xfrm>
            <a:off x="2665095" y="1242060"/>
            <a:ext cx="817880" cy="464820"/>
          </a:xfrm>
          <a:prstGeom prst="lef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左右箭头 5"/>
          <p:cNvSpPr/>
          <p:nvPr/>
        </p:nvSpPr>
        <p:spPr>
          <a:xfrm>
            <a:off x="2665095" y="3076575"/>
            <a:ext cx="817880" cy="464820"/>
          </a:xfrm>
          <a:prstGeom prst="lef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左右箭头 6"/>
          <p:cNvSpPr/>
          <p:nvPr/>
        </p:nvSpPr>
        <p:spPr>
          <a:xfrm>
            <a:off x="2665095" y="4939030"/>
            <a:ext cx="817880" cy="464820"/>
          </a:xfrm>
          <a:prstGeom prst="leftRightArrow">
            <a:avLst/>
          </a:prstGeom>
          <a:gradFill>
            <a:gsLst>
              <a:gs pos="0">
                <a:srgbClr val="14CD68"/>
              </a:gs>
              <a:gs pos="100000">
                <a:srgbClr val="0B6E38"/>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666490" y="2691765"/>
            <a:ext cx="8438515" cy="1198880"/>
          </a:xfrm>
          <a:prstGeom prst="rect">
            <a:avLst/>
          </a:prstGeom>
          <a:noFill/>
        </p:spPr>
        <p:txBody>
          <a:bodyPr wrap="square" rtlCol="0">
            <a:spAutoFit/>
          </a:bodyPr>
          <a:lstStyle/>
          <a:p>
            <a:pPr fontAlgn="auto">
              <a:lnSpc>
                <a:spcPct val="150000"/>
              </a:lnSpc>
            </a:pPr>
            <a:r>
              <a:rPr lang="en-US" altLang="zh-CN" sz="2400">
                <a:sym typeface="+mn-ea"/>
              </a:rPr>
              <a:t>An on-going situation at or around a particular time in the past. </a:t>
            </a:r>
            <a:endParaRPr lang="zh-CN" altLang="en-US" sz="2400"/>
          </a:p>
        </p:txBody>
      </p:sp>
      <p:sp>
        <p:nvSpPr>
          <p:cNvPr id="8" name="文本框 7"/>
          <p:cNvSpPr txBox="1"/>
          <p:nvPr/>
        </p:nvSpPr>
        <p:spPr>
          <a:xfrm>
            <a:off x="3666490" y="4825365"/>
            <a:ext cx="8526145" cy="645160"/>
          </a:xfrm>
          <a:prstGeom prst="rect">
            <a:avLst/>
          </a:prstGeom>
          <a:noFill/>
        </p:spPr>
        <p:txBody>
          <a:bodyPr wrap="square" rtlCol="0">
            <a:spAutoFit/>
          </a:bodyPr>
          <a:lstStyle/>
          <a:p>
            <a:pPr fontAlgn="auto">
              <a:lnSpc>
                <a:spcPct val="150000"/>
              </a:lnSpc>
              <a:buNone/>
            </a:pPr>
            <a:r>
              <a:rPr lang="en-US" altLang="zh-CN" sz="2400">
                <a:sym typeface="+mn-ea"/>
              </a:rPr>
              <a:t>An action that happened in a period of time up to the present. </a:t>
            </a:r>
            <a:endParaRPr lang="zh-CN" altLang="en-US" sz="2400"/>
          </a:p>
        </p:txBody>
      </p:sp>
      <p:sp>
        <p:nvSpPr>
          <p:cNvPr id="9" name="文本框 8"/>
          <p:cNvSpPr txBox="1"/>
          <p:nvPr/>
        </p:nvSpPr>
        <p:spPr>
          <a:xfrm>
            <a:off x="3652520" y="1151890"/>
            <a:ext cx="8452485" cy="645160"/>
          </a:xfrm>
          <a:prstGeom prst="rect">
            <a:avLst/>
          </a:prstGeom>
          <a:noFill/>
        </p:spPr>
        <p:txBody>
          <a:bodyPr wrap="square" rtlCol="0">
            <a:spAutoFit/>
          </a:bodyPr>
          <a:lstStyle/>
          <a:p>
            <a:pPr fontAlgn="auto">
              <a:lnSpc>
                <a:spcPct val="150000"/>
              </a:lnSpc>
            </a:pPr>
            <a:r>
              <a:rPr lang="en-US" altLang="zh-CN" sz="2400">
                <a:sym typeface="+mn-ea"/>
              </a:rPr>
              <a:t>An action completed in the past before another past action.</a:t>
            </a:r>
            <a:endParaRPr lang="zh-CN" altLang="en-US" sz="2400"/>
          </a:p>
        </p:txBody>
      </p:sp>
      <p:grpSp>
        <p:nvGrpSpPr>
          <p:cNvPr id="10" name="Group 21_1"/>
          <p:cNvGrpSpPr/>
          <p:nvPr/>
        </p:nvGrpSpPr>
        <p:grpSpPr>
          <a:xfrm>
            <a:off x="-947639" y="11"/>
            <a:ext cx="12858769" cy="6560166"/>
            <a:chOff x="-1013679" y="-43169"/>
            <a:chExt cx="12858769" cy="6560166"/>
          </a:xfrm>
        </p:grpSpPr>
        <p:grpSp>
          <p:nvGrpSpPr>
            <p:cNvPr id="11" name="组合 10"/>
            <p:cNvGrpSpPr/>
            <p:nvPr/>
          </p:nvGrpSpPr>
          <p:grpSpPr>
            <a:xfrm>
              <a:off x="9683417" y="6288397"/>
              <a:ext cx="2161673" cy="228600"/>
              <a:chOff x="2805536" y="-1467853"/>
              <a:chExt cx="2161673" cy="228600"/>
            </a:xfrm>
          </p:grpSpPr>
          <p:sp>
            <p:nvSpPr>
              <p:cNvPr id="12" name="椭圆 11"/>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flipH="1" flipV="1">
              <a:off x="-1013679" y="-43169"/>
              <a:ext cx="4948007" cy="573258"/>
              <a:chOff x="-460228" y="4964882"/>
              <a:chExt cx="16582544" cy="1921192"/>
            </a:xfrm>
          </p:grpSpPr>
          <p:sp>
            <p:nvSpPr>
              <p:cNvPr id="18"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59325" y="0"/>
            <a:ext cx="3195320" cy="705485"/>
          </a:xfrm>
        </p:spPr>
        <p:txBody>
          <a:bodyPr/>
          <a:lstStyle/>
          <a:p>
            <a:r>
              <a:rPr lang="en-US" altLang="zh-CN">
                <a:solidFill>
                  <a:schemeClr val="accent1"/>
                </a:solidFill>
                <a:effectLst>
                  <a:outerShdw blurRad="38100" dist="25400" dir="5400000" algn="ctr" rotWithShape="0">
                    <a:srgbClr val="6E747A">
                      <a:alpha val="43000"/>
                    </a:srgbClr>
                  </a:outerShdw>
                </a:effectLst>
              </a:rPr>
              <a:t>Practice1</a:t>
            </a:r>
            <a:endParaRPr lang="en-US" altLang="zh-CN">
              <a:solidFill>
                <a:schemeClr val="accent1"/>
              </a:solidFill>
              <a:effectLst>
                <a:outerShdw blurRad="38100" dist="25400" dir="5400000" algn="ctr" rotWithShape="0">
                  <a:srgbClr val="6E747A">
                    <a:alpha val="43000"/>
                  </a:srgbClr>
                </a:outerShdw>
              </a:effectLst>
            </a:endParaRPr>
          </a:p>
        </p:txBody>
      </p:sp>
      <p:sp>
        <p:nvSpPr>
          <p:cNvPr id="4" name="文本框 3"/>
          <p:cNvSpPr txBox="1"/>
          <p:nvPr/>
        </p:nvSpPr>
        <p:spPr>
          <a:xfrm>
            <a:off x="155575" y="705485"/>
            <a:ext cx="11881485" cy="5631180"/>
          </a:xfrm>
          <a:prstGeom prst="rect">
            <a:avLst/>
          </a:prstGeom>
          <a:noFill/>
        </p:spPr>
        <p:txBody>
          <a:bodyPr wrap="square" rtlCol="0">
            <a:spAutoFit/>
          </a:bodyPr>
          <a:lstStyle/>
          <a:p>
            <a:pPr fontAlgn="auto">
              <a:lnSpc>
                <a:spcPct val="150000"/>
              </a:lnSpc>
            </a:pPr>
            <a:r>
              <a:rPr lang="en-US" altLang="zh-CN" sz="2400"/>
              <a:t>1.  Mr Black had quitted his well-paid job and _______________(serve) as a volunteer in the club when I met him last month. </a:t>
            </a:r>
            <a:endParaRPr lang="en-US" altLang="zh-CN" sz="2400"/>
          </a:p>
          <a:p>
            <a:pPr fontAlgn="auto">
              <a:lnSpc>
                <a:spcPct val="150000"/>
              </a:lnSpc>
            </a:pPr>
            <a:r>
              <a:rPr lang="en-US" altLang="zh-CN" sz="2400"/>
              <a:t>2.  The number of medical schools reached 18 in the 1990s and ________________ (remain) around ever since. </a:t>
            </a:r>
            <a:endParaRPr lang="en-US" altLang="zh-CN" sz="2400"/>
          </a:p>
          <a:p>
            <a:pPr fontAlgn="auto">
              <a:lnSpc>
                <a:spcPct val="150000"/>
              </a:lnSpc>
            </a:pPr>
            <a:r>
              <a:rPr lang="en-US" altLang="zh-CN" sz="2400"/>
              <a:t>3.  By about 6000BC, people ________________(discover) the best crops to grow and animals to raise. </a:t>
            </a:r>
            <a:endParaRPr lang="en-US" altLang="zh-CN" sz="2400"/>
          </a:p>
          <a:p>
            <a:pPr fontAlgn="auto">
              <a:lnSpc>
                <a:spcPct val="150000"/>
              </a:lnSpc>
            </a:pPr>
            <a:r>
              <a:rPr lang="en-US" altLang="zh-CN" sz="2400"/>
              <a:t>4.  They were not sure how the Americans ____________(react) to the new type of music. </a:t>
            </a:r>
            <a:endParaRPr lang="en-US" altLang="zh-CN" sz="2400"/>
          </a:p>
          <a:p>
            <a:pPr fontAlgn="auto">
              <a:lnSpc>
                <a:spcPct val="150000"/>
              </a:lnSpc>
            </a:pPr>
            <a:r>
              <a:rPr lang="en-US" altLang="zh-CN" sz="2400"/>
              <a:t>5.  If you look at all sides of the situation, you will find a solution that _________(suit) everyone. </a:t>
            </a:r>
            <a:endParaRPr lang="en-US" altLang="zh-CN" sz="2400"/>
          </a:p>
        </p:txBody>
      </p:sp>
      <p:sp>
        <p:nvSpPr>
          <p:cNvPr id="5" name="文本框 4"/>
          <p:cNvSpPr txBox="1"/>
          <p:nvPr/>
        </p:nvSpPr>
        <p:spPr>
          <a:xfrm>
            <a:off x="6440805" y="705485"/>
            <a:ext cx="2286000" cy="460375"/>
          </a:xfrm>
          <a:prstGeom prst="rect">
            <a:avLst/>
          </a:prstGeom>
          <a:noFill/>
        </p:spPr>
        <p:txBody>
          <a:bodyPr wrap="square" rtlCol="0">
            <a:spAutoFit/>
          </a:bodyPr>
          <a:lstStyle/>
          <a:p>
            <a:r>
              <a:rPr lang="en-US" altLang="zh-CN"/>
              <a:t> </a:t>
            </a:r>
            <a:r>
              <a:rPr lang="en-US" altLang="zh-CN" sz="2400">
                <a:solidFill>
                  <a:srgbClr val="FF0000"/>
                </a:solidFill>
              </a:rPr>
              <a:t>was serving </a:t>
            </a:r>
            <a:endParaRPr lang="en-US" altLang="zh-CN" sz="2400">
              <a:solidFill>
                <a:srgbClr val="FF0000"/>
              </a:solidFill>
            </a:endParaRPr>
          </a:p>
        </p:txBody>
      </p:sp>
      <p:sp>
        <p:nvSpPr>
          <p:cNvPr id="6" name="文本框 5"/>
          <p:cNvSpPr txBox="1"/>
          <p:nvPr/>
        </p:nvSpPr>
        <p:spPr>
          <a:xfrm>
            <a:off x="8994775" y="1862455"/>
            <a:ext cx="2272665" cy="460375"/>
          </a:xfrm>
          <a:prstGeom prst="rect">
            <a:avLst/>
          </a:prstGeom>
          <a:noFill/>
        </p:spPr>
        <p:txBody>
          <a:bodyPr wrap="square" rtlCol="0">
            <a:spAutoFit/>
          </a:bodyPr>
          <a:lstStyle/>
          <a:p>
            <a:r>
              <a:rPr lang="en-US" altLang="zh-CN"/>
              <a:t> </a:t>
            </a:r>
            <a:r>
              <a:rPr lang="en-US" altLang="zh-CN" sz="2400">
                <a:solidFill>
                  <a:srgbClr val="FF0000"/>
                </a:solidFill>
              </a:rPr>
              <a:t>has remained </a:t>
            </a:r>
            <a:endParaRPr lang="en-US" altLang="zh-CN" sz="2400">
              <a:solidFill>
                <a:srgbClr val="FF0000"/>
              </a:solidFill>
            </a:endParaRPr>
          </a:p>
        </p:txBody>
      </p:sp>
      <p:sp>
        <p:nvSpPr>
          <p:cNvPr id="7" name="文本框 6"/>
          <p:cNvSpPr txBox="1"/>
          <p:nvPr/>
        </p:nvSpPr>
        <p:spPr>
          <a:xfrm>
            <a:off x="4309745" y="2921000"/>
            <a:ext cx="2540000" cy="460375"/>
          </a:xfrm>
          <a:prstGeom prst="rect">
            <a:avLst/>
          </a:prstGeom>
          <a:noFill/>
        </p:spPr>
        <p:txBody>
          <a:bodyPr wrap="square" rtlCol="0">
            <a:spAutoFit/>
          </a:bodyPr>
          <a:lstStyle/>
          <a:p>
            <a:r>
              <a:rPr lang="en-US" altLang="zh-CN"/>
              <a:t> </a:t>
            </a:r>
            <a:r>
              <a:rPr lang="en-US" altLang="zh-CN" sz="2400">
                <a:solidFill>
                  <a:srgbClr val="FF0000"/>
                </a:solidFill>
              </a:rPr>
              <a:t>had discovered </a:t>
            </a:r>
            <a:endParaRPr lang="en-US" altLang="zh-CN" sz="2400">
              <a:solidFill>
                <a:srgbClr val="FF0000"/>
              </a:solidFill>
            </a:endParaRPr>
          </a:p>
        </p:txBody>
      </p:sp>
      <p:sp>
        <p:nvSpPr>
          <p:cNvPr id="8" name="文本框 7"/>
          <p:cNvSpPr txBox="1"/>
          <p:nvPr/>
        </p:nvSpPr>
        <p:spPr>
          <a:xfrm>
            <a:off x="6031865" y="4035425"/>
            <a:ext cx="1834515" cy="460375"/>
          </a:xfrm>
          <a:prstGeom prst="rect">
            <a:avLst/>
          </a:prstGeom>
          <a:noFill/>
        </p:spPr>
        <p:txBody>
          <a:bodyPr wrap="square" rtlCol="0">
            <a:spAutoFit/>
          </a:bodyPr>
          <a:lstStyle/>
          <a:p>
            <a:r>
              <a:rPr lang="en-US" altLang="zh-CN" sz="2400">
                <a:solidFill>
                  <a:srgbClr val="FF0000"/>
                </a:solidFill>
              </a:rPr>
              <a:t>would react</a:t>
            </a:r>
            <a:endParaRPr lang="en-US" altLang="zh-CN" sz="2400">
              <a:solidFill>
                <a:srgbClr val="FF0000"/>
              </a:solidFill>
            </a:endParaRPr>
          </a:p>
        </p:txBody>
      </p:sp>
      <p:sp>
        <p:nvSpPr>
          <p:cNvPr id="9" name="文本框 8"/>
          <p:cNvSpPr txBox="1"/>
          <p:nvPr/>
        </p:nvSpPr>
        <p:spPr>
          <a:xfrm>
            <a:off x="9615805" y="5135880"/>
            <a:ext cx="1031240" cy="460375"/>
          </a:xfrm>
          <a:prstGeom prst="rect">
            <a:avLst/>
          </a:prstGeom>
          <a:noFill/>
        </p:spPr>
        <p:txBody>
          <a:bodyPr wrap="square" rtlCol="0">
            <a:spAutoFit/>
          </a:bodyPr>
          <a:lstStyle/>
          <a:p>
            <a:r>
              <a:rPr lang="en-US" altLang="zh-CN"/>
              <a:t> </a:t>
            </a:r>
            <a:r>
              <a:rPr lang="en-US" altLang="zh-CN" sz="2400">
                <a:solidFill>
                  <a:srgbClr val="FF0000"/>
                </a:solidFill>
              </a:rPr>
              <a:t>suits </a:t>
            </a:r>
            <a:endParaRPr lang="en-US" altLang="zh-CN" sz="2400">
              <a:solidFill>
                <a:srgbClr val="FF0000"/>
              </a:solidFill>
            </a:endParaRPr>
          </a:p>
        </p:txBody>
      </p:sp>
      <p:grpSp>
        <p:nvGrpSpPr>
          <p:cNvPr id="3" name="Group 21_1"/>
          <p:cNvGrpSpPr/>
          <p:nvPr/>
        </p:nvGrpSpPr>
        <p:grpSpPr>
          <a:xfrm>
            <a:off x="-947639" y="11"/>
            <a:ext cx="12858769" cy="6560166"/>
            <a:chOff x="-1013679" y="-43169"/>
            <a:chExt cx="12858769" cy="6560166"/>
          </a:xfrm>
        </p:grpSpPr>
        <p:grpSp>
          <p:nvGrpSpPr>
            <p:cNvPr id="10" name="组合 9"/>
            <p:cNvGrpSpPr/>
            <p:nvPr/>
          </p:nvGrpSpPr>
          <p:grpSpPr>
            <a:xfrm>
              <a:off x="9683417" y="6288397"/>
              <a:ext cx="2161673" cy="228600"/>
              <a:chOff x="2805536" y="-1467853"/>
              <a:chExt cx="2161673" cy="228600"/>
            </a:xfrm>
          </p:grpSpPr>
          <p:sp>
            <p:nvSpPr>
              <p:cNvPr id="11" name="椭圆 10"/>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flipH="1" flipV="1">
              <a:off x="-1013679" y="-43169"/>
              <a:ext cx="4948007" cy="573258"/>
              <a:chOff x="-460228" y="4964882"/>
              <a:chExt cx="16582544" cy="1921192"/>
            </a:xfrm>
          </p:grpSpPr>
          <p:sp>
            <p:nvSpPr>
              <p:cNvPr id="17"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7380" y="0"/>
            <a:ext cx="3018155" cy="704850"/>
          </a:xfrm>
        </p:spPr>
        <p:txBody>
          <a:bodyPr>
            <a:normAutofit/>
          </a:bodyPr>
          <a:lstStyle/>
          <a:p>
            <a:r>
              <a:rPr lang="en-US" altLang="zh-CN">
                <a:solidFill>
                  <a:schemeClr val="accent1"/>
                </a:solidFill>
                <a:effectLst>
                  <a:outerShdw blurRad="38100" dist="25400" dir="5400000" algn="ctr" rotWithShape="0">
                    <a:srgbClr val="6E747A">
                      <a:alpha val="43000"/>
                    </a:srgbClr>
                  </a:outerShdw>
                </a:effectLst>
              </a:rPr>
              <a:t>Practice 2 </a:t>
            </a:r>
            <a:endParaRPr lang="en-US" altLang="zh-CN"/>
          </a:p>
        </p:txBody>
      </p:sp>
      <p:graphicFrame>
        <p:nvGraphicFramePr>
          <p:cNvPr id="7" name="表格 6"/>
          <p:cNvGraphicFramePr>
            <a:graphicFrameLocks noGrp="1"/>
          </p:cNvGraphicFramePr>
          <p:nvPr>
            <p:custDataLst>
              <p:tags r:id="rId1"/>
            </p:custDataLst>
          </p:nvPr>
        </p:nvGraphicFramePr>
        <p:xfrm>
          <a:off x="1270" y="666750"/>
          <a:ext cx="4072890" cy="6165215"/>
        </p:xfrm>
        <a:graphic>
          <a:graphicData uri="http://schemas.openxmlformats.org/drawingml/2006/table">
            <a:tbl>
              <a:tblPr firstRow="1" bandRow="1">
                <a:tableStyleId>{5C22544A-7EE6-4342-B048-85BDC9FD1C3A}</a:tableStyleId>
              </a:tblPr>
              <a:tblGrid>
                <a:gridCol w="575310"/>
                <a:gridCol w="3497580"/>
              </a:tblGrid>
              <a:tr h="880745">
                <a:tc>
                  <a:txBody>
                    <a:bodyPr wrap="square"/>
                    <a:lstStyle/>
                    <a:p>
                      <a:pPr>
                        <a:buNone/>
                      </a:pPr>
                      <a:r>
                        <a:rPr lang="en-US" altLang="zh-CN" sz="2400" b="1">
                          <a:solidFill>
                            <a:srgbClr val="FF0000"/>
                          </a:solidFill>
                        </a:rPr>
                        <a:t>1.</a:t>
                      </a:r>
                      <a:endParaRPr lang="en-US" altLang="zh-CN" sz="2400" b="1">
                        <a:solidFill>
                          <a:srgbClr val="FF0000"/>
                        </a:solidFill>
                      </a:endParaRPr>
                    </a:p>
                  </a:txBody>
                  <a:tcPr vert="horz"/>
                </a:tc>
                <a:tc>
                  <a:txBody>
                    <a:bodyPr wrap="square"/>
                    <a:lstStyle/>
                    <a:p>
                      <a:pPr>
                        <a:buNone/>
                      </a:pPr>
                      <a:endParaRPr lang="zh-CN" altLang="en-US"/>
                    </a:p>
                  </a:txBody>
                  <a:tcPr vert="horz"/>
                </a:tc>
              </a:tr>
              <a:tr h="880745">
                <a:tc>
                  <a:txBody>
                    <a:bodyPr wrap="square"/>
                    <a:lstStyle/>
                    <a:p>
                      <a:pPr>
                        <a:buNone/>
                      </a:pPr>
                      <a:r>
                        <a:rPr lang="en-US" altLang="zh-CN" sz="2400" b="1">
                          <a:solidFill>
                            <a:srgbClr val="FF0000"/>
                          </a:solidFill>
                        </a:rPr>
                        <a:t>2.</a:t>
                      </a:r>
                      <a:endParaRPr lang="en-US" altLang="zh-CN" sz="2400" b="1">
                        <a:solidFill>
                          <a:srgbClr val="FF0000"/>
                        </a:solidFill>
                      </a:endParaRPr>
                    </a:p>
                  </a:txBody>
                  <a:tcPr vert="horz"/>
                </a:tc>
                <a:tc>
                  <a:txBody>
                    <a:bodyPr wrap="square"/>
                    <a:lstStyle/>
                    <a:p>
                      <a:pPr>
                        <a:buNone/>
                      </a:pPr>
                      <a:endParaRPr lang="zh-CN" altLang="en-US"/>
                    </a:p>
                  </a:txBody>
                  <a:tcPr vert="horz"/>
                </a:tc>
              </a:tr>
              <a:tr h="880745">
                <a:tc>
                  <a:txBody>
                    <a:bodyPr wrap="square"/>
                    <a:lstStyle/>
                    <a:p>
                      <a:pPr>
                        <a:buNone/>
                      </a:pPr>
                      <a:r>
                        <a:rPr lang="en-US" altLang="zh-CN" sz="2400" b="1">
                          <a:solidFill>
                            <a:srgbClr val="FF0000"/>
                          </a:solidFill>
                        </a:rPr>
                        <a:t>3.</a:t>
                      </a:r>
                      <a:endParaRPr lang="en-US" altLang="zh-CN" sz="2400" b="1">
                        <a:solidFill>
                          <a:srgbClr val="FF0000"/>
                        </a:solidFill>
                      </a:endParaRPr>
                    </a:p>
                  </a:txBody>
                  <a:tcPr vert="horz"/>
                </a:tc>
                <a:tc>
                  <a:txBody>
                    <a:bodyPr wrap="square"/>
                    <a:lstStyle/>
                    <a:p>
                      <a:pPr>
                        <a:buNone/>
                      </a:pPr>
                      <a:endParaRPr lang="zh-CN" altLang="en-US"/>
                    </a:p>
                  </a:txBody>
                  <a:tcPr vert="horz"/>
                </a:tc>
              </a:tr>
              <a:tr h="880745">
                <a:tc>
                  <a:txBody>
                    <a:bodyPr wrap="square"/>
                    <a:lstStyle/>
                    <a:p>
                      <a:pPr>
                        <a:buNone/>
                      </a:pPr>
                      <a:r>
                        <a:rPr lang="en-US" altLang="zh-CN" sz="2400" b="1">
                          <a:solidFill>
                            <a:srgbClr val="FF0000"/>
                          </a:solidFill>
                        </a:rPr>
                        <a:t>4.</a:t>
                      </a:r>
                      <a:endParaRPr lang="en-US" altLang="zh-CN" sz="2400" b="1">
                        <a:solidFill>
                          <a:srgbClr val="FF0000"/>
                        </a:solidFill>
                      </a:endParaRPr>
                    </a:p>
                  </a:txBody>
                  <a:tcPr vert="horz"/>
                </a:tc>
                <a:tc>
                  <a:txBody>
                    <a:bodyPr wrap="square"/>
                    <a:lstStyle/>
                    <a:p>
                      <a:pPr>
                        <a:buNone/>
                      </a:pPr>
                      <a:endParaRPr lang="zh-CN" altLang="en-US"/>
                    </a:p>
                  </a:txBody>
                  <a:tcPr vert="horz"/>
                </a:tc>
              </a:tr>
              <a:tr h="880745">
                <a:tc>
                  <a:txBody>
                    <a:bodyPr wrap="square"/>
                    <a:lstStyle/>
                    <a:p>
                      <a:pPr>
                        <a:buNone/>
                      </a:pPr>
                      <a:r>
                        <a:rPr lang="en-US" altLang="zh-CN" sz="2400" b="1">
                          <a:solidFill>
                            <a:srgbClr val="FF0000"/>
                          </a:solidFill>
                        </a:rPr>
                        <a:t>5.</a:t>
                      </a:r>
                      <a:endParaRPr lang="en-US" altLang="zh-CN" sz="2400" b="1">
                        <a:solidFill>
                          <a:srgbClr val="FF0000"/>
                        </a:solidFill>
                      </a:endParaRPr>
                    </a:p>
                  </a:txBody>
                  <a:tcPr vert="horz"/>
                </a:tc>
                <a:tc>
                  <a:txBody>
                    <a:bodyPr wrap="square"/>
                    <a:lstStyle/>
                    <a:p>
                      <a:pPr>
                        <a:buNone/>
                      </a:pPr>
                      <a:endParaRPr lang="zh-CN" altLang="en-US"/>
                    </a:p>
                  </a:txBody>
                  <a:tcPr vert="horz"/>
                </a:tc>
              </a:tr>
              <a:tr h="880745">
                <a:tc>
                  <a:txBody>
                    <a:bodyPr wrap="square"/>
                    <a:lstStyle/>
                    <a:p>
                      <a:pPr>
                        <a:buNone/>
                      </a:pPr>
                      <a:r>
                        <a:rPr lang="en-US" altLang="zh-CN" sz="2400" b="1">
                          <a:solidFill>
                            <a:srgbClr val="FF0000"/>
                          </a:solidFill>
                        </a:rPr>
                        <a:t>6.</a:t>
                      </a:r>
                      <a:endParaRPr lang="en-US" altLang="zh-CN" sz="2400" b="1">
                        <a:solidFill>
                          <a:srgbClr val="FF0000"/>
                        </a:solidFill>
                      </a:endParaRPr>
                    </a:p>
                  </a:txBody>
                  <a:tcPr vert="horz"/>
                </a:tc>
                <a:tc>
                  <a:txBody>
                    <a:bodyPr wrap="square"/>
                    <a:lstStyle/>
                    <a:p>
                      <a:pPr>
                        <a:buNone/>
                      </a:pPr>
                      <a:endParaRPr lang="zh-CN" altLang="en-US"/>
                    </a:p>
                  </a:txBody>
                  <a:tcPr vert="horz"/>
                </a:tc>
              </a:tr>
              <a:tr h="880745">
                <a:tc>
                  <a:txBody>
                    <a:bodyPr wrap="square"/>
                    <a:lstStyle/>
                    <a:p>
                      <a:pPr>
                        <a:buNone/>
                      </a:pPr>
                      <a:r>
                        <a:rPr lang="en-US" altLang="zh-CN" sz="2400" b="1">
                          <a:solidFill>
                            <a:srgbClr val="FF0000"/>
                          </a:solidFill>
                        </a:rPr>
                        <a:t>7.</a:t>
                      </a:r>
                      <a:endParaRPr lang="en-US" altLang="zh-CN" sz="2400" b="1">
                        <a:solidFill>
                          <a:srgbClr val="FF0000"/>
                        </a:solidFill>
                      </a:endParaRPr>
                    </a:p>
                  </a:txBody>
                  <a:tcPr vert="horz"/>
                </a:tc>
                <a:tc>
                  <a:txBody>
                    <a:bodyPr wrap="square"/>
                    <a:lstStyle/>
                    <a:p>
                      <a:pPr>
                        <a:buNone/>
                      </a:pPr>
                      <a:endParaRPr lang="zh-CN" altLang="en-US"/>
                    </a:p>
                  </a:txBody>
                  <a:tcPr vert="horz"/>
                </a:tc>
              </a:tr>
            </a:tbl>
          </a:graphicData>
        </a:graphic>
      </p:graphicFrame>
      <p:pic>
        <p:nvPicPr>
          <p:cNvPr id="8" name="图片 7"/>
          <p:cNvPicPr>
            <a:picLocks noChangeAspect="1"/>
          </p:cNvPicPr>
          <p:nvPr/>
        </p:nvPicPr>
        <p:blipFill>
          <a:blip r:embed="rId2"/>
          <a:stretch>
            <a:fillRect/>
          </a:stretch>
        </p:blipFill>
        <p:spPr>
          <a:xfrm>
            <a:off x="4074795" y="0"/>
            <a:ext cx="8117205" cy="6831330"/>
          </a:xfrm>
          <a:prstGeom prst="rect">
            <a:avLst/>
          </a:prstGeom>
        </p:spPr>
      </p:pic>
      <p:sp>
        <p:nvSpPr>
          <p:cNvPr id="3" name="文本框 2"/>
          <p:cNvSpPr txBox="1"/>
          <p:nvPr/>
        </p:nvSpPr>
        <p:spPr>
          <a:xfrm>
            <a:off x="761365" y="874395"/>
            <a:ext cx="2977515" cy="460375"/>
          </a:xfrm>
          <a:prstGeom prst="rect">
            <a:avLst/>
          </a:prstGeom>
          <a:noFill/>
        </p:spPr>
        <p:txBody>
          <a:bodyPr wrap="square" rtlCol="0">
            <a:spAutoFit/>
          </a:bodyPr>
          <a:lstStyle/>
          <a:p>
            <a:r>
              <a:rPr lang="en-US" altLang="zh-CN" sz="2400">
                <a:solidFill>
                  <a:srgbClr val="FF0000"/>
                </a:solidFill>
              </a:rPr>
              <a:t>were singing</a:t>
            </a:r>
            <a:endParaRPr lang="en-US" altLang="zh-CN" sz="2400">
              <a:solidFill>
                <a:srgbClr val="FF0000"/>
              </a:solidFill>
            </a:endParaRPr>
          </a:p>
        </p:txBody>
      </p:sp>
      <p:sp>
        <p:nvSpPr>
          <p:cNvPr id="4" name="文本框 3"/>
          <p:cNvSpPr txBox="1"/>
          <p:nvPr/>
        </p:nvSpPr>
        <p:spPr>
          <a:xfrm>
            <a:off x="760730" y="1692910"/>
            <a:ext cx="3062605" cy="460375"/>
          </a:xfrm>
          <a:prstGeom prst="rect">
            <a:avLst/>
          </a:prstGeom>
          <a:noFill/>
        </p:spPr>
        <p:txBody>
          <a:bodyPr wrap="square" rtlCol="0">
            <a:spAutoFit/>
          </a:bodyPr>
          <a:lstStyle/>
          <a:p>
            <a:r>
              <a:rPr lang="en-US" altLang="zh-CN" sz="2400">
                <a:solidFill>
                  <a:srgbClr val="FF0000"/>
                </a:solidFill>
              </a:rPr>
              <a:t>would paint</a:t>
            </a:r>
            <a:endParaRPr lang="en-US" altLang="zh-CN" sz="2400">
              <a:solidFill>
                <a:srgbClr val="FF0000"/>
              </a:solidFill>
            </a:endParaRPr>
          </a:p>
        </p:txBody>
      </p:sp>
      <p:sp>
        <p:nvSpPr>
          <p:cNvPr id="5" name="文本框 4"/>
          <p:cNvSpPr txBox="1"/>
          <p:nvPr/>
        </p:nvSpPr>
        <p:spPr>
          <a:xfrm>
            <a:off x="760730" y="2455545"/>
            <a:ext cx="3312795" cy="829945"/>
          </a:xfrm>
          <a:prstGeom prst="rect">
            <a:avLst/>
          </a:prstGeom>
          <a:noFill/>
        </p:spPr>
        <p:txBody>
          <a:bodyPr wrap="square" rtlCol="0">
            <a:spAutoFit/>
          </a:bodyPr>
          <a:lstStyle/>
          <a:p>
            <a:r>
              <a:rPr lang="en-US" altLang="zh-CN" sz="2400">
                <a:solidFill>
                  <a:srgbClr val="FF0000"/>
                </a:solidFill>
              </a:rPr>
              <a:t>have lived/ </a:t>
            </a:r>
            <a:endParaRPr lang="en-US" altLang="zh-CN" sz="2400">
              <a:solidFill>
                <a:srgbClr val="FF0000"/>
              </a:solidFill>
            </a:endParaRPr>
          </a:p>
          <a:p>
            <a:r>
              <a:rPr lang="en-US" altLang="zh-CN" sz="2400">
                <a:solidFill>
                  <a:srgbClr val="FF0000"/>
                </a:solidFill>
              </a:rPr>
              <a:t>have been living</a:t>
            </a:r>
            <a:endParaRPr lang="en-US" altLang="zh-CN" sz="2400">
              <a:solidFill>
                <a:srgbClr val="FF0000"/>
              </a:solidFill>
            </a:endParaRPr>
          </a:p>
        </p:txBody>
      </p:sp>
      <p:sp>
        <p:nvSpPr>
          <p:cNvPr id="6" name="文本框 5"/>
          <p:cNvSpPr txBox="1"/>
          <p:nvPr/>
        </p:nvSpPr>
        <p:spPr>
          <a:xfrm>
            <a:off x="775335" y="3519170"/>
            <a:ext cx="2483485" cy="460375"/>
          </a:xfrm>
          <a:prstGeom prst="rect">
            <a:avLst/>
          </a:prstGeom>
          <a:noFill/>
        </p:spPr>
        <p:txBody>
          <a:bodyPr wrap="square" rtlCol="0">
            <a:spAutoFit/>
          </a:bodyPr>
          <a:lstStyle/>
          <a:p>
            <a:r>
              <a:rPr lang="en-US" altLang="zh-CN" sz="2400">
                <a:solidFill>
                  <a:srgbClr val="FF0000"/>
                </a:solidFill>
              </a:rPr>
              <a:t>don't regret</a:t>
            </a:r>
            <a:endParaRPr lang="en-US" altLang="zh-CN" sz="2400">
              <a:solidFill>
                <a:srgbClr val="FF0000"/>
              </a:solidFill>
            </a:endParaRPr>
          </a:p>
        </p:txBody>
      </p:sp>
      <p:sp>
        <p:nvSpPr>
          <p:cNvPr id="9" name="文本框 8"/>
          <p:cNvSpPr txBox="1"/>
          <p:nvPr/>
        </p:nvSpPr>
        <p:spPr>
          <a:xfrm>
            <a:off x="789305" y="4345940"/>
            <a:ext cx="2907030" cy="460375"/>
          </a:xfrm>
          <a:prstGeom prst="rect">
            <a:avLst/>
          </a:prstGeom>
          <a:noFill/>
        </p:spPr>
        <p:txBody>
          <a:bodyPr wrap="square" rtlCol="0">
            <a:spAutoFit/>
          </a:bodyPr>
          <a:lstStyle/>
          <a:p>
            <a:r>
              <a:rPr lang="en-US" altLang="zh-CN" sz="2400">
                <a:solidFill>
                  <a:srgbClr val="FF0000"/>
                </a:solidFill>
              </a:rPr>
              <a:t>am feeling</a:t>
            </a:r>
            <a:endParaRPr lang="en-US" altLang="zh-CN" sz="2400">
              <a:solidFill>
                <a:srgbClr val="FF0000"/>
              </a:solidFill>
            </a:endParaRPr>
          </a:p>
        </p:txBody>
      </p:sp>
      <p:sp>
        <p:nvSpPr>
          <p:cNvPr id="10" name="文本框 9"/>
          <p:cNvSpPr txBox="1"/>
          <p:nvPr/>
        </p:nvSpPr>
        <p:spPr>
          <a:xfrm>
            <a:off x="747395" y="5277485"/>
            <a:ext cx="2906395" cy="460375"/>
          </a:xfrm>
          <a:prstGeom prst="rect">
            <a:avLst/>
          </a:prstGeom>
          <a:noFill/>
        </p:spPr>
        <p:txBody>
          <a:bodyPr wrap="square" rtlCol="0">
            <a:spAutoFit/>
          </a:bodyPr>
          <a:lstStyle/>
          <a:p>
            <a:r>
              <a:rPr lang="en-US" altLang="zh-CN"/>
              <a:t> </a:t>
            </a:r>
            <a:r>
              <a:rPr lang="en-US" altLang="zh-CN" sz="2400">
                <a:solidFill>
                  <a:srgbClr val="FF0000"/>
                </a:solidFill>
              </a:rPr>
              <a:t>have become</a:t>
            </a:r>
            <a:endParaRPr lang="en-US" altLang="zh-CN" sz="2400">
              <a:solidFill>
                <a:srgbClr val="FF0000"/>
              </a:solidFill>
            </a:endParaRPr>
          </a:p>
        </p:txBody>
      </p:sp>
      <p:sp>
        <p:nvSpPr>
          <p:cNvPr id="11" name="文本框 10"/>
          <p:cNvSpPr txBox="1"/>
          <p:nvPr/>
        </p:nvSpPr>
        <p:spPr>
          <a:xfrm>
            <a:off x="789305" y="6109970"/>
            <a:ext cx="2455545" cy="460375"/>
          </a:xfrm>
          <a:prstGeom prst="rect">
            <a:avLst/>
          </a:prstGeom>
          <a:noFill/>
        </p:spPr>
        <p:txBody>
          <a:bodyPr wrap="square" rtlCol="0">
            <a:spAutoFit/>
          </a:bodyPr>
          <a:lstStyle/>
          <a:p>
            <a:r>
              <a:rPr lang="en-US" altLang="zh-CN" sz="2400">
                <a:solidFill>
                  <a:srgbClr val="FF0000"/>
                </a:solidFill>
              </a:rPr>
              <a:t>will continue</a:t>
            </a:r>
            <a:endParaRPr lang="en-US" altLang="zh-CN" sz="2400">
              <a:solidFill>
                <a:srgbClr val="FF0000"/>
              </a:solidFill>
            </a:endParaRPr>
          </a:p>
        </p:txBody>
      </p:sp>
      <p:grpSp>
        <p:nvGrpSpPr>
          <p:cNvPr id="12" name="Group 21_1"/>
          <p:cNvGrpSpPr/>
          <p:nvPr/>
        </p:nvGrpSpPr>
        <p:grpSpPr>
          <a:xfrm>
            <a:off x="-947639" y="11"/>
            <a:ext cx="12858769" cy="6560166"/>
            <a:chOff x="-1013679" y="-43169"/>
            <a:chExt cx="12858769" cy="6560166"/>
          </a:xfrm>
        </p:grpSpPr>
        <p:grpSp>
          <p:nvGrpSpPr>
            <p:cNvPr id="13" name="组合 12"/>
            <p:cNvGrpSpPr/>
            <p:nvPr/>
          </p:nvGrpSpPr>
          <p:grpSpPr>
            <a:xfrm>
              <a:off x="9683417" y="6288397"/>
              <a:ext cx="2161673" cy="228600"/>
              <a:chOff x="2805536" y="-1467853"/>
              <a:chExt cx="2161673" cy="228600"/>
            </a:xfrm>
          </p:grpSpPr>
          <p:sp>
            <p:nvSpPr>
              <p:cNvPr id="14" name="椭圆 13"/>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flipH="1" flipV="1">
              <a:off x="-1013679" y="-43169"/>
              <a:ext cx="4948007" cy="573258"/>
              <a:chOff x="-460228" y="4964882"/>
              <a:chExt cx="16582544" cy="1921192"/>
            </a:xfrm>
          </p:grpSpPr>
          <p:sp>
            <p:nvSpPr>
              <p:cNvPr id="20"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35" y="0"/>
            <a:ext cx="12193270" cy="6858000"/>
          </a:xfrm>
          <a:prstGeom prst="rect">
            <a:avLst/>
          </a:prstGeom>
        </p:spPr>
      </p:pic>
      <p:sp>
        <p:nvSpPr>
          <p:cNvPr id="6" name="文本框 5"/>
          <p:cNvSpPr txBox="1"/>
          <p:nvPr/>
        </p:nvSpPr>
        <p:spPr>
          <a:xfrm>
            <a:off x="9142730" y="0"/>
            <a:ext cx="2851785" cy="706755"/>
          </a:xfrm>
          <a:prstGeom prst="rect">
            <a:avLst/>
          </a:prstGeom>
          <a:noFill/>
        </p:spPr>
        <p:txBody>
          <a:bodyPr wrap="square" rtlCol="0">
            <a:spAutoFit/>
          </a:bodyPr>
          <a:lstStyle/>
          <a:p>
            <a:r>
              <a:rPr lang="en-US" altLang="zh-CN" sz="4000" b="1">
                <a:solidFill>
                  <a:srgbClr val="FF0000"/>
                </a:solidFill>
                <a:effectLst>
                  <a:outerShdw blurRad="38100" dist="25400" dir="5400000" algn="ctr" rotWithShape="0">
                    <a:srgbClr val="6E747A">
                      <a:alpha val="43000"/>
                    </a:srgbClr>
                  </a:outerShdw>
                </a:effectLst>
              </a:rPr>
              <a:t>Practice 3</a:t>
            </a:r>
            <a:r>
              <a:rPr lang="en-US" altLang="zh-CN" sz="4000" b="1">
                <a:solidFill>
                  <a:schemeClr val="accent1"/>
                </a:solidFill>
                <a:effectLst>
                  <a:outerShdw blurRad="38100" dist="25400" dir="5400000" algn="ctr" rotWithShape="0">
                    <a:srgbClr val="6E747A">
                      <a:alpha val="43000"/>
                    </a:srgbClr>
                  </a:outerShdw>
                </a:effectLst>
              </a:rPr>
              <a:t> </a:t>
            </a:r>
            <a:endParaRPr lang="en-US" altLang="zh-CN" sz="4000" b="1">
              <a:solidFill>
                <a:schemeClr val="accent1"/>
              </a:solidFill>
              <a:effectLst>
                <a:outerShdw blurRad="38100" dist="25400" dir="5400000" algn="ctr" rotWithShape="0">
                  <a:srgbClr val="6E747A">
                    <a:alpha val="43000"/>
                  </a:srgbClr>
                </a:outerShdw>
              </a:effectLst>
            </a:endParaRPr>
          </a:p>
        </p:txBody>
      </p:sp>
    </p:spTree>
    <p:custDataLst>
      <p:tags r:id="rId2"/>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27020" y="114300"/>
            <a:ext cx="8753475" cy="705485"/>
          </a:xfrm>
        </p:spPr>
        <p:txBody>
          <a:bodyPr/>
          <a:lstStyle/>
          <a:p>
            <a:r>
              <a:rPr lang="en-US" altLang="zh-CN">
                <a:solidFill>
                  <a:schemeClr val="accent1"/>
                </a:solidFill>
                <a:effectLst>
                  <a:outerShdw blurRad="38100" dist="25400" dir="5400000" algn="ctr" rotWithShape="0">
                    <a:srgbClr val="6E747A">
                      <a:alpha val="43000"/>
                    </a:srgbClr>
                  </a:outerShdw>
                </a:effectLst>
              </a:rPr>
              <a:t>Talk about David's life</a:t>
            </a:r>
            <a:endParaRPr lang="en-US" altLang="zh-CN">
              <a:solidFill>
                <a:schemeClr val="accent1"/>
              </a:solidFill>
              <a:effectLst>
                <a:outerShdw blurRad="38100" dist="25400" dir="5400000" algn="ctr" rotWithShape="0">
                  <a:srgbClr val="6E747A">
                    <a:alpha val="43000"/>
                  </a:srgbClr>
                </a:outerShdw>
              </a:effectLst>
            </a:endParaRPr>
          </a:p>
        </p:txBody>
      </p:sp>
      <p:sp>
        <p:nvSpPr>
          <p:cNvPr id="4" name="文本框 3"/>
          <p:cNvSpPr txBox="1"/>
          <p:nvPr/>
        </p:nvSpPr>
        <p:spPr>
          <a:xfrm>
            <a:off x="108585" y="1087755"/>
            <a:ext cx="12083415" cy="5077460"/>
          </a:xfrm>
          <a:prstGeom prst="rect">
            <a:avLst/>
          </a:prstGeom>
          <a:noFill/>
        </p:spPr>
        <p:txBody>
          <a:bodyPr wrap="square" rtlCol="0">
            <a:spAutoFit/>
          </a:bodyPr>
          <a:lstStyle/>
          <a:p>
            <a:pPr fontAlgn="auto">
              <a:lnSpc>
                <a:spcPct val="150000"/>
              </a:lnSpc>
            </a:pPr>
            <a:r>
              <a:rPr lang="en-US" altLang="zh-CN" sz="2400"/>
              <a:t>       </a:t>
            </a:r>
            <a:r>
              <a:rPr lang="zh-CN" altLang="en-US" sz="2400">
                <a:solidFill>
                  <a:srgbClr val="FF0000"/>
                </a:solidFill>
              </a:rPr>
              <a:t>David was born 20th June, 2001 in Britain. He studied in Carson Primary School from 2007 to 2013 and in Wild-wood High School from 2013 to 2019. He is an excellent person and has his personal experience. For example, he won the first prize for school science project in September 2017. And he participated in an exchange program in China from April to October in 2018. He chose to spend his gap year in Cambodia in July 2019 and has been there up to to now. </a:t>
            </a:r>
            <a:endParaRPr lang="zh-CN" altLang="en-US" sz="2400">
              <a:solidFill>
                <a:srgbClr val="FF0000"/>
              </a:solidFill>
            </a:endParaRPr>
          </a:p>
          <a:p>
            <a:pPr fontAlgn="auto">
              <a:lnSpc>
                <a:spcPct val="150000"/>
              </a:lnSpc>
            </a:pPr>
            <a:r>
              <a:rPr lang="zh-CN" altLang="en-US" sz="2400">
                <a:solidFill>
                  <a:srgbClr val="FF0000"/>
                </a:solidFill>
              </a:rPr>
              <a:t>       </a:t>
            </a:r>
            <a:r>
              <a:rPr lang="zh-CN" altLang="en-US" sz="2400">
                <a:solidFill>
                  <a:srgbClr val="00B050"/>
                </a:solidFill>
              </a:rPr>
              <a:t>He has already made his future plans. He will continue his undergraduate study at Newcastle University. After graduation, he will work as a chemical engineer and do some voluntary work to help people in need. </a:t>
            </a:r>
            <a:endParaRPr lang="zh-CN" altLang="en-US" sz="2400">
              <a:solidFill>
                <a:srgbClr val="00B050"/>
              </a:solidFill>
            </a:endParaRPr>
          </a:p>
        </p:txBody>
      </p:sp>
      <p:grpSp>
        <p:nvGrpSpPr>
          <p:cNvPr id="3" name="Group 21_1"/>
          <p:cNvGrpSpPr/>
          <p:nvPr/>
        </p:nvGrpSpPr>
        <p:grpSpPr>
          <a:xfrm>
            <a:off x="-947639" y="11"/>
            <a:ext cx="12858769" cy="6560166"/>
            <a:chOff x="-1013679" y="-43169"/>
            <a:chExt cx="12858769" cy="6560166"/>
          </a:xfrm>
        </p:grpSpPr>
        <p:grpSp>
          <p:nvGrpSpPr>
            <p:cNvPr id="5" name="组合 4"/>
            <p:cNvGrpSpPr/>
            <p:nvPr/>
          </p:nvGrpSpPr>
          <p:grpSpPr>
            <a:xfrm>
              <a:off x="9683417" y="6288397"/>
              <a:ext cx="2161673" cy="228600"/>
              <a:chOff x="2805536" y="-1467853"/>
              <a:chExt cx="2161673" cy="228600"/>
            </a:xfrm>
          </p:grpSpPr>
          <p:sp>
            <p:nvSpPr>
              <p:cNvPr id="6" name="椭圆 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flipV="1">
              <a:off x="-1013679" y="-43169"/>
              <a:ext cx="4948007" cy="573258"/>
              <a:chOff x="-460228" y="4964882"/>
              <a:chExt cx="16582544" cy="1921192"/>
            </a:xfrm>
          </p:grpSpPr>
          <p:sp>
            <p:nvSpPr>
              <p:cNvPr id="1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16755" y="0"/>
            <a:ext cx="7510145" cy="705485"/>
          </a:xfrm>
        </p:spPr>
        <p:txBody>
          <a:bodyPr>
            <a:normAutofit fontScale="90000"/>
          </a:bodyPr>
          <a:lstStyle/>
          <a:p>
            <a:r>
              <a:rPr lang="en-US" altLang="zh-CN">
                <a:solidFill>
                  <a:schemeClr val="accent1"/>
                </a:solidFill>
                <a:effectLst>
                  <a:outerShdw blurRad="38100" dist="25400" dir="5400000" algn="ctr" rotWithShape="0">
                    <a:srgbClr val="6E747A">
                      <a:alpha val="43000"/>
                    </a:srgbClr>
                  </a:outerShdw>
                </a:effectLst>
              </a:rPr>
              <a:t>Li Ling's choices &amp; decisions</a:t>
            </a:r>
            <a:endParaRPr lang="en-US" altLang="zh-CN">
              <a:solidFill>
                <a:schemeClr val="accent1"/>
              </a:solidFill>
              <a:effectLst>
                <a:outerShdw blurRad="38100" dist="25400" dir="5400000" algn="ctr" rotWithShape="0">
                  <a:srgbClr val="6E747A">
                    <a:alpha val="43000"/>
                  </a:srgbClr>
                </a:outerShdw>
              </a:effectLst>
            </a:endParaRPr>
          </a:p>
        </p:txBody>
      </p:sp>
      <p:pic>
        <p:nvPicPr>
          <p:cNvPr id="4" name="图片 3"/>
          <p:cNvPicPr>
            <a:picLocks noChangeAspect="1"/>
          </p:cNvPicPr>
          <p:nvPr/>
        </p:nvPicPr>
        <p:blipFill>
          <a:blip r:embed="rId1"/>
          <a:stretch>
            <a:fillRect/>
          </a:stretch>
        </p:blipFill>
        <p:spPr>
          <a:xfrm>
            <a:off x="0" y="835025"/>
            <a:ext cx="4713605" cy="3710940"/>
          </a:xfrm>
          <a:prstGeom prst="rect">
            <a:avLst/>
          </a:prstGeom>
        </p:spPr>
      </p:pic>
      <p:sp>
        <p:nvSpPr>
          <p:cNvPr id="5" name="文本框 4"/>
          <p:cNvSpPr txBox="1"/>
          <p:nvPr/>
        </p:nvSpPr>
        <p:spPr>
          <a:xfrm>
            <a:off x="4868545" y="705485"/>
            <a:ext cx="7323455" cy="3969385"/>
          </a:xfrm>
          <a:prstGeom prst="rect">
            <a:avLst/>
          </a:prstGeom>
          <a:noFill/>
        </p:spPr>
        <p:txBody>
          <a:bodyPr wrap="square" rtlCol="0">
            <a:spAutoFit/>
          </a:bodyPr>
          <a:lstStyle/>
          <a:p>
            <a:pPr fontAlgn="auto">
              <a:lnSpc>
                <a:spcPct val="150000"/>
              </a:lnSpc>
            </a:pPr>
            <a:r>
              <a:rPr lang="en-US" altLang="zh-CN" sz="2400" b="1">
                <a:solidFill>
                  <a:srgbClr val="00B050"/>
                </a:solidFill>
              </a:rPr>
              <a:t>Li Ling:</a:t>
            </a:r>
            <a:r>
              <a:rPr lang="en-US" altLang="zh-CN" sz="2400"/>
              <a:t>  I'm facing a difficult decision. I've been recommended for admission to study physics at my dream university.    ......</a:t>
            </a:r>
            <a:endParaRPr lang="en-US" altLang="zh-CN" sz="2400"/>
          </a:p>
          <a:p>
            <a:pPr fontAlgn="auto">
              <a:lnSpc>
                <a:spcPct val="150000"/>
              </a:lnSpc>
            </a:pPr>
            <a:r>
              <a:rPr lang="en-US" altLang="zh-CN" sz="2400"/>
              <a:t>         but I had already decided to take the college entrance exam and apply to the Medical School there. I can't make up the mind what the right thing to do is. </a:t>
            </a:r>
            <a:endParaRPr lang="en-US" altLang="zh-CN" sz="2400"/>
          </a:p>
        </p:txBody>
      </p:sp>
      <p:sp>
        <p:nvSpPr>
          <p:cNvPr id="6" name="文本框 5"/>
          <p:cNvSpPr txBox="1"/>
          <p:nvPr/>
        </p:nvSpPr>
        <p:spPr>
          <a:xfrm>
            <a:off x="165100" y="4674870"/>
            <a:ext cx="11378565" cy="1753235"/>
          </a:xfrm>
          <a:prstGeom prst="rect">
            <a:avLst/>
          </a:prstGeom>
          <a:noFill/>
        </p:spPr>
        <p:txBody>
          <a:bodyPr wrap="square" rtlCol="0">
            <a:spAutoFit/>
          </a:bodyPr>
          <a:lstStyle/>
          <a:p>
            <a:pPr fontAlgn="auto">
              <a:lnSpc>
                <a:spcPct val="150000"/>
              </a:lnSpc>
            </a:pPr>
            <a:r>
              <a:rPr lang="en-US" altLang="zh-CN" sz="2400" b="1">
                <a:solidFill>
                  <a:srgbClr val="00B0F0"/>
                </a:solidFill>
              </a:rPr>
              <a:t>Jenny</a:t>
            </a:r>
            <a:r>
              <a:rPr lang="zh-CN" altLang="en-US" sz="2400" b="1">
                <a:solidFill>
                  <a:srgbClr val="00B0F0"/>
                </a:solidFill>
              </a:rPr>
              <a:t>：</a:t>
            </a:r>
            <a:endParaRPr lang="zh-CN" altLang="en-US" sz="2400" b="1">
              <a:solidFill>
                <a:srgbClr val="00B0F0"/>
              </a:solidFill>
            </a:endParaRPr>
          </a:p>
          <a:p>
            <a:pPr fontAlgn="auto">
              <a:lnSpc>
                <a:spcPct val="150000"/>
              </a:lnSpc>
            </a:pPr>
            <a:r>
              <a:rPr lang="zh-CN" altLang="en-US" sz="2400"/>
              <a:t>       </a:t>
            </a:r>
            <a:r>
              <a:rPr lang="en-US" altLang="zh-CN" sz="2400"/>
              <a:t>I think it would be a great pity to pass up the opportunity to be admitted without taking the exam.     ......</a:t>
            </a:r>
            <a:endParaRPr lang="en-US" altLang="zh-CN" sz="2400"/>
          </a:p>
        </p:txBody>
      </p:sp>
      <p:grpSp>
        <p:nvGrpSpPr>
          <p:cNvPr id="3" name="Group 21_1"/>
          <p:cNvGrpSpPr/>
          <p:nvPr/>
        </p:nvGrpSpPr>
        <p:grpSpPr>
          <a:xfrm>
            <a:off x="-947639" y="11"/>
            <a:ext cx="12858769" cy="6560166"/>
            <a:chOff x="-1013679" y="-43169"/>
            <a:chExt cx="12858769" cy="6560166"/>
          </a:xfrm>
        </p:grpSpPr>
        <p:grpSp>
          <p:nvGrpSpPr>
            <p:cNvPr id="7" name="组合 6"/>
            <p:cNvGrpSpPr/>
            <p:nvPr/>
          </p:nvGrpSpPr>
          <p:grpSpPr>
            <a:xfrm>
              <a:off x="9683417" y="6288397"/>
              <a:ext cx="2161673" cy="228600"/>
              <a:chOff x="2805536" y="-1467853"/>
              <a:chExt cx="2161673" cy="228600"/>
            </a:xfrm>
          </p:grpSpPr>
          <p:sp>
            <p:nvSpPr>
              <p:cNvPr id="8" name="椭圆 7"/>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flipH="1" flipV="1">
              <a:off x="-1013679" y="-43169"/>
              <a:ext cx="4948007" cy="573258"/>
              <a:chOff x="-460228" y="4964882"/>
              <a:chExt cx="16582544" cy="1921192"/>
            </a:xfrm>
          </p:grpSpPr>
          <p:sp>
            <p:nvSpPr>
              <p:cNvPr id="14"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UNIT_TABLE_BEAUTIFY" val="smartTable{03b68fef-1a7f-4462-9ded-ec794d7d343f}"/>
  <p:tag name="TABLE_ENDDRAG_ORIGIN_RECT" val="950*396"/>
  <p:tag name="TABLE_ENDDRAG_RECT" val="4*85*950*396"/>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UNIT_TABLE_BEAUTIFY" val="smartTable{097ea9eb-32dd-4716-86de-8b18316397b3}"/>
  <p:tag name="TABLE_ENDDRAG_ORIGIN_RECT" val="957*454"/>
  <p:tag name="TABLE_ENDDRAG_RECT" val="4*46*957*454"/>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UNIT_TABLE_BEAUTIFY" val="smartTable{f3e180f0-d3c7-40d0-8f9e-755b3087b720}"/>
  <p:tag name="TABLE_ENDDRAG_ORIGIN_RECT" val="320*485"/>
  <p:tag name="TABLE_ENDDRAG_RECT" val="0*52*320*485"/>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UNIT_TABLE_BEAUTIFY" val="smartTable{144bd892-fdf7-422f-9730-850ee0409601}"/>
  <p:tag name="TABLE_ENDDRAG_ORIGIN_RECT" val="510*462"/>
  <p:tag name="TABLE_ENDDRAG_RECT" val="435*74*510*462"/>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TABLE_BEAUTIFY" val="smartTable{ca3733d1-0ba0-4236-886e-8d2b15be2430}"/>
  <p:tag name="TABLE_ENDDRAG_ORIGIN_RECT" val="833*448"/>
  <p:tag name="TABLE_ENDDRAG_RECT" val="65*71*833*448"/>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UNIT_TABLE_BEAUTIFY" val="smartTable{6e764f63-85ab-43c0-8cda-1750926626f2}"/>
  <p:tag name="TABLE_ENDDRAG_ORIGIN_RECT" val="875*411"/>
  <p:tag name="TABLE_ENDDRAG_RECT" val="38*81*875*41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AS_OS" val="Unix 3.10 unknown"/>
  <p:tag name="AS_RELEASE_DATE" val="2020.11.30"/>
  <p:tag name="AS_TITLE" val="Aspose.Slides for Java"/>
  <p:tag name="AS_VERSION" val="20.1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6317</Words>
  <Application>WPS 演示</Application>
  <PresentationFormat/>
  <Paragraphs>286</Paragraphs>
  <Slides>24</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Arial</vt:lpstr>
      <vt:lpstr>宋体</vt:lpstr>
      <vt:lpstr>Wingdings</vt:lpstr>
      <vt:lpstr>微软雅黑</vt:lpstr>
      <vt:lpstr>Wingdings</vt:lpstr>
      <vt:lpstr>Times New Roman</vt:lpstr>
      <vt:lpstr>字魂27号-布丁体</vt:lpstr>
      <vt:lpstr>Arial Unicode MS</vt:lpstr>
      <vt:lpstr>Calibri</vt:lpstr>
      <vt:lpstr>Office 主题​​</vt:lpstr>
      <vt:lpstr>PowerPoint 演示文稿</vt:lpstr>
      <vt:lpstr> Part 1        Grammar </vt:lpstr>
      <vt:lpstr>Different tenses, different usages</vt:lpstr>
      <vt:lpstr>PowerPoint 演示文稿</vt:lpstr>
      <vt:lpstr>Practice1</vt:lpstr>
      <vt:lpstr>Practice 2 </vt:lpstr>
      <vt:lpstr>PowerPoint 演示文稿</vt:lpstr>
      <vt:lpstr>Talk about David's life</vt:lpstr>
      <vt:lpstr>Li Ling's choices &amp; decisions</vt:lpstr>
      <vt:lpstr>Talk about choices &amp; decisions </vt:lpstr>
      <vt:lpstr>PowerPoint 演示文稿</vt:lpstr>
      <vt:lpstr>Different persons, different decisions </vt:lpstr>
      <vt:lpstr>PowerPoint 演示文稿</vt:lpstr>
      <vt:lpstr>Part-time employment for teenagers</vt:lpstr>
      <vt:lpstr>PowerPoint 演示文稿</vt:lpstr>
      <vt:lpstr>Listening</vt:lpstr>
      <vt:lpstr>PowerPoint 演示文稿</vt:lpstr>
      <vt:lpstr>PowerPoint 演示文稿</vt:lpstr>
      <vt:lpstr>Asking polite questions &amp; Giving reasons</vt:lpstr>
      <vt:lpstr>PowerPoint 演示文稿</vt:lpstr>
      <vt:lpstr>PowerPoint 演示文稿</vt:lpstr>
      <vt:lpstr>  Language points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沧海昆仑</cp:lastModifiedBy>
  <cp:revision>2</cp:revision>
  <cp:lastPrinted>2021-02-22T16:26:00Z</cp:lastPrinted>
  <dcterms:created xsi:type="dcterms:W3CDTF">2021-02-22T16:26:00Z</dcterms:created>
  <dcterms:modified xsi:type="dcterms:W3CDTF">2021-04-25T07:00:07Z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480019241AB34C958215ED66F7A8B744</vt:lpwstr>
  </property>
  <property fmtid="{D5CDD505-2E9C-101B-9397-08002B2CF9AE}" pid="7" name="KSOProductBuildVer">
    <vt:lpwstr>2052-11.1.0.10463</vt:lpwstr>
  </property>
</Properties>
</file>