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  <p:sldId id="417" r:id="rId4"/>
    <p:sldId id="425" r:id="rId5"/>
    <p:sldId id="426" r:id="rId6"/>
    <p:sldId id="427" r:id="rId7"/>
    <p:sldId id="435" r:id="rId8"/>
    <p:sldId id="436" r:id="rId9"/>
    <p:sldId id="437" r:id="rId10"/>
    <p:sldId id="438" r:id="rId11"/>
    <p:sldId id="416" r:id="rId12"/>
    <p:sldId id="439" r:id="rId13"/>
    <p:sldId id="441" r:id="rId14"/>
    <p:sldId id="449" r:id="rId15"/>
    <p:sldId id="440" r:id="rId16"/>
    <p:sldId id="450" r:id="rId17"/>
    <p:sldId id="451" r:id="rId18"/>
    <p:sldId id="452" r:id="rId19"/>
    <p:sldId id="453" r:id="rId20"/>
    <p:sldId id="454" r:id="rId21"/>
    <p:sldId id="415" r:id="rId22"/>
    <p:sldId id="414" r:id="rId23"/>
    <p:sldId id="413" r:id="rId24"/>
    <p:sldId id="412" r:id="rId25"/>
    <p:sldId id="411" r:id="rId26"/>
    <p:sldId id="410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40" y="108"/>
      </p:cViewPr>
      <p:guideLst>
        <p:guide orient="horz" pos="219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tags" Target="tags/tag93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8.xml"/><Relationship Id="rId3" Type="http://schemas.openxmlformats.org/officeDocument/2006/relationships/image" Target="../media/image7.png"/><Relationship Id="rId2" Type="http://schemas.openxmlformats.org/officeDocument/2006/relationships/tags" Target="../tags/tag77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2" Type="http://schemas.openxmlformats.org/officeDocument/2006/relationships/image" Target="../media/image1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6.xml"/><Relationship Id="rId2" Type="http://schemas.openxmlformats.org/officeDocument/2006/relationships/image" Target="../media/image2.png"/><Relationship Id="rId1" Type="http://schemas.openxmlformats.org/officeDocument/2006/relationships/tags" Target="../tags/tag6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2.png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9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758045" y="6524625"/>
            <a:ext cx="2350135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9910" y="84455"/>
            <a:ext cx="8318500" cy="8293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895390" y="891858"/>
            <a:ext cx="3901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accent1"/>
                </a:solidFill>
                <a:sym typeface="+mn-ea"/>
              </a:rPr>
              <a:t>  </a:t>
            </a:r>
            <a:r>
              <a:rPr lang="zh-CN" altLang="en-US" sz="1600" b="1">
                <a:solidFill>
                  <a:schemeClr val="accent1"/>
                </a:solidFill>
                <a:sym typeface="+mn-ea"/>
              </a:rPr>
              <a:t>外研版英语  选择性必修第四册</a:t>
            </a:r>
            <a:r>
              <a:rPr lang="zh-CN" altLang="en-US" b="1">
                <a:solidFill>
                  <a:schemeClr val="accent1"/>
                </a:solidFill>
                <a:sym typeface="+mn-ea"/>
              </a:rPr>
              <a:t>   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819910" y="1748790"/>
            <a:ext cx="91401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  </a:t>
            </a:r>
            <a:r>
              <a:rPr lang="en-US" altLang="zh-CN" sz="5400" b="1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Unit 1  Looking forwards</a:t>
            </a:r>
            <a:endParaRPr lang="zh-CN" altLang="en-US" sz="5400" b="1"/>
          </a:p>
        </p:txBody>
      </p:sp>
      <p:sp>
        <p:nvSpPr>
          <p:cNvPr id="8" name="文本框 7"/>
          <p:cNvSpPr txBox="1"/>
          <p:nvPr/>
        </p:nvSpPr>
        <p:spPr>
          <a:xfrm>
            <a:off x="1623695" y="3279775"/>
            <a:ext cx="100641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Period </a:t>
            </a:r>
            <a:r>
              <a:rPr lang="en-US" altLang="zh-CN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3</a:t>
            </a:r>
            <a:r>
              <a:rPr lang="zh-CN" altLang="en-US" sz="4000">
                <a:solidFill>
                  <a:srgbClr val="FF0000"/>
                </a:solidFill>
                <a:latin typeface="Times New Roman" panose="02020603050405020304" charset="0"/>
                <a:ea typeface="字魂27号-布丁体" panose="00000500000000000000" charset="-122"/>
                <a:cs typeface="Times New Roman" panose="02020603050405020304" charset="0"/>
                <a:sym typeface="+mn-ea"/>
              </a:rPr>
              <a:t> Developing ideas &amp; Presenting ideas</a:t>
            </a:r>
            <a:endParaRPr lang="zh-CN" altLang="en-US" sz="4000">
              <a:solidFill>
                <a:srgbClr val="FF0000"/>
              </a:solidFill>
              <a:latin typeface="Times New Roman" panose="02020603050405020304" charset="0"/>
              <a:ea typeface="字魂27号-布丁体" panose="00000500000000000000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3" name="组合 2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16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2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420" y="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109085" y="8255"/>
          <a:ext cx="496506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5065"/>
              </a:tblGrid>
              <a:tr h="70104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400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Think &amp; Share</a:t>
                      </a:r>
                      <a:endParaRPr lang="zh-CN" altLang="en-US" sz="4000"/>
                    </a:p>
                  </a:txBody>
                  <a:tcPr vert="horz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374650" y="1043940"/>
            <a:ext cx="1132395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1. Why do you think the writer looks back on his decision “with a sigh” ? </a:t>
            </a:r>
            <a:endParaRPr lang="en-US" sz="28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en-US" sz="28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en-US" sz="28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endParaRPr lang="en-US" sz="28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2. What are the rhyming words in this poem? What effect do they have? </a:t>
            </a:r>
            <a:endParaRPr lang="en-US" sz="28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endParaRPr lang="en-US" sz="2800" b="0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  <a:p>
            <a:endParaRPr lang="zh-CN" altLang="en-US" sz="2800"/>
          </a:p>
        </p:txBody>
      </p:sp>
      <p:sp>
        <p:nvSpPr>
          <p:cNvPr id="2" name="文本框 1"/>
          <p:cNvSpPr txBox="1"/>
          <p:nvPr/>
        </p:nvSpPr>
        <p:spPr>
          <a:xfrm>
            <a:off x="800735" y="1692910"/>
            <a:ext cx="10300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Because he doesn’t know whether he has made the right choice.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98220" y="3245485"/>
            <a:ext cx="101460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00735" y="3472180"/>
            <a:ext cx="1014603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>
                <a:solidFill>
                  <a:srgbClr val="FF0000"/>
                </a:solidFill>
              </a:rPr>
              <a:t>wood/ stood/ could; both/ undergrowth; fair/ wear/ there;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    claim/ same/;  lay/ day/ way; black/ back; sigh/ I/ by; hence/ difference.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 </a:t>
            </a:r>
            <a:r>
              <a:rPr lang="zh-CN" altLang="en-US" sz="2400">
                <a:solidFill>
                  <a:srgbClr val="FF0000"/>
                </a:solidFill>
              </a:rPr>
              <a:t>They can read smoothly.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4234815" y="635"/>
          <a:ext cx="4972685" cy="840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2685"/>
              </a:tblGrid>
              <a:tr h="84074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 sz="4000">
                          <a:solidFill>
                            <a:srgbClr val="00B05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Think &amp; Share</a:t>
                      </a:r>
                      <a:endParaRPr lang="zh-CN" altLang="en-US" sz="4000"/>
                    </a:p>
                  </a:txBody>
                  <a:tcPr vert="horz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pSp>
        <p:nvGrpSpPr>
          <p:cNvPr id="58" name="Group 21_1"/>
          <p:cNvGrpSpPr/>
          <p:nvPr/>
        </p:nvGrpSpPr>
        <p:grpSpPr>
          <a:xfrm>
            <a:off x="-947420" y="0"/>
            <a:ext cx="13139420" cy="6560185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" name="文本框 4"/>
          <p:cNvSpPr txBox="1"/>
          <p:nvPr/>
        </p:nvSpPr>
        <p:spPr>
          <a:xfrm>
            <a:off x="241935" y="1069340"/>
            <a:ext cx="1185100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3. What is the most difficult choice you have ever had to make? What did you choose to do? 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4. What effect will the poem on you when you face decisions in the future? </a:t>
            </a:r>
            <a:endParaRPr lang="zh-CN" altLang="en-US" sz="2400"/>
          </a:p>
          <a:p>
            <a:endParaRPr lang="zh-CN" altLang="en-US" sz="2400"/>
          </a:p>
          <a:p>
            <a:r>
              <a:rPr lang="zh-CN" altLang="en-US" sz="2400"/>
              <a:t> </a:t>
            </a:r>
            <a:endParaRPr lang="zh-CN" altLang="en-US" sz="2400"/>
          </a:p>
          <a:p>
            <a:r>
              <a:rPr lang="zh-CN" altLang="en-US" sz="2400"/>
              <a:t>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654685" y="1960880"/>
            <a:ext cx="108096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When I decided whether to learn literal arts or science at the senior high school, I feel extremely disturbed. At last, I chose to major in science.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54050" y="4289425"/>
            <a:ext cx="90081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No matter which road I may choose, I will never regret.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70"/>
            <a:ext cx="10969200" cy="705600"/>
          </a:xfrm>
        </p:spPr>
        <p:txBody>
          <a:bodyPr/>
          <a:lstStyle/>
          <a:p>
            <a:r>
              <a:rPr lang="en-US" altLang="zh-CN">
                <a:solidFill>
                  <a:srgbClr val="FF0000"/>
                </a:solidFill>
              </a:rPr>
              <a:t>Post reading:</a:t>
            </a:r>
            <a:r>
              <a:rPr lang="en-US" altLang="zh-CN"/>
              <a:t> </a:t>
            </a:r>
            <a:r>
              <a:rPr lang="en-US" altLang="zh-CN" sz="2800">
                <a:solidFill>
                  <a:srgbClr val="00B050"/>
                </a:solidFill>
              </a:rPr>
              <a:t>compare two interpretations</a:t>
            </a:r>
            <a:endParaRPr lang="en-US" altLang="zh-CN" sz="2800">
              <a:solidFill>
                <a:srgbClr val="00B05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925830"/>
            <a:ext cx="5044440" cy="5579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34175" y="814070"/>
            <a:ext cx="42735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u="wavyDbl">
                <a:solidFill>
                  <a:srgbClr val="FF0000"/>
                </a:solidFill>
                <a:uFillTx/>
              </a:rPr>
              <a:t>Discuss and report</a:t>
            </a:r>
            <a:endParaRPr lang="en-US" altLang="zh-CN" sz="3200" b="1" u="wavyDbl">
              <a:solidFill>
                <a:srgbClr val="FF0000"/>
              </a:solidFill>
              <a:uFillTx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5141595" y="1764665"/>
          <a:ext cx="6838315" cy="4740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38315"/>
              </a:tblGrid>
              <a:tr h="1179195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  <a:sym typeface="+mn-ea"/>
                        </a:rPr>
                        <a:t>◎ 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What points do the two interpretations share?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197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◎ 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What are the major differences between the two interpretations? 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911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◎ 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Which interpretation seems more convincing to you? Why? </a:t>
                      </a:r>
                      <a:endParaRPr lang="en-US" altLang="en-US" sz="2400" b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56265" y="427355"/>
            <a:ext cx="1435735" cy="203263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-5715" y="63501"/>
          <a:ext cx="10593705" cy="6880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4540"/>
                <a:gridCol w="8559165"/>
              </a:tblGrid>
              <a:tr h="129095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</a:rPr>
                        <a:t>Points 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rgbClr val="FF0000"/>
                          </a:solidFill>
                        </a:rPr>
                        <a:t>in common </a:t>
                      </a:r>
                      <a:endParaRPr lang="en-US" altLang="zh-CN" sz="2400" b="1">
                        <a:solidFill>
                          <a:srgbClr val="FF0000"/>
                        </a:solidFill>
                      </a:endParaRPr>
                    </a:p>
                  </a:txBody>
                  <a:tcPr vert="horz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</a:tr>
              <a:tr h="289242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 b="1"/>
                    </a:p>
                    <a:p>
                      <a:pPr>
                        <a:buNone/>
                      </a:pPr>
                      <a:endParaRPr lang="en-US" altLang="zh-CN" sz="2400" b="1"/>
                    </a:p>
                    <a:p>
                      <a:pPr>
                        <a:buNone/>
                      </a:pPr>
                      <a:r>
                        <a:rPr lang="en-US" altLang="zh-CN" sz="2400" b="1">
                          <a:solidFill>
                            <a:srgbClr val="00B050"/>
                          </a:solidFill>
                        </a:rPr>
                        <a:t>Differences</a:t>
                      </a:r>
                      <a:r>
                        <a:rPr lang="en-US" altLang="zh-CN" sz="2400" b="1"/>
                        <a:t> </a:t>
                      </a:r>
                      <a:endParaRPr lang="en-US" altLang="zh-CN" sz="2400" b="1"/>
                    </a:p>
                    <a:p>
                      <a:pPr>
                        <a:buNone/>
                      </a:pPr>
                      <a:endParaRPr lang="en-US" altLang="zh-CN" sz="2400" b="1"/>
                    </a:p>
                    <a:p>
                      <a:pPr>
                        <a:buNone/>
                      </a:pPr>
                      <a:endParaRPr lang="en-US" altLang="zh-CN" sz="2400" b="1"/>
                    </a:p>
                    <a:p>
                      <a:pPr>
                        <a:buNone/>
                      </a:pPr>
                      <a:endParaRPr lang="en-US" altLang="zh-CN" sz="2400" b="1"/>
                    </a:p>
                    <a:p>
                      <a:pPr>
                        <a:buNone/>
                      </a:pPr>
                      <a:endParaRPr lang="en-US" altLang="zh-CN" sz="2400" b="1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  <a:tr h="269748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2400" b="1">
                          <a:solidFill>
                            <a:srgbClr val="00B0F0"/>
                          </a:solidFill>
                        </a:rPr>
                        <a:t>Your opinion </a:t>
                      </a:r>
                      <a:r>
                        <a:rPr lang="en-US" altLang="zh-CN">
                          <a:solidFill>
                            <a:srgbClr val="00B0F0"/>
                          </a:solidFill>
                        </a:rPr>
                        <a:t> </a:t>
                      </a:r>
                      <a:endParaRPr lang="en-US" altLang="zh-CN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en-US" altLang="zh-CN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en-US" altLang="zh-CN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en-US" altLang="zh-CN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vert="horz"/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4995" y="4162425"/>
            <a:ext cx="1437005" cy="1976755"/>
          </a:xfrm>
          <a:prstGeom prst="rect">
            <a:avLst/>
          </a:prstGeom>
        </p:spPr>
      </p:pic>
      <p:sp>
        <p:nvSpPr>
          <p:cNvPr id="7" name="上下箭头 6"/>
          <p:cNvSpPr/>
          <p:nvPr/>
        </p:nvSpPr>
        <p:spPr>
          <a:xfrm>
            <a:off x="11256010" y="2765425"/>
            <a:ext cx="436245" cy="846455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993900" y="102870"/>
            <a:ext cx="8367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The poem The Road Not Taken is one of America</a:t>
            </a:r>
            <a:r>
              <a:rPr lang="en-US" altLang="zh-CN" sz="2400">
                <a:solidFill>
                  <a:srgbClr val="FF0000"/>
                </a:solidFill>
              </a:rPr>
              <a:t>'</a:t>
            </a:r>
            <a:r>
              <a:rPr lang="zh-CN" altLang="en-US" sz="2400">
                <a:solidFill>
                  <a:srgbClr val="FF0000"/>
                </a:solidFill>
              </a:rPr>
              <a:t>s best-loved poems and it</a:t>
            </a:r>
            <a:r>
              <a:rPr lang="en-US" altLang="zh-CN" sz="2400">
                <a:solidFill>
                  <a:srgbClr val="FF0000"/>
                </a:solidFill>
              </a:rPr>
              <a:t>'</a:t>
            </a:r>
            <a:r>
              <a:rPr lang="zh-CN" altLang="en-US" sz="2400">
                <a:solidFill>
                  <a:srgbClr val="FF0000"/>
                </a:solidFill>
              </a:rPr>
              <a:t>s about choice.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93900" y="1301750"/>
            <a:ext cx="847979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T</a:t>
            </a:r>
            <a:r>
              <a:rPr lang="zh-CN" altLang="en-US" sz="2400">
                <a:solidFill>
                  <a:srgbClr val="00B050"/>
                </a:solidFill>
              </a:rPr>
              <a:t>he one in the text interprets the poem as a call for the future without regret</a:t>
            </a:r>
            <a:r>
              <a:rPr lang="en-US" altLang="zh-CN" sz="2400">
                <a:solidFill>
                  <a:srgbClr val="00B050"/>
                </a:solidFill>
              </a:rPr>
              <a:t>.</a:t>
            </a:r>
            <a:r>
              <a:rPr lang="zh-CN" altLang="en-US" sz="2400">
                <a:solidFill>
                  <a:srgbClr val="00B050"/>
                </a:solidFill>
              </a:rPr>
              <a:t> </a:t>
            </a:r>
            <a:endParaRPr lang="zh-CN" altLang="en-US" sz="24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T</a:t>
            </a:r>
            <a:r>
              <a:rPr lang="zh-CN" altLang="en-US" sz="2400">
                <a:solidFill>
                  <a:srgbClr val="00B050"/>
                </a:solidFill>
              </a:rPr>
              <a:t>he </a:t>
            </a:r>
            <a:r>
              <a:rPr lang="en-US" altLang="zh-CN" sz="2400">
                <a:solidFill>
                  <a:srgbClr val="00B050"/>
                </a:solidFill>
              </a:rPr>
              <a:t>2</a:t>
            </a:r>
            <a:r>
              <a:rPr lang="zh-CN" altLang="en-US" sz="2400">
                <a:solidFill>
                  <a:srgbClr val="00B050"/>
                </a:solidFill>
              </a:rPr>
              <a:t>nd interpretation maintains  the poem is really about accepting the consequences of our choices year</a:t>
            </a:r>
            <a:r>
              <a:rPr lang="en-US" altLang="zh-CN" sz="2400">
                <a:solidFill>
                  <a:srgbClr val="00B050"/>
                </a:solidFill>
              </a:rPr>
              <a:t>s</a:t>
            </a:r>
            <a:r>
              <a:rPr lang="zh-CN" altLang="en-US" sz="2400">
                <a:solidFill>
                  <a:srgbClr val="00B050"/>
                </a:solidFill>
              </a:rPr>
              <a:t> in the future when it</a:t>
            </a:r>
            <a:r>
              <a:rPr lang="en-US" altLang="zh-CN" sz="2400">
                <a:solidFill>
                  <a:srgbClr val="00B050"/>
                </a:solidFill>
              </a:rPr>
              <a:t>'s </a:t>
            </a:r>
            <a:r>
              <a:rPr lang="zh-CN" altLang="en-US" sz="2400">
                <a:solidFill>
                  <a:srgbClr val="00B050"/>
                </a:solidFill>
              </a:rPr>
              <a:t>too late to change then.</a:t>
            </a:r>
            <a:endParaRPr lang="zh-CN" altLang="en-US" sz="2400">
              <a:solidFill>
                <a:srgbClr val="00B05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93900" y="4340860"/>
            <a:ext cx="84797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F0"/>
                </a:solidFill>
              </a:rPr>
              <a:t>I think the one in the text is more convincing. For one thing, its analysis accords with my </a:t>
            </a:r>
            <a:r>
              <a:rPr lang="en-US" altLang="zh-CN" sz="2400">
                <a:solidFill>
                  <a:srgbClr val="00B0F0"/>
                </a:solidFill>
              </a:rPr>
              <a:t>past</a:t>
            </a:r>
            <a:r>
              <a:rPr lang="zh-CN" altLang="en-US" sz="2400">
                <a:solidFill>
                  <a:srgbClr val="00B0F0"/>
                </a:solidFill>
              </a:rPr>
              <a:t> experience</a:t>
            </a:r>
            <a:r>
              <a:rPr lang="en-US" altLang="zh-CN" sz="2400">
                <a:solidFill>
                  <a:srgbClr val="00B0F0"/>
                </a:solidFill>
              </a:rPr>
              <a:t>. </a:t>
            </a:r>
            <a:endParaRPr lang="zh-CN" altLang="en-US" sz="2400">
              <a:solidFill>
                <a:srgbClr val="00B0F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F0"/>
                </a:solidFill>
              </a:rPr>
              <a:t>F</a:t>
            </a:r>
            <a:r>
              <a:rPr lang="zh-CN" altLang="en-US" sz="2400">
                <a:solidFill>
                  <a:srgbClr val="00B0F0"/>
                </a:solidFill>
              </a:rPr>
              <a:t>or another thing, the text enables me to learn how to make a decision more widely in the future.   </a:t>
            </a:r>
            <a:endParaRPr lang="zh-CN" altLang="en-US" sz="2400">
              <a:solidFill>
                <a:srgbClr val="00B0F0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6170" y="114300"/>
            <a:ext cx="9979660" cy="705485"/>
          </a:xfrm>
        </p:spPr>
        <p:txBody>
          <a:bodyPr>
            <a:norm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Part Two: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Writing an application letter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1640840" y="657225"/>
            <a:ext cx="4207510" cy="69818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24000" y="1140460"/>
            <a:ext cx="41624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accent3"/>
                </a:solidFill>
              </a:rPr>
              <a:t>A job advertisement </a:t>
            </a:r>
            <a:endParaRPr lang="en-US" altLang="zh-CN" sz="3200" b="1">
              <a:solidFill>
                <a:schemeClr val="accent3"/>
              </a:solidFill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7390765" y="3597275"/>
            <a:ext cx="1001395" cy="691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832850" y="3082290"/>
            <a:ext cx="289242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</a:rPr>
              <a:t>How to write an application letter? 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9090" y="0"/>
            <a:ext cx="9163685" cy="705485"/>
          </a:xfrm>
        </p:spPr>
        <p:txBody>
          <a:bodyPr>
            <a:normAutofit fontScale="90000"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/>
              <a:t>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structure of an application letter 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5815"/>
            <a:ext cx="5345430" cy="6051550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860925" y="812165"/>
          <a:ext cx="434975" cy="6049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75"/>
              </a:tblGrid>
              <a:tr h="36766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1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  <a:tr h="4813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en-US" altLang="zh-CN" b="1"/>
                        <a:t>2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  <a:tr h="129095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1"/>
                    </a:p>
                    <a:p>
                      <a:pPr>
                        <a:buNone/>
                      </a:pPr>
                      <a:r>
                        <a:rPr lang="en-US" altLang="zh-CN" b="1"/>
                        <a:t>3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  <a:tr h="117157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1"/>
                    </a:p>
                    <a:p>
                      <a:pPr>
                        <a:buNone/>
                      </a:pPr>
                      <a:r>
                        <a:rPr lang="en-US" altLang="zh-CN" b="1"/>
                        <a:t>4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  <a:tr h="11150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1"/>
                    </a:p>
                    <a:p>
                      <a:pPr>
                        <a:buNone/>
                      </a:pPr>
                      <a:r>
                        <a:rPr lang="en-US" altLang="zh-CN" b="1"/>
                        <a:t>5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  <a:tr h="81216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1"/>
                    </a:p>
                    <a:p>
                      <a:pPr>
                        <a:buNone/>
                      </a:pPr>
                      <a:r>
                        <a:rPr lang="en-US" altLang="zh-CN" b="1"/>
                        <a:t>6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  <a:tr h="81089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b="1"/>
                    </a:p>
                    <a:p>
                      <a:pPr>
                        <a:buNone/>
                      </a:pPr>
                      <a:r>
                        <a:rPr lang="en-US" altLang="zh-CN" b="1"/>
                        <a:t>7</a:t>
                      </a:r>
                      <a:endParaRPr lang="en-US" altLang="zh-CN" b="1"/>
                    </a:p>
                  </a:txBody>
                  <a:tcPr vert="horz"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5559425" y="805815"/>
            <a:ext cx="663257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  <a:sym typeface="+mn-ea"/>
              </a:rPr>
              <a:t>a </a:t>
            </a:r>
            <a:r>
              <a:rPr lang="en-US" altLang="zh-CN" sz="2400">
                <a:sym typeface="+mn-ea"/>
              </a:rPr>
              <a:t> Stating relevant past experience</a:t>
            </a:r>
            <a:endParaRPr lang="en-US" altLang="zh-CN" sz="2400">
              <a:sym typeface="+mn-ea"/>
            </a:endParaRPr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</a:rPr>
              <a:t>b</a:t>
            </a:r>
            <a:r>
              <a:rPr lang="en-US" altLang="zh-CN" sz="2400"/>
              <a:t>  Ending by restating interest &amp; contacts</a:t>
            </a:r>
            <a:endParaRPr lang="en-US" altLang="zh-CN" sz="2400"/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</a:rPr>
              <a:t>c </a:t>
            </a:r>
            <a:r>
              <a:rPr lang="en-US" altLang="zh-CN" sz="2400"/>
              <a:t> Stating qualifications required </a:t>
            </a:r>
            <a:endParaRPr lang="en-US" altLang="zh-CN" sz="2400"/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</a:rPr>
              <a:t>d</a:t>
            </a:r>
            <a:r>
              <a:rPr lang="en-US" altLang="zh-CN" sz="2400"/>
              <a:t>  Formal signing off</a:t>
            </a:r>
            <a:endParaRPr lang="en-US" altLang="zh-CN" sz="2400"/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</a:rPr>
              <a:t>e</a:t>
            </a:r>
            <a:r>
              <a:rPr lang="en-US" altLang="zh-CN" sz="2400"/>
              <a:t>  Formal greeting </a:t>
            </a:r>
            <a:endParaRPr lang="en-US" altLang="zh-CN" sz="2400"/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</a:rPr>
              <a:t>f </a:t>
            </a:r>
            <a:r>
              <a:rPr lang="en-US" altLang="zh-CN" sz="2400"/>
              <a:t>  Stating personal interest &amp; career choice </a:t>
            </a:r>
            <a:endParaRPr lang="en-US" altLang="zh-CN" sz="2400"/>
          </a:p>
          <a:p>
            <a:pPr fontAlgn="auto">
              <a:lnSpc>
                <a:spcPct val="150000"/>
              </a:lnSpc>
              <a:buNone/>
            </a:pPr>
            <a:r>
              <a:rPr lang="en-US" altLang="zh-CN" sz="2400" b="1">
                <a:solidFill>
                  <a:srgbClr val="FFC000"/>
                </a:solidFill>
              </a:rPr>
              <a:t>g </a:t>
            </a:r>
            <a:r>
              <a:rPr lang="en-US" altLang="zh-CN" sz="2400"/>
              <a:t> Stating purpose of the letter, including position applied for and how applicant came to know about it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5559425" y="6081395"/>
            <a:ext cx="62795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Answer: 1-e    2-g   3-f   4-c   5-a   6-b   7-d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72815" y="0"/>
            <a:ext cx="5819775" cy="705485"/>
          </a:xfrm>
        </p:spPr>
        <p:txBody>
          <a:bodyPr/>
          <a:lstStyle/>
          <a:p>
            <a:pPr algn="ctr"/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Practice writing 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3968750" y="-573405"/>
            <a:ext cx="4565015" cy="928052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611630" y="1005205"/>
          <a:ext cx="9279255" cy="48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9255"/>
              </a:tblGrid>
              <a:tr h="48006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 </a:t>
                      </a:r>
                      <a:r>
                        <a:rPr lang="en-US" altLang="zh-CN" sz="2400"/>
                        <a:t>Here is an job advertisement </a:t>
                      </a:r>
                      <a:endParaRPr lang="en-US" altLang="zh-CN" sz="2400"/>
                    </a:p>
                  </a:txBody>
                  <a:tcPr vert="horz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91220" y="0"/>
            <a:ext cx="3587115" cy="705485"/>
          </a:xfrm>
        </p:spPr>
        <p:txBody>
          <a:bodyPr>
            <a:normAutofit/>
          </a:bodyPr>
          <a:lstStyle/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Possible version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365" y="705485"/>
            <a:ext cx="1195260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 am writing to apply for the position of the office assistant advertised on the Internet. The following are my advantages. </a:t>
            </a:r>
            <a:endParaRPr 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 once worked in the local newspaper as an assistant so I have the previous experience. Not only do I have an interest in online technology, but also I have got well-prepared for a variety of tasks, including document filing, photocopying and arranging refreshments. Because I have a good command of English, which makes it easy for me to communicate with others. </a:t>
            </a:r>
            <a:endParaRPr lang="en-US" sz="240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I am confident that I am the best fit for the position. I would really appreciate it if you could take my application into consideration and I am looking forward to receiving your reply as early as possible. 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26365" y="122555"/>
            <a:ext cx="3061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Dear Sir or Madam,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126365" y="5782945"/>
            <a:ext cx="24841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Yours sincerely,</a:t>
            </a:r>
            <a:endParaRPr lang="zh-CN" altLang="en-US" sz="2400"/>
          </a:p>
          <a:p>
            <a:r>
              <a:rPr lang="zh-CN" altLang="en-US" sz="2400"/>
              <a:t>Li Hua  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8990" y="0"/>
            <a:ext cx="7412990" cy="7054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Part Three: 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Presenting ideas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70610"/>
            <a:ext cx="4676775" cy="57873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67910" y="1070610"/>
            <a:ext cx="62509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What kind of life does each picture show? </a:t>
            </a:r>
            <a:endParaRPr lang="zh-CN" altLang="en-US" sz="2400"/>
          </a:p>
        </p:txBody>
      </p:sp>
      <p:sp>
        <p:nvSpPr>
          <p:cNvPr id="6" name="文本框 5"/>
          <p:cNvSpPr txBox="1"/>
          <p:nvPr/>
        </p:nvSpPr>
        <p:spPr>
          <a:xfrm>
            <a:off x="5022850" y="1905000"/>
            <a:ext cx="6745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The 1st picture shows a successful business life.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2850" y="3372485"/>
            <a:ext cx="65760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The 2nd picture shows a happy family. 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23485" y="5177790"/>
            <a:ext cx="63347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The 3rd one shows a life close to nature. </a:t>
            </a:r>
            <a:endParaRPr lang="zh-CN" altLang="en-US" sz="2400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75" y="255975"/>
            <a:ext cx="10969200" cy="705600"/>
          </a:xfrm>
        </p:spPr>
        <p:txBody>
          <a:bodyPr>
            <a:normAutofit/>
          </a:bodyPr>
          <a:lstStyle/>
          <a:p>
            <a:r>
              <a:rPr lang="zh-CN" altLang="en-US"/>
              <a:t>  </a:t>
            </a:r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Discuss your understanding of success. 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56335" y="1233170"/>
            <a:ext cx="987933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/>
              <a:t>      </a:t>
            </a:r>
            <a:r>
              <a:rPr lang="en-US" altLang="zh-CN" sz="2400">
                <a:solidFill>
                  <a:srgbClr val="FF0000"/>
                </a:solidFill>
              </a:rPr>
              <a:t> </a:t>
            </a:r>
            <a:r>
              <a:rPr lang="zh-CN" altLang="en-US" sz="2400">
                <a:solidFill>
                  <a:srgbClr val="FF0000"/>
                </a:solidFill>
              </a:rPr>
              <a:t>Everyone wants to succeed in their life. As a teenager, I believe I can achieve success in my life. What</a:t>
            </a:r>
            <a:r>
              <a:rPr lang="en-US" altLang="zh-CN" sz="2400">
                <a:solidFill>
                  <a:srgbClr val="FF0000"/>
                </a:solidFill>
              </a:rPr>
              <a:t>'</a:t>
            </a:r>
            <a:r>
              <a:rPr lang="zh-CN" altLang="en-US" sz="2400">
                <a:solidFill>
                  <a:srgbClr val="FF0000"/>
                </a:solidFill>
              </a:rPr>
              <a:t>s the most important is doing well in school</a:t>
            </a:r>
            <a:r>
              <a:rPr lang="en-US" altLang="zh-CN" sz="2400">
                <a:solidFill>
                  <a:srgbClr val="FF0000"/>
                </a:solidFill>
              </a:rPr>
              <a:t>.</a:t>
            </a:r>
            <a:r>
              <a:rPr lang="zh-CN" altLang="en-US" sz="2400">
                <a:solidFill>
                  <a:srgbClr val="FF0000"/>
                </a:solidFill>
              </a:rPr>
              <a:t>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     </a:t>
            </a:r>
            <a:r>
              <a:rPr lang="zh-CN" altLang="en-US" sz="2400">
                <a:solidFill>
                  <a:srgbClr val="00B050"/>
                </a:solidFill>
              </a:rPr>
              <a:t>  </a:t>
            </a:r>
            <a:r>
              <a:rPr lang="en-US" altLang="zh-CN" sz="2400">
                <a:solidFill>
                  <a:srgbClr val="00B050"/>
                </a:solidFill>
              </a:rPr>
              <a:t>E</a:t>
            </a:r>
            <a:r>
              <a:rPr lang="zh-CN" altLang="en-US" sz="2400">
                <a:solidFill>
                  <a:srgbClr val="00B050"/>
                </a:solidFill>
              </a:rPr>
              <a:t>ducation will help you be a productive member in society. Try </a:t>
            </a:r>
            <a:r>
              <a:rPr lang="en-US" altLang="zh-CN" sz="2400">
                <a:solidFill>
                  <a:srgbClr val="00B050"/>
                </a:solidFill>
              </a:rPr>
              <a:t>my</a:t>
            </a:r>
            <a:r>
              <a:rPr lang="zh-CN" altLang="en-US" sz="2400">
                <a:solidFill>
                  <a:srgbClr val="00B050"/>
                </a:solidFill>
              </a:rPr>
              <a:t> best for excellence in school: listen to the teachers, do your homework, study, and get good grades. Doing so will help </a:t>
            </a:r>
            <a:r>
              <a:rPr lang="en-US" altLang="zh-CN" sz="2400">
                <a:solidFill>
                  <a:srgbClr val="00B050"/>
                </a:solidFill>
              </a:rPr>
              <a:t>me</a:t>
            </a:r>
            <a:r>
              <a:rPr lang="zh-CN" altLang="en-US" sz="2400">
                <a:solidFill>
                  <a:srgbClr val="00B050"/>
                </a:solidFill>
              </a:rPr>
              <a:t> get into a better university, which will enable </a:t>
            </a:r>
            <a:r>
              <a:rPr lang="en-US" altLang="zh-CN" sz="2400">
                <a:solidFill>
                  <a:srgbClr val="00B050"/>
                </a:solidFill>
              </a:rPr>
              <a:t>me</a:t>
            </a:r>
            <a:r>
              <a:rPr lang="zh-CN" altLang="en-US" sz="2400">
                <a:solidFill>
                  <a:srgbClr val="00B050"/>
                </a:solidFill>
              </a:rPr>
              <a:t> to have a bright future.</a:t>
            </a:r>
            <a:endParaRPr lang="zh-CN" altLang="en-US" sz="240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40970"/>
            <a:ext cx="3493135" cy="705485"/>
          </a:xfrm>
        </p:spPr>
        <p:txBody>
          <a:bodyPr/>
          <a:lstStyle/>
          <a:p>
            <a:pPr algn="ctr"/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Robert Frost 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7395" y="140335"/>
            <a:ext cx="3824605" cy="46888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2410"/>
            <a:ext cx="3242945" cy="38754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635" y="929640"/>
            <a:ext cx="4751070" cy="49980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77985" y="5149850"/>
            <a:ext cx="2003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(1874-1963)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493135" y="5467350"/>
            <a:ext cx="3274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</a:rPr>
              <a:t>The Road Not Taken </a:t>
            </a:r>
            <a:endParaRPr lang="en-US" altLang="zh-CN" sz="2400" b="1">
              <a:solidFill>
                <a:srgbClr val="FF0000"/>
              </a:solidFill>
            </a:endParaRPr>
          </a:p>
        </p:txBody>
      </p:sp>
      <p:grpSp>
        <p:nvGrpSpPr>
          <p:cNvPr id="10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11" name="组合 10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18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4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3416300" y="8255"/>
            <a:ext cx="7298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 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lt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7170" y="890270"/>
            <a:ext cx="1169416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 Whether big or small, what all our choices have in common is that they lead to specific consequences. 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[句式分析] </a:t>
            </a:r>
            <a:r>
              <a:rPr lang="zh-CN" altLang="en-US" sz="24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whether ... or...意为“不管...还是...”, 引导让步状语， what all our choices have in common 是what引导的主语从句， what 在从句中作表语；that引导表语从句。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[尝试翻译]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zh-CN" altLang="en-US" sz="2400" u="sng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无论大小，我们所有的选择都有一个共同点，那就是它们都会导致特定的结果。</a:t>
            </a:r>
            <a:endParaRPr lang="zh-CN" altLang="en-US"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3416300" y="8255"/>
            <a:ext cx="7298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 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lt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7170" y="890270"/>
            <a:ext cx="1169416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2. Like the writer, all we can do is look backwards “with a sigh” and imagine what could have been. </a:t>
            </a:r>
            <a:endParaRPr lang="en-US" altLang="zh-CN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[句式分析] </a:t>
            </a:r>
            <a:r>
              <a:rPr lang="en-US" altLang="zh-CN" sz="2400">
                <a:solidFill>
                  <a:schemeClr val="tx1"/>
                </a:solidFill>
              </a:rPr>
              <a:t>we can do 为省略关系词that的定语从句，修饰先行词all；look backwards “with a sigh” and imagine 为省略不定式符号to的动词不定式短语作表语；what could have been是what引导的宾语从句，作imagine的宾语。</a:t>
            </a:r>
            <a:endParaRPr lang="en-US" altLang="zh-CN" sz="240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</a:rPr>
              <a:t> </a:t>
            </a:r>
            <a:endParaRPr lang="en-US" altLang="zh-CN" sz="240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[尝试翻译]</a:t>
            </a:r>
            <a:r>
              <a:rPr lang="en-US" altLang="zh-CN" sz="2400">
                <a:solidFill>
                  <a:schemeClr val="tx1"/>
                </a:solidFill>
              </a:rPr>
              <a:t> </a:t>
            </a:r>
            <a:r>
              <a:rPr lang="en-US" altLang="zh-CN" sz="2400" u="sng">
                <a:solidFill>
                  <a:srgbClr val="FF0000"/>
                </a:solidFill>
              </a:rPr>
              <a:t>和作者一样，我们所能做的就是叹息着回顾过去，想象本来会发生什么。</a:t>
            </a:r>
            <a:endParaRPr lang="en-US" altLang="zh-CN" sz="240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endParaRPr lang="zh-CN" altLang="en-US" sz="24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3416300" y="8255"/>
            <a:ext cx="72986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cs typeface="+mn-lt"/>
                <a:sym typeface="+mn-ea"/>
              </a:rPr>
              <a:t>Language appreciation </a:t>
            </a:r>
            <a:endParaRPr lang="zh-CN" altLang="en-US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cs typeface="+mn-lt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4200" y="1073785"/>
            <a:ext cx="1109853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</a:rPr>
              <a:t>3. This sigh, this wondering whether we made the right choice, is understandable.</a:t>
            </a:r>
            <a:endParaRPr lang="en-US" altLang="zh-CN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[句式分析] </a:t>
            </a:r>
            <a:r>
              <a:rPr lang="en-US" altLang="zh-CN" sz="2400">
                <a:solidFill>
                  <a:schemeClr val="tx1"/>
                </a:solidFill>
              </a:rPr>
              <a:t>This sigh, this wondering whether we made the right choice在句子中作主语，其中whether引导同位语从句，解释说明动名词wondering的具体内容。</a:t>
            </a:r>
            <a:endParaRPr lang="en-US" altLang="zh-CN" sz="240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>
              <a:solidFill>
                <a:schemeClr val="tx1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>
                <a:solidFill>
                  <a:srgbClr val="00B050"/>
                </a:solidFill>
              </a:rPr>
              <a:t>[尝试翻译]</a:t>
            </a:r>
            <a:r>
              <a:rPr lang="en-US" altLang="zh-CN" sz="2400">
                <a:solidFill>
                  <a:schemeClr val="tx1"/>
                </a:solidFill>
              </a:rPr>
              <a:t> </a:t>
            </a:r>
            <a:r>
              <a:rPr lang="en-US" altLang="zh-CN" sz="2400" u="sng">
                <a:solidFill>
                  <a:srgbClr val="FF0000"/>
                </a:solidFill>
              </a:rPr>
              <a:t>这种叹息，这种怀疑我们是否做出了正确的选择，是可以理解的。 </a:t>
            </a:r>
            <a:endParaRPr lang="en-US" altLang="zh-CN" sz="2400" u="sng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400" u="sng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3646170" y="8255"/>
            <a:ext cx="6102985" cy="70548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>
                <a:sym typeface="+mn-ea"/>
              </a:rPr>
              <a:t> </a:t>
            </a:r>
            <a:br>
              <a:rPr lang="en-US" altLang="zh-CN">
                <a:sym typeface="+mn-ea"/>
              </a:rPr>
            </a:br>
            <a:r>
              <a:rPr lang="en-US" altLang="zh-CN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Language points </a:t>
            </a:r>
            <a:b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29285" y="824230"/>
          <a:ext cx="1097534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7670"/>
                <a:gridCol w="5487670"/>
              </a:tblGrid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1.  in the face of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8.  long to do ath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2.  come one's way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9.  in desperation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3.  in place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10.  kill off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4.  be based on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11.  under immense pressure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5.  in this respect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12.  turn out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6.  by contrast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13.  twists and turns </a:t>
                      </a:r>
                      <a:endParaRPr lang="en-US" altLang="zh-CN" sz="2400"/>
                    </a:p>
                  </a:txBody>
                  <a:tcPr vert="horz"/>
                </a:tc>
              </a:tr>
              <a:tr h="82296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7.  to this day </a:t>
                      </a:r>
                      <a:endParaRPr lang="en-US" altLang="zh-CN" sz="2400"/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  <a:p>
                      <a:pPr>
                        <a:buNone/>
                      </a:pPr>
                      <a:r>
                        <a:rPr lang="en-US" altLang="zh-CN" sz="2400"/>
                        <a:t>14.  take a leaf out of one's books</a:t>
                      </a:r>
                      <a:endParaRPr lang="en-US" altLang="zh-CN" sz="2400"/>
                    </a:p>
                  </a:txBody>
                  <a:tcPr vert="horz"/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21_1"/>
          <p:cNvGrpSpPr/>
          <p:nvPr/>
        </p:nvGrpSpPr>
        <p:grpSpPr>
          <a:xfrm>
            <a:off x="635" y="0"/>
            <a:ext cx="12191365" cy="6744970"/>
            <a:chOff x="-1013679" y="-43169"/>
            <a:chExt cx="12858769" cy="6560166"/>
          </a:xfrm>
        </p:grpSpPr>
        <p:grpSp>
          <p:nvGrpSpPr>
            <p:cNvPr id="60" name="组合 59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67" name="椭圆 66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椭圆 67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椭圆 68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" name="组合 6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6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2479040" y="339090"/>
            <a:ext cx="78797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</a:t>
            </a:r>
            <a:r>
              <a:rPr lang="en-US" altLang="zh-CN" sz="3600" b="1">
                <a:solidFill>
                  <a:srgbClr val="00B0F0"/>
                </a:solidFill>
              </a:rPr>
              <a:t>Assignments for this period  </a:t>
            </a:r>
            <a:endParaRPr lang="en-US" altLang="zh-CN" sz="3600" b="1">
              <a:solidFill>
                <a:srgbClr val="00B0F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7710" y="1485265"/>
            <a:ext cx="1054798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1. Review the vocabulary and the language ponits of the text.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2. Consolidate how to write an application letter. </a:t>
            </a: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endParaRPr lang="en-US" altLang="zh-CN" sz="2800">
              <a:solidFill>
                <a:srgbClr val="00B05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>
                <a:solidFill>
                  <a:srgbClr val="00B050"/>
                </a:solidFill>
              </a:rPr>
              <a:t>3.  Polish your writing-- an application letter written in class.  </a:t>
            </a:r>
            <a:endParaRPr lang="en-US" altLang="zh-CN" sz="2800">
              <a:solidFill>
                <a:srgbClr val="00B05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911014" y="723424"/>
            <a:ext cx="2161673" cy="228600"/>
            <a:chOff x="2805536" y="-1467853"/>
            <a:chExt cx="2161673" cy="228600"/>
          </a:xfrm>
        </p:grpSpPr>
        <p:sp>
          <p:nvSpPr>
            <p:cNvPr id="26" name="椭圆 25"/>
            <p:cNvSpPr/>
            <p:nvPr/>
          </p:nvSpPr>
          <p:spPr>
            <a:xfrm>
              <a:off x="2805536" y="-1467853"/>
              <a:ext cx="228600" cy="228600"/>
            </a:xfrm>
            <a:prstGeom prst="ellipse">
              <a:avLst/>
            </a:prstGeom>
            <a:solidFill>
              <a:srgbClr val="78B6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3288804" y="-1467853"/>
              <a:ext cx="228600" cy="228600"/>
            </a:xfrm>
            <a:prstGeom prst="ellipse">
              <a:avLst/>
            </a:prstGeom>
            <a:solidFill>
              <a:srgbClr val="FDD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3772072" y="-1467853"/>
              <a:ext cx="228600" cy="228600"/>
            </a:xfrm>
            <a:prstGeom prst="ellipse">
              <a:avLst/>
            </a:prstGeom>
            <a:solidFill>
              <a:srgbClr val="ED9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255340" y="-1467853"/>
              <a:ext cx="228600" cy="228600"/>
            </a:xfrm>
            <a:prstGeom prst="ellipse">
              <a:avLst/>
            </a:prstGeom>
            <a:solidFill>
              <a:srgbClr val="E974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4738609" y="-1467853"/>
              <a:ext cx="228600" cy="228600"/>
            </a:xfrm>
            <a:prstGeom prst="ellipse">
              <a:avLst/>
            </a:prstGeom>
            <a:solidFill>
              <a:srgbClr val="AB7D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2971491" y="2665046"/>
            <a:ext cx="60204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dist"/>
            <a:r>
              <a:rPr lang="zh-CN" altLang="en-US" sz="540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感谢您的观看</a:t>
            </a:r>
            <a:endParaRPr lang="zh-CN" altLang="en-US" sz="54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13" name="图片 12" descr="新教材精创页眉-简化版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94615"/>
            <a:ext cx="7475220" cy="857250"/>
          </a:xfrm>
          <a:prstGeom prst="rect">
            <a:avLst/>
          </a:prstGeom>
        </p:spPr>
      </p:pic>
      <p:pic>
        <p:nvPicPr>
          <p:cNvPr id="32" name="New picture"/>
          <p:cNvPicPr/>
          <p:nvPr/>
        </p:nvPicPr>
        <p:blipFill>
          <a:blip r:embed="rId2"/>
          <a:stretch>
            <a:fillRect/>
          </a:stretch>
        </p:blipFill>
        <p:spPr>
          <a:xfrm>
            <a:off x="11074400" y="11468100"/>
            <a:ext cx="330200" cy="241300"/>
          </a:xfrm>
          <a:prstGeom prst="cube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8740" y="525145"/>
          <a:ext cx="12019280" cy="6086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9455"/>
                <a:gridCol w="8759825"/>
              </a:tblGrid>
              <a:tr h="110363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</a:rPr>
                        <a:t>Nationality</a:t>
                      </a: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1259205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0">
                          <a:solidFill>
                            <a:srgbClr val="FF0000"/>
                          </a:solidFill>
                        </a:rPr>
                        <a:t>Masterpiece of poetry</a:t>
                      </a:r>
                      <a:endParaRPr lang="zh-CN" altLang="en-US" sz="2400" b="0">
                        <a:solidFill>
                          <a:srgbClr val="FF000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zh-CN" altLang="en-US" sz="2400"/>
                    </a:p>
                  </a:txBody>
                  <a:tcPr vert="horz"/>
                </a:tc>
              </a:tr>
              <a:tr h="3723640"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  <a:p>
                      <a:pPr>
                        <a:buNone/>
                      </a:pPr>
                      <a:r>
                        <a:rPr lang="en-US" altLang="zh-CN" sz="2400" b="0">
                          <a:solidFill>
                            <a:srgbClr val="FF0000"/>
                          </a:solidFill>
                        </a:rPr>
                        <a:t>Poetic features </a:t>
                      </a:r>
                      <a:endParaRPr lang="en-US" altLang="zh-CN" sz="2400" b="0">
                        <a:solidFill>
                          <a:srgbClr val="FF000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>
                        <a:buNone/>
                      </a:pPr>
                      <a:r>
                        <a:rPr lang="zh-CN" altLang="en-US" sz="2400"/>
                        <a:t> </a:t>
                      </a:r>
                      <a:endParaRPr lang="zh-CN" altLang="en-US" sz="2400"/>
                    </a:p>
                  </a:txBody>
                  <a:tcPr vert="horz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4288155" y="775970"/>
            <a:ext cx="48113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An America's most famous poet</a:t>
            </a:r>
            <a:endParaRPr lang="en-US" altLang="zh-CN" sz="2400"/>
          </a:p>
        </p:txBody>
      </p:sp>
      <p:sp>
        <p:nvSpPr>
          <p:cNvPr id="6" name="文本框 5"/>
          <p:cNvSpPr txBox="1"/>
          <p:nvPr/>
        </p:nvSpPr>
        <p:spPr>
          <a:xfrm>
            <a:off x="3921760" y="1862455"/>
            <a:ext cx="6039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Mountain Interval (The Road Not Taken)</a:t>
            </a:r>
            <a:endParaRPr lang="en-US" altLang="zh-CN" sz="2400"/>
          </a:p>
        </p:txBody>
      </p:sp>
      <p:sp>
        <p:nvSpPr>
          <p:cNvPr id="7" name="文本框 6"/>
          <p:cNvSpPr txBox="1"/>
          <p:nvPr/>
        </p:nvSpPr>
        <p:spPr>
          <a:xfrm>
            <a:off x="3428365" y="2934970"/>
            <a:ext cx="866965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400"/>
              <a:t>His poetry is famous for its natural themes and his colloquial approach to American language.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◎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400"/>
              <a:t>His poetry generally has a regular rhythm and rhyme, and is easy to read aloud and remember.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◎ </a:t>
            </a:r>
            <a:r>
              <a:rPr lang="zh-CN" altLang="en-US" sz="2400"/>
              <a:t>He often used simple setting in his poems to explore complex personal and social themes. </a:t>
            </a:r>
            <a:endParaRPr lang="zh-CN" altLang="en-US" sz="2400"/>
          </a:p>
        </p:txBody>
      </p:sp>
      <p:grpSp>
        <p:nvGrpSpPr>
          <p:cNvPr id="8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9" name="组合 8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16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120" y="573405"/>
            <a:ext cx="821690" cy="10077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70000" y="0"/>
            <a:ext cx="10334625" cy="705485"/>
          </a:xfrm>
        </p:spPr>
        <p:txBody>
          <a:bodyPr/>
          <a:lstStyle/>
          <a:p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Another poem written by Robert Frost</a:t>
            </a:r>
            <a:endParaRPr lang="en-US" altLang="zh-CN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4495" y="930910"/>
          <a:ext cx="11355070" cy="5763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7535"/>
                <a:gridCol w="5677535"/>
              </a:tblGrid>
              <a:tr h="635000">
                <a:tc gridSpan="2"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Neither Out Far Nor In Deep</a:t>
                      </a:r>
                      <a:endParaRPr lang="zh-CN" altLang="en-US" sz="2400"/>
                    </a:p>
                  </a:txBody>
                  <a:tcPr vert="horz"/>
                </a:tc>
                <a:tc hMerge="1">
                  <a:tcPr/>
                </a:tc>
              </a:tr>
              <a:tr h="5128895"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The people along the sand</a:t>
                      </a:r>
                      <a:r>
                        <a:rPr lang="en-US" altLang="zh-CN" sz="240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zh-CN" altLang="en-US" sz="2400">
                        <a:solidFill>
                          <a:srgbClr val="7030A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All turn and look one day</a:t>
                      </a:r>
                      <a:r>
                        <a:rPr lang="en-US" altLang="zh-CN" sz="240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zh-CN" altLang="en-US" sz="2400">
                        <a:solidFill>
                          <a:srgbClr val="7030A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They turn their back on the land</a:t>
                      </a:r>
                      <a:r>
                        <a:rPr lang="en-US" altLang="zh-CN" sz="240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zh-CN" altLang="en-US" sz="2400">
                        <a:solidFill>
                          <a:srgbClr val="7030A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They look at the sea all day</a:t>
                      </a:r>
                      <a:r>
                        <a:rPr lang="en-US" altLang="zh-CN" sz="240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zh-CN" altLang="en-US" sz="2400">
                        <a:solidFill>
                          <a:srgbClr val="7030A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As long as it takes to pass</a:t>
                      </a:r>
                      <a:endParaRPr lang="zh-CN" altLang="en-US" sz="2400">
                        <a:solidFill>
                          <a:srgbClr val="7030A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A ship keeps raising its hull</a:t>
                      </a:r>
                      <a:r>
                        <a:rPr lang="en-US" altLang="zh-CN" sz="2400">
                          <a:solidFill>
                            <a:srgbClr val="7030A0"/>
                          </a:solidFill>
                        </a:rPr>
                        <a:t>;</a:t>
                      </a:r>
                      <a:endParaRPr lang="zh-CN" altLang="en-US" sz="2400">
                        <a:solidFill>
                          <a:srgbClr val="7030A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7030A0"/>
                          </a:solidFill>
                        </a:rPr>
                        <a:t>Reflects a standing gull</a:t>
                      </a:r>
                      <a:r>
                        <a:rPr lang="en-US" altLang="zh-CN" sz="2400">
                          <a:solidFill>
                            <a:srgbClr val="7030A0"/>
                          </a:solidFill>
                        </a:rPr>
                        <a:t>.</a:t>
                      </a:r>
                      <a:endParaRPr lang="en-US" altLang="zh-CN" sz="2400">
                        <a:solidFill>
                          <a:srgbClr val="7030A0"/>
                        </a:solidFill>
                      </a:endParaRPr>
                    </a:p>
                  </a:txBody>
                  <a:tcPr vert="horz"/>
                </a:tc>
                <a:tc>
                  <a:txBody>
                    <a:bodyPr wrap="square"/>
                    <a:lstStyle/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The land may vary more;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But wherever the truth may be--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The water comes ashore,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FF0000"/>
                          </a:solidFill>
                        </a:rPr>
                        <a:t>And the people look at the sea,</a:t>
                      </a:r>
                      <a:endParaRPr lang="zh-CN" altLang="en-US" sz="2400">
                        <a:solidFill>
                          <a:srgbClr val="FF000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endParaRPr lang="zh-CN" altLang="en-US" sz="2400"/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00B050"/>
                          </a:solidFill>
                        </a:rPr>
                        <a:t>They cannot look out far.</a:t>
                      </a:r>
                      <a:endParaRPr lang="zh-CN" altLang="en-US" sz="2400">
                        <a:solidFill>
                          <a:srgbClr val="00B05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00B050"/>
                          </a:solidFill>
                        </a:rPr>
                        <a:t>They cannot look in deep.</a:t>
                      </a:r>
                      <a:endParaRPr lang="zh-CN" altLang="en-US" sz="2400">
                        <a:solidFill>
                          <a:srgbClr val="00B05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00B050"/>
                          </a:solidFill>
                        </a:rPr>
                        <a:t>But when was that ever a bar</a:t>
                      </a:r>
                      <a:endParaRPr lang="zh-CN" altLang="en-US" sz="2400">
                        <a:solidFill>
                          <a:srgbClr val="00B050"/>
                        </a:solidFill>
                      </a:endParaRPr>
                    </a:p>
                    <a:p>
                      <a:pPr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>
                          <a:solidFill>
                            <a:srgbClr val="00B050"/>
                          </a:solidFill>
                        </a:rPr>
                        <a:t>To any watch they keep? </a:t>
                      </a:r>
                      <a:endParaRPr lang="zh-CN" altLang="en-US" sz="2400">
                        <a:solidFill>
                          <a:srgbClr val="00B050"/>
                        </a:solidFill>
                      </a:endParaRPr>
                    </a:p>
                  </a:txBody>
                  <a:tcPr vert="horz"/>
                </a:tc>
              </a:tr>
            </a:tbl>
          </a:graphicData>
        </a:graphic>
      </p:graphicFrame>
      <p:grpSp>
        <p:nvGrpSpPr>
          <p:cNvPr id="7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8" name="组合 7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16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695" y="5015865"/>
            <a:ext cx="1368425" cy="16789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9685" y="798195"/>
            <a:ext cx="3282315" cy="22186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35505" y="0"/>
            <a:ext cx="6221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</a:rPr>
              <a:t>Part One: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reading the poem</a:t>
            </a:r>
            <a:endParaRPr lang="en-US" alt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55760" y="3283585"/>
            <a:ext cx="29362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T</a:t>
            </a:r>
            <a:r>
              <a:rPr lang="en-US" altLang="zh-CN" sz="2000" b="1" i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he Road Not Taken </a:t>
            </a:r>
            <a:endParaRPr lang="en-US" altLang="zh-CN" sz="2000" b="1" i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0" y="798195"/>
          <a:ext cx="8906510" cy="6060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6510"/>
              </a:tblGrid>
              <a:tr h="808990">
                <a:tc>
                  <a:txBody>
                    <a:bodyPr wrap="square"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ED7D3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Summary of the poem</a:t>
                      </a:r>
                      <a:endParaRPr lang="en-US" altLang="en-US" sz="2400" b="1">
                        <a:solidFill>
                          <a:srgbClr val="ED7D3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251450">
                <a:tc>
                  <a:txBody>
                    <a:bodyPr wrap="square"/>
                    <a:lstStyle/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A traveller in the wood comes to a fork in the road and he feels sorry for </a:t>
                      </a:r>
                      <a:r>
                        <a:rPr lang="en-US" sz="2400" b="1" baseline="30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_____________. After close observation, he decides to choose the one which </a:t>
                      </a:r>
                      <a:r>
                        <a:rPr lang="en-US" sz="2400" b="1" baseline="30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_____________________, though </a:t>
                      </a:r>
                      <a:endParaRPr 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 baseline="30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3 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__________________________________. He tells himself </a:t>
                      </a:r>
                      <a:endParaRPr 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 baseline="30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400" b="0" baseline="30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______________________ some day, but he doubts </a:t>
                      </a:r>
                      <a:endParaRPr 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  <a:p>
                      <a:pPr indent="0" fontAlgn="auto">
                        <a:lnSpc>
                          <a:spcPct val="150000"/>
                        </a:lnSpc>
                        <a:buNone/>
                      </a:pPr>
                      <a:r>
                        <a:rPr lang="en-US" sz="2400" b="1" baseline="30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_______________________. He imagines that, many years in the future, he will tell this story with a sign, saying that his choice has </a:t>
                      </a:r>
                      <a:r>
                        <a:rPr lang="en-US" sz="2400" b="1" baseline="3000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US" sz="2400" b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___________________.</a:t>
                      </a:r>
                      <a:endParaRPr lang="en-US" altLang="en-US" sz="2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vert="horz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520190" y="2197100"/>
            <a:ext cx="22720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not travelling both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92220" y="2733675"/>
            <a:ext cx="2907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is grassy and want wear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2735" y="3283585"/>
            <a:ext cx="57861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the passing there has worn them about the same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92100" y="3810000"/>
            <a:ext cx="29152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</a:rPr>
              <a:t>t</a:t>
            </a:r>
            <a:r>
              <a:rPr lang="zh-CN" altLang="en-US" sz="2000">
                <a:solidFill>
                  <a:srgbClr val="FF0000"/>
                </a:solidFill>
              </a:rPr>
              <a:t>he will keep the first 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2735" y="4392930"/>
            <a:ext cx="3641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if he should ever come back</a:t>
            </a:r>
            <a:endParaRPr lang="zh-CN" altLang="en-US" sz="20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99795" y="5516880"/>
            <a:ext cx="3259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000">
                <a:solidFill>
                  <a:srgbClr val="FF0000"/>
                </a:solidFill>
              </a:rPr>
              <a:t>made all the difference</a:t>
            </a:r>
            <a:endParaRPr lang="zh-CN" altLang="en-US" sz="2000">
              <a:solidFill>
                <a:srgbClr val="FF0000"/>
              </a:solidFill>
            </a:endParaRPr>
          </a:p>
        </p:txBody>
      </p:sp>
      <p:grpSp>
        <p:nvGrpSpPr>
          <p:cNvPr id="14" name="Group 21_1"/>
          <p:cNvGrpSpPr/>
          <p:nvPr/>
        </p:nvGrpSpPr>
        <p:grpSpPr>
          <a:xfrm>
            <a:off x="-947639" y="11"/>
            <a:ext cx="12858769" cy="6560166"/>
            <a:chOff x="-1013679" y="-43169"/>
            <a:chExt cx="12858769" cy="6560166"/>
          </a:xfrm>
        </p:grpSpPr>
        <p:grpSp>
          <p:nvGrpSpPr>
            <p:cNvPr id="15" name="组合 14"/>
            <p:cNvGrpSpPr/>
            <p:nvPr/>
          </p:nvGrpSpPr>
          <p:grpSpPr>
            <a:xfrm>
              <a:off x="9683417" y="6288397"/>
              <a:ext cx="2161673" cy="228600"/>
              <a:chOff x="2805536" y="-1467853"/>
              <a:chExt cx="2161673" cy="228600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2805536" y="-1467853"/>
                <a:ext cx="228600" cy="228600"/>
              </a:xfrm>
              <a:prstGeom prst="ellipse">
                <a:avLst/>
              </a:prstGeom>
              <a:solidFill>
                <a:srgbClr val="78B6A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288804" y="-1467853"/>
                <a:ext cx="228600" cy="228600"/>
              </a:xfrm>
              <a:prstGeom prst="ellipse">
                <a:avLst/>
              </a:prstGeom>
              <a:solidFill>
                <a:srgbClr val="FDD0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772072" y="-1467853"/>
                <a:ext cx="228600" cy="228600"/>
              </a:xfrm>
              <a:prstGeom prst="ellipse">
                <a:avLst/>
              </a:prstGeom>
              <a:solidFill>
                <a:srgbClr val="ED93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4255340" y="-1467853"/>
                <a:ext cx="228600" cy="228600"/>
              </a:xfrm>
              <a:prstGeom prst="ellipse">
                <a:avLst/>
              </a:prstGeom>
              <a:solidFill>
                <a:srgbClr val="E974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738609" y="-1467853"/>
                <a:ext cx="228600" cy="228600"/>
              </a:xfrm>
              <a:prstGeom prst="ellipse">
                <a:avLst/>
              </a:prstGeom>
              <a:solidFill>
                <a:srgbClr val="AB7D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 flipH="1" flipV="1">
              <a:off x="-1013679" y="-43169"/>
              <a:ext cx="4948007" cy="573258"/>
              <a:chOff x="-460228" y="4964882"/>
              <a:chExt cx="16582544" cy="1921192"/>
            </a:xfrm>
          </p:grpSpPr>
          <p:sp>
            <p:nvSpPr>
              <p:cNvPr id="22" name="等腰三角形 5"/>
              <p:cNvSpPr/>
              <p:nvPr/>
            </p:nvSpPr>
            <p:spPr>
              <a:xfrm>
                <a:off x="-460228" y="5749042"/>
                <a:ext cx="3560710" cy="113703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78B6A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等腰三角形 5"/>
              <p:cNvSpPr/>
              <p:nvPr/>
            </p:nvSpPr>
            <p:spPr>
              <a:xfrm>
                <a:off x="1498898" y="5414211"/>
                <a:ext cx="4355342" cy="147186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137032 h 1137032"/>
                  <a:gd name="connsiteX1-19" fmla="*/ 1780355 w 3560710"/>
                  <a:gd name="connsiteY1-20" fmla="*/ 88 h 1137032"/>
                  <a:gd name="connsiteX2-21" fmla="*/ 3560710 w 3560710"/>
                  <a:gd name="connsiteY2-22" fmla="*/ 1137032 h 1137032"/>
                  <a:gd name="connsiteX3-23" fmla="*/ 0 w 3560710"/>
                  <a:gd name="connsiteY3-24" fmla="*/ 1137032 h 1137032"/>
                  <a:gd name="connsiteX0-25" fmla="*/ 0 w 3560710"/>
                  <a:gd name="connsiteY0-26" fmla="*/ 1137032 h 1137032"/>
                  <a:gd name="connsiteX1-27" fmla="*/ 1780355 w 3560710"/>
                  <a:gd name="connsiteY1-28" fmla="*/ 88 h 1137032"/>
                  <a:gd name="connsiteX2-29" fmla="*/ 3560710 w 3560710"/>
                  <a:gd name="connsiteY2-30" fmla="*/ 1137032 h 1137032"/>
                  <a:gd name="connsiteX3-31" fmla="*/ 0 w 3560710"/>
                  <a:gd name="connsiteY3-32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298852" y="-9500"/>
                      <a:pt x="1780355" y="88"/>
                    </a:cubicBezTo>
                    <a:cubicBezTo>
                      <a:pt x="2261858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FDD069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等腰三角形 5"/>
              <p:cNvSpPr/>
              <p:nvPr/>
            </p:nvSpPr>
            <p:spPr>
              <a:xfrm>
                <a:off x="3763709" y="4964882"/>
                <a:ext cx="5327811" cy="1921192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ED935C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等腰三角形 5"/>
              <p:cNvSpPr/>
              <p:nvPr/>
            </p:nvSpPr>
            <p:spPr>
              <a:xfrm>
                <a:off x="6780019" y="5781117"/>
                <a:ext cx="5439657" cy="1076883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  <a:gd name="connsiteX0-17" fmla="*/ 0 w 3560710"/>
                  <a:gd name="connsiteY0-18" fmla="*/ 1076883 h 1076883"/>
                  <a:gd name="connsiteX1-19" fmla="*/ 2134761 w 3560710"/>
                  <a:gd name="connsiteY1-20" fmla="*/ 97 h 1076883"/>
                  <a:gd name="connsiteX2-21" fmla="*/ 3560710 w 3560710"/>
                  <a:gd name="connsiteY2-22" fmla="*/ 1076883 h 1076883"/>
                  <a:gd name="connsiteX3-23" fmla="*/ 0 w 3560710"/>
                  <a:gd name="connsiteY3-24" fmla="*/ 1076883 h 107688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076883">
                    <a:moveTo>
                      <a:pt x="0" y="1076883"/>
                    </a:moveTo>
                    <a:cubicBezTo>
                      <a:pt x="593452" y="697902"/>
                      <a:pt x="1456530" y="-9491"/>
                      <a:pt x="2134761" y="97"/>
                    </a:cubicBezTo>
                    <a:cubicBezTo>
                      <a:pt x="2812992" y="9685"/>
                      <a:pt x="2967258" y="697902"/>
                      <a:pt x="3560710" y="1076883"/>
                    </a:cubicBezTo>
                    <a:lnTo>
                      <a:pt x="0" y="1076883"/>
                    </a:lnTo>
                    <a:close/>
                  </a:path>
                </a:pathLst>
              </a:custGeom>
              <a:solidFill>
                <a:srgbClr val="E9746E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等腰三角形 5"/>
              <p:cNvSpPr/>
              <p:nvPr/>
            </p:nvSpPr>
            <p:spPr>
              <a:xfrm>
                <a:off x="9613231" y="5220014"/>
                <a:ext cx="6509085" cy="1637986"/>
              </a:xfrm>
              <a:custGeom>
                <a:avLst/>
                <a:gdLst>
                  <a:gd name="connsiteX0" fmla="*/ 0 w 3560710"/>
                  <a:gd name="connsiteY0" fmla="*/ 1136944 h 1136944"/>
                  <a:gd name="connsiteX1" fmla="*/ 1780355 w 3560710"/>
                  <a:gd name="connsiteY1" fmla="*/ 0 h 1136944"/>
                  <a:gd name="connsiteX2" fmla="*/ 3560710 w 3560710"/>
                  <a:gd name="connsiteY2" fmla="*/ 1136944 h 1136944"/>
                  <a:gd name="connsiteX3" fmla="*/ 0 w 3560710"/>
                  <a:gd name="connsiteY3" fmla="*/ 1136944 h 1136944"/>
                  <a:gd name="connsiteX0-1" fmla="*/ 0 w 3560710"/>
                  <a:gd name="connsiteY0-2" fmla="*/ 1136944 h 1136944"/>
                  <a:gd name="connsiteX1-3" fmla="*/ 1780355 w 3560710"/>
                  <a:gd name="connsiteY1-4" fmla="*/ 0 h 1136944"/>
                  <a:gd name="connsiteX2-5" fmla="*/ 3560710 w 3560710"/>
                  <a:gd name="connsiteY2-6" fmla="*/ 1136944 h 1136944"/>
                  <a:gd name="connsiteX3-7" fmla="*/ 0 w 3560710"/>
                  <a:gd name="connsiteY3-8" fmla="*/ 1136944 h 1136944"/>
                  <a:gd name="connsiteX0-9" fmla="*/ 0 w 3560710"/>
                  <a:gd name="connsiteY0-10" fmla="*/ 1137032 h 1137032"/>
                  <a:gd name="connsiteX1-11" fmla="*/ 1780355 w 3560710"/>
                  <a:gd name="connsiteY1-12" fmla="*/ 88 h 1137032"/>
                  <a:gd name="connsiteX2-13" fmla="*/ 3560710 w 3560710"/>
                  <a:gd name="connsiteY2-14" fmla="*/ 1137032 h 1137032"/>
                  <a:gd name="connsiteX3-15" fmla="*/ 0 w 3560710"/>
                  <a:gd name="connsiteY3-16" fmla="*/ 1137032 h 113703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560710" h="1137032">
                    <a:moveTo>
                      <a:pt x="0" y="1137032"/>
                    </a:moveTo>
                    <a:cubicBezTo>
                      <a:pt x="593452" y="758051"/>
                      <a:pt x="1102124" y="-9500"/>
                      <a:pt x="1780355" y="88"/>
                    </a:cubicBezTo>
                    <a:cubicBezTo>
                      <a:pt x="2458586" y="9676"/>
                      <a:pt x="2967258" y="758051"/>
                      <a:pt x="3560710" y="1137032"/>
                    </a:cubicBezTo>
                    <a:lnTo>
                      <a:pt x="0" y="1137032"/>
                    </a:lnTo>
                    <a:close/>
                  </a:path>
                </a:pathLst>
              </a:custGeom>
              <a:solidFill>
                <a:srgbClr val="AB7DB6">
                  <a:alpha val="61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040" y="5516880"/>
            <a:ext cx="1093470" cy="13417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42875"/>
            <a:ext cx="11932920" cy="508000"/>
          </a:xfrm>
        </p:spPr>
        <p:txBody>
          <a:bodyPr>
            <a:normAutofit fontScale="90000"/>
          </a:bodyPr>
          <a:lstStyle/>
          <a:p>
            <a:r>
              <a:rPr lang="en-US" altLang="zh-CN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Reading comprehension:</a:t>
            </a:r>
            <a:r>
              <a:rPr lang="en-US" altLang="zh-CN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altLang="zh-CN" sz="2665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Appreciation &amp; interpretation </a:t>
            </a:r>
            <a:endParaRPr lang="en-US" altLang="zh-CN" sz="2665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4160" y="890270"/>
            <a:ext cx="1175702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 According to the 1st paragraph, which of the following statements is true? </a:t>
            </a:r>
            <a:endParaRPr lang="zh-CN" altLang="en-US" sz="2400" b="1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A. The poem The Road Not Taken often appears on television commercials.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B. Speakers hardly quote lines of the poem The Road Not Taken in the public speech.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C. The poem The Road Not Taken is well known just for its thoughtful insights into nature.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D. Among American poetry, The Road Not Taken is the most popular with readers. 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86045" y="-147955"/>
            <a:ext cx="1818005" cy="121939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425305" y="4442460"/>
            <a:ext cx="21875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>
                <a:solidFill>
                  <a:srgbClr val="00B050"/>
                </a:solidFill>
              </a:rPr>
              <a:t>Answer: (A)</a:t>
            </a:r>
            <a:endParaRPr lang="en-US" altLang="zh-CN" sz="2400" b="1" u="sng">
              <a:solidFill>
                <a:srgbClr val="00B05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98195" y="591820"/>
            <a:ext cx="105987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2</a:t>
            </a:r>
            <a:r>
              <a:rPr lang="zh-CN" altLang="en-US" sz="2400" b="1">
                <a:solidFill>
                  <a:srgbClr val="FF0000"/>
                </a:solidFill>
              </a:rPr>
              <a:t>. What does the author think of the choice we make according to the passage?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A. It is necessary for us to doubt the choice we have already made.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B. All we can do after making a choice is look forward without regret.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C. We can go back though we have make a choice in all circumstances.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D. All the choices we made can lead to a specific consequence.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35880" y="-201295"/>
            <a:ext cx="1924050" cy="121939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751695" y="4290060"/>
            <a:ext cx="2229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>
                <a:solidFill>
                  <a:srgbClr val="00B050"/>
                </a:solidFill>
              </a:rPr>
              <a:t>Answer: (B)</a:t>
            </a:r>
            <a:endParaRPr lang="en-US" altLang="zh-CN" sz="2400" b="1" u="sng">
              <a:solidFill>
                <a:srgbClr val="00B05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57835" y="859790"/>
            <a:ext cx="108324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</a:rPr>
              <a:t>4. Except the part of the poem, what does the text mainly talk about? </a:t>
            </a:r>
            <a:endParaRPr lang="zh-CN" altLang="en-US" sz="240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A. The explanation and interpretation of the poem The Road Not Taken.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B. The reason why the poem The Road Not Taken was composed.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C. The purpose of Frost’s writing the poem The Road Not Taken.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D. The reason why the poem The Road Not Taken is so popular.  </a:t>
            </a:r>
            <a:endParaRPr lang="zh-CN" altLang="en-US" sz="24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46040" y="-189865"/>
            <a:ext cx="1901825" cy="121939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30030" y="4261485"/>
            <a:ext cx="21596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u="sng">
                <a:solidFill>
                  <a:srgbClr val="00B050"/>
                </a:solidFill>
              </a:rPr>
              <a:t>Answer: (A)</a:t>
            </a:r>
            <a:endParaRPr lang="en-US" altLang="zh-CN" sz="2400" b="1" u="sng">
              <a:solidFill>
                <a:srgbClr val="00B050"/>
              </a:solidFill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213360"/>
            <a:ext cx="10475595" cy="705485"/>
          </a:xfrm>
        </p:spPr>
        <p:txBody>
          <a:bodyPr/>
          <a:lstStyle/>
          <a:p>
            <a:pPr algn="ctr"/>
            <a:r>
              <a:rPr lang="zh-CN" alt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Appreciation and interpretation</a:t>
            </a:r>
            <a:endParaRPr lang="zh-CN" altLang="en-US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3525" y="1104265"/>
            <a:ext cx="1131697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◎</a:t>
            </a:r>
            <a:r>
              <a:rPr lang="zh-CN" altLang="en-US" sz="2400"/>
              <a:t> It is one of the most famous American poems of all time.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◎ </a:t>
            </a:r>
            <a:r>
              <a:rPr lang="zh-CN" altLang="en-US" sz="2400"/>
              <a:t>The diverged roads in the poem symbolize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   </a:t>
            </a:r>
            <a:r>
              <a:rPr lang="zh-CN" altLang="en-US" sz="2400" b="1">
                <a:solidFill>
                  <a:srgbClr val="00B050"/>
                </a:solidFill>
              </a:rPr>
              <a:t>  7 </a:t>
            </a:r>
            <a:r>
              <a:rPr lang="zh-CN" altLang="en-US" sz="2400"/>
              <a:t>_____________________________</a:t>
            </a:r>
            <a:r>
              <a:rPr lang="en-US" altLang="zh-CN" sz="2400"/>
              <a:t>___________________________</a:t>
            </a:r>
            <a:r>
              <a:rPr lang="zh-CN" altLang="en-US" sz="2400"/>
              <a:t>.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◎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2400"/>
              <a:t>Once we have taken a road, we might wonder </a:t>
            </a:r>
            <a:endParaRPr lang="zh-CN" altLang="en-US" sz="2400"/>
          </a:p>
          <a:p>
            <a:pPr fontAlgn="auto">
              <a:lnSpc>
                <a:spcPct val="150000"/>
              </a:lnSpc>
            </a:pPr>
            <a:r>
              <a:rPr lang="zh-CN" altLang="en-US" sz="2400"/>
              <a:t>    </a:t>
            </a:r>
            <a:r>
              <a:rPr lang="zh-CN" altLang="en-US" sz="2400" b="1">
                <a:solidFill>
                  <a:srgbClr val="00B050"/>
                </a:solidFill>
              </a:rPr>
              <a:t> 8</a:t>
            </a:r>
            <a:r>
              <a:rPr lang="zh-CN" altLang="en-US" sz="2400"/>
              <a:t> ____________________________</a:t>
            </a:r>
            <a:r>
              <a:rPr lang="en-US" altLang="zh-CN" sz="2400"/>
              <a:t>____________</a:t>
            </a:r>
            <a:r>
              <a:rPr lang="zh-CN" altLang="en-US" sz="2400"/>
              <a:t>. Instead of looking back with regret, we should </a:t>
            </a:r>
            <a:r>
              <a:rPr lang="zh-CN" altLang="en-US" sz="2400" b="1">
                <a:solidFill>
                  <a:srgbClr val="00B050"/>
                </a:solidFill>
              </a:rPr>
              <a:t>9</a:t>
            </a:r>
            <a:r>
              <a:rPr lang="zh-CN" altLang="en-US" sz="2400"/>
              <a:t> _____________________</a:t>
            </a:r>
            <a:r>
              <a:rPr lang="en-US" altLang="zh-CN" sz="2400"/>
              <a:t>_______</a:t>
            </a:r>
            <a:r>
              <a:rPr lang="zh-CN" altLang="en-US" sz="2400"/>
              <a:t>________</a:t>
            </a:r>
            <a:r>
              <a:rPr lang="en-US" altLang="zh-CN" sz="2400"/>
              <a:t>____</a:t>
            </a:r>
            <a:r>
              <a:rPr lang="zh-CN" altLang="en-US" sz="2400"/>
              <a:t>_. </a:t>
            </a:r>
            <a:endParaRPr lang="zh-CN" altLang="en-US" sz="2400"/>
          </a:p>
        </p:txBody>
      </p:sp>
      <p:sp>
        <p:nvSpPr>
          <p:cNvPr id="5" name="文本框 4"/>
          <p:cNvSpPr txBox="1"/>
          <p:nvPr/>
        </p:nvSpPr>
        <p:spPr>
          <a:xfrm>
            <a:off x="1250950" y="2268855"/>
            <a:ext cx="87769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 </a:t>
            </a:r>
            <a:r>
              <a:rPr lang="zh-CN" altLang="en-US" sz="2400">
                <a:solidFill>
                  <a:srgbClr val="FF0000"/>
                </a:solidFill>
              </a:rPr>
              <a:t>the choice that we face and the decision that we need to make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77950" y="3368040"/>
            <a:ext cx="61956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which choice results in doing the right thing</a:t>
            </a:r>
            <a:endParaRPr lang="zh-CN" altLang="en-US" sz="24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01110" y="3936365"/>
            <a:ext cx="6659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be facing our future with energy and optimism</a:t>
            </a:r>
            <a:endParaRPr lang="zh-CN" altLang="en-US" sz="2400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94935" y="-140970"/>
            <a:ext cx="1803400" cy="121939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UNIT_TABLE_BEAUTIFY" val="smartTable{5310ee3e-d43a-4296-87a2-633ab728391a}"/>
  <p:tag name="TABLE_ENDDRAG_ORIGIN_RECT" val="946*479"/>
  <p:tag name="TABLE_ENDDRAG_RECT" val="6*41*946*479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TABLE_BEAUTIFY" val="smartTable{eb9f7152-788d-4c8c-b38d-32cf0f2c38ff}"/>
  <p:tag name="TABLE_ENDDRAG_ORIGIN_RECT" val="894*453"/>
  <p:tag name="TABLE_ENDDRAG_RECT" val="31*73*894*453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UNIT_TABLE_BEAUTIFY" val="smartTable{18f767df-dfb2-4e09-9b85-6c1e944339d1}"/>
  <p:tag name="TABLE_ENDDRAG_ORIGIN_RECT" val="834*540"/>
  <p:tag name="TABLE_ENDDRAG_RECT" val="0*5*834*540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UNIT_TABLE_BEAUTIFY" val="smartTable{443d117d-beec-492e-a771-b46982e351d5}"/>
  <p:tag name="TABLE_ENDDRAG_ORIGIN_RECT" val="95*476"/>
  <p:tag name="TABLE_ENDDRAG_RECT" val="382*63*95*4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TABLE_BEAUTIFY" val="smartTable{dbfffcbd-4955-4b9c-85da-5c0ab29cc718}"/>
  <p:tag name="TABLE_ENDDRAG_ORIGIN_RECT" val="864*395"/>
  <p:tag name="TABLE_ENDDRAG_RECT" val="48*89*864*395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8321</Words>
  <Application>WPS 演示</Application>
  <PresentationFormat/>
  <Paragraphs>315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Wingdings</vt:lpstr>
      <vt:lpstr>Times New Roman</vt:lpstr>
      <vt:lpstr>字魂27号-布丁体</vt:lpstr>
      <vt:lpstr>Arial Unicode MS</vt:lpstr>
      <vt:lpstr>Calibri</vt:lpstr>
      <vt:lpstr>Office 主题​​</vt:lpstr>
      <vt:lpstr>PowerPoint 演示文稿</vt:lpstr>
      <vt:lpstr>Robert Frost </vt:lpstr>
      <vt:lpstr>PowerPoint 演示文稿</vt:lpstr>
      <vt:lpstr>Another poem written by Robert Frost</vt:lpstr>
      <vt:lpstr>PowerPoint 演示文稿</vt:lpstr>
      <vt:lpstr>Reading comprehension: Appreciation &amp; interpretation </vt:lpstr>
      <vt:lpstr>PowerPoint 演示文稿</vt:lpstr>
      <vt:lpstr>PowerPoint 演示文稿</vt:lpstr>
      <vt:lpstr>Appreciation and interpretation</vt:lpstr>
      <vt:lpstr>PowerPoint 演示文稿</vt:lpstr>
      <vt:lpstr>PowerPoint 演示文稿</vt:lpstr>
      <vt:lpstr>Post reading: compare two interpretations</vt:lpstr>
      <vt:lpstr>PowerPoint 演示文稿</vt:lpstr>
      <vt:lpstr>Part Two: Writing an application letter</vt:lpstr>
      <vt:lpstr> The structure of an application letter </vt:lpstr>
      <vt:lpstr>Practice writing </vt:lpstr>
      <vt:lpstr>Possible version</vt:lpstr>
      <vt:lpstr>Part Three: Presenting ideas</vt:lpstr>
      <vt:lpstr>  Discuss your understanding of success. </vt:lpstr>
      <vt:lpstr>PowerPoint 演示文稿</vt:lpstr>
      <vt:lpstr>PowerPoint 演示文稿</vt:lpstr>
      <vt:lpstr>PowerPoint 演示文稿</vt:lpstr>
      <vt:lpstr>  Language points  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沧海昆仑</cp:lastModifiedBy>
  <cp:revision>2</cp:revision>
  <cp:lastPrinted>2021-03-03T11:50:00Z</cp:lastPrinted>
  <dcterms:created xsi:type="dcterms:W3CDTF">2021-03-03T11:50:00Z</dcterms:created>
  <dcterms:modified xsi:type="dcterms:W3CDTF">2021-04-25T07:00:21Z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ABB3FC55541840C5A4B05A0F417D0425</vt:lpwstr>
  </property>
  <property fmtid="{D5CDD505-2E9C-101B-9397-08002B2CF9AE}" pid="7" name="KSOProductBuildVer">
    <vt:lpwstr>2052-11.1.0.10463</vt:lpwstr>
  </property>
</Properties>
</file>