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409" r:id="rId3"/>
    <p:sldId id="410" r:id="rId4"/>
    <p:sldId id="411" r:id="rId5"/>
    <p:sldId id="420" r:id="rId6"/>
    <p:sldId id="419" r:id="rId7"/>
    <p:sldId id="418" r:id="rId8"/>
    <p:sldId id="446" r:id="rId9"/>
    <p:sldId id="417" r:id="rId10"/>
    <p:sldId id="447" r:id="rId11"/>
    <p:sldId id="416" r:id="rId12"/>
    <p:sldId id="449" r:id="rId13"/>
    <p:sldId id="415" r:id="rId14"/>
    <p:sldId id="435" r:id="rId15"/>
    <p:sldId id="436" r:id="rId16"/>
    <p:sldId id="448" r:id="rId17"/>
    <p:sldId id="414" r:id="rId18"/>
    <p:sldId id="413" r:id="rId19"/>
    <p:sldId id="464" r:id="rId20"/>
    <p:sldId id="421" r:id="rId21"/>
    <p:sldId id="424" r:id="rId22"/>
    <p:sldId id="422" r:id="rId23"/>
    <p:sldId id="425" r:id="rId24"/>
    <p:sldId id="423" r:id="rId25"/>
    <p:sldId id="426" r:id="rId26"/>
    <p:sldId id="412" r:id="rId27"/>
  </p:sldIdLst>
  <p:sldSz cx="12192000" cy="6858000"/>
  <p:notesSz cx="6858000" cy="9144000"/>
  <p:custDataLst>
    <p:tags r:id="rId31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78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546" y="108"/>
      </p:cViewPr>
      <p:guideLst>
        <p:guide orient="horz" pos="2160"/>
        <p:guide pos="3858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25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1" Type="http://schemas.openxmlformats.org/officeDocument/2006/relationships/tags" Target="tags/tag91.xml"/><Relationship Id="rId30" Type="http://schemas.openxmlformats.org/officeDocument/2006/relationships/tableStyles" Target="tableStyles.xml"/><Relationship Id="rId3" Type="http://schemas.openxmlformats.org/officeDocument/2006/relationships/slide" Target="slides/slide1.xml"/><Relationship Id="rId29" Type="http://schemas.openxmlformats.org/officeDocument/2006/relationships/viewProps" Target="viewProps.xml"/><Relationship Id="rId28" Type="http://schemas.openxmlformats.org/officeDocument/2006/relationships/presProps" Target="presProps.xml"/><Relationship Id="rId27" Type="http://schemas.openxmlformats.org/officeDocument/2006/relationships/slide" Target="slides/slide25.xml"/><Relationship Id="rId26" Type="http://schemas.openxmlformats.org/officeDocument/2006/relationships/slide" Target="slides/slide24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5" Type="http://schemas.openxmlformats.org/officeDocument/2006/relationships/tags" Target="../tags/tag51.xml"/><Relationship Id="rId4" Type="http://schemas.openxmlformats.org/officeDocument/2006/relationships/tags" Target="../tags/tag50.xml"/><Relationship Id="rId3" Type="http://schemas.openxmlformats.org/officeDocument/2006/relationships/tags" Target="../tags/tag49.xml"/><Relationship Id="rId2" Type="http://schemas.openxmlformats.org/officeDocument/2006/relationships/tags" Target="../tags/tag48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6" Type="http://schemas.openxmlformats.org/officeDocument/2006/relationships/tags" Target="../tags/tag56.xml"/><Relationship Id="rId5" Type="http://schemas.openxmlformats.org/officeDocument/2006/relationships/tags" Target="../tags/tag55.xml"/><Relationship Id="rId4" Type="http://schemas.openxmlformats.org/officeDocument/2006/relationships/tags" Target="../tags/tag54.xml"/><Relationship Id="rId3" Type="http://schemas.openxmlformats.org/officeDocument/2006/relationships/tags" Target="../tags/tag53.xml"/><Relationship Id="rId2" Type="http://schemas.openxmlformats.org/officeDocument/2006/relationships/tags" Target="../tags/tag52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6" Type="http://schemas.openxmlformats.org/officeDocument/2006/relationships/tags" Target="../tags/tag10.xml"/><Relationship Id="rId5" Type="http://schemas.openxmlformats.org/officeDocument/2006/relationships/tags" Target="../tags/tag9.xml"/><Relationship Id="rId4" Type="http://schemas.openxmlformats.org/officeDocument/2006/relationships/tags" Target="../tags/tag8.xml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4" Type="http://schemas.openxmlformats.org/officeDocument/2006/relationships/tags" Target="../tags/tag13.xml"/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7" Type="http://schemas.openxmlformats.org/officeDocument/2006/relationships/tags" Target="../tags/tag21.xml"/><Relationship Id="rId6" Type="http://schemas.openxmlformats.org/officeDocument/2006/relationships/tags" Target="../tags/tag20.xml"/><Relationship Id="rId5" Type="http://schemas.openxmlformats.org/officeDocument/2006/relationships/tags" Target="../tags/tag19.xml"/><Relationship Id="rId4" Type="http://schemas.openxmlformats.org/officeDocument/2006/relationships/tags" Target="../tags/tag18.xml"/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29.xml"/><Relationship Id="rId8" Type="http://schemas.openxmlformats.org/officeDocument/2006/relationships/tags" Target="../tags/tag28.xml"/><Relationship Id="rId7" Type="http://schemas.openxmlformats.org/officeDocument/2006/relationships/tags" Target="../tags/tag27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36.xml"/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7" Type="http://schemas.openxmlformats.org/officeDocument/2006/relationships/tags" Target="../tags/tag42.xml"/><Relationship Id="rId6" Type="http://schemas.openxmlformats.org/officeDocument/2006/relationships/tags" Target="../tags/tag41.xml"/><Relationship Id="rId5" Type="http://schemas.openxmlformats.org/officeDocument/2006/relationships/tags" Target="../tags/tag40.xml"/><Relationship Id="rId4" Type="http://schemas.openxmlformats.org/officeDocument/2006/relationships/tags" Target="../tags/tag39.xml"/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6" Type="http://schemas.openxmlformats.org/officeDocument/2006/relationships/tags" Target="../tags/tag47.xml"/><Relationship Id="rId5" Type="http://schemas.openxmlformats.org/officeDocument/2006/relationships/tags" Target="../tags/tag46.xml"/><Relationship Id="rId4" Type="http://schemas.openxmlformats.org/officeDocument/2006/relationships/tags" Target="../tags/tag45.xml"/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  <p:custDataLst>
              <p:tags r:id="rId2"/>
            </p:custDataLst>
          </p:nvPr>
        </p:nvSpPr>
        <p:spPr>
          <a:xfrm>
            <a:off x="1198800" y="914400"/>
            <a:ext cx="9799200" cy="2570400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6000"/>
            </a:lvl1pPr>
          </a:lstStyle>
          <a:p>
            <a:r>
              <a:rPr lang="zh-CN" altLang="en-US"/>
              <a:t>单击此处编辑标题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  <p:custDataLst>
              <p:tags r:id="rId3"/>
            </p:custDataLst>
          </p:nvPr>
        </p:nvSpPr>
        <p:spPr>
          <a:xfrm>
            <a:off x="1198800" y="3560400"/>
            <a:ext cx="9799200" cy="147240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spc="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单击此处编辑副标题</a:t>
            </a:r>
            <a:endParaRPr lang="zh-CN" altLang="en-US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608400" y="774000"/>
            <a:ext cx="10972800" cy="548280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1198800" y="2484000"/>
            <a:ext cx="9799200" cy="10188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6000"/>
            </a:lvl1pPr>
          </a:lstStyle>
          <a:p>
            <a:pPr lvl="0"/>
            <a:r>
              <a:rPr>
                <a:sym typeface="+mn-ea"/>
              </a:rPr>
              <a:t>单击此处编辑标题</a:t>
            </a:r>
            <a:endParaRPr>
              <a:sym typeface="+mn-ea"/>
            </a:endParaRPr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6"/>
            </p:custDataLst>
          </p:nvPr>
        </p:nvSpPr>
        <p:spPr>
          <a:xfrm>
            <a:off x="1198800" y="3560400"/>
            <a:ext cx="9799200" cy="471600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2400" spc="200"/>
            </a:lvl1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608400" y="1490400"/>
            <a:ext cx="10969200" cy="47592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  <a:p>
            <a:pPr lvl="1"/>
            <a:r>
              <a:rPr>
                <a:sym typeface="+mn-ea"/>
              </a:rPr>
              <a:t>第二级</a:t>
            </a:r>
            <a:endParaRPr>
              <a:sym typeface="+mn-ea"/>
            </a:endParaRPr>
          </a:p>
          <a:p>
            <a:pPr lvl="2"/>
            <a:r>
              <a:rPr>
                <a:sym typeface="+mn-ea"/>
              </a:rPr>
              <a:t>第三级</a:t>
            </a:r>
            <a:endParaRPr>
              <a:sym typeface="+mn-ea"/>
            </a:endParaRPr>
          </a:p>
          <a:p>
            <a:pPr lvl="3"/>
            <a:r>
              <a:rPr>
                <a:sym typeface="+mn-ea"/>
              </a:rPr>
              <a:t>第四级</a:t>
            </a:r>
            <a:endParaRPr>
              <a:sym typeface="+mn-ea"/>
            </a:endParaRPr>
          </a:p>
          <a:p>
            <a:pPr lvl="4"/>
            <a:r>
              <a:rPr>
                <a:sym typeface="+mn-ea"/>
              </a:rPr>
              <a:t>第五级</a:t>
            </a:r>
            <a:endParaRPr>
              <a:sym typeface="+mn-ea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1990800" y="3848400"/>
            <a:ext cx="7768800" cy="766800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4400"/>
            </a:lvl1pPr>
          </a:lstStyle>
          <a:p>
            <a:r>
              <a:rPr lang="zh-CN" altLang="en-US"/>
              <a:t>单击此处编辑标题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1990800" y="4615200"/>
            <a:ext cx="7768800" cy="867600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单击此处编辑文本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608400" y="1501200"/>
            <a:ext cx="5176800" cy="47484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  <a:p>
            <a:pPr lvl="1"/>
            <a:r>
              <a:rPr>
                <a:sym typeface="+mn-ea"/>
              </a:rPr>
              <a:t>第二级</a:t>
            </a:r>
            <a:endParaRPr>
              <a:sym typeface="+mn-ea"/>
            </a:endParaRPr>
          </a:p>
          <a:p>
            <a:pPr lvl="2"/>
            <a:r>
              <a:rPr>
                <a:sym typeface="+mn-ea"/>
              </a:rPr>
              <a:t>第三级</a:t>
            </a:r>
            <a:endParaRPr>
              <a:sym typeface="+mn-ea"/>
            </a:endParaRPr>
          </a:p>
          <a:p>
            <a:pPr lvl="3"/>
            <a:r>
              <a:rPr>
                <a:sym typeface="+mn-ea"/>
              </a:rPr>
              <a:t>第四级</a:t>
            </a:r>
            <a:endParaRPr>
              <a:sym typeface="+mn-ea"/>
            </a:endParaRPr>
          </a:p>
          <a:p>
            <a:pPr lvl="4"/>
            <a:r>
              <a:rPr>
                <a:sym typeface="+mn-ea"/>
              </a:rPr>
              <a:t>第五级</a:t>
            </a:r>
            <a:endParaRPr>
              <a:sym typeface="+mn-ea"/>
            </a:endParaRP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411600" y="1501200"/>
            <a:ext cx="5176800" cy="4748400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608400" y="1429200"/>
            <a:ext cx="5342400" cy="381600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单击此处编辑文本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0840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  <a:p>
            <a:pPr lvl="1"/>
            <a:r>
              <a:rPr>
                <a:sym typeface="+mn-ea"/>
              </a:rPr>
              <a:t>第二级</a:t>
            </a:r>
            <a:endParaRPr>
              <a:sym typeface="+mn-ea"/>
            </a:endParaRPr>
          </a:p>
          <a:p>
            <a:pPr lvl="2"/>
            <a:r>
              <a:rPr>
                <a:sym typeface="+mn-ea"/>
              </a:rPr>
              <a:t>第三级</a:t>
            </a:r>
            <a:endParaRPr>
              <a:sym typeface="+mn-ea"/>
            </a:endParaRPr>
          </a:p>
          <a:p>
            <a:pPr lvl="3"/>
            <a:r>
              <a:rPr>
                <a:sym typeface="+mn-ea"/>
              </a:rPr>
              <a:t>第四级</a:t>
            </a:r>
            <a:endParaRPr>
              <a:sym typeface="+mn-ea"/>
            </a:endParaRPr>
          </a:p>
          <a:p>
            <a:pPr lvl="4"/>
            <a:r>
              <a:rPr>
                <a:sym typeface="+mn-ea"/>
              </a:rPr>
              <a:t>第五级</a:t>
            </a:r>
            <a:endParaRPr>
              <a:sym typeface="+mn-ea"/>
            </a:endParaRP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6235750" y="1421729"/>
            <a:ext cx="5342400" cy="3816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>
                <a:sym typeface="+mn-ea"/>
              </a:rPr>
              <a:t>单击此处编辑文本</a:t>
            </a:r>
            <a:endParaRPr>
              <a:sym typeface="+mn-ea"/>
            </a:endParaRP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623575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  <a:p>
            <a:pPr lvl="1"/>
            <a:r>
              <a:rPr>
                <a:sym typeface="+mn-ea"/>
              </a:rPr>
              <a:t>第二级</a:t>
            </a:r>
            <a:endParaRPr>
              <a:sym typeface="+mn-ea"/>
            </a:endParaRPr>
          </a:p>
          <a:p>
            <a:pPr lvl="2"/>
            <a:r>
              <a:rPr>
                <a:sym typeface="+mn-ea"/>
              </a:rPr>
              <a:t>第三级</a:t>
            </a:r>
            <a:endParaRPr>
              <a:sym typeface="+mn-ea"/>
            </a:endParaRPr>
          </a:p>
          <a:p>
            <a:pPr lvl="3"/>
            <a:r>
              <a:rPr>
                <a:sym typeface="+mn-ea"/>
              </a:rPr>
              <a:t>第四级</a:t>
            </a:r>
            <a:endParaRPr>
              <a:sym typeface="+mn-ea"/>
            </a:endParaRPr>
          </a:p>
          <a:p>
            <a:pPr lvl="4"/>
            <a:r>
              <a:rPr>
                <a:sym typeface="+mn-ea"/>
              </a:rPr>
              <a:t>第五级</a:t>
            </a:r>
            <a:endParaRPr>
              <a:sym typeface="+mn-ea"/>
            </a:endParaRP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608400" y="1555200"/>
            <a:ext cx="5233077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endParaRPr>
              <a:sym typeface="+mn-ea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6350400" y="1555200"/>
            <a:ext cx="5227200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2"/>
            </p:custDataLst>
          </p:nvPr>
        </p:nvSpPr>
        <p:spPr>
          <a:xfrm>
            <a:off x="10234800" y="914400"/>
            <a:ext cx="1044000" cy="502920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2800"/>
            </a:lvl1pPr>
          </a:lstStyle>
          <a:p>
            <a:pPr lvl="0"/>
            <a:r>
              <a:rPr>
                <a:sym typeface="+mn-ea"/>
              </a:rPr>
              <a:t>单击此处编辑标题</a:t>
            </a:r>
            <a:endParaRPr>
              <a:sym typeface="+mn-ea"/>
            </a:endParaRP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914400" y="914400"/>
            <a:ext cx="9169200" cy="5029200"/>
          </a:xfrm>
        </p:spPr>
        <p:txBody>
          <a:bodyPr vert="eaVert" lIns="46800" tIns="46800" rIns="46800" bIns="46800"/>
          <a:lstStyle>
            <a:lvl1pPr marL="228600" indent="-228600">
              <a:spcAft>
                <a:spcPts val="1000"/>
              </a:spcAft>
              <a:defRPr spc="300"/>
            </a:lvl1pPr>
            <a:lvl2pPr marL="685800" indent="-228600">
              <a:defRPr spc="300"/>
            </a:lvl2pPr>
            <a:lvl3pPr marL="1143000" indent="-228600">
              <a:defRPr spc="300"/>
            </a:lvl3pPr>
            <a:lvl4pPr marL="1600200" indent="-228600">
              <a:defRPr spc="300"/>
            </a:lvl4pPr>
            <a:lvl5pPr marL="2057400" indent="-228600">
              <a:defRPr spc="300"/>
            </a:lvl5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8" Type="http://schemas.openxmlformats.org/officeDocument/2006/relationships/theme" Target="../theme/theme1.xml"/><Relationship Id="rId17" Type="http://schemas.openxmlformats.org/officeDocument/2006/relationships/tags" Target="../tags/tag62.xml"/><Relationship Id="rId16" Type="http://schemas.openxmlformats.org/officeDocument/2006/relationships/tags" Target="../tags/tag61.xml"/><Relationship Id="rId15" Type="http://schemas.openxmlformats.org/officeDocument/2006/relationships/tags" Target="../tags/tag60.xml"/><Relationship Id="rId14" Type="http://schemas.openxmlformats.org/officeDocument/2006/relationships/tags" Target="../tags/tag59.xml"/><Relationship Id="rId13" Type="http://schemas.openxmlformats.org/officeDocument/2006/relationships/tags" Target="../tags/tag58.xml"/><Relationship Id="rId12" Type="http://schemas.openxmlformats.org/officeDocument/2006/relationships/tags" Target="../tags/tag57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2"/>
            </p:custDataLst>
          </p:nvPr>
        </p:nvSpPr>
        <p:spPr>
          <a:xfrm>
            <a:off x="608400" y="608400"/>
            <a:ext cx="10969200" cy="705600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3"/>
            </p:custDataLst>
          </p:nvPr>
        </p:nvSpPr>
        <p:spPr>
          <a:xfrm>
            <a:off x="608400" y="1490400"/>
            <a:ext cx="10969200" cy="47592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4"/>
            </p:custDataLst>
          </p:nvPr>
        </p:nvSpPr>
        <p:spPr>
          <a:xfrm>
            <a:off x="6120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5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6"/>
            </p:custDataLst>
          </p:nvPr>
        </p:nvSpPr>
        <p:spPr>
          <a:xfrm>
            <a:off x="88776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  <p:custDataLst>
      <p:tags r:id="rId17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1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ct val="0"/>
        </a:spcBef>
        <a:spcAft>
          <a:spcPts val="1000"/>
        </a:spcAft>
        <a:buFont typeface="Arial" panose="020B0604020202020204" pitchFamily="34" charset="0"/>
        <a:buChar char="●"/>
        <a:defRPr sz="18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ct val="0"/>
        </a:spcBef>
        <a:spcAft>
          <a:spcPts val="600"/>
        </a:spcAft>
        <a:buFont typeface="Arial" panose="020B0604020202020204" pitchFamily="34" charset="0"/>
        <a:buChar char="●"/>
        <a:tabLst>
          <a:tab pos="1609725" algn="l"/>
        </a:tabLst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ct val="0"/>
        </a:spcBef>
        <a:spcAft>
          <a:spcPts val="600"/>
        </a:spcAft>
        <a:buFont typeface="Arial" panose="020B0604020202020204" pitchFamily="34" charset="0"/>
        <a:buChar char="●"/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ct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4pPr>
      <a:lvl5pPr marL="2057400" indent="-228600" algn="l" defTabSz="914400" rtl="0" eaLnBrk="1" fontAlgn="auto" latinLnBrk="0" hangingPunct="1">
        <a:lnSpc>
          <a:spcPct val="120000"/>
        </a:lnSpc>
        <a:spcBef>
          <a:spcPct val="0"/>
        </a:spcBef>
        <a:spcAft>
          <a:spcPts val="300"/>
        </a:spcAft>
        <a:buFont typeface="Arial" panose="020B0604020202020204" pitchFamily="34" charset="0"/>
        <a:buChar char="•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63.xml"/><Relationship Id="rId1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8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9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81.xml"/><Relationship Id="rId1" Type="http://schemas.openxmlformats.org/officeDocument/2006/relationships/tags" Target="../tags/tag80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8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8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8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4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85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8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8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88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89.xml"/></Relationships>
</file>

<file path=ppt/slides/_rels/slide25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tags" Target="../tags/tag90.xml"/><Relationship Id="rId2" Type="http://schemas.openxmlformats.org/officeDocument/2006/relationships/image" Target="../media/image2.png"/><Relationship Id="rId1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66.xml"/><Relationship Id="rId1" Type="http://schemas.openxmlformats.org/officeDocument/2006/relationships/tags" Target="../tags/tag6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68.xml"/><Relationship Id="rId1" Type="http://schemas.openxmlformats.org/officeDocument/2006/relationships/tags" Target="../tags/tag6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0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8" name="Group 21_1"/>
          <p:cNvGrpSpPr/>
          <p:nvPr/>
        </p:nvGrpSpPr>
        <p:grpSpPr>
          <a:xfrm>
            <a:off x="-648335" y="0"/>
            <a:ext cx="12840335" cy="6701155"/>
            <a:chOff x="-1013679" y="-43169"/>
            <a:chExt cx="12858769" cy="6560166"/>
          </a:xfrm>
        </p:grpSpPr>
        <p:grpSp>
          <p:nvGrpSpPr>
            <p:cNvPr id="60" name="组合 59"/>
            <p:cNvGrpSpPr/>
            <p:nvPr/>
          </p:nvGrpSpPr>
          <p:grpSpPr>
            <a:xfrm>
              <a:off x="9683417" y="6288397"/>
              <a:ext cx="2161673" cy="228600"/>
              <a:chOff x="2805536" y="-1467853"/>
              <a:chExt cx="2161673" cy="228600"/>
            </a:xfrm>
          </p:grpSpPr>
          <p:sp>
            <p:nvSpPr>
              <p:cNvPr id="67" name="椭圆 66"/>
              <p:cNvSpPr/>
              <p:nvPr/>
            </p:nvSpPr>
            <p:spPr>
              <a:xfrm>
                <a:off x="2805536" y="-1467853"/>
                <a:ext cx="228600" cy="228600"/>
              </a:xfrm>
              <a:prstGeom prst="ellipse">
                <a:avLst/>
              </a:prstGeom>
              <a:solidFill>
                <a:srgbClr val="78B6A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68" name="椭圆 67"/>
              <p:cNvSpPr/>
              <p:nvPr/>
            </p:nvSpPr>
            <p:spPr>
              <a:xfrm>
                <a:off x="3288804" y="-1467853"/>
                <a:ext cx="228600" cy="228600"/>
              </a:xfrm>
              <a:prstGeom prst="ellipse">
                <a:avLst/>
              </a:prstGeom>
              <a:solidFill>
                <a:srgbClr val="FDD06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69" name="椭圆 68"/>
              <p:cNvSpPr/>
              <p:nvPr/>
            </p:nvSpPr>
            <p:spPr>
              <a:xfrm>
                <a:off x="3772072" y="-1467853"/>
                <a:ext cx="228600" cy="228600"/>
              </a:xfrm>
              <a:prstGeom prst="ellipse">
                <a:avLst/>
              </a:prstGeom>
              <a:solidFill>
                <a:srgbClr val="ED935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70" name="椭圆 69"/>
              <p:cNvSpPr/>
              <p:nvPr/>
            </p:nvSpPr>
            <p:spPr>
              <a:xfrm>
                <a:off x="4255340" y="-1467853"/>
                <a:ext cx="228600" cy="228600"/>
              </a:xfrm>
              <a:prstGeom prst="ellipse">
                <a:avLst/>
              </a:prstGeom>
              <a:solidFill>
                <a:srgbClr val="E9746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71" name="椭圆 70"/>
              <p:cNvSpPr/>
              <p:nvPr/>
            </p:nvSpPr>
            <p:spPr>
              <a:xfrm>
                <a:off x="4738609" y="-1467853"/>
                <a:ext cx="228600" cy="228600"/>
              </a:xfrm>
              <a:prstGeom prst="ellipse">
                <a:avLst/>
              </a:prstGeom>
              <a:solidFill>
                <a:srgbClr val="AB7DB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grpSp>
          <p:nvGrpSpPr>
            <p:cNvPr id="61" name="组合 60"/>
            <p:cNvGrpSpPr/>
            <p:nvPr/>
          </p:nvGrpSpPr>
          <p:grpSpPr>
            <a:xfrm flipH="1" flipV="1">
              <a:off x="-1013679" y="-43169"/>
              <a:ext cx="4948007" cy="573258"/>
              <a:chOff x="-460228" y="4964882"/>
              <a:chExt cx="16582544" cy="1921192"/>
            </a:xfrm>
          </p:grpSpPr>
          <p:sp>
            <p:nvSpPr>
              <p:cNvPr id="62" name="等腰三角形 5"/>
              <p:cNvSpPr/>
              <p:nvPr/>
            </p:nvSpPr>
            <p:spPr>
              <a:xfrm>
                <a:off x="-460228" y="5749042"/>
                <a:ext cx="3560710" cy="1137032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78B6A9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63" name="等腰三角形 5"/>
              <p:cNvSpPr/>
              <p:nvPr/>
            </p:nvSpPr>
            <p:spPr>
              <a:xfrm>
                <a:off x="1498898" y="5414211"/>
                <a:ext cx="4355342" cy="1471863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  <a:gd name="connsiteX0-17" fmla="*/ 0 w 3560710"/>
                  <a:gd name="connsiteY0-18" fmla="*/ 1137032 h 1137032"/>
                  <a:gd name="connsiteX1-19" fmla="*/ 1780355 w 3560710"/>
                  <a:gd name="connsiteY1-20" fmla="*/ 88 h 1137032"/>
                  <a:gd name="connsiteX2-21" fmla="*/ 3560710 w 3560710"/>
                  <a:gd name="connsiteY2-22" fmla="*/ 1137032 h 1137032"/>
                  <a:gd name="connsiteX3-23" fmla="*/ 0 w 3560710"/>
                  <a:gd name="connsiteY3-24" fmla="*/ 1137032 h 1137032"/>
                  <a:gd name="connsiteX0-25" fmla="*/ 0 w 3560710"/>
                  <a:gd name="connsiteY0-26" fmla="*/ 1137032 h 1137032"/>
                  <a:gd name="connsiteX1-27" fmla="*/ 1780355 w 3560710"/>
                  <a:gd name="connsiteY1-28" fmla="*/ 88 h 1137032"/>
                  <a:gd name="connsiteX2-29" fmla="*/ 3560710 w 3560710"/>
                  <a:gd name="connsiteY2-30" fmla="*/ 1137032 h 1137032"/>
                  <a:gd name="connsiteX3-31" fmla="*/ 0 w 3560710"/>
                  <a:gd name="connsiteY3-32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298852" y="-9500"/>
                      <a:pt x="1780355" y="88"/>
                    </a:cubicBezTo>
                    <a:cubicBezTo>
                      <a:pt x="2261858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FDD069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64" name="等腰三角形 5"/>
              <p:cNvSpPr/>
              <p:nvPr/>
            </p:nvSpPr>
            <p:spPr>
              <a:xfrm>
                <a:off x="3763709" y="4964882"/>
                <a:ext cx="5327811" cy="1921192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ED935C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65" name="等腰三角形 5"/>
              <p:cNvSpPr/>
              <p:nvPr/>
            </p:nvSpPr>
            <p:spPr>
              <a:xfrm>
                <a:off x="6780019" y="5781117"/>
                <a:ext cx="5439657" cy="1076883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  <a:gd name="connsiteX0-17" fmla="*/ 0 w 3560710"/>
                  <a:gd name="connsiteY0-18" fmla="*/ 1076883 h 1076883"/>
                  <a:gd name="connsiteX1-19" fmla="*/ 2134761 w 3560710"/>
                  <a:gd name="connsiteY1-20" fmla="*/ 97 h 1076883"/>
                  <a:gd name="connsiteX2-21" fmla="*/ 3560710 w 3560710"/>
                  <a:gd name="connsiteY2-22" fmla="*/ 1076883 h 1076883"/>
                  <a:gd name="connsiteX3-23" fmla="*/ 0 w 3560710"/>
                  <a:gd name="connsiteY3-24" fmla="*/ 1076883 h 1076883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076883">
                    <a:moveTo>
                      <a:pt x="0" y="1076883"/>
                    </a:moveTo>
                    <a:cubicBezTo>
                      <a:pt x="593452" y="697902"/>
                      <a:pt x="1456530" y="-9491"/>
                      <a:pt x="2134761" y="97"/>
                    </a:cubicBezTo>
                    <a:cubicBezTo>
                      <a:pt x="2812992" y="9685"/>
                      <a:pt x="2967258" y="697902"/>
                      <a:pt x="3560710" y="1076883"/>
                    </a:cubicBezTo>
                    <a:lnTo>
                      <a:pt x="0" y="1076883"/>
                    </a:lnTo>
                    <a:close/>
                  </a:path>
                </a:pathLst>
              </a:custGeom>
              <a:solidFill>
                <a:srgbClr val="E9746E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66" name="等腰三角形 5"/>
              <p:cNvSpPr/>
              <p:nvPr/>
            </p:nvSpPr>
            <p:spPr>
              <a:xfrm>
                <a:off x="9613231" y="5220014"/>
                <a:ext cx="6509085" cy="1637986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AB7DB6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</p:grpSp>
      <p:grpSp>
        <p:nvGrpSpPr>
          <p:cNvPr id="31" name="组合 30"/>
          <p:cNvGrpSpPr/>
          <p:nvPr/>
        </p:nvGrpSpPr>
        <p:grpSpPr>
          <a:xfrm>
            <a:off x="9758045" y="6524625"/>
            <a:ext cx="2350135" cy="228600"/>
            <a:chOff x="2805536" y="-1467853"/>
            <a:chExt cx="2161673" cy="228600"/>
          </a:xfrm>
        </p:grpSpPr>
        <p:sp>
          <p:nvSpPr>
            <p:cNvPr id="26" name="椭圆 25"/>
            <p:cNvSpPr/>
            <p:nvPr/>
          </p:nvSpPr>
          <p:spPr>
            <a:xfrm>
              <a:off x="2805536" y="-1467853"/>
              <a:ext cx="228600" cy="228600"/>
            </a:xfrm>
            <a:prstGeom prst="ellipse">
              <a:avLst/>
            </a:prstGeom>
            <a:solidFill>
              <a:srgbClr val="78B6A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7" name="椭圆 26"/>
            <p:cNvSpPr/>
            <p:nvPr/>
          </p:nvSpPr>
          <p:spPr>
            <a:xfrm>
              <a:off x="3288804" y="-1467853"/>
              <a:ext cx="228600" cy="228600"/>
            </a:xfrm>
            <a:prstGeom prst="ellipse">
              <a:avLst/>
            </a:prstGeom>
            <a:solidFill>
              <a:srgbClr val="FDD06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8" name="椭圆 27"/>
            <p:cNvSpPr/>
            <p:nvPr/>
          </p:nvSpPr>
          <p:spPr>
            <a:xfrm>
              <a:off x="3772072" y="-1467853"/>
              <a:ext cx="228600" cy="228600"/>
            </a:xfrm>
            <a:prstGeom prst="ellipse">
              <a:avLst/>
            </a:prstGeom>
            <a:solidFill>
              <a:srgbClr val="ED935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9" name="椭圆 28"/>
            <p:cNvSpPr/>
            <p:nvPr/>
          </p:nvSpPr>
          <p:spPr>
            <a:xfrm>
              <a:off x="4255340" y="-1467853"/>
              <a:ext cx="228600" cy="228600"/>
            </a:xfrm>
            <a:prstGeom prst="ellipse">
              <a:avLst/>
            </a:prstGeom>
            <a:solidFill>
              <a:srgbClr val="E9746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0" name="椭圆 29"/>
            <p:cNvSpPr/>
            <p:nvPr/>
          </p:nvSpPr>
          <p:spPr>
            <a:xfrm>
              <a:off x="4738609" y="-1467853"/>
              <a:ext cx="228600" cy="228600"/>
            </a:xfrm>
            <a:prstGeom prst="ellipse">
              <a:avLst/>
            </a:prstGeom>
            <a:solidFill>
              <a:srgbClr val="AB7DB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zh-CN" altLang="en-US"/>
          </a:p>
        </p:txBody>
      </p:sp>
      <p:pic>
        <p:nvPicPr>
          <p:cNvPr id="13" name="图片 12" descr="新教材精创页眉-简化版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921000" y="53975"/>
            <a:ext cx="7595235" cy="883285"/>
          </a:xfrm>
          <a:prstGeom prst="rect">
            <a:avLst/>
          </a:prstGeom>
        </p:spPr>
      </p:pic>
      <p:sp>
        <p:nvSpPr>
          <p:cNvPr id="6" name="文本框 5"/>
          <p:cNvSpPr txBox="1"/>
          <p:nvPr/>
        </p:nvSpPr>
        <p:spPr>
          <a:xfrm>
            <a:off x="8206740" y="568960"/>
            <a:ext cx="390144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b="1">
                <a:solidFill>
                  <a:schemeClr val="accent1"/>
                </a:solidFill>
                <a:sym typeface="+mn-ea"/>
              </a:rPr>
              <a:t>  </a:t>
            </a:r>
            <a:r>
              <a:rPr lang="zh-CN" altLang="en-US" b="1">
                <a:solidFill>
                  <a:schemeClr val="accent1"/>
                </a:solidFill>
                <a:sym typeface="+mn-ea"/>
              </a:rPr>
              <a:t>外研版英语  选择性必修第四册   </a:t>
            </a:r>
            <a:endParaRPr lang="zh-CN" altLang="en-US"/>
          </a:p>
        </p:txBody>
      </p:sp>
      <p:sp>
        <p:nvSpPr>
          <p:cNvPr id="7" name="文本框 6"/>
          <p:cNvSpPr txBox="1"/>
          <p:nvPr/>
        </p:nvSpPr>
        <p:spPr>
          <a:xfrm>
            <a:off x="1290955" y="1482725"/>
            <a:ext cx="10043795" cy="922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b="1">
                <a:solidFill>
                  <a:srgbClr val="FF0000"/>
                </a:solidFill>
                <a:latin typeface="Times New Roman" panose="02020603050405020304" charset="0"/>
                <a:ea typeface="字魂27号-布丁体" panose="00000500000000000000" charset="-122"/>
                <a:cs typeface="Times New Roman" panose="02020603050405020304" charset="0"/>
                <a:sym typeface="+mn-ea"/>
              </a:rPr>
              <a:t>   </a:t>
            </a:r>
            <a:r>
              <a:rPr lang="en-US" altLang="zh-CN" sz="5400" b="1">
                <a:solidFill>
                  <a:srgbClr val="FF0000"/>
                </a:solidFill>
                <a:latin typeface="Times New Roman" panose="02020603050405020304" charset="0"/>
                <a:ea typeface="字魂27号-布丁体" panose="00000500000000000000" charset="-122"/>
                <a:cs typeface="Times New Roman" panose="02020603050405020304" charset="0"/>
                <a:sym typeface="+mn-ea"/>
              </a:rPr>
              <a:t>Unit 1  Looking forwards  </a:t>
            </a:r>
            <a:endParaRPr lang="zh-CN" altLang="en-US" sz="5400" b="1">
              <a:solidFill>
                <a:srgbClr val="FF0000"/>
              </a:solidFill>
              <a:latin typeface="Times New Roman" panose="02020603050405020304" charset="0"/>
              <a:ea typeface="字魂27号-布丁体" panose="00000500000000000000" charset="-122"/>
              <a:cs typeface="Times New Roman" panose="02020603050405020304" charset="0"/>
              <a:sym typeface="+mn-ea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648335" y="2907030"/>
            <a:ext cx="10934700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4000">
                <a:solidFill>
                  <a:srgbClr val="FF0000"/>
                </a:solidFill>
                <a:latin typeface="Times New Roman" panose="02020603050405020304" charset="0"/>
                <a:ea typeface="字魂27号-布丁体" panose="00000500000000000000" charset="-122"/>
                <a:cs typeface="Times New Roman" panose="02020603050405020304" charset="0"/>
                <a:sym typeface="+mn-ea"/>
              </a:rPr>
              <a:t>Mainly revision for this unit</a:t>
            </a:r>
            <a:endParaRPr lang="en-US" altLang="zh-CN" sz="4000">
              <a:solidFill>
                <a:srgbClr val="FF0000"/>
              </a:solidFill>
              <a:latin typeface="Times New Roman" panose="02020603050405020304" charset="0"/>
              <a:ea typeface="字魂27号-布丁体" panose="00000500000000000000" charset="-122"/>
              <a:cs typeface="Times New Roman" panose="02020603050405020304" charset="0"/>
              <a:sym typeface="+mn-ea"/>
            </a:endParaRPr>
          </a:p>
        </p:txBody>
      </p:sp>
      <p:grpSp>
        <p:nvGrpSpPr>
          <p:cNvPr id="9" name="Group 21_1"/>
          <p:cNvGrpSpPr/>
          <p:nvPr/>
        </p:nvGrpSpPr>
        <p:grpSpPr>
          <a:xfrm>
            <a:off x="-492760" y="-8255"/>
            <a:ext cx="12840335" cy="6701155"/>
            <a:chOff x="-1013679" y="-43169"/>
            <a:chExt cx="12858769" cy="6560166"/>
          </a:xfrm>
        </p:grpSpPr>
        <p:grpSp>
          <p:nvGrpSpPr>
            <p:cNvPr id="10" name="组合 9"/>
            <p:cNvGrpSpPr/>
            <p:nvPr/>
          </p:nvGrpSpPr>
          <p:grpSpPr>
            <a:xfrm>
              <a:off x="9683417" y="6288397"/>
              <a:ext cx="2161673" cy="228600"/>
              <a:chOff x="2805536" y="-1467853"/>
              <a:chExt cx="2161673" cy="228600"/>
            </a:xfrm>
          </p:grpSpPr>
          <p:sp>
            <p:nvSpPr>
              <p:cNvPr id="11" name="椭圆 10"/>
              <p:cNvSpPr/>
              <p:nvPr/>
            </p:nvSpPr>
            <p:spPr>
              <a:xfrm>
                <a:off x="2805536" y="-1467853"/>
                <a:ext cx="228600" cy="228600"/>
              </a:xfrm>
              <a:prstGeom prst="ellipse">
                <a:avLst/>
              </a:prstGeom>
              <a:solidFill>
                <a:srgbClr val="78B6A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2" name="椭圆 11"/>
              <p:cNvSpPr/>
              <p:nvPr/>
            </p:nvSpPr>
            <p:spPr>
              <a:xfrm>
                <a:off x="3288804" y="-1467853"/>
                <a:ext cx="228600" cy="228600"/>
              </a:xfrm>
              <a:prstGeom prst="ellipse">
                <a:avLst/>
              </a:prstGeom>
              <a:solidFill>
                <a:srgbClr val="FDD06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4" name="椭圆 13"/>
              <p:cNvSpPr/>
              <p:nvPr/>
            </p:nvSpPr>
            <p:spPr>
              <a:xfrm>
                <a:off x="3772072" y="-1467853"/>
                <a:ext cx="228600" cy="228600"/>
              </a:xfrm>
              <a:prstGeom prst="ellipse">
                <a:avLst/>
              </a:prstGeom>
              <a:solidFill>
                <a:srgbClr val="ED935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5" name="椭圆 14"/>
              <p:cNvSpPr/>
              <p:nvPr/>
            </p:nvSpPr>
            <p:spPr>
              <a:xfrm>
                <a:off x="4255340" y="-1467853"/>
                <a:ext cx="228600" cy="228600"/>
              </a:xfrm>
              <a:prstGeom prst="ellipse">
                <a:avLst/>
              </a:prstGeom>
              <a:solidFill>
                <a:srgbClr val="E9746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6" name="椭圆 15"/>
              <p:cNvSpPr/>
              <p:nvPr/>
            </p:nvSpPr>
            <p:spPr>
              <a:xfrm>
                <a:off x="4738609" y="-1467853"/>
                <a:ext cx="228600" cy="228600"/>
              </a:xfrm>
              <a:prstGeom prst="ellipse">
                <a:avLst/>
              </a:prstGeom>
              <a:solidFill>
                <a:srgbClr val="AB7DB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grpSp>
          <p:nvGrpSpPr>
            <p:cNvPr id="17" name="组合 16"/>
            <p:cNvGrpSpPr/>
            <p:nvPr/>
          </p:nvGrpSpPr>
          <p:grpSpPr>
            <a:xfrm flipH="1" flipV="1">
              <a:off x="-1013679" y="-43169"/>
              <a:ext cx="4948007" cy="573258"/>
              <a:chOff x="-460228" y="4964882"/>
              <a:chExt cx="16582544" cy="1921192"/>
            </a:xfrm>
          </p:grpSpPr>
          <p:sp>
            <p:nvSpPr>
              <p:cNvPr id="18" name="等腰三角形 5"/>
              <p:cNvSpPr/>
              <p:nvPr/>
            </p:nvSpPr>
            <p:spPr>
              <a:xfrm>
                <a:off x="-460228" y="5749042"/>
                <a:ext cx="3560710" cy="1137032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78B6A9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9" name="等腰三角形 5"/>
              <p:cNvSpPr/>
              <p:nvPr/>
            </p:nvSpPr>
            <p:spPr>
              <a:xfrm>
                <a:off x="1498898" y="5414211"/>
                <a:ext cx="4355342" cy="1471863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  <a:gd name="connsiteX0-17" fmla="*/ 0 w 3560710"/>
                  <a:gd name="connsiteY0-18" fmla="*/ 1137032 h 1137032"/>
                  <a:gd name="connsiteX1-19" fmla="*/ 1780355 w 3560710"/>
                  <a:gd name="connsiteY1-20" fmla="*/ 88 h 1137032"/>
                  <a:gd name="connsiteX2-21" fmla="*/ 3560710 w 3560710"/>
                  <a:gd name="connsiteY2-22" fmla="*/ 1137032 h 1137032"/>
                  <a:gd name="connsiteX3-23" fmla="*/ 0 w 3560710"/>
                  <a:gd name="connsiteY3-24" fmla="*/ 1137032 h 1137032"/>
                  <a:gd name="connsiteX0-25" fmla="*/ 0 w 3560710"/>
                  <a:gd name="connsiteY0-26" fmla="*/ 1137032 h 1137032"/>
                  <a:gd name="connsiteX1-27" fmla="*/ 1780355 w 3560710"/>
                  <a:gd name="connsiteY1-28" fmla="*/ 88 h 1137032"/>
                  <a:gd name="connsiteX2-29" fmla="*/ 3560710 w 3560710"/>
                  <a:gd name="connsiteY2-30" fmla="*/ 1137032 h 1137032"/>
                  <a:gd name="connsiteX3-31" fmla="*/ 0 w 3560710"/>
                  <a:gd name="connsiteY3-32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298852" y="-9500"/>
                      <a:pt x="1780355" y="88"/>
                    </a:cubicBezTo>
                    <a:cubicBezTo>
                      <a:pt x="2261858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FDD069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0" name="等腰三角形 5"/>
              <p:cNvSpPr/>
              <p:nvPr/>
            </p:nvSpPr>
            <p:spPr>
              <a:xfrm>
                <a:off x="3763709" y="4964882"/>
                <a:ext cx="5327811" cy="1921192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ED935C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1" name="等腰三角形 5"/>
              <p:cNvSpPr/>
              <p:nvPr/>
            </p:nvSpPr>
            <p:spPr>
              <a:xfrm>
                <a:off x="6780019" y="5781117"/>
                <a:ext cx="5439657" cy="1076883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  <a:gd name="connsiteX0-17" fmla="*/ 0 w 3560710"/>
                  <a:gd name="connsiteY0-18" fmla="*/ 1076883 h 1076883"/>
                  <a:gd name="connsiteX1-19" fmla="*/ 2134761 w 3560710"/>
                  <a:gd name="connsiteY1-20" fmla="*/ 97 h 1076883"/>
                  <a:gd name="connsiteX2-21" fmla="*/ 3560710 w 3560710"/>
                  <a:gd name="connsiteY2-22" fmla="*/ 1076883 h 1076883"/>
                  <a:gd name="connsiteX3-23" fmla="*/ 0 w 3560710"/>
                  <a:gd name="connsiteY3-24" fmla="*/ 1076883 h 1076883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076883">
                    <a:moveTo>
                      <a:pt x="0" y="1076883"/>
                    </a:moveTo>
                    <a:cubicBezTo>
                      <a:pt x="593452" y="697902"/>
                      <a:pt x="1456530" y="-9491"/>
                      <a:pt x="2134761" y="97"/>
                    </a:cubicBezTo>
                    <a:cubicBezTo>
                      <a:pt x="2812992" y="9685"/>
                      <a:pt x="2967258" y="697902"/>
                      <a:pt x="3560710" y="1076883"/>
                    </a:cubicBezTo>
                    <a:lnTo>
                      <a:pt x="0" y="1076883"/>
                    </a:lnTo>
                    <a:close/>
                  </a:path>
                </a:pathLst>
              </a:custGeom>
              <a:solidFill>
                <a:srgbClr val="E9746E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2" name="等腰三角形 5"/>
              <p:cNvSpPr/>
              <p:nvPr/>
            </p:nvSpPr>
            <p:spPr>
              <a:xfrm>
                <a:off x="9613231" y="5220014"/>
                <a:ext cx="6509085" cy="1637986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AB7DB6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</p:grpSp>
    </p:spTree>
    <p:custDataLst>
      <p:tags r:id="rId2"/>
    </p:custDataLst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/>
          <p:cNvSpPr>
            <a:spLocks noGrp="1"/>
          </p:cNvSpPr>
          <p:nvPr>
            <p:ph type="title"/>
          </p:nvPr>
        </p:nvSpPr>
        <p:spPr>
          <a:xfrm>
            <a:off x="611575" y="8325"/>
            <a:ext cx="10969200" cy="705600"/>
          </a:xfrm>
        </p:spPr>
        <p:txBody>
          <a:bodyPr>
            <a:normAutofit/>
          </a:bodyPr>
          <a:lstStyle/>
          <a:p>
            <a:pPr algn="ctr"/>
            <a:r>
              <a:rPr>
                <a:solidFill>
                  <a:srgbClr val="00B050"/>
                </a:solidFill>
                <a:cs typeface="+mj-lt"/>
                <a:sym typeface="+mn-ea"/>
              </a:rPr>
              <a:t>✭词汇</a:t>
            </a:r>
            <a:r>
              <a:rPr lang="zh-CN">
                <a:solidFill>
                  <a:srgbClr val="00B050"/>
                </a:solidFill>
                <a:cs typeface="+mj-lt"/>
                <a:sym typeface="+mn-ea"/>
              </a:rPr>
              <a:t>四    </a:t>
            </a:r>
            <a:r>
              <a:rPr lang="en-US" altLang="zh-CN">
                <a:solidFill>
                  <a:srgbClr val="00B050"/>
                </a:solidFill>
                <a:cs typeface="+mj-lt"/>
                <a:sym typeface="+mn-ea"/>
              </a:rPr>
              <a:t>weigh up  </a:t>
            </a:r>
            <a:r>
              <a:rPr lang="zh-CN" altLang="en-US">
                <a:solidFill>
                  <a:srgbClr val="00B050"/>
                </a:solidFill>
                <a:cs typeface="+mj-lt"/>
                <a:sym typeface="+mn-ea"/>
              </a:rPr>
              <a:t>仔细考虑，权衡</a:t>
            </a:r>
            <a:endParaRPr lang="zh-CN" altLang="en-US">
              <a:solidFill>
                <a:srgbClr val="00B050"/>
              </a:solidFill>
              <a:cs typeface="+mj-lt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468630" y="812800"/>
            <a:ext cx="11442700" cy="56311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fontAlgn="auto">
              <a:lnSpc>
                <a:spcPct val="150000"/>
              </a:lnSpc>
            </a:pPr>
            <a:r>
              <a:rPr lang="zh-CN" altLang="en-US" sz="2400">
                <a:solidFill>
                  <a:srgbClr val="00B050"/>
                </a:solidFill>
                <a:ea typeface="微软雅黑" panose="020B0503020204020204" pitchFamily="34" charset="-122"/>
                <a:cs typeface="+mn-lt"/>
                <a:sym typeface="+mn-ea"/>
              </a:rPr>
              <a:t>◆教材原句  </a:t>
            </a:r>
            <a:r>
              <a:rPr lang="en-US" altLang="zh-CN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Then we can </a:t>
            </a:r>
            <a:r>
              <a:rPr lang="en-US" altLang="zh-CN" sz="2400" u="sng">
                <a:solidFill>
                  <a:srgbClr val="FF0000"/>
                </a:solidFill>
                <a:ea typeface="微软雅黑" panose="020B0503020204020204" pitchFamily="34" charset="-122"/>
                <a:cs typeface="+mn-lt"/>
                <a:sym typeface="+mn-ea"/>
              </a:rPr>
              <a:t>weigh up</a:t>
            </a:r>
            <a:r>
              <a:rPr lang="en-US" altLang="zh-CN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 the options and try to come to a decision. 然后我们可以权衡各种选择，试图做出决定。</a:t>
            </a:r>
            <a:endParaRPr lang="en-US" altLang="zh-CN" sz="2400">
              <a:solidFill>
                <a:schemeClr val="tx1"/>
              </a:solidFill>
              <a:ea typeface="微软雅黑" panose="020B0503020204020204" pitchFamily="34" charset="-122"/>
              <a:cs typeface="+mn-lt"/>
              <a:sym typeface="+mn-ea"/>
            </a:endParaRPr>
          </a:p>
          <a:p>
            <a:pPr fontAlgn="auto">
              <a:lnSpc>
                <a:spcPct val="150000"/>
              </a:lnSpc>
            </a:pPr>
            <a:endParaRPr lang="en-US" altLang="zh-CN" sz="2400">
              <a:solidFill>
                <a:schemeClr val="tx1"/>
              </a:solidFill>
              <a:ea typeface="微软雅黑" panose="020B0503020204020204" pitchFamily="34" charset="-122"/>
              <a:cs typeface="+mn-lt"/>
              <a:sym typeface="+mn-ea"/>
            </a:endParaRPr>
          </a:p>
          <a:p>
            <a:pPr fontAlgn="auto">
              <a:lnSpc>
                <a:spcPct val="150000"/>
              </a:lnSpc>
            </a:pPr>
            <a:r>
              <a:rPr lang="zh-CN" altLang="en-US" sz="2400">
                <a:solidFill>
                  <a:srgbClr val="00B050"/>
                </a:solidFill>
                <a:ea typeface="微软雅黑" panose="020B0503020204020204" pitchFamily="34" charset="-122"/>
                <a:cs typeface="+mn-lt"/>
                <a:sym typeface="+mn-ea"/>
              </a:rPr>
              <a:t>◆要点必记 </a:t>
            </a:r>
            <a:endParaRPr lang="zh-CN" altLang="en-US" sz="2400">
              <a:solidFill>
                <a:srgbClr val="00B050"/>
              </a:solidFill>
              <a:ea typeface="微软雅黑" panose="020B0503020204020204" pitchFamily="34" charset="-122"/>
              <a:cs typeface="+mn-lt"/>
              <a:sym typeface="+mn-ea"/>
            </a:endParaRPr>
          </a:p>
          <a:p>
            <a:pPr fontAlgn="auto">
              <a:lnSpc>
                <a:spcPct val="150000"/>
              </a:lnSpc>
            </a:pPr>
            <a:r>
              <a:rPr lang="zh-CN" altLang="en-US" sz="2400">
                <a:solidFill>
                  <a:srgbClr val="00B050"/>
                </a:solidFill>
                <a:ea typeface="微软雅黑" panose="020B0503020204020204" pitchFamily="34" charset="-122"/>
                <a:cs typeface="+mn-lt"/>
                <a:sym typeface="+mn-ea"/>
              </a:rPr>
              <a:t>  </a:t>
            </a:r>
            <a:r>
              <a:rPr lang="en-US" altLang="zh-CN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weigh  v.          </a:t>
            </a:r>
            <a:r>
              <a:rPr lang="zh-CN" altLang="en-US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重量为</a:t>
            </a:r>
            <a:r>
              <a:rPr lang="en-US" altLang="zh-CN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...; </a:t>
            </a:r>
            <a:r>
              <a:rPr lang="zh-CN" altLang="en-US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称重， 权衡</a:t>
            </a:r>
            <a:endParaRPr lang="zh-CN" altLang="en-US" sz="2400">
              <a:solidFill>
                <a:schemeClr val="tx1"/>
              </a:solidFill>
              <a:ea typeface="微软雅黑" panose="020B0503020204020204" pitchFamily="34" charset="-122"/>
              <a:cs typeface="+mn-lt"/>
              <a:sym typeface="+mn-ea"/>
            </a:endParaRPr>
          </a:p>
          <a:p>
            <a:pPr fontAlgn="auto">
              <a:lnSpc>
                <a:spcPct val="150000"/>
              </a:lnSpc>
            </a:pPr>
            <a:r>
              <a:rPr lang="zh-CN" altLang="en-US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  </a:t>
            </a:r>
            <a:r>
              <a:rPr lang="en-US" altLang="zh-CN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weight  n.        </a:t>
            </a:r>
            <a:r>
              <a:rPr lang="zh-CN" altLang="en-US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重量</a:t>
            </a:r>
            <a:endParaRPr lang="zh-CN" altLang="en-US" sz="2400">
              <a:solidFill>
                <a:schemeClr val="tx1"/>
              </a:solidFill>
              <a:ea typeface="微软雅黑" panose="020B0503020204020204" pitchFamily="34" charset="-122"/>
              <a:cs typeface="+mn-lt"/>
              <a:sym typeface="+mn-ea"/>
            </a:endParaRPr>
          </a:p>
          <a:p>
            <a:pPr fontAlgn="auto">
              <a:lnSpc>
                <a:spcPct val="150000"/>
              </a:lnSpc>
            </a:pPr>
            <a:r>
              <a:rPr lang="zh-CN" altLang="en-US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  </a:t>
            </a:r>
            <a:r>
              <a:rPr lang="en-US" altLang="zh-CN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by wieight        </a:t>
            </a:r>
            <a:r>
              <a:rPr lang="zh-CN" altLang="en-US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按重量计算</a:t>
            </a:r>
            <a:endParaRPr lang="zh-CN" altLang="en-US" sz="2400">
              <a:solidFill>
                <a:schemeClr val="tx1"/>
              </a:solidFill>
              <a:ea typeface="微软雅黑" panose="020B0503020204020204" pitchFamily="34" charset="-122"/>
              <a:cs typeface="+mn-lt"/>
              <a:sym typeface="+mn-ea"/>
            </a:endParaRPr>
          </a:p>
          <a:p>
            <a:pPr fontAlgn="auto">
              <a:lnSpc>
                <a:spcPct val="150000"/>
              </a:lnSpc>
            </a:pPr>
            <a:r>
              <a:rPr lang="zh-CN" altLang="en-US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  </a:t>
            </a:r>
            <a:r>
              <a:rPr lang="en-US" altLang="zh-CN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put on/ gain weight        </a:t>
            </a:r>
            <a:r>
              <a:rPr lang="zh-CN" altLang="en-US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发胖，体重增加</a:t>
            </a:r>
            <a:endParaRPr lang="zh-CN" altLang="en-US" sz="2400">
              <a:solidFill>
                <a:schemeClr val="tx1"/>
              </a:solidFill>
              <a:ea typeface="微软雅黑" panose="020B0503020204020204" pitchFamily="34" charset="-122"/>
              <a:cs typeface="+mn-lt"/>
              <a:sym typeface="+mn-ea"/>
            </a:endParaRPr>
          </a:p>
          <a:p>
            <a:pPr fontAlgn="auto">
              <a:lnSpc>
                <a:spcPct val="150000"/>
              </a:lnSpc>
            </a:pPr>
            <a:r>
              <a:rPr lang="zh-CN" altLang="en-US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  </a:t>
            </a:r>
            <a:r>
              <a:rPr lang="en-US" altLang="zh-CN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lose weight                    </a:t>
            </a:r>
            <a:r>
              <a:rPr lang="zh-CN" altLang="en-US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变廋，减肥</a:t>
            </a:r>
            <a:endParaRPr lang="zh-CN" altLang="en-US" sz="2400">
              <a:solidFill>
                <a:schemeClr val="tx1"/>
              </a:solidFill>
              <a:ea typeface="微软雅黑" panose="020B0503020204020204" pitchFamily="34" charset="-122"/>
              <a:cs typeface="+mn-lt"/>
              <a:sym typeface="+mn-ea"/>
            </a:endParaRPr>
          </a:p>
          <a:p>
            <a:pPr fontAlgn="auto">
              <a:lnSpc>
                <a:spcPct val="150000"/>
              </a:lnSpc>
            </a:pPr>
            <a:r>
              <a:rPr lang="zh-CN" altLang="en-US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  </a:t>
            </a:r>
            <a:r>
              <a:rPr lang="en-US" altLang="zh-CN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weigh one's  words        </a:t>
            </a:r>
            <a:r>
              <a:rPr lang="zh-CN" altLang="en-US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斟酌词句</a:t>
            </a:r>
            <a:endParaRPr lang="zh-CN" altLang="en-US" sz="2400"/>
          </a:p>
        </p:txBody>
      </p:sp>
      <p:grpSp>
        <p:nvGrpSpPr>
          <p:cNvPr id="2" name="Group 21_1"/>
          <p:cNvGrpSpPr/>
          <p:nvPr/>
        </p:nvGrpSpPr>
        <p:grpSpPr>
          <a:xfrm>
            <a:off x="-947639" y="11"/>
            <a:ext cx="12858769" cy="6560166"/>
            <a:chOff x="-1013679" y="-43169"/>
            <a:chExt cx="12858769" cy="6560166"/>
          </a:xfrm>
        </p:grpSpPr>
        <p:grpSp>
          <p:nvGrpSpPr>
            <p:cNvPr id="3" name="组合 2"/>
            <p:cNvGrpSpPr/>
            <p:nvPr/>
          </p:nvGrpSpPr>
          <p:grpSpPr>
            <a:xfrm>
              <a:off x="9683417" y="6288397"/>
              <a:ext cx="2161673" cy="228600"/>
              <a:chOff x="2805536" y="-1467853"/>
              <a:chExt cx="2161673" cy="228600"/>
            </a:xfrm>
          </p:grpSpPr>
          <p:sp>
            <p:nvSpPr>
              <p:cNvPr id="9" name="椭圆 8"/>
              <p:cNvSpPr/>
              <p:nvPr/>
            </p:nvSpPr>
            <p:spPr>
              <a:xfrm>
                <a:off x="2805536" y="-1467853"/>
                <a:ext cx="228600" cy="228600"/>
              </a:xfrm>
              <a:prstGeom prst="ellipse">
                <a:avLst/>
              </a:prstGeom>
              <a:solidFill>
                <a:srgbClr val="78B6A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0" name="椭圆 9"/>
              <p:cNvSpPr/>
              <p:nvPr/>
            </p:nvSpPr>
            <p:spPr>
              <a:xfrm>
                <a:off x="3288804" y="-1467853"/>
                <a:ext cx="228600" cy="228600"/>
              </a:xfrm>
              <a:prstGeom prst="ellipse">
                <a:avLst/>
              </a:prstGeom>
              <a:solidFill>
                <a:srgbClr val="FDD06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1" name="椭圆 10"/>
              <p:cNvSpPr/>
              <p:nvPr/>
            </p:nvSpPr>
            <p:spPr>
              <a:xfrm>
                <a:off x="3772072" y="-1467853"/>
                <a:ext cx="228600" cy="228600"/>
              </a:xfrm>
              <a:prstGeom prst="ellipse">
                <a:avLst/>
              </a:prstGeom>
              <a:solidFill>
                <a:srgbClr val="ED935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2" name="椭圆 11"/>
              <p:cNvSpPr/>
              <p:nvPr/>
            </p:nvSpPr>
            <p:spPr>
              <a:xfrm>
                <a:off x="4255340" y="-1467853"/>
                <a:ext cx="228600" cy="228600"/>
              </a:xfrm>
              <a:prstGeom prst="ellipse">
                <a:avLst/>
              </a:prstGeom>
              <a:solidFill>
                <a:srgbClr val="E9746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4" name="椭圆 13"/>
              <p:cNvSpPr/>
              <p:nvPr/>
            </p:nvSpPr>
            <p:spPr>
              <a:xfrm>
                <a:off x="4738609" y="-1467853"/>
                <a:ext cx="228600" cy="228600"/>
              </a:xfrm>
              <a:prstGeom prst="ellipse">
                <a:avLst/>
              </a:prstGeom>
              <a:solidFill>
                <a:srgbClr val="AB7DB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grpSp>
          <p:nvGrpSpPr>
            <p:cNvPr id="15" name="组合 14"/>
            <p:cNvGrpSpPr/>
            <p:nvPr/>
          </p:nvGrpSpPr>
          <p:grpSpPr>
            <a:xfrm flipH="1" flipV="1">
              <a:off x="-1013679" y="-43169"/>
              <a:ext cx="4948007" cy="573258"/>
              <a:chOff x="-460228" y="4964882"/>
              <a:chExt cx="16582544" cy="1921192"/>
            </a:xfrm>
          </p:grpSpPr>
          <p:sp>
            <p:nvSpPr>
              <p:cNvPr id="16" name="等腰三角形 5"/>
              <p:cNvSpPr/>
              <p:nvPr/>
            </p:nvSpPr>
            <p:spPr>
              <a:xfrm>
                <a:off x="-460228" y="5749042"/>
                <a:ext cx="3560710" cy="1137032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78B6A9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7" name="等腰三角形 5"/>
              <p:cNvSpPr/>
              <p:nvPr/>
            </p:nvSpPr>
            <p:spPr>
              <a:xfrm>
                <a:off x="1498898" y="5414211"/>
                <a:ext cx="4355342" cy="1471863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  <a:gd name="connsiteX0-17" fmla="*/ 0 w 3560710"/>
                  <a:gd name="connsiteY0-18" fmla="*/ 1137032 h 1137032"/>
                  <a:gd name="connsiteX1-19" fmla="*/ 1780355 w 3560710"/>
                  <a:gd name="connsiteY1-20" fmla="*/ 88 h 1137032"/>
                  <a:gd name="connsiteX2-21" fmla="*/ 3560710 w 3560710"/>
                  <a:gd name="connsiteY2-22" fmla="*/ 1137032 h 1137032"/>
                  <a:gd name="connsiteX3-23" fmla="*/ 0 w 3560710"/>
                  <a:gd name="connsiteY3-24" fmla="*/ 1137032 h 1137032"/>
                  <a:gd name="connsiteX0-25" fmla="*/ 0 w 3560710"/>
                  <a:gd name="connsiteY0-26" fmla="*/ 1137032 h 1137032"/>
                  <a:gd name="connsiteX1-27" fmla="*/ 1780355 w 3560710"/>
                  <a:gd name="connsiteY1-28" fmla="*/ 88 h 1137032"/>
                  <a:gd name="connsiteX2-29" fmla="*/ 3560710 w 3560710"/>
                  <a:gd name="connsiteY2-30" fmla="*/ 1137032 h 1137032"/>
                  <a:gd name="connsiteX3-31" fmla="*/ 0 w 3560710"/>
                  <a:gd name="connsiteY3-32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298852" y="-9500"/>
                      <a:pt x="1780355" y="88"/>
                    </a:cubicBezTo>
                    <a:cubicBezTo>
                      <a:pt x="2261858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FDD069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8" name="等腰三角形 5"/>
              <p:cNvSpPr/>
              <p:nvPr/>
            </p:nvSpPr>
            <p:spPr>
              <a:xfrm>
                <a:off x="3763709" y="4964882"/>
                <a:ext cx="5327811" cy="1921192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ED935C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9" name="等腰三角形 5"/>
              <p:cNvSpPr/>
              <p:nvPr/>
            </p:nvSpPr>
            <p:spPr>
              <a:xfrm>
                <a:off x="6780019" y="5781117"/>
                <a:ext cx="5439657" cy="1076883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  <a:gd name="connsiteX0-17" fmla="*/ 0 w 3560710"/>
                  <a:gd name="connsiteY0-18" fmla="*/ 1076883 h 1076883"/>
                  <a:gd name="connsiteX1-19" fmla="*/ 2134761 w 3560710"/>
                  <a:gd name="connsiteY1-20" fmla="*/ 97 h 1076883"/>
                  <a:gd name="connsiteX2-21" fmla="*/ 3560710 w 3560710"/>
                  <a:gd name="connsiteY2-22" fmla="*/ 1076883 h 1076883"/>
                  <a:gd name="connsiteX3-23" fmla="*/ 0 w 3560710"/>
                  <a:gd name="connsiteY3-24" fmla="*/ 1076883 h 1076883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076883">
                    <a:moveTo>
                      <a:pt x="0" y="1076883"/>
                    </a:moveTo>
                    <a:cubicBezTo>
                      <a:pt x="593452" y="697902"/>
                      <a:pt x="1456530" y="-9491"/>
                      <a:pt x="2134761" y="97"/>
                    </a:cubicBezTo>
                    <a:cubicBezTo>
                      <a:pt x="2812992" y="9685"/>
                      <a:pt x="2967258" y="697902"/>
                      <a:pt x="3560710" y="1076883"/>
                    </a:cubicBezTo>
                    <a:lnTo>
                      <a:pt x="0" y="1076883"/>
                    </a:lnTo>
                    <a:close/>
                  </a:path>
                </a:pathLst>
              </a:custGeom>
              <a:solidFill>
                <a:srgbClr val="E9746E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0" name="等腰三角形 5"/>
              <p:cNvSpPr/>
              <p:nvPr/>
            </p:nvSpPr>
            <p:spPr>
              <a:xfrm>
                <a:off x="9613231" y="5220014"/>
                <a:ext cx="6509085" cy="1637986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AB7DB6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</p:grpSp>
    </p:spTree>
    <p:custDataLst>
      <p:tags r:id="rId1"/>
    </p:custDataLst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06475" y="142875"/>
            <a:ext cx="10419080" cy="705485"/>
          </a:xfrm>
        </p:spPr>
        <p:txBody>
          <a:bodyPr/>
          <a:lstStyle/>
          <a:p>
            <a:pPr algn="ctr"/>
            <a:r>
              <a:rPr lang="zh-CN" altLang="en-US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理解应用</a:t>
            </a:r>
            <a:endParaRPr lang="zh-CN" altLang="en-US"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838835" y="1043940"/>
            <a:ext cx="10429875" cy="4523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lnSpc>
                <a:spcPct val="150000"/>
              </a:lnSpc>
            </a:pPr>
            <a:r>
              <a:rPr lang="en-US" altLang="zh-CN" sz="2400"/>
              <a:t>1.  He shifted his ___________ (weigh) from one foot to the other, which made him feel better. </a:t>
            </a:r>
            <a:endParaRPr lang="en-US" altLang="zh-CN" sz="2400"/>
          </a:p>
          <a:p>
            <a:pPr fontAlgn="auto">
              <a:lnSpc>
                <a:spcPct val="150000"/>
              </a:lnSpc>
            </a:pPr>
            <a:r>
              <a:rPr lang="en-US" altLang="zh-CN" sz="2400"/>
              <a:t>2.  People often buy big </a:t>
            </a:r>
            <a:r>
              <a:rPr lang="en-US" altLang="zh-CN" sz="2400">
                <a:sym typeface="+mn-ea"/>
              </a:rPr>
              <a:t>turkeys</a:t>
            </a:r>
            <a:r>
              <a:rPr lang="en-US" altLang="zh-CN" sz="2400"/>
              <a:t>for holidays, which are sold ______ weight.</a:t>
            </a:r>
            <a:endParaRPr lang="en-US" altLang="zh-CN" sz="2400"/>
          </a:p>
          <a:p>
            <a:pPr fontAlgn="auto">
              <a:lnSpc>
                <a:spcPct val="150000"/>
              </a:lnSpc>
            </a:pPr>
            <a:r>
              <a:rPr lang="en-US" altLang="zh-CN" sz="2400"/>
              <a:t>3.  Tigers are the largest of the Big Cats _________(weigh)up to 300kg!</a:t>
            </a:r>
            <a:endParaRPr lang="en-US" altLang="zh-CN" sz="2400"/>
          </a:p>
          <a:p>
            <a:pPr fontAlgn="auto">
              <a:lnSpc>
                <a:spcPct val="150000"/>
              </a:lnSpc>
            </a:pPr>
            <a:r>
              <a:rPr lang="en-US" altLang="zh-CN" sz="2400"/>
              <a:t>4.  The value of the newly-published book cannot _____________ (weigh) in the scale of dollars and cents.</a:t>
            </a:r>
            <a:endParaRPr lang="en-US" altLang="zh-CN" sz="2400"/>
          </a:p>
          <a:p>
            <a:pPr fontAlgn="auto">
              <a:lnSpc>
                <a:spcPct val="150000"/>
              </a:lnSpc>
            </a:pPr>
            <a:r>
              <a:rPr lang="en-US" altLang="zh-CN" sz="2400"/>
              <a:t>5.  People put _______ weight when they consume more calories than they burn off. </a:t>
            </a:r>
            <a:endParaRPr lang="en-US" altLang="zh-CN" sz="2400"/>
          </a:p>
        </p:txBody>
      </p:sp>
      <p:sp>
        <p:nvSpPr>
          <p:cNvPr id="5" name="文本框 4"/>
          <p:cNvSpPr txBox="1"/>
          <p:nvPr/>
        </p:nvSpPr>
        <p:spPr>
          <a:xfrm>
            <a:off x="3498850" y="1143000"/>
            <a:ext cx="162242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2400">
                <a:solidFill>
                  <a:srgbClr val="FF0000"/>
                </a:solidFill>
                <a:sym typeface="+mn-ea"/>
              </a:rPr>
              <a:t>weight </a:t>
            </a:r>
            <a:endParaRPr lang="en-US" altLang="zh-CN" sz="2400">
              <a:solidFill>
                <a:srgbClr val="FF0000"/>
              </a:solidFill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9003030" y="2243455"/>
            <a:ext cx="90233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2400">
                <a:solidFill>
                  <a:srgbClr val="FF0000"/>
                </a:solidFill>
              </a:rPr>
              <a:t>by</a:t>
            </a:r>
            <a:endParaRPr lang="en-US" altLang="zh-CN" sz="2400">
              <a:solidFill>
                <a:srgbClr val="FF0000"/>
              </a:solidFill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6322060" y="2798445"/>
            <a:ext cx="150749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>
                <a:solidFill>
                  <a:srgbClr val="FF0000"/>
                </a:solidFill>
                <a:sym typeface="+mn-ea"/>
              </a:rPr>
              <a:t> weighing</a:t>
            </a:r>
            <a:endParaRPr lang="en-US" altLang="zh-CN" sz="2400">
              <a:solidFill>
                <a:srgbClr val="FF0000"/>
              </a:solidFill>
              <a:sym typeface="+mn-ea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7732395" y="3357880"/>
            <a:ext cx="197548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>
                <a:solidFill>
                  <a:srgbClr val="FF0000"/>
                </a:solidFill>
                <a:sym typeface="+mn-ea"/>
              </a:rPr>
              <a:t>be weighed </a:t>
            </a:r>
            <a:endParaRPr lang="en-US" altLang="zh-CN" sz="2400">
              <a:solidFill>
                <a:srgbClr val="FF0000"/>
              </a:solidFill>
              <a:sym typeface="+mn-ea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3075940" y="4402455"/>
            <a:ext cx="91694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/>
              <a:t> </a:t>
            </a:r>
            <a:r>
              <a:rPr lang="en-US" altLang="zh-CN" sz="2400">
                <a:solidFill>
                  <a:srgbClr val="FF0000"/>
                </a:solidFill>
              </a:rPr>
              <a:t>on</a:t>
            </a:r>
            <a:endParaRPr lang="en-US" altLang="zh-CN" sz="2400">
              <a:solidFill>
                <a:srgbClr val="FF0000"/>
              </a:solidFill>
            </a:endParaRPr>
          </a:p>
        </p:txBody>
      </p:sp>
      <p:grpSp>
        <p:nvGrpSpPr>
          <p:cNvPr id="3" name="Group 21_1"/>
          <p:cNvGrpSpPr/>
          <p:nvPr/>
        </p:nvGrpSpPr>
        <p:grpSpPr>
          <a:xfrm>
            <a:off x="-947639" y="11"/>
            <a:ext cx="12858769" cy="6560166"/>
            <a:chOff x="-1013679" y="-43169"/>
            <a:chExt cx="12858769" cy="6560166"/>
          </a:xfrm>
        </p:grpSpPr>
        <p:grpSp>
          <p:nvGrpSpPr>
            <p:cNvPr id="10" name="组合 9"/>
            <p:cNvGrpSpPr/>
            <p:nvPr/>
          </p:nvGrpSpPr>
          <p:grpSpPr>
            <a:xfrm>
              <a:off x="9683417" y="6288397"/>
              <a:ext cx="2161673" cy="228600"/>
              <a:chOff x="2805536" y="-1467853"/>
              <a:chExt cx="2161673" cy="228600"/>
            </a:xfrm>
          </p:grpSpPr>
          <p:sp>
            <p:nvSpPr>
              <p:cNvPr id="11" name="椭圆 10"/>
              <p:cNvSpPr/>
              <p:nvPr/>
            </p:nvSpPr>
            <p:spPr>
              <a:xfrm>
                <a:off x="2805536" y="-1467853"/>
                <a:ext cx="228600" cy="228600"/>
              </a:xfrm>
              <a:prstGeom prst="ellipse">
                <a:avLst/>
              </a:prstGeom>
              <a:solidFill>
                <a:srgbClr val="78B6A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2" name="椭圆 11"/>
              <p:cNvSpPr/>
              <p:nvPr/>
            </p:nvSpPr>
            <p:spPr>
              <a:xfrm>
                <a:off x="3288804" y="-1467853"/>
                <a:ext cx="228600" cy="228600"/>
              </a:xfrm>
              <a:prstGeom prst="ellipse">
                <a:avLst/>
              </a:prstGeom>
              <a:solidFill>
                <a:srgbClr val="FDD06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3" name="椭圆 12"/>
              <p:cNvSpPr/>
              <p:nvPr/>
            </p:nvSpPr>
            <p:spPr>
              <a:xfrm>
                <a:off x="3772072" y="-1467853"/>
                <a:ext cx="228600" cy="228600"/>
              </a:xfrm>
              <a:prstGeom prst="ellipse">
                <a:avLst/>
              </a:prstGeom>
              <a:solidFill>
                <a:srgbClr val="ED935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4" name="椭圆 13"/>
              <p:cNvSpPr/>
              <p:nvPr/>
            </p:nvSpPr>
            <p:spPr>
              <a:xfrm>
                <a:off x="4255340" y="-1467853"/>
                <a:ext cx="228600" cy="228600"/>
              </a:xfrm>
              <a:prstGeom prst="ellipse">
                <a:avLst/>
              </a:prstGeom>
              <a:solidFill>
                <a:srgbClr val="E9746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5" name="椭圆 14"/>
              <p:cNvSpPr/>
              <p:nvPr/>
            </p:nvSpPr>
            <p:spPr>
              <a:xfrm>
                <a:off x="4738609" y="-1467853"/>
                <a:ext cx="228600" cy="228600"/>
              </a:xfrm>
              <a:prstGeom prst="ellipse">
                <a:avLst/>
              </a:prstGeom>
              <a:solidFill>
                <a:srgbClr val="AB7DB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grpSp>
          <p:nvGrpSpPr>
            <p:cNvPr id="16" name="组合 15"/>
            <p:cNvGrpSpPr/>
            <p:nvPr/>
          </p:nvGrpSpPr>
          <p:grpSpPr>
            <a:xfrm flipH="1" flipV="1">
              <a:off x="-1013679" y="-43169"/>
              <a:ext cx="4948007" cy="573258"/>
              <a:chOff x="-460228" y="4964882"/>
              <a:chExt cx="16582544" cy="1921192"/>
            </a:xfrm>
          </p:grpSpPr>
          <p:sp>
            <p:nvSpPr>
              <p:cNvPr id="17" name="等腰三角形 5"/>
              <p:cNvSpPr/>
              <p:nvPr/>
            </p:nvSpPr>
            <p:spPr>
              <a:xfrm>
                <a:off x="-460228" y="5749042"/>
                <a:ext cx="3560710" cy="1137032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78B6A9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8" name="等腰三角形 5"/>
              <p:cNvSpPr/>
              <p:nvPr/>
            </p:nvSpPr>
            <p:spPr>
              <a:xfrm>
                <a:off x="1498898" y="5414211"/>
                <a:ext cx="4355342" cy="1471863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  <a:gd name="connsiteX0-17" fmla="*/ 0 w 3560710"/>
                  <a:gd name="connsiteY0-18" fmla="*/ 1137032 h 1137032"/>
                  <a:gd name="connsiteX1-19" fmla="*/ 1780355 w 3560710"/>
                  <a:gd name="connsiteY1-20" fmla="*/ 88 h 1137032"/>
                  <a:gd name="connsiteX2-21" fmla="*/ 3560710 w 3560710"/>
                  <a:gd name="connsiteY2-22" fmla="*/ 1137032 h 1137032"/>
                  <a:gd name="connsiteX3-23" fmla="*/ 0 w 3560710"/>
                  <a:gd name="connsiteY3-24" fmla="*/ 1137032 h 1137032"/>
                  <a:gd name="connsiteX0-25" fmla="*/ 0 w 3560710"/>
                  <a:gd name="connsiteY0-26" fmla="*/ 1137032 h 1137032"/>
                  <a:gd name="connsiteX1-27" fmla="*/ 1780355 w 3560710"/>
                  <a:gd name="connsiteY1-28" fmla="*/ 88 h 1137032"/>
                  <a:gd name="connsiteX2-29" fmla="*/ 3560710 w 3560710"/>
                  <a:gd name="connsiteY2-30" fmla="*/ 1137032 h 1137032"/>
                  <a:gd name="connsiteX3-31" fmla="*/ 0 w 3560710"/>
                  <a:gd name="connsiteY3-32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298852" y="-9500"/>
                      <a:pt x="1780355" y="88"/>
                    </a:cubicBezTo>
                    <a:cubicBezTo>
                      <a:pt x="2261858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FDD069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9" name="等腰三角形 5"/>
              <p:cNvSpPr/>
              <p:nvPr/>
            </p:nvSpPr>
            <p:spPr>
              <a:xfrm>
                <a:off x="3763709" y="4964882"/>
                <a:ext cx="5327811" cy="1921192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ED935C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0" name="等腰三角形 5"/>
              <p:cNvSpPr/>
              <p:nvPr/>
            </p:nvSpPr>
            <p:spPr>
              <a:xfrm>
                <a:off x="6780019" y="5781117"/>
                <a:ext cx="5439657" cy="1076883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  <a:gd name="connsiteX0-17" fmla="*/ 0 w 3560710"/>
                  <a:gd name="connsiteY0-18" fmla="*/ 1076883 h 1076883"/>
                  <a:gd name="connsiteX1-19" fmla="*/ 2134761 w 3560710"/>
                  <a:gd name="connsiteY1-20" fmla="*/ 97 h 1076883"/>
                  <a:gd name="connsiteX2-21" fmla="*/ 3560710 w 3560710"/>
                  <a:gd name="connsiteY2-22" fmla="*/ 1076883 h 1076883"/>
                  <a:gd name="connsiteX3-23" fmla="*/ 0 w 3560710"/>
                  <a:gd name="connsiteY3-24" fmla="*/ 1076883 h 1076883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076883">
                    <a:moveTo>
                      <a:pt x="0" y="1076883"/>
                    </a:moveTo>
                    <a:cubicBezTo>
                      <a:pt x="593452" y="697902"/>
                      <a:pt x="1456530" y="-9491"/>
                      <a:pt x="2134761" y="97"/>
                    </a:cubicBezTo>
                    <a:cubicBezTo>
                      <a:pt x="2812992" y="9685"/>
                      <a:pt x="2967258" y="697902"/>
                      <a:pt x="3560710" y="1076883"/>
                    </a:cubicBezTo>
                    <a:lnTo>
                      <a:pt x="0" y="1076883"/>
                    </a:lnTo>
                    <a:close/>
                  </a:path>
                </a:pathLst>
              </a:custGeom>
              <a:solidFill>
                <a:srgbClr val="E9746E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1" name="等腰三角形 5"/>
              <p:cNvSpPr/>
              <p:nvPr/>
            </p:nvSpPr>
            <p:spPr>
              <a:xfrm>
                <a:off x="9613231" y="5220014"/>
                <a:ext cx="6509085" cy="1637986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AB7DB6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</p:grp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/>
          <p:cNvSpPr>
            <a:spLocks noGrp="1"/>
          </p:cNvSpPr>
          <p:nvPr>
            <p:ph type="title"/>
          </p:nvPr>
        </p:nvSpPr>
        <p:spPr>
          <a:xfrm>
            <a:off x="611575" y="114370"/>
            <a:ext cx="10969200" cy="705600"/>
          </a:xfrm>
        </p:spPr>
        <p:txBody>
          <a:bodyPr>
            <a:normAutofit/>
          </a:bodyPr>
          <a:lstStyle/>
          <a:p>
            <a:pPr algn="ctr"/>
            <a:r>
              <a:rPr>
                <a:solidFill>
                  <a:srgbClr val="00B050"/>
                </a:solidFill>
                <a:cs typeface="+mj-lt"/>
                <a:sym typeface="+mn-ea"/>
              </a:rPr>
              <a:t>✭词汇</a:t>
            </a:r>
            <a:r>
              <a:rPr lang="zh-CN">
                <a:solidFill>
                  <a:srgbClr val="00B050"/>
                </a:solidFill>
                <a:cs typeface="+mj-lt"/>
                <a:sym typeface="+mn-ea"/>
              </a:rPr>
              <a:t>五  </a:t>
            </a:r>
            <a:r>
              <a:rPr lang="en-US" altLang="zh-CN">
                <a:solidFill>
                  <a:srgbClr val="00B050"/>
                </a:solidFill>
                <a:cs typeface="+mj-lt"/>
                <a:sym typeface="+mn-ea"/>
              </a:rPr>
              <a:t>participation  n. </a:t>
            </a:r>
            <a:r>
              <a:rPr lang="zh-CN" altLang="en-US">
                <a:solidFill>
                  <a:srgbClr val="00B050"/>
                </a:solidFill>
                <a:cs typeface="+mj-lt"/>
                <a:sym typeface="+mn-ea"/>
              </a:rPr>
              <a:t>参与，参加</a:t>
            </a:r>
            <a:endParaRPr lang="zh-CN" altLang="en-US">
              <a:solidFill>
                <a:srgbClr val="00B050"/>
              </a:solidFill>
              <a:cs typeface="+mj-lt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205105" y="967740"/>
            <a:ext cx="11987530" cy="56311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fontAlgn="auto">
              <a:lnSpc>
                <a:spcPct val="150000"/>
              </a:lnSpc>
            </a:pPr>
            <a:r>
              <a:rPr lang="zh-CN" altLang="en-US" sz="2400">
                <a:solidFill>
                  <a:srgbClr val="00B050"/>
                </a:solidFill>
                <a:ea typeface="微软雅黑" panose="020B0503020204020204" pitchFamily="34" charset="-122"/>
                <a:cs typeface="+mn-lt"/>
                <a:sym typeface="+mn-ea"/>
              </a:rPr>
              <a:t>◆教材原句  </a:t>
            </a:r>
            <a:r>
              <a:rPr lang="en-US" altLang="zh-CN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In addition to</a:t>
            </a:r>
            <a:r>
              <a:rPr lang="en-US" altLang="zh-CN" sz="2400" u="sng">
                <a:solidFill>
                  <a:srgbClr val="FF0000"/>
                </a:solidFill>
                <a:ea typeface="微软雅黑" panose="020B0503020204020204" pitchFamily="34" charset="-122"/>
                <a:cs typeface="+mn-lt"/>
                <a:sym typeface="+mn-ea"/>
              </a:rPr>
              <a:t> participation</a:t>
            </a:r>
            <a:r>
              <a:rPr lang="en-US" altLang="zh-CN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 in school, a part-time job can also be helpful in this transition.</a:t>
            </a:r>
            <a:r>
              <a:rPr lang="en-US" altLang="zh-CN" sz="2400">
                <a:solidFill>
                  <a:srgbClr val="00B050"/>
                </a:solidFill>
                <a:ea typeface="微软雅黑" panose="020B0503020204020204" pitchFamily="34" charset="-122"/>
                <a:cs typeface="+mn-lt"/>
                <a:sym typeface="+mn-ea"/>
              </a:rPr>
              <a:t> </a:t>
            </a:r>
            <a:r>
              <a:rPr lang="zh-CN" altLang="en-US" sz="2400">
                <a:solidFill>
                  <a:srgbClr val="00B050"/>
                </a:solidFill>
                <a:ea typeface="微软雅黑" panose="020B0503020204020204" pitchFamily="34" charset="-122"/>
                <a:cs typeface="+mn-lt"/>
                <a:sym typeface="+mn-ea"/>
              </a:rPr>
              <a:t> </a:t>
            </a:r>
            <a:r>
              <a:rPr lang="zh-CN" altLang="en-US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除了参加学校的学习，兼职工作在这个过渡中也很有帮助。</a:t>
            </a:r>
            <a:endParaRPr lang="zh-CN" altLang="en-US" sz="2400">
              <a:solidFill>
                <a:srgbClr val="00B050"/>
              </a:solidFill>
              <a:ea typeface="微软雅黑" panose="020B0503020204020204" pitchFamily="34" charset="-122"/>
              <a:cs typeface="+mn-lt"/>
              <a:sym typeface="+mn-ea"/>
            </a:endParaRPr>
          </a:p>
          <a:p>
            <a:pPr fontAlgn="auto">
              <a:lnSpc>
                <a:spcPct val="150000"/>
              </a:lnSpc>
            </a:pPr>
            <a:r>
              <a:rPr lang="zh-CN" altLang="en-US" sz="2400">
                <a:solidFill>
                  <a:srgbClr val="00B050"/>
                </a:solidFill>
                <a:ea typeface="微软雅黑" panose="020B0503020204020204" pitchFamily="34" charset="-122"/>
                <a:cs typeface="+mn-lt"/>
                <a:sym typeface="+mn-ea"/>
              </a:rPr>
              <a:t>◆要点必记 </a:t>
            </a:r>
            <a:endParaRPr lang="zh-CN" altLang="en-US" sz="2400">
              <a:solidFill>
                <a:srgbClr val="00B050"/>
              </a:solidFill>
              <a:ea typeface="微软雅黑" panose="020B0503020204020204" pitchFamily="34" charset="-122"/>
              <a:cs typeface="+mn-lt"/>
              <a:sym typeface="+mn-ea"/>
            </a:endParaRPr>
          </a:p>
          <a:p>
            <a:pPr fontAlgn="auto">
              <a:lnSpc>
                <a:spcPct val="150000"/>
              </a:lnSpc>
            </a:pPr>
            <a:r>
              <a:rPr lang="zh-CN" altLang="en-US" sz="2400">
                <a:sym typeface="+mn-ea"/>
              </a:rPr>
              <a:t>  </a:t>
            </a:r>
            <a:r>
              <a:rPr lang="en-US" altLang="zh-CN" sz="2400">
                <a:sym typeface="+mn-ea"/>
              </a:rPr>
              <a:t>participate   v.  </a:t>
            </a:r>
            <a:r>
              <a:rPr lang="zh-CN" altLang="en-US" sz="2400">
                <a:sym typeface="+mn-ea"/>
              </a:rPr>
              <a:t>参加</a:t>
            </a:r>
            <a:r>
              <a:rPr lang="en-US" altLang="zh-CN" sz="2400">
                <a:sym typeface="+mn-ea"/>
              </a:rPr>
              <a:t>;            participant   n. </a:t>
            </a:r>
            <a:r>
              <a:rPr lang="zh-CN" altLang="en-US" sz="2400">
                <a:sym typeface="+mn-ea"/>
              </a:rPr>
              <a:t>参与者</a:t>
            </a:r>
            <a:endParaRPr lang="zh-CN" altLang="en-US" sz="2400">
              <a:sym typeface="+mn-ea"/>
            </a:endParaRPr>
          </a:p>
          <a:p>
            <a:pPr fontAlgn="auto">
              <a:lnSpc>
                <a:spcPct val="150000"/>
              </a:lnSpc>
            </a:pPr>
            <a:r>
              <a:rPr lang="zh-CN" altLang="en-US" sz="2400">
                <a:sym typeface="+mn-ea"/>
              </a:rPr>
              <a:t>  </a:t>
            </a:r>
            <a:r>
              <a:rPr lang="en-US" altLang="zh-CN" sz="2400">
                <a:sym typeface="+mn-ea"/>
              </a:rPr>
              <a:t>participate in sth     </a:t>
            </a:r>
            <a:r>
              <a:rPr lang="zh-CN" altLang="en-US" sz="2400">
                <a:sym typeface="+mn-ea"/>
              </a:rPr>
              <a:t>参与活动</a:t>
            </a:r>
            <a:endParaRPr lang="zh-CN" altLang="en-US" sz="2400">
              <a:sym typeface="+mn-ea"/>
            </a:endParaRPr>
          </a:p>
          <a:p>
            <a:pPr fontAlgn="auto">
              <a:lnSpc>
                <a:spcPct val="150000"/>
              </a:lnSpc>
            </a:pPr>
            <a:r>
              <a:rPr lang="zh-CN" altLang="en-US" sz="2400">
                <a:solidFill>
                  <a:srgbClr val="00B050"/>
                </a:solidFill>
                <a:ea typeface="微软雅黑" panose="020B0503020204020204" pitchFamily="34" charset="-122"/>
                <a:cs typeface="+mn-lt"/>
                <a:sym typeface="+mn-ea"/>
              </a:rPr>
              <a:t>◆考点呈现 </a:t>
            </a:r>
            <a:endParaRPr lang="zh-CN" altLang="en-US" sz="2400">
              <a:sym typeface="+mn-ea"/>
            </a:endParaRPr>
          </a:p>
          <a:p>
            <a:pPr fontAlgn="auto">
              <a:lnSpc>
                <a:spcPct val="150000"/>
              </a:lnSpc>
            </a:pPr>
            <a:r>
              <a:rPr lang="en-US" altLang="zh-CN" sz="2400">
                <a:sym typeface="+mn-ea"/>
              </a:rPr>
              <a:t> 1. A back injury prevented active _____________(participate) in any sports for a while.</a:t>
            </a:r>
            <a:endParaRPr lang="en-US" altLang="zh-CN" sz="2400">
              <a:sym typeface="+mn-ea"/>
            </a:endParaRPr>
          </a:p>
          <a:p>
            <a:pPr fontAlgn="auto">
              <a:lnSpc>
                <a:spcPct val="150000"/>
              </a:lnSpc>
            </a:pPr>
            <a:r>
              <a:rPr lang="en-US" altLang="zh-CN" sz="2400">
                <a:sym typeface="+mn-ea"/>
              </a:rPr>
              <a:t> 2. The number of people ______________(participate) physical fitness has increased sharply. </a:t>
            </a:r>
            <a:endParaRPr lang="en-US" altLang="zh-CN" sz="2400">
              <a:sym typeface="+mn-ea"/>
            </a:endParaRPr>
          </a:p>
          <a:p>
            <a:pPr fontAlgn="auto">
              <a:lnSpc>
                <a:spcPct val="150000"/>
              </a:lnSpc>
            </a:pPr>
            <a:r>
              <a:rPr lang="en-US" altLang="zh-CN" sz="2400">
                <a:sym typeface="+mn-ea"/>
              </a:rPr>
              <a:t>3. The course ____________ (participate) are offered employment with the company. </a:t>
            </a:r>
            <a:endParaRPr lang="en-US" altLang="zh-CN" sz="2400"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313940" y="5996940"/>
            <a:ext cx="194754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>
                <a:solidFill>
                  <a:srgbClr val="FF0000"/>
                </a:solidFill>
                <a:sym typeface="+mn-ea"/>
              </a:rPr>
              <a:t>participants</a:t>
            </a:r>
            <a:endParaRPr lang="en-US" altLang="zh-CN" sz="2400">
              <a:solidFill>
                <a:srgbClr val="FF0000"/>
              </a:solidFill>
              <a:sym typeface="+mn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3823970" y="4896485"/>
            <a:ext cx="217297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2400">
                <a:solidFill>
                  <a:srgbClr val="FF0000"/>
                </a:solidFill>
              </a:rPr>
              <a:t>participating </a:t>
            </a:r>
            <a:endParaRPr lang="en-US" altLang="zh-CN" sz="2400">
              <a:solidFill>
                <a:srgbClr val="FF0000"/>
              </a:solidFill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4826000" y="4388485"/>
            <a:ext cx="215900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>
                <a:sym typeface="+mn-ea"/>
              </a:rPr>
              <a:t> </a:t>
            </a:r>
            <a:r>
              <a:rPr lang="en-US" altLang="zh-CN" sz="2400">
                <a:solidFill>
                  <a:srgbClr val="FF0000"/>
                </a:solidFill>
                <a:sym typeface="+mn-ea"/>
              </a:rPr>
              <a:t>participation</a:t>
            </a:r>
            <a:endParaRPr lang="en-US" altLang="zh-CN" sz="2400">
              <a:solidFill>
                <a:srgbClr val="FF0000"/>
              </a:solidFill>
              <a:sym typeface="+mn-ea"/>
            </a:endParaRPr>
          </a:p>
        </p:txBody>
      </p:sp>
      <p:grpSp>
        <p:nvGrpSpPr>
          <p:cNvPr id="7" name="Group 21_1"/>
          <p:cNvGrpSpPr/>
          <p:nvPr/>
        </p:nvGrpSpPr>
        <p:grpSpPr>
          <a:xfrm>
            <a:off x="-947639" y="11"/>
            <a:ext cx="12858769" cy="6560166"/>
            <a:chOff x="-1013679" y="-43169"/>
            <a:chExt cx="12858769" cy="6560166"/>
          </a:xfrm>
        </p:grpSpPr>
        <p:grpSp>
          <p:nvGrpSpPr>
            <p:cNvPr id="8" name="组合 7"/>
            <p:cNvGrpSpPr/>
            <p:nvPr/>
          </p:nvGrpSpPr>
          <p:grpSpPr>
            <a:xfrm>
              <a:off x="9683417" y="6288397"/>
              <a:ext cx="2161673" cy="228600"/>
              <a:chOff x="2805536" y="-1467853"/>
              <a:chExt cx="2161673" cy="228600"/>
            </a:xfrm>
          </p:grpSpPr>
          <p:sp>
            <p:nvSpPr>
              <p:cNvPr id="9" name="椭圆 8"/>
              <p:cNvSpPr/>
              <p:nvPr/>
            </p:nvSpPr>
            <p:spPr>
              <a:xfrm>
                <a:off x="2805536" y="-1467853"/>
                <a:ext cx="228600" cy="228600"/>
              </a:xfrm>
              <a:prstGeom prst="ellipse">
                <a:avLst/>
              </a:prstGeom>
              <a:solidFill>
                <a:srgbClr val="78B6A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0" name="椭圆 9"/>
              <p:cNvSpPr/>
              <p:nvPr/>
            </p:nvSpPr>
            <p:spPr>
              <a:xfrm>
                <a:off x="3288804" y="-1467853"/>
                <a:ext cx="228600" cy="228600"/>
              </a:xfrm>
              <a:prstGeom prst="ellipse">
                <a:avLst/>
              </a:prstGeom>
              <a:solidFill>
                <a:srgbClr val="FDD06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1" name="椭圆 10"/>
              <p:cNvSpPr/>
              <p:nvPr/>
            </p:nvSpPr>
            <p:spPr>
              <a:xfrm>
                <a:off x="3772072" y="-1467853"/>
                <a:ext cx="228600" cy="228600"/>
              </a:xfrm>
              <a:prstGeom prst="ellipse">
                <a:avLst/>
              </a:prstGeom>
              <a:solidFill>
                <a:srgbClr val="ED935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2" name="椭圆 11"/>
              <p:cNvSpPr/>
              <p:nvPr/>
            </p:nvSpPr>
            <p:spPr>
              <a:xfrm>
                <a:off x="4255340" y="-1467853"/>
                <a:ext cx="228600" cy="228600"/>
              </a:xfrm>
              <a:prstGeom prst="ellipse">
                <a:avLst/>
              </a:prstGeom>
              <a:solidFill>
                <a:srgbClr val="E9746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4" name="椭圆 13"/>
              <p:cNvSpPr/>
              <p:nvPr/>
            </p:nvSpPr>
            <p:spPr>
              <a:xfrm>
                <a:off x="4738609" y="-1467853"/>
                <a:ext cx="228600" cy="228600"/>
              </a:xfrm>
              <a:prstGeom prst="ellipse">
                <a:avLst/>
              </a:prstGeom>
              <a:solidFill>
                <a:srgbClr val="AB7DB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grpSp>
          <p:nvGrpSpPr>
            <p:cNvPr id="15" name="组合 14"/>
            <p:cNvGrpSpPr/>
            <p:nvPr/>
          </p:nvGrpSpPr>
          <p:grpSpPr>
            <a:xfrm flipH="1" flipV="1">
              <a:off x="-1013679" y="-43169"/>
              <a:ext cx="4948007" cy="573258"/>
              <a:chOff x="-460228" y="4964882"/>
              <a:chExt cx="16582544" cy="1921192"/>
            </a:xfrm>
          </p:grpSpPr>
          <p:sp>
            <p:nvSpPr>
              <p:cNvPr id="16" name="等腰三角形 5"/>
              <p:cNvSpPr/>
              <p:nvPr/>
            </p:nvSpPr>
            <p:spPr>
              <a:xfrm>
                <a:off x="-460228" y="5749042"/>
                <a:ext cx="3560710" cy="1137032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78B6A9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7" name="等腰三角形 5"/>
              <p:cNvSpPr/>
              <p:nvPr/>
            </p:nvSpPr>
            <p:spPr>
              <a:xfrm>
                <a:off x="1498898" y="5414211"/>
                <a:ext cx="4355342" cy="1471863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  <a:gd name="connsiteX0-17" fmla="*/ 0 w 3560710"/>
                  <a:gd name="connsiteY0-18" fmla="*/ 1137032 h 1137032"/>
                  <a:gd name="connsiteX1-19" fmla="*/ 1780355 w 3560710"/>
                  <a:gd name="connsiteY1-20" fmla="*/ 88 h 1137032"/>
                  <a:gd name="connsiteX2-21" fmla="*/ 3560710 w 3560710"/>
                  <a:gd name="connsiteY2-22" fmla="*/ 1137032 h 1137032"/>
                  <a:gd name="connsiteX3-23" fmla="*/ 0 w 3560710"/>
                  <a:gd name="connsiteY3-24" fmla="*/ 1137032 h 1137032"/>
                  <a:gd name="connsiteX0-25" fmla="*/ 0 w 3560710"/>
                  <a:gd name="connsiteY0-26" fmla="*/ 1137032 h 1137032"/>
                  <a:gd name="connsiteX1-27" fmla="*/ 1780355 w 3560710"/>
                  <a:gd name="connsiteY1-28" fmla="*/ 88 h 1137032"/>
                  <a:gd name="connsiteX2-29" fmla="*/ 3560710 w 3560710"/>
                  <a:gd name="connsiteY2-30" fmla="*/ 1137032 h 1137032"/>
                  <a:gd name="connsiteX3-31" fmla="*/ 0 w 3560710"/>
                  <a:gd name="connsiteY3-32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298852" y="-9500"/>
                      <a:pt x="1780355" y="88"/>
                    </a:cubicBezTo>
                    <a:cubicBezTo>
                      <a:pt x="2261858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FDD069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8" name="等腰三角形 5"/>
              <p:cNvSpPr/>
              <p:nvPr/>
            </p:nvSpPr>
            <p:spPr>
              <a:xfrm>
                <a:off x="3763709" y="4964882"/>
                <a:ext cx="5327811" cy="1921192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ED935C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9" name="等腰三角形 5"/>
              <p:cNvSpPr/>
              <p:nvPr/>
            </p:nvSpPr>
            <p:spPr>
              <a:xfrm>
                <a:off x="6780019" y="5781117"/>
                <a:ext cx="5439657" cy="1076883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  <a:gd name="connsiteX0-17" fmla="*/ 0 w 3560710"/>
                  <a:gd name="connsiteY0-18" fmla="*/ 1076883 h 1076883"/>
                  <a:gd name="connsiteX1-19" fmla="*/ 2134761 w 3560710"/>
                  <a:gd name="connsiteY1-20" fmla="*/ 97 h 1076883"/>
                  <a:gd name="connsiteX2-21" fmla="*/ 3560710 w 3560710"/>
                  <a:gd name="connsiteY2-22" fmla="*/ 1076883 h 1076883"/>
                  <a:gd name="connsiteX3-23" fmla="*/ 0 w 3560710"/>
                  <a:gd name="connsiteY3-24" fmla="*/ 1076883 h 1076883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076883">
                    <a:moveTo>
                      <a:pt x="0" y="1076883"/>
                    </a:moveTo>
                    <a:cubicBezTo>
                      <a:pt x="593452" y="697902"/>
                      <a:pt x="1456530" y="-9491"/>
                      <a:pt x="2134761" y="97"/>
                    </a:cubicBezTo>
                    <a:cubicBezTo>
                      <a:pt x="2812992" y="9685"/>
                      <a:pt x="2967258" y="697902"/>
                      <a:pt x="3560710" y="1076883"/>
                    </a:cubicBezTo>
                    <a:lnTo>
                      <a:pt x="0" y="1076883"/>
                    </a:lnTo>
                    <a:close/>
                  </a:path>
                </a:pathLst>
              </a:custGeom>
              <a:solidFill>
                <a:srgbClr val="E9746E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0" name="等腰三角形 5"/>
              <p:cNvSpPr/>
              <p:nvPr/>
            </p:nvSpPr>
            <p:spPr>
              <a:xfrm>
                <a:off x="9613231" y="5220014"/>
                <a:ext cx="6509085" cy="1637986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AB7DB6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</p:grp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/>
          <p:cNvSpPr>
            <a:spLocks noGrp="1"/>
          </p:cNvSpPr>
          <p:nvPr>
            <p:ph type="title"/>
          </p:nvPr>
        </p:nvSpPr>
        <p:spPr>
          <a:xfrm>
            <a:off x="611575" y="114370"/>
            <a:ext cx="10969200" cy="705600"/>
          </a:xfrm>
        </p:spPr>
        <p:txBody>
          <a:bodyPr>
            <a:normAutofit/>
          </a:bodyPr>
          <a:lstStyle/>
          <a:p>
            <a:pPr algn="ctr"/>
            <a:r>
              <a:rPr>
                <a:solidFill>
                  <a:srgbClr val="00B050"/>
                </a:solidFill>
                <a:cs typeface="+mj-lt"/>
                <a:sym typeface="+mn-ea"/>
              </a:rPr>
              <a:t>✭词汇</a:t>
            </a:r>
            <a:r>
              <a:rPr lang="zh-CN">
                <a:solidFill>
                  <a:srgbClr val="00B050"/>
                </a:solidFill>
                <a:cs typeface="+mj-lt"/>
                <a:sym typeface="+mn-ea"/>
              </a:rPr>
              <a:t>六  </a:t>
            </a:r>
            <a:r>
              <a:rPr lang="en-US" altLang="zh-CN">
                <a:solidFill>
                  <a:srgbClr val="00B050"/>
                </a:solidFill>
                <a:cs typeface="+mj-lt"/>
                <a:sym typeface="+mn-ea"/>
              </a:rPr>
              <a:t>alternative n. </a:t>
            </a:r>
            <a:r>
              <a:rPr lang="zh-CN" altLang="en-US">
                <a:solidFill>
                  <a:srgbClr val="00B050"/>
                </a:solidFill>
                <a:cs typeface="+mj-lt"/>
                <a:sym typeface="+mn-ea"/>
              </a:rPr>
              <a:t>可供选择的事物</a:t>
            </a:r>
            <a:endParaRPr lang="zh-CN" altLang="en-US">
              <a:solidFill>
                <a:srgbClr val="00B050"/>
              </a:solidFill>
              <a:cs typeface="+mj-lt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494665" y="1010285"/>
            <a:ext cx="11442700" cy="56311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fontAlgn="auto">
              <a:lnSpc>
                <a:spcPct val="150000"/>
              </a:lnSpc>
            </a:pPr>
            <a:r>
              <a:rPr lang="zh-CN" altLang="en-US" sz="2400">
                <a:solidFill>
                  <a:srgbClr val="00B050"/>
                </a:solidFill>
                <a:ea typeface="微软雅黑" panose="020B0503020204020204" pitchFamily="34" charset="-122"/>
                <a:cs typeface="+mn-lt"/>
                <a:sym typeface="+mn-ea"/>
              </a:rPr>
              <a:t>◆教材原句  </a:t>
            </a:r>
            <a:r>
              <a:rPr lang="en-US" altLang="zh-CN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Life throws many</a:t>
            </a:r>
            <a:r>
              <a:rPr lang="en-US" altLang="zh-CN" sz="2400" u="sng">
                <a:solidFill>
                  <a:srgbClr val="FF0000"/>
                </a:solidFill>
                <a:ea typeface="微软雅黑" panose="020B0503020204020204" pitchFamily="34" charset="-122"/>
                <a:cs typeface="+mn-lt"/>
                <a:sym typeface="+mn-ea"/>
              </a:rPr>
              <a:t> alternatives</a:t>
            </a:r>
            <a:r>
              <a:rPr lang="en-US" altLang="zh-CN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 at us on a daily basis. </a:t>
            </a:r>
            <a:r>
              <a:rPr lang="zh-CN" altLang="en-US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每天生活都给我们许多选择。 </a:t>
            </a:r>
            <a:endParaRPr lang="zh-CN" altLang="en-US" sz="2400">
              <a:solidFill>
                <a:schemeClr val="tx1"/>
              </a:solidFill>
              <a:ea typeface="微软雅黑" panose="020B0503020204020204" pitchFamily="34" charset="-122"/>
              <a:cs typeface="+mn-lt"/>
              <a:sym typeface="+mn-ea"/>
            </a:endParaRPr>
          </a:p>
          <a:p>
            <a:pPr fontAlgn="auto">
              <a:lnSpc>
                <a:spcPct val="150000"/>
              </a:lnSpc>
            </a:pPr>
            <a:r>
              <a:rPr lang="zh-CN" altLang="en-US" sz="2400">
                <a:solidFill>
                  <a:srgbClr val="00B050"/>
                </a:solidFill>
                <a:ea typeface="微软雅黑" panose="020B0503020204020204" pitchFamily="34" charset="-122"/>
                <a:cs typeface="+mn-lt"/>
                <a:sym typeface="+mn-ea"/>
              </a:rPr>
              <a:t>◆要点必记 </a:t>
            </a:r>
            <a:endParaRPr lang="zh-CN" altLang="en-US" sz="2400">
              <a:solidFill>
                <a:srgbClr val="00B050"/>
              </a:solidFill>
              <a:ea typeface="微软雅黑" panose="020B0503020204020204" pitchFamily="34" charset="-122"/>
              <a:cs typeface="+mn-lt"/>
              <a:sym typeface="+mn-ea"/>
            </a:endParaRPr>
          </a:p>
          <a:p>
            <a:pPr fontAlgn="auto">
              <a:lnSpc>
                <a:spcPct val="150000"/>
              </a:lnSpc>
            </a:pPr>
            <a:r>
              <a:rPr lang="zh-CN" altLang="en-US" sz="2400">
                <a:solidFill>
                  <a:srgbClr val="00B050"/>
                </a:solidFill>
                <a:ea typeface="微软雅黑" panose="020B0503020204020204" pitchFamily="34" charset="-122"/>
                <a:cs typeface="+mn-lt"/>
                <a:sym typeface="+mn-ea"/>
              </a:rPr>
              <a:t>  </a:t>
            </a:r>
            <a:r>
              <a:rPr lang="en-US" altLang="zh-CN" sz="2400">
                <a:solidFill>
                  <a:schemeClr val="tx1"/>
                </a:solidFill>
                <a:cs typeface="+mj-lt"/>
                <a:sym typeface="+mn-ea"/>
              </a:rPr>
              <a:t>alternative   adj. </a:t>
            </a:r>
            <a:r>
              <a:rPr lang="zh-CN" altLang="en-US" sz="2400">
                <a:solidFill>
                  <a:schemeClr val="tx1"/>
                </a:solidFill>
                <a:cs typeface="+mj-lt"/>
                <a:sym typeface="+mn-ea"/>
              </a:rPr>
              <a:t>两者择一的， 可代替的，另外的</a:t>
            </a:r>
            <a:endParaRPr lang="zh-CN" altLang="en-US" sz="2400">
              <a:solidFill>
                <a:schemeClr val="tx1"/>
              </a:solidFill>
              <a:cs typeface="+mj-lt"/>
              <a:sym typeface="+mn-ea"/>
            </a:endParaRPr>
          </a:p>
          <a:p>
            <a:pPr fontAlgn="auto">
              <a:lnSpc>
                <a:spcPct val="150000"/>
              </a:lnSpc>
            </a:pPr>
            <a:r>
              <a:rPr lang="zh-CN" altLang="en-US" sz="2400">
                <a:solidFill>
                  <a:schemeClr val="tx1"/>
                </a:solidFill>
                <a:cs typeface="+mj-lt"/>
                <a:sym typeface="+mn-ea"/>
              </a:rPr>
              <a:t>  </a:t>
            </a:r>
            <a:r>
              <a:rPr lang="en-US" altLang="zh-CN" sz="2400">
                <a:solidFill>
                  <a:schemeClr val="tx1"/>
                </a:solidFill>
                <a:cs typeface="+mj-lt"/>
                <a:sym typeface="+mn-ea"/>
              </a:rPr>
              <a:t>an alternative to coffee      </a:t>
            </a:r>
            <a:r>
              <a:rPr lang="zh-CN" altLang="en-US" sz="2400">
                <a:solidFill>
                  <a:schemeClr val="tx1"/>
                </a:solidFill>
                <a:cs typeface="+mj-lt"/>
                <a:sym typeface="+mn-ea"/>
              </a:rPr>
              <a:t>咖啡替代品</a:t>
            </a:r>
            <a:endParaRPr lang="zh-CN" altLang="en-US" sz="2400">
              <a:solidFill>
                <a:schemeClr val="tx1"/>
              </a:solidFill>
              <a:cs typeface="+mj-lt"/>
              <a:sym typeface="+mn-ea"/>
            </a:endParaRPr>
          </a:p>
          <a:p>
            <a:pPr fontAlgn="auto">
              <a:lnSpc>
                <a:spcPct val="150000"/>
              </a:lnSpc>
            </a:pPr>
            <a:r>
              <a:rPr lang="zh-CN" altLang="en-US" sz="2400">
                <a:solidFill>
                  <a:schemeClr val="tx1"/>
                </a:solidFill>
                <a:cs typeface="+mj-lt"/>
                <a:sym typeface="+mn-ea"/>
              </a:rPr>
              <a:t>  </a:t>
            </a:r>
            <a:r>
              <a:rPr lang="en-US" altLang="zh-CN" sz="2400">
                <a:solidFill>
                  <a:schemeClr val="tx1"/>
                </a:solidFill>
                <a:cs typeface="+mj-lt"/>
                <a:sym typeface="+mn-ea"/>
              </a:rPr>
              <a:t>have no alternative but to do sth   </a:t>
            </a:r>
            <a:r>
              <a:rPr lang="zh-CN" altLang="en-US" sz="2400">
                <a:solidFill>
                  <a:schemeClr val="tx1"/>
                </a:solidFill>
                <a:cs typeface="+mj-lt"/>
                <a:sym typeface="+mn-ea"/>
              </a:rPr>
              <a:t>除了</a:t>
            </a:r>
            <a:r>
              <a:rPr lang="en-US" altLang="zh-CN" sz="2400">
                <a:solidFill>
                  <a:schemeClr val="tx1"/>
                </a:solidFill>
                <a:cs typeface="+mj-lt"/>
                <a:sym typeface="+mn-ea"/>
              </a:rPr>
              <a:t>...</a:t>
            </a:r>
            <a:r>
              <a:rPr lang="zh-CN" altLang="en-US" sz="2400">
                <a:solidFill>
                  <a:schemeClr val="tx1"/>
                </a:solidFill>
                <a:cs typeface="+mj-lt"/>
                <a:sym typeface="+mn-ea"/>
              </a:rPr>
              <a:t>别无选择</a:t>
            </a:r>
            <a:endParaRPr lang="zh-CN" altLang="en-US" sz="2400">
              <a:solidFill>
                <a:schemeClr val="tx1"/>
              </a:solidFill>
              <a:cs typeface="+mj-lt"/>
              <a:sym typeface="+mn-ea"/>
            </a:endParaRPr>
          </a:p>
          <a:p>
            <a:pPr fontAlgn="auto">
              <a:lnSpc>
                <a:spcPct val="150000"/>
              </a:lnSpc>
            </a:pPr>
            <a:r>
              <a:rPr lang="zh-CN" altLang="en-US" sz="2400">
                <a:solidFill>
                  <a:srgbClr val="00B050"/>
                </a:solidFill>
                <a:ea typeface="微软雅黑" panose="020B0503020204020204" pitchFamily="34" charset="-122"/>
                <a:cs typeface="+mn-lt"/>
                <a:sym typeface="+mn-ea"/>
              </a:rPr>
              <a:t>◆考点呈现</a:t>
            </a:r>
            <a:endParaRPr lang="zh-CN" altLang="en-US" sz="2400">
              <a:solidFill>
                <a:srgbClr val="00B050"/>
              </a:solidFill>
              <a:ea typeface="微软雅黑" panose="020B0503020204020204" pitchFamily="34" charset="-122"/>
              <a:cs typeface="+mn-lt"/>
              <a:sym typeface="+mn-ea"/>
            </a:endParaRPr>
          </a:p>
          <a:p>
            <a:pPr fontAlgn="auto">
              <a:lnSpc>
                <a:spcPct val="150000"/>
              </a:lnSpc>
            </a:pPr>
            <a:r>
              <a:rPr lang="en-US" altLang="zh-CN" sz="2400">
                <a:solidFill>
                  <a:srgbClr val="00B050"/>
                </a:solidFill>
                <a:ea typeface="微软雅黑" panose="020B0503020204020204" pitchFamily="34" charset="-122"/>
                <a:cs typeface="+mn-lt"/>
                <a:sym typeface="+mn-ea"/>
              </a:rPr>
              <a:t> </a:t>
            </a:r>
            <a:r>
              <a:rPr lang="en-US" altLang="zh-CN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 1. </a:t>
            </a:r>
            <a:r>
              <a:rPr lang="zh-CN" altLang="en-US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The only alternative to </a:t>
            </a:r>
            <a:r>
              <a:rPr lang="en-US" altLang="zh-CN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_______________ (</a:t>
            </a:r>
            <a:r>
              <a:rPr lang="zh-CN" altLang="en-US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take</a:t>
            </a:r>
            <a:r>
              <a:rPr lang="en-US" altLang="zh-CN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)</a:t>
            </a:r>
            <a:r>
              <a:rPr lang="zh-CN" altLang="en-US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 prisoner was to die fighting.</a:t>
            </a:r>
            <a:endParaRPr lang="zh-CN" altLang="en-US" sz="2400">
              <a:solidFill>
                <a:schemeClr val="tx1"/>
              </a:solidFill>
              <a:ea typeface="微软雅黑" panose="020B0503020204020204" pitchFamily="34" charset="-122"/>
              <a:cs typeface="+mn-lt"/>
              <a:sym typeface="+mn-ea"/>
            </a:endParaRPr>
          </a:p>
          <a:p>
            <a:pPr fontAlgn="auto">
              <a:lnSpc>
                <a:spcPct val="150000"/>
              </a:lnSpc>
            </a:pPr>
            <a:r>
              <a:rPr lang="zh-CN" altLang="en-US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  </a:t>
            </a:r>
            <a:r>
              <a:rPr lang="en-US" altLang="zh-CN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2. She had no alternative but _________ (ask) for a few days' leave.</a:t>
            </a:r>
            <a:endParaRPr lang="zh-CN" altLang="en-US" sz="2400">
              <a:solidFill>
                <a:schemeClr val="tx1"/>
              </a:solidFill>
              <a:ea typeface="微软雅黑" panose="020B0503020204020204" pitchFamily="34" charset="-122"/>
              <a:cs typeface="+mn-lt"/>
              <a:sym typeface="+mn-ea"/>
            </a:endParaRPr>
          </a:p>
          <a:p>
            <a:pPr fontAlgn="auto">
              <a:lnSpc>
                <a:spcPct val="150000"/>
              </a:lnSpc>
            </a:pPr>
            <a:r>
              <a:rPr lang="zh-CN" altLang="en-US" sz="2400">
                <a:sym typeface="+mn-ea"/>
              </a:rPr>
              <a:t>  </a:t>
            </a:r>
            <a:r>
              <a:rPr lang="en-US" altLang="zh-CN" sz="2400">
                <a:sym typeface="+mn-ea"/>
              </a:rPr>
              <a:t>3. New ways to treat arthritis may provide an alternative ______ painkillers. </a:t>
            </a:r>
            <a:endParaRPr lang="en-US" altLang="zh-CN" sz="2400"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8409305" y="6039485"/>
            <a:ext cx="91821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/>
              <a:t> </a:t>
            </a:r>
            <a:r>
              <a:rPr lang="en-US" altLang="zh-CN" sz="2400">
                <a:solidFill>
                  <a:srgbClr val="FF0000"/>
                </a:solidFill>
              </a:rPr>
              <a:t> to </a:t>
            </a:r>
            <a:endParaRPr lang="en-US" altLang="zh-CN" sz="2400">
              <a:solidFill>
                <a:srgbClr val="FF0000"/>
              </a:solidFill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4768850" y="5488940"/>
            <a:ext cx="132651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2400">
                <a:solidFill>
                  <a:srgbClr val="FF0000"/>
                </a:solidFill>
                <a:ea typeface="微软雅黑" panose="020B0503020204020204" pitchFamily="34" charset="-122"/>
                <a:cs typeface="+mn-lt"/>
                <a:sym typeface="+mn-ea"/>
              </a:rPr>
              <a:t>to ask</a:t>
            </a:r>
            <a:endParaRPr lang="en-US" altLang="zh-CN" sz="2400">
              <a:solidFill>
                <a:srgbClr val="FF0000"/>
              </a:solidFill>
              <a:ea typeface="微软雅黑" panose="020B0503020204020204" pitchFamily="34" charset="-122"/>
              <a:cs typeface="+mn-lt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4359910" y="4938395"/>
            <a:ext cx="218757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2400">
                <a:solidFill>
                  <a:srgbClr val="FF0000"/>
                </a:solidFill>
                <a:ea typeface="微软雅黑" panose="020B0503020204020204" pitchFamily="34" charset="-122"/>
                <a:cs typeface="+mn-lt"/>
                <a:sym typeface="+mn-ea"/>
              </a:rPr>
              <a:t>being taken</a:t>
            </a:r>
            <a:endParaRPr lang="zh-CN" altLang="en-US" sz="2400">
              <a:solidFill>
                <a:srgbClr val="FF0000"/>
              </a:solidFill>
              <a:ea typeface="微软雅黑" panose="020B0503020204020204" pitchFamily="34" charset="-122"/>
              <a:cs typeface="+mn-lt"/>
              <a:sym typeface="+mn-ea"/>
            </a:endParaRPr>
          </a:p>
        </p:txBody>
      </p:sp>
      <p:grpSp>
        <p:nvGrpSpPr>
          <p:cNvPr id="7" name="Group 21_1"/>
          <p:cNvGrpSpPr/>
          <p:nvPr/>
        </p:nvGrpSpPr>
        <p:grpSpPr>
          <a:xfrm>
            <a:off x="-947639" y="11"/>
            <a:ext cx="12858769" cy="6560166"/>
            <a:chOff x="-1013679" y="-43169"/>
            <a:chExt cx="12858769" cy="6560166"/>
          </a:xfrm>
        </p:grpSpPr>
        <p:grpSp>
          <p:nvGrpSpPr>
            <p:cNvPr id="8" name="组合 7"/>
            <p:cNvGrpSpPr/>
            <p:nvPr/>
          </p:nvGrpSpPr>
          <p:grpSpPr>
            <a:xfrm>
              <a:off x="9683417" y="6288397"/>
              <a:ext cx="2161673" cy="228600"/>
              <a:chOff x="2805536" y="-1467853"/>
              <a:chExt cx="2161673" cy="228600"/>
            </a:xfrm>
          </p:grpSpPr>
          <p:sp>
            <p:nvSpPr>
              <p:cNvPr id="9" name="椭圆 8"/>
              <p:cNvSpPr/>
              <p:nvPr/>
            </p:nvSpPr>
            <p:spPr>
              <a:xfrm>
                <a:off x="2805536" y="-1467853"/>
                <a:ext cx="228600" cy="228600"/>
              </a:xfrm>
              <a:prstGeom prst="ellipse">
                <a:avLst/>
              </a:prstGeom>
              <a:solidFill>
                <a:srgbClr val="78B6A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0" name="椭圆 9"/>
              <p:cNvSpPr/>
              <p:nvPr/>
            </p:nvSpPr>
            <p:spPr>
              <a:xfrm>
                <a:off x="3288804" y="-1467853"/>
                <a:ext cx="228600" cy="228600"/>
              </a:xfrm>
              <a:prstGeom prst="ellipse">
                <a:avLst/>
              </a:prstGeom>
              <a:solidFill>
                <a:srgbClr val="FDD06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1" name="椭圆 10"/>
              <p:cNvSpPr/>
              <p:nvPr/>
            </p:nvSpPr>
            <p:spPr>
              <a:xfrm>
                <a:off x="3772072" y="-1467853"/>
                <a:ext cx="228600" cy="228600"/>
              </a:xfrm>
              <a:prstGeom prst="ellipse">
                <a:avLst/>
              </a:prstGeom>
              <a:solidFill>
                <a:srgbClr val="ED935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2" name="椭圆 11"/>
              <p:cNvSpPr/>
              <p:nvPr/>
            </p:nvSpPr>
            <p:spPr>
              <a:xfrm>
                <a:off x="4255340" y="-1467853"/>
                <a:ext cx="228600" cy="228600"/>
              </a:xfrm>
              <a:prstGeom prst="ellipse">
                <a:avLst/>
              </a:prstGeom>
              <a:solidFill>
                <a:srgbClr val="E9746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4" name="椭圆 13"/>
              <p:cNvSpPr/>
              <p:nvPr/>
            </p:nvSpPr>
            <p:spPr>
              <a:xfrm>
                <a:off x="4738609" y="-1467853"/>
                <a:ext cx="228600" cy="228600"/>
              </a:xfrm>
              <a:prstGeom prst="ellipse">
                <a:avLst/>
              </a:prstGeom>
              <a:solidFill>
                <a:srgbClr val="AB7DB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grpSp>
          <p:nvGrpSpPr>
            <p:cNvPr id="15" name="组合 14"/>
            <p:cNvGrpSpPr/>
            <p:nvPr/>
          </p:nvGrpSpPr>
          <p:grpSpPr>
            <a:xfrm flipH="1" flipV="1">
              <a:off x="-1013679" y="-43169"/>
              <a:ext cx="4948007" cy="573258"/>
              <a:chOff x="-460228" y="4964882"/>
              <a:chExt cx="16582544" cy="1921192"/>
            </a:xfrm>
          </p:grpSpPr>
          <p:sp>
            <p:nvSpPr>
              <p:cNvPr id="16" name="等腰三角形 5"/>
              <p:cNvSpPr/>
              <p:nvPr/>
            </p:nvSpPr>
            <p:spPr>
              <a:xfrm>
                <a:off x="-460228" y="5749042"/>
                <a:ext cx="3560710" cy="1137032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78B6A9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7" name="等腰三角形 5"/>
              <p:cNvSpPr/>
              <p:nvPr/>
            </p:nvSpPr>
            <p:spPr>
              <a:xfrm>
                <a:off x="1498898" y="5414211"/>
                <a:ext cx="4355342" cy="1471863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  <a:gd name="connsiteX0-17" fmla="*/ 0 w 3560710"/>
                  <a:gd name="connsiteY0-18" fmla="*/ 1137032 h 1137032"/>
                  <a:gd name="connsiteX1-19" fmla="*/ 1780355 w 3560710"/>
                  <a:gd name="connsiteY1-20" fmla="*/ 88 h 1137032"/>
                  <a:gd name="connsiteX2-21" fmla="*/ 3560710 w 3560710"/>
                  <a:gd name="connsiteY2-22" fmla="*/ 1137032 h 1137032"/>
                  <a:gd name="connsiteX3-23" fmla="*/ 0 w 3560710"/>
                  <a:gd name="connsiteY3-24" fmla="*/ 1137032 h 1137032"/>
                  <a:gd name="connsiteX0-25" fmla="*/ 0 w 3560710"/>
                  <a:gd name="connsiteY0-26" fmla="*/ 1137032 h 1137032"/>
                  <a:gd name="connsiteX1-27" fmla="*/ 1780355 w 3560710"/>
                  <a:gd name="connsiteY1-28" fmla="*/ 88 h 1137032"/>
                  <a:gd name="connsiteX2-29" fmla="*/ 3560710 w 3560710"/>
                  <a:gd name="connsiteY2-30" fmla="*/ 1137032 h 1137032"/>
                  <a:gd name="connsiteX3-31" fmla="*/ 0 w 3560710"/>
                  <a:gd name="connsiteY3-32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298852" y="-9500"/>
                      <a:pt x="1780355" y="88"/>
                    </a:cubicBezTo>
                    <a:cubicBezTo>
                      <a:pt x="2261858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FDD069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8" name="等腰三角形 5"/>
              <p:cNvSpPr/>
              <p:nvPr/>
            </p:nvSpPr>
            <p:spPr>
              <a:xfrm>
                <a:off x="3763709" y="4964882"/>
                <a:ext cx="5327811" cy="1921192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ED935C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9" name="等腰三角形 5"/>
              <p:cNvSpPr/>
              <p:nvPr/>
            </p:nvSpPr>
            <p:spPr>
              <a:xfrm>
                <a:off x="6780019" y="5781117"/>
                <a:ext cx="5439657" cy="1076883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  <a:gd name="connsiteX0-17" fmla="*/ 0 w 3560710"/>
                  <a:gd name="connsiteY0-18" fmla="*/ 1076883 h 1076883"/>
                  <a:gd name="connsiteX1-19" fmla="*/ 2134761 w 3560710"/>
                  <a:gd name="connsiteY1-20" fmla="*/ 97 h 1076883"/>
                  <a:gd name="connsiteX2-21" fmla="*/ 3560710 w 3560710"/>
                  <a:gd name="connsiteY2-22" fmla="*/ 1076883 h 1076883"/>
                  <a:gd name="connsiteX3-23" fmla="*/ 0 w 3560710"/>
                  <a:gd name="connsiteY3-24" fmla="*/ 1076883 h 1076883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076883">
                    <a:moveTo>
                      <a:pt x="0" y="1076883"/>
                    </a:moveTo>
                    <a:cubicBezTo>
                      <a:pt x="593452" y="697902"/>
                      <a:pt x="1456530" y="-9491"/>
                      <a:pt x="2134761" y="97"/>
                    </a:cubicBezTo>
                    <a:cubicBezTo>
                      <a:pt x="2812992" y="9685"/>
                      <a:pt x="2967258" y="697902"/>
                      <a:pt x="3560710" y="1076883"/>
                    </a:cubicBezTo>
                    <a:lnTo>
                      <a:pt x="0" y="1076883"/>
                    </a:lnTo>
                    <a:close/>
                  </a:path>
                </a:pathLst>
              </a:custGeom>
              <a:solidFill>
                <a:srgbClr val="E9746E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0" name="等腰三角形 5"/>
              <p:cNvSpPr/>
              <p:nvPr/>
            </p:nvSpPr>
            <p:spPr>
              <a:xfrm>
                <a:off x="9613231" y="5220014"/>
                <a:ext cx="6509085" cy="1637986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AB7DB6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</p:grp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/>
          <p:cNvSpPr>
            <a:spLocks noGrp="1"/>
          </p:cNvSpPr>
          <p:nvPr>
            <p:ph type="title"/>
          </p:nvPr>
        </p:nvSpPr>
        <p:spPr>
          <a:xfrm>
            <a:off x="611575" y="114370"/>
            <a:ext cx="10969200" cy="705600"/>
          </a:xfrm>
        </p:spPr>
        <p:txBody>
          <a:bodyPr>
            <a:normAutofit/>
          </a:bodyPr>
          <a:lstStyle/>
          <a:p>
            <a:pPr algn="ctr"/>
            <a:r>
              <a:rPr>
                <a:solidFill>
                  <a:srgbClr val="00B050"/>
                </a:solidFill>
                <a:cs typeface="+mj-lt"/>
                <a:sym typeface="+mn-ea"/>
              </a:rPr>
              <a:t>✭词汇</a:t>
            </a:r>
            <a:r>
              <a:rPr lang="zh-CN">
                <a:solidFill>
                  <a:srgbClr val="00B050"/>
                </a:solidFill>
                <a:cs typeface="+mj-lt"/>
                <a:sym typeface="+mn-ea"/>
              </a:rPr>
              <a:t>七  </a:t>
            </a:r>
            <a:r>
              <a:rPr lang="en-US" altLang="zh-CN">
                <a:solidFill>
                  <a:srgbClr val="00B050"/>
                </a:solidFill>
                <a:cs typeface="+mj-lt"/>
                <a:sym typeface="+mn-ea"/>
              </a:rPr>
              <a:t>affection  n. </a:t>
            </a:r>
            <a:r>
              <a:rPr lang="zh-CN" altLang="en-US">
                <a:solidFill>
                  <a:srgbClr val="00B050"/>
                </a:solidFill>
                <a:cs typeface="+mj-lt"/>
                <a:sym typeface="+mn-ea"/>
              </a:rPr>
              <a:t>喜爱，钟爱</a:t>
            </a:r>
            <a:endParaRPr lang="zh-CN" altLang="en-US">
              <a:solidFill>
                <a:srgbClr val="00B050"/>
              </a:solidFill>
              <a:cs typeface="+mj-lt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480060" y="996315"/>
            <a:ext cx="11442700" cy="50774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fontAlgn="auto">
              <a:lnSpc>
                <a:spcPct val="150000"/>
              </a:lnSpc>
            </a:pPr>
            <a:r>
              <a:rPr lang="zh-CN" altLang="en-US" sz="2400">
                <a:solidFill>
                  <a:srgbClr val="00B050"/>
                </a:solidFill>
                <a:ea typeface="微软雅黑" panose="020B0503020204020204" pitchFamily="34" charset="-122"/>
                <a:cs typeface="+mn-lt"/>
                <a:sym typeface="+mn-ea"/>
              </a:rPr>
              <a:t>◆教材原句  </a:t>
            </a:r>
            <a:r>
              <a:rPr lang="en-US" altLang="zh-CN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For example, the rose could represent love and </a:t>
            </a:r>
            <a:r>
              <a:rPr lang="en-US" altLang="zh-CN" sz="2400" u="sng">
                <a:solidFill>
                  <a:srgbClr val="FF0000"/>
                </a:solidFill>
                <a:ea typeface="微软雅黑" panose="020B0503020204020204" pitchFamily="34" charset="-122"/>
                <a:cs typeface="+mn-lt"/>
                <a:sym typeface="+mn-ea"/>
              </a:rPr>
              <a:t>affection</a:t>
            </a:r>
            <a:r>
              <a:rPr lang="en-US" altLang="zh-CN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, and the rainbow could symbolise. 例如，玫瑰可以代表爱情和亲情，彩虹可以象征希望。</a:t>
            </a:r>
            <a:endParaRPr lang="en-US" altLang="zh-CN" sz="2400">
              <a:solidFill>
                <a:schemeClr val="tx1"/>
              </a:solidFill>
              <a:ea typeface="微软雅黑" panose="020B0503020204020204" pitchFamily="34" charset="-122"/>
              <a:cs typeface="+mn-lt"/>
              <a:sym typeface="+mn-ea"/>
            </a:endParaRPr>
          </a:p>
          <a:p>
            <a:pPr fontAlgn="auto">
              <a:lnSpc>
                <a:spcPct val="150000"/>
              </a:lnSpc>
            </a:pPr>
            <a:endParaRPr lang="en-US" altLang="zh-CN" sz="2400">
              <a:solidFill>
                <a:schemeClr val="tx1"/>
              </a:solidFill>
              <a:ea typeface="微软雅黑" panose="020B0503020204020204" pitchFamily="34" charset="-122"/>
              <a:cs typeface="+mn-lt"/>
              <a:sym typeface="+mn-ea"/>
            </a:endParaRPr>
          </a:p>
          <a:p>
            <a:pPr fontAlgn="auto">
              <a:lnSpc>
                <a:spcPct val="150000"/>
              </a:lnSpc>
            </a:pPr>
            <a:r>
              <a:rPr lang="zh-CN" altLang="en-US" sz="2400">
                <a:solidFill>
                  <a:srgbClr val="00B050"/>
                </a:solidFill>
                <a:ea typeface="微软雅黑" panose="020B0503020204020204" pitchFamily="34" charset="-122"/>
                <a:cs typeface="+mn-lt"/>
                <a:sym typeface="+mn-ea"/>
              </a:rPr>
              <a:t>◆要点必记 </a:t>
            </a:r>
            <a:endParaRPr lang="zh-CN" altLang="en-US" sz="2400">
              <a:solidFill>
                <a:srgbClr val="00B050"/>
              </a:solidFill>
              <a:ea typeface="微软雅黑" panose="020B0503020204020204" pitchFamily="34" charset="-122"/>
              <a:cs typeface="+mn-lt"/>
              <a:sym typeface="+mn-ea"/>
            </a:endParaRPr>
          </a:p>
          <a:p>
            <a:pPr fontAlgn="auto">
              <a:lnSpc>
                <a:spcPct val="150000"/>
              </a:lnSpc>
            </a:pPr>
            <a:r>
              <a:rPr lang="zh-CN" altLang="en-US"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 </a:t>
            </a:r>
            <a:r>
              <a:rPr lang="en-US" altLang="zh-CN"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affect  v.  </a:t>
            </a:r>
            <a:r>
              <a:rPr lang="zh-CN" altLang="en-US"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使感动 ➞ </a:t>
            </a:r>
            <a:r>
              <a:rPr lang="en-US" altLang="zh-CN"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n. affection   </a:t>
            </a:r>
            <a:r>
              <a:rPr lang="zh-CN" altLang="en-US"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喜爱，钟爱</a:t>
            </a:r>
            <a:endParaRPr lang="zh-CN" altLang="en-US" sz="240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  <a:p>
            <a:pPr fontAlgn="auto">
              <a:lnSpc>
                <a:spcPct val="150000"/>
              </a:lnSpc>
            </a:pPr>
            <a:r>
              <a:rPr lang="zh-CN" altLang="en-US"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 </a:t>
            </a:r>
            <a:r>
              <a:rPr lang="en-US" altLang="zh-CN"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affect  v.  </a:t>
            </a:r>
            <a:r>
              <a:rPr lang="zh-CN" altLang="en-US"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影响     ➞ </a:t>
            </a:r>
            <a:r>
              <a:rPr lang="en-US" altLang="zh-CN"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n. effect   </a:t>
            </a:r>
            <a:r>
              <a:rPr lang="zh-CN" altLang="en-US"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影响，效果</a:t>
            </a:r>
            <a:endParaRPr lang="zh-CN" altLang="en-US" sz="240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  <a:p>
            <a:pPr fontAlgn="auto">
              <a:lnSpc>
                <a:spcPct val="150000"/>
              </a:lnSpc>
            </a:pPr>
            <a:r>
              <a:rPr lang="zh-CN" altLang="en-US" sz="2400">
                <a:sym typeface="+mn-ea"/>
              </a:rPr>
              <a:t>  </a:t>
            </a:r>
            <a:r>
              <a:rPr lang="en-US" altLang="zh-CN" sz="2400">
                <a:sym typeface="+mn-ea"/>
              </a:rPr>
              <a:t>have a great affection for      </a:t>
            </a:r>
            <a:r>
              <a:rPr lang="zh-CN" altLang="en-US" sz="2400">
                <a:sym typeface="+mn-ea"/>
              </a:rPr>
              <a:t>很喜爱</a:t>
            </a:r>
            <a:r>
              <a:rPr lang="en-US" altLang="zh-CN" sz="2400">
                <a:sym typeface="+mn-ea"/>
              </a:rPr>
              <a:t>...</a:t>
            </a:r>
            <a:endParaRPr lang="en-US" altLang="zh-CN" sz="2400">
              <a:sym typeface="+mn-ea"/>
            </a:endParaRPr>
          </a:p>
          <a:p>
            <a:pPr fontAlgn="auto">
              <a:lnSpc>
                <a:spcPct val="150000"/>
              </a:lnSpc>
            </a:pPr>
            <a:r>
              <a:rPr lang="en-US" altLang="zh-CN" sz="2400">
                <a:sym typeface="+mn-ea"/>
              </a:rPr>
              <a:t>  show sb affection    </a:t>
            </a:r>
            <a:r>
              <a:rPr lang="zh-CN" altLang="en-US" sz="2400">
                <a:sym typeface="+mn-ea"/>
              </a:rPr>
              <a:t>向某人表示喜爱</a:t>
            </a:r>
            <a:endParaRPr lang="zh-CN" altLang="en-US" sz="2400">
              <a:sym typeface="+mn-ea"/>
            </a:endParaRPr>
          </a:p>
          <a:p>
            <a:pPr fontAlgn="auto">
              <a:lnSpc>
                <a:spcPct val="150000"/>
              </a:lnSpc>
            </a:pPr>
            <a:r>
              <a:rPr lang="zh-CN" altLang="en-US" sz="2400">
                <a:sym typeface="+mn-ea"/>
              </a:rPr>
              <a:t>  </a:t>
            </a:r>
            <a:r>
              <a:rPr lang="en-US" altLang="zh-CN" sz="2400">
                <a:sym typeface="+mn-ea"/>
              </a:rPr>
              <a:t>with affection</a:t>
            </a:r>
            <a:endParaRPr lang="en-US" altLang="zh-CN" sz="2400">
              <a:sym typeface="+mn-ea"/>
            </a:endParaRPr>
          </a:p>
        </p:txBody>
      </p:sp>
      <p:grpSp>
        <p:nvGrpSpPr>
          <p:cNvPr id="3" name="Group 21_1"/>
          <p:cNvGrpSpPr/>
          <p:nvPr/>
        </p:nvGrpSpPr>
        <p:grpSpPr>
          <a:xfrm>
            <a:off x="-947639" y="11"/>
            <a:ext cx="12858769" cy="6560166"/>
            <a:chOff x="-1013679" y="-43169"/>
            <a:chExt cx="12858769" cy="6560166"/>
          </a:xfrm>
        </p:grpSpPr>
        <p:grpSp>
          <p:nvGrpSpPr>
            <p:cNvPr id="2" name="组合 1"/>
            <p:cNvGrpSpPr/>
            <p:nvPr/>
          </p:nvGrpSpPr>
          <p:grpSpPr>
            <a:xfrm>
              <a:off x="9683417" y="6288397"/>
              <a:ext cx="2161673" cy="228600"/>
              <a:chOff x="2805536" y="-1467853"/>
              <a:chExt cx="2161673" cy="228600"/>
            </a:xfrm>
          </p:grpSpPr>
          <p:sp>
            <p:nvSpPr>
              <p:cNvPr id="9" name="椭圆 8"/>
              <p:cNvSpPr/>
              <p:nvPr/>
            </p:nvSpPr>
            <p:spPr>
              <a:xfrm>
                <a:off x="2805536" y="-1467853"/>
                <a:ext cx="228600" cy="228600"/>
              </a:xfrm>
              <a:prstGeom prst="ellipse">
                <a:avLst/>
              </a:prstGeom>
              <a:solidFill>
                <a:srgbClr val="78B6A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0" name="椭圆 9"/>
              <p:cNvSpPr/>
              <p:nvPr/>
            </p:nvSpPr>
            <p:spPr>
              <a:xfrm>
                <a:off x="3288804" y="-1467853"/>
                <a:ext cx="228600" cy="228600"/>
              </a:xfrm>
              <a:prstGeom prst="ellipse">
                <a:avLst/>
              </a:prstGeom>
              <a:solidFill>
                <a:srgbClr val="FDD06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1" name="椭圆 10"/>
              <p:cNvSpPr/>
              <p:nvPr/>
            </p:nvSpPr>
            <p:spPr>
              <a:xfrm>
                <a:off x="3772072" y="-1467853"/>
                <a:ext cx="228600" cy="228600"/>
              </a:xfrm>
              <a:prstGeom prst="ellipse">
                <a:avLst/>
              </a:prstGeom>
              <a:solidFill>
                <a:srgbClr val="ED935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2" name="椭圆 11"/>
              <p:cNvSpPr/>
              <p:nvPr/>
            </p:nvSpPr>
            <p:spPr>
              <a:xfrm>
                <a:off x="4255340" y="-1467853"/>
                <a:ext cx="228600" cy="228600"/>
              </a:xfrm>
              <a:prstGeom prst="ellipse">
                <a:avLst/>
              </a:prstGeom>
              <a:solidFill>
                <a:srgbClr val="E9746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4" name="椭圆 13"/>
              <p:cNvSpPr/>
              <p:nvPr/>
            </p:nvSpPr>
            <p:spPr>
              <a:xfrm>
                <a:off x="4738609" y="-1467853"/>
                <a:ext cx="228600" cy="228600"/>
              </a:xfrm>
              <a:prstGeom prst="ellipse">
                <a:avLst/>
              </a:prstGeom>
              <a:solidFill>
                <a:srgbClr val="AB7DB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grpSp>
          <p:nvGrpSpPr>
            <p:cNvPr id="15" name="组合 14"/>
            <p:cNvGrpSpPr/>
            <p:nvPr/>
          </p:nvGrpSpPr>
          <p:grpSpPr>
            <a:xfrm flipH="1" flipV="1">
              <a:off x="-1013679" y="-43169"/>
              <a:ext cx="4948007" cy="573258"/>
              <a:chOff x="-460228" y="4964882"/>
              <a:chExt cx="16582544" cy="1921192"/>
            </a:xfrm>
          </p:grpSpPr>
          <p:sp>
            <p:nvSpPr>
              <p:cNvPr id="16" name="等腰三角形 5"/>
              <p:cNvSpPr/>
              <p:nvPr/>
            </p:nvSpPr>
            <p:spPr>
              <a:xfrm>
                <a:off x="-460228" y="5749042"/>
                <a:ext cx="3560710" cy="1137032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78B6A9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7" name="等腰三角形 5"/>
              <p:cNvSpPr/>
              <p:nvPr/>
            </p:nvSpPr>
            <p:spPr>
              <a:xfrm>
                <a:off x="1498898" y="5414211"/>
                <a:ext cx="4355342" cy="1471863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  <a:gd name="connsiteX0-17" fmla="*/ 0 w 3560710"/>
                  <a:gd name="connsiteY0-18" fmla="*/ 1137032 h 1137032"/>
                  <a:gd name="connsiteX1-19" fmla="*/ 1780355 w 3560710"/>
                  <a:gd name="connsiteY1-20" fmla="*/ 88 h 1137032"/>
                  <a:gd name="connsiteX2-21" fmla="*/ 3560710 w 3560710"/>
                  <a:gd name="connsiteY2-22" fmla="*/ 1137032 h 1137032"/>
                  <a:gd name="connsiteX3-23" fmla="*/ 0 w 3560710"/>
                  <a:gd name="connsiteY3-24" fmla="*/ 1137032 h 1137032"/>
                  <a:gd name="connsiteX0-25" fmla="*/ 0 w 3560710"/>
                  <a:gd name="connsiteY0-26" fmla="*/ 1137032 h 1137032"/>
                  <a:gd name="connsiteX1-27" fmla="*/ 1780355 w 3560710"/>
                  <a:gd name="connsiteY1-28" fmla="*/ 88 h 1137032"/>
                  <a:gd name="connsiteX2-29" fmla="*/ 3560710 w 3560710"/>
                  <a:gd name="connsiteY2-30" fmla="*/ 1137032 h 1137032"/>
                  <a:gd name="connsiteX3-31" fmla="*/ 0 w 3560710"/>
                  <a:gd name="connsiteY3-32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298852" y="-9500"/>
                      <a:pt x="1780355" y="88"/>
                    </a:cubicBezTo>
                    <a:cubicBezTo>
                      <a:pt x="2261858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FDD069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8" name="等腰三角形 5"/>
              <p:cNvSpPr/>
              <p:nvPr/>
            </p:nvSpPr>
            <p:spPr>
              <a:xfrm>
                <a:off x="3763709" y="4964882"/>
                <a:ext cx="5327811" cy="1921192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ED935C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9" name="等腰三角形 5"/>
              <p:cNvSpPr/>
              <p:nvPr/>
            </p:nvSpPr>
            <p:spPr>
              <a:xfrm>
                <a:off x="6780019" y="5781117"/>
                <a:ext cx="5439657" cy="1076883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  <a:gd name="connsiteX0-17" fmla="*/ 0 w 3560710"/>
                  <a:gd name="connsiteY0-18" fmla="*/ 1076883 h 1076883"/>
                  <a:gd name="connsiteX1-19" fmla="*/ 2134761 w 3560710"/>
                  <a:gd name="connsiteY1-20" fmla="*/ 97 h 1076883"/>
                  <a:gd name="connsiteX2-21" fmla="*/ 3560710 w 3560710"/>
                  <a:gd name="connsiteY2-22" fmla="*/ 1076883 h 1076883"/>
                  <a:gd name="connsiteX3-23" fmla="*/ 0 w 3560710"/>
                  <a:gd name="connsiteY3-24" fmla="*/ 1076883 h 1076883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076883">
                    <a:moveTo>
                      <a:pt x="0" y="1076883"/>
                    </a:moveTo>
                    <a:cubicBezTo>
                      <a:pt x="593452" y="697902"/>
                      <a:pt x="1456530" y="-9491"/>
                      <a:pt x="2134761" y="97"/>
                    </a:cubicBezTo>
                    <a:cubicBezTo>
                      <a:pt x="2812992" y="9685"/>
                      <a:pt x="2967258" y="697902"/>
                      <a:pt x="3560710" y="1076883"/>
                    </a:cubicBezTo>
                    <a:lnTo>
                      <a:pt x="0" y="1076883"/>
                    </a:lnTo>
                    <a:close/>
                  </a:path>
                </a:pathLst>
              </a:custGeom>
              <a:solidFill>
                <a:srgbClr val="E9746E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0" name="等腰三角形 5"/>
              <p:cNvSpPr/>
              <p:nvPr/>
            </p:nvSpPr>
            <p:spPr>
              <a:xfrm>
                <a:off x="9613231" y="5220014"/>
                <a:ext cx="6509085" cy="1637986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AB7DB6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</p:grpSp>
    </p:spTree>
    <p:custDataLst>
      <p:tags r:id="rId1"/>
    </p:custDataLst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459355" y="0"/>
            <a:ext cx="7695565" cy="705485"/>
          </a:xfrm>
        </p:spPr>
        <p:txBody>
          <a:bodyPr/>
          <a:lstStyle/>
          <a:p>
            <a:pPr algn="ctr"/>
            <a:r>
              <a:rPr lang="zh-CN" altLang="en-US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理解应用</a:t>
            </a:r>
            <a:endParaRPr lang="zh-CN" altLang="en-US"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1029335" y="987425"/>
            <a:ext cx="10555605" cy="4523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lnSpc>
                <a:spcPct val="150000"/>
              </a:lnSpc>
            </a:pPr>
            <a:r>
              <a:rPr lang="en-US" altLang="zh-CN" sz="2400"/>
              <a:t>1.  He was a lonely boy who desperately needed __________ (affect). </a:t>
            </a:r>
            <a:endParaRPr lang="en-US" altLang="zh-CN" sz="2400"/>
          </a:p>
          <a:p>
            <a:pPr fontAlgn="auto">
              <a:lnSpc>
                <a:spcPct val="150000"/>
              </a:lnSpc>
            </a:pPr>
            <a:r>
              <a:rPr lang="en-US" altLang="zh-CN" sz="2400"/>
              <a:t>2. When I look up to the blue sky, flying in the sky to see my fellow gentlemen, I will remember _________ affection.</a:t>
            </a:r>
            <a:endParaRPr lang="en-US" altLang="zh-CN" sz="2400"/>
          </a:p>
          <a:p>
            <a:pPr fontAlgn="auto">
              <a:lnSpc>
                <a:spcPct val="150000"/>
              </a:lnSpc>
            </a:pPr>
            <a:r>
              <a:rPr lang="en-US" altLang="zh-CN" sz="2400"/>
              <a:t>3. The special day allows people to show their love and affection _______ their fathers. </a:t>
            </a:r>
            <a:endParaRPr lang="en-US" altLang="zh-CN" sz="2400"/>
          </a:p>
          <a:p>
            <a:pPr fontAlgn="auto">
              <a:lnSpc>
                <a:spcPct val="150000"/>
              </a:lnSpc>
            </a:pPr>
            <a:r>
              <a:rPr lang="en-US" altLang="zh-CN" sz="2400"/>
              <a:t>4. Books influence people and they have an __________ (affect) upon the state-of-the-art and practice. </a:t>
            </a:r>
            <a:endParaRPr lang="en-US" altLang="zh-CN" sz="2400"/>
          </a:p>
          <a:p>
            <a:pPr fontAlgn="auto">
              <a:lnSpc>
                <a:spcPct val="150000"/>
              </a:lnSpc>
            </a:pPr>
            <a:r>
              <a:rPr lang="en-US" altLang="zh-CN" sz="2400"/>
              <a:t>5. The little boy shows a great ____________(affect) for detective novels. </a:t>
            </a:r>
            <a:endParaRPr lang="zh-CN" altLang="en-US" sz="2400"/>
          </a:p>
        </p:txBody>
      </p:sp>
      <p:sp>
        <p:nvSpPr>
          <p:cNvPr id="5" name="文本框 4"/>
          <p:cNvSpPr txBox="1"/>
          <p:nvPr/>
        </p:nvSpPr>
        <p:spPr>
          <a:xfrm>
            <a:off x="7921625" y="1100455"/>
            <a:ext cx="142621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2400">
                <a:solidFill>
                  <a:srgbClr val="FF0000"/>
                </a:solidFill>
                <a:sym typeface="+mn-ea"/>
              </a:rPr>
              <a:t>affection</a:t>
            </a:r>
            <a:endParaRPr lang="en-US" altLang="zh-CN" sz="2400">
              <a:solidFill>
                <a:srgbClr val="FF0000"/>
              </a:solidFill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5072380" y="2158365"/>
            <a:ext cx="97409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2400">
                <a:solidFill>
                  <a:srgbClr val="FF0000"/>
                </a:solidFill>
              </a:rPr>
              <a:t>with</a:t>
            </a:r>
            <a:endParaRPr lang="en-US" altLang="zh-CN" sz="2400">
              <a:solidFill>
                <a:srgbClr val="FF0000"/>
              </a:solidFill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9968865" y="2751455"/>
            <a:ext cx="100139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/>
              <a:t> </a:t>
            </a:r>
            <a:r>
              <a:rPr lang="en-US" altLang="zh-CN" sz="2400">
                <a:solidFill>
                  <a:srgbClr val="FF0000"/>
                </a:solidFill>
              </a:rPr>
              <a:t>for</a:t>
            </a:r>
            <a:endParaRPr lang="en-US" altLang="zh-CN" sz="2400">
              <a:solidFill>
                <a:srgbClr val="FF0000"/>
              </a:solidFill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7259320" y="3823970"/>
            <a:ext cx="138303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2400">
                <a:solidFill>
                  <a:srgbClr val="FF0000"/>
                </a:solidFill>
              </a:rPr>
              <a:t> </a:t>
            </a:r>
            <a:r>
              <a:rPr lang="en-US" altLang="zh-CN" sz="2400">
                <a:solidFill>
                  <a:srgbClr val="FF0000"/>
                </a:solidFill>
                <a:sym typeface="+mn-ea"/>
              </a:rPr>
              <a:t>effect</a:t>
            </a:r>
            <a:endParaRPr lang="en-US" altLang="zh-CN" sz="2400">
              <a:solidFill>
                <a:srgbClr val="FF0000"/>
              </a:solidFill>
              <a:sym typeface="+mn-ea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5382895" y="4853940"/>
            <a:ext cx="142621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2400">
                <a:solidFill>
                  <a:srgbClr val="FF0000"/>
                </a:solidFill>
                <a:sym typeface="+mn-ea"/>
              </a:rPr>
              <a:t> affection</a:t>
            </a:r>
            <a:endParaRPr lang="en-US" altLang="zh-CN" sz="2400">
              <a:solidFill>
                <a:srgbClr val="FF0000"/>
              </a:solidFill>
              <a:sym typeface="+mn-ea"/>
            </a:endParaRPr>
          </a:p>
        </p:txBody>
      </p:sp>
      <p:grpSp>
        <p:nvGrpSpPr>
          <p:cNvPr id="3" name="Group 21_1"/>
          <p:cNvGrpSpPr/>
          <p:nvPr/>
        </p:nvGrpSpPr>
        <p:grpSpPr>
          <a:xfrm>
            <a:off x="-947639" y="11"/>
            <a:ext cx="12858769" cy="6560166"/>
            <a:chOff x="-1013679" y="-43169"/>
            <a:chExt cx="12858769" cy="6560166"/>
          </a:xfrm>
        </p:grpSpPr>
        <p:grpSp>
          <p:nvGrpSpPr>
            <p:cNvPr id="10" name="组合 9"/>
            <p:cNvGrpSpPr/>
            <p:nvPr/>
          </p:nvGrpSpPr>
          <p:grpSpPr>
            <a:xfrm>
              <a:off x="9683417" y="6288397"/>
              <a:ext cx="2161673" cy="228600"/>
              <a:chOff x="2805536" y="-1467853"/>
              <a:chExt cx="2161673" cy="228600"/>
            </a:xfrm>
          </p:grpSpPr>
          <p:sp>
            <p:nvSpPr>
              <p:cNvPr id="11" name="椭圆 10"/>
              <p:cNvSpPr/>
              <p:nvPr/>
            </p:nvSpPr>
            <p:spPr>
              <a:xfrm>
                <a:off x="2805536" y="-1467853"/>
                <a:ext cx="228600" cy="228600"/>
              </a:xfrm>
              <a:prstGeom prst="ellipse">
                <a:avLst/>
              </a:prstGeom>
              <a:solidFill>
                <a:srgbClr val="78B6A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2" name="椭圆 11"/>
              <p:cNvSpPr/>
              <p:nvPr/>
            </p:nvSpPr>
            <p:spPr>
              <a:xfrm>
                <a:off x="3288804" y="-1467853"/>
                <a:ext cx="228600" cy="228600"/>
              </a:xfrm>
              <a:prstGeom prst="ellipse">
                <a:avLst/>
              </a:prstGeom>
              <a:solidFill>
                <a:srgbClr val="FDD06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3" name="椭圆 12"/>
              <p:cNvSpPr/>
              <p:nvPr/>
            </p:nvSpPr>
            <p:spPr>
              <a:xfrm>
                <a:off x="3772072" y="-1467853"/>
                <a:ext cx="228600" cy="228600"/>
              </a:xfrm>
              <a:prstGeom prst="ellipse">
                <a:avLst/>
              </a:prstGeom>
              <a:solidFill>
                <a:srgbClr val="ED935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4" name="椭圆 13"/>
              <p:cNvSpPr/>
              <p:nvPr/>
            </p:nvSpPr>
            <p:spPr>
              <a:xfrm>
                <a:off x="4255340" y="-1467853"/>
                <a:ext cx="228600" cy="228600"/>
              </a:xfrm>
              <a:prstGeom prst="ellipse">
                <a:avLst/>
              </a:prstGeom>
              <a:solidFill>
                <a:srgbClr val="E9746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5" name="椭圆 14"/>
              <p:cNvSpPr/>
              <p:nvPr/>
            </p:nvSpPr>
            <p:spPr>
              <a:xfrm>
                <a:off x="4738609" y="-1467853"/>
                <a:ext cx="228600" cy="228600"/>
              </a:xfrm>
              <a:prstGeom prst="ellipse">
                <a:avLst/>
              </a:prstGeom>
              <a:solidFill>
                <a:srgbClr val="AB7DB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grpSp>
          <p:nvGrpSpPr>
            <p:cNvPr id="16" name="组合 15"/>
            <p:cNvGrpSpPr/>
            <p:nvPr/>
          </p:nvGrpSpPr>
          <p:grpSpPr>
            <a:xfrm flipH="1" flipV="1">
              <a:off x="-1013679" y="-43169"/>
              <a:ext cx="4948007" cy="573258"/>
              <a:chOff x="-460228" y="4964882"/>
              <a:chExt cx="16582544" cy="1921192"/>
            </a:xfrm>
          </p:grpSpPr>
          <p:sp>
            <p:nvSpPr>
              <p:cNvPr id="17" name="等腰三角形 5"/>
              <p:cNvSpPr/>
              <p:nvPr/>
            </p:nvSpPr>
            <p:spPr>
              <a:xfrm>
                <a:off x="-460228" y="5749042"/>
                <a:ext cx="3560710" cy="1137032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78B6A9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8" name="等腰三角形 5"/>
              <p:cNvSpPr/>
              <p:nvPr/>
            </p:nvSpPr>
            <p:spPr>
              <a:xfrm>
                <a:off x="1498898" y="5414211"/>
                <a:ext cx="4355342" cy="1471863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  <a:gd name="connsiteX0-17" fmla="*/ 0 w 3560710"/>
                  <a:gd name="connsiteY0-18" fmla="*/ 1137032 h 1137032"/>
                  <a:gd name="connsiteX1-19" fmla="*/ 1780355 w 3560710"/>
                  <a:gd name="connsiteY1-20" fmla="*/ 88 h 1137032"/>
                  <a:gd name="connsiteX2-21" fmla="*/ 3560710 w 3560710"/>
                  <a:gd name="connsiteY2-22" fmla="*/ 1137032 h 1137032"/>
                  <a:gd name="connsiteX3-23" fmla="*/ 0 w 3560710"/>
                  <a:gd name="connsiteY3-24" fmla="*/ 1137032 h 1137032"/>
                  <a:gd name="connsiteX0-25" fmla="*/ 0 w 3560710"/>
                  <a:gd name="connsiteY0-26" fmla="*/ 1137032 h 1137032"/>
                  <a:gd name="connsiteX1-27" fmla="*/ 1780355 w 3560710"/>
                  <a:gd name="connsiteY1-28" fmla="*/ 88 h 1137032"/>
                  <a:gd name="connsiteX2-29" fmla="*/ 3560710 w 3560710"/>
                  <a:gd name="connsiteY2-30" fmla="*/ 1137032 h 1137032"/>
                  <a:gd name="connsiteX3-31" fmla="*/ 0 w 3560710"/>
                  <a:gd name="connsiteY3-32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298852" y="-9500"/>
                      <a:pt x="1780355" y="88"/>
                    </a:cubicBezTo>
                    <a:cubicBezTo>
                      <a:pt x="2261858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FDD069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9" name="等腰三角形 5"/>
              <p:cNvSpPr/>
              <p:nvPr/>
            </p:nvSpPr>
            <p:spPr>
              <a:xfrm>
                <a:off x="3763709" y="4964882"/>
                <a:ext cx="5327811" cy="1921192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ED935C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0" name="等腰三角形 5"/>
              <p:cNvSpPr/>
              <p:nvPr/>
            </p:nvSpPr>
            <p:spPr>
              <a:xfrm>
                <a:off x="6780019" y="5781117"/>
                <a:ext cx="5439657" cy="1076883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  <a:gd name="connsiteX0-17" fmla="*/ 0 w 3560710"/>
                  <a:gd name="connsiteY0-18" fmla="*/ 1076883 h 1076883"/>
                  <a:gd name="connsiteX1-19" fmla="*/ 2134761 w 3560710"/>
                  <a:gd name="connsiteY1-20" fmla="*/ 97 h 1076883"/>
                  <a:gd name="connsiteX2-21" fmla="*/ 3560710 w 3560710"/>
                  <a:gd name="connsiteY2-22" fmla="*/ 1076883 h 1076883"/>
                  <a:gd name="connsiteX3-23" fmla="*/ 0 w 3560710"/>
                  <a:gd name="connsiteY3-24" fmla="*/ 1076883 h 1076883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076883">
                    <a:moveTo>
                      <a:pt x="0" y="1076883"/>
                    </a:moveTo>
                    <a:cubicBezTo>
                      <a:pt x="593452" y="697902"/>
                      <a:pt x="1456530" y="-9491"/>
                      <a:pt x="2134761" y="97"/>
                    </a:cubicBezTo>
                    <a:cubicBezTo>
                      <a:pt x="2812992" y="9685"/>
                      <a:pt x="2967258" y="697902"/>
                      <a:pt x="3560710" y="1076883"/>
                    </a:cubicBezTo>
                    <a:lnTo>
                      <a:pt x="0" y="1076883"/>
                    </a:lnTo>
                    <a:close/>
                  </a:path>
                </a:pathLst>
              </a:custGeom>
              <a:solidFill>
                <a:srgbClr val="E9746E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1" name="等腰三角形 5"/>
              <p:cNvSpPr/>
              <p:nvPr/>
            </p:nvSpPr>
            <p:spPr>
              <a:xfrm>
                <a:off x="9613231" y="5220014"/>
                <a:ext cx="6509085" cy="1637986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AB7DB6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</p:grp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11575" y="70"/>
            <a:ext cx="10969200" cy="705600"/>
          </a:xfrm>
        </p:spPr>
        <p:txBody>
          <a:bodyPr>
            <a:normAutofit/>
          </a:bodyPr>
          <a:lstStyle/>
          <a:p>
            <a:pPr algn="ctr"/>
            <a:r>
              <a:rPr lang="zh-CN">
                <a:solidFill>
                  <a:srgbClr val="00B050"/>
                </a:solidFill>
                <a:latin typeface="微软雅黑" panose="020B0503020204020204" pitchFamily="34" charset="-122"/>
                <a:sym typeface="+mn-ea"/>
              </a:rPr>
              <a:t>单元</a:t>
            </a:r>
            <a:r>
              <a:rPr>
                <a:solidFill>
                  <a:srgbClr val="00B050"/>
                </a:solidFill>
                <a:latin typeface="微软雅黑" panose="020B0503020204020204" pitchFamily="34" charset="-122"/>
                <a:sym typeface="+mn-ea"/>
              </a:rPr>
              <a:t>语法  </a:t>
            </a:r>
            <a:r>
              <a:rPr lang="zh-CN">
                <a:solidFill>
                  <a:srgbClr val="00B050"/>
                </a:solidFill>
                <a:latin typeface="微软雅黑" panose="020B0503020204020204" pitchFamily="34" charset="-122"/>
                <a:sym typeface="+mn-ea"/>
              </a:rPr>
              <a:t>复习动词时态</a:t>
            </a:r>
            <a:r>
              <a:rPr>
                <a:solidFill>
                  <a:srgbClr val="00B050"/>
                </a:solidFill>
                <a:latin typeface="微软雅黑" panose="020B0503020204020204" pitchFamily="34" charset="-122"/>
                <a:sym typeface="+mn-ea"/>
              </a:rPr>
              <a:t> </a:t>
            </a:r>
            <a:endParaRPr lang="zh-CN" altLang="en-US"/>
          </a:p>
        </p:txBody>
      </p:sp>
      <p:sp>
        <p:nvSpPr>
          <p:cNvPr id="4" name="文本框 3"/>
          <p:cNvSpPr txBox="1"/>
          <p:nvPr/>
        </p:nvSpPr>
        <p:spPr>
          <a:xfrm>
            <a:off x="97155" y="765175"/>
            <a:ext cx="12094210" cy="60928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lnSpc>
                <a:spcPct val="150000"/>
              </a:lnSpc>
            </a:pPr>
            <a:r>
              <a:rPr lang="zh-CN" altLang="en-US" sz="2000">
                <a:solidFill>
                  <a:srgbClr val="FF0000"/>
                </a:solidFill>
                <a:sym typeface="+mn-ea"/>
              </a:rPr>
              <a:t>一</a:t>
            </a:r>
            <a:r>
              <a:rPr lang="en-US" altLang="zh-CN" sz="2000">
                <a:solidFill>
                  <a:srgbClr val="FF0000"/>
                </a:solidFill>
                <a:sym typeface="+mn-ea"/>
              </a:rPr>
              <a:t>. </a:t>
            </a:r>
            <a:r>
              <a:rPr lang="zh-CN" altLang="en-US" sz="2000">
                <a:solidFill>
                  <a:srgbClr val="FF0000"/>
                </a:solidFill>
                <a:sym typeface="+mn-ea"/>
              </a:rPr>
              <a:t>概述：</a:t>
            </a:r>
            <a:r>
              <a:rPr lang="zh-CN" altLang="en-US" sz="2000">
                <a:sym typeface="+mn-ea"/>
              </a:rPr>
              <a:t>时态(tense)是一种动词形式，不同的时态用以表示不同的时间与方式。它是表示行为、动作、状态在各种时间条件下的动词形式。</a:t>
            </a:r>
            <a:endParaRPr lang="zh-CN" altLang="en-US" sz="2000">
              <a:sym typeface="+mn-ea"/>
            </a:endParaRPr>
          </a:p>
          <a:p>
            <a:pPr fontAlgn="auto">
              <a:lnSpc>
                <a:spcPct val="150000"/>
              </a:lnSpc>
            </a:pPr>
            <a:endParaRPr lang="zh-CN" altLang="en-US" sz="2000">
              <a:sym typeface="+mn-ea"/>
            </a:endParaRPr>
          </a:p>
          <a:p>
            <a:pPr fontAlgn="auto">
              <a:lnSpc>
                <a:spcPct val="150000"/>
              </a:lnSpc>
            </a:pPr>
            <a:r>
              <a:rPr lang="zh-CN" altLang="en-US" sz="2000">
                <a:solidFill>
                  <a:srgbClr val="FF0000"/>
                </a:solidFill>
                <a:sym typeface="+mn-ea"/>
              </a:rPr>
              <a:t>二</a:t>
            </a:r>
            <a:r>
              <a:rPr lang="en-US" altLang="zh-CN" sz="2000">
                <a:solidFill>
                  <a:srgbClr val="FF0000"/>
                </a:solidFill>
                <a:sym typeface="+mn-ea"/>
              </a:rPr>
              <a:t>. </a:t>
            </a:r>
            <a:r>
              <a:rPr lang="zh-CN" altLang="en-US" sz="2000">
                <a:solidFill>
                  <a:srgbClr val="FF0000"/>
                </a:solidFill>
                <a:sym typeface="+mn-ea"/>
              </a:rPr>
              <a:t>种类：</a:t>
            </a:r>
            <a:r>
              <a:rPr lang="zh-CN" altLang="en-US" sz="2000">
                <a:solidFill>
                  <a:schemeClr val="tx1"/>
                </a:solidFill>
                <a:sym typeface="+mn-ea"/>
              </a:rPr>
              <a:t>英语中常见的十种基本时态</a:t>
            </a:r>
            <a:endParaRPr lang="zh-CN" altLang="en-US" sz="2000">
              <a:solidFill>
                <a:schemeClr val="tx1"/>
              </a:solidFill>
              <a:sym typeface="+mn-ea"/>
            </a:endParaRPr>
          </a:p>
          <a:p>
            <a:pPr fontAlgn="auto">
              <a:lnSpc>
                <a:spcPct val="150000"/>
              </a:lnSpc>
            </a:pPr>
            <a:r>
              <a:rPr lang="zh-CN" altLang="en-US" sz="2000">
                <a:solidFill>
                  <a:srgbClr val="FF0000"/>
                </a:solidFill>
                <a:sym typeface="+mn-ea"/>
              </a:rPr>
              <a:t>  </a:t>
            </a:r>
            <a:endParaRPr lang="zh-CN" altLang="en-US" sz="2000">
              <a:sym typeface="+mn-ea"/>
            </a:endParaRPr>
          </a:p>
          <a:p>
            <a:pPr fontAlgn="auto">
              <a:lnSpc>
                <a:spcPct val="150000"/>
              </a:lnSpc>
            </a:pPr>
            <a:endParaRPr lang="zh-CN" altLang="en-US" sz="2000">
              <a:solidFill>
                <a:srgbClr val="FF0000"/>
              </a:solidFill>
            </a:endParaRPr>
          </a:p>
          <a:p>
            <a:pPr fontAlgn="auto">
              <a:lnSpc>
                <a:spcPct val="150000"/>
              </a:lnSpc>
            </a:pPr>
            <a:endParaRPr lang="zh-CN" altLang="en-US" sz="2000">
              <a:solidFill>
                <a:srgbClr val="FF0000"/>
              </a:solidFill>
            </a:endParaRPr>
          </a:p>
          <a:p>
            <a:pPr fontAlgn="auto">
              <a:lnSpc>
                <a:spcPct val="150000"/>
              </a:lnSpc>
            </a:pPr>
            <a:endParaRPr lang="zh-CN" altLang="en-US" sz="2000">
              <a:solidFill>
                <a:srgbClr val="FF0000"/>
              </a:solidFill>
            </a:endParaRPr>
          </a:p>
          <a:p>
            <a:pPr fontAlgn="auto">
              <a:lnSpc>
                <a:spcPct val="150000"/>
              </a:lnSpc>
            </a:pPr>
            <a:r>
              <a:rPr lang="zh-CN" altLang="en-US" sz="2000">
                <a:solidFill>
                  <a:srgbClr val="FF0000"/>
                </a:solidFill>
              </a:rPr>
              <a:t>三</a:t>
            </a:r>
            <a:r>
              <a:rPr lang="en-US" altLang="zh-CN" sz="2000">
                <a:solidFill>
                  <a:srgbClr val="FF0000"/>
                </a:solidFill>
              </a:rPr>
              <a:t>. </a:t>
            </a:r>
            <a:r>
              <a:rPr lang="zh-CN" altLang="en-US" sz="2000">
                <a:solidFill>
                  <a:srgbClr val="FF0000"/>
                </a:solidFill>
              </a:rPr>
              <a:t>判断</a:t>
            </a:r>
            <a:r>
              <a:rPr lang="en-US" altLang="zh-CN" sz="2000">
                <a:solidFill>
                  <a:srgbClr val="FF0000"/>
                </a:solidFill>
              </a:rPr>
              <a:t>:</a:t>
            </a:r>
            <a:endParaRPr lang="en-US" altLang="zh-CN" sz="2000">
              <a:solidFill>
                <a:srgbClr val="FF0000"/>
              </a:solidFill>
            </a:endParaRPr>
          </a:p>
          <a:p>
            <a:pPr fontAlgn="auto">
              <a:lnSpc>
                <a:spcPct val="150000"/>
              </a:lnSpc>
            </a:pPr>
            <a:r>
              <a:rPr lang="en-US" altLang="zh-CN" sz="2000">
                <a:solidFill>
                  <a:srgbClr val="FF0000"/>
                </a:solidFill>
              </a:rPr>
              <a:t>    1. </a:t>
            </a:r>
            <a:r>
              <a:rPr lang="zh-CN" altLang="en-US" sz="2000">
                <a:solidFill>
                  <a:srgbClr val="FF0000"/>
                </a:solidFill>
              </a:rPr>
              <a:t>定义法；</a:t>
            </a:r>
            <a:endParaRPr lang="zh-CN" altLang="en-US" sz="2000">
              <a:solidFill>
                <a:srgbClr val="FF0000"/>
              </a:solidFill>
            </a:endParaRPr>
          </a:p>
          <a:p>
            <a:pPr fontAlgn="auto">
              <a:lnSpc>
                <a:spcPct val="150000"/>
              </a:lnSpc>
            </a:pPr>
            <a:r>
              <a:rPr lang="zh-CN" altLang="en-US" sz="2000">
                <a:solidFill>
                  <a:srgbClr val="FF0000"/>
                </a:solidFill>
              </a:rPr>
              <a:t>    </a:t>
            </a:r>
            <a:r>
              <a:rPr lang="en-US" altLang="zh-CN" sz="2000">
                <a:solidFill>
                  <a:srgbClr val="FF0000"/>
                </a:solidFill>
              </a:rPr>
              <a:t>2. </a:t>
            </a:r>
            <a:r>
              <a:rPr lang="zh-CN" altLang="en-US" sz="2000">
                <a:solidFill>
                  <a:srgbClr val="FF0000"/>
                </a:solidFill>
              </a:rPr>
              <a:t>时间状语；</a:t>
            </a:r>
            <a:endParaRPr lang="zh-CN" altLang="en-US" sz="2000">
              <a:solidFill>
                <a:srgbClr val="FF0000"/>
              </a:solidFill>
            </a:endParaRPr>
          </a:p>
          <a:p>
            <a:pPr fontAlgn="auto">
              <a:lnSpc>
                <a:spcPct val="150000"/>
              </a:lnSpc>
            </a:pPr>
            <a:r>
              <a:rPr lang="zh-CN" altLang="en-US" sz="2000">
                <a:solidFill>
                  <a:srgbClr val="FF0000"/>
                </a:solidFill>
              </a:rPr>
              <a:t>    </a:t>
            </a:r>
            <a:r>
              <a:rPr lang="en-US" altLang="zh-CN" sz="2000">
                <a:solidFill>
                  <a:srgbClr val="FF0000"/>
                </a:solidFill>
              </a:rPr>
              <a:t>3. </a:t>
            </a:r>
            <a:r>
              <a:rPr lang="zh-CN" altLang="en-US" sz="2000">
                <a:solidFill>
                  <a:srgbClr val="FF0000"/>
                </a:solidFill>
              </a:rPr>
              <a:t>特殊的习惯用法；</a:t>
            </a:r>
            <a:endParaRPr lang="zh-CN" altLang="en-US" sz="2000">
              <a:solidFill>
                <a:srgbClr val="FF0000"/>
              </a:solidFill>
            </a:endParaRPr>
          </a:p>
          <a:p>
            <a:pPr fontAlgn="auto">
              <a:lnSpc>
                <a:spcPct val="150000"/>
              </a:lnSpc>
            </a:pPr>
            <a:r>
              <a:rPr lang="zh-CN" altLang="en-US" sz="2000">
                <a:solidFill>
                  <a:srgbClr val="FF0000"/>
                </a:solidFill>
              </a:rPr>
              <a:t>    </a:t>
            </a:r>
            <a:r>
              <a:rPr lang="en-US" altLang="zh-CN" sz="2000">
                <a:solidFill>
                  <a:srgbClr val="FF0000"/>
                </a:solidFill>
              </a:rPr>
              <a:t>4. </a:t>
            </a:r>
            <a:r>
              <a:rPr lang="zh-CN" altLang="en-US" sz="2000">
                <a:solidFill>
                  <a:srgbClr val="FF0000"/>
                </a:solidFill>
              </a:rPr>
              <a:t>语境的暗示与制约。</a:t>
            </a:r>
            <a:endParaRPr lang="zh-CN" altLang="en-US" sz="2000">
              <a:solidFill>
                <a:srgbClr val="FF0000"/>
              </a:solidFill>
            </a:endParaRPr>
          </a:p>
        </p:txBody>
      </p:sp>
      <p:grpSp>
        <p:nvGrpSpPr>
          <p:cNvPr id="3" name="Group 21_1"/>
          <p:cNvGrpSpPr/>
          <p:nvPr/>
        </p:nvGrpSpPr>
        <p:grpSpPr>
          <a:xfrm>
            <a:off x="-947639" y="11"/>
            <a:ext cx="12858769" cy="6560166"/>
            <a:chOff x="-1013679" y="-43169"/>
            <a:chExt cx="12858769" cy="6560166"/>
          </a:xfrm>
        </p:grpSpPr>
        <p:grpSp>
          <p:nvGrpSpPr>
            <p:cNvPr id="5" name="组合 4"/>
            <p:cNvGrpSpPr/>
            <p:nvPr/>
          </p:nvGrpSpPr>
          <p:grpSpPr>
            <a:xfrm>
              <a:off x="9683417" y="6288397"/>
              <a:ext cx="2161673" cy="228600"/>
              <a:chOff x="2805536" y="-1467853"/>
              <a:chExt cx="2161673" cy="228600"/>
            </a:xfrm>
          </p:grpSpPr>
          <p:sp>
            <p:nvSpPr>
              <p:cNvPr id="9" name="椭圆 8"/>
              <p:cNvSpPr/>
              <p:nvPr/>
            </p:nvSpPr>
            <p:spPr>
              <a:xfrm>
                <a:off x="2805536" y="-1467853"/>
                <a:ext cx="228600" cy="228600"/>
              </a:xfrm>
              <a:prstGeom prst="ellipse">
                <a:avLst/>
              </a:prstGeom>
              <a:solidFill>
                <a:srgbClr val="78B6A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0" name="椭圆 9"/>
              <p:cNvSpPr/>
              <p:nvPr/>
            </p:nvSpPr>
            <p:spPr>
              <a:xfrm>
                <a:off x="3288804" y="-1467853"/>
                <a:ext cx="228600" cy="228600"/>
              </a:xfrm>
              <a:prstGeom prst="ellipse">
                <a:avLst/>
              </a:prstGeom>
              <a:solidFill>
                <a:srgbClr val="FDD06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1" name="椭圆 10"/>
              <p:cNvSpPr/>
              <p:nvPr/>
            </p:nvSpPr>
            <p:spPr>
              <a:xfrm>
                <a:off x="3772072" y="-1467853"/>
                <a:ext cx="228600" cy="228600"/>
              </a:xfrm>
              <a:prstGeom prst="ellipse">
                <a:avLst/>
              </a:prstGeom>
              <a:solidFill>
                <a:srgbClr val="ED935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2" name="椭圆 11"/>
              <p:cNvSpPr/>
              <p:nvPr/>
            </p:nvSpPr>
            <p:spPr>
              <a:xfrm>
                <a:off x="4255340" y="-1467853"/>
                <a:ext cx="228600" cy="228600"/>
              </a:xfrm>
              <a:prstGeom prst="ellipse">
                <a:avLst/>
              </a:prstGeom>
              <a:solidFill>
                <a:srgbClr val="E9746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4" name="椭圆 13"/>
              <p:cNvSpPr/>
              <p:nvPr/>
            </p:nvSpPr>
            <p:spPr>
              <a:xfrm>
                <a:off x="4738609" y="-1467853"/>
                <a:ext cx="228600" cy="228600"/>
              </a:xfrm>
              <a:prstGeom prst="ellipse">
                <a:avLst/>
              </a:prstGeom>
              <a:solidFill>
                <a:srgbClr val="AB7DB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grpSp>
          <p:nvGrpSpPr>
            <p:cNvPr id="15" name="组合 14"/>
            <p:cNvGrpSpPr/>
            <p:nvPr/>
          </p:nvGrpSpPr>
          <p:grpSpPr>
            <a:xfrm flipH="1" flipV="1">
              <a:off x="-1013679" y="-43169"/>
              <a:ext cx="4948007" cy="573258"/>
              <a:chOff x="-460228" y="4964882"/>
              <a:chExt cx="16582544" cy="1921192"/>
            </a:xfrm>
          </p:grpSpPr>
          <p:sp>
            <p:nvSpPr>
              <p:cNvPr id="16" name="等腰三角形 5"/>
              <p:cNvSpPr/>
              <p:nvPr/>
            </p:nvSpPr>
            <p:spPr>
              <a:xfrm>
                <a:off x="-460228" y="5749042"/>
                <a:ext cx="3560710" cy="1137032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78B6A9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7" name="等腰三角形 5"/>
              <p:cNvSpPr/>
              <p:nvPr/>
            </p:nvSpPr>
            <p:spPr>
              <a:xfrm>
                <a:off x="1498898" y="5414211"/>
                <a:ext cx="4355342" cy="1471863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  <a:gd name="connsiteX0-17" fmla="*/ 0 w 3560710"/>
                  <a:gd name="connsiteY0-18" fmla="*/ 1137032 h 1137032"/>
                  <a:gd name="connsiteX1-19" fmla="*/ 1780355 w 3560710"/>
                  <a:gd name="connsiteY1-20" fmla="*/ 88 h 1137032"/>
                  <a:gd name="connsiteX2-21" fmla="*/ 3560710 w 3560710"/>
                  <a:gd name="connsiteY2-22" fmla="*/ 1137032 h 1137032"/>
                  <a:gd name="connsiteX3-23" fmla="*/ 0 w 3560710"/>
                  <a:gd name="connsiteY3-24" fmla="*/ 1137032 h 1137032"/>
                  <a:gd name="connsiteX0-25" fmla="*/ 0 w 3560710"/>
                  <a:gd name="connsiteY0-26" fmla="*/ 1137032 h 1137032"/>
                  <a:gd name="connsiteX1-27" fmla="*/ 1780355 w 3560710"/>
                  <a:gd name="connsiteY1-28" fmla="*/ 88 h 1137032"/>
                  <a:gd name="connsiteX2-29" fmla="*/ 3560710 w 3560710"/>
                  <a:gd name="connsiteY2-30" fmla="*/ 1137032 h 1137032"/>
                  <a:gd name="connsiteX3-31" fmla="*/ 0 w 3560710"/>
                  <a:gd name="connsiteY3-32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298852" y="-9500"/>
                      <a:pt x="1780355" y="88"/>
                    </a:cubicBezTo>
                    <a:cubicBezTo>
                      <a:pt x="2261858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FDD069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8" name="等腰三角形 5"/>
              <p:cNvSpPr/>
              <p:nvPr/>
            </p:nvSpPr>
            <p:spPr>
              <a:xfrm>
                <a:off x="3763709" y="4964882"/>
                <a:ext cx="5327811" cy="1921192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ED935C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9" name="等腰三角形 5"/>
              <p:cNvSpPr/>
              <p:nvPr/>
            </p:nvSpPr>
            <p:spPr>
              <a:xfrm>
                <a:off x="6780019" y="5781117"/>
                <a:ext cx="5439657" cy="1076883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  <a:gd name="connsiteX0-17" fmla="*/ 0 w 3560710"/>
                  <a:gd name="connsiteY0-18" fmla="*/ 1076883 h 1076883"/>
                  <a:gd name="connsiteX1-19" fmla="*/ 2134761 w 3560710"/>
                  <a:gd name="connsiteY1-20" fmla="*/ 97 h 1076883"/>
                  <a:gd name="connsiteX2-21" fmla="*/ 3560710 w 3560710"/>
                  <a:gd name="connsiteY2-22" fmla="*/ 1076883 h 1076883"/>
                  <a:gd name="connsiteX3-23" fmla="*/ 0 w 3560710"/>
                  <a:gd name="connsiteY3-24" fmla="*/ 1076883 h 1076883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076883">
                    <a:moveTo>
                      <a:pt x="0" y="1076883"/>
                    </a:moveTo>
                    <a:cubicBezTo>
                      <a:pt x="593452" y="697902"/>
                      <a:pt x="1456530" y="-9491"/>
                      <a:pt x="2134761" y="97"/>
                    </a:cubicBezTo>
                    <a:cubicBezTo>
                      <a:pt x="2812992" y="9685"/>
                      <a:pt x="2967258" y="697902"/>
                      <a:pt x="3560710" y="1076883"/>
                    </a:cubicBezTo>
                    <a:lnTo>
                      <a:pt x="0" y="1076883"/>
                    </a:lnTo>
                    <a:close/>
                  </a:path>
                </a:pathLst>
              </a:custGeom>
              <a:solidFill>
                <a:srgbClr val="E9746E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0" name="等腰三角形 5"/>
              <p:cNvSpPr/>
              <p:nvPr/>
            </p:nvSpPr>
            <p:spPr>
              <a:xfrm>
                <a:off x="9613231" y="5220014"/>
                <a:ext cx="6509085" cy="1637986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AB7DB6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</p:grpSp>
      <p:graphicFrame>
        <p:nvGraphicFramePr>
          <p:cNvPr id="7" name="表格 6"/>
          <p:cNvGraphicFramePr>
            <a:graphicFrameLocks noGrp="1"/>
          </p:cNvGraphicFramePr>
          <p:nvPr>
            <p:custDataLst>
              <p:tags r:id="rId1"/>
            </p:custDataLst>
          </p:nvPr>
        </p:nvGraphicFramePr>
        <p:xfrm>
          <a:off x="1527175" y="2770505"/>
          <a:ext cx="9136380" cy="18288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74800"/>
                <a:gridCol w="2639060"/>
                <a:gridCol w="2637155"/>
                <a:gridCol w="2285365"/>
              </a:tblGrid>
              <a:tr h="457200">
                <a:tc>
                  <a:txBody>
                    <a:bodyPr wrap="square"/>
                    <a:lstStyle/>
                    <a:p>
                      <a:pPr indent="0" fontAlgn="auto">
                        <a:lnSpc>
                          <a:spcPct val="150000"/>
                        </a:lnSpc>
                        <a:buNone/>
                      </a:pPr>
                      <a:r>
                        <a:rPr lang="en-US" sz="2000" b="1">
                          <a:solidFill>
                            <a:srgbClr val="C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一般体</a:t>
                      </a:r>
                      <a:endParaRPr lang="en-US" altLang="en-US" sz="2000" b="1">
                        <a:solidFill>
                          <a:srgbClr val="C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/>
                    <a:p>
                      <a:pPr indent="0" fontAlgn="auto">
                        <a:lnSpc>
                          <a:spcPct val="150000"/>
                        </a:lnSpc>
                        <a:buNone/>
                      </a:pPr>
                      <a:r>
                        <a:rPr lang="en-US" sz="2000" b="0">
                          <a:solidFill>
                            <a:srgbClr val="00B05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一般现在时</a:t>
                      </a:r>
                      <a:endParaRPr lang="en-US" altLang="en-US" sz="2000" b="0">
                        <a:solidFill>
                          <a:srgbClr val="00B05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/>
                    <a:p>
                      <a:pPr indent="0" fontAlgn="auto">
                        <a:lnSpc>
                          <a:spcPct val="150000"/>
                        </a:lnSpc>
                        <a:buNone/>
                      </a:pPr>
                      <a:r>
                        <a:rPr lang="en-US" sz="2000" b="0">
                          <a:solidFill>
                            <a:srgbClr val="00B05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一般过去时</a:t>
                      </a:r>
                      <a:endParaRPr lang="en-US" altLang="en-US" sz="2000" b="0">
                        <a:solidFill>
                          <a:srgbClr val="00B05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/>
                    <a:p>
                      <a:pPr indent="0" fontAlgn="auto">
                        <a:lnSpc>
                          <a:spcPct val="150000"/>
                        </a:lnSpc>
                        <a:buNone/>
                      </a:pPr>
                      <a:r>
                        <a:rPr lang="en-US" sz="2000" b="0">
                          <a:solidFill>
                            <a:srgbClr val="00B05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一般将来时</a:t>
                      </a:r>
                      <a:endParaRPr lang="en-US" altLang="en-US" sz="2000" b="0">
                        <a:solidFill>
                          <a:srgbClr val="00B05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 wrap="square"/>
                    <a:lstStyle/>
                    <a:p>
                      <a:pPr indent="0" fontAlgn="auto">
                        <a:lnSpc>
                          <a:spcPct val="150000"/>
                        </a:lnSpc>
                        <a:buNone/>
                      </a:pPr>
                      <a:r>
                        <a:rPr lang="en-US" sz="2000" b="1">
                          <a:solidFill>
                            <a:srgbClr val="C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进行体</a:t>
                      </a:r>
                      <a:endParaRPr lang="en-US" altLang="en-US" sz="2000" b="1">
                        <a:solidFill>
                          <a:srgbClr val="C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/>
                    <a:p>
                      <a:pPr indent="0" fontAlgn="auto">
                        <a:lnSpc>
                          <a:spcPct val="150000"/>
                        </a:lnSpc>
                        <a:buNone/>
                      </a:pPr>
                      <a:r>
                        <a:rPr lang="en-US" sz="20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现在进行时</a:t>
                      </a:r>
                      <a:endParaRPr lang="en-US" altLang="en-US" sz="20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/>
                    <a:p>
                      <a:pPr indent="0" fontAlgn="auto">
                        <a:lnSpc>
                          <a:spcPct val="150000"/>
                        </a:lnSpc>
                        <a:buNone/>
                      </a:pPr>
                      <a:r>
                        <a:rPr lang="en-US" sz="20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过去进行时</a:t>
                      </a:r>
                      <a:endParaRPr lang="en-US" altLang="en-US" sz="20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/>
                    <a:p>
                      <a:pPr indent="0" fontAlgn="auto">
                        <a:lnSpc>
                          <a:spcPct val="150000"/>
                        </a:lnSpc>
                        <a:buNone/>
                      </a:pPr>
                      <a:r>
                        <a:rPr lang="en-US" sz="20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将来进行时</a:t>
                      </a:r>
                      <a:endParaRPr lang="en-US" altLang="en-US" sz="20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 wrap="square"/>
                    <a:lstStyle/>
                    <a:p>
                      <a:pPr indent="0" fontAlgn="auto">
                        <a:lnSpc>
                          <a:spcPct val="150000"/>
                        </a:lnSpc>
                        <a:buNone/>
                      </a:pPr>
                      <a:r>
                        <a:rPr lang="en-US" sz="2000" b="1">
                          <a:solidFill>
                            <a:srgbClr val="C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完成体</a:t>
                      </a:r>
                      <a:endParaRPr lang="en-US" altLang="en-US" sz="2000" b="1">
                        <a:solidFill>
                          <a:srgbClr val="C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/>
                    <a:p>
                      <a:pPr indent="0" fontAlgn="auto">
                        <a:lnSpc>
                          <a:spcPct val="150000"/>
                        </a:lnSpc>
                        <a:buNone/>
                      </a:pPr>
                      <a:r>
                        <a:rPr lang="en-US" sz="20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现在完成时</a:t>
                      </a:r>
                      <a:endParaRPr lang="en-US" altLang="en-US" sz="20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/>
                    <a:p>
                      <a:pPr indent="0" fontAlgn="auto">
                        <a:lnSpc>
                          <a:spcPct val="150000"/>
                        </a:lnSpc>
                        <a:buNone/>
                      </a:pPr>
                      <a:r>
                        <a:rPr lang="en-US" sz="20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过去完成时</a:t>
                      </a:r>
                      <a:endParaRPr lang="en-US" altLang="en-US" sz="20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/>
                    <a:p>
                      <a:pPr indent="0" fontAlgn="auto">
                        <a:lnSpc>
                          <a:spcPct val="150000"/>
                        </a:lnSpc>
                        <a:buNone/>
                      </a:pPr>
                      <a:r>
                        <a:rPr lang="en-US" sz="20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将来完成时</a:t>
                      </a:r>
                      <a:endParaRPr lang="en-US" altLang="en-US" sz="20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 wrap="square"/>
                    <a:lstStyle/>
                    <a:p>
                      <a:pPr indent="0" fontAlgn="auto">
                        <a:lnSpc>
                          <a:spcPct val="150000"/>
                        </a:lnSpc>
                        <a:buNone/>
                      </a:pPr>
                      <a:r>
                        <a:rPr lang="en-US" sz="2000" b="1">
                          <a:solidFill>
                            <a:srgbClr val="C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其  它</a:t>
                      </a:r>
                      <a:endParaRPr lang="en-US" altLang="en-US" sz="2000" b="1">
                        <a:solidFill>
                          <a:srgbClr val="C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/>
                    <a:p>
                      <a:pPr indent="0" fontAlgn="auto">
                        <a:lnSpc>
                          <a:spcPct val="150000"/>
                        </a:lnSpc>
                        <a:buNone/>
                      </a:pPr>
                      <a:r>
                        <a:rPr lang="en-US" sz="20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现在完成进行时</a:t>
                      </a:r>
                      <a:endParaRPr lang="en-US" altLang="en-US" sz="20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/>
                    <a:p>
                      <a:pPr indent="0" fontAlgn="auto">
                        <a:lnSpc>
                          <a:spcPct val="150000"/>
                        </a:lnSpc>
                        <a:buNone/>
                      </a:pPr>
                      <a:r>
                        <a:rPr lang="en-US" sz="20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...</a:t>
                      </a:r>
                      <a:endParaRPr lang="en-US" altLang="en-US" sz="20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/>
                    <a:p>
                      <a:pPr indent="0" fontAlgn="auto">
                        <a:lnSpc>
                          <a:spcPct val="150000"/>
                        </a:lnSpc>
                        <a:buNone/>
                      </a:pPr>
                      <a:r>
                        <a:rPr lang="en-US" altLang="en-US" sz="20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...</a:t>
                      </a:r>
                      <a:endParaRPr lang="en-US" altLang="en-US" sz="20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custDataLst>
      <p:tags r:id="rId2"/>
    </p:custDataLst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8400" y="114370"/>
            <a:ext cx="10969200" cy="705600"/>
          </a:xfrm>
        </p:spPr>
        <p:txBody>
          <a:bodyPr>
            <a:normAutofit fontScale="90000"/>
          </a:bodyPr>
          <a:lstStyle/>
          <a:p>
            <a:pPr algn="ctr"/>
            <a:br>
              <a:rPr>
                <a:solidFill>
                  <a:srgbClr val="00B050"/>
                </a:solidFill>
                <a:latin typeface="微软雅黑" panose="020B0503020204020204" pitchFamily="34" charset="-122"/>
                <a:cs typeface="微软雅黑" panose="020B0503020204020204" pitchFamily="34" charset="-122"/>
                <a:sym typeface="+mn-ea"/>
              </a:rPr>
            </a:br>
            <a:r>
              <a:rPr>
                <a:solidFill>
                  <a:srgbClr val="00B050"/>
                </a:solidFill>
                <a:latin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理解应用</a:t>
            </a:r>
            <a:r>
              <a:rPr lang="zh-CN">
                <a:solidFill>
                  <a:srgbClr val="00B050"/>
                </a:solidFill>
                <a:latin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（时态</a:t>
            </a:r>
            <a:r>
              <a:rPr lang="en-US" altLang="zh-CN">
                <a:solidFill>
                  <a:srgbClr val="00B050"/>
                </a:solidFill>
                <a:latin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1</a:t>
            </a:r>
            <a:r>
              <a:rPr lang="zh-CN">
                <a:solidFill>
                  <a:srgbClr val="00B050"/>
                </a:solidFill>
                <a:latin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）</a:t>
            </a:r>
            <a:br>
              <a:rPr lang="zh-CN" altLang="en-US">
                <a:sym typeface="+mn-ea"/>
              </a:rPr>
            </a:br>
            <a:endParaRPr lang="zh-CN" altLang="en-US"/>
          </a:p>
        </p:txBody>
      </p:sp>
      <p:grpSp>
        <p:nvGrpSpPr>
          <p:cNvPr id="3" name="Group 21_1"/>
          <p:cNvGrpSpPr/>
          <p:nvPr/>
        </p:nvGrpSpPr>
        <p:grpSpPr>
          <a:xfrm>
            <a:off x="-947639" y="11"/>
            <a:ext cx="12858769" cy="6560166"/>
            <a:chOff x="-1013679" y="-43169"/>
            <a:chExt cx="12858769" cy="6560166"/>
          </a:xfrm>
        </p:grpSpPr>
        <p:grpSp>
          <p:nvGrpSpPr>
            <p:cNvPr id="4" name="组合 3"/>
            <p:cNvGrpSpPr/>
            <p:nvPr/>
          </p:nvGrpSpPr>
          <p:grpSpPr>
            <a:xfrm>
              <a:off x="9683417" y="6288397"/>
              <a:ext cx="2161673" cy="228600"/>
              <a:chOff x="2805536" y="-1467853"/>
              <a:chExt cx="2161673" cy="228600"/>
            </a:xfrm>
          </p:grpSpPr>
          <p:sp>
            <p:nvSpPr>
              <p:cNvPr id="9" name="椭圆 8"/>
              <p:cNvSpPr/>
              <p:nvPr/>
            </p:nvSpPr>
            <p:spPr>
              <a:xfrm>
                <a:off x="2805536" y="-1467853"/>
                <a:ext cx="228600" cy="228600"/>
              </a:xfrm>
              <a:prstGeom prst="ellipse">
                <a:avLst/>
              </a:prstGeom>
              <a:solidFill>
                <a:srgbClr val="78B6A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0" name="椭圆 9"/>
              <p:cNvSpPr/>
              <p:nvPr/>
            </p:nvSpPr>
            <p:spPr>
              <a:xfrm>
                <a:off x="3288804" y="-1467853"/>
                <a:ext cx="228600" cy="228600"/>
              </a:xfrm>
              <a:prstGeom prst="ellipse">
                <a:avLst/>
              </a:prstGeom>
              <a:solidFill>
                <a:srgbClr val="FDD06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1" name="椭圆 10"/>
              <p:cNvSpPr/>
              <p:nvPr/>
            </p:nvSpPr>
            <p:spPr>
              <a:xfrm>
                <a:off x="3772072" y="-1467853"/>
                <a:ext cx="228600" cy="228600"/>
              </a:xfrm>
              <a:prstGeom prst="ellipse">
                <a:avLst/>
              </a:prstGeom>
              <a:solidFill>
                <a:srgbClr val="ED935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2" name="椭圆 11"/>
              <p:cNvSpPr/>
              <p:nvPr/>
            </p:nvSpPr>
            <p:spPr>
              <a:xfrm>
                <a:off x="4255340" y="-1467853"/>
                <a:ext cx="228600" cy="228600"/>
              </a:xfrm>
              <a:prstGeom prst="ellipse">
                <a:avLst/>
              </a:prstGeom>
              <a:solidFill>
                <a:srgbClr val="E9746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4" name="椭圆 13"/>
              <p:cNvSpPr/>
              <p:nvPr/>
            </p:nvSpPr>
            <p:spPr>
              <a:xfrm>
                <a:off x="4738609" y="-1467853"/>
                <a:ext cx="228600" cy="228600"/>
              </a:xfrm>
              <a:prstGeom prst="ellipse">
                <a:avLst/>
              </a:prstGeom>
              <a:solidFill>
                <a:srgbClr val="AB7DB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grpSp>
          <p:nvGrpSpPr>
            <p:cNvPr id="15" name="组合 14"/>
            <p:cNvGrpSpPr/>
            <p:nvPr/>
          </p:nvGrpSpPr>
          <p:grpSpPr>
            <a:xfrm flipH="1" flipV="1">
              <a:off x="-1013679" y="-43169"/>
              <a:ext cx="4948007" cy="573258"/>
              <a:chOff x="-460228" y="4964882"/>
              <a:chExt cx="16582544" cy="1921192"/>
            </a:xfrm>
          </p:grpSpPr>
          <p:sp>
            <p:nvSpPr>
              <p:cNvPr id="16" name="等腰三角形 5"/>
              <p:cNvSpPr/>
              <p:nvPr/>
            </p:nvSpPr>
            <p:spPr>
              <a:xfrm>
                <a:off x="-460228" y="5749042"/>
                <a:ext cx="3560710" cy="1137032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78B6A9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7" name="等腰三角形 5"/>
              <p:cNvSpPr/>
              <p:nvPr/>
            </p:nvSpPr>
            <p:spPr>
              <a:xfrm>
                <a:off x="1498898" y="5414211"/>
                <a:ext cx="4355342" cy="1471863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  <a:gd name="connsiteX0-17" fmla="*/ 0 w 3560710"/>
                  <a:gd name="connsiteY0-18" fmla="*/ 1137032 h 1137032"/>
                  <a:gd name="connsiteX1-19" fmla="*/ 1780355 w 3560710"/>
                  <a:gd name="connsiteY1-20" fmla="*/ 88 h 1137032"/>
                  <a:gd name="connsiteX2-21" fmla="*/ 3560710 w 3560710"/>
                  <a:gd name="connsiteY2-22" fmla="*/ 1137032 h 1137032"/>
                  <a:gd name="connsiteX3-23" fmla="*/ 0 w 3560710"/>
                  <a:gd name="connsiteY3-24" fmla="*/ 1137032 h 1137032"/>
                  <a:gd name="connsiteX0-25" fmla="*/ 0 w 3560710"/>
                  <a:gd name="connsiteY0-26" fmla="*/ 1137032 h 1137032"/>
                  <a:gd name="connsiteX1-27" fmla="*/ 1780355 w 3560710"/>
                  <a:gd name="connsiteY1-28" fmla="*/ 88 h 1137032"/>
                  <a:gd name="connsiteX2-29" fmla="*/ 3560710 w 3560710"/>
                  <a:gd name="connsiteY2-30" fmla="*/ 1137032 h 1137032"/>
                  <a:gd name="connsiteX3-31" fmla="*/ 0 w 3560710"/>
                  <a:gd name="connsiteY3-32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298852" y="-9500"/>
                      <a:pt x="1780355" y="88"/>
                    </a:cubicBezTo>
                    <a:cubicBezTo>
                      <a:pt x="2261858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FDD069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8" name="等腰三角形 5"/>
              <p:cNvSpPr/>
              <p:nvPr/>
            </p:nvSpPr>
            <p:spPr>
              <a:xfrm>
                <a:off x="3763709" y="4964882"/>
                <a:ext cx="5327811" cy="1921192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ED935C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9" name="等腰三角形 5"/>
              <p:cNvSpPr/>
              <p:nvPr/>
            </p:nvSpPr>
            <p:spPr>
              <a:xfrm>
                <a:off x="6780019" y="5781117"/>
                <a:ext cx="5439657" cy="1076883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  <a:gd name="connsiteX0-17" fmla="*/ 0 w 3560710"/>
                  <a:gd name="connsiteY0-18" fmla="*/ 1076883 h 1076883"/>
                  <a:gd name="connsiteX1-19" fmla="*/ 2134761 w 3560710"/>
                  <a:gd name="connsiteY1-20" fmla="*/ 97 h 1076883"/>
                  <a:gd name="connsiteX2-21" fmla="*/ 3560710 w 3560710"/>
                  <a:gd name="connsiteY2-22" fmla="*/ 1076883 h 1076883"/>
                  <a:gd name="connsiteX3-23" fmla="*/ 0 w 3560710"/>
                  <a:gd name="connsiteY3-24" fmla="*/ 1076883 h 1076883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076883">
                    <a:moveTo>
                      <a:pt x="0" y="1076883"/>
                    </a:moveTo>
                    <a:cubicBezTo>
                      <a:pt x="593452" y="697902"/>
                      <a:pt x="1456530" y="-9491"/>
                      <a:pt x="2134761" y="97"/>
                    </a:cubicBezTo>
                    <a:cubicBezTo>
                      <a:pt x="2812992" y="9685"/>
                      <a:pt x="2967258" y="697902"/>
                      <a:pt x="3560710" y="1076883"/>
                    </a:cubicBezTo>
                    <a:lnTo>
                      <a:pt x="0" y="1076883"/>
                    </a:lnTo>
                    <a:close/>
                  </a:path>
                </a:pathLst>
              </a:custGeom>
              <a:solidFill>
                <a:srgbClr val="E9746E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0" name="等腰三角形 5"/>
              <p:cNvSpPr/>
              <p:nvPr/>
            </p:nvSpPr>
            <p:spPr>
              <a:xfrm>
                <a:off x="9613231" y="5220014"/>
                <a:ext cx="6509085" cy="1637986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AB7DB6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</p:grpSp>
      <p:sp>
        <p:nvSpPr>
          <p:cNvPr id="5" name="文本框 4"/>
          <p:cNvSpPr txBox="1"/>
          <p:nvPr/>
        </p:nvSpPr>
        <p:spPr>
          <a:xfrm>
            <a:off x="217170" y="929005"/>
            <a:ext cx="11693525" cy="56311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lnSpc>
                <a:spcPct val="150000"/>
              </a:lnSpc>
            </a:pPr>
            <a:r>
              <a:rPr lang="en-US" altLang="zh-CN" sz="2400"/>
              <a:t>1. The musician along with his band members ___________(give) ten performances in the last three months.</a:t>
            </a:r>
            <a:endParaRPr lang="en-US" altLang="zh-CN" sz="2400"/>
          </a:p>
          <a:p>
            <a:pPr fontAlgn="auto">
              <a:lnSpc>
                <a:spcPct val="150000"/>
              </a:lnSpc>
            </a:pPr>
            <a:r>
              <a:rPr lang="en-US" altLang="zh-CN" sz="2400"/>
              <a:t>2. .I _____________ (hope) to send Peter a gift to congratulate him on his marriage，but I couldn't manage it.</a:t>
            </a:r>
            <a:endParaRPr lang="en-US" altLang="zh-CN" sz="2400"/>
          </a:p>
          <a:p>
            <a:pPr fontAlgn="auto">
              <a:lnSpc>
                <a:spcPct val="150000"/>
              </a:lnSpc>
            </a:pPr>
            <a:r>
              <a:rPr lang="en-US" altLang="zh-CN" sz="2400"/>
              <a:t>3.  Susan had quit her well-paid job and ____________ (work) as a volunteer in the neighborhood when I visited her last year.</a:t>
            </a:r>
            <a:endParaRPr lang="en-US" altLang="zh-CN" sz="2400"/>
          </a:p>
          <a:p>
            <a:pPr fontAlgn="auto">
              <a:lnSpc>
                <a:spcPct val="150000"/>
              </a:lnSpc>
            </a:pPr>
            <a:r>
              <a:rPr lang="en-US" altLang="zh-CN" sz="2400"/>
              <a:t>4. My washing machine ________________ (repair) this week, so I have to wash my clothes by hand.</a:t>
            </a:r>
            <a:endParaRPr lang="en-US" altLang="zh-CN" sz="2400"/>
          </a:p>
          <a:p>
            <a:pPr fontAlgn="auto">
              <a:lnSpc>
                <a:spcPct val="150000"/>
              </a:lnSpc>
            </a:pPr>
            <a:r>
              <a:rPr lang="en-US" altLang="zh-CN" sz="2400"/>
              <a:t>5.  In 2025 we may no longer be e-mailing each other, for we ___________________ (develop) more convenient electronic communication tools by then.</a:t>
            </a:r>
            <a:endParaRPr lang="en-US" altLang="zh-CN" sz="2400"/>
          </a:p>
        </p:txBody>
      </p:sp>
      <p:sp>
        <p:nvSpPr>
          <p:cNvPr id="6" name="文本框 5"/>
          <p:cNvSpPr txBox="1"/>
          <p:nvPr/>
        </p:nvSpPr>
        <p:spPr>
          <a:xfrm>
            <a:off x="6602730" y="1057910"/>
            <a:ext cx="165100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>
                <a:solidFill>
                  <a:srgbClr val="FF0000"/>
                </a:solidFill>
              </a:rPr>
              <a:t>has given</a:t>
            </a:r>
            <a:endParaRPr lang="en-US" altLang="zh-CN" sz="2400">
              <a:solidFill>
                <a:srgbClr val="FF0000"/>
              </a:solidFill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995045" y="2186940"/>
            <a:ext cx="205676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>
                <a:solidFill>
                  <a:srgbClr val="FF0000"/>
                </a:solidFill>
              </a:rPr>
              <a:t>had hoped </a:t>
            </a:r>
            <a:endParaRPr lang="en-US" altLang="zh-CN" sz="2400">
              <a:solidFill>
                <a:srgbClr val="FF0000"/>
              </a:solidFill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5897245" y="3244850"/>
            <a:ext cx="191897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>
                <a:solidFill>
                  <a:srgbClr val="FF0000"/>
                </a:solidFill>
              </a:rPr>
              <a:t>was working</a:t>
            </a:r>
            <a:endParaRPr lang="en-US" altLang="zh-CN" sz="2400">
              <a:solidFill>
                <a:srgbClr val="FF0000"/>
              </a:solidFill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3624580" y="4345940"/>
            <a:ext cx="263906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>
                <a:solidFill>
                  <a:srgbClr val="FF0000"/>
                </a:solidFill>
              </a:rPr>
              <a:t> is being repaired </a:t>
            </a:r>
            <a:endParaRPr lang="en-US" altLang="zh-CN" sz="2400">
              <a:solidFill>
                <a:srgbClr val="FF0000"/>
              </a:solidFill>
            </a:endParaRPr>
          </a:p>
        </p:txBody>
      </p:sp>
      <p:sp>
        <p:nvSpPr>
          <p:cNvPr id="21" name="文本框 20"/>
          <p:cNvSpPr txBox="1"/>
          <p:nvPr/>
        </p:nvSpPr>
        <p:spPr>
          <a:xfrm>
            <a:off x="8620760" y="5474970"/>
            <a:ext cx="295719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>
                <a:solidFill>
                  <a:srgbClr val="FF0000"/>
                </a:solidFill>
              </a:rPr>
              <a:t>will have developed</a:t>
            </a:r>
            <a:endParaRPr lang="en-US" altLang="zh-CN" sz="2400">
              <a:solidFill>
                <a:srgbClr val="FF0000"/>
              </a:solidFill>
            </a:endParaRPr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13" grpId="0"/>
      <p:bldP spid="21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11575" y="70"/>
            <a:ext cx="10969200" cy="705600"/>
          </a:xfrm>
        </p:spPr>
        <p:txBody>
          <a:bodyPr>
            <a:normAutofit fontScale="90000"/>
          </a:bodyPr>
          <a:lstStyle/>
          <a:p>
            <a:pPr algn="ctr"/>
            <a:br>
              <a:rPr>
                <a:solidFill>
                  <a:srgbClr val="00B050"/>
                </a:solidFill>
                <a:latin typeface="微软雅黑" panose="020B0503020204020204" pitchFamily="34" charset="-122"/>
                <a:cs typeface="微软雅黑" panose="020B0503020204020204" pitchFamily="34" charset="-122"/>
                <a:sym typeface="+mn-ea"/>
              </a:rPr>
            </a:br>
            <a:r>
              <a:rPr>
                <a:solidFill>
                  <a:srgbClr val="00B050"/>
                </a:solidFill>
                <a:latin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理解应用</a:t>
            </a:r>
            <a:r>
              <a:rPr lang="en-US">
                <a:solidFill>
                  <a:srgbClr val="00B050"/>
                </a:solidFill>
                <a:latin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(</a:t>
            </a:r>
            <a:r>
              <a:rPr lang="zh-CN" altLang="en-US">
                <a:solidFill>
                  <a:srgbClr val="00B050"/>
                </a:solidFill>
                <a:latin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时态</a:t>
            </a:r>
            <a:r>
              <a:rPr lang="en-US" altLang="zh-CN">
                <a:solidFill>
                  <a:srgbClr val="00B050"/>
                </a:solidFill>
                <a:latin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2</a:t>
            </a:r>
            <a:r>
              <a:rPr lang="en-US">
                <a:solidFill>
                  <a:srgbClr val="00B050"/>
                </a:solidFill>
                <a:latin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)</a:t>
            </a:r>
            <a:br>
              <a:rPr lang="zh-CN" altLang="en-US">
                <a:sym typeface="+mn-ea"/>
              </a:rPr>
            </a:br>
            <a:endParaRPr lang="zh-CN" altLang="en-US"/>
          </a:p>
        </p:txBody>
      </p:sp>
      <p:sp>
        <p:nvSpPr>
          <p:cNvPr id="4" name="文本框 3"/>
          <p:cNvSpPr txBox="1"/>
          <p:nvPr/>
        </p:nvSpPr>
        <p:spPr>
          <a:xfrm>
            <a:off x="176530" y="705485"/>
            <a:ext cx="11838940" cy="56311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lnSpc>
                <a:spcPct val="150000"/>
              </a:lnSpc>
            </a:pPr>
            <a:r>
              <a:rPr lang="en-US" altLang="zh-CN" sz="2400"/>
              <a:t>6. I ______________ (drive) down to London when I suddenly found that I was on the wrong road.</a:t>
            </a:r>
            <a:endParaRPr lang="en-US" altLang="zh-CN" sz="2400"/>
          </a:p>
          <a:p>
            <a:pPr fontAlgn="auto">
              <a:lnSpc>
                <a:spcPct val="150000"/>
              </a:lnSpc>
            </a:pPr>
            <a:r>
              <a:rPr lang="en-US" altLang="zh-CN" sz="2400"/>
              <a:t>7. He’s been informed that he ____________(qualify) for the scholarship because of his good academic background.</a:t>
            </a:r>
            <a:endParaRPr lang="en-US" altLang="zh-CN" sz="2400"/>
          </a:p>
          <a:p>
            <a:pPr fontAlgn="auto">
              <a:lnSpc>
                <a:spcPct val="150000"/>
              </a:lnSpc>
            </a:pPr>
            <a:r>
              <a:rPr lang="en-US" altLang="zh-CN" sz="2400"/>
              <a:t>8. The student has been working hard on the lesson and his effort _______________ (reward)  with success in the end.</a:t>
            </a:r>
            <a:endParaRPr lang="en-US" altLang="zh-CN" sz="2400"/>
          </a:p>
          <a:p>
            <a:pPr fontAlgn="auto">
              <a:lnSpc>
                <a:spcPct val="150000"/>
              </a:lnSpc>
            </a:pPr>
            <a:r>
              <a:rPr lang="en-US" altLang="zh-CN" sz="2400"/>
              <a:t>9. Dashan, who_________________ (learn) crosstalk, the Chinese comedic tradition, for decades, wants to mix it upwith the Western stand-up tradition.</a:t>
            </a:r>
            <a:endParaRPr lang="en-US" altLang="zh-CN" sz="2400"/>
          </a:p>
          <a:p>
            <a:pPr fontAlgn="auto">
              <a:lnSpc>
                <a:spcPct val="150000"/>
              </a:lnSpc>
            </a:pPr>
            <a:r>
              <a:rPr lang="en-US" altLang="zh-CN" sz="2400"/>
              <a:t>10. I _____________ (learn) half of the English novel, and I’ll try to finish it at the weekend.</a:t>
            </a:r>
            <a:endParaRPr lang="en-US" altLang="zh-CN" sz="2400"/>
          </a:p>
        </p:txBody>
      </p:sp>
      <p:sp>
        <p:nvSpPr>
          <p:cNvPr id="5" name="文本框 4"/>
          <p:cNvSpPr txBox="1"/>
          <p:nvPr/>
        </p:nvSpPr>
        <p:spPr>
          <a:xfrm>
            <a:off x="1020445" y="817880"/>
            <a:ext cx="184912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/>
              <a:t> </a:t>
            </a:r>
            <a:r>
              <a:rPr lang="en-US" altLang="zh-CN" sz="2400">
                <a:solidFill>
                  <a:srgbClr val="FF0000"/>
                </a:solidFill>
              </a:rPr>
              <a:t>was driving </a:t>
            </a:r>
            <a:endParaRPr lang="en-US" altLang="zh-CN" sz="2400">
              <a:solidFill>
                <a:srgbClr val="FF0000"/>
              </a:solidFill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4497070" y="1874520"/>
            <a:ext cx="182054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/>
              <a:t> </a:t>
            </a:r>
            <a:r>
              <a:rPr lang="en-US" altLang="zh-CN" sz="2400">
                <a:solidFill>
                  <a:srgbClr val="FF0000"/>
                </a:solidFill>
              </a:rPr>
              <a:t>qualifies</a:t>
            </a:r>
            <a:endParaRPr lang="en-US" altLang="zh-CN" sz="2400">
              <a:solidFill>
                <a:srgbClr val="FF0000"/>
              </a:solidFill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9253855" y="3017520"/>
            <a:ext cx="251079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>
                <a:solidFill>
                  <a:srgbClr val="FF0000"/>
                </a:solidFill>
              </a:rPr>
              <a:t>will be rrewarded</a:t>
            </a:r>
            <a:endParaRPr lang="en-US" altLang="zh-CN" sz="2400">
              <a:solidFill>
                <a:srgbClr val="FF0000"/>
              </a:solidFill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2423160" y="4076065"/>
            <a:ext cx="284988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>
                <a:solidFill>
                  <a:srgbClr val="FF0000"/>
                </a:solidFill>
              </a:rPr>
              <a:t>has been learning</a:t>
            </a:r>
            <a:endParaRPr lang="en-US" altLang="zh-CN" sz="2400">
              <a:solidFill>
                <a:srgbClr val="FF0000"/>
              </a:solidFill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997585" y="5274945"/>
            <a:ext cx="208851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>
                <a:solidFill>
                  <a:srgbClr val="FF0000"/>
                </a:solidFill>
              </a:rPr>
              <a:t> have learned</a:t>
            </a:r>
            <a:endParaRPr lang="en-US" altLang="zh-CN" sz="2400">
              <a:solidFill>
                <a:srgbClr val="FF0000"/>
              </a:solidFill>
            </a:endParaRPr>
          </a:p>
        </p:txBody>
      </p:sp>
      <p:grpSp>
        <p:nvGrpSpPr>
          <p:cNvPr id="10" name="Group 21_1"/>
          <p:cNvGrpSpPr/>
          <p:nvPr/>
        </p:nvGrpSpPr>
        <p:grpSpPr>
          <a:xfrm>
            <a:off x="-947639" y="11"/>
            <a:ext cx="12858769" cy="6560166"/>
            <a:chOff x="-1013679" y="-43169"/>
            <a:chExt cx="12858769" cy="6560166"/>
          </a:xfrm>
        </p:grpSpPr>
        <p:grpSp>
          <p:nvGrpSpPr>
            <p:cNvPr id="11" name="组合 10"/>
            <p:cNvGrpSpPr/>
            <p:nvPr/>
          </p:nvGrpSpPr>
          <p:grpSpPr>
            <a:xfrm>
              <a:off x="9683417" y="6288397"/>
              <a:ext cx="2161673" cy="228600"/>
              <a:chOff x="2805536" y="-1467853"/>
              <a:chExt cx="2161673" cy="228600"/>
            </a:xfrm>
          </p:grpSpPr>
          <p:sp>
            <p:nvSpPr>
              <p:cNvPr id="12" name="椭圆 11"/>
              <p:cNvSpPr/>
              <p:nvPr/>
            </p:nvSpPr>
            <p:spPr>
              <a:xfrm>
                <a:off x="2805536" y="-1467853"/>
                <a:ext cx="228600" cy="228600"/>
              </a:xfrm>
              <a:prstGeom prst="ellipse">
                <a:avLst/>
              </a:prstGeom>
              <a:solidFill>
                <a:srgbClr val="78B6A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3" name="椭圆 12"/>
              <p:cNvSpPr/>
              <p:nvPr/>
            </p:nvSpPr>
            <p:spPr>
              <a:xfrm>
                <a:off x="3288804" y="-1467853"/>
                <a:ext cx="228600" cy="228600"/>
              </a:xfrm>
              <a:prstGeom prst="ellipse">
                <a:avLst/>
              </a:prstGeom>
              <a:solidFill>
                <a:srgbClr val="FDD06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4" name="椭圆 13"/>
              <p:cNvSpPr/>
              <p:nvPr/>
            </p:nvSpPr>
            <p:spPr>
              <a:xfrm>
                <a:off x="3772072" y="-1467853"/>
                <a:ext cx="228600" cy="228600"/>
              </a:xfrm>
              <a:prstGeom prst="ellipse">
                <a:avLst/>
              </a:prstGeom>
              <a:solidFill>
                <a:srgbClr val="ED935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5" name="椭圆 14"/>
              <p:cNvSpPr/>
              <p:nvPr/>
            </p:nvSpPr>
            <p:spPr>
              <a:xfrm>
                <a:off x="4255340" y="-1467853"/>
                <a:ext cx="228600" cy="228600"/>
              </a:xfrm>
              <a:prstGeom prst="ellipse">
                <a:avLst/>
              </a:prstGeom>
              <a:solidFill>
                <a:srgbClr val="E9746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6" name="椭圆 15"/>
              <p:cNvSpPr/>
              <p:nvPr/>
            </p:nvSpPr>
            <p:spPr>
              <a:xfrm>
                <a:off x="4738609" y="-1467853"/>
                <a:ext cx="228600" cy="228600"/>
              </a:xfrm>
              <a:prstGeom prst="ellipse">
                <a:avLst/>
              </a:prstGeom>
              <a:solidFill>
                <a:srgbClr val="AB7DB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grpSp>
          <p:nvGrpSpPr>
            <p:cNvPr id="17" name="组合 16"/>
            <p:cNvGrpSpPr/>
            <p:nvPr/>
          </p:nvGrpSpPr>
          <p:grpSpPr>
            <a:xfrm flipH="1" flipV="1">
              <a:off x="-1013679" y="-43169"/>
              <a:ext cx="4948007" cy="573258"/>
              <a:chOff x="-460228" y="4964882"/>
              <a:chExt cx="16582544" cy="1921192"/>
            </a:xfrm>
          </p:grpSpPr>
          <p:sp>
            <p:nvSpPr>
              <p:cNvPr id="18" name="等腰三角形 5"/>
              <p:cNvSpPr/>
              <p:nvPr/>
            </p:nvSpPr>
            <p:spPr>
              <a:xfrm>
                <a:off x="-460228" y="5749042"/>
                <a:ext cx="3560710" cy="1137032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78B6A9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9" name="等腰三角形 5"/>
              <p:cNvSpPr/>
              <p:nvPr/>
            </p:nvSpPr>
            <p:spPr>
              <a:xfrm>
                <a:off x="1498898" y="5414211"/>
                <a:ext cx="4355342" cy="1471863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  <a:gd name="connsiteX0-17" fmla="*/ 0 w 3560710"/>
                  <a:gd name="connsiteY0-18" fmla="*/ 1137032 h 1137032"/>
                  <a:gd name="connsiteX1-19" fmla="*/ 1780355 w 3560710"/>
                  <a:gd name="connsiteY1-20" fmla="*/ 88 h 1137032"/>
                  <a:gd name="connsiteX2-21" fmla="*/ 3560710 w 3560710"/>
                  <a:gd name="connsiteY2-22" fmla="*/ 1137032 h 1137032"/>
                  <a:gd name="connsiteX3-23" fmla="*/ 0 w 3560710"/>
                  <a:gd name="connsiteY3-24" fmla="*/ 1137032 h 1137032"/>
                  <a:gd name="connsiteX0-25" fmla="*/ 0 w 3560710"/>
                  <a:gd name="connsiteY0-26" fmla="*/ 1137032 h 1137032"/>
                  <a:gd name="connsiteX1-27" fmla="*/ 1780355 w 3560710"/>
                  <a:gd name="connsiteY1-28" fmla="*/ 88 h 1137032"/>
                  <a:gd name="connsiteX2-29" fmla="*/ 3560710 w 3560710"/>
                  <a:gd name="connsiteY2-30" fmla="*/ 1137032 h 1137032"/>
                  <a:gd name="connsiteX3-31" fmla="*/ 0 w 3560710"/>
                  <a:gd name="connsiteY3-32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298852" y="-9500"/>
                      <a:pt x="1780355" y="88"/>
                    </a:cubicBezTo>
                    <a:cubicBezTo>
                      <a:pt x="2261858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FDD069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0" name="等腰三角形 5"/>
              <p:cNvSpPr/>
              <p:nvPr/>
            </p:nvSpPr>
            <p:spPr>
              <a:xfrm>
                <a:off x="3763709" y="4964882"/>
                <a:ext cx="5327811" cy="1921192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ED935C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1" name="等腰三角形 5"/>
              <p:cNvSpPr/>
              <p:nvPr/>
            </p:nvSpPr>
            <p:spPr>
              <a:xfrm>
                <a:off x="6780019" y="5781117"/>
                <a:ext cx="5439657" cy="1076883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  <a:gd name="connsiteX0-17" fmla="*/ 0 w 3560710"/>
                  <a:gd name="connsiteY0-18" fmla="*/ 1076883 h 1076883"/>
                  <a:gd name="connsiteX1-19" fmla="*/ 2134761 w 3560710"/>
                  <a:gd name="connsiteY1-20" fmla="*/ 97 h 1076883"/>
                  <a:gd name="connsiteX2-21" fmla="*/ 3560710 w 3560710"/>
                  <a:gd name="connsiteY2-22" fmla="*/ 1076883 h 1076883"/>
                  <a:gd name="connsiteX3-23" fmla="*/ 0 w 3560710"/>
                  <a:gd name="connsiteY3-24" fmla="*/ 1076883 h 1076883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076883">
                    <a:moveTo>
                      <a:pt x="0" y="1076883"/>
                    </a:moveTo>
                    <a:cubicBezTo>
                      <a:pt x="593452" y="697902"/>
                      <a:pt x="1456530" y="-9491"/>
                      <a:pt x="2134761" y="97"/>
                    </a:cubicBezTo>
                    <a:cubicBezTo>
                      <a:pt x="2812992" y="9685"/>
                      <a:pt x="2967258" y="697902"/>
                      <a:pt x="3560710" y="1076883"/>
                    </a:cubicBezTo>
                    <a:lnTo>
                      <a:pt x="0" y="1076883"/>
                    </a:lnTo>
                    <a:close/>
                  </a:path>
                </a:pathLst>
              </a:custGeom>
              <a:solidFill>
                <a:srgbClr val="E9746E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2" name="等腰三角形 5"/>
              <p:cNvSpPr/>
              <p:nvPr/>
            </p:nvSpPr>
            <p:spPr>
              <a:xfrm>
                <a:off x="9613231" y="5220014"/>
                <a:ext cx="6509085" cy="1637986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AB7DB6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</p:grp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标题 6"/>
          <p:cNvSpPr>
            <a:spLocks noGrp="1"/>
          </p:cNvSpPr>
          <p:nvPr>
            <p:ph type="title"/>
          </p:nvPr>
        </p:nvSpPr>
        <p:spPr>
          <a:xfrm>
            <a:off x="611575" y="70"/>
            <a:ext cx="10969200" cy="705600"/>
          </a:xfrm>
        </p:spPr>
        <p:txBody>
          <a:bodyPr>
            <a:normAutofit fontScale="90000"/>
          </a:bodyPr>
          <a:lstStyle/>
          <a:p>
            <a:pPr algn="ctr"/>
            <a:br>
              <a:rPr>
                <a:solidFill>
                  <a:srgbClr val="00B050"/>
                </a:solidFill>
                <a:latin typeface="微软雅黑" panose="020B0503020204020204" pitchFamily="34" charset="-122"/>
                <a:sym typeface="+mn-ea"/>
              </a:rPr>
            </a:br>
            <a:r>
              <a:rPr>
                <a:solidFill>
                  <a:srgbClr val="00B050"/>
                </a:solidFill>
                <a:latin typeface="微软雅黑" panose="020B0503020204020204" pitchFamily="34" charset="-122"/>
                <a:sym typeface="+mn-ea"/>
              </a:rPr>
              <a:t>单元重点句型 </a:t>
            </a:r>
            <a:r>
              <a:rPr lang="en-US" altLang="zh-CN">
                <a:solidFill>
                  <a:srgbClr val="00B050"/>
                </a:solidFill>
                <a:latin typeface="微软雅黑" panose="020B0503020204020204" pitchFamily="34" charset="-122"/>
                <a:sym typeface="+mn-ea"/>
              </a:rPr>
              <a:t>1</a:t>
            </a:r>
            <a:br>
              <a:rPr>
                <a:solidFill>
                  <a:srgbClr val="00B050"/>
                </a:solidFill>
                <a:latin typeface="微软雅黑" panose="020B0503020204020204" pitchFamily="34" charset="-122"/>
                <a:sym typeface="+mn-ea"/>
              </a:rPr>
            </a:br>
            <a:endParaRPr lang="zh-CN" altLang="en-US"/>
          </a:p>
        </p:txBody>
      </p:sp>
      <p:sp>
        <p:nvSpPr>
          <p:cNvPr id="8" name="文本框 7"/>
          <p:cNvSpPr txBox="1"/>
          <p:nvPr/>
        </p:nvSpPr>
        <p:spPr>
          <a:xfrm>
            <a:off x="281305" y="705485"/>
            <a:ext cx="11583670" cy="56311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lnSpc>
                <a:spcPct val="150000"/>
              </a:lnSpc>
              <a:spcBef>
                <a:spcPct val="0"/>
              </a:spcBef>
            </a:pPr>
            <a:r>
              <a:rPr lang="en-US" altLang="zh-CN" sz="20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1. As many of us already know, having plans in place for the future is</a:t>
            </a:r>
            <a:r>
              <a:rPr lang="en-US" altLang="zh-CN" sz="2000">
                <a:solidFill>
                  <a:srgbClr val="FF0000"/>
                </a:solidFill>
                <a:ea typeface="微软雅黑" panose="020B0503020204020204" pitchFamily="34" charset="-122"/>
                <a:cs typeface="+mn-lt"/>
                <a:sym typeface="+mn-ea"/>
              </a:rPr>
              <a:t> </a:t>
            </a:r>
            <a:r>
              <a:rPr lang="en-US" altLang="zh-CN" sz="2000" u="sng">
                <a:solidFill>
                  <a:srgbClr val="FF0000"/>
                </a:solidFill>
                <a:ea typeface="微软雅黑" panose="020B0503020204020204" pitchFamily="34" charset="-122"/>
                <a:cs typeface="+mn-lt"/>
                <a:sym typeface="+mn-ea"/>
              </a:rPr>
              <a:t>no guarantee that they will become reality.</a:t>
            </a:r>
            <a:r>
              <a:rPr lang="en-US" altLang="zh-CN" sz="2000">
                <a:solidFill>
                  <a:srgbClr val="FF0000"/>
                </a:solidFill>
                <a:ea typeface="微软雅黑" panose="020B0503020204020204" pitchFamily="34" charset="-122"/>
                <a:cs typeface="+mn-lt"/>
                <a:sym typeface="+mn-ea"/>
              </a:rPr>
              <a:t>  </a:t>
            </a:r>
            <a:r>
              <a:rPr lang="en-US" altLang="zh-CN" sz="20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正如我们许多人已经知道的那样，为未来制定计划并不能保证它们将成为现实。</a:t>
            </a:r>
            <a:endParaRPr lang="en-US" altLang="zh-CN" sz="2000" u="sng">
              <a:solidFill>
                <a:schemeClr val="tx1"/>
              </a:solidFill>
              <a:ea typeface="微软雅黑" panose="020B0503020204020204" pitchFamily="34" charset="-122"/>
              <a:cs typeface="+mn-lt"/>
              <a:sym typeface="+mn-ea"/>
            </a:endParaRPr>
          </a:p>
          <a:p>
            <a:pPr fontAlgn="auto">
              <a:lnSpc>
                <a:spcPct val="150000"/>
              </a:lnSpc>
              <a:spcBef>
                <a:spcPct val="0"/>
              </a:spcBef>
            </a:pPr>
            <a:endParaRPr lang="en-US" altLang="zh-CN" sz="2000">
              <a:solidFill>
                <a:srgbClr val="FF0000"/>
              </a:solidFill>
              <a:ea typeface="微软雅黑" panose="020B0503020204020204" pitchFamily="34" charset="-122"/>
              <a:cs typeface="+mn-lt"/>
              <a:sym typeface="+mn-ea"/>
            </a:endParaRPr>
          </a:p>
          <a:p>
            <a:pPr fontAlgn="auto">
              <a:lnSpc>
                <a:spcPct val="150000"/>
              </a:lnSpc>
              <a:spcBef>
                <a:spcPct val="0"/>
              </a:spcBef>
            </a:pPr>
            <a:r>
              <a:rPr lang="en-US" altLang="zh-CN" sz="2000">
                <a:solidFill>
                  <a:srgbClr val="FF0000"/>
                </a:solidFill>
                <a:ea typeface="微软雅黑" panose="020B0503020204020204" pitchFamily="34" charset="-122"/>
                <a:cs typeface="+mn-lt"/>
                <a:sym typeface="+mn-ea"/>
              </a:rPr>
              <a:t>[句式分析] </a:t>
            </a:r>
            <a:r>
              <a:rPr lang="en-US" altLang="zh-CN" sz="20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语境中，as引导非限制性定语从句；主句中，动名词短语having plans in place for the future充当主语，名词guarantee后接that引导的同位语从句，解释说明其具体内容</a:t>
            </a:r>
            <a:r>
              <a:rPr lang="zh-CN" altLang="en-US" sz="20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。</a:t>
            </a:r>
            <a:r>
              <a:rPr lang="en-US" altLang="zh-CN" sz="20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  </a:t>
            </a:r>
            <a:endParaRPr lang="en-US" altLang="zh-CN" sz="2000">
              <a:solidFill>
                <a:schemeClr val="tx1"/>
              </a:solidFill>
              <a:ea typeface="微软雅黑" panose="020B0503020204020204" pitchFamily="34" charset="-122"/>
              <a:cs typeface="+mn-lt"/>
              <a:sym typeface="+mn-ea"/>
            </a:endParaRPr>
          </a:p>
          <a:p>
            <a:pPr fontAlgn="auto">
              <a:lnSpc>
                <a:spcPct val="150000"/>
              </a:lnSpc>
              <a:spcBef>
                <a:spcPct val="0"/>
              </a:spcBef>
            </a:pPr>
            <a:endParaRPr lang="en-US" altLang="zh-CN" sz="2000">
              <a:solidFill>
                <a:srgbClr val="FF0000"/>
              </a:solidFill>
              <a:ea typeface="微软雅黑" panose="020B0503020204020204" pitchFamily="34" charset="-122"/>
              <a:cs typeface="+mn-lt"/>
              <a:sym typeface="+mn-ea"/>
            </a:endParaRPr>
          </a:p>
          <a:p>
            <a:pPr fontAlgn="auto">
              <a:lnSpc>
                <a:spcPct val="150000"/>
              </a:lnSpc>
              <a:spcBef>
                <a:spcPct val="0"/>
              </a:spcBef>
            </a:pPr>
            <a:r>
              <a:rPr lang="en-US" altLang="zh-CN" sz="2000">
                <a:solidFill>
                  <a:srgbClr val="FF0000"/>
                </a:solidFill>
                <a:ea typeface="微软雅黑" panose="020B0503020204020204" pitchFamily="34" charset="-122"/>
                <a:cs typeface="+mn-lt"/>
                <a:sym typeface="+mn-ea"/>
              </a:rPr>
              <a:t>[</a:t>
            </a:r>
            <a:r>
              <a:rPr lang="zh-CN" altLang="en-US" sz="2000">
                <a:solidFill>
                  <a:srgbClr val="FF0000"/>
                </a:solidFill>
                <a:ea typeface="微软雅黑" panose="020B0503020204020204" pitchFamily="34" charset="-122"/>
                <a:cs typeface="+mn-lt"/>
                <a:sym typeface="+mn-ea"/>
              </a:rPr>
              <a:t>句型拓展</a:t>
            </a:r>
            <a:r>
              <a:rPr lang="en-US" altLang="zh-CN" sz="2000">
                <a:solidFill>
                  <a:srgbClr val="FF0000"/>
                </a:solidFill>
                <a:ea typeface="微软雅黑" panose="020B0503020204020204" pitchFamily="34" charset="-122"/>
                <a:cs typeface="+mn-lt"/>
                <a:sym typeface="+mn-ea"/>
              </a:rPr>
              <a:t>] </a:t>
            </a:r>
            <a:r>
              <a:rPr lang="zh-CN" altLang="en-US" sz="20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同位语从句： 指的是在复合句中充当同位语的从句，属于名词性从句的范畴，同位语从句用来对其前面的抽象名词进行解释说明，被解释说明的词和同位语在逻辑上是主表关系。</a:t>
            </a:r>
            <a:endParaRPr lang="zh-CN" altLang="en-US" sz="2000">
              <a:solidFill>
                <a:schemeClr val="tx1"/>
              </a:solidFill>
              <a:ea typeface="微软雅黑" panose="020B0503020204020204" pitchFamily="34" charset="-122"/>
              <a:cs typeface="+mn-lt"/>
              <a:sym typeface="+mn-ea"/>
            </a:endParaRPr>
          </a:p>
          <a:p>
            <a:pPr fontAlgn="auto">
              <a:lnSpc>
                <a:spcPct val="150000"/>
              </a:lnSpc>
              <a:spcBef>
                <a:spcPct val="0"/>
              </a:spcBef>
            </a:pPr>
            <a:r>
              <a:rPr lang="en-US" altLang="zh-CN" sz="20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1. 可以跟同位语从句的名词通常有news，idea，fact，promise，hope，message，possibility,等</a:t>
            </a:r>
            <a:endParaRPr lang="en-US" altLang="zh-CN" sz="2000">
              <a:solidFill>
                <a:schemeClr val="tx1"/>
              </a:solidFill>
              <a:ea typeface="微软雅黑" panose="020B0503020204020204" pitchFamily="34" charset="-122"/>
              <a:cs typeface="+mn-lt"/>
              <a:sym typeface="+mn-ea"/>
            </a:endParaRPr>
          </a:p>
          <a:p>
            <a:pPr fontAlgn="auto">
              <a:lnSpc>
                <a:spcPct val="150000"/>
              </a:lnSpc>
              <a:spcBef>
                <a:spcPct val="0"/>
              </a:spcBef>
            </a:pPr>
            <a:r>
              <a:rPr lang="en-US" altLang="zh-CN" sz="20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2. 英语中引导同位语从句的词通常有连词that，whether，连接代词what，who。连接副词how,when,where等。(注:if不能引导同位语从句。)</a:t>
            </a:r>
            <a:endParaRPr lang="en-US" altLang="zh-CN" sz="2000">
              <a:solidFill>
                <a:schemeClr val="tx1"/>
              </a:solidFill>
              <a:ea typeface="微软雅黑" panose="020B0503020204020204" pitchFamily="34" charset="-122"/>
              <a:cs typeface="+mn-lt"/>
              <a:sym typeface="+mn-ea"/>
            </a:endParaRPr>
          </a:p>
          <a:p>
            <a:pPr fontAlgn="auto">
              <a:lnSpc>
                <a:spcPct val="150000"/>
              </a:lnSpc>
              <a:spcBef>
                <a:spcPct val="0"/>
              </a:spcBef>
            </a:pPr>
            <a:endParaRPr lang="en-US" altLang="zh-CN" sz="2000">
              <a:solidFill>
                <a:schemeClr val="tx1"/>
              </a:solidFill>
              <a:ea typeface="微软雅黑" panose="020B0503020204020204" pitchFamily="34" charset="-122"/>
              <a:cs typeface="+mn-lt"/>
              <a:sym typeface="+mn-ea"/>
            </a:endParaRPr>
          </a:p>
        </p:txBody>
      </p:sp>
      <p:grpSp>
        <p:nvGrpSpPr>
          <p:cNvPr id="13" name="Group 21_1"/>
          <p:cNvGrpSpPr/>
          <p:nvPr/>
        </p:nvGrpSpPr>
        <p:grpSpPr>
          <a:xfrm>
            <a:off x="-492760" y="-8255"/>
            <a:ext cx="12840335" cy="6701155"/>
            <a:chOff x="-1013679" y="-43169"/>
            <a:chExt cx="12858769" cy="6560166"/>
          </a:xfrm>
        </p:grpSpPr>
        <p:grpSp>
          <p:nvGrpSpPr>
            <p:cNvPr id="23" name="组合 22"/>
            <p:cNvGrpSpPr/>
            <p:nvPr/>
          </p:nvGrpSpPr>
          <p:grpSpPr>
            <a:xfrm>
              <a:off x="9683417" y="6288397"/>
              <a:ext cx="2161673" cy="228600"/>
              <a:chOff x="2805536" y="-1467853"/>
              <a:chExt cx="2161673" cy="228600"/>
            </a:xfrm>
          </p:grpSpPr>
          <p:sp>
            <p:nvSpPr>
              <p:cNvPr id="24" name="椭圆 23"/>
              <p:cNvSpPr/>
              <p:nvPr/>
            </p:nvSpPr>
            <p:spPr>
              <a:xfrm>
                <a:off x="2805536" y="-1467853"/>
                <a:ext cx="228600" cy="228600"/>
              </a:xfrm>
              <a:prstGeom prst="ellipse">
                <a:avLst/>
              </a:prstGeom>
              <a:solidFill>
                <a:srgbClr val="78B6A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5" name="椭圆 24"/>
              <p:cNvSpPr/>
              <p:nvPr/>
            </p:nvSpPr>
            <p:spPr>
              <a:xfrm>
                <a:off x="3288804" y="-1467853"/>
                <a:ext cx="228600" cy="228600"/>
              </a:xfrm>
              <a:prstGeom prst="ellipse">
                <a:avLst/>
              </a:prstGeom>
              <a:solidFill>
                <a:srgbClr val="FDD06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6" name="椭圆 25"/>
              <p:cNvSpPr/>
              <p:nvPr/>
            </p:nvSpPr>
            <p:spPr>
              <a:xfrm>
                <a:off x="3772072" y="-1467853"/>
                <a:ext cx="228600" cy="228600"/>
              </a:xfrm>
              <a:prstGeom prst="ellipse">
                <a:avLst/>
              </a:prstGeom>
              <a:solidFill>
                <a:srgbClr val="ED935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7" name="椭圆 26"/>
              <p:cNvSpPr/>
              <p:nvPr/>
            </p:nvSpPr>
            <p:spPr>
              <a:xfrm>
                <a:off x="4255340" y="-1467853"/>
                <a:ext cx="228600" cy="228600"/>
              </a:xfrm>
              <a:prstGeom prst="ellipse">
                <a:avLst/>
              </a:prstGeom>
              <a:solidFill>
                <a:srgbClr val="E9746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8" name="椭圆 27"/>
              <p:cNvSpPr/>
              <p:nvPr/>
            </p:nvSpPr>
            <p:spPr>
              <a:xfrm>
                <a:off x="4738609" y="-1467853"/>
                <a:ext cx="228600" cy="228600"/>
              </a:xfrm>
              <a:prstGeom prst="ellipse">
                <a:avLst/>
              </a:prstGeom>
              <a:solidFill>
                <a:srgbClr val="AB7DB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grpSp>
          <p:nvGrpSpPr>
            <p:cNvPr id="29" name="组合 28"/>
            <p:cNvGrpSpPr/>
            <p:nvPr/>
          </p:nvGrpSpPr>
          <p:grpSpPr>
            <a:xfrm flipH="1" flipV="1">
              <a:off x="-1013679" y="-43169"/>
              <a:ext cx="4948007" cy="573258"/>
              <a:chOff x="-460228" y="4964882"/>
              <a:chExt cx="16582544" cy="1921192"/>
            </a:xfrm>
          </p:grpSpPr>
          <p:sp>
            <p:nvSpPr>
              <p:cNvPr id="30" name="等腰三角形 5"/>
              <p:cNvSpPr/>
              <p:nvPr/>
            </p:nvSpPr>
            <p:spPr>
              <a:xfrm>
                <a:off x="-460228" y="5749042"/>
                <a:ext cx="3560710" cy="1137032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78B6A9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31" name="等腰三角形 5"/>
              <p:cNvSpPr/>
              <p:nvPr/>
            </p:nvSpPr>
            <p:spPr>
              <a:xfrm>
                <a:off x="1498898" y="5414211"/>
                <a:ext cx="4355342" cy="1471863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  <a:gd name="connsiteX0-17" fmla="*/ 0 w 3560710"/>
                  <a:gd name="connsiteY0-18" fmla="*/ 1137032 h 1137032"/>
                  <a:gd name="connsiteX1-19" fmla="*/ 1780355 w 3560710"/>
                  <a:gd name="connsiteY1-20" fmla="*/ 88 h 1137032"/>
                  <a:gd name="connsiteX2-21" fmla="*/ 3560710 w 3560710"/>
                  <a:gd name="connsiteY2-22" fmla="*/ 1137032 h 1137032"/>
                  <a:gd name="connsiteX3-23" fmla="*/ 0 w 3560710"/>
                  <a:gd name="connsiteY3-24" fmla="*/ 1137032 h 1137032"/>
                  <a:gd name="connsiteX0-25" fmla="*/ 0 w 3560710"/>
                  <a:gd name="connsiteY0-26" fmla="*/ 1137032 h 1137032"/>
                  <a:gd name="connsiteX1-27" fmla="*/ 1780355 w 3560710"/>
                  <a:gd name="connsiteY1-28" fmla="*/ 88 h 1137032"/>
                  <a:gd name="connsiteX2-29" fmla="*/ 3560710 w 3560710"/>
                  <a:gd name="connsiteY2-30" fmla="*/ 1137032 h 1137032"/>
                  <a:gd name="connsiteX3-31" fmla="*/ 0 w 3560710"/>
                  <a:gd name="connsiteY3-32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298852" y="-9500"/>
                      <a:pt x="1780355" y="88"/>
                    </a:cubicBezTo>
                    <a:cubicBezTo>
                      <a:pt x="2261858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FDD069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32" name="等腰三角形 5"/>
              <p:cNvSpPr/>
              <p:nvPr/>
            </p:nvSpPr>
            <p:spPr>
              <a:xfrm>
                <a:off x="3763709" y="4964882"/>
                <a:ext cx="5327811" cy="1921192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ED935C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33" name="等腰三角形 5"/>
              <p:cNvSpPr/>
              <p:nvPr/>
            </p:nvSpPr>
            <p:spPr>
              <a:xfrm>
                <a:off x="6780019" y="5781117"/>
                <a:ext cx="5439657" cy="1076883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  <a:gd name="connsiteX0-17" fmla="*/ 0 w 3560710"/>
                  <a:gd name="connsiteY0-18" fmla="*/ 1076883 h 1076883"/>
                  <a:gd name="connsiteX1-19" fmla="*/ 2134761 w 3560710"/>
                  <a:gd name="connsiteY1-20" fmla="*/ 97 h 1076883"/>
                  <a:gd name="connsiteX2-21" fmla="*/ 3560710 w 3560710"/>
                  <a:gd name="connsiteY2-22" fmla="*/ 1076883 h 1076883"/>
                  <a:gd name="connsiteX3-23" fmla="*/ 0 w 3560710"/>
                  <a:gd name="connsiteY3-24" fmla="*/ 1076883 h 1076883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076883">
                    <a:moveTo>
                      <a:pt x="0" y="1076883"/>
                    </a:moveTo>
                    <a:cubicBezTo>
                      <a:pt x="593452" y="697902"/>
                      <a:pt x="1456530" y="-9491"/>
                      <a:pt x="2134761" y="97"/>
                    </a:cubicBezTo>
                    <a:cubicBezTo>
                      <a:pt x="2812992" y="9685"/>
                      <a:pt x="2967258" y="697902"/>
                      <a:pt x="3560710" y="1076883"/>
                    </a:cubicBezTo>
                    <a:lnTo>
                      <a:pt x="0" y="1076883"/>
                    </a:lnTo>
                    <a:close/>
                  </a:path>
                </a:pathLst>
              </a:custGeom>
              <a:solidFill>
                <a:srgbClr val="E9746E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34" name="等腰三角形 5"/>
              <p:cNvSpPr/>
              <p:nvPr/>
            </p:nvSpPr>
            <p:spPr>
              <a:xfrm>
                <a:off x="9613231" y="5220014"/>
                <a:ext cx="6509085" cy="1637986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AB7DB6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</p:grpSp>
    </p:spTree>
    <p:custDataLst>
      <p:tags r:id="rId1"/>
    </p:custData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/>
          <p:cNvSpPr>
            <a:spLocks noGrp="1"/>
          </p:cNvSpPr>
          <p:nvPr>
            <p:ph type="title"/>
          </p:nvPr>
        </p:nvSpPr>
        <p:spPr>
          <a:xfrm>
            <a:off x="611575" y="255975"/>
            <a:ext cx="10969200" cy="705600"/>
          </a:xfrm>
        </p:spPr>
        <p:txBody>
          <a:bodyPr>
            <a:normAutofit fontScale="90000"/>
          </a:bodyPr>
          <a:lstStyle/>
          <a:p>
            <a:pPr algn="ctr"/>
            <a:br>
              <a:rPr>
                <a:solidFill>
                  <a:schemeClr val="accent1"/>
                </a:solidFill>
                <a:latin typeface="微软雅黑" panose="020B0503020204020204" pitchFamily="34" charset="-122"/>
                <a:sym typeface="+mn-ea"/>
              </a:rPr>
            </a:br>
            <a:r>
              <a:rPr sz="4445">
                <a:solidFill>
                  <a:schemeClr val="accent1"/>
                </a:solidFill>
                <a:latin typeface="微软雅黑" panose="020B0503020204020204" pitchFamily="34" charset="-122"/>
                <a:sym typeface="+mn-ea"/>
              </a:rPr>
              <a:t>本课件主要内容安排</a:t>
            </a:r>
            <a:br>
              <a:rPr sz="4445">
                <a:sym typeface="+mn-ea"/>
              </a:rPr>
            </a:br>
            <a:endParaRPr lang="zh-CN" altLang="en-US" sz="4445"/>
          </a:p>
        </p:txBody>
      </p:sp>
      <p:sp>
        <p:nvSpPr>
          <p:cNvPr id="5" name="内容占位符 2"/>
          <p:cNvSpPr>
            <a:spLocks noGrp="1"/>
          </p:cNvSpPr>
          <p:nvPr/>
        </p:nvSpPr>
        <p:spPr>
          <a:xfrm>
            <a:off x="1713865" y="1332230"/>
            <a:ext cx="8404860" cy="45262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7200" indent="-457200" algn="l" defTabSz="1219200" rtl="0" eaLnBrk="1" latinLnBrk="0" hangingPunct="1">
              <a:spcBef>
                <a:spcPts val="130"/>
              </a:spcBef>
              <a:buFont typeface="Arial" panose="020B0604020202020204" pitchFamily="34" charset="0"/>
              <a:buChar char="•"/>
              <a:defRPr sz="426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90600" indent="-381000" algn="l" defTabSz="1219200" rtl="0" eaLnBrk="1" latinLnBrk="0" hangingPunct="1">
              <a:spcBef>
                <a:spcPts val="130"/>
              </a:spcBef>
              <a:buFont typeface="Arial" panose="020B0604020202020204" pitchFamily="34" charset="0"/>
              <a:buChar char="–"/>
              <a:defRPr sz="373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524000" indent="-304800" algn="l" defTabSz="1219200" rtl="0" eaLnBrk="1" latinLnBrk="0" hangingPunct="1">
              <a:spcBef>
                <a:spcPts val="13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133600" indent="-304800" algn="l" defTabSz="1219200" rtl="0" eaLnBrk="1" latinLnBrk="0" hangingPunct="1">
              <a:spcBef>
                <a:spcPts val="130"/>
              </a:spcBef>
              <a:buFont typeface="Arial" panose="020B0604020202020204" pitchFamily="34" charset="0"/>
              <a:buChar char="–"/>
              <a:defRPr sz="266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743200" indent="-304800" algn="l" defTabSz="1219200" rtl="0" eaLnBrk="1" latinLnBrk="0" hangingPunct="1">
              <a:spcBef>
                <a:spcPts val="130"/>
              </a:spcBef>
              <a:buFont typeface="Arial" panose="020B0604020202020204" pitchFamily="34" charset="0"/>
              <a:buChar char="»"/>
              <a:defRPr sz="266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352800" indent="-304800" algn="l" defTabSz="1219200" rtl="0" eaLnBrk="1" latinLnBrk="0" hangingPunct="1">
              <a:spcBef>
                <a:spcPts val="130"/>
              </a:spcBef>
              <a:buFont typeface="Arial" panose="020B0604020202020204" pitchFamily="34" charset="0"/>
              <a:buChar char="•"/>
              <a:defRPr sz="266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2400" indent="-304800" algn="l" defTabSz="1219200" rtl="0" eaLnBrk="1" latinLnBrk="0" hangingPunct="1">
              <a:spcBef>
                <a:spcPts val="130"/>
              </a:spcBef>
              <a:buFont typeface="Arial" panose="020B0604020202020204" pitchFamily="34" charset="0"/>
              <a:buChar char="•"/>
              <a:defRPr sz="266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2000" indent="-304800" algn="l" defTabSz="1219200" rtl="0" eaLnBrk="1" latinLnBrk="0" hangingPunct="1">
              <a:spcBef>
                <a:spcPts val="130"/>
              </a:spcBef>
              <a:buFont typeface="Arial" panose="020B0604020202020204" pitchFamily="34" charset="0"/>
              <a:buChar char="•"/>
              <a:defRPr sz="266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1600" indent="-304800" algn="l" defTabSz="1219200" rtl="0" eaLnBrk="1" latinLnBrk="0" hangingPunct="1">
              <a:spcBef>
                <a:spcPts val="130"/>
              </a:spcBef>
              <a:buFont typeface="Arial" panose="020B0604020202020204" pitchFamily="34" charset="0"/>
              <a:buChar char="•"/>
              <a:defRPr sz="266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lnSpc>
                <a:spcPct val="150000"/>
              </a:lnSpc>
              <a:spcBef>
                <a:spcPts val="100"/>
              </a:spcBef>
              <a:buNone/>
            </a:pPr>
            <a:r>
              <a:rPr lang="en-US" altLang="zh-CN" b="1">
                <a:solidFill>
                  <a:srgbClr val="FF0000"/>
                </a:solidFill>
                <a:latin typeface="Times New Roman" panose="02020603050405020304" charset="0"/>
                <a:sym typeface="+mn-ea"/>
              </a:rPr>
              <a:t>   </a:t>
            </a:r>
            <a:r>
              <a:rPr lang="zh-CN" altLang="en-US" sz="3110" b="1">
                <a:solidFill>
                  <a:srgbClr val="FF0000"/>
                </a:solidFill>
                <a:latin typeface="Times New Roman" panose="02020603050405020304" charset="0"/>
                <a:sym typeface="+mn-ea"/>
              </a:rPr>
              <a:t>课件内容</a:t>
            </a:r>
            <a:endParaRPr lang="en-US" altLang="zh-CN" sz="3110" b="1">
              <a:solidFill>
                <a:srgbClr val="FF0000"/>
              </a:solidFill>
              <a:latin typeface="Times New Roman" panose="02020603050405020304" charset="0"/>
            </a:endParaRPr>
          </a:p>
          <a:p>
            <a:pPr marL="0" indent="0" algn="ctr" fontAlgn="auto">
              <a:lnSpc>
                <a:spcPct val="150000"/>
              </a:lnSpc>
              <a:spcBef>
                <a:spcPts val="100"/>
              </a:spcBef>
              <a:buNone/>
            </a:pPr>
            <a:r>
              <a:rPr lang="en-US" altLang="zh-CN" sz="3110">
                <a:latin typeface="Times New Roman" panose="02020603050405020304" charset="0"/>
                <a:sym typeface="+mn-ea"/>
              </a:rPr>
              <a:t>1. </a:t>
            </a:r>
            <a:r>
              <a:rPr lang="zh-CN" altLang="en-US" sz="3110">
                <a:latin typeface="Times New Roman" panose="02020603050405020304" charset="0"/>
                <a:sym typeface="+mn-ea"/>
              </a:rPr>
              <a:t>单元构词扩展词汇</a:t>
            </a:r>
            <a:endParaRPr lang="en-US" altLang="zh-CN" sz="3110">
              <a:latin typeface="Times New Roman" panose="02020603050405020304" charset="0"/>
            </a:endParaRPr>
          </a:p>
          <a:p>
            <a:pPr marL="0" indent="0" algn="ctr" fontAlgn="auto">
              <a:lnSpc>
                <a:spcPct val="150000"/>
              </a:lnSpc>
              <a:spcBef>
                <a:spcPts val="100"/>
              </a:spcBef>
              <a:buNone/>
            </a:pPr>
            <a:r>
              <a:rPr lang="en-US" altLang="zh-CN" sz="3110">
                <a:latin typeface="Times New Roman" panose="02020603050405020304" charset="0"/>
                <a:sym typeface="+mn-ea"/>
              </a:rPr>
              <a:t>2. </a:t>
            </a:r>
            <a:r>
              <a:rPr lang="zh-CN" altLang="en-US" sz="3110">
                <a:latin typeface="Times New Roman" panose="02020603050405020304" charset="0"/>
                <a:sym typeface="+mn-ea"/>
              </a:rPr>
              <a:t>单元核心词汇讲解</a:t>
            </a:r>
            <a:endParaRPr lang="zh-CN" altLang="en-US" sz="3110">
              <a:latin typeface="Times New Roman" panose="02020603050405020304" charset="0"/>
            </a:endParaRPr>
          </a:p>
          <a:p>
            <a:pPr marL="0" indent="0" algn="ctr" fontAlgn="auto">
              <a:lnSpc>
                <a:spcPct val="150000"/>
              </a:lnSpc>
              <a:spcBef>
                <a:spcPts val="100"/>
              </a:spcBef>
              <a:buNone/>
            </a:pPr>
            <a:r>
              <a:rPr lang="en-US" altLang="zh-CN" sz="3110">
                <a:latin typeface="Times New Roman" panose="02020603050405020304" charset="0"/>
                <a:sym typeface="+mn-ea"/>
              </a:rPr>
              <a:t>3. </a:t>
            </a:r>
            <a:r>
              <a:rPr lang="zh-CN" altLang="en-US" sz="3110">
                <a:latin typeface="Times New Roman" panose="02020603050405020304" charset="0"/>
                <a:sym typeface="+mn-ea"/>
              </a:rPr>
              <a:t>单元专题语法讲解</a:t>
            </a:r>
            <a:endParaRPr lang="zh-CN" altLang="en-US" sz="3110">
              <a:latin typeface="Times New Roman" panose="02020603050405020304" charset="0"/>
            </a:endParaRPr>
          </a:p>
          <a:p>
            <a:pPr marL="0" indent="0" algn="ctr" fontAlgn="auto">
              <a:lnSpc>
                <a:spcPct val="150000"/>
              </a:lnSpc>
              <a:spcBef>
                <a:spcPts val="100"/>
              </a:spcBef>
              <a:buNone/>
            </a:pPr>
            <a:r>
              <a:rPr lang="en-US" altLang="zh-CN" sz="3110">
                <a:latin typeface="Times New Roman" panose="02020603050405020304" charset="0"/>
                <a:sym typeface="+mn-ea"/>
              </a:rPr>
              <a:t>4. </a:t>
            </a:r>
            <a:r>
              <a:rPr lang="zh-CN" altLang="en-US" sz="3110">
                <a:latin typeface="Times New Roman" panose="02020603050405020304" charset="0"/>
                <a:sym typeface="+mn-ea"/>
              </a:rPr>
              <a:t>单元重点句型讲解</a:t>
            </a:r>
            <a:endParaRPr lang="zh-CN" altLang="en-US" sz="3110">
              <a:latin typeface="Times New Roman" panose="02020603050405020304" charset="0"/>
            </a:endParaRPr>
          </a:p>
          <a:p>
            <a:pPr marL="0" indent="0" fontAlgn="auto">
              <a:lnSpc>
                <a:spcPct val="150000"/>
              </a:lnSpc>
              <a:spcBef>
                <a:spcPts val="100"/>
              </a:spcBef>
              <a:buNone/>
            </a:pPr>
            <a:endParaRPr lang="zh-CN" altLang="en-US">
              <a:latin typeface="Times New Roman" panose="02020603050405020304" charset="0"/>
            </a:endParaRPr>
          </a:p>
          <a:p>
            <a:pPr marL="0" indent="0" fontAlgn="auto">
              <a:lnSpc>
                <a:spcPct val="150000"/>
              </a:lnSpc>
              <a:spcBef>
                <a:spcPts val="100"/>
              </a:spcBef>
              <a:buNone/>
            </a:pPr>
            <a:endParaRPr lang="zh-CN" altLang="en-US"/>
          </a:p>
        </p:txBody>
      </p:sp>
      <p:grpSp>
        <p:nvGrpSpPr>
          <p:cNvPr id="9" name="Group 21_1"/>
          <p:cNvGrpSpPr/>
          <p:nvPr/>
        </p:nvGrpSpPr>
        <p:grpSpPr>
          <a:xfrm>
            <a:off x="-492760" y="-8255"/>
            <a:ext cx="12840335" cy="6701155"/>
            <a:chOff x="-1013679" y="-43169"/>
            <a:chExt cx="12858769" cy="6560166"/>
          </a:xfrm>
        </p:grpSpPr>
        <p:grpSp>
          <p:nvGrpSpPr>
            <p:cNvPr id="10" name="组合 9"/>
            <p:cNvGrpSpPr/>
            <p:nvPr/>
          </p:nvGrpSpPr>
          <p:grpSpPr>
            <a:xfrm>
              <a:off x="9683417" y="6288397"/>
              <a:ext cx="2161673" cy="228600"/>
              <a:chOff x="2805536" y="-1467853"/>
              <a:chExt cx="2161673" cy="228600"/>
            </a:xfrm>
          </p:grpSpPr>
          <p:sp>
            <p:nvSpPr>
              <p:cNvPr id="11" name="椭圆 10"/>
              <p:cNvSpPr/>
              <p:nvPr/>
            </p:nvSpPr>
            <p:spPr>
              <a:xfrm>
                <a:off x="2805536" y="-1467853"/>
                <a:ext cx="228600" cy="228600"/>
              </a:xfrm>
              <a:prstGeom prst="ellipse">
                <a:avLst/>
              </a:prstGeom>
              <a:solidFill>
                <a:srgbClr val="78B6A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2" name="椭圆 11"/>
              <p:cNvSpPr/>
              <p:nvPr/>
            </p:nvSpPr>
            <p:spPr>
              <a:xfrm>
                <a:off x="3288804" y="-1467853"/>
                <a:ext cx="228600" cy="228600"/>
              </a:xfrm>
              <a:prstGeom prst="ellipse">
                <a:avLst/>
              </a:prstGeom>
              <a:solidFill>
                <a:srgbClr val="FDD06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4" name="椭圆 13"/>
              <p:cNvSpPr/>
              <p:nvPr/>
            </p:nvSpPr>
            <p:spPr>
              <a:xfrm>
                <a:off x="3772072" y="-1467853"/>
                <a:ext cx="228600" cy="228600"/>
              </a:xfrm>
              <a:prstGeom prst="ellipse">
                <a:avLst/>
              </a:prstGeom>
              <a:solidFill>
                <a:srgbClr val="ED935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5" name="椭圆 14"/>
              <p:cNvSpPr/>
              <p:nvPr/>
            </p:nvSpPr>
            <p:spPr>
              <a:xfrm>
                <a:off x="4255340" y="-1467853"/>
                <a:ext cx="228600" cy="228600"/>
              </a:xfrm>
              <a:prstGeom prst="ellipse">
                <a:avLst/>
              </a:prstGeom>
              <a:solidFill>
                <a:srgbClr val="E9746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6" name="椭圆 15"/>
              <p:cNvSpPr/>
              <p:nvPr/>
            </p:nvSpPr>
            <p:spPr>
              <a:xfrm>
                <a:off x="4738609" y="-1467853"/>
                <a:ext cx="228600" cy="228600"/>
              </a:xfrm>
              <a:prstGeom prst="ellipse">
                <a:avLst/>
              </a:prstGeom>
              <a:solidFill>
                <a:srgbClr val="AB7DB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grpSp>
          <p:nvGrpSpPr>
            <p:cNvPr id="17" name="组合 16"/>
            <p:cNvGrpSpPr/>
            <p:nvPr/>
          </p:nvGrpSpPr>
          <p:grpSpPr>
            <a:xfrm flipH="1" flipV="1">
              <a:off x="-1013679" y="-43169"/>
              <a:ext cx="4948007" cy="573258"/>
              <a:chOff x="-460228" y="4964882"/>
              <a:chExt cx="16582544" cy="1921192"/>
            </a:xfrm>
          </p:grpSpPr>
          <p:sp>
            <p:nvSpPr>
              <p:cNvPr id="18" name="等腰三角形 5"/>
              <p:cNvSpPr/>
              <p:nvPr/>
            </p:nvSpPr>
            <p:spPr>
              <a:xfrm>
                <a:off x="-460228" y="5749042"/>
                <a:ext cx="3560710" cy="1137032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78B6A9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9" name="等腰三角形 5"/>
              <p:cNvSpPr/>
              <p:nvPr/>
            </p:nvSpPr>
            <p:spPr>
              <a:xfrm>
                <a:off x="1498898" y="5414211"/>
                <a:ext cx="4355342" cy="1471863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  <a:gd name="connsiteX0-17" fmla="*/ 0 w 3560710"/>
                  <a:gd name="connsiteY0-18" fmla="*/ 1137032 h 1137032"/>
                  <a:gd name="connsiteX1-19" fmla="*/ 1780355 w 3560710"/>
                  <a:gd name="connsiteY1-20" fmla="*/ 88 h 1137032"/>
                  <a:gd name="connsiteX2-21" fmla="*/ 3560710 w 3560710"/>
                  <a:gd name="connsiteY2-22" fmla="*/ 1137032 h 1137032"/>
                  <a:gd name="connsiteX3-23" fmla="*/ 0 w 3560710"/>
                  <a:gd name="connsiteY3-24" fmla="*/ 1137032 h 1137032"/>
                  <a:gd name="connsiteX0-25" fmla="*/ 0 w 3560710"/>
                  <a:gd name="connsiteY0-26" fmla="*/ 1137032 h 1137032"/>
                  <a:gd name="connsiteX1-27" fmla="*/ 1780355 w 3560710"/>
                  <a:gd name="connsiteY1-28" fmla="*/ 88 h 1137032"/>
                  <a:gd name="connsiteX2-29" fmla="*/ 3560710 w 3560710"/>
                  <a:gd name="connsiteY2-30" fmla="*/ 1137032 h 1137032"/>
                  <a:gd name="connsiteX3-31" fmla="*/ 0 w 3560710"/>
                  <a:gd name="connsiteY3-32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298852" y="-9500"/>
                      <a:pt x="1780355" y="88"/>
                    </a:cubicBezTo>
                    <a:cubicBezTo>
                      <a:pt x="2261858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FDD069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0" name="等腰三角形 5"/>
              <p:cNvSpPr/>
              <p:nvPr/>
            </p:nvSpPr>
            <p:spPr>
              <a:xfrm>
                <a:off x="3763709" y="4964882"/>
                <a:ext cx="5327811" cy="1921192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ED935C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1" name="等腰三角形 5"/>
              <p:cNvSpPr/>
              <p:nvPr/>
            </p:nvSpPr>
            <p:spPr>
              <a:xfrm>
                <a:off x="6780019" y="5781117"/>
                <a:ext cx="5439657" cy="1076883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  <a:gd name="connsiteX0-17" fmla="*/ 0 w 3560710"/>
                  <a:gd name="connsiteY0-18" fmla="*/ 1076883 h 1076883"/>
                  <a:gd name="connsiteX1-19" fmla="*/ 2134761 w 3560710"/>
                  <a:gd name="connsiteY1-20" fmla="*/ 97 h 1076883"/>
                  <a:gd name="connsiteX2-21" fmla="*/ 3560710 w 3560710"/>
                  <a:gd name="connsiteY2-22" fmla="*/ 1076883 h 1076883"/>
                  <a:gd name="connsiteX3-23" fmla="*/ 0 w 3560710"/>
                  <a:gd name="connsiteY3-24" fmla="*/ 1076883 h 1076883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076883">
                    <a:moveTo>
                      <a:pt x="0" y="1076883"/>
                    </a:moveTo>
                    <a:cubicBezTo>
                      <a:pt x="593452" y="697902"/>
                      <a:pt x="1456530" y="-9491"/>
                      <a:pt x="2134761" y="97"/>
                    </a:cubicBezTo>
                    <a:cubicBezTo>
                      <a:pt x="2812992" y="9685"/>
                      <a:pt x="2967258" y="697902"/>
                      <a:pt x="3560710" y="1076883"/>
                    </a:cubicBezTo>
                    <a:lnTo>
                      <a:pt x="0" y="1076883"/>
                    </a:lnTo>
                    <a:close/>
                  </a:path>
                </a:pathLst>
              </a:custGeom>
              <a:solidFill>
                <a:srgbClr val="E9746E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2" name="等腰三角形 5"/>
              <p:cNvSpPr/>
              <p:nvPr/>
            </p:nvSpPr>
            <p:spPr>
              <a:xfrm>
                <a:off x="9613231" y="5220014"/>
                <a:ext cx="6509085" cy="1637986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AB7DB6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</p:grpSp>
    </p:spTree>
    <p:custDataLst>
      <p:tags r:id="rId1"/>
    </p:custDataLst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11575" y="101035"/>
            <a:ext cx="10969200" cy="705600"/>
          </a:xfrm>
        </p:spPr>
        <p:txBody>
          <a:bodyPr>
            <a:normAutofit fontScale="90000"/>
          </a:bodyPr>
          <a:lstStyle/>
          <a:p>
            <a:pPr algn="ctr"/>
            <a:br>
              <a:rPr lang="zh-CN" altLang="en-US">
                <a:solidFill>
                  <a:srgbClr val="00B050"/>
                </a:solidFill>
                <a:sym typeface="+mn-ea"/>
              </a:rPr>
            </a:br>
            <a:r>
              <a:rPr lang="zh-CN" altLang="en-US">
                <a:solidFill>
                  <a:srgbClr val="00B050"/>
                </a:solidFill>
                <a:sym typeface="+mn-ea"/>
              </a:rPr>
              <a:t>跟踪训练</a:t>
            </a:r>
            <a:br>
              <a:rPr lang="zh-CN" altLang="en-US">
                <a:solidFill>
                  <a:srgbClr val="00B050"/>
                </a:solidFill>
              </a:rPr>
            </a:br>
            <a:endParaRPr lang="zh-CN" altLang="en-US"/>
          </a:p>
        </p:txBody>
      </p:sp>
      <p:grpSp>
        <p:nvGrpSpPr>
          <p:cNvPr id="3" name="Group 21_1"/>
          <p:cNvGrpSpPr/>
          <p:nvPr/>
        </p:nvGrpSpPr>
        <p:grpSpPr>
          <a:xfrm>
            <a:off x="-947639" y="11"/>
            <a:ext cx="12858769" cy="6560166"/>
            <a:chOff x="-1013679" y="-43169"/>
            <a:chExt cx="12858769" cy="6560166"/>
          </a:xfrm>
        </p:grpSpPr>
        <p:grpSp>
          <p:nvGrpSpPr>
            <p:cNvPr id="4" name="组合 3"/>
            <p:cNvGrpSpPr/>
            <p:nvPr/>
          </p:nvGrpSpPr>
          <p:grpSpPr>
            <a:xfrm>
              <a:off x="9683417" y="6288397"/>
              <a:ext cx="2161673" cy="228600"/>
              <a:chOff x="2805536" y="-1467853"/>
              <a:chExt cx="2161673" cy="228600"/>
            </a:xfrm>
          </p:grpSpPr>
          <p:sp>
            <p:nvSpPr>
              <p:cNvPr id="9" name="椭圆 8"/>
              <p:cNvSpPr/>
              <p:nvPr/>
            </p:nvSpPr>
            <p:spPr>
              <a:xfrm>
                <a:off x="2805536" y="-1467853"/>
                <a:ext cx="228600" cy="228600"/>
              </a:xfrm>
              <a:prstGeom prst="ellipse">
                <a:avLst/>
              </a:prstGeom>
              <a:solidFill>
                <a:srgbClr val="78B6A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0" name="椭圆 9"/>
              <p:cNvSpPr/>
              <p:nvPr/>
            </p:nvSpPr>
            <p:spPr>
              <a:xfrm>
                <a:off x="3288804" y="-1467853"/>
                <a:ext cx="228600" cy="228600"/>
              </a:xfrm>
              <a:prstGeom prst="ellipse">
                <a:avLst/>
              </a:prstGeom>
              <a:solidFill>
                <a:srgbClr val="FDD06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1" name="椭圆 10"/>
              <p:cNvSpPr/>
              <p:nvPr/>
            </p:nvSpPr>
            <p:spPr>
              <a:xfrm>
                <a:off x="3772072" y="-1467853"/>
                <a:ext cx="228600" cy="228600"/>
              </a:xfrm>
              <a:prstGeom prst="ellipse">
                <a:avLst/>
              </a:prstGeom>
              <a:solidFill>
                <a:srgbClr val="ED935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2" name="椭圆 11"/>
              <p:cNvSpPr/>
              <p:nvPr/>
            </p:nvSpPr>
            <p:spPr>
              <a:xfrm>
                <a:off x="4255340" y="-1467853"/>
                <a:ext cx="228600" cy="228600"/>
              </a:xfrm>
              <a:prstGeom prst="ellipse">
                <a:avLst/>
              </a:prstGeom>
              <a:solidFill>
                <a:srgbClr val="E9746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4" name="椭圆 13"/>
              <p:cNvSpPr/>
              <p:nvPr/>
            </p:nvSpPr>
            <p:spPr>
              <a:xfrm>
                <a:off x="4738609" y="-1467853"/>
                <a:ext cx="228600" cy="228600"/>
              </a:xfrm>
              <a:prstGeom prst="ellipse">
                <a:avLst/>
              </a:prstGeom>
              <a:solidFill>
                <a:srgbClr val="AB7DB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grpSp>
          <p:nvGrpSpPr>
            <p:cNvPr id="15" name="组合 14"/>
            <p:cNvGrpSpPr/>
            <p:nvPr/>
          </p:nvGrpSpPr>
          <p:grpSpPr>
            <a:xfrm flipH="1" flipV="1">
              <a:off x="-1013679" y="-43169"/>
              <a:ext cx="4948007" cy="573258"/>
              <a:chOff x="-460228" y="4964882"/>
              <a:chExt cx="16582544" cy="1921192"/>
            </a:xfrm>
          </p:grpSpPr>
          <p:sp>
            <p:nvSpPr>
              <p:cNvPr id="16" name="等腰三角形 5"/>
              <p:cNvSpPr/>
              <p:nvPr/>
            </p:nvSpPr>
            <p:spPr>
              <a:xfrm>
                <a:off x="-460228" y="5749042"/>
                <a:ext cx="3560710" cy="1137032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78B6A9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7" name="等腰三角形 5"/>
              <p:cNvSpPr/>
              <p:nvPr/>
            </p:nvSpPr>
            <p:spPr>
              <a:xfrm>
                <a:off x="1498898" y="5414211"/>
                <a:ext cx="4355342" cy="1471863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  <a:gd name="connsiteX0-17" fmla="*/ 0 w 3560710"/>
                  <a:gd name="connsiteY0-18" fmla="*/ 1137032 h 1137032"/>
                  <a:gd name="connsiteX1-19" fmla="*/ 1780355 w 3560710"/>
                  <a:gd name="connsiteY1-20" fmla="*/ 88 h 1137032"/>
                  <a:gd name="connsiteX2-21" fmla="*/ 3560710 w 3560710"/>
                  <a:gd name="connsiteY2-22" fmla="*/ 1137032 h 1137032"/>
                  <a:gd name="connsiteX3-23" fmla="*/ 0 w 3560710"/>
                  <a:gd name="connsiteY3-24" fmla="*/ 1137032 h 1137032"/>
                  <a:gd name="connsiteX0-25" fmla="*/ 0 w 3560710"/>
                  <a:gd name="connsiteY0-26" fmla="*/ 1137032 h 1137032"/>
                  <a:gd name="connsiteX1-27" fmla="*/ 1780355 w 3560710"/>
                  <a:gd name="connsiteY1-28" fmla="*/ 88 h 1137032"/>
                  <a:gd name="connsiteX2-29" fmla="*/ 3560710 w 3560710"/>
                  <a:gd name="connsiteY2-30" fmla="*/ 1137032 h 1137032"/>
                  <a:gd name="connsiteX3-31" fmla="*/ 0 w 3560710"/>
                  <a:gd name="connsiteY3-32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298852" y="-9500"/>
                      <a:pt x="1780355" y="88"/>
                    </a:cubicBezTo>
                    <a:cubicBezTo>
                      <a:pt x="2261858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FDD069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8" name="等腰三角形 5"/>
              <p:cNvSpPr/>
              <p:nvPr/>
            </p:nvSpPr>
            <p:spPr>
              <a:xfrm>
                <a:off x="3763709" y="4964882"/>
                <a:ext cx="5327811" cy="1921192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ED935C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9" name="等腰三角形 5"/>
              <p:cNvSpPr/>
              <p:nvPr/>
            </p:nvSpPr>
            <p:spPr>
              <a:xfrm>
                <a:off x="6780019" y="5781117"/>
                <a:ext cx="5439657" cy="1076883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  <a:gd name="connsiteX0-17" fmla="*/ 0 w 3560710"/>
                  <a:gd name="connsiteY0-18" fmla="*/ 1076883 h 1076883"/>
                  <a:gd name="connsiteX1-19" fmla="*/ 2134761 w 3560710"/>
                  <a:gd name="connsiteY1-20" fmla="*/ 97 h 1076883"/>
                  <a:gd name="connsiteX2-21" fmla="*/ 3560710 w 3560710"/>
                  <a:gd name="connsiteY2-22" fmla="*/ 1076883 h 1076883"/>
                  <a:gd name="connsiteX3-23" fmla="*/ 0 w 3560710"/>
                  <a:gd name="connsiteY3-24" fmla="*/ 1076883 h 1076883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076883">
                    <a:moveTo>
                      <a:pt x="0" y="1076883"/>
                    </a:moveTo>
                    <a:cubicBezTo>
                      <a:pt x="593452" y="697902"/>
                      <a:pt x="1456530" y="-9491"/>
                      <a:pt x="2134761" y="97"/>
                    </a:cubicBezTo>
                    <a:cubicBezTo>
                      <a:pt x="2812992" y="9685"/>
                      <a:pt x="2967258" y="697902"/>
                      <a:pt x="3560710" y="1076883"/>
                    </a:cubicBezTo>
                    <a:lnTo>
                      <a:pt x="0" y="1076883"/>
                    </a:lnTo>
                    <a:close/>
                  </a:path>
                </a:pathLst>
              </a:custGeom>
              <a:solidFill>
                <a:srgbClr val="E9746E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0" name="等腰三角形 5"/>
              <p:cNvSpPr/>
              <p:nvPr/>
            </p:nvSpPr>
            <p:spPr>
              <a:xfrm>
                <a:off x="9613231" y="5220014"/>
                <a:ext cx="6509085" cy="1637986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AB7DB6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</p:grpSp>
      <p:sp>
        <p:nvSpPr>
          <p:cNvPr id="5" name="文本框 4"/>
          <p:cNvSpPr txBox="1"/>
          <p:nvPr/>
        </p:nvSpPr>
        <p:spPr>
          <a:xfrm>
            <a:off x="354330" y="922020"/>
            <a:ext cx="11557000" cy="4523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lnSpc>
                <a:spcPct val="150000"/>
              </a:lnSpc>
            </a:pPr>
            <a:r>
              <a:rPr lang="en-US" altLang="zh-CN" sz="2400"/>
              <a:t>1. Scientists have obtained more evidence ________ plastic is finding its way into the human body.</a:t>
            </a:r>
            <a:endParaRPr lang="en-US" altLang="zh-CN" sz="2400"/>
          </a:p>
          <a:p>
            <a:pPr fontAlgn="auto">
              <a:lnSpc>
                <a:spcPct val="150000"/>
              </a:lnSpc>
            </a:pPr>
            <a:r>
              <a:rPr lang="en-US" altLang="zh-CN" sz="2400"/>
              <a:t>2. He must answer the question ___________ he agrees with it or not.</a:t>
            </a:r>
            <a:endParaRPr lang="en-US" altLang="zh-CN" sz="2400"/>
          </a:p>
          <a:p>
            <a:pPr fontAlgn="auto">
              <a:lnSpc>
                <a:spcPct val="150000"/>
              </a:lnSpc>
            </a:pPr>
            <a:r>
              <a:rPr lang="en-US" altLang="zh-CN" sz="2400"/>
              <a:t>3. The question _______ will take his place is still not clear at present.</a:t>
            </a:r>
            <a:endParaRPr lang="en-US" altLang="zh-CN" sz="2400"/>
          </a:p>
          <a:p>
            <a:pPr fontAlgn="auto">
              <a:lnSpc>
                <a:spcPct val="150000"/>
              </a:lnSpc>
            </a:pPr>
            <a:r>
              <a:rPr lang="en-US" altLang="zh-CN" sz="2400"/>
              <a:t>4. I really have no idea __________ size shoes she wears because I have not seen her years.</a:t>
            </a:r>
            <a:endParaRPr lang="en-US" altLang="zh-CN" sz="2400"/>
          </a:p>
          <a:p>
            <a:pPr fontAlgn="auto">
              <a:lnSpc>
                <a:spcPct val="150000"/>
              </a:lnSpc>
            </a:pPr>
            <a:r>
              <a:rPr lang="en-US" altLang="zh-CN" sz="2400"/>
              <a:t>5. A warm thought suddenly came to me ________ I might use the pocket money to buy some flowers for my mother's birthday</a:t>
            </a:r>
            <a:endParaRPr lang="en-US" altLang="zh-CN" sz="2400"/>
          </a:p>
        </p:txBody>
      </p:sp>
      <p:sp>
        <p:nvSpPr>
          <p:cNvPr id="6" name="文本框 5"/>
          <p:cNvSpPr txBox="1"/>
          <p:nvPr/>
        </p:nvSpPr>
        <p:spPr>
          <a:xfrm>
            <a:off x="4951095" y="2106930"/>
            <a:ext cx="152463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>
                <a:solidFill>
                  <a:srgbClr val="FF0000"/>
                </a:solidFill>
              </a:rPr>
              <a:t> </a:t>
            </a:r>
            <a:r>
              <a:rPr lang="en-US" altLang="zh-CN" sz="2400">
                <a:solidFill>
                  <a:srgbClr val="FF0000"/>
                </a:solidFill>
                <a:sym typeface="+mn-ea"/>
              </a:rPr>
              <a:t>whether </a:t>
            </a:r>
            <a:endParaRPr lang="en-US" altLang="zh-CN" sz="2400">
              <a:solidFill>
                <a:srgbClr val="FF0000"/>
              </a:solidFill>
              <a:sym typeface="+mn-ea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6376670" y="1019810"/>
            <a:ext cx="129857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/>
              <a:t>  </a:t>
            </a:r>
            <a:r>
              <a:rPr lang="en-US" altLang="zh-CN" sz="2400">
                <a:solidFill>
                  <a:srgbClr val="FF0000"/>
                </a:solidFill>
              </a:rPr>
              <a:t>that </a:t>
            </a:r>
            <a:endParaRPr lang="en-US" altLang="zh-CN" sz="2400">
              <a:solidFill>
                <a:srgbClr val="FF0000"/>
              </a:solidFill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2740025" y="2567305"/>
            <a:ext cx="110109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/>
              <a:t> </a:t>
            </a:r>
            <a:r>
              <a:rPr lang="en-US" altLang="zh-CN" sz="2400">
                <a:solidFill>
                  <a:srgbClr val="FF0000"/>
                </a:solidFill>
              </a:rPr>
              <a:t>who</a:t>
            </a:r>
            <a:endParaRPr lang="en-US" altLang="zh-CN" sz="2400">
              <a:solidFill>
                <a:srgbClr val="FF0000"/>
              </a:solidFill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3841115" y="3199130"/>
            <a:ext cx="138303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2400">
                <a:solidFill>
                  <a:srgbClr val="FF0000"/>
                </a:solidFill>
              </a:rPr>
              <a:t>what </a:t>
            </a:r>
            <a:endParaRPr lang="en-US" altLang="zh-CN" sz="2400">
              <a:solidFill>
                <a:srgbClr val="FF0000"/>
              </a:solidFill>
            </a:endParaRPr>
          </a:p>
        </p:txBody>
      </p:sp>
      <p:sp>
        <p:nvSpPr>
          <p:cNvPr id="21" name="文本框 20"/>
          <p:cNvSpPr txBox="1"/>
          <p:nvPr/>
        </p:nvSpPr>
        <p:spPr>
          <a:xfrm>
            <a:off x="6023610" y="4322445"/>
            <a:ext cx="124206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/>
              <a:t> </a:t>
            </a:r>
            <a:r>
              <a:rPr lang="en-US" altLang="zh-CN" sz="2400">
                <a:solidFill>
                  <a:srgbClr val="FF0000"/>
                </a:solidFill>
              </a:rPr>
              <a:t>that</a:t>
            </a:r>
            <a:endParaRPr lang="en-US" altLang="zh-CN" sz="2400">
              <a:solidFill>
                <a:srgbClr val="FF0000"/>
              </a:solidFill>
            </a:endParaRPr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13" grpId="0"/>
      <p:bldP spid="21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/>
          <p:cNvSpPr>
            <a:spLocks noGrp="1"/>
          </p:cNvSpPr>
          <p:nvPr>
            <p:ph type="title"/>
          </p:nvPr>
        </p:nvSpPr>
        <p:spPr>
          <a:xfrm>
            <a:off x="611575" y="70"/>
            <a:ext cx="10969200" cy="705600"/>
          </a:xfrm>
        </p:spPr>
        <p:txBody>
          <a:bodyPr>
            <a:normAutofit fontScale="90000"/>
          </a:bodyPr>
          <a:lstStyle/>
          <a:p>
            <a:pPr algn="ctr"/>
            <a:br>
              <a:rPr>
                <a:solidFill>
                  <a:srgbClr val="00B050"/>
                </a:solidFill>
                <a:latin typeface="微软雅黑" panose="020B0503020204020204" pitchFamily="34" charset="-122"/>
                <a:sym typeface="+mn-ea"/>
              </a:rPr>
            </a:br>
            <a:r>
              <a:rPr>
                <a:solidFill>
                  <a:srgbClr val="00B050"/>
                </a:solidFill>
                <a:latin typeface="微软雅黑" panose="020B0503020204020204" pitchFamily="34" charset="-122"/>
                <a:sym typeface="+mn-ea"/>
              </a:rPr>
              <a:t>单元重点句型 </a:t>
            </a:r>
            <a:r>
              <a:rPr lang="en-US">
                <a:solidFill>
                  <a:srgbClr val="00B050"/>
                </a:solidFill>
                <a:latin typeface="微软雅黑" panose="020B0503020204020204" pitchFamily="34" charset="-122"/>
                <a:sym typeface="+mn-ea"/>
              </a:rPr>
              <a:t>2</a:t>
            </a:r>
            <a:br>
              <a:rPr>
                <a:solidFill>
                  <a:srgbClr val="00B050"/>
                </a:solidFill>
                <a:latin typeface="微软雅黑" panose="020B0503020204020204" pitchFamily="34" charset="-122"/>
                <a:sym typeface="+mn-ea"/>
              </a:rPr>
            </a:br>
            <a:endParaRPr lang="zh-CN" altLang="en-US"/>
          </a:p>
        </p:txBody>
      </p:sp>
      <p:sp>
        <p:nvSpPr>
          <p:cNvPr id="5" name="文本框 4"/>
          <p:cNvSpPr txBox="1"/>
          <p:nvPr/>
        </p:nvSpPr>
        <p:spPr>
          <a:xfrm>
            <a:off x="304165" y="916940"/>
            <a:ext cx="11583670" cy="47078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lnSpc>
                <a:spcPct val="150000"/>
              </a:lnSpc>
              <a:spcBef>
                <a:spcPct val="0"/>
              </a:spcBef>
            </a:pPr>
            <a:r>
              <a:rPr lang="en-US" altLang="zh-CN" sz="2000">
                <a:solidFill>
                  <a:srgbClr val="FF0000"/>
                </a:solidFill>
                <a:ea typeface="微软雅黑" panose="020B0503020204020204" pitchFamily="34" charset="-122"/>
                <a:cs typeface="+mn-lt"/>
                <a:sym typeface="+mn-ea"/>
              </a:rPr>
              <a:t>2. </a:t>
            </a:r>
            <a:r>
              <a:rPr lang="en-US" altLang="zh-CN" sz="20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Though both of the these men were ultimately successful, their paths to success were very different,</a:t>
            </a:r>
            <a:r>
              <a:rPr lang="en-US" altLang="zh-CN" sz="2000">
                <a:solidFill>
                  <a:srgbClr val="FF0000"/>
                </a:solidFill>
                <a:ea typeface="微软雅黑" panose="020B0503020204020204" pitchFamily="34" charset="-122"/>
                <a:cs typeface="+mn-lt"/>
                <a:sym typeface="+mn-ea"/>
              </a:rPr>
              <a:t> </a:t>
            </a:r>
            <a:r>
              <a:rPr lang="en-US" altLang="zh-CN" sz="2000" u="sng">
                <a:solidFill>
                  <a:srgbClr val="FF0000"/>
                </a:solidFill>
                <a:ea typeface="微软雅黑" panose="020B0503020204020204" pitchFamily="34" charset="-122"/>
                <a:cs typeface="+mn-lt"/>
                <a:sym typeface="+mn-ea"/>
              </a:rPr>
              <a:t>their futures not necessarily turning out </a:t>
            </a:r>
            <a:r>
              <a:rPr lang="en-US" altLang="zh-CN" sz="2000">
                <a:solidFill>
                  <a:srgbClr val="FF0000"/>
                </a:solidFill>
                <a:ea typeface="微软雅黑" panose="020B0503020204020204" pitchFamily="34" charset="-122"/>
                <a:cs typeface="+mn-lt"/>
                <a:sym typeface="+mn-ea"/>
              </a:rPr>
              <a:t>exactly as they planned. </a:t>
            </a:r>
            <a:r>
              <a:rPr lang="en-US" altLang="zh-CN" sz="20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虽然这两个人最终都取得了成功，但他们通往成功的道路却截然不同，他们的未来并不一定如他们所计划的那样。</a:t>
            </a:r>
            <a:endParaRPr lang="en-US" altLang="zh-CN" sz="2000">
              <a:solidFill>
                <a:schemeClr val="tx1"/>
              </a:solidFill>
              <a:ea typeface="微软雅黑" panose="020B0503020204020204" pitchFamily="34" charset="-122"/>
              <a:cs typeface="+mn-lt"/>
              <a:sym typeface="+mn-ea"/>
            </a:endParaRPr>
          </a:p>
          <a:p>
            <a:pPr fontAlgn="auto">
              <a:lnSpc>
                <a:spcPct val="150000"/>
              </a:lnSpc>
              <a:spcBef>
                <a:spcPct val="0"/>
              </a:spcBef>
            </a:pPr>
            <a:endParaRPr lang="en-US" altLang="zh-CN" sz="2000">
              <a:solidFill>
                <a:srgbClr val="FF0000"/>
              </a:solidFill>
              <a:ea typeface="微软雅黑" panose="020B0503020204020204" pitchFamily="34" charset="-122"/>
              <a:cs typeface="+mn-lt"/>
              <a:sym typeface="+mn-ea"/>
            </a:endParaRPr>
          </a:p>
          <a:p>
            <a:pPr fontAlgn="auto">
              <a:lnSpc>
                <a:spcPct val="150000"/>
              </a:lnSpc>
              <a:spcBef>
                <a:spcPct val="0"/>
              </a:spcBef>
            </a:pPr>
            <a:r>
              <a:rPr lang="en-US" altLang="zh-CN" sz="2000">
                <a:solidFill>
                  <a:srgbClr val="FF0000"/>
                </a:solidFill>
                <a:ea typeface="微软雅黑" panose="020B0503020204020204" pitchFamily="34" charset="-122"/>
                <a:cs typeface="+mn-lt"/>
                <a:sym typeface="+mn-ea"/>
              </a:rPr>
              <a:t>[句式分析] </a:t>
            </a:r>
            <a:r>
              <a:rPr lang="en-US" altLang="zh-CN" sz="20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语境中，though 引导让步状语从句，“their futures not necessarily turning out exactly as they planned”为“名词+现在分词turning out”构成独立主格结构，其中 as they planned是as引导的方式状语从句。</a:t>
            </a:r>
            <a:endParaRPr lang="en-US" altLang="zh-CN" sz="2000">
              <a:solidFill>
                <a:schemeClr val="tx1"/>
              </a:solidFill>
              <a:ea typeface="微软雅黑" panose="020B0503020204020204" pitchFamily="34" charset="-122"/>
              <a:cs typeface="+mn-lt"/>
              <a:sym typeface="+mn-ea"/>
            </a:endParaRPr>
          </a:p>
          <a:p>
            <a:pPr fontAlgn="auto">
              <a:lnSpc>
                <a:spcPct val="150000"/>
              </a:lnSpc>
              <a:spcBef>
                <a:spcPct val="0"/>
              </a:spcBef>
            </a:pPr>
            <a:r>
              <a:rPr lang="en-US" altLang="zh-CN" sz="2000">
                <a:solidFill>
                  <a:srgbClr val="FF0000"/>
                </a:solidFill>
                <a:ea typeface="微软雅黑" panose="020B0503020204020204" pitchFamily="34" charset="-122"/>
                <a:cs typeface="+mn-lt"/>
                <a:sym typeface="+mn-ea"/>
              </a:rPr>
              <a:t> </a:t>
            </a:r>
            <a:endParaRPr lang="en-US" altLang="zh-CN" sz="2000">
              <a:solidFill>
                <a:srgbClr val="FF0000"/>
              </a:solidFill>
              <a:ea typeface="微软雅黑" panose="020B0503020204020204" pitchFamily="34" charset="-122"/>
              <a:cs typeface="+mn-lt"/>
              <a:sym typeface="+mn-ea"/>
            </a:endParaRPr>
          </a:p>
          <a:p>
            <a:pPr fontAlgn="auto">
              <a:lnSpc>
                <a:spcPct val="150000"/>
              </a:lnSpc>
              <a:spcBef>
                <a:spcPct val="0"/>
              </a:spcBef>
            </a:pPr>
            <a:r>
              <a:rPr lang="en-US" altLang="zh-CN" sz="2000">
                <a:solidFill>
                  <a:srgbClr val="FF0000"/>
                </a:solidFill>
                <a:ea typeface="微软雅黑" panose="020B0503020204020204" pitchFamily="34" charset="-122"/>
                <a:cs typeface="+mn-lt"/>
                <a:sym typeface="+mn-ea"/>
              </a:rPr>
              <a:t>[</a:t>
            </a:r>
            <a:r>
              <a:rPr lang="zh-CN" altLang="en-US" sz="2000">
                <a:solidFill>
                  <a:srgbClr val="FF0000"/>
                </a:solidFill>
                <a:ea typeface="微软雅黑" panose="020B0503020204020204" pitchFamily="34" charset="-122"/>
                <a:cs typeface="+mn-lt"/>
                <a:sym typeface="+mn-ea"/>
              </a:rPr>
              <a:t>句型拓展</a:t>
            </a:r>
            <a:r>
              <a:rPr lang="en-US" altLang="zh-CN" sz="2000">
                <a:solidFill>
                  <a:srgbClr val="FF0000"/>
                </a:solidFill>
                <a:ea typeface="微软雅黑" panose="020B0503020204020204" pitchFamily="34" charset="-122"/>
                <a:cs typeface="+mn-lt"/>
                <a:sym typeface="+mn-ea"/>
              </a:rPr>
              <a:t>] </a:t>
            </a:r>
            <a:r>
              <a:rPr lang="en-US" altLang="zh-CN" sz="2000">
                <a:ea typeface="微软雅黑" panose="020B0503020204020204" pitchFamily="34" charset="-122"/>
                <a:cs typeface="+mn-lt"/>
                <a:sym typeface="+mn-ea"/>
              </a:rPr>
              <a:t>独立主格结构: 由两部分组成，前一部分是名词或者代词，后一部分是非谓语动词(动名词、不定式、现在分词、过去分词)或形容词、副词、名词或介词短语。前后两部分具有逻辑主谓关系。</a:t>
            </a:r>
            <a:endParaRPr lang="en-US" altLang="zh-CN" sz="2000">
              <a:ea typeface="微软雅黑" panose="020B0503020204020204" pitchFamily="34" charset="-122"/>
              <a:cs typeface="+mn-lt"/>
              <a:sym typeface="+mn-ea"/>
            </a:endParaRPr>
          </a:p>
        </p:txBody>
      </p:sp>
      <p:grpSp>
        <p:nvGrpSpPr>
          <p:cNvPr id="9" name="Group 21_1"/>
          <p:cNvGrpSpPr/>
          <p:nvPr/>
        </p:nvGrpSpPr>
        <p:grpSpPr>
          <a:xfrm>
            <a:off x="-492760" y="-8255"/>
            <a:ext cx="12840335" cy="6701155"/>
            <a:chOff x="-1013679" y="-43169"/>
            <a:chExt cx="12858769" cy="6560166"/>
          </a:xfrm>
        </p:grpSpPr>
        <p:grpSp>
          <p:nvGrpSpPr>
            <p:cNvPr id="10" name="组合 9"/>
            <p:cNvGrpSpPr/>
            <p:nvPr/>
          </p:nvGrpSpPr>
          <p:grpSpPr>
            <a:xfrm>
              <a:off x="9683417" y="6288397"/>
              <a:ext cx="2161673" cy="228600"/>
              <a:chOff x="2805536" y="-1467853"/>
              <a:chExt cx="2161673" cy="228600"/>
            </a:xfrm>
          </p:grpSpPr>
          <p:sp>
            <p:nvSpPr>
              <p:cNvPr id="11" name="椭圆 10"/>
              <p:cNvSpPr/>
              <p:nvPr/>
            </p:nvSpPr>
            <p:spPr>
              <a:xfrm>
                <a:off x="2805536" y="-1467853"/>
                <a:ext cx="228600" cy="228600"/>
              </a:xfrm>
              <a:prstGeom prst="ellipse">
                <a:avLst/>
              </a:prstGeom>
              <a:solidFill>
                <a:srgbClr val="78B6A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2" name="椭圆 11"/>
              <p:cNvSpPr/>
              <p:nvPr/>
            </p:nvSpPr>
            <p:spPr>
              <a:xfrm>
                <a:off x="3288804" y="-1467853"/>
                <a:ext cx="228600" cy="228600"/>
              </a:xfrm>
              <a:prstGeom prst="ellipse">
                <a:avLst/>
              </a:prstGeom>
              <a:solidFill>
                <a:srgbClr val="FDD06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4" name="椭圆 13"/>
              <p:cNvSpPr/>
              <p:nvPr/>
            </p:nvSpPr>
            <p:spPr>
              <a:xfrm>
                <a:off x="3772072" y="-1467853"/>
                <a:ext cx="228600" cy="228600"/>
              </a:xfrm>
              <a:prstGeom prst="ellipse">
                <a:avLst/>
              </a:prstGeom>
              <a:solidFill>
                <a:srgbClr val="ED935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5" name="椭圆 14"/>
              <p:cNvSpPr/>
              <p:nvPr/>
            </p:nvSpPr>
            <p:spPr>
              <a:xfrm>
                <a:off x="4255340" y="-1467853"/>
                <a:ext cx="228600" cy="228600"/>
              </a:xfrm>
              <a:prstGeom prst="ellipse">
                <a:avLst/>
              </a:prstGeom>
              <a:solidFill>
                <a:srgbClr val="E9746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6" name="椭圆 15"/>
              <p:cNvSpPr/>
              <p:nvPr/>
            </p:nvSpPr>
            <p:spPr>
              <a:xfrm>
                <a:off x="4738609" y="-1467853"/>
                <a:ext cx="228600" cy="228600"/>
              </a:xfrm>
              <a:prstGeom prst="ellipse">
                <a:avLst/>
              </a:prstGeom>
              <a:solidFill>
                <a:srgbClr val="AB7DB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grpSp>
          <p:nvGrpSpPr>
            <p:cNvPr id="17" name="组合 16"/>
            <p:cNvGrpSpPr/>
            <p:nvPr/>
          </p:nvGrpSpPr>
          <p:grpSpPr>
            <a:xfrm flipH="1" flipV="1">
              <a:off x="-1013679" y="-43169"/>
              <a:ext cx="4948007" cy="573258"/>
              <a:chOff x="-460228" y="4964882"/>
              <a:chExt cx="16582544" cy="1921192"/>
            </a:xfrm>
          </p:grpSpPr>
          <p:sp>
            <p:nvSpPr>
              <p:cNvPr id="18" name="等腰三角形 5"/>
              <p:cNvSpPr/>
              <p:nvPr/>
            </p:nvSpPr>
            <p:spPr>
              <a:xfrm>
                <a:off x="-460228" y="5749042"/>
                <a:ext cx="3560710" cy="1137032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78B6A9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9" name="等腰三角形 5"/>
              <p:cNvSpPr/>
              <p:nvPr/>
            </p:nvSpPr>
            <p:spPr>
              <a:xfrm>
                <a:off x="1498898" y="5414211"/>
                <a:ext cx="4355342" cy="1471863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  <a:gd name="connsiteX0-17" fmla="*/ 0 w 3560710"/>
                  <a:gd name="connsiteY0-18" fmla="*/ 1137032 h 1137032"/>
                  <a:gd name="connsiteX1-19" fmla="*/ 1780355 w 3560710"/>
                  <a:gd name="connsiteY1-20" fmla="*/ 88 h 1137032"/>
                  <a:gd name="connsiteX2-21" fmla="*/ 3560710 w 3560710"/>
                  <a:gd name="connsiteY2-22" fmla="*/ 1137032 h 1137032"/>
                  <a:gd name="connsiteX3-23" fmla="*/ 0 w 3560710"/>
                  <a:gd name="connsiteY3-24" fmla="*/ 1137032 h 1137032"/>
                  <a:gd name="connsiteX0-25" fmla="*/ 0 w 3560710"/>
                  <a:gd name="connsiteY0-26" fmla="*/ 1137032 h 1137032"/>
                  <a:gd name="connsiteX1-27" fmla="*/ 1780355 w 3560710"/>
                  <a:gd name="connsiteY1-28" fmla="*/ 88 h 1137032"/>
                  <a:gd name="connsiteX2-29" fmla="*/ 3560710 w 3560710"/>
                  <a:gd name="connsiteY2-30" fmla="*/ 1137032 h 1137032"/>
                  <a:gd name="connsiteX3-31" fmla="*/ 0 w 3560710"/>
                  <a:gd name="connsiteY3-32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298852" y="-9500"/>
                      <a:pt x="1780355" y="88"/>
                    </a:cubicBezTo>
                    <a:cubicBezTo>
                      <a:pt x="2261858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FDD069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0" name="等腰三角形 5"/>
              <p:cNvSpPr/>
              <p:nvPr/>
            </p:nvSpPr>
            <p:spPr>
              <a:xfrm>
                <a:off x="3763709" y="4964882"/>
                <a:ext cx="5327811" cy="1921192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ED935C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1" name="等腰三角形 5"/>
              <p:cNvSpPr/>
              <p:nvPr/>
            </p:nvSpPr>
            <p:spPr>
              <a:xfrm>
                <a:off x="6780019" y="5781117"/>
                <a:ext cx="5439657" cy="1076883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  <a:gd name="connsiteX0-17" fmla="*/ 0 w 3560710"/>
                  <a:gd name="connsiteY0-18" fmla="*/ 1076883 h 1076883"/>
                  <a:gd name="connsiteX1-19" fmla="*/ 2134761 w 3560710"/>
                  <a:gd name="connsiteY1-20" fmla="*/ 97 h 1076883"/>
                  <a:gd name="connsiteX2-21" fmla="*/ 3560710 w 3560710"/>
                  <a:gd name="connsiteY2-22" fmla="*/ 1076883 h 1076883"/>
                  <a:gd name="connsiteX3-23" fmla="*/ 0 w 3560710"/>
                  <a:gd name="connsiteY3-24" fmla="*/ 1076883 h 1076883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076883">
                    <a:moveTo>
                      <a:pt x="0" y="1076883"/>
                    </a:moveTo>
                    <a:cubicBezTo>
                      <a:pt x="593452" y="697902"/>
                      <a:pt x="1456530" y="-9491"/>
                      <a:pt x="2134761" y="97"/>
                    </a:cubicBezTo>
                    <a:cubicBezTo>
                      <a:pt x="2812992" y="9685"/>
                      <a:pt x="2967258" y="697902"/>
                      <a:pt x="3560710" y="1076883"/>
                    </a:cubicBezTo>
                    <a:lnTo>
                      <a:pt x="0" y="1076883"/>
                    </a:lnTo>
                    <a:close/>
                  </a:path>
                </a:pathLst>
              </a:custGeom>
              <a:solidFill>
                <a:srgbClr val="E9746E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2" name="等腰三角形 5"/>
              <p:cNvSpPr/>
              <p:nvPr/>
            </p:nvSpPr>
            <p:spPr>
              <a:xfrm>
                <a:off x="9613231" y="5220014"/>
                <a:ext cx="6509085" cy="1637986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AB7DB6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</p:grpSp>
    </p:spTree>
    <p:custDataLst>
      <p:tags r:id="rId1"/>
    </p:custDataLst>
  </p:cSld>
  <p:clrMapOvr>
    <a:masterClrMapping/>
  </p:clrMapOvr>
  <p:transition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401445" y="114935"/>
            <a:ext cx="8576310" cy="705485"/>
          </a:xfrm>
        </p:spPr>
        <p:txBody>
          <a:bodyPr/>
          <a:lstStyle/>
          <a:p>
            <a:pPr algn="ctr"/>
            <a:r>
              <a:rPr lang="zh-CN" altLang="en-US">
                <a:solidFill>
                  <a:srgbClr val="00B050"/>
                </a:solidFill>
                <a:sym typeface="+mn-ea"/>
              </a:rPr>
              <a:t>跟踪训练</a:t>
            </a:r>
            <a:endParaRPr lang="zh-CN" altLang="en-US"/>
          </a:p>
        </p:txBody>
      </p:sp>
      <p:grpSp>
        <p:nvGrpSpPr>
          <p:cNvPr id="3" name="Group 21_1"/>
          <p:cNvGrpSpPr/>
          <p:nvPr/>
        </p:nvGrpSpPr>
        <p:grpSpPr>
          <a:xfrm>
            <a:off x="-947639" y="11"/>
            <a:ext cx="12858769" cy="6560166"/>
            <a:chOff x="-1013679" y="-43169"/>
            <a:chExt cx="12858769" cy="6560166"/>
          </a:xfrm>
        </p:grpSpPr>
        <p:grpSp>
          <p:nvGrpSpPr>
            <p:cNvPr id="4" name="组合 3"/>
            <p:cNvGrpSpPr/>
            <p:nvPr/>
          </p:nvGrpSpPr>
          <p:grpSpPr>
            <a:xfrm>
              <a:off x="9683417" y="6288397"/>
              <a:ext cx="2161673" cy="228600"/>
              <a:chOff x="2805536" y="-1467853"/>
              <a:chExt cx="2161673" cy="228600"/>
            </a:xfrm>
          </p:grpSpPr>
          <p:sp>
            <p:nvSpPr>
              <p:cNvPr id="9" name="椭圆 8"/>
              <p:cNvSpPr/>
              <p:nvPr/>
            </p:nvSpPr>
            <p:spPr>
              <a:xfrm>
                <a:off x="2805536" y="-1467853"/>
                <a:ext cx="228600" cy="228600"/>
              </a:xfrm>
              <a:prstGeom prst="ellipse">
                <a:avLst/>
              </a:prstGeom>
              <a:solidFill>
                <a:srgbClr val="78B6A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0" name="椭圆 9"/>
              <p:cNvSpPr/>
              <p:nvPr/>
            </p:nvSpPr>
            <p:spPr>
              <a:xfrm>
                <a:off x="3288804" y="-1467853"/>
                <a:ext cx="228600" cy="228600"/>
              </a:xfrm>
              <a:prstGeom prst="ellipse">
                <a:avLst/>
              </a:prstGeom>
              <a:solidFill>
                <a:srgbClr val="FDD06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1" name="椭圆 10"/>
              <p:cNvSpPr/>
              <p:nvPr/>
            </p:nvSpPr>
            <p:spPr>
              <a:xfrm>
                <a:off x="3772072" y="-1467853"/>
                <a:ext cx="228600" cy="228600"/>
              </a:xfrm>
              <a:prstGeom prst="ellipse">
                <a:avLst/>
              </a:prstGeom>
              <a:solidFill>
                <a:srgbClr val="ED935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2" name="椭圆 11"/>
              <p:cNvSpPr/>
              <p:nvPr/>
            </p:nvSpPr>
            <p:spPr>
              <a:xfrm>
                <a:off x="4255340" y="-1467853"/>
                <a:ext cx="228600" cy="228600"/>
              </a:xfrm>
              <a:prstGeom prst="ellipse">
                <a:avLst/>
              </a:prstGeom>
              <a:solidFill>
                <a:srgbClr val="E9746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4" name="椭圆 13"/>
              <p:cNvSpPr/>
              <p:nvPr/>
            </p:nvSpPr>
            <p:spPr>
              <a:xfrm>
                <a:off x="4738609" y="-1467853"/>
                <a:ext cx="228600" cy="228600"/>
              </a:xfrm>
              <a:prstGeom prst="ellipse">
                <a:avLst/>
              </a:prstGeom>
              <a:solidFill>
                <a:srgbClr val="AB7DB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grpSp>
          <p:nvGrpSpPr>
            <p:cNvPr id="15" name="组合 14"/>
            <p:cNvGrpSpPr/>
            <p:nvPr/>
          </p:nvGrpSpPr>
          <p:grpSpPr>
            <a:xfrm flipH="1" flipV="1">
              <a:off x="-1013679" y="-43169"/>
              <a:ext cx="4948007" cy="573258"/>
              <a:chOff x="-460228" y="4964882"/>
              <a:chExt cx="16582544" cy="1921192"/>
            </a:xfrm>
          </p:grpSpPr>
          <p:sp>
            <p:nvSpPr>
              <p:cNvPr id="16" name="等腰三角形 5"/>
              <p:cNvSpPr/>
              <p:nvPr/>
            </p:nvSpPr>
            <p:spPr>
              <a:xfrm>
                <a:off x="-460228" y="5749042"/>
                <a:ext cx="3560710" cy="1137032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78B6A9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7" name="等腰三角形 5"/>
              <p:cNvSpPr/>
              <p:nvPr/>
            </p:nvSpPr>
            <p:spPr>
              <a:xfrm>
                <a:off x="1498898" y="5414211"/>
                <a:ext cx="4355342" cy="1471863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  <a:gd name="connsiteX0-17" fmla="*/ 0 w 3560710"/>
                  <a:gd name="connsiteY0-18" fmla="*/ 1137032 h 1137032"/>
                  <a:gd name="connsiteX1-19" fmla="*/ 1780355 w 3560710"/>
                  <a:gd name="connsiteY1-20" fmla="*/ 88 h 1137032"/>
                  <a:gd name="connsiteX2-21" fmla="*/ 3560710 w 3560710"/>
                  <a:gd name="connsiteY2-22" fmla="*/ 1137032 h 1137032"/>
                  <a:gd name="connsiteX3-23" fmla="*/ 0 w 3560710"/>
                  <a:gd name="connsiteY3-24" fmla="*/ 1137032 h 1137032"/>
                  <a:gd name="connsiteX0-25" fmla="*/ 0 w 3560710"/>
                  <a:gd name="connsiteY0-26" fmla="*/ 1137032 h 1137032"/>
                  <a:gd name="connsiteX1-27" fmla="*/ 1780355 w 3560710"/>
                  <a:gd name="connsiteY1-28" fmla="*/ 88 h 1137032"/>
                  <a:gd name="connsiteX2-29" fmla="*/ 3560710 w 3560710"/>
                  <a:gd name="connsiteY2-30" fmla="*/ 1137032 h 1137032"/>
                  <a:gd name="connsiteX3-31" fmla="*/ 0 w 3560710"/>
                  <a:gd name="connsiteY3-32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298852" y="-9500"/>
                      <a:pt x="1780355" y="88"/>
                    </a:cubicBezTo>
                    <a:cubicBezTo>
                      <a:pt x="2261858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FDD069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8" name="等腰三角形 5"/>
              <p:cNvSpPr/>
              <p:nvPr/>
            </p:nvSpPr>
            <p:spPr>
              <a:xfrm>
                <a:off x="3763709" y="4964882"/>
                <a:ext cx="5327811" cy="1921192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ED935C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9" name="等腰三角形 5"/>
              <p:cNvSpPr/>
              <p:nvPr/>
            </p:nvSpPr>
            <p:spPr>
              <a:xfrm>
                <a:off x="6780019" y="5781117"/>
                <a:ext cx="5439657" cy="1076883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  <a:gd name="connsiteX0-17" fmla="*/ 0 w 3560710"/>
                  <a:gd name="connsiteY0-18" fmla="*/ 1076883 h 1076883"/>
                  <a:gd name="connsiteX1-19" fmla="*/ 2134761 w 3560710"/>
                  <a:gd name="connsiteY1-20" fmla="*/ 97 h 1076883"/>
                  <a:gd name="connsiteX2-21" fmla="*/ 3560710 w 3560710"/>
                  <a:gd name="connsiteY2-22" fmla="*/ 1076883 h 1076883"/>
                  <a:gd name="connsiteX3-23" fmla="*/ 0 w 3560710"/>
                  <a:gd name="connsiteY3-24" fmla="*/ 1076883 h 1076883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076883">
                    <a:moveTo>
                      <a:pt x="0" y="1076883"/>
                    </a:moveTo>
                    <a:cubicBezTo>
                      <a:pt x="593452" y="697902"/>
                      <a:pt x="1456530" y="-9491"/>
                      <a:pt x="2134761" y="97"/>
                    </a:cubicBezTo>
                    <a:cubicBezTo>
                      <a:pt x="2812992" y="9685"/>
                      <a:pt x="2967258" y="697902"/>
                      <a:pt x="3560710" y="1076883"/>
                    </a:cubicBezTo>
                    <a:lnTo>
                      <a:pt x="0" y="1076883"/>
                    </a:lnTo>
                    <a:close/>
                  </a:path>
                </a:pathLst>
              </a:custGeom>
              <a:solidFill>
                <a:srgbClr val="E9746E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0" name="等腰三角形 5"/>
              <p:cNvSpPr/>
              <p:nvPr/>
            </p:nvSpPr>
            <p:spPr>
              <a:xfrm>
                <a:off x="9613231" y="5220014"/>
                <a:ext cx="6509085" cy="1637986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AB7DB6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</p:grpSp>
      <p:sp>
        <p:nvSpPr>
          <p:cNvPr id="6" name="文本框 5"/>
          <p:cNvSpPr txBox="1"/>
          <p:nvPr/>
        </p:nvSpPr>
        <p:spPr>
          <a:xfrm>
            <a:off x="803275" y="1019810"/>
            <a:ext cx="10879455" cy="4523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lnSpc>
                <a:spcPct val="150000"/>
              </a:lnSpc>
            </a:pPr>
            <a:r>
              <a:rPr lang="en-US" altLang="zh-CN" sz="2400"/>
              <a:t>1. The meeting _________ (be) over, all of us went home by bus or on foot.</a:t>
            </a:r>
            <a:endParaRPr lang="en-US" altLang="zh-CN" sz="2400"/>
          </a:p>
          <a:p>
            <a:pPr fontAlgn="auto">
              <a:lnSpc>
                <a:spcPct val="150000"/>
              </a:lnSpc>
            </a:pPr>
            <a:r>
              <a:rPr lang="en-US" altLang="zh-CN" sz="2400"/>
              <a:t>2. Weather____________ (permit), all the pupils of Class One  will go on an outing to the beach tomorrow.</a:t>
            </a:r>
            <a:endParaRPr lang="en-US" altLang="zh-CN" sz="2400"/>
          </a:p>
          <a:p>
            <a:pPr fontAlgn="auto">
              <a:lnSpc>
                <a:spcPct val="150000"/>
              </a:lnSpc>
            </a:pPr>
            <a:r>
              <a:rPr lang="en-US" altLang="zh-CN" sz="2400"/>
              <a:t>3.  An important lecture ______________ (give) tomorrow, the professor has to stay up late into the night. </a:t>
            </a:r>
            <a:endParaRPr lang="en-US" altLang="zh-CN" sz="2400"/>
          </a:p>
          <a:p>
            <a:pPr fontAlgn="auto">
              <a:lnSpc>
                <a:spcPct val="150000"/>
              </a:lnSpc>
            </a:pPr>
            <a:r>
              <a:rPr lang="en-US" altLang="zh-CN" sz="2400"/>
              <a:t>4. We redoubled our efforts,each man __________ (work) like two.</a:t>
            </a:r>
            <a:endParaRPr lang="en-US" altLang="zh-CN" sz="2400"/>
          </a:p>
          <a:p>
            <a:pPr fontAlgn="auto">
              <a:lnSpc>
                <a:spcPct val="150000"/>
              </a:lnSpc>
            </a:pPr>
            <a:r>
              <a:rPr lang="en-US" altLang="zh-CN" sz="2400"/>
              <a:t>5. The problems __________ (solve), the quality has been improved.</a:t>
            </a:r>
            <a:endParaRPr lang="en-US" altLang="zh-CN" sz="2400"/>
          </a:p>
          <a:p>
            <a:pPr fontAlgn="auto">
              <a:lnSpc>
                <a:spcPct val="150000"/>
              </a:lnSpc>
            </a:pPr>
            <a:r>
              <a:rPr lang="en-US" altLang="zh-CN" sz="2400"/>
              <a:t>6. The girl hid her box without anyone ___________ (know) where it was.</a:t>
            </a:r>
            <a:endParaRPr lang="en-US" altLang="zh-CN" sz="2400"/>
          </a:p>
        </p:txBody>
      </p:sp>
      <p:sp>
        <p:nvSpPr>
          <p:cNvPr id="7" name="文本框 6"/>
          <p:cNvSpPr txBox="1"/>
          <p:nvPr/>
        </p:nvSpPr>
        <p:spPr>
          <a:xfrm>
            <a:off x="3107055" y="1019810"/>
            <a:ext cx="121348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/>
              <a:t> </a:t>
            </a:r>
            <a:r>
              <a:rPr lang="en-US" altLang="zh-CN" sz="2400">
                <a:solidFill>
                  <a:srgbClr val="FF0000"/>
                </a:solidFill>
                <a:sym typeface="+mn-ea"/>
              </a:rPr>
              <a:t>being </a:t>
            </a:r>
            <a:endParaRPr lang="en-US" altLang="zh-CN" sz="2400">
              <a:solidFill>
                <a:srgbClr val="FF0000"/>
              </a:solidFill>
              <a:sym typeface="+mn-ea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2542540" y="1640205"/>
            <a:ext cx="177800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>
                <a:solidFill>
                  <a:srgbClr val="FF0000"/>
                </a:solidFill>
                <a:sym typeface="+mn-ea"/>
              </a:rPr>
              <a:t> permitting</a:t>
            </a:r>
            <a:endParaRPr lang="en-US" altLang="zh-CN" sz="2400">
              <a:solidFill>
                <a:srgbClr val="FF0000"/>
              </a:solidFill>
              <a:sym typeface="+mn-ea"/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4245610" y="2666365"/>
            <a:ext cx="182054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/>
              <a:t> </a:t>
            </a:r>
            <a:r>
              <a:rPr lang="en-US" altLang="zh-CN" sz="2400">
                <a:solidFill>
                  <a:srgbClr val="FF0000"/>
                </a:solidFill>
                <a:sym typeface="+mn-ea"/>
              </a:rPr>
              <a:t>to be given </a:t>
            </a:r>
            <a:endParaRPr lang="en-US" altLang="zh-CN" sz="2400">
              <a:solidFill>
                <a:srgbClr val="FF0000"/>
              </a:solidFill>
              <a:sym typeface="+mn-ea"/>
            </a:endParaRPr>
          </a:p>
        </p:txBody>
      </p:sp>
      <p:sp>
        <p:nvSpPr>
          <p:cNvPr id="21" name="文本框 20"/>
          <p:cNvSpPr txBox="1"/>
          <p:nvPr/>
        </p:nvSpPr>
        <p:spPr>
          <a:xfrm>
            <a:off x="6087745" y="3795395"/>
            <a:ext cx="153860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/>
              <a:t> </a:t>
            </a:r>
            <a:r>
              <a:rPr lang="en-US" altLang="zh-CN" sz="2400">
                <a:solidFill>
                  <a:srgbClr val="FF0000"/>
                </a:solidFill>
                <a:sym typeface="+mn-ea"/>
              </a:rPr>
              <a:t>working</a:t>
            </a:r>
            <a:endParaRPr lang="en-US" altLang="zh-CN" sz="2400">
              <a:solidFill>
                <a:srgbClr val="FF0000"/>
              </a:solidFill>
              <a:sym typeface="+mn-ea"/>
            </a:endParaRPr>
          </a:p>
        </p:txBody>
      </p:sp>
      <p:sp>
        <p:nvSpPr>
          <p:cNvPr id="22" name="文本框 21"/>
          <p:cNvSpPr txBox="1"/>
          <p:nvPr/>
        </p:nvSpPr>
        <p:spPr>
          <a:xfrm>
            <a:off x="3416300" y="4354195"/>
            <a:ext cx="152400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/>
              <a:t> </a:t>
            </a:r>
            <a:r>
              <a:rPr lang="en-US" altLang="zh-CN" sz="2400">
                <a:solidFill>
                  <a:srgbClr val="FF0000"/>
                </a:solidFill>
                <a:sym typeface="+mn-ea"/>
              </a:rPr>
              <a:t>solved</a:t>
            </a:r>
            <a:endParaRPr lang="en-US" altLang="zh-CN" sz="2400">
              <a:solidFill>
                <a:srgbClr val="FF0000"/>
              </a:solidFill>
              <a:sym typeface="+mn-ea"/>
            </a:endParaRPr>
          </a:p>
        </p:txBody>
      </p:sp>
      <p:sp>
        <p:nvSpPr>
          <p:cNvPr id="23" name="文本框 22"/>
          <p:cNvSpPr txBox="1"/>
          <p:nvPr/>
        </p:nvSpPr>
        <p:spPr>
          <a:xfrm>
            <a:off x="6109335" y="4940935"/>
            <a:ext cx="149542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/>
              <a:t> </a:t>
            </a:r>
            <a:r>
              <a:rPr lang="en-US" altLang="zh-CN" sz="2400">
                <a:solidFill>
                  <a:srgbClr val="FF0000"/>
                </a:solidFill>
                <a:sym typeface="+mn-ea"/>
              </a:rPr>
              <a:t>knowing</a:t>
            </a:r>
            <a:endParaRPr lang="en-US" altLang="zh-CN" sz="2400">
              <a:solidFill>
                <a:srgbClr val="FF0000"/>
              </a:solidFill>
              <a:sym typeface="+mn-ea"/>
            </a:endParaRPr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13" grpId="0"/>
      <p:bldP spid="21" grpId="0"/>
      <p:bldP spid="22" grpId="0"/>
      <p:bldP spid="23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/>
          <p:cNvSpPr>
            <a:spLocks noGrp="1"/>
          </p:cNvSpPr>
          <p:nvPr>
            <p:ph type="title"/>
          </p:nvPr>
        </p:nvSpPr>
        <p:spPr>
          <a:xfrm>
            <a:off x="611575" y="70"/>
            <a:ext cx="10969200" cy="705600"/>
          </a:xfrm>
        </p:spPr>
        <p:txBody>
          <a:bodyPr>
            <a:normAutofit fontScale="90000"/>
          </a:bodyPr>
          <a:lstStyle/>
          <a:p>
            <a:pPr algn="ctr"/>
            <a:br>
              <a:rPr>
                <a:solidFill>
                  <a:srgbClr val="00B050"/>
                </a:solidFill>
                <a:latin typeface="微软雅黑" panose="020B0503020204020204" pitchFamily="34" charset="-122"/>
                <a:sym typeface="+mn-ea"/>
              </a:rPr>
            </a:br>
            <a:r>
              <a:rPr>
                <a:solidFill>
                  <a:srgbClr val="00B050"/>
                </a:solidFill>
                <a:latin typeface="微软雅黑" panose="020B0503020204020204" pitchFamily="34" charset="-122"/>
                <a:sym typeface="+mn-ea"/>
              </a:rPr>
              <a:t>单元重点句型 </a:t>
            </a:r>
            <a:r>
              <a:rPr lang="en-US">
                <a:solidFill>
                  <a:srgbClr val="00B050"/>
                </a:solidFill>
                <a:latin typeface="微软雅黑" panose="020B0503020204020204" pitchFamily="34" charset="-122"/>
                <a:sym typeface="+mn-ea"/>
              </a:rPr>
              <a:t>3</a:t>
            </a:r>
            <a:br>
              <a:rPr>
                <a:solidFill>
                  <a:srgbClr val="00B050"/>
                </a:solidFill>
                <a:latin typeface="微软雅黑" panose="020B0503020204020204" pitchFamily="34" charset="-122"/>
                <a:sym typeface="+mn-ea"/>
              </a:rPr>
            </a:br>
            <a:endParaRPr lang="zh-CN" altLang="en-US"/>
          </a:p>
        </p:txBody>
      </p:sp>
      <p:sp>
        <p:nvSpPr>
          <p:cNvPr id="5" name="文本框 4"/>
          <p:cNvSpPr txBox="1"/>
          <p:nvPr/>
        </p:nvSpPr>
        <p:spPr>
          <a:xfrm>
            <a:off x="281305" y="705485"/>
            <a:ext cx="11583670" cy="50774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lnSpc>
                <a:spcPct val="150000"/>
              </a:lnSpc>
              <a:spcBef>
                <a:spcPct val="0"/>
              </a:spcBef>
            </a:pPr>
            <a:r>
              <a:rPr lang="en-US" altLang="zh-CN" sz="2400">
                <a:solidFill>
                  <a:srgbClr val="FF0000"/>
                </a:solidFill>
                <a:ea typeface="微软雅黑" panose="020B0503020204020204" pitchFamily="34" charset="-122"/>
                <a:cs typeface="+mn-lt"/>
                <a:sym typeface="+mn-ea"/>
              </a:rPr>
              <a:t>3.  </a:t>
            </a:r>
            <a:r>
              <a:rPr lang="en-US" altLang="zh-CN" sz="2400" u="sng">
                <a:solidFill>
                  <a:srgbClr val="FF0000"/>
                </a:solidFill>
                <a:ea typeface="微软雅黑" panose="020B0503020204020204" pitchFamily="34" charset="-122"/>
                <a:cs typeface="+mn-lt"/>
                <a:sym typeface="+mn-ea"/>
              </a:rPr>
              <a:t>Whether big or small</a:t>
            </a:r>
            <a:r>
              <a:rPr lang="en-US" altLang="zh-CN" sz="2400">
                <a:solidFill>
                  <a:srgbClr val="FF0000"/>
                </a:solidFill>
                <a:ea typeface="微软雅黑" panose="020B0503020204020204" pitchFamily="34" charset="-122"/>
                <a:cs typeface="+mn-lt"/>
                <a:sym typeface="+mn-ea"/>
              </a:rPr>
              <a:t>, </a:t>
            </a:r>
            <a:r>
              <a:rPr lang="en-US" altLang="zh-CN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what all our choices have in common is that they lead to specific consequences. </a:t>
            </a:r>
            <a:r>
              <a:rPr lang="zh-CN" altLang="en-US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无论大小，我们所有的选择都有一个共同点，那就是它们都会导致特定的结果。 </a:t>
            </a:r>
            <a:endParaRPr lang="en-US" altLang="zh-CN" sz="2400">
              <a:solidFill>
                <a:schemeClr val="tx1"/>
              </a:solidFill>
              <a:ea typeface="微软雅黑" panose="020B0503020204020204" pitchFamily="34" charset="-122"/>
              <a:cs typeface="+mn-lt"/>
              <a:sym typeface="+mn-ea"/>
            </a:endParaRPr>
          </a:p>
          <a:p>
            <a:pPr fontAlgn="auto">
              <a:lnSpc>
                <a:spcPct val="150000"/>
              </a:lnSpc>
              <a:spcBef>
                <a:spcPct val="0"/>
              </a:spcBef>
            </a:pPr>
            <a:endParaRPr lang="en-US" altLang="zh-CN" sz="2400">
              <a:solidFill>
                <a:srgbClr val="FF0000"/>
              </a:solidFill>
              <a:ea typeface="微软雅黑" panose="020B0503020204020204" pitchFamily="34" charset="-122"/>
              <a:cs typeface="+mn-lt"/>
              <a:sym typeface="+mn-ea"/>
            </a:endParaRPr>
          </a:p>
          <a:p>
            <a:pPr fontAlgn="auto">
              <a:lnSpc>
                <a:spcPct val="150000"/>
              </a:lnSpc>
              <a:spcBef>
                <a:spcPct val="0"/>
              </a:spcBef>
            </a:pPr>
            <a:r>
              <a:rPr lang="zh-CN" altLang="en-US" sz="2400">
                <a:solidFill>
                  <a:srgbClr val="FF0000"/>
                </a:solidFill>
                <a:ea typeface="微软雅黑" panose="020B0503020204020204" pitchFamily="34" charset="-122"/>
                <a:cs typeface="+mn-lt"/>
                <a:sym typeface="+mn-ea"/>
              </a:rPr>
              <a:t>[句式分析] </a:t>
            </a:r>
            <a:r>
              <a:rPr lang="zh-CN" altLang="en-US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whether ... or...意为“不管...还是...”, 引导让步状语， what all our choices have in common 是what引导的主语从句， what 在从句中作宾语；that引导表语从句。 </a:t>
            </a:r>
            <a:endParaRPr lang="zh-CN" altLang="en-US" sz="2400">
              <a:solidFill>
                <a:srgbClr val="FF0000"/>
              </a:solidFill>
              <a:ea typeface="微软雅黑" panose="020B0503020204020204" pitchFamily="34" charset="-122"/>
              <a:cs typeface="+mn-lt"/>
              <a:sym typeface="+mn-ea"/>
            </a:endParaRPr>
          </a:p>
          <a:p>
            <a:pPr fontAlgn="auto">
              <a:lnSpc>
                <a:spcPct val="150000"/>
              </a:lnSpc>
              <a:spcBef>
                <a:spcPct val="0"/>
              </a:spcBef>
            </a:pPr>
            <a:r>
              <a:rPr lang="zh-CN" altLang="en-US" sz="2400">
                <a:solidFill>
                  <a:srgbClr val="FF0000"/>
                </a:solidFill>
                <a:ea typeface="微软雅黑" panose="020B0503020204020204" pitchFamily="34" charset="-122"/>
                <a:cs typeface="+mn-lt"/>
                <a:sym typeface="+mn-ea"/>
              </a:rPr>
              <a:t>[句型拓展] </a:t>
            </a:r>
            <a:r>
              <a:rPr lang="zh-CN" altLang="en-US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本语境，</a:t>
            </a:r>
            <a:r>
              <a:rPr lang="en-US" altLang="zh-CN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whether ... or...</a:t>
            </a:r>
            <a:r>
              <a:rPr lang="zh-CN" altLang="en-US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是</a:t>
            </a:r>
            <a:r>
              <a:rPr lang="en-US" altLang="zh-CN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No matter whether ... or...</a:t>
            </a:r>
            <a:r>
              <a:rPr lang="zh-CN" altLang="en-US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的省略形式。</a:t>
            </a:r>
            <a:r>
              <a:rPr lang="en-US" altLang="zh-CN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No matter + </a:t>
            </a:r>
            <a:r>
              <a:rPr lang="zh-CN" altLang="en-US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特殊疑问词，引导让步状语从句，也可以使用特殊疑问词</a:t>
            </a:r>
            <a:r>
              <a:rPr lang="en-US" altLang="zh-CN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wh+ever</a:t>
            </a:r>
            <a:r>
              <a:rPr lang="zh-CN" altLang="en-US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来替代。</a:t>
            </a:r>
            <a:r>
              <a:rPr lang="zh-CN" altLang="en-US" sz="20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 </a:t>
            </a:r>
            <a:endParaRPr lang="zh-CN" altLang="en-US" sz="2000">
              <a:solidFill>
                <a:schemeClr val="tx1"/>
              </a:solidFill>
              <a:ea typeface="微软雅黑" panose="020B0503020204020204" pitchFamily="34" charset="-122"/>
              <a:cs typeface="+mn-lt"/>
              <a:sym typeface="+mn-ea"/>
            </a:endParaRPr>
          </a:p>
        </p:txBody>
      </p:sp>
      <p:grpSp>
        <p:nvGrpSpPr>
          <p:cNvPr id="9" name="Group 21_1"/>
          <p:cNvGrpSpPr/>
          <p:nvPr/>
        </p:nvGrpSpPr>
        <p:grpSpPr>
          <a:xfrm>
            <a:off x="-492760" y="-8255"/>
            <a:ext cx="12840335" cy="6701155"/>
            <a:chOff x="-1013679" y="-43169"/>
            <a:chExt cx="12858769" cy="6560166"/>
          </a:xfrm>
        </p:grpSpPr>
        <p:grpSp>
          <p:nvGrpSpPr>
            <p:cNvPr id="10" name="组合 9"/>
            <p:cNvGrpSpPr/>
            <p:nvPr/>
          </p:nvGrpSpPr>
          <p:grpSpPr>
            <a:xfrm>
              <a:off x="9683417" y="6288397"/>
              <a:ext cx="2161673" cy="228600"/>
              <a:chOff x="2805536" y="-1467853"/>
              <a:chExt cx="2161673" cy="228600"/>
            </a:xfrm>
          </p:grpSpPr>
          <p:sp>
            <p:nvSpPr>
              <p:cNvPr id="11" name="椭圆 10"/>
              <p:cNvSpPr/>
              <p:nvPr/>
            </p:nvSpPr>
            <p:spPr>
              <a:xfrm>
                <a:off x="2805536" y="-1467853"/>
                <a:ext cx="228600" cy="228600"/>
              </a:xfrm>
              <a:prstGeom prst="ellipse">
                <a:avLst/>
              </a:prstGeom>
              <a:solidFill>
                <a:srgbClr val="78B6A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2" name="椭圆 11"/>
              <p:cNvSpPr/>
              <p:nvPr/>
            </p:nvSpPr>
            <p:spPr>
              <a:xfrm>
                <a:off x="3288804" y="-1467853"/>
                <a:ext cx="228600" cy="228600"/>
              </a:xfrm>
              <a:prstGeom prst="ellipse">
                <a:avLst/>
              </a:prstGeom>
              <a:solidFill>
                <a:srgbClr val="FDD06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4" name="椭圆 13"/>
              <p:cNvSpPr/>
              <p:nvPr/>
            </p:nvSpPr>
            <p:spPr>
              <a:xfrm>
                <a:off x="3772072" y="-1467853"/>
                <a:ext cx="228600" cy="228600"/>
              </a:xfrm>
              <a:prstGeom prst="ellipse">
                <a:avLst/>
              </a:prstGeom>
              <a:solidFill>
                <a:srgbClr val="ED935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5" name="椭圆 14"/>
              <p:cNvSpPr/>
              <p:nvPr/>
            </p:nvSpPr>
            <p:spPr>
              <a:xfrm>
                <a:off x="4255340" y="-1467853"/>
                <a:ext cx="228600" cy="228600"/>
              </a:xfrm>
              <a:prstGeom prst="ellipse">
                <a:avLst/>
              </a:prstGeom>
              <a:solidFill>
                <a:srgbClr val="E9746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6" name="椭圆 15"/>
              <p:cNvSpPr/>
              <p:nvPr/>
            </p:nvSpPr>
            <p:spPr>
              <a:xfrm>
                <a:off x="4738609" y="-1467853"/>
                <a:ext cx="228600" cy="228600"/>
              </a:xfrm>
              <a:prstGeom prst="ellipse">
                <a:avLst/>
              </a:prstGeom>
              <a:solidFill>
                <a:srgbClr val="AB7DB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grpSp>
          <p:nvGrpSpPr>
            <p:cNvPr id="17" name="组合 16"/>
            <p:cNvGrpSpPr/>
            <p:nvPr/>
          </p:nvGrpSpPr>
          <p:grpSpPr>
            <a:xfrm flipH="1" flipV="1">
              <a:off x="-1013679" y="-43169"/>
              <a:ext cx="4948007" cy="573258"/>
              <a:chOff x="-460228" y="4964882"/>
              <a:chExt cx="16582544" cy="1921192"/>
            </a:xfrm>
          </p:grpSpPr>
          <p:sp>
            <p:nvSpPr>
              <p:cNvPr id="18" name="等腰三角形 5"/>
              <p:cNvSpPr/>
              <p:nvPr/>
            </p:nvSpPr>
            <p:spPr>
              <a:xfrm>
                <a:off x="-460228" y="5749042"/>
                <a:ext cx="3560710" cy="1137032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78B6A9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9" name="等腰三角形 5"/>
              <p:cNvSpPr/>
              <p:nvPr/>
            </p:nvSpPr>
            <p:spPr>
              <a:xfrm>
                <a:off x="1498898" y="5414211"/>
                <a:ext cx="4355342" cy="1471863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  <a:gd name="connsiteX0-17" fmla="*/ 0 w 3560710"/>
                  <a:gd name="connsiteY0-18" fmla="*/ 1137032 h 1137032"/>
                  <a:gd name="connsiteX1-19" fmla="*/ 1780355 w 3560710"/>
                  <a:gd name="connsiteY1-20" fmla="*/ 88 h 1137032"/>
                  <a:gd name="connsiteX2-21" fmla="*/ 3560710 w 3560710"/>
                  <a:gd name="connsiteY2-22" fmla="*/ 1137032 h 1137032"/>
                  <a:gd name="connsiteX3-23" fmla="*/ 0 w 3560710"/>
                  <a:gd name="connsiteY3-24" fmla="*/ 1137032 h 1137032"/>
                  <a:gd name="connsiteX0-25" fmla="*/ 0 w 3560710"/>
                  <a:gd name="connsiteY0-26" fmla="*/ 1137032 h 1137032"/>
                  <a:gd name="connsiteX1-27" fmla="*/ 1780355 w 3560710"/>
                  <a:gd name="connsiteY1-28" fmla="*/ 88 h 1137032"/>
                  <a:gd name="connsiteX2-29" fmla="*/ 3560710 w 3560710"/>
                  <a:gd name="connsiteY2-30" fmla="*/ 1137032 h 1137032"/>
                  <a:gd name="connsiteX3-31" fmla="*/ 0 w 3560710"/>
                  <a:gd name="connsiteY3-32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298852" y="-9500"/>
                      <a:pt x="1780355" y="88"/>
                    </a:cubicBezTo>
                    <a:cubicBezTo>
                      <a:pt x="2261858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FDD069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0" name="等腰三角形 5"/>
              <p:cNvSpPr/>
              <p:nvPr/>
            </p:nvSpPr>
            <p:spPr>
              <a:xfrm>
                <a:off x="3763709" y="4964882"/>
                <a:ext cx="5327811" cy="1921192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ED935C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1" name="等腰三角形 5"/>
              <p:cNvSpPr/>
              <p:nvPr/>
            </p:nvSpPr>
            <p:spPr>
              <a:xfrm>
                <a:off x="6780019" y="5781117"/>
                <a:ext cx="5439657" cy="1076883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  <a:gd name="connsiteX0-17" fmla="*/ 0 w 3560710"/>
                  <a:gd name="connsiteY0-18" fmla="*/ 1076883 h 1076883"/>
                  <a:gd name="connsiteX1-19" fmla="*/ 2134761 w 3560710"/>
                  <a:gd name="connsiteY1-20" fmla="*/ 97 h 1076883"/>
                  <a:gd name="connsiteX2-21" fmla="*/ 3560710 w 3560710"/>
                  <a:gd name="connsiteY2-22" fmla="*/ 1076883 h 1076883"/>
                  <a:gd name="connsiteX3-23" fmla="*/ 0 w 3560710"/>
                  <a:gd name="connsiteY3-24" fmla="*/ 1076883 h 1076883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076883">
                    <a:moveTo>
                      <a:pt x="0" y="1076883"/>
                    </a:moveTo>
                    <a:cubicBezTo>
                      <a:pt x="593452" y="697902"/>
                      <a:pt x="1456530" y="-9491"/>
                      <a:pt x="2134761" y="97"/>
                    </a:cubicBezTo>
                    <a:cubicBezTo>
                      <a:pt x="2812992" y="9685"/>
                      <a:pt x="2967258" y="697902"/>
                      <a:pt x="3560710" y="1076883"/>
                    </a:cubicBezTo>
                    <a:lnTo>
                      <a:pt x="0" y="1076883"/>
                    </a:lnTo>
                    <a:close/>
                  </a:path>
                </a:pathLst>
              </a:custGeom>
              <a:solidFill>
                <a:srgbClr val="E9746E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2" name="等腰三角形 5"/>
              <p:cNvSpPr/>
              <p:nvPr/>
            </p:nvSpPr>
            <p:spPr>
              <a:xfrm>
                <a:off x="9613231" y="5220014"/>
                <a:ext cx="6509085" cy="1637986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AB7DB6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</p:grpSp>
    </p:spTree>
    <p:custDataLst>
      <p:tags r:id="rId1"/>
    </p:custDataLst>
  </p:cSld>
  <p:clrMapOvr>
    <a:masterClrMapping/>
  </p:clrMapOvr>
  <p:transition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11575" y="128975"/>
            <a:ext cx="10969200" cy="705600"/>
          </a:xfrm>
        </p:spPr>
        <p:txBody>
          <a:bodyPr>
            <a:normAutofit fontScale="90000"/>
          </a:bodyPr>
          <a:lstStyle/>
          <a:p>
            <a:pPr algn="ctr"/>
            <a:br>
              <a:rPr lang="zh-CN" altLang="en-US">
                <a:solidFill>
                  <a:srgbClr val="00B050"/>
                </a:solidFill>
                <a:sym typeface="+mn-ea"/>
              </a:rPr>
            </a:br>
            <a:r>
              <a:rPr lang="zh-CN" altLang="en-US">
                <a:solidFill>
                  <a:srgbClr val="00B050"/>
                </a:solidFill>
                <a:sym typeface="+mn-ea"/>
              </a:rPr>
              <a:t>跟踪训练</a:t>
            </a:r>
            <a:br>
              <a:rPr lang="zh-CN" altLang="en-US">
                <a:solidFill>
                  <a:srgbClr val="00B050"/>
                </a:solidFill>
              </a:rPr>
            </a:br>
            <a:endParaRPr lang="zh-CN" altLang="en-US"/>
          </a:p>
        </p:txBody>
      </p:sp>
      <p:grpSp>
        <p:nvGrpSpPr>
          <p:cNvPr id="3" name="Group 21_1"/>
          <p:cNvGrpSpPr/>
          <p:nvPr/>
        </p:nvGrpSpPr>
        <p:grpSpPr>
          <a:xfrm>
            <a:off x="-947639" y="11"/>
            <a:ext cx="12858769" cy="6560166"/>
            <a:chOff x="-1013679" y="-43169"/>
            <a:chExt cx="12858769" cy="6560166"/>
          </a:xfrm>
        </p:grpSpPr>
        <p:grpSp>
          <p:nvGrpSpPr>
            <p:cNvPr id="4" name="组合 3"/>
            <p:cNvGrpSpPr/>
            <p:nvPr/>
          </p:nvGrpSpPr>
          <p:grpSpPr>
            <a:xfrm>
              <a:off x="9683417" y="6288397"/>
              <a:ext cx="2161673" cy="228600"/>
              <a:chOff x="2805536" y="-1467853"/>
              <a:chExt cx="2161673" cy="228600"/>
            </a:xfrm>
          </p:grpSpPr>
          <p:sp>
            <p:nvSpPr>
              <p:cNvPr id="9" name="椭圆 8"/>
              <p:cNvSpPr/>
              <p:nvPr/>
            </p:nvSpPr>
            <p:spPr>
              <a:xfrm>
                <a:off x="2805536" y="-1467853"/>
                <a:ext cx="228600" cy="228600"/>
              </a:xfrm>
              <a:prstGeom prst="ellipse">
                <a:avLst/>
              </a:prstGeom>
              <a:solidFill>
                <a:srgbClr val="78B6A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0" name="椭圆 9"/>
              <p:cNvSpPr/>
              <p:nvPr/>
            </p:nvSpPr>
            <p:spPr>
              <a:xfrm>
                <a:off x="3288804" y="-1467853"/>
                <a:ext cx="228600" cy="228600"/>
              </a:xfrm>
              <a:prstGeom prst="ellipse">
                <a:avLst/>
              </a:prstGeom>
              <a:solidFill>
                <a:srgbClr val="FDD06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1" name="椭圆 10"/>
              <p:cNvSpPr/>
              <p:nvPr/>
            </p:nvSpPr>
            <p:spPr>
              <a:xfrm>
                <a:off x="3772072" y="-1467853"/>
                <a:ext cx="228600" cy="228600"/>
              </a:xfrm>
              <a:prstGeom prst="ellipse">
                <a:avLst/>
              </a:prstGeom>
              <a:solidFill>
                <a:srgbClr val="ED935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2" name="椭圆 11"/>
              <p:cNvSpPr/>
              <p:nvPr/>
            </p:nvSpPr>
            <p:spPr>
              <a:xfrm>
                <a:off x="4255340" y="-1467853"/>
                <a:ext cx="228600" cy="228600"/>
              </a:xfrm>
              <a:prstGeom prst="ellipse">
                <a:avLst/>
              </a:prstGeom>
              <a:solidFill>
                <a:srgbClr val="E9746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4" name="椭圆 13"/>
              <p:cNvSpPr/>
              <p:nvPr/>
            </p:nvSpPr>
            <p:spPr>
              <a:xfrm>
                <a:off x="4738609" y="-1467853"/>
                <a:ext cx="228600" cy="228600"/>
              </a:xfrm>
              <a:prstGeom prst="ellipse">
                <a:avLst/>
              </a:prstGeom>
              <a:solidFill>
                <a:srgbClr val="AB7DB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grpSp>
          <p:nvGrpSpPr>
            <p:cNvPr id="15" name="组合 14"/>
            <p:cNvGrpSpPr/>
            <p:nvPr/>
          </p:nvGrpSpPr>
          <p:grpSpPr>
            <a:xfrm flipH="1" flipV="1">
              <a:off x="-1013679" y="-43169"/>
              <a:ext cx="4948007" cy="573258"/>
              <a:chOff x="-460228" y="4964882"/>
              <a:chExt cx="16582544" cy="1921192"/>
            </a:xfrm>
          </p:grpSpPr>
          <p:sp>
            <p:nvSpPr>
              <p:cNvPr id="16" name="等腰三角形 5"/>
              <p:cNvSpPr/>
              <p:nvPr/>
            </p:nvSpPr>
            <p:spPr>
              <a:xfrm>
                <a:off x="-460228" y="5749042"/>
                <a:ext cx="3560710" cy="1137032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78B6A9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7" name="等腰三角形 5"/>
              <p:cNvSpPr/>
              <p:nvPr/>
            </p:nvSpPr>
            <p:spPr>
              <a:xfrm>
                <a:off x="1498898" y="5414211"/>
                <a:ext cx="4355342" cy="1471863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  <a:gd name="connsiteX0-17" fmla="*/ 0 w 3560710"/>
                  <a:gd name="connsiteY0-18" fmla="*/ 1137032 h 1137032"/>
                  <a:gd name="connsiteX1-19" fmla="*/ 1780355 w 3560710"/>
                  <a:gd name="connsiteY1-20" fmla="*/ 88 h 1137032"/>
                  <a:gd name="connsiteX2-21" fmla="*/ 3560710 w 3560710"/>
                  <a:gd name="connsiteY2-22" fmla="*/ 1137032 h 1137032"/>
                  <a:gd name="connsiteX3-23" fmla="*/ 0 w 3560710"/>
                  <a:gd name="connsiteY3-24" fmla="*/ 1137032 h 1137032"/>
                  <a:gd name="connsiteX0-25" fmla="*/ 0 w 3560710"/>
                  <a:gd name="connsiteY0-26" fmla="*/ 1137032 h 1137032"/>
                  <a:gd name="connsiteX1-27" fmla="*/ 1780355 w 3560710"/>
                  <a:gd name="connsiteY1-28" fmla="*/ 88 h 1137032"/>
                  <a:gd name="connsiteX2-29" fmla="*/ 3560710 w 3560710"/>
                  <a:gd name="connsiteY2-30" fmla="*/ 1137032 h 1137032"/>
                  <a:gd name="connsiteX3-31" fmla="*/ 0 w 3560710"/>
                  <a:gd name="connsiteY3-32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298852" y="-9500"/>
                      <a:pt x="1780355" y="88"/>
                    </a:cubicBezTo>
                    <a:cubicBezTo>
                      <a:pt x="2261858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FDD069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8" name="等腰三角形 5"/>
              <p:cNvSpPr/>
              <p:nvPr/>
            </p:nvSpPr>
            <p:spPr>
              <a:xfrm>
                <a:off x="3763709" y="4964882"/>
                <a:ext cx="5327811" cy="1921192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ED935C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9" name="等腰三角形 5"/>
              <p:cNvSpPr/>
              <p:nvPr/>
            </p:nvSpPr>
            <p:spPr>
              <a:xfrm>
                <a:off x="6780019" y="5781117"/>
                <a:ext cx="5439657" cy="1076883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  <a:gd name="connsiteX0-17" fmla="*/ 0 w 3560710"/>
                  <a:gd name="connsiteY0-18" fmla="*/ 1076883 h 1076883"/>
                  <a:gd name="connsiteX1-19" fmla="*/ 2134761 w 3560710"/>
                  <a:gd name="connsiteY1-20" fmla="*/ 97 h 1076883"/>
                  <a:gd name="connsiteX2-21" fmla="*/ 3560710 w 3560710"/>
                  <a:gd name="connsiteY2-22" fmla="*/ 1076883 h 1076883"/>
                  <a:gd name="connsiteX3-23" fmla="*/ 0 w 3560710"/>
                  <a:gd name="connsiteY3-24" fmla="*/ 1076883 h 1076883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076883">
                    <a:moveTo>
                      <a:pt x="0" y="1076883"/>
                    </a:moveTo>
                    <a:cubicBezTo>
                      <a:pt x="593452" y="697902"/>
                      <a:pt x="1456530" y="-9491"/>
                      <a:pt x="2134761" y="97"/>
                    </a:cubicBezTo>
                    <a:cubicBezTo>
                      <a:pt x="2812992" y="9685"/>
                      <a:pt x="2967258" y="697902"/>
                      <a:pt x="3560710" y="1076883"/>
                    </a:cubicBezTo>
                    <a:lnTo>
                      <a:pt x="0" y="1076883"/>
                    </a:lnTo>
                    <a:close/>
                  </a:path>
                </a:pathLst>
              </a:custGeom>
              <a:solidFill>
                <a:srgbClr val="E9746E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0" name="等腰三角形 5"/>
              <p:cNvSpPr/>
              <p:nvPr/>
            </p:nvSpPr>
            <p:spPr>
              <a:xfrm>
                <a:off x="9613231" y="5220014"/>
                <a:ext cx="6509085" cy="1637986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AB7DB6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</p:grpSp>
      <p:sp>
        <p:nvSpPr>
          <p:cNvPr id="5" name="文本框 4"/>
          <p:cNvSpPr txBox="1"/>
          <p:nvPr/>
        </p:nvSpPr>
        <p:spPr>
          <a:xfrm>
            <a:off x="633730" y="1073785"/>
            <a:ext cx="11049000" cy="50774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lnSpc>
                <a:spcPct val="150000"/>
              </a:lnSpc>
            </a:pPr>
            <a:r>
              <a:rPr lang="en-US" altLang="zh-CN" sz="2400"/>
              <a:t>1. No matter __________ he  had been invited or not, Jones would be there to celebrate his friend's 18th birthday. </a:t>
            </a:r>
            <a:endParaRPr lang="en-US" altLang="zh-CN" sz="2400"/>
          </a:p>
          <a:p>
            <a:pPr fontAlgn="auto">
              <a:lnSpc>
                <a:spcPct val="150000"/>
              </a:lnSpc>
            </a:pPr>
            <a:r>
              <a:rPr lang="en-US" altLang="zh-CN" sz="2400"/>
              <a:t>2.  No matter __________ you work in the future, you can always find enougn time to study.</a:t>
            </a:r>
            <a:endParaRPr lang="en-US" altLang="zh-CN" sz="2400"/>
          </a:p>
          <a:p>
            <a:pPr fontAlgn="auto">
              <a:lnSpc>
                <a:spcPct val="150000"/>
              </a:lnSpc>
            </a:pPr>
            <a:r>
              <a:rPr lang="en-US" altLang="zh-CN" sz="2400"/>
              <a:t>3. No matter _______ and how the invaders come, they will be wiped out clean. </a:t>
            </a:r>
            <a:endParaRPr lang="en-US" altLang="zh-CN" sz="2400"/>
          </a:p>
          <a:p>
            <a:pPr fontAlgn="auto">
              <a:lnSpc>
                <a:spcPct val="150000"/>
              </a:lnSpc>
            </a:pPr>
            <a:r>
              <a:rPr lang="en-US" altLang="zh-CN" sz="2400"/>
              <a:t>4. No matter ________ small a drop of water we might study under the microscope, we could not see the hydrogen and oxygen in it.</a:t>
            </a:r>
            <a:endParaRPr lang="en-US" altLang="zh-CN" sz="2400"/>
          </a:p>
          <a:p>
            <a:pPr fontAlgn="auto">
              <a:lnSpc>
                <a:spcPct val="150000"/>
              </a:lnSpc>
            </a:pPr>
            <a:r>
              <a:rPr lang="en-US" altLang="zh-CN" sz="2400"/>
              <a:t>5. “Don't open the door, no matter _______ comes.” the mother tells her son when she leaves for work.</a:t>
            </a:r>
            <a:endParaRPr lang="en-US" altLang="zh-CN" sz="2400"/>
          </a:p>
        </p:txBody>
      </p:sp>
      <p:sp>
        <p:nvSpPr>
          <p:cNvPr id="6" name="文本框 5"/>
          <p:cNvSpPr txBox="1"/>
          <p:nvPr/>
        </p:nvSpPr>
        <p:spPr>
          <a:xfrm>
            <a:off x="2462530" y="1160780"/>
            <a:ext cx="153797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2400">
                <a:solidFill>
                  <a:srgbClr val="FF0000"/>
                </a:solidFill>
              </a:rPr>
              <a:t>whether </a:t>
            </a:r>
            <a:endParaRPr lang="en-US" altLang="zh-CN" sz="2400">
              <a:solidFill>
                <a:srgbClr val="FF0000"/>
              </a:solidFill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2636520" y="2289810"/>
            <a:ext cx="136398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/>
              <a:t> </a:t>
            </a:r>
            <a:r>
              <a:rPr lang="en-US" altLang="zh-CN" sz="2400">
                <a:solidFill>
                  <a:srgbClr val="FF0000"/>
                </a:solidFill>
              </a:rPr>
              <a:t>where </a:t>
            </a:r>
            <a:endParaRPr lang="en-US" altLang="zh-CN" sz="2400">
              <a:solidFill>
                <a:srgbClr val="FF0000"/>
              </a:solidFill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2636520" y="3382010"/>
            <a:ext cx="101536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>
                <a:solidFill>
                  <a:srgbClr val="FF0000"/>
                </a:solidFill>
              </a:rPr>
              <a:t>when </a:t>
            </a:r>
            <a:endParaRPr lang="en-US" altLang="zh-CN" sz="2400">
              <a:solidFill>
                <a:srgbClr val="FF0000"/>
              </a:solidFill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2636520" y="3955415"/>
            <a:ext cx="90741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/>
              <a:t> </a:t>
            </a:r>
            <a:r>
              <a:rPr lang="en-US" altLang="zh-CN" sz="2400">
                <a:solidFill>
                  <a:srgbClr val="FF0000"/>
                </a:solidFill>
              </a:rPr>
              <a:t>how</a:t>
            </a:r>
            <a:endParaRPr lang="en-US" altLang="zh-CN" sz="2400">
              <a:solidFill>
                <a:srgbClr val="FF0000"/>
              </a:solidFill>
            </a:endParaRPr>
          </a:p>
        </p:txBody>
      </p:sp>
      <p:sp>
        <p:nvSpPr>
          <p:cNvPr id="21" name="文本框 20"/>
          <p:cNvSpPr txBox="1"/>
          <p:nvPr/>
        </p:nvSpPr>
        <p:spPr>
          <a:xfrm>
            <a:off x="5515610" y="4999355"/>
            <a:ext cx="93154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/>
              <a:t> </a:t>
            </a:r>
            <a:r>
              <a:rPr lang="en-US" altLang="zh-CN" sz="2400">
                <a:solidFill>
                  <a:srgbClr val="FF0000"/>
                </a:solidFill>
              </a:rPr>
              <a:t>who</a:t>
            </a:r>
            <a:endParaRPr lang="en-US" altLang="zh-CN" sz="2400">
              <a:solidFill>
                <a:srgbClr val="FF0000"/>
              </a:solidFill>
            </a:endParaRPr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13" grpId="0"/>
      <p:bldP spid="21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标题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zh-CN" altLang="en-US"/>
            </a:br>
            <a:endParaRPr lang="zh-CN" altLang="en-US"/>
          </a:p>
        </p:txBody>
      </p:sp>
      <p:grpSp>
        <p:nvGrpSpPr>
          <p:cNvPr id="58" name="Group 21_1"/>
          <p:cNvGrpSpPr/>
          <p:nvPr/>
        </p:nvGrpSpPr>
        <p:grpSpPr>
          <a:xfrm>
            <a:off x="-648335" y="0"/>
            <a:ext cx="12840335" cy="6701155"/>
            <a:chOff x="-1013679" y="-43169"/>
            <a:chExt cx="12858769" cy="6560166"/>
          </a:xfrm>
        </p:grpSpPr>
        <p:grpSp>
          <p:nvGrpSpPr>
            <p:cNvPr id="60" name="组合 59"/>
            <p:cNvGrpSpPr/>
            <p:nvPr/>
          </p:nvGrpSpPr>
          <p:grpSpPr>
            <a:xfrm>
              <a:off x="9683417" y="6288397"/>
              <a:ext cx="2161673" cy="228600"/>
              <a:chOff x="2805536" y="-1467853"/>
              <a:chExt cx="2161673" cy="228600"/>
            </a:xfrm>
          </p:grpSpPr>
          <p:sp>
            <p:nvSpPr>
              <p:cNvPr id="67" name="椭圆 66"/>
              <p:cNvSpPr/>
              <p:nvPr/>
            </p:nvSpPr>
            <p:spPr>
              <a:xfrm>
                <a:off x="2805536" y="-1467853"/>
                <a:ext cx="228600" cy="228600"/>
              </a:xfrm>
              <a:prstGeom prst="ellipse">
                <a:avLst/>
              </a:prstGeom>
              <a:solidFill>
                <a:srgbClr val="78B6A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68" name="椭圆 67"/>
              <p:cNvSpPr/>
              <p:nvPr/>
            </p:nvSpPr>
            <p:spPr>
              <a:xfrm>
                <a:off x="3288804" y="-1467853"/>
                <a:ext cx="228600" cy="228600"/>
              </a:xfrm>
              <a:prstGeom prst="ellipse">
                <a:avLst/>
              </a:prstGeom>
              <a:solidFill>
                <a:srgbClr val="FDD06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69" name="椭圆 68"/>
              <p:cNvSpPr/>
              <p:nvPr/>
            </p:nvSpPr>
            <p:spPr>
              <a:xfrm>
                <a:off x="3772072" y="-1467853"/>
                <a:ext cx="228600" cy="228600"/>
              </a:xfrm>
              <a:prstGeom prst="ellipse">
                <a:avLst/>
              </a:prstGeom>
              <a:solidFill>
                <a:srgbClr val="ED935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70" name="椭圆 69"/>
              <p:cNvSpPr/>
              <p:nvPr/>
            </p:nvSpPr>
            <p:spPr>
              <a:xfrm>
                <a:off x="4255340" y="-1467853"/>
                <a:ext cx="228600" cy="228600"/>
              </a:xfrm>
              <a:prstGeom prst="ellipse">
                <a:avLst/>
              </a:prstGeom>
              <a:solidFill>
                <a:srgbClr val="E9746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71" name="椭圆 70"/>
              <p:cNvSpPr/>
              <p:nvPr/>
            </p:nvSpPr>
            <p:spPr>
              <a:xfrm>
                <a:off x="4738609" y="-1467853"/>
                <a:ext cx="228600" cy="228600"/>
              </a:xfrm>
              <a:prstGeom prst="ellipse">
                <a:avLst/>
              </a:prstGeom>
              <a:solidFill>
                <a:srgbClr val="AB7DB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grpSp>
          <p:nvGrpSpPr>
            <p:cNvPr id="61" name="组合 60"/>
            <p:cNvGrpSpPr/>
            <p:nvPr/>
          </p:nvGrpSpPr>
          <p:grpSpPr>
            <a:xfrm flipH="1" flipV="1">
              <a:off x="-1013679" y="-43169"/>
              <a:ext cx="4948007" cy="573258"/>
              <a:chOff x="-460228" y="4964882"/>
              <a:chExt cx="16582544" cy="1921192"/>
            </a:xfrm>
          </p:grpSpPr>
          <p:sp>
            <p:nvSpPr>
              <p:cNvPr id="62" name="等腰三角形 5"/>
              <p:cNvSpPr/>
              <p:nvPr/>
            </p:nvSpPr>
            <p:spPr>
              <a:xfrm>
                <a:off x="-460228" y="5749042"/>
                <a:ext cx="3560710" cy="1137032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78B6A9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63" name="等腰三角形 5"/>
              <p:cNvSpPr/>
              <p:nvPr/>
            </p:nvSpPr>
            <p:spPr>
              <a:xfrm>
                <a:off x="1498898" y="5414211"/>
                <a:ext cx="4355342" cy="1471863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  <a:gd name="connsiteX0-17" fmla="*/ 0 w 3560710"/>
                  <a:gd name="connsiteY0-18" fmla="*/ 1137032 h 1137032"/>
                  <a:gd name="connsiteX1-19" fmla="*/ 1780355 w 3560710"/>
                  <a:gd name="connsiteY1-20" fmla="*/ 88 h 1137032"/>
                  <a:gd name="connsiteX2-21" fmla="*/ 3560710 w 3560710"/>
                  <a:gd name="connsiteY2-22" fmla="*/ 1137032 h 1137032"/>
                  <a:gd name="connsiteX3-23" fmla="*/ 0 w 3560710"/>
                  <a:gd name="connsiteY3-24" fmla="*/ 1137032 h 1137032"/>
                  <a:gd name="connsiteX0-25" fmla="*/ 0 w 3560710"/>
                  <a:gd name="connsiteY0-26" fmla="*/ 1137032 h 1137032"/>
                  <a:gd name="connsiteX1-27" fmla="*/ 1780355 w 3560710"/>
                  <a:gd name="connsiteY1-28" fmla="*/ 88 h 1137032"/>
                  <a:gd name="connsiteX2-29" fmla="*/ 3560710 w 3560710"/>
                  <a:gd name="connsiteY2-30" fmla="*/ 1137032 h 1137032"/>
                  <a:gd name="connsiteX3-31" fmla="*/ 0 w 3560710"/>
                  <a:gd name="connsiteY3-32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298852" y="-9500"/>
                      <a:pt x="1780355" y="88"/>
                    </a:cubicBezTo>
                    <a:cubicBezTo>
                      <a:pt x="2261858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FDD069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64" name="等腰三角形 5"/>
              <p:cNvSpPr/>
              <p:nvPr/>
            </p:nvSpPr>
            <p:spPr>
              <a:xfrm>
                <a:off x="3763709" y="4964882"/>
                <a:ext cx="5327811" cy="1921192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ED935C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65" name="等腰三角形 5"/>
              <p:cNvSpPr/>
              <p:nvPr/>
            </p:nvSpPr>
            <p:spPr>
              <a:xfrm>
                <a:off x="6780019" y="5781117"/>
                <a:ext cx="5439657" cy="1076883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  <a:gd name="connsiteX0-17" fmla="*/ 0 w 3560710"/>
                  <a:gd name="connsiteY0-18" fmla="*/ 1076883 h 1076883"/>
                  <a:gd name="connsiteX1-19" fmla="*/ 2134761 w 3560710"/>
                  <a:gd name="connsiteY1-20" fmla="*/ 97 h 1076883"/>
                  <a:gd name="connsiteX2-21" fmla="*/ 3560710 w 3560710"/>
                  <a:gd name="connsiteY2-22" fmla="*/ 1076883 h 1076883"/>
                  <a:gd name="connsiteX3-23" fmla="*/ 0 w 3560710"/>
                  <a:gd name="connsiteY3-24" fmla="*/ 1076883 h 1076883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076883">
                    <a:moveTo>
                      <a:pt x="0" y="1076883"/>
                    </a:moveTo>
                    <a:cubicBezTo>
                      <a:pt x="593452" y="697902"/>
                      <a:pt x="1456530" y="-9491"/>
                      <a:pt x="2134761" y="97"/>
                    </a:cubicBezTo>
                    <a:cubicBezTo>
                      <a:pt x="2812992" y="9685"/>
                      <a:pt x="2967258" y="697902"/>
                      <a:pt x="3560710" y="1076883"/>
                    </a:cubicBezTo>
                    <a:lnTo>
                      <a:pt x="0" y="1076883"/>
                    </a:lnTo>
                    <a:close/>
                  </a:path>
                </a:pathLst>
              </a:custGeom>
              <a:solidFill>
                <a:srgbClr val="E9746E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66" name="等腰三角形 5"/>
              <p:cNvSpPr/>
              <p:nvPr/>
            </p:nvSpPr>
            <p:spPr>
              <a:xfrm>
                <a:off x="9613231" y="5220014"/>
                <a:ext cx="6509085" cy="1637986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AB7DB6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</p:grpSp>
      <p:pic>
        <p:nvPicPr>
          <p:cNvPr id="13" name="图片 12" descr="新教材精创页眉-简化版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68980" y="137795"/>
            <a:ext cx="7150735" cy="857250"/>
          </a:xfrm>
          <a:prstGeom prst="rect">
            <a:avLst/>
          </a:prstGeom>
        </p:spPr>
      </p:pic>
      <p:sp>
        <p:nvSpPr>
          <p:cNvPr id="7" name="矩形 6"/>
          <p:cNvSpPr/>
          <p:nvPr/>
        </p:nvSpPr>
        <p:spPr>
          <a:xfrm>
            <a:off x="2971491" y="2665046"/>
            <a:ext cx="602041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dist"/>
            <a:r>
              <a:rPr lang="zh-CN" altLang="en-US" sz="540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感谢您的观看</a:t>
            </a:r>
            <a:endParaRPr lang="zh-CN" altLang="en-US" sz="5400" b="0" cap="none" spc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reflection blurRad="6350" stA="53000" endA="300" endPos="35500" dir="5400000" sy="-90000" algn="bl" rotWithShape="0"/>
              </a:effectLst>
            </a:endParaRPr>
          </a:p>
        </p:txBody>
      </p:sp>
      <p:pic>
        <p:nvPicPr>
          <p:cNvPr id="72" name="New picture"/>
          <p:cNvPicPr/>
          <p:nvPr/>
        </p:nvPicPr>
        <p:blipFill>
          <a:blip r:embed="rId2"/>
          <a:stretch>
            <a:fillRect/>
          </a:stretch>
        </p:blipFill>
        <p:spPr>
          <a:xfrm>
            <a:off x="10934700" y="10896600"/>
            <a:ext cx="330200" cy="241300"/>
          </a:xfrm>
          <a:prstGeom prst="cube">
            <a:avLst/>
          </a:prstGeom>
        </p:spPr>
      </p:pic>
    </p:spTree>
    <p:custDataLst>
      <p:tags r:id="rId3"/>
    </p:custData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11575" y="70"/>
            <a:ext cx="10969200" cy="705600"/>
          </a:xfrm>
        </p:spPr>
        <p:txBody>
          <a:bodyPr>
            <a:normAutofit fontScale="90000"/>
          </a:bodyPr>
          <a:lstStyle/>
          <a:p>
            <a:pPr algn="ctr"/>
            <a:br>
              <a:rPr>
                <a:solidFill>
                  <a:srgbClr val="00B050"/>
                </a:solidFill>
                <a:latin typeface="+mj-lt"/>
                <a:cs typeface="+mj-lt"/>
                <a:sym typeface="+mn-ea"/>
              </a:rPr>
            </a:br>
            <a:r>
              <a:rPr>
                <a:solidFill>
                  <a:srgbClr val="00B050"/>
                </a:solidFill>
                <a:latin typeface="+mj-lt"/>
                <a:cs typeface="+mj-lt"/>
                <a:sym typeface="+mn-ea"/>
              </a:rPr>
              <a:t>单元构词扩展词汇 </a:t>
            </a:r>
            <a:br>
              <a:rPr>
                <a:solidFill>
                  <a:srgbClr val="00B050"/>
                </a:solidFill>
                <a:latin typeface="+mj-lt"/>
                <a:cs typeface="+mj-lt"/>
                <a:sym typeface="+mn-ea"/>
              </a:rPr>
            </a:br>
            <a:endParaRPr lang="zh-CN" altLang="en-US"/>
          </a:p>
        </p:txBody>
      </p:sp>
      <p:graphicFrame>
        <p:nvGraphicFramePr>
          <p:cNvPr id="4" name="表格 3"/>
          <p:cNvGraphicFramePr>
            <a:graphicFrameLocks noGrp="1"/>
          </p:cNvGraphicFramePr>
          <p:nvPr>
            <p:custDataLst>
              <p:tags r:id="rId1"/>
            </p:custDataLst>
          </p:nvPr>
        </p:nvGraphicFramePr>
        <p:xfrm>
          <a:off x="755650" y="789305"/>
          <a:ext cx="10621010" cy="5760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10505"/>
                <a:gridCol w="5310505"/>
              </a:tblGrid>
              <a:tr h="822960">
                <a:tc>
                  <a:txBody>
                    <a:bodyPr wrap="square"/>
                    <a:lstStyle/>
                    <a:p>
                      <a:pPr>
                        <a:buNone/>
                      </a:pPr>
                      <a:endParaRPr lang="zh-CN" altLang="en-US" sz="24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buNone/>
                      </a:pPr>
                      <a:r>
                        <a:rPr lang="en-US" altLang="zh-CN" sz="24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   admit </a:t>
                      </a:r>
                      <a:r>
                        <a:rPr lang="en-US" altLang="zh-CN" sz="2400" b="0"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  <a:sym typeface="+mn-ea"/>
                        </a:rPr>
                        <a:t>➞ n. </a:t>
                      </a:r>
                      <a:endParaRPr lang="en-US" altLang="zh-CN" sz="24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pPr>
                        <a:buNone/>
                      </a:pPr>
                      <a:endParaRPr lang="zh-CN" altLang="en-US" sz="24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buNone/>
                      </a:pPr>
                      <a:r>
                        <a:rPr lang="en-US" altLang="zh-CN" sz="24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8.  weigh </a:t>
                      </a:r>
                      <a:r>
                        <a:rPr lang="en-US" altLang="zh-CN" sz="2400" b="0"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  <a:sym typeface="+mn-ea"/>
                        </a:rPr>
                        <a:t>➞ n. </a:t>
                      </a:r>
                      <a:endParaRPr lang="en-US" altLang="zh-CN" sz="24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horz"/>
                </a:tc>
              </a:tr>
              <a:tr h="822960">
                <a:tc>
                  <a:txBody>
                    <a:bodyPr wrap="square"/>
                    <a:lstStyle/>
                    <a:p>
                      <a:pPr>
                        <a:buNone/>
                      </a:pPr>
                      <a:endParaRPr lang="zh-CN" altLang="en-US" sz="24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buNone/>
                      </a:pPr>
                      <a:r>
                        <a:rPr lang="en-US" altLang="zh-CN" sz="24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  participate </a:t>
                      </a:r>
                      <a:r>
                        <a:rPr lang="en-US" altLang="zh-CN" sz="2400"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  <a:sym typeface="+mn-ea"/>
                        </a:rPr>
                        <a:t>➞n.  </a:t>
                      </a:r>
                      <a:endParaRPr lang="en-US" altLang="zh-CN" sz="24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pPr>
                        <a:buNone/>
                      </a:pPr>
                      <a:endParaRPr lang="zh-CN" altLang="en-US" sz="24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buNone/>
                      </a:pPr>
                      <a:r>
                        <a:rPr lang="en-US" altLang="zh-CN" sz="24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9. detective </a:t>
                      </a:r>
                      <a:r>
                        <a:rPr lang="en-US" altLang="zh-CN" sz="2400"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  <a:sym typeface="+mn-ea"/>
                        </a:rPr>
                        <a:t>➞ v. </a:t>
                      </a:r>
                      <a:endParaRPr lang="en-US" altLang="zh-CN" sz="24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horz"/>
                </a:tc>
              </a:tr>
              <a:tr h="822960">
                <a:tc>
                  <a:txBody>
                    <a:bodyPr wrap="square"/>
                    <a:lstStyle/>
                    <a:p>
                      <a:pPr>
                        <a:buNone/>
                      </a:pPr>
                      <a:endParaRPr lang="zh-CN" altLang="en-US" sz="24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buNone/>
                      </a:pPr>
                      <a:r>
                        <a:rPr lang="en-US" altLang="zh-CN" sz="24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  thought </a:t>
                      </a:r>
                      <a:r>
                        <a:rPr lang="en-US" altLang="zh-CN" sz="2400"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  <a:sym typeface="+mn-ea"/>
                        </a:rPr>
                        <a:t>➞ adj.   </a:t>
                      </a:r>
                      <a:endParaRPr lang="en-US" altLang="zh-CN" sz="24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pPr>
                        <a:buNone/>
                      </a:pPr>
                      <a:endParaRPr lang="zh-CN" altLang="en-US" sz="24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buNone/>
                      </a:pPr>
                      <a:r>
                        <a:rPr lang="en-US" altLang="zh-CN" sz="24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10. historical</a:t>
                      </a:r>
                      <a:r>
                        <a:rPr lang="en-US" altLang="zh-CN" sz="2400"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  <a:sym typeface="+mn-ea"/>
                        </a:rPr>
                        <a:t>➞ n. </a:t>
                      </a:r>
                      <a:endParaRPr lang="en-US" altLang="zh-CN" sz="24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horz"/>
                </a:tc>
              </a:tr>
              <a:tr h="822960">
                <a:tc>
                  <a:txBody>
                    <a:bodyPr wrap="square"/>
                    <a:lstStyle/>
                    <a:p>
                      <a:pPr>
                        <a:buNone/>
                      </a:pPr>
                      <a:endParaRPr lang="zh-CN" altLang="en-US" sz="24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buNone/>
                      </a:pPr>
                      <a:r>
                        <a:rPr lang="en-US" altLang="zh-CN" sz="24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  symbol </a:t>
                      </a:r>
                      <a:r>
                        <a:rPr lang="en-US" altLang="zh-CN" sz="2400"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  <a:sym typeface="+mn-ea"/>
                        </a:rPr>
                        <a:t>➞ v.   </a:t>
                      </a:r>
                      <a:endParaRPr lang="en-US" altLang="zh-CN" sz="24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pPr>
                        <a:buNone/>
                      </a:pPr>
                      <a:endParaRPr lang="zh-CN" altLang="en-US" sz="24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buNone/>
                      </a:pPr>
                      <a:r>
                        <a:rPr lang="en-US" altLang="zh-CN" sz="24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11. mixture </a:t>
                      </a:r>
                      <a:r>
                        <a:rPr lang="en-US" altLang="zh-CN" sz="2400"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  <a:sym typeface="+mn-ea"/>
                        </a:rPr>
                        <a:t>➞ v. </a:t>
                      </a:r>
                      <a:endParaRPr lang="en-US" altLang="zh-CN" sz="24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horz"/>
                </a:tc>
              </a:tr>
              <a:tr h="822960">
                <a:tc>
                  <a:txBody>
                    <a:bodyPr wrap="square"/>
                    <a:lstStyle/>
                    <a:p>
                      <a:pPr>
                        <a:buNone/>
                      </a:pPr>
                      <a:endParaRPr lang="zh-CN" altLang="en-US" sz="24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buNone/>
                      </a:pPr>
                      <a:r>
                        <a:rPr lang="en-US" altLang="zh-CN" sz="24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  qualify </a:t>
                      </a:r>
                      <a:r>
                        <a:rPr lang="en-US" altLang="zh-CN" sz="2400"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  <a:sym typeface="+mn-ea"/>
                        </a:rPr>
                        <a:t>➞ adj.   </a:t>
                      </a:r>
                      <a:endParaRPr lang="en-US" altLang="zh-CN" sz="24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pPr>
                        <a:buNone/>
                      </a:pPr>
                      <a:endParaRPr lang="zh-CN" altLang="en-US" sz="24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buNone/>
                      </a:pPr>
                      <a:r>
                        <a:rPr lang="en-US" altLang="zh-CN" sz="24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12. sincere </a:t>
                      </a:r>
                      <a:r>
                        <a:rPr lang="en-US" altLang="zh-CN" sz="2400"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  <a:sym typeface="+mn-ea"/>
                        </a:rPr>
                        <a:t>➞ adv. </a:t>
                      </a:r>
                      <a:endParaRPr lang="en-US" altLang="zh-CN" sz="24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horz"/>
                </a:tc>
              </a:tr>
              <a:tr h="822960">
                <a:tc>
                  <a:txBody>
                    <a:bodyPr wrap="square"/>
                    <a:lstStyle/>
                    <a:p>
                      <a:pPr>
                        <a:buNone/>
                      </a:pPr>
                      <a:endParaRPr lang="zh-CN" altLang="en-US" sz="24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buNone/>
                      </a:pPr>
                      <a:r>
                        <a:rPr lang="en-US" altLang="zh-CN" sz="24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6.  fluency </a:t>
                      </a:r>
                      <a:r>
                        <a:rPr lang="en-US" altLang="zh-CN" sz="2400"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  <a:sym typeface="+mn-ea"/>
                        </a:rPr>
                        <a:t>➞ adj.  </a:t>
                      </a:r>
                      <a:endParaRPr lang="en-US" altLang="zh-CN" sz="24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pPr>
                        <a:buNone/>
                      </a:pPr>
                      <a:endParaRPr lang="zh-CN" altLang="en-US" sz="24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buNone/>
                      </a:pPr>
                      <a:r>
                        <a:rPr lang="en-US" altLang="zh-CN" sz="24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13. ultimate </a:t>
                      </a:r>
                      <a:r>
                        <a:rPr lang="en-US" altLang="zh-CN" sz="2400"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  <a:sym typeface="+mn-ea"/>
                        </a:rPr>
                        <a:t>➞ adv. </a:t>
                      </a:r>
                      <a:endParaRPr lang="en-US" altLang="zh-CN" sz="24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horz"/>
                </a:tc>
              </a:tr>
              <a:tr h="822960">
                <a:tc>
                  <a:txBody>
                    <a:bodyPr wrap="square"/>
                    <a:lstStyle/>
                    <a:p>
                      <a:pPr>
                        <a:buNone/>
                      </a:pPr>
                      <a:endParaRPr lang="zh-CN" altLang="en-US" sz="24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buNone/>
                      </a:pPr>
                      <a:r>
                        <a:rPr lang="en-US" altLang="zh-CN" sz="24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7.  trainee </a:t>
                      </a:r>
                      <a:r>
                        <a:rPr lang="en-US" altLang="zh-CN" sz="2400"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  <a:sym typeface="+mn-ea"/>
                        </a:rPr>
                        <a:t>➞ v. </a:t>
                      </a:r>
                      <a:endParaRPr lang="en-US" altLang="zh-CN" sz="24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pPr>
                        <a:buNone/>
                      </a:pPr>
                      <a:endParaRPr lang="zh-CN" altLang="en-US" sz="24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buNone/>
                      </a:pPr>
                      <a:r>
                        <a:rPr lang="en-US" altLang="zh-CN" sz="24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14. reject </a:t>
                      </a:r>
                      <a:r>
                        <a:rPr lang="en-US" altLang="zh-CN" sz="2400"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  <a:sym typeface="+mn-ea"/>
                        </a:rPr>
                        <a:t>➞ n.  </a:t>
                      </a:r>
                      <a:endParaRPr lang="en-US" altLang="zh-CN" sz="24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horz"/>
                </a:tc>
              </a:tr>
            </a:tbl>
          </a:graphicData>
        </a:graphic>
      </p:graphicFrame>
      <p:grpSp>
        <p:nvGrpSpPr>
          <p:cNvPr id="3" name="Group 21_1"/>
          <p:cNvGrpSpPr/>
          <p:nvPr/>
        </p:nvGrpSpPr>
        <p:grpSpPr>
          <a:xfrm>
            <a:off x="-933669" y="11"/>
            <a:ext cx="12858769" cy="6560166"/>
            <a:chOff x="-1013679" y="-43169"/>
            <a:chExt cx="12858769" cy="6560166"/>
          </a:xfrm>
        </p:grpSpPr>
        <p:grpSp>
          <p:nvGrpSpPr>
            <p:cNvPr id="5" name="组合 4"/>
            <p:cNvGrpSpPr/>
            <p:nvPr/>
          </p:nvGrpSpPr>
          <p:grpSpPr>
            <a:xfrm>
              <a:off x="9683417" y="6288397"/>
              <a:ext cx="2161673" cy="228600"/>
              <a:chOff x="2805536" y="-1467853"/>
              <a:chExt cx="2161673" cy="228600"/>
            </a:xfrm>
          </p:grpSpPr>
          <p:sp>
            <p:nvSpPr>
              <p:cNvPr id="9" name="椭圆 8"/>
              <p:cNvSpPr/>
              <p:nvPr/>
            </p:nvSpPr>
            <p:spPr>
              <a:xfrm>
                <a:off x="2805536" y="-1467853"/>
                <a:ext cx="228600" cy="228600"/>
              </a:xfrm>
              <a:prstGeom prst="ellipse">
                <a:avLst/>
              </a:prstGeom>
              <a:solidFill>
                <a:srgbClr val="78B6A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0" name="椭圆 9"/>
              <p:cNvSpPr/>
              <p:nvPr/>
            </p:nvSpPr>
            <p:spPr>
              <a:xfrm>
                <a:off x="3288804" y="-1467853"/>
                <a:ext cx="228600" cy="228600"/>
              </a:xfrm>
              <a:prstGeom prst="ellipse">
                <a:avLst/>
              </a:prstGeom>
              <a:solidFill>
                <a:srgbClr val="FDD06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1" name="椭圆 10"/>
              <p:cNvSpPr/>
              <p:nvPr/>
            </p:nvSpPr>
            <p:spPr>
              <a:xfrm>
                <a:off x="3772072" y="-1467853"/>
                <a:ext cx="228600" cy="228600"/>
              </a:xfrm>
              <a:prstGeom prst="ellipse">
                <a:avLst/>
              </a:prstGeom>
              <a:solidFill>
                <a:srgbClr val="ED935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2" name="椭圆 11"/>
              <p:cNvSpPr/>
              <p:nvPr/>
            </p:nvSpPr>
            <p:spPr>
              <a:xfrm>
                <a:off x="4255340" y="-1467853"/>
                <a:ext cx="228600" cy="228600"/>
              </a:xfrm>
              <a:prstGeom prst="ellipse">
                <a:avLst/>
              </a:prstGeom>
              <a:solidFill>
                <a:srgbClr val="E9746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4" name="椭圆 13"/>
              <p:cNvSpPr/>
              <p:nvPr/>
            </p:nvSpPr>
            <p:spPr>
              <a:xfrm>
                <a:off x="4738609" y="-1467853"/>
                <a:ext cx="228600" cy="228600"/>
              </a:xfrm>
              <a:prstGeom prst="ellipse">
                <a:avLst/>
              </a:prstGeom>
              <a:solidFill>
                <a:srgbClr val="AB7DB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grpSp>
          <p:nvGrpSpPr>
            <p:cNvPr id="15" name="组合 14"/>
            <p:cNvGrpSpPr/>
            <p:nvPr/>
          </p:nvGrpSpPr>
          <p:grpSpPr>
            <a:xfrm flipH="1" flipV="1">
              <a:off x="-1013679" y="-43169"/>
              <a:ext cx="4948007" cy="573258"/>
              <a:chOff x="-460228" y="4964882"/>
              <a:chExt cx="16582544" cy="1921192"/>
            </a:xfrm>
          </p:grpSpPr>
          <p:sp>
            <p:nvSpPr>
              <p:cNvPr id="16" name="等腰三角形 5"/>
              <p:cNvSpPr/>
              <p:nvPr/>
            </p:nvSpPr>
            <p:spPr>
              <a:xfrm>
                <a:off x="-460228" y="5749042"/>
                <a:ext cx="3560710" cy="1137032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78B6A9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7" name="等腰三角形 5"/>
              <p:cNvSpPr/>
              <p:nvPr/>
            </p:nvSpPr>
            <p:spPr>
              <a:xfrm>
                <a:off x="1498898" y="5414211"/>
                <a:ext cx="4355342" cy="1471863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  <a:gd name="connsiteX0-17" fmla="*/ 0 w 3560710"/>
                  <a:gd name="connsiteY0-18" fmla="*/ 1137032 h 1137032"/>
                  <a:gd name="connsiteX1-19" fmla="*/ 1780355 w 3560710"/>
                  <a:gd name="connsiteY1-20" fmla="*/ 88 h 1137032"/>
                  <a:gd name="connsiteX2-21" fmla="*/ 3560710 w 3560710"/>
                  <a:gd name="connsiteY2-22" fmla="*/ 1137032 h 1137032"/>
                  <a:gd name="connsiteX3-23" fmla="*/ 0 w 3560710"/>
                  <a:gd name="connsiteY3-24" fmla="*/ 1137032 h 1137032"/>
                  <a:gd name="connsiteX0-25" fmla="*/ 0 w 3560710"/>
                  <a:gd name="connsiteY0-26" fmla="*/ 1137032 h 1137032"/>
                  <a:gd name="connsiteX1-27" fmla="*/ 1780355 w 3560710"/>
                  <a:gd name="connsiteY1-28" fmla="*/ 88 h 1137032"/>
                  <a:gd name="connsiteX2-29" fmla="*/ 3560710 w 3560710"/>
                  <a:gd name="connsiteY2-30" fmla="*/ 1137032 h 1137032"/>
                  <a:gd name="connsiteX3-31" fmla="*/ 0 w 3560710"/>
                  <a:gd name="connsiteY3-32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298852" y="-9500"/>
                      <a:pt x="1780355" y="88"/>
                    </a:cubicBezTo>
                    <a:cubicBezTo>
                      <a:pt x="2261858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FDD069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8" name="等腰三角形 5"/>
              <p:cNvSpPr/>
              <p:nvPr/>
            </p:nvSpPr>
            <p:spPr>
              <a:xfrm>
                <a:off x="3763709" y="4964882"/>
                <a:ext cx="5327811" cy="1921192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ED935C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9" name="等腰三角形 5"/>
              <p:cNvSpPr/>
              <p:nvPr/>
            </p:nvSpPr>
            <p:spPr>
              <a:xfrm>
                <a:off x="6780019" y="5781117"/>
                <a:ext cx="5439657" cy="1076883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  <a:gd name="connsiteX0-17" fmla="*/ 0 w 3560710"/>
                  <a:gd name="connsiteY0-18" fmla="*/ 1076883 h 1076883"/>
                  <a:gd name="connsiteX1-19" fmla="*/ 2134761 w 3560710"/>
                  <a:gd name="connsiteY1-20" fmla="*/ 97 h 1076883"/>
                  <a:gd name="connsiteX2-21" fmla="*/ 3560710 w 3560710"/>
                  <a:gd name="connsiteY2-22" fmla="*/ 1076883 h 1076883"/>
                  <a:gd name="connsiteX3-23" fmla="*/ 0 w 3560710"/>
                  <a:gd name="connsiteY3-24" fmla="*/ 1076883 h 1076883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076883">
                    <a:moveTo>
                      <a:pt x="0" y="1076883"/>
                    </a:moveTo>
                    <a:cubicBezTo>
                      <a:pt x="593452" y="697902"/>
                      <a:pt x="1456530" y="-9491"/>
                      <a:pt x="2134761" y="97"/>
                    </a:cubicBezTo>
                    <a:cubicBezTo>
                      <a:pt x="2812992" y="9685"/>
                      <a:pt x="2967258" y="697902"/>
                      <a:pt x="3560710" y="1076883"/>
                    </a:cubicBezTo>
                    <a:lnTo>
                      <a:pt x="0" y="1076883"/>
                    </a:lnTo>
                    <a:close/>
                  </a:path>
                </a:pathLst>
              </a:custGeom>
              <a:solidFill>
                <a:srgbClr val="E9746E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0" name="等腰三角形 5"/>
              <p:cNvSpPr/>
              <p:nvPr/>
            </p:nvSpPr>
            <p:spPr>
              <a:xfrm>
                <a:off x="9613231" y="5220014"/>
                <a:ext cx="6509085" cy="1637986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AB7DB6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</p:grpSp>
      <p:sp>
        <p:nvSpPr>
          <p:cNvPr id="6" name="文本框 5"/>
          <p:cNvSpPr txBox="1"/>
          <p:nvPr/>
        </p:nvSpPr>
        <p:spPr>
          <a:xfrm>
            <a:off x="8337550" y="5982335"/>
            <a:ext cx="159448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>
                <a:solidFill>
                  <a:srgbClr val="FF0000"/>
                </a:solidFill>
              </a:rPr>
              <a:t>rejection</a:t>
            </a:r>
            <a:endParaRPr lang="en-US" altLang="zh-CN" sz="2400">
              <a:solidFill>
                <a:srgbClr val="FF0000"/>
              </a:solidFill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8838565" y="5191760"/>
            <a:ext cx="178562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>
                <a:solidFill>
                  <a:srgbClr val="FF0000"/>
                </a:solidFill>
              </a:rPr>
              <a:t>ultimately </a:t>
            </a:r>
            <a:endParaRPr lang="en-US" altLang="zh-CN" sz="2400">
              <a:solidFill>
                <a:srgbClr val="FF0000"/>
              </a:solidFill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8761095" y="4401820"/>
            <a:ext cx="186309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>
                <a:solidFill>
                  <a:srgbClr val="FF0000"/>
                </a:solidFill>
              </a:rPr>
              <a:t>sincerely</a:t>
            </a:r>
            <a:endParaRPr lang="en-US" altLang="zh-CN" sz="2400">
              <a:solidFill>
                <a:srgbClr val="FF0000"/>
              </a:solidFill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8704580" y="3576320"/>
            <a:ext cx="105854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>
                <a:solidFill>
                  <a:srgbClr val="FF0000"/>
                </a:solidFill>
              </a:rPr>
              <a:t>mix</a:t>
            </a:r>
            <a:endParaRPr lang="en-US" altLang="zh-CN" sz="2400">
              <a:solidFill>
                <a:srgbClr val="FF0000"/>
              </a:solidFill>
            </a:endParaRPr>
          </a:p>
        </p:txBody>
      </p:sp>
      <p:sp>
        <p:nvSpPr>
          <p:cNvPr id="21" name="文本框 20"/>
          <p:cNvSpPr txBox="1"/>
          <p:nvPr/>
        </p:nvSpPr>
        <p:spPr>
          <a:xfrm>
            <a:off x="8676640" y="2750820"/>
            <a:ext cx="172148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>
                <a:solidFill>
                  <a:srgbClr val="FF0000"/>
                </a:solidFill>
              </a:rPr>
              <a:t>history</a:t>
            </a:r>
            <a:endParaRPr lang="en-US" altLang="zh-CN" sz="2400">
              <a:solidFill>
                <a:srgbClr val="FF0000"/>
              </a:solidFill>
            </a:endParaRPr>
          </a:p>
        </p:txBody>
      </p:sp>
      <p:sp>
        <p:nvSpPr>
          <p:cNvPr id="22" name="文本框 21"/>
          <p:cNvSpPr txBox="1"/>
          <p:nvPr/>
        </p:nvSpPr>
        <p:spPr>
          <a:xfrm>
            <a:off x="8479155" y="1974850"/>
            <a:ext cx="190500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/>
              <a:t> </a:t>
            </a:r>
            <a:r>
              <a:rPr lang="en-US" altLang="zh-CN" sz="2400">
                <a:solidFill>
                  <a:srgbClr val="FF0000"/>
                </a:solidFill>
              </a:rPr>
              <a:t>detect</a:t>
            </a:r>
            <a:endParaRPr lang="en-US" altLang="zh-CN" sz="2400">
              <a:solidFill>
                <a:srgbClr val="FF0000"/>
              </a:solidFill>
            </a:endParaRPr>
          </a:p>
        </p:txBody>
      </p:sp>
      <p:sp>
        <p:nvSpPr>
          <p:cNvPr id="23" name="文本框 22"/>
          <p:cNvSpPr txBox="1"/>
          <p:nvPr/>
        </p:nvSpPr>
        <p:spPr>
          <a:xfrm>
            <a:off x="8479155" y="1109980"/>
            <a:ext cx="145351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/>
              <a:t> </a:t>
            </a:r>
            <a:r>
              <a:rPr lang="en-US" altLang="zh-CN" sz="2400" b="1">
                <a:solidFill>
                  <a:srgbClr val="FF0000"/>
                </a:solidFill>
              </a:rPr>
              <a:t>weight </a:t>
            </a:r>
            <a:endParaRPr lang="en-US" altLang="zh-CN" sz="2400" b="1">
              <a:solidFill>
                <a:srgbClr val="FF0000"/>
              </a:solidFill>
            </a:endParaRPr>
          </a:p>
        </p:txBody>
      </p:sp>
      <p:sp>
        <p:nvSpPr>
          <p:cNvPr id="24" name="文本框 23"/>
          <p:cNvSpPr txBox="1"/>
          <p:nvPr/>
        </p:nvSpPr>
        <p:spPr>
          <a:xfrm>
            <a:off x="3135630" y="5982335"/>
            <a:ext cx="121475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/>
              <a:t> </a:t>
            </a:r>
            <a:r>
              <a:rPr lang="en-US" altLang="zh-CN" sz="2400">
                <a:solidFill>
                  <a:srgbClr val="FF0000"/>
                </a:solidFill>
              </a:rPr>
              <a:t>train</a:t>
            </a:r>
            <a:endParaRPr lang="en-US" altLang="zh-CN" sz="2400">
              <a:solidFill>
                <a:srgbClr val="FF0000"/>
              </a:solidFill>
            </a:endParaRPr>
          </a:p>
        </p:txBody>
      </p:sp>
      <p:sp>
        <p:nvSpPr>
          <p:cNvPr id="25" name="文本框 24"/>
          <p:cNvSpPr txBox="1"/>
          <p:nvPr/>
        </p:nvSpPr>
        <p:spPr>
          <a:xfrm>
            <a:off x="3215640" y="1071245"/>
            <a:ext cx="194691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/>
              <a:t>  </a:t>
            </a:r>
            <a:r>
              <a:rPr lang="en-US" altLang="zh-CN" sz="2400" b="1">
                <a:solidFill>
                  <a:srgbClr val="FF0000"/>
                </a:solidFill>
              </a:rPr>
              <a:t> admission</a:t>
            </a:r>
            <a:endParaRPr lang="en-US" altLang="zh-CN" sz="2400" b="1">
              <a:solidFill>
                <a:srgbClr val="FF0000"/>
              </a:solidFill>
            </a:endParaRPr>
          </a:p>
        </p:txBody>
      </p:sp>
      <p:sp>
        <p:nvSpPr>
          <p:cNvPr id="26" name="文本框 25"/>
          <p:cNvSpPr txBox="1"/>
          <p:nvPr/>
        </p:nvSpPr>
        <p:spPr>
          <a:xfrm>
            <a:off x="3554095" y="1988820"/>
            <a:ext cx="193357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>
                <a:solidFill>
                  <a:srgbClr val="FF0000"/>
                </a:solidFill>
              </a:rPr>
              <a:t>participation</a:t>
            </a:r>
            <a:endParaRPr lang="en-US" altLang="zh-CN" sz="2400">
              <a:solidFill>
                <a:srgbClr val="FF0000"/>
              </a:solidFill>
            </a:endParaRPr>
          </a:p>
        </p:txBody>
      </p:sp>
      <p:sp>
        <p:nvSpPr>
          <p:cNvPr id="27" name="文本框 26"/>
          <p:cNvSpPr txBox="1"/>
          <p:nvPr/>
        </p:nvSpPr>
        <p:spPr>
          <a:xfrm>
            <a:off x="3554095" y="2750820"/>
            <a:ext cx="187706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>
                <a:solidFill>
                  <a:srgbClr val="FF0000"/>
                </a:solidFill>
              </a:rPr>
              <a:t>thoughtful </a:t>
            </a:r>
            <a:endParaRPr lang="en-US" altLang="zh-CN" sz="2400">
              <a:solidFill>
                <a:srgbClr val="FF0000"/>
              </a:solidFill>
            </a:endParaRPr>
          </a:p>
        </p:txBody>
      </p:sp>
      <p:sp>
        <p:nvSpPr>
          <p:cNvPr id="28" name="文本框 27"/>
          <p:cNvSpPr txBox="1"/>
          <p:nvPr/>
        </p:nvSpPr>
        <p:spPr>
          <a:xfrm>
            <a:off x="3215640" y="3597275"/>
            <a:ext cx="190500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/>
              <a:t>   </a:t>
            </a:r>
            <a:r>
              <a:rPr lang="en-US" altLang="zh-CN" sz="2400">
                <a:solidFill>
                  <a:srgbClr val="FF0000"/>
                </a:solidFill>
              </a:rPr>
              <a:t>symbolize</a:t>
            </a:r>
            <a:endParaRPr lang="en-US" altLang="zh-CN" sz="2400">
              <a:solidFill>
                <a:srgbClr val="FF0000"/>
              </a:solidFill>
            </a:endParaRPr>
          </a:p>
        </p:txBody>
      </p:sp>
      <p:sp>
        <p:nvSpPr>
          <p:cNvPr id="29" name="文本框 28"/>
          <p:cNvSpPr txBox="1"/>
          <p:nvPr/>
        </p:nvSpPr>
        <p:spPr>
          <a:xfrm>
            <a:off x="3430270" y="4448175"/>
            <a:ext cx="149098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>
                <a:solidFill>
                  <a:srgbClr val="FF0000"/>
                </a:solidFill>
              </a:rPr>
              <a:t>qualified</a:t>
            </a:r>
            <a:endParaRPr lang="en-US" altLang="zh-CN" sz="2400">
              <a:solidFill>
                <a:srgbClr val="FF0000"/>
              </a:solidFill>
            </a:endParaRPr>
          </a:p>
        </p:txBody>
      </p:sp>
      <p:sp>
        <p:nvSpPr>
          <p:cNvPr id="30" name="文本框 29"/>
          <p:cNvSpPr txBox="1"/>
          <p:nvPr/>
        </p:nvSpPr>
        <p:spPr>
          <a:xfrm>
            <a:off x="3430270" y="5262245"/>
            <a:ext cx="161988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>
                <a:solidFill>
                  <a:srgbClr val="FF0000"/>
                </a:solidFill>
              </a:rPr>
              <a:t>fluent </a:t>
            </a:r>
            <a:endParaRPr lang="en-US" altLang="zh-CN" sz="2400">
              <a:solidFill>
                <a:srgbClr val="FF0000"/>
              </a:solidFill>
            </a:endParaRPr>
          </a:p>
        </p:txBody>
      </p:sp>
    </p:spTree>
    <p:custDataLst>
      <p:tags r:id="rId2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13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3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11575" y="128340"/>
            <a:ext cx="10969200" cy="705600"/>
          </a:xfrm>
        </p:spPr>
        <p:txBody>
          <a:bodyPr>
            <a:normAutofit/>
          </a:bodyPr>
          <a:lstStyle/>
          <a:p>
            <a:pPr algn="ctr"/>
            <a:r>
              <a:rPr lang="en-US" altLang="zh-CN"/>
              <a:t>  </a:t>
            </a:r>
            <a:r>
              <a:rPr>
                <a:solidFill>
                  <a:srgbClr val="00B050"/>
                </a:solidFill>
                <a:latin typeface="+mj-lt"/>
                <a:cs typeface="+mj-lt"/>
                <a:sym typeface="+mn-ea"/>
              </a:rPr>
              <a:t>单元</a:t>
            </a:r>
            <a:r>
              <a:rPr>
                <a:solidFill>
                  <a:srgbClr val="00B050"/>
                </a:solidFill>
                <a:sym typeface="+mn-ea"/>
              </a:rPr>
              <a:t>重点短语</a:t>
            </a:r>
            <a:endParaRPr lang="en-US" altLang="zh-CN"/>
          </a:p>
        </p:txBody>
      </p:sp>
      <p:graphicFrame>
        <p:nvGraphicFramePr>
          <p:cNvPr id="4" name="表格 3"/>
          <p:cNvGraphicFramePr>
            <a:graphicFrameLocks noGrp="1"/>
          </p:cNvGraphicFramePr>
          <p:nvPr>
            <p:custDataLst>
              <p:tags r:id="rId1"/>
            </p:custDataLst>
          </p:nvPr>
        </p:nvGraphicFramePr>
        <p:xfrm>
          <a:off x="676275" y="1040130"/>
          <a:ext cx="10819130" cy="49911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09565"/>
                <a:gridCol w="5409565"/>
              </a:tblGrid>
              <a:tr h="715010">
                <a:tc>
                  <a:txBody>
                    <a:bodyPr wrap="square"/>
                    <a:lstStyle/>
                    <a:p>
                      <a:pPr>
                        <a:buNone/>
                      </a:pPr>
                      <a:r>
                        <a:rPr lang="en-US" altLang="zh-CN" sz="2400" b="1"/>
                        <a:t>1.  take action </a:t>
                      </a:r>
                      <a:endParaRPr lang="en-US" altLang="zh-CN" sz="2400" b="1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pPr>
                        <a:buNone/>
                      </a:pPr>
                      <a:r>
                        <a:rPr lang="en-US" altLang="zh-CN" sz="2400" b="1"/>
                        <a:t>8.  </a:t>
                      </a:r>
                      <a:r>
                        <a:rPr lang="en-US" altLang="zh-CN" sz="2400">
                          <a:sym typeface="+mn-ea"/>
                        </a:rPr>
                        <a:t>turn out </a:t>
                      </a:r>
                      <a:endParaRPr lang="en-US" altLang="zh-CN" sz="2400" b="1"/>
                    </a:p>
                  </a:txBody>
                  <a:tcPr vert="horz"/>
                </a:tc>
              </a:tr>
              <a:tr h="715010">
                <a:tc>
                  <a:txBody>
                    <a:bodyPr wrap="square"/>
                    <a:lstStyle/>
                    <a:p>
                      <a:pPr>
                        <a:buNone/>
                      </a:pPr>
                      <a:r>
                        <a:rPr lang="en-US" altLang="zh-CN" sz="2400" b="1"/>
                        <a:t>2.  weigh up </a:t>
                      </a:r>
                      <a:endParaRPr lang="en-US" altLang="zh-CN" sz="2400" b="1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pPr>
                        <a:buNone/>
                      </a:pPr>
                      <a:r>
                        <a:rPr lang="en-US" altLang="zh-CN" sz="2400" b="1"/>
                        <a:t>9.   by contrast  </a:t>
                      </a:r>
                      <a:endParaRPr lang="en-US" altLang="zh-CN" sz="2400" b="1"/>
                    </a:p>
                  </a:txBody>
                  <a:tcPr vert="horz"/>
                </a:tc>
              </a:tr>
              <a:tr h="715010">
                <a:tc>
                  <a:txBody>
                    <a:bodyPr wrap="square"/>
                    <a:lstStyle/>
                    <a:p>
                      <a:pPr>
                        <a:buNone/>
                      </a:pPr>
                      <a:r>
                        <a:rPr lang="en-US" altLang="zh-CN" sz="2400" b="1"/>
                        <a:t>3.  put off </a:t>
                      </a:r>
                      <a:endParaRPr lang="en-US" altLang="zh-CN" sz="2400" b="1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pPr>
                        <a:buNone/>
                      </a:pPr>
                      <a:r>
                        <a:rPr lang="en-US" altLang="zh-CN" sz="2400" b="1"/>
                        <a:t>10.  come one's way </a:t>
                      </a:r>
                      <a:endParaRPr lang="en-US" altLang="zh-CN" sz="2400" b="1"/>
                    </a:p>
                  </a:txBody>
                  <a:tcPr vert="horz"/>
                </a:tc>
              </a:tr>
              <a:tr h="701040">
                <a:tc>
                  <a:txBody>
                    <a:bodyPr wrap="square"/>
                    <a:lstStyle/>
                    <a:p>
                      <a:pPr>
                        <a:buNone/>
                      </a:pPr>
                      <a:r>
                        <a:rPr lang="en-US" altLang="zh-CN" sz="2400" b="1"/>
                        <a:t>4.  pass up </a:t>
                      </a:r>
                      <a:endParaRPr lang="en-US" altLang="zh-CN" sz="2400" b="1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pPr>
                        <a:buNone/>
                      </a:pPr>
                      <a:r>
                        <a:rPr lang="en-US" altLang="zh-CN" sz="2400" b="1"/>
                        <a:t>11.  make all the difference </a:t>
                      </a:r>
                      <a:endParaRPr lang="en-US" altLang="zh-CN" sz="2400" b="1"/>
                    </a:p>
                  </a:txBody>
                  <a:tcPr vert="horz"/>
                </a:tc>
              </a:tr>
              <a:tr h="715010">
                <a:tc>
                  <a:txBody>
                    <a:bodyPr wrap="square"/>
                    <a:lstStyle/>
                    <a:p>
                      <a:pPr>
                        <a:buNone/>
                      </a:pPr>
                      <a:r>
                        <a:rPr lang="en-US" altLang="zh-CN" sz="2400" b="1"/>
                        <a:t>5.  result in </a:t>
                      </a:r>
                      <a:endParaRPr lang="en-US" altLang="zh-CN" sz="2400" b="1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pPr>
                        <a:buNone/>
                      </a:pPr>
                      <a:r>
                        <a:rPr lang="en-US" altLang="zh-CN" sz="2400" b="1"/>
                        <a:t>12.  on a daily base </a:t>
                      </a:r>
                      <a:endParaRPr lang="en-US" altLang="zh-CN" sz="2400" b="1"/>
                    </a:p>
                  </a:txBody>
                  <a:tcPr vert="horz"/>
                </a:tc>
              </a:tr>
              <a:tr h="715010">
                <a:tc>
                  <a:txBody>
                    <a:bodyPr wrap="square"/>
                    <a:lstStyle/>
                    <a:p>
                      <a:pPr>
                        <a:buNone/>
                      </a:pPr>
                      <a:r>
                        <a:rPr lang="en-US" altLang="zh-CN" sz="2400" b="1"/>
                        <a:t>6.  have second thoughts </a:t>
                      </a:r>
                      <a:endParaRPr lang="en-US" altLang="zh-CN" sz="2400" b="1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pPr>
                        <a:buNone/>
                      </a:pPr>
                      <a:r>
                        <a:rPr lang="en-US" altLang="zh-CN" sz="2400" b="1"/>
                        <a:t>13.  look back on </a:t>
                      </a:r>
                      <a:endParaRPr lang="en-US" altLang="zh-CN" sz="2400" b="1"/>
                    </a:p>
                  </a:txBody>
                  <a:tcPr vert="horz"/>
                </a:tc>
              </a:tr>
              <a:tr h="715010">
                <a:tc>
                  <a:txBody>
                    <a:bodyPr wrap="square"/>
                    <a:lstStyle/>
                    <a:p>
                      <a:pPr>
                        <a:buNone/>
                      </a:pPr>
                      <a:r>
                        <a:rPr lang="en-US" altLang="zh-CN" sz="2400" b="1"/>
                        <a:t>7.  make up one's mind </a:t>
                      </a:r>
                      <a:endParaRPr lang="en-US" altLang="zh-CN" sz="2400" b="1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pPr>
                        <a:buNone/>
                      </a:pPr>
                      <a:r>
                        <a:rPr lang="en-US" altLang="zh-CN" sz="2400" b="1"/>
                        <a:t>14.  reject...out of hand </a:t>
                      </a:r>
                      <a:endParaRPr lang="en-US" altLang="zh-CN" sz="2400" b="1"/>
                    </a:p>
                  </a:txBody>
                  <a:tcPr vert="horz"/>
                </a:tc>
              </a:tr>
            </a:tbl>
          </a:graphicData>
        </a:graphic>
      </p:graphicFrame>
      <p:grpSp>
        <p:nvGrpSpPr>
          <p:cNvPr id="3" name="Group 21_1"/>
          <p:cNvGrpSpPr/>
          <p:nvPr/>
        </p:nvGrpSpPr>
        <p:grpSpPr>
          <a:xfrm>
            <a:off x="-947639" y="11"/>
            <a:ext cx="12858769" cy="6560166"/>
            <a:chOff x="-1013679" y="-43169"/>
            <a:chExt cx="12858769" cy="6560166"/>
          </a:xfrm>
        </p:grpSpPr>
        <p:grpSp>
          <p:nvGrpSpPr>
            <p:cNvPr id="5" name="组合 4"/>
            <p:cNvGrpSpPr/>
            <p:nvPr/>
          </p:nvGrpSpPr>
          <p:grpSpPr>
            <a:xfrm>
              <a:off x="9683417" y="6288397"/>
              <a:ext cx="2161673" cy="228600"/>
              <a:chOff x="2805536" y="-1467853"/>
              <a:chExt cx="2161673" cy="228600"/>
            </a:xfrm>
          </p:grpSpPr>
          <p:sp>
            <p:nvSpPr>
              <p:cNvPr id="9" name="椭圆 8"/>
              <p:cNvSpPr/>
              <p:nvPr/>
            </p:nvSpPr>
            <p:spPr>
              <a:xfrm>
                <a:off x="2805536" y="-1467853"/>
                <a:ext cx="228600" cy="228600"/>
              </a:xfrm>
              <a:prstGeom prst="ellipse">
                <a:avLst/>
              </a:prstGeom>
              <a:solidFill>
                <a:srgbClr val="78B6A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0" name="椭圆 9"/>
              <p:cNvSpPr/>
              <p:nvPr/>
            </p:nvSpPr>
            <p:spPr>
              <a:xfrm>
                <a:off x="3288804" y="-1467853"/>
                <a:ext cx="228600" cy="228600"/>
              </a:xfrm>
              <a:prstGeom prst="ellipse">
                <a:avLst/>
              </a:prstGeom>
              <a:solidFill>
                <a:srgbClr val="FDD06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1" name="椭圆 10"/>
              <p:cNvSpPr/>
              <p:nvPr/>
            </p:nvSpPr>
            <p:spPr>
              <a:xfrm>
                <a:off x="3772072" y="-1467853"/>
                <a:ext cx="228600" cy="228600"/>
              </a:xfrm>
              <a:prstGeom prst="ellipse">
                <a:avLst/>
              </a:prstGeom>
              <a:solidFill>
                <a:srgbClr val="ED935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2" name="椭圆 11"/>
              <p:cNvSpPr/>
              <p:nvPr/>
            </p:nvSpPr>
            <p:spPr>
              <a:xfrm>
                <a:off x="4255340" y="-1467853"/>
                <a:ext cx="228600" cy="228600"/>
              </a:xfrm>
              <a:prstGeom prst="ellipse">
                <a:avLst/>
              </a:prstGeom>
              <a:solidFill>
                <a:srgbClr val="E9746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4" name="椭圆 13"/>
              <p:cNvSpPr/>
              <p:nvPr/>
            </p:nvSpPr>
            <p:spPr>
              <a:xfrm>
                <a:off x="4738609" y="-1467853"/>
                <a:ext cx="228600" cy="228600"/>
              </a:xfrm>
              <a:prstGeom prst="ellipse">
                <a:avLst/>
              </a:prstGeom>
              <a:solidFill>
                <a:srgbClr val="AB7DB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grpSp>
          <p:nvGrpSpPr>
            <p:cNvPr id="15" name="组合 14"/>
            <p:cNvGrpSpPr/>
            <p:nvPr/>
          </p:nvGrpSpPr>
          <p:grpSpPr>
            <a:xfrm flipH="1" flipV="1">
              <a:off x="-1013679" y="-43169"/>
              <a:ext cx="4948007" cy="573258"/>
              <a:chOff x="-460228" y="4964882"/>
              <a:chExt cx="16582544" cy="1921192"/>
            </a:xfrm>
          </p:grpSpPr>
          <p:sp>
            <p:nvSpPr>
              <p:cNvPr id="16" name="等腰三角形 5"/>
              <p:cNvSpPr/>
              <p:nvPr/>
            </p:nvSpPr>
            <p:spPr>
              <a:xfrm>
                <a:off x="-460228" y="5749042"/>
                <a:ext cx="3560710" cy="1137032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78B6A9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7" name="等腰三角形 5"/>
              <p:cNvSpPr/>
              <p:nvPr/>
            </p:nvSpPr>
            <p:spPr>
              <a:xfrm>
                <a:off x="1498898" y="5414211"/>
                <a:ext cx="4355342" cy="1471863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  <a:gd name="connsiteX0-17" fmla="*/ 0 w 3560710"/>
                  <a:gd name="connsiteY0-18" fmla="*/ 1137032 h 1137032"/>
                  <a:gd name="connsiteX1-19" fmla="*/ 1780355 w 3560710"/>
                  <a:gd name="connsiteY1-20" fmla="*/ 88 h 1137032"/>
                  <a:gd name="connsiteX2-21" fmla="*/ 3560710 w 3560710"/>
                  <a:gd name="connsiteY2-22" fmla="*/ 1137032 h 1137032"/>
                  <a:gd name="connsiteX3-23" fmla="*/ 0 w 3560710"/>
                  <a:gd name="connsiteY3-24" fmla="*/ 1137032 h 1137032"/>
                  <a:gd name="connsiteX0-25" fmla="*/ 0 w 3560710"/>
                  <a:gd name="connsiteY0-26" fmla="*/ 1137032 h 1137032"/>
                  <a:gd name="connsiteX1-27" fmla="*/ 1780355 w 3560710"/>
                  <a:gd name="connsiteY1-28" fmla="*/ 88 h 1137032"/>
                  <a:gd name="connsiteX2-29" fmla="*/ 3560710 w 3560710"/>
                  <a:gd name="connsiteY2-30" fmla="*/ 1137032 h 1137032"/>
                  <a:gd name="connsiteX3-31" fmla="*/ 0 w 3560710"/>
                  <a:gd name="connsiteY3-32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298852" y="-9500"/>
                      <a:pt x="1780355" y="88"/>
                    </a:cubicBezTo>
                    <a:cubicBezTo>
                      <a:pt x="2261858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FDD069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8" name="等腰三角形 5"/>
              <p:cNvSpPr/>
              <p:nvPr/>
            </p:nvSpPr>
            <p:spPr>
              <a:xfrm>
                <a:off x="3763709" y="4964882"/>
                <a:ext cx="5327811" cy="1921192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ED935C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9" name="等腰三角形 5"/>
              <p:cNvSpPr/>
              <p:nvPr/>
            </p:nvSpPr>
            <p:spPr>
              <a:xfrm>
                <a:off x="6780019" y="5781117"/>
                <a:ext cx="5439657" cy="1076883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  <a:gd name="connsiteX0-17" fmla="*/ 0 w 3560710"/>
                  <a:gd name="connsiteY0-18" fmla="*/ 1076883 h 1076883"/>
                  <a:gd name="connsiteX1-19" fmla="*/ 2134761 w 3560710"/>
                  <a:gd name="connsiteY1-20" fmla="*/ 97 h 1076883"/>
                  <a:gd name="connsiteX2-21" fmla="*/ 3560710 w 3560710"/>
                  <a:gd name="connsiteY2-22" fmla="*/ 1076883 h 1076883"/>
                  <a:gd name="connsiteX3-23" fmla="*/ 0 w 3560710"/>
                  <a:gd name="connsiteY3-24" fmla="*/ 1076883 h 1076883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076883">
                    <a:moveTo>
                      <a:pt x="0" y="1076883"/>
                    </a:moveTo>
                    <a:cubicBezTo>
                      <a:pt x="593452" y="697902"/>
                      <a:pt x="1456530" y="-9491"/>
                      <a:pt x="2134761" y="97"/>
                    </a:cubicBezTo>
                    <a:cubicBezTo>
                      <a:pt x="2812992" y="9685"/>
                      <a:pt x="2967258" y="697902"/>
                      <a:pt x="3560710" y="1076883"/>
                    </a:cubicBezTo>
                    <a:lnTo>
                      <a:pt x="0" y="1076883"/>
                    </a:lnTo>
                    <a:close/>
                  </a:path>
                </a:pathLst>
              </a:custGeom>
              <a:solidFill>
                <a:srgbClr val="E9746E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0" name="等腰三角形 5"/>
              <p:cNvSpPr/>
              <p:nvPr/>
            </p:nvSpPr>
            <p:spPr>
              <a:xfrm>
                <a:off x="9613231" y="5220014"/>
                <a:ext cx="6509085" cy="1637986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AB7DB6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</p:grpSp>
    </p:spTree>
    <p:custDataLst>
      <p:tags r:id="rId2"/>
    </p:custData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11575" y="114370"/>
            <a:ext cx="10969200" cy="705600"/>
          </a:xfrm>
        </p:spPr>
        <p:txBody>
          <a:bodyPr>
            <a:normAutofit/>
          </a:bodyPr>
          <a:lstStyle/>
          <a:p>
            <a:pPr algn="ctr"/>
            <a:r>
              <a:rPr>
                <a:solidFill>
                  <a:srgbClr val="00B050"/>
                </a:solidFill>
                <a:cs typeface="+mj-lt"/>
                <a:sym typeface="+mn-ea"/>
              </a:rPr>
              <a:t>✭词汇</a:t>
            </a:r>
            <a:r>
              <a:rPr lang="zh-CN">
                <a:solidFill>
                  <a:srgbClr val="00B050"/>
                </a:solidFill>
                <a:cs typeface="+mj-lt"/>
                <a:sym typeface="+mn-ea"/>
              </a:rPr>
              <a:t>一  </a:t>
            </a:r>
            <a:r>
              <a:rPr lang="en-US" altLang="zh-CN">
                <a:solidFill>
                  <a:schemeClr val="accent3"/>
                </a:solidFill>
                <a:cs typeface="+mj-lt"/>
                <a:sym typeface="+mn-ea"/>
              </a:rPr>
              <a:t>ambition n. </a:t>
            </a:r>
            <a:r>
              <a:rPr lang="zh-CN" altLang="en-US">
                <a:solidFill>
                  <a:schemeClr val="accent3"/>
                </a:solidFill>
                <a:cs typeface="+mj-lt"/>
                <a:sym typeface="+mn-ea"/>
              </a:rPr>
              <a:t>理想，追求</a:t>
            </a:r>
            <a:endParaRPr lang="zh-CN" altLang="en-US">
              <a:solidFill>
                <a:schemeClr val="accent3"/>
              </a:solidFill>
              <a:cs typeface="+mj-lt"/>
              <a:sym typeface="+mn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468630" y="954405"/>
            <a:ext cx="11442700" cy="618553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fontAlgn="auto">
              <a:lnSpc>
                <a:spcPct val="150000"/>
              </a:lnSpc>
            </a:pPr>
            <a:r>
              <a:rPr lang="zh-CN" altLang="en-US" sz="2400">
                <a:solidFill>
                  <a:srgbClr val="00B050"/>
                </a:solidFill>
                <a:ea typeface="微软雅黑" panose="020B0503020204020204" pitchFamily="34" charset="-122"/>
                <a:cs typeface="+mn-lt"/>
                <a:sym typeface="+mn-ea"/>
              </a:rPr>
              <a:t>◆教材原句 </a:t>
            </a:r>
            <a:r>
              <a:rPr lang="en-US" altLang="zh-CN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The American author, Ernest Hemingway, born in 1899, was from early boyhood single-minded in his </a:t>
            </a:r>
            <a:r>
              <a:rPr lang="en-US" altLang="zh-CN" sz="2400" u="sng">
                <a:solidFill>
                  <a:srgbClr val="FF0000"/>
                </a:solidFill>
                <a:ea typeface="微软雅黑" panose="020B0503020204020204" pitchFamily="34" charset="-122"/>
                <a:cs typeface="+mn-lt"/>
                <a:sym typeface="+mn-ea"/>
              </a:rPr>
              <a:t>ambition</a:t>
            </a:r>
            <a:r>
              <a:rPr lang="en-US" altLang="zh-CN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 to write. </a:t>
            </a:r>
            <a:r>
              <a:rPr lang="zh-CN" altLang="en-US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 </a:t>
            </a:r>
            <a:endParaRPr lang="zh-CN" altLang="en-US" sz="2400">
              <a:solidFill>
                <a:schemeClr val="tx1"/>
              </a:solidFill>
              <a:ea typeface="微软雅黑" panose="020B0503020204020204" pitchFamily="34" charset="-122"/>
              <a:cs typeface="+mn-lt"/>
              <a:sym typeface="+mn-ea"/>
            </a:endParaRPr>
          </a:p>
          <a:p>
            <a:pPr fontAlgn="auto">
              <a:lnSpc>
                <a:spcPct val="150000"/>
              </a:lnSpc>
            </a:pPr>
            <a:r>
              <a:rPr lang="zh-CN" altLang="en-US" sz="2400">
                <a:solidFill>
                  <a:srgbClr val="00B050"/>
                </a:solidFill>
                <a:ea typeface="微软雅黑" panose="020B0503020204020204" pitchFamily="34" charset="-122"/>
                <a:cs typeface="+mn-lt"/>
                <a:sym typeface="+mn-ea"/>
              </a:rPr>
              <a:t>◆要点必记 </a:t>
            </a:r>
            <a:endParaRPr lang="zh-CN" altLang="en-US" sz="2400">
              <a:solidFill>
                <a:srgbClr val="00B050"/>
              </a:solidFill>
              <a:ea typeface="微软雅黑" panose="020B0503020204020204" pitchFamily="34" charset="-122"/>
              <a:cs typeface="+mn-lt"/>
              <a:sym typeface="+mn-ea"/>
            </a:endParaRPr>
          </a:p>
          <a:p>
            <a:pPr fontAlgn="auto">
              <a:lnSpc>
                <a:spcPct val="150000"/>
              </a:lnSpc>
            </a:pPr>
            <a:r>
              <a:rPr lang="zh-CN" altLang="en-US" sz="2400">
                <a:sym typeface="+mn-ea"/>
              </a:rPr>
              <a:t>  </a:t>
            </a:r>
            <a:r>
              <a:rPr lang="en-US" altLang="zh-CN" sz="2400">
                <a:sym typeface="+mn-ea"/>
              </a:rPr>
              <a:t>ambitious   adj.             </a:t>
            </a:r>
            <a:r>
              <a:rPr lang="zh-CN" altLang="en-US" sz="2400">
                <a:sym typeface="+mn-ea"/>
              </a:rPr>
              <a:t>有抱负的， 有雄心的</a:t>
            </a:r>
            <a:endParaRPr lang="zh-CN" altLang="en-US" sz="2400">
              <a:sym typeface="+mn-ea"/>
            </a:endParaRPr>
          </a:p>
          <a:p>
            <a:pPr fontAlgn="auto">
              <a:lnSpc>
                <a:spcPct val="150000"/>
              </a:lnSpc>
            </a:pPr>
            <a:r>
              <a:rPr lang="zh-CN" altLang="en-US" sz="2400">
                <a:sym typeface="+mn-ea"/>
              </a:rPr>
              <a:t>  </a:t>
            </a:r>
            <a:r>
              <a:rPr lang="en-US" altLang="zh-CN" sz="2400">
                <a:sym typeface="+mn-ea"/>
              </a:rPr>
              <a:t>an ambition to do sth    </a:t>
            </a:r>
            <a:r>
              <a:rPr lang="zh-CN" altLang="en-US" sz="2400">
                <a:sym typeface="+mn-ea"/>
              </a:rPr>
              <a:t>想做某事的愿望</a:t>
            </a:r>
            <a:endParaRPr lang="zh-CN" altLang="en-US" sz="2400">
              <a:sym typeface="+mn-ea"/>
            </a:endParaRPr>
          </a:p>
          <a:p>
            <a:pPr fontAlgn="auto">
              <a:lnSpc>
                <a:spcPct val="150000"/>
              </a:lnSpc>
            </a:pPr>
            <a:r>
              <a:rPr lang="zh-CN" altLang="en-US" sz="2400">
                <a:sym typeface="+mn-ea"/>
              </a:rPr>
              <a:t>  </a:t>
            </a:r>
            <a:r>
              <a:rPr lang="en-US" altLang="zh-CN" sz="2400">
                <a:sym typeface="+mn-ea"/>
              </a:rPr>
              <a:t>realize/ achieve/ fulfil one's    </a:t>
            </a:r>
            <a:r>
              <a:rPr lang="zh-CN" altLang="en-US" sz="2400">
                <a:sym typeface="+mn-ea"/>
              </a:rPr>
              <a:t>实现理想</a:t>
            </a:r>
            <a:endParaRPr lang="zh-CN" altLang="en-US" sz="2400">
              <a:sym typeface="+mn-ea"/>
            </a:endParaRPr>
          </a:p>
          <a:p>
            <a:pPr fontAlgn="auto">
              <a:lnSpc>
                <a:spcPct val="150000"/>
              </a:lnSpc>
            </a:pPr>
            <a:r>
              <a:rPr lang="zh-CN" altLang="en-US" sz="2400">
                <a:solidFill>
                  <a:srgbClr val="00B050"/>
                </a:solidFill>
                <a:ea typeface="微软雅黑" panose="020B0503020204020204" pitchFamily="34" charset="-122"/>
                <a:cs typeface="+mn-lt"/>
                <a:sym typeface="+mn-ea"/>
              </a:rPr>
              <a:t>◆考点呈现</a:t>
            </a:r>
            <a:endParaRPr lang="zh-CN" altLang="en-US" sz="2400">
              <a:solidFill>
                <a:srgbClr val="00B050"/>
              </a:solidFill>
              <a:ea typeface="微软雅黑" panose="020B0503020204020204" pitchFamily="34" charset="-122"/>
              <a:cs typeface="+mn-lt"/>
              <a:sym typeface="+mn-ea"/>
            </a:endParaRPr>
          </a:p>
          <a:p>
            <a:pPr fontAlgn="auto">
              <a:lnSpc>
                <a:spcPct val="150000"/>
              </a:lnSpc>
            </a:pPr>
            <a:r>
              <a:rPr lang="zh-CN" altLang="en-US" sz="2400">
                <a:solidFill>
                  <a:srgbClr val="00B050"/>
                </a:solidFill>
                <a:ea typeface="微软雅黑" panose="020B0503020204020204" pitchFamily="34" charset="-122"/>
                <a:cs typeface="+mn-lt"/>
                <a:sym typeface="+mn-ea"/>
              </a:rPr>
              <a:t>  </a:t>
            </a:r>
            <a:r>
              <a:rPr lang="en-US" altLang="zh-CN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1. </a:t>
            </a:r>
            <a:r>
              <a:rPr lang="zh-CN" altLang="en-US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 His ambition is </a:t>
            </a:r>
            <a:r>
              <a:rPr lang="en-US" altLang="zh-CN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________ (</a:t>
            </a:r>
            <a:r>
              <a:rPr lang="zh-CN" altLang="en-US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sail</a:t>
            </a:r>
            <a:r>
              <a:rPr lang="en-US" altLang="zh-CN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)</a:t>
            </a:r>
            <a:r>
              <a:rPr lang="zh-CN" altLang="en-US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 around the world </a:t>
            </a:r>
            <a:r>
              <a:rPr lang="en-US" altLang="zh-CN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before the age of 40</a:t>
            </a:r>
            <a:r>
              <a:rPr lang="zh-CN" altLang="en-US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.</a:t>
            </a:r>
            <a:endParaRPr lang="zh-CN" altLang="en-US" sz="2400">
              <a:solidFill>
                <a:schemeClr val="tx1"/>
              </a:solidFill>
              <a:ea typeface="微软雅黑" panose="020B0503020204020204" pitchFamily="34" charset="-122"/>
              <a:cs typeface="+mn-lt"/>
              <a:sym typeface="+mn-ea"/>
            </a:endParaRPr>
          </a:p>
          <a:p>
            <a:pPr fontAlgn="auto">
              <a:lnSpc>
                <a:spcPct val="150000"/>
              </a:lnSpc>
            </a:pPr>
            <a:r>
              <a:rPr lang="zh-CN" altLang="en-US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  </a:t>
            </a:r>
            <a:r>
              <a:rPr lang="en-US" altLang="zh-CN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2.  He has always the ambition ____________ (create) your own new world. </a:t>
            </a:r>
            <a:endParaRPr lang="en-US" altLang="zh-CN" sz="2400">
              <a:solidFill>
                <a:schemeClr val="tx1"/>
              </a:solidFill>
              <a:ea typeface="微软雅黑" panose="020B0503020204020204" pitchFamily="34" charset="-122"/>
              <a:cs typeface="+mn-lt"/>
              <a:sym typeface="+mn-ea"/>
            </a:endParaRPr>
          </a:p>
          <a:p>
            <a:pPr fontAlgn="auto">
              <a:lnSpc>
                <a:spcPct val="150000"/>
              </a:lnSpc>
            </a:pPr>
            <a:r>
              <a:rPr lang="zh-CN" altLang="en-US" sz="2400">
                <a:solidFill>
                  <a:schemeClr val="tx1"/>
                </a:solidFill>
                <a:sym typeface="+mn-ea"/>
              </a:rPr>
              <a:t>  </a:t>
            </a:r>
            <a:r>
              <a:rPr lang="en-US" altLang="zh-CN" sz="2400">
                <a:solidFill>
                  <a:schemeClr val="tx1"/>
                </a:solidFill>
                <a:sym typeface="+mn-ea"/>
              </a:rPr>
              <a:t>3.  Jones is as _____________(ambition) a businessman as his father.</a:t>
            </a:r>
            <a:endParaRPr lang="zh-CN" altLang="en-US" sz="2400">
              <a:solidFill>
                <a:schemeClr val="tx1"/>
              </a:solidFill>
              <a:sym typeface="+mn-ea"/>
            </a:endParaRPr>
          </a:p>
          <a:p>
            <a:pPr fontAlgn="auto">
              <a:lnSpc>
                <a:spcPct val="150000"/>
              </a:lnSpc>
            </a:pPr>
            <a:r>
              <a:rPr lang="zh-CN" altLang="en-US" sz="2400">
                <a:sym typeface="+mn-ea"/>
              </a:rPr>
              <a:t> </a:t>
            </a:r>
            <a:endParaRPr lang="zh-CN" altLang="en-US" sz="2400">
              <a:sym typeface="+mn-ea"/>
            </a:endParaRPr>
          </a:p>
        </p:txBody>
      </p:sp>
      <p:grpSp>
        <p:nvGrpSpPr>
          <p:cNvPr id="3" name="Group 21_1"/>
          <p:cNvGrpSpPr/>
          <p:nvPr/>
        </p:nvGrpSpPr>
        <p:grpSpPr>
          <a:xfrm>
            <a:off x="-947639" y="11"/>
            <a:ext cx="12858769" cy="6560166"/>
            <a:chOff x="-1013679" y="-43169"/>
            <a:chExt cx="12858769" cy="6560166"/>
          </a:xfrm>
        </p:grpSpPr>
        <p:grpSp>
          <p:nvGrpSpPr>
            <p:cNvPr id="5" name="组合 4"/>
            <p:cNvGrpSpPr/>
            <p:nvPr/>
          </p:nvGrpSpPr>
          <p:grpSpPr>
            <a:xfrm>
              <a:off x="9683417" y="6288397"/>
              <a:ext cx="2161673" cy="228600"/>
              <a:chOff x="2805536" y="-1467853"/>
              <a:chExt cx="2161673" cy="228600"/>
            </a:xfrm>
          </p:grpSpPr>
          <p:sp>
            <p:nvSpPr>
              <p:cNvPr id="9" name="椭圆 8"/>
              <p:cNvSpPr/>
              <p:nvPr/>
            </p:nvSpPr>
            <p:spPr>
              <a:xfrm>
                <a:off x="2805536" y="-1467853"/>
                <a:ext cx="228600" cy="228600"/>
              </a:xfrm>
              <a:prstGeom prst="ellipse">
                <a:avLst/>
              </a:prstGeom>
              <a:solidFill>
                <a:srgbClr val="78B6A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0" name="椭圆 9"/>
              <p:cNvSpPr/>
              <p:nvPr/>
            </p:nvSpPr>
            <p:spPr>
              <a:xfrm>
                <a:off x="3288804" y="-1467853"/>
                <a:ext cx="228600" cy="228600"/>
              </a:xfrm>
              <a:prstGeom prst="ellipse">
                <a:avLst/>
              </a:prstGeom>
              <a:solidFill>
                <a:srgbClr val="FDD06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1" name="椭圆 10"/>
              <p:cNvSpPr/>
              <p:nvPr/>
            </p:nvSpPr>
            <p:spPr>
              <a:xfrm>
                <a:off x="3772072" y="-1467853"/>
                <a:ext cx="228600" cy="228600"/>
              </a:xfrm>
              <a:prstGeom prst="ellipse">
                <a:avLst/>
              </a:prstGeom>
              <a:solidFill>
                <a:srgbClr val="ED935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2" name="椭圆 11"/>
              <p:cNvSpPr/>
              <p:nvPr/>
            </p:nvSpPr>
            <p:spPr>
              <a:xfrm>
                <a:off x="4255340" y="-1467853"/>
                <a:ext cx="228600" cy="228600"/>
              </a:xfrm>
              <a:prstGeom prst="ellipse">
                <a:avLst/>
              </a:prstGeom>
              <a:solidFill>
                <a:srgbClr val="E9746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4" name="椭圆 13"/>
              <p:cNvSpPr/>
              <p:nvPr/>
            </p:nvSpPr>
            <p:spPr>
              <a:xfrm>
                <a:off x="4738609" y="-1467853"/>
                <a:ext cx="228600" cy="228600"/>
              </a:xfrm>
              <a:prstGeom prst="ellipse">
                <a:avLst/>
              </a:prstGeom>
              <a:solidFill>
                <a:srgbClr val="AB7DB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grpSp>
          <p:nvGrpSpPr>
            <p:cNvPr id="15" name="组合 14"/>
            <p:cNvGrpSpPr/>
            <p:nvPr/>
          </p:nvGrpSpPr>
          <p:grpSpPr>
            <a:xfrm flipH="1" flipV="1">
              <a:off x="-1013679" y="-43169"/>
              <a:ext cx="4948007" cy="573258"/>
              <a:chOff x="-460228" y="4964882"/>
              <a:chExt cx="16582544" cy="1921192"/>
            </a:xfrm>
          </p:grpSpPr>
          <p:sp>
            <p:nvSpPr>
              <p:cNvPr id="16" name="等腰三角形 5"/>
              <p:cNvSpPr/>
              <p:nvPr/>
            </p:nvSpPr>
            <p:spPr>
              <a:xfrm>
                <a:off x="-460228" y="5749042"/>
                <a:ext cx="3560710" cy="1137032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78B6A9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7" name="等腰三角形 5"/>
              <p:cNvSpPr/>
              <p:nvPr/>
            </p:nvSpPr>
            <p:spPr>
              <a:xfrm>
                <a:off x="1498898" y="5414211"/>
                <a:ext cx="4355342" cy="1471863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  <a:gd name="connsiteX0-17" fmla="*/ 0 w 3560710"/>
                  <a:gd name="connsiteY0-18" fmla="*/ 1137032 h 1137032"/>
                  <a:gd name="connsiteX1-19" fmla="*/ 1780355 w 3560710"/>
                  <a:gd name="connsiteY1-20" fmla="*/ 88 h 1137032"/>
                  <a:gd name="connsiteX2-21" fmla="*/ 3560710 w 3560710"/>
                  <a:gd name="connsiteY2-22" fmla="*/ 1137032 h 1137032"/>
                  <a:gd name="connsiteX3-23" fmla="*/ 0 w 3560710"/>
                  <a:gd name="connsiteY3-24" fmla="*/ 1137032 h 1137032"/>
                  <a:gd name="connsiteX0-25" fmla="*/ 0 w 3560710"/>
                  <a:gd name="connsiteY0-26" fmla="*/ 1137032 h 1137032"/>
                  <a:gd name="connsiteX1-27" fmla="*/ 1780355 w 3560710"/>
                  <a:gd name="connsiteY1-28" fmla="*/ 88 h 1137032"/>
                  <a:gd name="connsiteX2-29" fmla="*/ 3560710 w 3560710"/>
                  <a:gd name="connsiteY2-30" fmla="*/ 1137032 h 1137032"/>
                  <a:gd name="connsiteX3-31" fmla="*/ 0 w 3560710"/>
                  <a:gd name="connsiteY3-32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298852" y="-9500"/>
                      <a:pt x="1780355" y="88"/>
                    </a:cubicBezTo>
                    <a:cubicBezTo>
                      <a:pt x="2261858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FDD069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8" name="等腰三角形 5"/>
              <p:cNvSpPr/>
              <p:nvPr/>
            </p:nvSpPr>
            <p:spPr>
              <a:xfrm>
                <a:off x="3763709" y="4964882"/>
                <a:ext cx="5327811" cy="1921192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ED935C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9" name="等腰三角形 5"/>
              <p:cNvSpPr/>
              <p:nvPr/>
            </p:nvSpPr>
            <p:spPr>
              <a:xfrm>
                <a:off x="6780019" y="5781117"/>
                <a:ext cx="5439657" cy="1076883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  <a:gd name="connsiteX0-17" fmla="*/ 0 w 3560710"/>
                  <a:gd name="connsiteY0-18" fmla="*/ 1076883 h 1076883"/>
                  <a:gd name="connsiteX1-19" fmla="*/ 2134761 w 3560710"/>
                  <a:gd name="connsiteY1-20" fmla="*/ 97 h 1076883"/>
                  <a:gd name="connsiteX2-21" fmla="*/ 3560710 w 3560710"/>
                  <a:gd name="connsiteY2-22" fmla="*/ 1076883 h 1076883"/>
                  <a:gd name="connsiteX3-23" fmla="*/ 0 w 3560710"/>
                  <a:gd name="connsiteY3-24" fmla="*/ 1076883 h 1076883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076883">
                    <a:moveTo>
                      <a:pt x="0" y="1076883"/>
                    </a:moveTo>
                    <a:cubicBezTo>
                      <a:pt x="593452" y="697902"/>
                      <a:pt x="1456530" y="-9491"/>
                      <a:pt x="2134761" y="97"/>
                    </a:cubicBezTo>
                    <a:cubicBezTo>
                      <a:pt x="2812992" y="9685"/>
                      <a:pt x="2967258" y="697902"/>
                      <a:pt x="3560710" y="1076883"/>
                    </a:cubicBezTo>
                    <a:lnTo>
                      <a:pt x="0" y="1076883"/>
                    </a:lnTo>
                    <a:close/>
                  </a:path>
                </a:pathLst>
              </a:custGeom>
              <a:solidFill>
                <a:srgbClr val="E9746E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0" name="等腰三角形 5"/>
              <p:cNvSpPr/>
              <p:nvPr/>
            </p:nvSpPr>
            <p:spPr>
              <a:xfrm>
                <a:off x="9613231" y="5220014"/>
                <a:ext cx="6509085" cy="1637986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AB7DB6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</p:grpSp>
      <p:sp>
        <p:nvSpPr>
          <p:cNvPr id="6" name="文本框 5"/>
          <p:cNvSpPr txBox="1"/>
          <p:nvPr/>
        </p:nvSpPr>
        <p:spPr>
          <a:xfrm>
            <a:off x="3328670" y="4896485"/>
            <a:ext cx="117157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/>
              <a:t> </a:t>
            </a:r>
            <a:r>
              <a:rPr lang="en-US" altLang="zh-CN" sz="2400">
                <a:solidFill>
                  <a:srgbClr val="FF0000"/>
                </a:solidFill>
              </a:rPr>
              <a:t>to sail </a:t>
            </a:r>
            <a:endParaRPr lang="en-US" altLang="zh-CN" sz="2400">
              <a:solidFill>
                <a:srgbClr val="FF0000"/>
              </a:solidFill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5050155" y="5446395"/>
            <a:ext cx="176403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/>
              <a:t> </a:t>
            </a:r>
            <a:r>
              <a:rPr lang="en-US" altLang="zh-CN" sz="2400">
                <a:solidFill>
                  <a:srgbClr val="FF0000"/>
                </a:solidFill>
              </a:rPr>
              <a:t>to create</a:t>
            </a:r>
            <a:endParaRPr lang="en-US" altLang="zh-CN" sz="2400">
              <a:solidFill>
                <a:srgbClr val="FF0000"/>
              </a:solidFill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2961640" y="6024880"/>
            <a:ext cx="190500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/>
              <a:t> </a:t>
            </a:r>
            <a:r>
              <a:rPr lang="en-US" altLang="zh-CN" sz="2400">
                <a:solidFill>
                  <a:srgbClr val="FF0000"/>
                </a:solidFill>
              </a:rPr>
              <a:t>ambitious</a:t>
            </a:r>
            <a:endParaRPr lang="en-US" altLang="zh-CN" sz="2400">
              <a:solidFill>
                <a:srgbClr val="FF0000"/>
              </a:solidFill>
            </a:endParaRPr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/>
          <p:cNvSpPr>
            <a:spLocks noGrp="1"/>
          </p:cNvSpPr>
          <p:nvPr>
            <p:ph type="title"/>
          </p:nvPr>
        </p:nvSpPr>
        <p:spPr>
          <a:xfrm>
            <a:off x="611575" y="114370"/>
            <a:ext cx="10969200" cy="705600"/>
          </a:xfrm>
        </p:spPr>
        <p:txBody>
          <a:bodyPr>
            <a:normAutofit/>
          </a:bodyPr>
          <a:lstStyle/>
          <a:p>
            <a:pPr algn="ctr"/>
            <a:r>
              <a:rPr>
                <a:solidFill>
                  <a:srgbClr val="00B050"/>
                </a:solidFill>
                <a:cs typeface="+mj-lt"/>
                <a:sym typeface="+mn-ea"/>
              </a:rPr>
              <a:t>✭词汇</a:t>
            </a:r>
            <a:r>
              <a:rPr lang="zh-CN">
                <a:solidFill>
                  <a:srgbClr val="00B050"/>
                </a:solidFill>
                <a:cs typeface="+mj-lt"/>
                <a:sym typeface="+mn-ea"/>
              </a:rPr>
              <a:t>二 </a:t>
            </a:r>
            <a:r>
              <a:rPr lang="en-US" altLang="zh-CN">
                <a:solidFill>
                  <a:srgbClr val="00B050"/>
                </a:solidFill>
                <a:cs typeface="+mj-lt"/>
                <a:sym typeface="+mn-ea"/>
              </a:rPr>
              <a:t>qualified  adj. </a:t>
            </a:r>
            <a:r>
              <a:rPr lang="zh-CN" altLang="en-US">
                <a:solidFill>
                  <a:srgbClr val="00B050"/>
                </a:solidFill>
                <a:cs typeface="+mj-lt"/>
                <a:sym typeface="+mn-ea"/>
              </a:rPr>
              <a:t>有资格的，胜任的</a:t>
            </a:r>
            <a:endParaRPr lang="zh-CN" altLang="en-US">
              <a:solidFill>
                <a:srgbClr val="00B050"/>
              </a:solidFill>
              <a:cs typeface="+mj-lt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466090" y="1137285"/>
            <a:ext cx="11442700" cy="50774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fontAlgn="auto">
              <a:lnSpc>
                <a:spcPct val="150000"/>
              </a:lnSpc>
            </a:pPr>
            <a:r>
              <a:rPr lang="zh-CN" altLang="en-US" sz="2400">
                <a:solidFill>
                  <a:srgbClr val="00B050"/>
                </a:solidFill>
                <a:ea typeface="微软雅黑" panose="020B0503020204020204" pitchFamily="34" charset="-122"/>
                <a:cs typeface="+mn-lt"/>
                <a:sym typeface="+mn-ea"/>
              </a:rPr>
              <a:t>◆教材原句  </a:t>
            </a:r>
            <a:r>
              <a:rPr lang="en-US" altLang="zh-CN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Match the headings to the sections and find out how </a:t>
            </a:r>
            <a:r>
              <a:rPr lang="en-US" altLang="zh-CN" sz="2400" u="sng">
                <a:solidFill>
                  <a:srgbClr val="FF0000"/>
                </a:solidFill>
                <a:ea typeface="微软雅黑" panose="020B0503020204020204" pitchFamily="34" charset="-122"/>
                <a:cs typeface="+mn-lt"/>
                <a:sym typeface="+mn-ea"/>
              </a:rPr>
              <a:t>qualified</a:t>
            </a:r>
            <a:r>
              <a:rPr lang="en-US" altLang="zh-CN" sz="2400">
                <a:solidFill>
                  <a:srgbClr val="FF0000"/>
                </a:solidFill>
                <a:ea typeface="微软雅黑" panose="020B0503020204020204" pitchFamily="34" charset="-122"/>
                <a:cs typeface="+mn-lt"/>
                <a:sym typeface="+mn-ea"/>
              </a:rPr>
              <a:t> </a:t>
            </a:r>
            <a:r>
              <a:rPr lang="en-US" altLang="zh-CN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the applicant is for the job.</a:t>
            </a:r>
            <a:r>
              <a:rPr lang="en-US" altLang="zh-CN" sz="2400">
                <a:solidFill>
                  <a:srgbClr val="00B050"/>
                </a:solidFill>
                <a:ea typeface="微软雅黑" panose="020B0503020204020204" pitchFamily="34" charset="-122"/>
                <a:cs typeface="+mn-lt"/>
                <a:sym typeface="+mn-ea"/>
              </a:rPr>
              <a:t> </a:t>
            </a:r>
            <a:r>
              <a:rPr lang="zh-CN" altLang="en-US" sz="2400">
                <a:solidFill>
                  <a:srgbClr val="00B050"/>
                </a:solidFill>
                <a:ea typeface="微软雅黑" panose="020B0503020204020204" pitchFamily="34" charset="-122"/>
                <a:cs typeface="+mn-lt"/>
                <a:sym typeface="+mn-ea"/>
              </a:rPr>
              <a:t> </a:t>
            </a:r>
            <a:r>
              <a:rPr lang="zh-CN" altLang="en-US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把标题和各部分匹配起来，弄清申请人是否适合这份工作。</a:t>
            </a:r>
            <a:endParaRPr lang="zh-CN" altLang="en-US" sz="2400">
              <a:solidFill>
                <a:srgbClr val="00B050"/>
              </a:solidFill>
              <a:ea typeface="微软雅黑" panose="020B0503020204020204" pitchFamily="34" charset="-122"/>
              <a:cs typeface="+mn-lt"/>
              <a:sym typeface="+mn-ea"/>
            </a:endParaRPr>
          </a:p>
          <a:p>
            <a:pPr fontAlgn="auto">
              <a:lnSpc>
                <a:spcPct val="150000"/>
              </a:lnSpc>
            </a:pPr>
            <a:endParaRPr lang="en-US" altLang="zh-CN" sz="2400">
              <a:solidFill>
                <a:schemeClr val="tx1"/>
              </a:solidFill>
              <a:ea typeface="微软雅黑" panose="020B0503020204020204" pitchFamily="34" charset="-122"/>
              <a:cs typeface="+mn-lt"/>
              <a:sym typeface="+mn-ea"/>
            </a:endParaRPr>
          </a:p>
          <a:p>
            <a:pPr fontAlgn="auto">
              <a:lnSpc>
                <a:spcPct val="150000"/>
              </a:lnSpc>
            </a:pPr>
            <a:r>
              <a:rPr lang="zh-CN" altLang="en-US" sz="2400">
                <a:solidFill>
                  <a:srgbClr val="00B050"/>
                </a:solidFill>
                <a:ea typeface="微软雅黑" panose="020B0503020204020204" pitchFamily="34" charset="-122"/>
                <a:cs typeface="+mn-lt"/>
                <a:sym typeface="+mn-ea"/>
              </a:rPr>
              <a:t>◆要点必记 </a:t>
            </a:r>
            <a:endParaRPr lang="zh-CN" altLang="en-US" sz="2400">
              <a:solidFill>
                <a:srgbClr val="00B050"/>
              </a:solidFill>
              <a:ea typeface="微软雅黑" panose="020B0503020204020204" pitchFamily="34" charset="-122"/>
              <a:cs typeface="+mn-lt"/>
              <a:sym typeface="+mn-ea"/>
            </a:endParaRPr>
          </a:p>
          <a:p>
            <a:pPr fontAlgn="auto">
              <a:lnSpc>
                <a:spcPct val="150000"/>
              </a:lnSpc>
            </a:pPr>
            <a:r>
              <a:rPr lang="en-US" altLang="zh-CN" sz="2400">
                <a:solidFill>
                  <a:srgbClr val="00B050"/>
                </a:solidFill>
                <a:ea typeface="微软雅黑" panose="020B0503020204020204" pitchFamily="34" charset="-122"/>
                <a:cs typeface="+mn-lt"/>
                <a:sym typeface="+mn-ea"/>
              </a:rPr>
              <a:t> </a:t>
            </a:r>
            <a:r>
              <a:rPr lang="en-US" altLang="zh-CN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 qualify   v.            </a:t>
            </a:r>
            <a:r>
              <a:rPr lang="zh-CN" altLang="en-US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使</a:t>
            </a:r>
            <a:r>
              <a:rPr lang="en-US" altLang="zh-CN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...</a:t>
            </a:r>
            <a:r>
              <a:rPr lang="zh-CN" altLang="en-US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具有资格</a:t>
            </a:r>
            <a:endParaRPr lang="zh-CN" altLang="en-US" sz="2400">
              <a:solidFill>
                <a:schemeClr val="tx1"/>
              </a:solidFill>
              <a:ea typeface="微软雅黑" panose="020B0503020204020204" pitchFamily="34" charset="-122"/>
              <a:cs typeface="+mn-lt"/>
              <a:sym typeface="+mn-ea"/>
            </a:endParaRPr>
          </a:p>
          <a:p>
            <a:pPr fontAlgn="auto">
              <a:lnSpc>
                <a:spcPct val="150000"/>
              </a:lnSpc>
            </a:pPr>
            <a:r>
              <a:rPr lang="zh-CN" altLang="en-US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  </a:t>
            </a:r>
            <a:r>
              <a:rPr lang="en-US" altLang="zh-CN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qualificaion  n.     </a:t>
            </a:r>
            <a:r>
              <a:rPr lang="zh-CN" altLang="en-US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资格，资历</a:t>
            </a:r>
            <a:endParaRPr lang="zh-CN" altLang="en-US" sz="2400">
              <a:solidFill>
                <a:schemeClr val="tx1"/>
              </a:solidFill>
              <a:ea typeface="微软雅黑" panose="020B0503020204020204" pitchFamily="34" charset="-122"/>
              <a:cs typeface="+mn-lt"/>
              <a:sym typeface="+mn-ea"/>
            </a:endParaRPr>
          </a:p>
          <a:p>
            <a:pPr fontAlgn="auto">
              <a:lnSpc>
                <a:spcPct val="150000"/>
              </a:lnSpc>
            </a:pPr>
            <a:r>
              <a:rPr lang="zh-CN" altLang="en-US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  </a:t>
            </a:r>
            <a:r>
              <a:rPr lang="en-US" altLang="zh-CN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be qualified for ...         </a:t>
            </a:r>
            <a:r>
              <a:rPr lang="zh-CN" altLang="en-US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有</a:t>
            </a:r>
            <a:r>
              <a:rPr lang="en-US" altLang="zh-CN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...</a:t>
            </a:r>
            <a:r>
              <a:rPr lang="zh-CN" altLang="en-US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的资格， 能胜任</a:t>
            </a:r>
            <a:r>
              <a:rPr lang="en-US" altLang="zh-CN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...</a:t>
            </a:r>
            <a:endParaRPr lang="en-US" altLang="zh-CN" sz="2400">
              <a:solidFill>
                <a:schemeClr val="tx1"/>
              </a:solidFill>
              <a:ea typeface="微软雅黑" panose="020B0503020204020204" pitchFamily="34" charset="-122"/>
              <a:cs typeface="+mn-lt"/>
              <a:sym typeface="+mn-ea"/>
            </a:endParaRPr>
          </a:p>
          <a:p>
            <a:pPr fontAlgn="auto">
              <a:lnSpc>
                <a:spcPct val="150000"/>
              </a:lnSpc>
            </a:pPr>
            <a:r>
              <a:rPr lang="en-US" altLang="zh-CN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  be qualified to do sth    </a:t>
            </a:r>
            <a:r>
              <a:rPr lang="zh-CN" altLang="en-US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有资格做某事，能胜任做某事</a:t>
            </a:r>
            <a:endParaRPr lang="zh-CN" altLang="en-US" sz="2400">
              <a:solidFill>
                <a:schemeClr val="tx1"/>
              </a:solidFill>
              <a:ea typeface="微软雅黑" panose="020B0503020204020204" pitchFamily="34" charset="-122"/>
              <a:cs typeface="+mn-lt"/>
              <a:sym typeface="+mn-ea"/>
            </a:endParaRPr>
          </a:p>
          <a:p>
            <a:pPr fontAlgn="auto">
              <a:lnSpc>
                <a:spcPct val="150000"/>
              </a:lnSpc>
            </a:pPr>
            <a:r>
              <a:rPr lang="zh-CN" altLang="en-US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  </a:t>
            </a:r>
            <a:r>
              <a:rPr lang="en-US" altLang="zh-CN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qualify ... as ...               </a:t>
            </a:r>
            <a:r>
              <a:rPr lang="zh-CN" altLang="en-US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使</a:t>
            </a:r>
            <a:r>
              <a:rPr lang="en-US" altLang="zh-CN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...</a:t>
            </a:r>
            <a:r>
              <a:rPr lang="zh-CN" altLang="en-US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有</a:t>
            </a:r>
            <a:r>
              <a:rPr lang="en-US" altLang="zh-CN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...</a:t>
            </a:r>
            <a:r>
              <a:rPr lang="zh-CN" altLang="en-US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的资格 </a:t>
            </a:r>
            <a:endParaRPr lang="zh-CN" altLang="en-US" sz="2400">
              <a:solidFill>
                <a:schemeClr val="tx1"/>
              </a:solidFill>
              <a:sym typeface="+mn-ea"/>
            </a:endParaRPr>
          </a:p>
        </p:txBody>
      </p:sp>
      <p:grpSp>
        <p:nvGrpSpPr>
          <p:cNvPr id="2" name="Group 21_1"/>
          <p:cNvGrpSpPr/>
          <p:nvPr/>
        </p:nvGrpSpPr>
        <p:grpSpPr>
          <a:xfrm>
            <a:off x="-947639" y="11"/>
            <a:ext cx="12858769" cy="6560166"/>
            <a:chOff x="-1013679" y="-43169"/>
            <a:chExt cx="12858769" cy="6560166"/>
          </a:xfrm>
        </p:grpSpPr>
        <p:grpSp>
          <p:nvGrpSpPr>
            <p:cNvPr id="3" name="组合 2"/>
            <p:cNvGrpSpPr/>
            <p:nvPr/>
          </p:nvGrpSpPr>
          <p:grpSpPr>
            <a:xfrm>
              <a:off x="9683417" y="6288397"/>
              <a:ext cx="2161673" cy="228600"/>
              <a:chOff x="2805536" y="-1467853"/>
              <a:chExt cx="2161673" cy="228600"/>
            </a:xfrm>
          </p:grpSpPr>
          <p:sp>
            <p:nvSpPr>
              <p:cNvPr id="9" name="椭圆 8"/>
              <p:cNvSpPr/>
              <p:nvPr/>
            </p:nvSpPr>
            <p:spPr>
              <a:xfrm>
                <a:off x="2805536" y="-1467853"/>
                <a:ext cx="228600" cy="228600"/>
              </a:xfrm>
              <a:prstGeom prst="ellipse">
                <a:avLst/>
              </a:prstGeom>
              <a:solidFill>
                <a:srgbClr val="78B6A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0" name="椭圆 9"/>
              <p:cNvSpPr/>
              <p:nvPr/>
            </p:nvSpPr>
            <p:spPr>
              <a:xfrm>
                <a:off x="3288804" y="-1467853"/>
                <a:ext cx="228600" cy="228600"/>
              </a:xfrm>
              <a:prstGeom prst="ellipse">
                <a:avLst/>
              </a:prstGeom>
              <a:solidFill>
                <a:srgbClr val="FDD06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1" name="椭圆 10"/>
              <p:cNvSpPr/>
              <p:nvPr/>
            </p:nvSpPr>
            <p:spPr>
              <a:xfrm>
                <a:off x="3772072" y="-1467853"/>
                <a:ext cx="228600" cy="228600"/>
              </a:xfrm>
              <a:prstGeom prst="ellipse">
                <a:avLst/>
              </a:prstGeom>
              <a:solidFill>
                <a:srgbClr val="ED935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2" name="椭圆 11"/>
              <p:cNvSpPr/>
              <p:nvPr/>
            </p:nvSpPr>
            <p:spPr>
              <a:xfrm>
                <a:off x="4255340" y="-1467853"/>
                <a:ext cx="228600" cy="228600"/>
              </a:xfrm>
              <a:prstGeom prst="ellipse">
                <a:avLst/>
              </a:prstGeom>
              <a:solidFill>
                <a:srgbClr val="E9746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4" name="椭圆 13"/>
              <p:cNvSpPr/>
              <p:nvPr/>
            </p:nvSpPr>
            <p:spPr>
              <a:xfrm>
                <a:off x="4738609" y="-1467853"/>
                <a:ext cx="228600" cy="228600"/>
              </a:xfrm>
              <a:prstGeom prst="ellipse">
                <a:avLst/>
              </a:prstGeom>
              <a:solidFill>
                <a:srgbClr val="AB7DB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grpSp>
          <p:nvGrpSpPr>
            <p:cNvPr id="15" name="组合 14"/>
            <p:cNvGrpSpPr/>
            <p:nvPr/>
          </p:nvGrpSpPr>
          <p:grpSpPr>
            <a:xfrm flipH="1" flipV="1">
              <a:off x="-1013679" y="-43169"/>
              <a:ext cx="4948007" cy="573258"/>
              <a:chOff x="-460228" y="4964882"/>
              <a:chExt cx="16582544" cy="1921192"/>
            </a:xfrm>
          </p:grpSpPr>
          <p:sp>
            <p:nvSpPr>
              <p:cNvPr id="16" name="等腰三角形 5"/>
              <p:cNvSpPr/>
              <p:nvPr/>
            </p:nvSpPr>
            <p:spPr>
              <a:xfrm>
                <a:off x="-460228" y="5749042"/>
                <a:ext cx="3560710" cy="1137032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78B6A9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7" name="等腰三角形 5"/>
              <p:cNvSpPr/>
              <p:nvPr/>
            </p:nvSpPr>
            <p:spPr>
              <a:xfrm>
                <a:off x="1498898" y="5414211"/>
                <a:ext cx="4355342" cy="1471863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  <a:gd name="connsiteX0-17" fmla="*/ 0 w 3560710"/>
                  <a:gd name="connsiteY0-18" fmla="*/ 1137032 h 1137032"/>
                  <a:gd name="connsiteX1-19" fmla="*/ 1780355 w 3560710"/>
                  <a:gd name="connsiteY1-20" fmla="*/ 88 h 1137032"/>
                  <a:gd name="connsiteX2-21" fmla="*/ 3560710 w 3560710"/>
                  <a:gd name="connsiteY2-22" fmla="*/ 1137032 h 1137032"/>
                  <a:gd name="connsiteX3-23" fmla="*/ 0 w 3560710"/>
                  <a:gd name="connsiteY3-24" fmla="*/ 1137032 h 1137032"/>
                  <a:gd name="connsiteX0-25" fmla="*/ 0 w 3560710"/>
                  <a:gd name="connsiteY0-26" fmla="*/ 1137032 h 1137032"/>
                  <a:gd name="connsiteX1-27" fmla="*/ 1780355 w 3560710"/>
                  <a:gd name="connsiteY1-28" fmla="*/ 88 h 1137032"/>
                  <a:gd name="connsiteX2-29" fmla="*/ 3560710 w 3560710"/>
                  <a:gd name="connsiteY2-30" fmla="*/ 1137032 h 1137032"/>
                  <a:gd name="connsiteX3-31" fmla="*/ 0 w 3560710"/>
                  <a:gd name="connsiteY3-32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298852" y="-9500"/>
                      <a:pt x="1780355" y="88"/>
                    </a:cubicBezTo>
                    <a:cubicBezTo>
                      <a:pt x="2261858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FDD069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8" name="等腰三角形 5"/>
              <p:cNvSpPr/>
              <p:nvPr/>
            </p:nvSpPr>
            <p:spPr>
              <a:xfrm>
                <a:off x="3763709" y="4964882"/>
                <a:ext cx="5327811" cy="1921192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ED935C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9" name="等腰三角形 5"/>
              <p:cNvSpPr/>
              <p:nvPr/>
            </p:nvSpPr>
            <p:spPr>
              <a:xfrm>
                <a:off x="6780019" y="5781117"/>
                <a:ext cx="5439657" cy="1076883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  <a:gd name="connsiteX0-17" fmla="*/ 0 w 3560710"/>
                  <a:gd name="connsiteY0-18" fmla="*/ 1076883 h 1076883"/>
                  <a:gd name="connsiteX1-19" fmla="*/ 2134761 w 3560710"/>
                  <a:gd name="connsiteY1-20" fmla="*/ 97 h 1076883"/>
                  <a:gd name="connsiteX2-21" fmla="*/ 3560710 w 3560710"/>
                  <a:gd name="connsiteY2-22" fmla="*/ 1076883 h 1076883"/>
                  <a:gd name="connsiteX3-23" fmla="*/ 0 w 3560710"/>
                  <a:gd name="connsiteY3-24" fmla="*/ 1076883 h 1076883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076883">
                    <a:moveTo>
                      <a:pt x="0" y="1076883"/>
                    </a:moveTo>
                    <a:cubicBezTo>
                      <a:pt x="593452" y="697902"/>
                      <a:pt x="1456530" y="-9491"/>
                      <a:pt x="2134761" y="97"/>
                    </a:cubicBezTo>
                    <a:cubicBezTo>
                      <a:pt x="2812992" y="9685"/>
                      <a:pt x="2967258" y="697902"/>
                      <a:pt x="3560710" y="1076883"/>
                    </a:cubicBezTo>
                    <a:lnTo>
                      <a:pt x="0" y="1076883"/>
                    </a:lnTo>
                    <a:close/>
                  </a:path>
                </a:pathLst>
              </a:custGeom>
              <a:solidFill>
                <a:srgbClr val="E9746E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0" name="等腰三角形 5"/>
              <p:cNvSpPr/>
              <p:nvPr/>
            </p:nvSpPr>
            <p:spPr>
              <a:xfrm>
                <a:off x="9613231" y="5220014"/>
                <a:ext cx="6509085" cy="1637986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AB7DB6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</p:grpSp>
    </p:spTree>
    <p:custDataLst>
      <p:tags r:id="rId1"/>
    </p:custData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11575" y="8325"/>
            <a:ext cx="10969200" cy="705600"/>
          </a:xfrm>
        </p:spPr>
        <p:txBody>
          <a:bodyPr/>
          <a:lstStyle/>
          <a:p>
            <a:pPr algn="ctr"/>
            <a:r>
              <a:rPr lang="zh-CN" altLang="en-US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理解应用</a:t>
            </a:r>
            <a:endParaRPr lang="zh-CN" altLang="en-US"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329565" y="930910"/>
            <a:ext cx="11392535" cy="48926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/>
              <a:t>1.  What makes you think you're qualified _________ a judge of a painting?</a:t>
            </a:r>
            <a:endParaRPr lang="en-US" altLang="zh-CN" sz="2400"/>
          </a:p>
          <a:p>
            <a:pPr fontAlgn="auto">
              <a:lnSpc>
                <a:spcPct val="150000"/>
              </a:lnSpc>
            </a:pPr>
            <a:r>
              <a:rPr lang="en-US" altLang="zh-CN" sz="2400"/>
              <a:t>2.  Previous teaching experience is a necessary _____________ (qualify) for this job. </a:t>
            </a:r>
            <a:endParaRPr lang="en-US" altLang="zh-CN" sz="2400"/>
          </a:p>
          <a:p>
            <a:pPr fontAlgn="auto">
              <a:lnSpc>
                <a:spcPct val="150000"/>
              </a:lnSpc>
            </a:pPr>
            <a:r>
              <a:rPr lang="en-US" altLang="zh-CN" sz="2400"/>
              <a:t>3. His past experience qualified him ___________ (handle) such a delicate matter.</a:t>
            </a:r>
            <a:endParaRPr lang="en-US" altLang="zh-CN" sz="2400"/>
          </a:p>
          <a:p>
            <a:pPr fontAlgn="auto">
              <a:lnSpc>
                <a:spcPct val="150000"/>
              </a:lnSpc>
            </a:pPr>
            <a:r>
              <a:rPr lang="en-US" altLang="zh-CN" sz="2400"/>
              <a:t>4. Therapists cannot prescribe drugs as they are not necessarily medically _____________ (qualify).</a:t>
            </a:r>
            <a:endParaRPr lang="en-US" altLang="zh-CN" sz="2400"/>
          </a:p>
          <a:p>
            <a:pPr fontAlgn="auto">
              <a:lnSpc>
                <a:spcPct val="150000"/>
              </a:lnSpc>
            </a:pPr>
            <a:r>
              <a:rPr lang="en-US" altLang="zh-CN" sz="2400"/>
              <a:t>5. There is a growing need for ___________ (qualify) teachers of Business English.</a:t>
            </a:r>
            <a:endParaRPr lang="en-US" altLang="zh-CN" sz="2400"/>
          </a:p>
          <a:p>
            <a:pPr fontAlgn="auto">
              <a:lnSpc>
                <a:spcPct val="150000"/>
              </a:lnSpc>
            </a:pPr>
            <a:r>
              <a:rPr lang="en-US" altLang="zh-CN" sz="2400"/>
              <a:t>6.   My practice in the factories should enable me to _____________ (qualify) for this particular job. </a:t>
            </a:r>
            <a:endParaRPr lang="en-US" altLang="zh-CN" sz="2400"/>
          </a:p>
        </p:txBody>
      </p:sp>
      <p:sp>
        <p:nvSpPr>
          <p:cNvPr id="5" name="文本框 4"/>
          <p:cNvSpPr txBox="1"/>
          <p:nvPr/>
        </p:nvSpPr>
        <p:spPr>
          <a:xfrm>
            <a:off x="608330" y="3569970"/>
            <a:ext cx="186245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/>
              <a:t> </a:t>
            </a:r>
            <a:r>
              <a:rPr lang="en-US" altLang="zh-CN" sz="2400">
                <a:solidFill>
                  <a:srgbClr val="FF0000"/>
                </a:solidFill>
              </a:rPr>
              <a:t>qualified</a:t>
            </a:r>
            <a:endParaRPr lang="en-US" altLang="zh-CN" sz="2400">
              <a:solidFill>
                <a:srgbClr val="FF0000"/>
              </a:solidFill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7728585" y="4712970"/>
            <a:ext cx="193357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>
                <a:solidFill>
                  <a:srgbClr val="FF0000"/>
                </a:solidFill>
              </a:rPr>
              <a:t>be qualified </a:t>
            </a:r>
            <a:endParaRPr lang="en-US" altLang="zh-CN" sz="2400">
              <a:solidFill>
                <a:srgbClr val="FF0000"/>
              </a:solidFill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4722495" y="4128770"/>
            <a:ext cx="158051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>
                <a:solidFill>
                  <a:srgbClr val="FF0000"/>
                </a:solidFill>
              </a:rPr>
              <a:t> qualified </a:t>
            </a:r>
            <a:endParaRPr lang="en-US" altLang="zh-CN" sz="2400">
              <a:solidFill>
                <a:srgbClr val="FF0000"/>
              </a:solidFill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5327015" y="2484120"/>
            <a:ext cx="153797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/>
              <a:t> </a:t>
            </a:r>
            <a:r>
              <a:rPr lang="en-US" altLang="zh-CN" sz="2400">
                <a:solidFill>
                  <a:srgbClr val="FF0000"/>
                </a:solidFill>
              </a:rPr>
              <a:t>to handle </a:t>
            </a:r>
            <a:endParaRPr lang="en-US" altLang="zh-CN" sz="2400">
              <a:solidFill>
                <a:srgbClr val="FF0000"/>
              </a:solidFill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6218555" y="822325"/>
            <a:ext cx="95885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/>
              <a:t>  </a:t>
            </a:r>
            <a:r>
              <a:rPr lang="en-US" altLang="zh-CN" sz="2400">
                <a:solidFill>
                  <a:srgbClr val="FF0000"/>
                </a:solidFill>
              </a:rPr>
              <a:t>as</a:t>
            </a:r>
            <a:endParaRPr lang="en-US" altLang="zh-CN" sz="2400">
              <a:solidFill>
                <a:srgbClr val="FF0000"/>
              </a:solidFill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7177405" y="1391285"/>
            <a:ext cx="211709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>
                <a:solidFill>
                  <a:srgbClr val="FF0000"/>
                </a:solidFill>
                <a:sym typeface="+mn-ea"/>
              </a:rPr>
              <a:t>qualification</a:t>
            </a:r>
            <a:endParaRPr lang="en-US" altLang="zh-CN" sz="2400">
              <a:solidFill>
                <a:srgbClr val="FF0000"/>
              </a:solidFill>
              <a:sym typeface="+mn-ea"/>
            </a:endParaRPr>
          </a:p>
        </p:txBody>
      </p:sp>
      <p:grpSp>
        <p:nvGrpSpPr>
          <p:cNvPr id="3" name="Group 21_1"/>
          <p:cNvGrpSpPr/>
          <p:nvPr/>
        </p:nvGrpSpPr>
        <p:grpSpPr>
          <a:xfrm>
            <a:off x="-947639" y="11"/>
            <a:ext cx="12858769" cy="6560166"/>
            <a:chOff x="-1013679" y="-43169"/>
            <a:chExt cx="12858769" cy="6560166"/>
          </a:xfrm>
        </p:grpSpPr>
        <p:grpSp>
          <p:nvGrpSpPr>
            <p:cNvPr id="11" name="组合 10"/>
            <p:cNvGrpSpPr/>
            <p:nvPr/>
          </p:nvGrpSpPr>
          <p:grpSpPr>
            <a:xfrm>
              <a:off x="9683417" y="6288397"/>
              <a:ext cx="2161673" cy="228600"/>
              <a:chOff x="2805536" y="-1467853"/>
              <a:chExt cx="2161673" cy="228600"/>
            </a:xfrm>
          </p:grpSpPr>
          <p:sp>
            <p:nvSpPr>
              <p:cNvPr id="12" name="椭圆 11"/>
              <p:cNvSpPr/>
              <p:nvPr/>
            </p:nvSpPr>
            <p:spPr>
              <a:xfrm>
                <a:off x="2805536" y="-1467853"/>
                <a:ext cx="228600" cy="228600"/>
              </a:xfrm>
              <a:prstGeom prst="ellipse">
                <a:avLst/>
              </a:prstGeom>
              <a:solidFill>
                <a:srgbClr val="78B6A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3" name="椭圆 12"/>
              <p:cNvSpPr/>
              <p:nvPr/>
            </p:nvSpPr>
            <p:spPr>
              <a:xfrm>
                <a:off x="3288804" y="-1467853"/>
                <a:ext cx="228600" cy="228600"/>
              </a:xfrm>
              <a:prstGeom prst="ellipse">
                <a:avLst/>
              </a:prstGeom>
              <a:solidFill>
                <a:srgbClr val="FDD06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4" name="椭圆 13"/>
              <p:cNvSpPr/>
              <p:nvPr/>
            </p:nvSpPr>
            <p:spPr>
              <a:xfrm>
                <a:off x="3772072" y="-1467853"/>
                <a:ext cx="228600" cy="228600"/>
              </a:xfrm>
              <a:prstGeom prst="ellipse">
                <a:avLst/>
              </a:prstGeom>
              <a:solidFill>
                <a:srgbClr val="ED935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5" name="椭圆 14"/>
              <p:cNvSpPr/>
              <p:nvPr/>
            </p:nvSpPr>
            <p:spPr>
              <a:xfrm>
                <a:off x="4255340" y="-1467853"/>
                <a:ext cx="228600" cy="228600"/>
              </a:xfrm>
              <a:prstGeom prst="ellipse">
                <a:avLst/>
              </a:prstGeom>
              <a:solidFill>
                <a:srgbClr val="E9746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6" name="椭圆 15"/>
              <p:cNvSpPr/>
              <p:nvPr/>
            </p:nvSpPr>
            <p:spPr>
              <a:xfrm>
                <a:off x="4738609" y="-1467853"/>
                <a:ext cx="228600" cy="228600"/>
              </a:xfrm>
              <a:prstGeom prst="ellipse">
                <a:avLst/>
              </a:prstGeom>
              <a:solidFill>
                <a:srgbClr val="AB7DB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grpSp>
          <p:nvGrpSpPr>
            <p:cNvPr id="17" name="组合 16"/>
            <p:cNvGrpSpPr/>
            <p:nvPr/>
          </p:nvGrpSpPr>
          <p:grpSpPr>
            <a:xfrm flipH="1" flipV="1">
              <a:off x="-1013679" y="-43169"/>
              <a:ext cx="4948007" cy="573258"/>
              <a:chOff x="-460228" y="4964882"/>
              <a:chExt cx="16582544" cy="1921192"/>
            </a:xfrm>
          </p:grpSpPr>
          <p:sp>
            <p:nvSpPr>
              <p:cNvPr id="18" name="等腰三角形 5"/>
              <p:cNvSpPr/>
              <p:nvPr/>
            </p:nvSpPr>
            <p:spPr>
              <a:xfrm>
                <a:off x="-460228" y="5749042"/>
                <a:ext cx="3560710" cy="1137032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78B6A9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9" name="等腰三角形 5"/>
              <p:cNvSpPr/>
              <p:nvPr/>
            </p:nvSpPr>
            <p:spPr>
              <a:xfrm>
                <a:off x="1498898" y="5414211"/>
                <a:ext cx="4355342" cy="1471863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  <a:gd name="connsiteX0-17" fmla="*/ 0 w 3560710"/>
                  <a:gd name="connsiteY0-18" fmla="*/ 1137032 h 1137032"/>
                  <a:gd name="connsiteX1-19" fmla="*/ 1780355 w 3560710"/>
                  <a:gd name="connsiteY1-20" fmla="*/ 88 h 1137032"/>
                  <a:gd name="connsiteX2-21" fmla="*/ 3560710 w 3560710"/>
                  <a:gd name="connsiteY2-22" fmla="*/ 1137032 h 1137032"/>
                  <a:gd name="connsiteX3-23" fmla="*/ 0 w 3560710"/>
                  <a:gd name="connsiteY3-24" fmla="*/ 1137032 h 1137032"/>
                  <a:gd name="connsiteX0-25" fmla="*/ 0 w 3560710"/>
                  <a:gd name="connsiteY0-26" fmla="*/ 1137032 h 1137032"/>
                  <a:gd name="connsiteX1-27" fmla="*/ 1780355 w 3560710"/>
                  <a:gd name="connsiteY1-28" fmla="*/ 88 h 1137032"/>
                  <a:gd name="connsiteX2-29" fmla="*/ 3560710 w 3560710"/>
                  <a:gd name="connsiteY2-30" fmla="*/ 1137032 h 1137032"/>
                  <a:gd name="connsiteX3-31" fmla="*/ 0 w 3560710"/>
                  <a:gd name="connsiteY3-32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298852" y="-9500"/>
                      <a:pt x="1780355" y="88"/>
                    </a:cubicBezTo>
                    <a:cubicBezTo>
                      <a:pt x="2261858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FDD069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0" name="等腰三角形 5"/>
              <p:cNvSpPr/>
              <p:nvPr/>
            </p:nvSpPr>
            <p:spPr>
              <a:xfrm>
                <a:off x="3763709" y="4964882"/>
                <a:ext cx="5327811" cy="1921192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ED935C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1" name="等腰三角形 5"/>
              <p:cNvSpPr/>
              <p:nvPr/>
            </p:nvSpPr>
            <p:spPr>
              <a:xfrm>
                <a:off x="6780019" y="5781117"/>
                <a:ext cx="5439657" cy="1076883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  <a:gd name="connsiteX0-17" fmla="*/ 0 w 3560710"/>
                  <a:gd name="connsiteY0-18" fmla="*/ 1076883 h 1076883"/>
                  <a:gd name="connsiteX1-19" fmla="*/ 2134761 w 3560710"/>
                  <a:gd name="connsiteY1-20" fmla="*/ 97 h 1076883"/>
                  <a:gd name="connsiteX2-21" fmla="*/ 3560710 w 3560710"/>
                  <a:gd name="connsiteY2-22" fmla="*/ 1076883 h 1076883"/>
                  <a:gd name="connsiteX3-23" fmla="*/ 0 w 3560710"/>
                  <a:gd name="connsiteY3-24" fmla="*/ 1076883 h 1076883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076883">
                    <a:moveTo>
                      <a:pt x="0" y="1076883"/>
                    </a:moveTo>
                    <a:cubicBezTo>
                      <a:pt x="593452" y="697902"/>
                      <a:pt x="1456530" y="-9491"/>
                      <a:pt x="2134761" y="97"/>
                    </a:cubicBezTo>
                    <a:cubicBezTo>
                      <a:pt x="2812992" y="9685"/>
                      <a:pt x="2967258" y="697902"/>
                      <a:pt x="3560710" y="1076883"/>
                    </a:cubicBezTo>
                    <a:lnTo>
                      <a:pt x="0" y="1076883"/>
                    </a:lnTo>
                    <a:close/>
                  </a:path>
                </a:pathLst>
              </a:custGeom>
              <a:solidFill>
                <a:srgbClr val="E9746E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2" name="等腰三角形 5"/>
              <p:cNvSpPr/>
              <p:nvPr/>
            </p:nvSpPr>
            <p:spPr>
              <a:xfrm>
                <a:off x="9613231" y="5220014"/>
                <a:ext cx="6509085" cy="1637986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AB7DB6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</p:grp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/>
          <p:cNvSpPr>
            <a:spLocks noGrp="1"/>
          </p:cNvSpPr>
          <p:nvPr>
            <p:ph type="title"/>
          </p:nvPr>
        </p:nvSpPr>
        <p:spPr>
          <a:xfrm>
            <a:off x="611575" y="8325"/>
            <a:ext cx="10969200" cy="705600"/>
          </a:xfrm>
        </p:spPr>
        <p:txBody>
          <a:bodyPr>
            <a:normAutofit/>
          </a:bodyPr>
          <a:lstStyle/>
          <a:p>
            <a:pPr algn="ctr"/>
            <a:r>
              <a:rPr>
                <a:solidFill>
                  <a:srgbClr val="00B050"/>
                </a:solidFill>
                <a:cs typeface="+mj-lt"/>
                <a:sym typeface="+mn-ea"/>
              </a:rPr>
              <a:t>✭词汇</a:t>
            </a:r>
            <a:r>
              <a:rPr lang="zh-CN">
                <a:solidFill>
                  <a:srgbClr val="00B050"/>
                </a:solidFill>
                <a:cs typeface="+mj-lt"/>
                <a:sym typeface="+mn-ea"/>
              </a:rPr>
              <a:t>三   </a:t>
            </a:r>
            <a:r>
              <a:rPr lang="en-US" altLang="zh-CN">
                <a:solidFill>
                  <a:srgbClr val="00B050"/>
                </a:solidFill>
                <a:cs typeface="+mj-lt"/>
                <a:sym typeface="+mn-ea"/>
              </a:rPr>
              <a:t>admission  n. </a:t>
            </a:r>
            <a:r>
              <a:rPr lang="zh-CN" altLang="en-US">
                <a:solidFill>
                  <a:srgbClr val="00B050"/>
                </a:solidFill>
                <a:cs typeface="+mj-lt"/>
                <a:sym typeface="+mn-ea"/>
              </a:rPr>
              <a:t>允许进入</a:t>
            </a:r>
            <a:r>
              <a:rPr lang="en-US" altLang="zh-CN">
                <a:solidFill>
                  <a:srgbClr val="00B050"/>
                </a:solidFill>
                <a:cs typeface="+mj-lt"/>
                <a:sym typeface="+mn-ea"/>
              </a:rPr>
              <a:t>(</a:t>
            </a:r>
            <a:r>
              <a:rPr lang="zh-CN" altLang="en-US">
                <a:solidFill>
                  <a:srgbClr val="00B050"/>
                </a:solidFill>
                <a:cs typeface="+mj-lt"/>
                <a:sym typeface="+mn-ea"/>
              </a:rPr>
              <a:t>加入</a:t>
            </a:r>
            <a:r>
              <a:rPr lang="en-US" altLang="zh-CN">
                <a:solidFill>
                  <a:srgbClr val="00B050"/>
                </a:solidFill>
                <a:cs typeface="+mj-lt"/>
                <a:sym typeface="+mn-ea"/>
              </a:rPr>
              <a:t>)</a:t>
            </a:r>
            <a:endParaRPr lang="en-US" altLang="zh-CN">
              <a:solidFill>
                <a:srgbClr val="00B050"/>
              </a:solidFill>
              <a:cs typeface="+mj-lt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468630" y="854710"/>
            <a:ext cx="11442700" cy="50774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fontAlgn="auto">
              <a:lnSpc>
                <a:spcPct val="150000"/>
              </a:lnSpc>
            </a:pPr>
            <a:r>
              <a:rPr lang="zh-CN" altLang="en-US" sz="2400">
                <a:solidFill>
                  <a:srgbClr val="00B050"/>
                </a:solidFill>
                <a:ea typeface="微软雅黑" panose="020B0503020204020204" pitchFamily="34" charset="-122"/>
                <a:cs typeface="+mn-lt"/>
                <a:sym typeface="+mn-ea"/>
              </a:rPr>
              <a:t>◆教材原句  </a:t>
            </a:r>
            <a:r>
              <a:rPr lang="en-US" altLang="zh-CN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I've recommended for </a:t>
            </a:r>
            <a:r>
              <a:rPr lang="en-US" altLang="zh-CN" sz="2400" u="sng">
                <a:solidFill>
                  <a:srgbClr val="FF0000"/>
                </a:solidFill>
                <a:ea typeface="微软雅黑" panose="020B0503020204020204" pitchFamily="34" charset="-122"/>
                <a:cs typeface="+mn-lt"/>
                <a:sym typeface="+mn-ea"/>
              </a:rPr>
              <a:t>admission</a:t>
            </a:r>
            <a:r>
              <a:rPr lang="en-US" altLang="zh-CN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 to study physics at my dream university. </a:t>
            </a:r>
            <a:r>
              <a:rPr lang="zh-CN" altLang="en-US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  我已经被推荐到我梦想的大学学习物理。</a:t>
            </a:r>
            <a:endParaRPr lang="zh-CN" altLang="en-US" sz="2400">
              <a:solidFill>
                <a:schemeClr val="tx1"/>
              </a:solidFill>
              <a:ea typeface="微软雅黑" panose="020B0503020204020204" pitchFamily="34" charset="-122"/>
              <a:cs typeface="+mn-lt"/>
              <a:sym typeface="+mn-ea"/>
            </a:endParaRPr>
          </a:p>
          <a:p>
            <a:pPr fontAlgn="auto">
              <a:lnSpc>
                <a:spcPct val="150000"/>
              </a:lnSpc>
            </a:pPr>
            <a:endParaRPr lang="en-US" altLang="zh-CN" sz="2400">
              <a:solidFill>
                <a:schemeClr val="tx1"/>
              </a:solidFill>
              <a:ea typeface="微软雅黑" panose="020B0503020204020204" pitchFamily="34" charset="-122"/>
              <a:cs typeface="+mn-lt"/>
              <a:sym typeface="+mn-ea"/>
            </a:endParaRPr>
          </a:p>
          <a:p>
            <a:pPr fontAlgn="auto">
              <a:lnSpc>
                <a:spcPct val="150000"/>
              </a:lnSpc>
            </a:pPr>
            <a:r>
              <a:rPr lang="zh-CN" altLang="en-US" sz="2400">
                <a:solidFill>
                  <a:srgbClr val="00B050"/>
                </a:solidFill>
                <a:ea typeface="微软雅黑" panose="020B0503020204020204" pitchFamily="34" charset="-122"/>
                <a:cs typeface="+mn-lt"/>
                <a:sym typeface="+mn-ea"/>
              </a:rPr>
              <a:t>◆要点必记</a:t>
            </a:r>
            <a:endParaRPr lang="zh-CN" altLang="en-US" sz="2400">
              <a:solidFill>
                <a:srgbClr val="00B050"/>
              </a:solidFill>
              <a:ea typeface="微软雅黑" panose="020B0503020204020204" pitchFamily="34" charset="-122"/>
              <a:cs typeface="+mn-lt"/>
              <a:sym typeface="+mn-ea"/>
            </a:endParaRPr>
          </a:p>
          <a:p>
            <a:pPr fontAlgn="auto">
              <a:lnSpc>
                <a:spcPct val="150000"/>
              </a:lnSpc>
            </a:pPr>
            <a:r>
              <a:rPr lang="zh-CN" altLang="en-US" sz="2400">
                <a:solidFill>
                  <a:srgbClr val="00B050"/>
                </a:solidFill>
                <a:ea typeface="微软雅黑" panose="020B0503020204020204" pitchFamily="34" charset="-122"/>
                <a:cs typeface="+mn-lt"/>
                <a:sym typeface="+mn-ea"/>
              </a:rPr>
              <a:t>  </a:t>
            </a:r>
            <a:r>
              <a:rPr lang="en-US" altLang="zh-CN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admit </a:t>
            </a:r>
            <a:r>
              <a:rPr lang="zh-CN" altLang="en-US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   </a:t>
            </a:r>
            <a:r>
              <a:rPr lang="en-US" altLang="zh-CN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v.    </a:t>
            </a:r>
            <a:r>
              <a:rPr lang="zh-CN" altLang="en-US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允许加入，承认</a:t>
            </a:r>
            <a:endParaRPr lang="zh-CN" altLang="en-US" sz="2400">
              <a:solidFill>
                <a:schemeClr val="tx1"/>
              </a:solidFill>
              <a:ea typeface="微软雅黑" panose="020B0503020204020204" pitchFamily="34" charset="-122"/>
              <a:cs typeface="+mn-lt"/>
              <a:sym typeface="+mn-ea"/>
            </a:endParaRPr>
          </a:p>
          <a:p>
            <a:pPr fontAlgn="auto">
              <a:lnSpc>
                <a:spcPct val="150000"/>
              </a:lnSpc>
            </a:pPr>
            <a:r>
              <a:rPr lang="zh-CN" altLang="en-US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  </a:t>
            </a:r>
            <a:r>
              <a:rPr lang="en-US" altLang="zh-CN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admit to doing sth     </a:t>
            </a:r>
            <a:r>
              <a:rPr lang="zh-CN" altLang="en-US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承认做某事</a:t>
            </a:r>
            <a:endParaRPr lang="zh-CN" altLang="en-US" sz="2400">
              <a:solidFill>
                <a:schemeClr val="tx1"/>
              </a:solidFill>
              <a:ea typeface="微软雅黑" panose="020B0503020204020204" pitchFamily="34" charset="-122"/>
              <a:cs typeface="+mn-lt"/>
              <a:sym typeface="+mn-ea"/>
            </a:endParaRPr>
          </a:p>
          <a:p>
            <a:pPr fontAlgn="auto">
              <a:lnSpc>
                <a:spcPct val="150000"/>
              </a:lnSpc>
            </a:pPr>
            <a:r>
              <a:rPr lang="zh-CN" altLang="en-US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  </a:t>
            </a:r>
            <a:r>
              <a:rPr lang="en-US" altLang="zh-CN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be admitted to sth     </a:t>
            </a:r>
            <a:r>
              <a:rPr lang="zh-CN" altLang="en-US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被允许</a:t>
            </a:r>
            <a:r>
              <a:rPr lang="en-US" altLang="zh-CN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...</a:t>
            </a:r>
            <a:r>
              <a:rPr lang="zh-CN" altLang="en-US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进入（加入）</a:t>
            </a:r>
            <a:r>
              <a:rPr lang="en-US" altLang="zh-CN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...</a:t>
            </a:r>
            <a:endParaRPr lang="en-US" altLang="zh-CN" sz="2400">
              <a:solidFill>
                <a:schemeClr val="tx1"/>
              </a:solidFill>
              <a:ea typeface="微软雅黑" panose="020B0503020204020204" pitchFamily="34" charset="-122"/>
              <a:cs typeface="+mn-lt"/>
              <a:sym typeface="+mn-ea"/>
            </a:endParaRPr>
          </a:p>
          <a:p>
            <a:pPr fontAlgn="auto">
              <a:lnSpc>
                <a:spcPct val="150000"/>
              </a:lnSpc>
            </a:pPr>
            <a:r>
              <a:rPr lang="en-US" altLang="zh-CN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  make an admission   </a:t>
            </a:r>
            <a:r>
              <a:rPr lang="zh-CN" altLang="en-US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承认</a:t>
            </a:r>
            <a:endParaRPr lang="zh-CN" altLang="en-US" sz="2400">
              <a:solidFill>
                <a:schemeClr val="tx1"/>
              </a:solidFill>
              <a:ea typeface="微软雅黑" panose="020B0503020204020204" pitchFamily="34" charset="-122"/>
              <a:cs typeface="+mn-lt"/>
              <a:sym typeface="+mn-ea"/>
            </a:endParaRPr>
          </a:p>
          <a:p>
            <a:pPr fontAlgn="auto">
              <a:lnSpc>
                <a:spcPct val="150000"/>
              </a:lnSpc>
            </a:pPr>
            <a:r>
              <a:rPr lang="zh-CN" altLang="en-US" sz="2400"/>
              <a:t>  </a:t>
            </a:r>
            <a:r>
              <a:rPr lang="en-US" altLang="zh-CN" sz="2400"/>
              <a:t>by/ on one's admission   </a:t>
            </a:r>
            <a:r>
              <a:rPr lang="zh-CN" altLang="en-US" sz="2400"/>
              <a:t>正如某人所陈承认</a:t>
            </a:r>
            <a:endParaRPr lang="zh-CN" altLang="en-US" sz="2400"/>
          </a:p>
        </p:txBody>
      </p:sp>
      <p:grpSp>
        <p:nvGrpSpPr>
          <p:cNvPr id="2" name="Group 21_1"/>
          <p:cNvGrpSpPr/>
          <p:nvPr/>
        </p:nvGrpSpPr>
        <p:grpSpPr>
          <a:xfrm>
            <a:off x="-947639" y="11"/>
            <a:ext cx="12858769" cy="6560166"/>
            <a:chOff x="-1013679" y="-43169"/>
            <a:chExt cx="12858769" cy="6560166"/>
          </a:xfrm>
        </p:grpSpPr>
        <p:grpSp>
          <p:nvGrpSpPr>
            <p:cNvPr id="3" name="组合 2"/>
            <p:cNvGrpSpPr/>
            <p:nvPr/>
          </p:nvGrpSpPr>
          <p:grpSpPr>
            <a:xfrm>
              <a:off x="9683417" y="6288397"/>
              <a:ext cx="2161673" cy="228600"/>
              <a:chOff x="2805536" y="-1467853"/>
              <a:chExt cx="2161673" cy="228600"/>
            </a:xfrm>
          </p:grpSpPr>
          <p:sp>
            <p:nvSpPr>
              <p:cNvPr id="9" name="椭圆 8"/>
              <p:cNvSpPr/>
              <p:nvPr/>
            </p:nvSpPr>
            <p:spPr>
              <a:xfrm>
                <a:off x="2805536" y="-1467853"/>
                <a:ext cx="228600" cy="228600"/>
              </a:xfrm>
              <a:prstGeom prst="ellipse">
                <a:avLst/>
              </a:prstGeom>
              <a:solidFill>
                <a:srgbClr val="78B6A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0" name="椭圆 9"/>
              <p:cNvSpPr/>
              <p:nvPr/>
            </p:nvSpPr>
            <p:spPr>
              <a:xfrm>
                <a:off x="3288804" y="-1467853"/>
                <a:ext cx="228600" cy="228600"/>
              </a:xfrm>
              <a:prstGeom prst="ellipse">
                <a:avLst/>
              </a:prstGeom>
              <a:solidFill>
                <a:srgbClr val="FDD06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1" name="椭圆 10"/>
              <p:cNvSpPr/>
              <p:nvPr/>
            </p:nvSpPr>
            <p:spPr>
              <a:xfrm>
                <a:off x="3772072" y="-1467853"/>
                <a:ext cx="228600" cy="228600"/>
              </a:xfrm>
              <a:prstGeom prst="ellipse">
                <a:avLst/>
              </a:prstGeom>
              <a:solidFill>
                <a:srgbClr val="ED935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2" name="椭圆 11"/>
              <p:cNvSpPr/>
              <p:nvPr/>
            </p:nvSpPr>
            <p:spPr>
              <a:xfrm>
                <a:off x="4255340" y="-1467853"/>
                <a:ext cx="228600" cy="228600"/>
              </a:xfrm>
              <a:prstGeom prst="ellipse">
                <a:avLst/>
              </a:prstGeom>
              <a:solidFill>
                <a:srgbClr val="E9746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4" name="椭圆 13"/>
              <p:cNvSpPr/>
              <p:nvPr/>
            </p:nvSpPr>
            <p:spPr>
              <a:xfrm>
                <a:off x="4738609" y="-1467853"/>
                <a:ext cx="228600" cy="228600"/>
              </a:xfrm>
              <a:prstGeom prst="ellipse">
                <a:avLst/>
              </a:prstGeom>
              <a:solidFill>
                <a:srgbClr val="AB7DB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grpSp>
          <p:nvGrpSpPr>
            <p:cNvPr id="15" name="组合 14"/>
            <p:cNvGrpSpPr/>
            <p:nvPr/>
          </p:nvGrpSpPr>
          <p:grpSpPr>
            <a:xfrm flipH="1" flipV="1">
              <a:off x="-1013679" y="-43169"/>
              <a:ext cx="4948007" cy="573258"/>
              <a:chOff x="-460228" y="4964882"/>
              <a:chExt cx="16582544" cy="1921192"/>
            </a:xfrm>
          </p:grpSpPr>
          <p:sp>
            <p:nvSpPr>
              <p:cNvPr id="16" name="等腰三角形 5"/>
              <p:cNvSpPr/>
              <p:nvPr/>
            </p:nvSpPr>
            <p:spPr>
              <a:xfrm>
                <a:off x="-460228" y="5749042"/>
                <a:ext cx="3560710" cy="1137032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78B6A9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7" name="等腰三角形 5"/>
              <p:cNvSpPr/>
              <p:nvPr/>
            </p:nvSpPr>
            <p:spPr>
              <a:xfrm>
                <a:off x="1498898" y="5414211"/>
                <a:ext cx="4355342" cy="1471863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  <a:gd name="connsiteX0-17" fmla="*/ 0 w 3560710"/>
                  <a:gd name="connsiteY0-18" fmla="*/ 1137032 h 1137032"/>
                  <a:gd name="connsiteX1-19" fmla="*/ 1780355 w 3560710"/>
                  <a:gd name="connsiteY1-20" fmla="*/ 88 h 1137032"/>
                  <a:gd name="connsiteX2-21" fmla="*/ 3560710 w 3560710"/>
                  <a:gd name="connsiteY2-22" fmla="*/ 1137032 h 1137032"/>
                  <a:gd name="connsiteX3-23" fmla="*/ 0 w 3560710"/>
                  <a:gd name="connsiteY3-24" fmla="*/ 1137032 h 1137032"/>
                  <a:gd name="connsiteX0-25" fmla="*/ 0 w 3560710"/>
                  <a:gd name="connsiteY0-26" fmla="*/ 1137032 h 1137032"/>
                  <a:gd name="connsiteX1-27" fmla="*/ 1780355 w 3560710"/>
                  <a:gd name="connsiteY1-28" fmla="*/ 88 h 1137032"/>
                  <a:gd name="connsiteX2-29" fmla="*/ 3560710 w 3560710"/>
                  <a:gd name="connsiteY2-30" fmla="*/ 1137032 h 1137032"/>
                  <a:gd name="connsiteX3-31" fmla="*/ 0 w 3560710"/>
                  <a:gd name="connsiteY3-32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298852" y="-9500"/>
                      <a:pt x="1780355" y="88"/>
                    </a:cubicBezTo>
                    <a:cubicBezTo>
                      <a:pt x="2261858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FDD069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8" name="等腰三角形 5"/>
              <p:cNvSpPr/>
              <p:nvPr/>
            </p:nvSpPr>
            <p:spPr>
              <a:xfrm>
                <a:off x="3763709" y="4964882"/>
                <a:ext cx="5327811" cy="1921192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ED935C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9" name="等腰三角形 5"/>
              <p:cNvSpPr/>
              <p:nvPr/>
            </p:nvSpPr>
            <p:spPr>
              <a:xfrm>
                <a:off x="6780019" y="5781117"/>
                <a:ext cx="5439657" cy="1076883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  <a:gd name="connsiteX0-17" fmla="*/ 0 w 3560710"/>
                  <a:gd name="connsiteY0-18" fmla="*/ 1076883 h 1076883"/>
                  <a:gd name="connsiteX1-19" fmla="*/ 2134761 w 3560710"/>
                  <a:gd name="connsiteY1-20" fmla="*/ 97 h 1076883"/>
                  <a:gd name="connsiteX2-21" fmla="*/ 3560710 w 3560710"/>
                  <a:gd name="connsiteY2-22" fmla="*/ 1076883 h 1076883"/>
                  <a:gd name="connsiteX3-23" fmla="*/ 0 w 3560710"/>
                  <a:gd name="connsiteY3-24" fmla="*/ 1076883 h 1076883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076883">
                    <a:moveTo>
                      <a:pt x="0" y="1076883"/>
                    </a:moveTo>
                    <a:cubicBezTo>
                      <a:pt x="593452" y="697902"/>
                      <a:pt x="1456530" y="-9491"/>
                      <a:pt x="2134761" y="97"/>
                    </a:cubicBezTo>
                    <a:cubicBezTo>
                      <a:pt x="2812992" y="9685"/>
                      <a:pt x="2967258" y="697902"/>
                      <a:pt x="3560710" y="1076883"/>
                    </a:cubicBezTo>
                    <a:lnTo>
                      <a:pt x="0" y="1076883"/>
                    </a:lnTo>
                    <a:close/>
                  </a:path>
                </a:pathLst>
              </a:custGeom>
              <a:solidFill>
                <a:srgbClr val="E9746E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0" name="等腰三角形 5"/>
              <p:cNvSpPr/>
              <p:nvPr/>
            </p:nvSpPr>
            <p:spPr>
              <a:xfrm>
                <a:off x="9613231" y="5220014"/>
                <a:ext cx="6509085" cy="1637986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AB7DB6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</p:grpSp>
    </p:spTree>
    <p:custDataLst>
      <p:tags r:id="rId1"/>
    </p:custData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847975" y="225425"/>
            <a:ext cx="6650990" cy="705485"/>
          </a:xfrm>
        </p:spPr>
        <p:txBody>
          <a:bodyPr>
            <a:normAutofit fontScale="90000"/>
          </a:bodyPr>
          <a:lstStyle/>
          <a:p>
            <a:pPr algn="ctr"/>
            <a:br>
              <a:rPr lang="zh-CN" altLang="en-US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sym typeface="+mn-ea"/>
              </a:rPr>
            </a:br>
            <a:r>
              <a:rPr lang="zh-CN" altLang="en-US" sz="4000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sym typeface="+mn-ea"/>
              </a:rPr>
              <a:t>理解应用</a:t>
            </a:r>
            <a:br>
              <a:rPr lang="zh-CN" altLang="en-US" sz="4000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</a:br>
            <a:endParaRPr lang="zh-CN" altLang="en-US" sz="4000"/>
          </a:p>
        </p:txBody>
      </p:sp>
      <p:sp>
        <p:nvSpPr>
          <p:cNvPr id="4" name="文本框 3"/>
          <p:cNvSpPr txBox="1"/>
          <p:nvPr/>
        </p:nvSpPr>
        <p:spPr>
          <a:xfrm>
            <a:off x="789940" y="1167765"/>
            <a:ext cx="10612120" cy="4523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lnSpc>
                <a:spcPct val="150000"/>
              </a:lnSpc>
            </a:pPr>
            <a:r>
              <a:rPr lang="en-US" altLang="zh-CN" sz="2400"/>
              <a:t>1.  Up to two thirds of 14 to 16 year olds admit to ________ (buy) alcohol illegally.</a:t>
            </a:r>
            <a:endParaRPr lang="en-US" altLang="zh-CN" sz="2400"/>
          </a:p>
          <a:p>
            <a:pPr fontAlgn="auto">
              <a:lnSpc>
                <a:spcPct val="150000"/>
              </a:lnSpc>
            </a:pPr>
            <a:r>
              <a:rPr lang="en-US" altLang="zh-CN" sz="2400"/>
              <a:t>2.  Gates open at 10:30 a.m. and _____________ (admit) is free. </a:t>
            </a:r>
            <a:endParaRPr lang="en-US" altLang="zh-CN" sz="2400"/>
          </a:p>
          <a:p>
            <a:pPr fontAlgn="auto">
              <a:lnSpc>
                <a:spcPct val="150000"/>
              </a:lnSpc>
            </a:pPr>
            <a:r>
              <a:rPr lang="en-US" altLang="zh-CN" sz="2400"/>
              <a:t>3.  She failed to gain admission ______ the university of her choice. </a:t>
            </a:r>
            <a:endParaRPr lang="en-US" altLang="zh-CN" sz="2400"/>
          </a:p>
          <a:p>
            <a:pPr fontAlgn="auto">
              <a:lnSpc>
                <a:spcPct val="150000"/>
              </a:lnSpc>
            </a:pPr>
            <a:r>
              <a:rPr lang="en-US" altLang="zh-CN" sz="2400"/>
              <a:t>4.  He has made a mistake in the final _______ his own admission </a:t>
            </a:r>
            <a:endParaRPr lang="en-US" altLang="zh-CN" sz="2400"/>
          </a:p>
          <a:p>
            <a:pPr fontAlgn="auto">
              <a:lnSpc>
                <a:spcPct val="150000"/>
              </a:lnSpc>
            </a:pPr>
            <a:r>
              <a:rPr lang="en-US" altLang="zh-CN" sz="2400"/>
              <a:t>5.  As a consequence of his hard work, he _____________ (admit) to Nanjing University last autumn.</a:t>
            </a:r>
            <a:endParaRPr lang="en-US" altLang="zh-CN" sz="2400"/>
          </a:p>
          <a:p>
            <a:pPr fontAlgn="auto">
              <a:lnSpc>
                <a:spcPct val="150000"/>
              </a:lnSpc>
            </a:pPr>
            <a:r>
              <a:rPr lang="en-US" altLang="zh-CN" sz="2400"/>
              <a:t>6.  Finally, he had to make an admission ________ he was the thief.</a:t>
            </a:r>
            <a:endParaRPr lang="en-US" altLang="zh-CN" sz="2400"/>
          </a:p>
        </p:txBody>
      </p:sp>
      <p:sp>
        <p:nvSpPr>
          <p:cNvPr id="5" name="文本框 4"/>
          <p:cNvSpPr txBox="1"/>
          <p:nvPr/>
        </p:nvSpPr>
        <p:spPr>
          <a:xfrm>
            <a:off x="5516880" y="2341880"/>
            <a:ext cx="173672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>
                <a:solidFill>
                  <a:srgbClr val="FF0000"/>
                </a:solidFill>
                <a:sym typeface="+mn-ea"/>
              </a:rPr>
              <a:t>admission</a:t>
            </a:r>
            <a:endParaRPr lang="en-US" altLang="zh-CN" sz="2400">
              <a:solidFill>
                <a:srgbClr val="FF0000"/>
              </a:solidFill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6648450" y="4030980"/>
            <a:ext cx="208851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>
                <a:solidFill>
                  <a:srgbClr val="FF0000"/>
                </a:solidFill>
                <a:sym typeface="+mn-ea"/>
              </a:rPr>
              <a:t>was  admitted</a:t>
            </a:r>
            <a:endParaRPr lang="en-US" altLang="zh-CN" sz="2400">
              <a:solidFill>
                <a:srgbClr val="FF0000"/>
              </a:solidFill>
              <a:sym typeface="+mn-ea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7633335" y="1184910"/>
            <a:ext cx="110363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>
                <a:solidFill>
                  <a:srgbClr val="FF0000"/>
                </a:solidFill>
                <a:sym typeface="+mn-ea"/>
              </a:rPr>
              <a:t>buying</a:t>
            </a:r>
            <a:endParaRPr lang="en-US" altLang="zh-CN" sz="2400">
              <a:solidFill>
                <a:srgbClr val="FF0000"/>
              </a:solidFill>
              <a:sym typeface="+mn-ea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5107305" y="2891790"/>
            <a:ext cx="94551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2400">
                <a:solidFill>
                  <a:srgbClr val="FF0000"/>
                </a:solidFill>
              </a:rPr>
              <a:t>to</a:t>
            </a:r>
            <a:endParaRPr lang="en-US" altLang="zh-CN" sz="2400">
              <a:solidFill>
                <a:srgbClr val="FF0000"/>
              </a:solidFill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6052820" y="3470910"/>
            <a:ext cx="105854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>
                <a:solidFill>
                  <a:srgbClr val="FF0000"/>
                </a:solidFill>
              </a:rPr>
              <a:t>by/ on</a:t>
            </a:r>
            <a:endParaRPr lang="en-US" altLang="zh-CN" sz="2400">
              <a:solidFill>
                <a:srgbClr val="FF0000"/>
              </a:solidFill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6477000" y="5121910"/>
            <a:ext cx="100203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/>
              <a:t> </a:t>
            </a:r>
            <a:r>
              <a:rPr lang="en-US" altLang="zh-CN" sz="2400">
                <a:solidFill>
                  <a:srgbClr val="FF0000"/>
                </a:solidFill>
              </a:rPr>
              <a:t>that</a:t>
            </a:r>
            <a:endParaRPr lang="en-US" altLang="zh-CN" sz="2400">
              <a:solidFill>
                <a:srgbClr val="FF0000"/>
              </a:solidFill>
            </a:endParaRPr>
          </a:p>
        </p:txBody>
      </p:sp>
      <p:grpSp>
        <p:nvGrpSpPr>
          <p:cNvPr id="3" name="Group 21_1"/>
          <p:cNvGrpSpPr/>
          <p:nvPr/>
        </p:nvGrpSpPr>
        <p:grpSpPr>
          <a:xfrm>
            <a:off x="-947639" y="11"/>
            <a:ext cx="12858769" cy="6560166"/>
            <a:chOff x="-1013679" y="-43169"/>
            <a:chExt cx="12858769" cy="6560166"/>
          </a:xfrm>
        </p:grpSpPr>
        <p:grpSp>
          <p:nvGrpSpPr>
            <p:cNvPr id="11" name="组合 10"/>
            <p:cNvGrpSpPr/>
            <p:nvPr/>
          </p:nvGrpSpPr>
          <p:grpSpPr>
            <a:xfrm>
              <a:off x="9683417" y="6288397"/>
              <a:ext cx="2161673" cy="228600"/>
              <a:chOff x="2805536" y="-1467853"/>
              <a:chExt cx="2161673" cy="228600"/>
            </a:xfrm>
          </p:grpSpPr>
          <p:sp>
            <p:nvSpPr>
              <p:cNvPr id="12" name="椭圆 11"/>
              <p:cNvSpPr/>
              <p:nvPr/>
            </p:nvSpPr>
            <p:spPr>
              <a:xfrm>
                <a:off x="2805536" y="-1467853"/>
                <a:ext cx="228600" cy="228600"/>
              </a:xfrm>
              <a:prstGeom prst="ellipse">
                <a:avLst/>
              </a:prstGeom>
              <a:solidFill>
                <a:srgbClr val="78B6A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3" name="椭圆 12"/>
              <p:cNvSpPr/>
              <p:nvPr/>
            </p:nvSpPr>
            <p:spPr>
              <a:xfrm>
                <a:off x="3288804" y="-1467853"/>
                <a:ext cx="228600" cy="228600"/>
              </a:xfrm>
              <a:prstGeom prst="ellipse">
                <a:avLst/>
              </a:prstGeom>
              <a:solidFill>
                <a:srgbClr val="FDD06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4" name="椭圆 13"/>
              <p:cNvSpPr/>
              <p:nvPr/>
            </p:nvSpPr>
            <p:spPr>
              <a:xfrm>
                <a:off x="3772072" y="-1467853"/>
                <a:ext cx="228600" cy="228600"/>
              </a:xfrm>
              <a:prstGeom prst="ellipse">
                <a:avLst/>
              </a:prstGeom>
              <a:solidFill>
                <a:srgbClr val="ED935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5" name="椭圆 14"/>
              <p:cNvSpPr/>
              <p:nvPr/>
            </p:nvSpPr>
            <p:spPr>
              <a:xfrm>
                <a:off x="4255340" y="-1467853"/>
                <a:ext cx="228600" cy="228600"/>
              </a:xfrm>
              <a:prstGeom prst="ellipse">
                <a:avLst/>
              </a:prstGeom>
              <a:solidFill>
                <a:srgbClr val="E9746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6" name="椭圆 15"/>
              <p:cNvSpPr/>
              <p:nvPr/>
            </p:nvSpPr>
            <p:spPr>
              <a:xfrm>
                <a:off x="4738609" y="-1467853"/>
                <a:ext cx="228600" cy="228600"/>
              </a:xfrm>
              <a:prstGeom prst="ellipse">
                <a:avLst/>
              </a:prstGeom>
              <a:solidFill>
                <a:srgbClr val="AB7DB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grpSp>
          <p:nvGrpSpPr>
            <p:cNvPr id="17" name="组合 16"/>
            <p:cNvGrpSpPr/>
            <p:nvPr/>
          </p:nvGrpSpPr>
          <p:grpSpPr>
            <a:xfrm flipH="1" flipV="1">
              <a:off x="-1013679" y="-43169"/>
              <a:ext cx="4948007" cy="573258"/>
              <a:chOff x="-460228" y="4964882"/>
              <a:chExt cx="16582544" cy="1921192"/>
            </a:xfrm>
          </p:grpSpPr>
          <p:sp>
            <p:nvSpPr>
              <p:cNvPr id="18" name="等腰三角形 5"/>
              <p:cNvSpPr/>
              <p:nvPr/>
            </p:nvSpPr>
            <p:spPr>
              <a:xfrm>
                <a:off x="-460228" y="5749042"/>
                <a:ext cx="3560710" cy="1137032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78B6A9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9" name="等腰三角形 5"/>
              <p:cNvSpPr/>
              <p:nvPr/>
            </p:nvSpPr>
            <p:spPr>
              <a:xfrm>
                <a:off x="1498898" y="5414211"/>
                <a:ext cx="4355342" cy="1471863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  <a:gd name="connsiteX0-17" fmla="*/ 0 w 3560710"/>
                  <a:gd name="connsiteY0-18" fmla="*/ 1137032 h 1137032"/>
                  <a:gd name="connsiteX1-19" fmla="*/ 1780355 w 3560710"/>
                  <a:gd name="connsiteY1-20" fmla="*/ 88 h 1137032"/>
                  <a:gd name="connsiteX2-21" fmla="*/ 3560710 w 3560710"/>
                  <a:gd name="connsiteY2-22" fmla="*/ 1137032 h 1137032"/>
                  <a:gd name="connsiteX3-23" fmla="*/ 0 w 3560710"/>
                  <a:gd name="connsiteY3-24" fmla="*/ 1137032 h 1137032"/>
                  <a:gd name="connsiteX0-25" fmla="*/ 0 w 3560710"/>
                  <a:gd name="connsiteY0-26" fmla="*/ 1137032 h 1137032"/>
                  <a:gd name="connsiteX1-27" fmla="*/ 1780355 w 3560710"/>
                  <a:gd name="connsiteY1-28" fmla="*/ 88 h 1137032"/>
                  <a:gd name="connsiteX2-29" fmla="*/ 3560710 w 3560710"/>
                  <a:gd name="connsiteY2-30" fmla="*/ 1137032 h 1137032"/>
                  <a:gd name="connsiteX3-31" fmla="*/ 0 w 3560710"/>
                  <a:gd name="connsiteY3-32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298852" y="-9500"/>
                      <a:pt x="1780355" y="88"/>
                    </a:cubicBezTo>
                    <a:cubicBezTo>
                      <a:pt x="2261858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FDD069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0" name="等腰三角形 5"/>
              <p:cNvSpPr/>
              <p:nvPr/>
            </p:nvSpPr>
            <p:spPr>
              <a:xfrm>
                <a:off x="3763709" y="4964882"/>
                <a:ext cx="5327811" cy="1921192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ED935C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1" name="等腰三角形 5"/>
              <p:cNvSpPr/>
              <p:nvPr/>
            </p:nvSpPr>
            <p:spPr>
              <a:xfrm>
                <a:off x="6780019" y="5781117"/>
                <a:ext cx="5439657" cy="1076883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  <a:gd name="connsiteX0-17" fmla="*/ 0 w 3560710"/>
                  <a:gd name="connsiteY0-18" fmla="*/ 1076883 h 1076883"/>
                  <a:gd name="connsiteX1-19" fmla="*/ 2134761 w 3560710"/>
                  <a:gd name="connsiteY1-20" fmla="*/ 97 h 1076883"/>
                  <a:gd name="connsiteX2-21" fmla="*/ 3560710 w 3560710"/>
                  <a:gd name="connsiteY2-22" fmla="*/ 1076883 h 1076883"/>
                  <a:gd name="connsiteX3-23" fmla="*/ 0 w 3560710"/>
                  <a:gd name="connsiteY3-24" fmla="*/ 1076883 h 1076883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076883">
                    <a:moveTo>
                      <a:pt x="0" y="1076883"/>
                    </a:moveTo>
                    <a:cubicBezTo>
                      <a:pt x="593452" y="697902"/>
                      <a:pt x="1456530" y="-9491"/>
                      <a:pt x="2134761" y="97"/>
                    </a:cubicBezTo>
                    <a:cubicBezTo>
                      <a:pt x="2812992" y="9685"/>
                      <a:pt x="2967258" y="697902"/>
                      <a:pt x="3560710" y="1076883"/>
                    </a:cubicBezTo>
                    <a:lnTo>
                      <a:pt x="0" y="1076883"/>
                    </a:lnTo>
                    <a:close/>
                  </a:path>
                </a:pathLst>
              </a:custGeom>
              <a:solidFill>
                <a:srgbClr val="E9746E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2" name="等腰三角形 5"/>
              <p:cNvSpPr/>
              <p:nvPr/>
            </p:nvSpPr>
            <p:spPr>
              <a:xfrm>
                <a:off x="9613231" y="5220014"/>
                <a:ext cx="6509085" cy="1637986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AB7DB6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</p:grp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</p:bldLst>
  </p:timing>
</p:sld>
</file>

<file path=ppt/tags/tag1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10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ags/tag11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12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13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14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15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16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17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18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19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2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20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21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22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23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24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25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26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27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28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29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3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30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6**"/>
  <p:tag name="KSO_WM_UNIT_LAYERLEVEL" val="1"/>
</p:tagLst>
</file>

<file path=ppt/tags/tag31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6**"/>
  <p:tag name="KSO_WM_UNIT_LAYERLEVEL" val="1"/>
</p:tagLst>
</file>

<file path=ppt/tags/tag32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6**"/>
  <p:tag name="KSO_WM_UNIT_LAYERLEVEL" val="1"/>
</p:tagLst>
</file>

<file path=ppt/tags/tag33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6**"/>
  <p:tag name="KSO_WM_UNIT_LAYERLEVEL" val="1"/>
</p:tagLst>
</file>

<file path=ppt/tags/tag34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7**"/>
  <p:tag name="KSO_WM_UNIT_LAYERLEVEL" val="1"/>
</p:tagLst>
</file>

<file path=ppt/tags/tag35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7**"/>
  <p:tag name="KSO_WM_UNIT_LAYERLEVEL" val="1"/>
</p:tagLst>
</file>

<file path=ppt/tags/tag36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7**"/>
  <p:tag name="KSO_WM_UNIT_LAYERLEVEL" val="1"/>
</p:tagLst>
</file>

<file path=ppt/tags/tag37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38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39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4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40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41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42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43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9**"/>
  <p:tag name="KSO_WM_UNIT_LAYERLEVEL" val="1"/>
</p:tagLst>
</file>

<file path=ppt/tags/tag44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9**"/>
  <p:tag name="KSO_WM_UNIT_LAYERLEVEL" val="1"/>
</p:tagLst>
</file>

<file path=ppt/tags/tag45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9**"/>
  <p:tag name="KSO_WM_UNIT_LAYERLEVEL" val="1"/>
</p:tagLst>
</file>

<file path=ppt/tags/tag46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9**"/>
  <p:tag name="KSO_WM_UNIT_LAYERLEVEL" val="1"/>
</p:tagLst>
</file>

<file path=ppt/tags/tag47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9**"/>
  <p:tag name="KSO_WM_UNIT_LAYERLEVEL" val="1"/>
</p:tagLst>
</file>

<file path=ppt/tags/tag48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0**"/>
  <p:tag name="KSO_WM_UNIT_LAYERLEVEL" val="1"/>
</p:tagLst>
</file>

<file path=ppt/tags/tag49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0**"/>
  <p:tag name="KSO_WM_UNIT_LAYERLEVEL" val="1"/>
</p:tagLst>
</file>

<file path=ppt/tags/tag5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50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0**"/>
  <p:tag name="KSO_WM_UNIT_LAYERLEVEL" val="1"/>
</p:tagLst>
</file>

<file path=ppt/tags/tag51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0**"/>
  <p:tag name="KSO_WM_UNIT_LAYERLEVEL" val="1"/>
</p:tagLst>
</file>

<file path=ppt/tags/tag52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53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54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55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56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57.xml><?xml version="1.0" encoding="utf-8"?>
<p:tagLst xmlns:p="http://schemas.openxmlformats.org/presentationml/2006/main">
  <p:tag name="KSO_WM_BEAUTIFY_FLAG" val="#wm#"/>
  <p:tag name="KSO_WM_TAG_VERSION" val="1.0"/>
  <p:tag name="KSO_WM_TEMPLATE_CATEGORY" val="custom"/>
  <p:tag name="KSO_WM_TEMPLATE_INDEX" val="20205081"/>
  <p:tag name="KSO_WM_UNIT_COMPATIBLE" val="0"/>
  <p:tag name="KSO_WM_UNIT_DIAGRAM_ISNUMVISUAL" val="0"/>
  <p:tag name="KSO_WM_UNIT_DIAGRAM_ISREFERUNIT" val="0"/>
  <p:tag name="KSO_WM_UNIT_HIGHLIGHT" val="0"/>
  <p:tag name="KSO_WM_UNIT_ID" val="_0**"/>
  <p:tag name="KSO_WM_UNIT_LAYERLEVEL" val="1"/>
</p:tagLst>
</file>

<file path=ppt/tags/tag58.xml><?xml version="1.0" encoding="utf-8"?>
<p:tagLst xmlns:p="http://schemas.openxmlformats.org/presentationml/2006/main">
  <p:tag name="KSO_WM_BEAUTIFY_FLAG" val="#wm#"/>
  <p:tag name="KSO_WM_TAG_VERSION" val="1.0"/>
  <p:tag name="KSO_WM_TEMPLATE_CATEGORY" val="custom"/>
  <p:tag name="KSO_WM_TEMPLATE_INDEX" val="20205081"/>
  <p:tag name="KSO_WM_UNIT_COMPATIBLE" val="0"/>
  <p:tag name="KSO_WM_UNIT_DIAGRAM_ISNUMVISUAL" val="0"/>
  <p:tag name="KSO_WM_UNIT_DIAGRAM_ISREFERUNIT" val="0"/>
  <p:tag name="KSO_WM_UNIT_HIGHLIGHT" val="0"/>
  <p:tag name="KSO_WM_UNIT_ID" val="_0**"/>
  <p:tag name="KSO_WM_UNIT_LAYERLEVEL" val="1"/>
</p:tagLst>
</file>

<file path=ppt/tags/tag59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0**"/>
  <p:tag name="KSO_WM_UNIT_LAYERLEVEL" val="1"/>
</p:tagLst>
</file>

<file path=ppt/tags/tag6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ags/tag60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0**"/>
  <p:tag name="KSO_WM_UNIT_LAYERLEVEL" val="1"/>
</p:tagLst>
</file>

<file path=ppt/tags/tag61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0**"/>
  <p:tag name="KSO_WM_UNIT_LAYERLEVEL" val="1"/>
</p:tagLst>
</file>

<file path=ppt/tags/tag62.xml><?xml version="1.0" encoding="utf-8"?>
<p:tagLst xmlns:p="http://schemas.openxmlformats.org/presentationml/2006/main">
  <p:tag name="KSO_WM_BEAUTIFY_FLAG" val="#wm#"/>
  <p:tag name="KSO_WM_TAG_VERSION" val="1.0"/>
  <p:tag name="KSO_WM_TEMPLATE_CATEGORY" val="custom"/>
  <p:tag name="KSO_WM_TEMPLATE_COLOR_TYPE" val="1"/>
  <p:tag name="KSO_WM_TEMPLATE_INDEX" val="20205081"/>
  <p:tag name="KSO_WM_TEMPLATE_MASTER_TYPE" val="0"/>
  <p:tag name="KSO_WM_TEMPLATE_SUBCATEGORY" val="19"/>
  <p:tag name="KSO_WM_TEMPLATE_THUMBS_INDEX" val="1、4、7、12、13、14、15、16、17、18、20、24、25、28、33、36、40、43、44"/>
  <p:tag name="KSO_WM_UNIT_SHOW_EDIT_AREA_INDICATION" val="1"/>
</p:tagLst>
</file>

<file path=ppt/tags/tag63.xml><?xml version="1.0" encoding="utf-8"?>
<p:tagLst xmlns:p="http://schemas.openxmlformats.org/presentationml/2006/main">
  <p:tag name="KSO_WM_BEAUTIFY_FLAG" val="#wm#"/>
  <p:tag name="KSO_WM_SLIDE_ID" val="custom20205081_1"/>
  <p:tag name="KSO_WM_SLIDE_INDEX" val="1"/>
  <p:tag name="KSO_WM_SLIDE_ITEM_CNT" val="0"/>
  <p:tag name="KSO_WM_SLIDE_LAYOUT" val="a_b"/>
  <p:tag name="KSO_WM_SLIDE_LAYOUT_CNT" val="1_1"/>
  <p:tag name="KSO_WM_SLIDE_SUBTYPE" val="defaultBlank"/>
  <p:tag name="KSO_WM_SLIDE_TYPE" val="title"/>
  <p:tag name="KSO_WM_TAG_VERSION" val="1.0"/>
  <p:tag name="KSO_WM_TEMPLATE_CATEGORY" val="custom"/>
  <p:tag name="KSO_WM_TEMPLATE_COLOR_TYPE" val="1"/>
  <p:tag name="KSO_WM_TEMPLATE_INDEX" val="20205081"/>
  <p:tag name="KSO_WM_TEMPLATE_MASTER_TYPE" val="0"/>
  <p:tag name="KSO_WM_TEMPLATE_SUBCATEGORY" val="19"/>
  <p:tag name="KSO_WM_TEMPLATE_THUMBS_INDEX" val="1、4、7、12、13、14、15、16、17、18、20、24、25、28、33、36、40、43、44"/>
  <p:tag name="KSO_WM_UNIT_SHOW_EDIT_AREA_INDICATION" val="1"/>
</p:tagLst>
</file>

<file path=ppt/tags/tag64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65.xml><?xml version="1.0" encoding="utf-8"?>
<p:tagLst xmlns:p="http://schemas.openxmlformats.org/presentationml/2006/main">
  <p:tag name="KSO_WM_UNIT_TABLE_BEAUTIFY" val="smartTable{db47eea1-b35d-4196-8d93-21c405c498a1}"/>
  <p:tag name="TABLE_ENDDRAG_ORIGIN_RECT" val="836*453"/>
  <p:tag name="TABLE_ENDDRAG_RECT" val="59*62*836*453"/>
</p:tagLst>
</file>

<file path=ppt/tags/tag66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67.xml><?xml version="1.0" encoding="utf-8"?>
<p:tagLst xmlns:p="http://schemas.openxmlformats.org/presentationml/2006/main">
  <p:tag name="KSO_WM_UNIT_TABLE_BEAUTIFY" val="smartTable{42913a48-744b-4218-a102-57355b7a38d6}"/>
  <p:tag name="TABLE_ENDDRAG_ORIGIN_RECT" val="851*394"/>
  <p:tag name="TABLE_ENDDRAG_RECT" val="53*81*851*394"/>
</p:tagLst>
</file>

<file path=ppt/tags/tag68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69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ags/tag70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1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2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3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4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5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6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7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8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9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8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ags/tag80.xml><?xml version="1.0" encoding="utf-8"?>
<p:tagLst xmlns:p="http://schemas.openxmlformats.org/presentationml/2006/main">
  <p:tag name="KSO_WM_UNIT_TABLE_BEAUTIFY" val="smartTable{311df03d-b9aa-42f4-bd09-add9e67a7534}"/>
  <p:tag name="TABLE_ENDDRAG_ORIGIN_RECT" val="719*141"/>
  <p:tag name="TABLE_ENDDRAG_RECT" val="120*220*719*141"/>
</p:tagLst>
</file>

<file path=ppt/tags/tag81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82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83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84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85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86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87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88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89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9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ags/tag90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91.xml><?xml version="1.0" encoding="utf-8"?>
<p:tagLst xmlns:p="http://schemas.openxmlformats.org/presentationml/2006/main">
  <p:tag name="AS_OS" val="Unix 3.10 unknown"/>
  <p:tag name="AS_RELEASE_DATE" val="2020.11.30"/>
  <p:tag name="AS_TITLE" val="Aspose.Slides for Java"/>
  <p:tag name="AS_VERSION" val="20.11"/>
</p:tagLst>
</file>

<file path=ppt/theme/theme1.xml><?xml version="1.0" encoding="utf-8"?>
<a:theme xmlns:a="http://schemas.openxmlformats.org/drawingml/2006/main" name="Office 主题​​">
  <a:themeElements>
    <a:clrScheme name="新版空白演示配色">
      <a:dk1>
        <a:srgbClr val="000000"/>
      </a:dk1>
      <a:lt1>
        <a:srgbClr val="FFFFFF"/>
      </a:lt1>
      <a:dk2>
        <a:srgbClr val="0F1423"/>
      </a:dk2>
      <a:lt2>
        <a:srgbClr val="FFFFFF"/>
      </a:lt2>
      <a:accent1>
        <a:srgbClr val="6096E6"/>
      </a:accent1>
      <a:accent2>
        <a:srgbClr val="58B6E5"/>
      </a:accent2>
      <a:accent3>
        <a:srgbClr val="56CA95"/>
      </a:accent3>
      <a:accent4>
        <a:srgbClr val="FFBA55"/>
      </a:accent4>
      <a:accent5>
        <a:srgbClr val="F18870"/>
      </a:accent5>
      <a:accent6>
        <a:srgbClr val="EC5F74"/>
      </a:accent6>
      <a:hlink>
        <a:srgbClr val="0563C1"/>
      </a:hlink>
      <a:folHlink>
        <a:srgbClr val="954D72"/>
      </a:folHlink>
    </a:clrScheme>
    <a:fontScheme name="自定义 9">
      <a:majorFont>
        <a:latin typeface="Arial"/>
        <a:ea typeface="微软雅黑"/>
        <a:cs typeface="Arial"/>
      </a:majorFont>
      <a:minorFont>
        <a:latin typeface="Arial"/>
        <a:ea typeface="微软雅黑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10192</Words>
  <Application>WPS 演示</Application>
  <PresentationFormat/>
  <Paragraphs>451</Paragraphs>
  <Slides>25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25</vt:i4>
      </vt:variant>
    </vt:vector>
  </HeadingPairs>
  <TitlesOfParts>
    <vt:vector size="35" baseType="lpstr">
      <vt:lpstr>Arial</vt:lpstr>
      <vt:lpstr>宋体</vt:lpstr>
      <vt:lpstr>Wingdings</vt:lpstr>
      <vt:lpstr>微软雅黑</vt:lpstr>
      <vt:lpstr>Wingdings</vt:lpstr>
      <vt:lpstr>Times New Roman</vt:lpstr>
      <vt:lpstr>字魂27号-布丁体</vt:lpstr>
      <vt:lpstr>Arial Unicode MS</vt:lpstr>
      <vt:lpstr>Calibri</vt:lpstr>
      <vt:lpstr>Office 主题​​</vt:lpstr>
      <vt:lpstr>PowerPoint 演示文稿</vt:lpstr>
      <vt:lpstr> 本课件主要内容安排 </vt:lpstr>
      <vt:lpstr> 单元构词扩展词汇  </vt:lpstr>
      <vt:lpstr>  单元重点短语</vt:lpstr>
      <vt:lpstr>✭词汇一  ambition n. 理想，追求</vt:lpstr>
      <vt:lpstr>✭词汇二 qualified  adj. 有资格的，胜任的</vt:lpstr>
      <vt:lpstr>理解应用</vt:lpstr>
      <vt:lpstr>✭词汇三   admission  n. 允许进入(加入)</vt:lpstr>
      <vt:lpstr> 理解应用 </vt:lpstr>
      <vt:lpstr>✭词汇四    weigh up  仔细考虑，权衡</vt:lpstr>
      <vt:lpstr>理解应用</vt:lpstr>
      <vt:lpstr>✭词汇五  participation  n. 参与，参加</vt:lpstr>
      <vt:lpstr>✭词汇六  alternative n. 可供选择的事物</vt:lpstr>
      <vt:lpstr>✭词汇七  affection  n. 喜爱，钟爱</vt:lpstr>
      <vt:lpstr>理解应用</vt:lpstr>
      <vt:lpstr>单元语法  复习动词时态 </vt:lpstr>
      <vt:lpstr> 理解应用（时态1） </vt:lpstr>
      <vt:lpstr> 理解应用(时态2) </vt:lpstr>
      <vt:lpstr> 单元重点句型 1 </vt:lpstr>
      <vt:lpstr> 跟踪训练 </vt:lpstr>
      <vt:lpstr> 单元重点句型 2 </vt:lpstr>
      <vt:lpstr>跟踪训练</vt:lpstr>
      <vt:lpstr> 单元重点句型 3 </vt:lpstr>
      <vt:lpstr> 跟踪训练 </vt:lpstr>
      <vt:lpstr> </vt:lpstr>
    </vt:vector>
  </TitlesOfParts>
  <Company>学科网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rbm.xkw.com</dc:creator>
  <cp:lastModifiedBy>沧海昆仑</cp:lastModifiedBy>
  <cp:revision>2</cp:revision>
  <cp:lastPrinted>2021-03-03T11:55:00Z</cp:lastPrinted>
  <dcterms:created xsi:type="dcterms:W3CDTF">2021-03-03T11:55:00Z</dcterms:created>
  <dcterms:modified xsi:type="dcterms:W3CDTF">2021-04-25T06:53:55Z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lbum">
    <vt:lpwstr>rbm.xkw.com</vt:lpwstr>
  </property>
  <property fmtid="{D5CDD505-2E9C-101B-9397-08002B2CF9AE}" pid="3" name="author">
    <vt:lpwstr>rbm.xkw.com</vt:lpwstr>
  </property>
  <property fmtid="{D5CDD505-2E9C-101B-9397-08002B2CF9AE}" pid="4" name="company">
    <vt:lpwstr>学科网</vt:lpwstr>
  </property>
  <property fmtid="{D5CDD505-2E9C-101B-9397-08002B2CF9AE}" pid="5" name="copyright">
    <vt:lpwstr>学科网版权所有</vt:lpwstr>
  </property>
  <property fmtid="{D5CDD505-2E9C-101B-9397-08002B2CF9AE}" pid="6" name="ICV">
    <vt:lpwstr>67F4D805D39247788495523892F49ED8</vt:lpwstr>
  </property>
  <property fmtid="{D5CDD505-2E9C-101B-9397-08002B2CF9AE}" pid="7" name="KSOProductBuildVer">
    <vt:lpwstr>2052-11.1.0.10463</vt:lpwstr>
  </property>
</Properties>
</file>