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409" r:id="rId3"/>
    <p:sldId id="410" r:id="rId4"/>
    <p:sldId id="411" r:id="rId5"/>
    <p:sldId id="416" r:id="rId6"/>
    <p:sldId id="417" r:id="rId7"/>
    <p:sldId id="430" r:id="rId8"/>
    <p:sldId id="418" r:id="rId9"/>
    <p:sldId id="443" r:id="rId10"/>
    <p:sldId id="419" r:id="rId11"/>
    <p:sldId id="420" r:id="rId12"/>
    <p:sldId id="445" r:id="rId13"/>
    <p:sldId id="421" r:id="rId14"/>
    <p:sldId id="447" r:id="rId15"/>
    <p:sldId id="422" r:id="rId16"/>
    <p:sldId id="446" r:id="rId17"/>
    <p:sldId id="423" r:id="rId18"/>
    <p:sldId id="415" r:id="rId19"/>
    <p:sldId id="414" r:id="rId20"/>
    <p:sldId id="458" r:id="rId21"/>
    <p:sldId id="459" r:id="rId22"/>
    <p:sldId id="413" r:id="rId23"/>
    <p:sldId id="460" r:id="rId24"/>
    <p:sldId id="424" r:id="rId25"/>
    <p:sldId id="461" r:id="rId26"/>
    <p:sldId id="425" r:id="rId27"/>
    <p:sldId id="462" r:id="rId28"/>
    <p:sldId id="412" r:id="rId29"/>
  </p:sldIdLst>
  <p:sldSz cx="12192000" cy="6858000"/>
  <p:notesSz cx="6858000" cy="9144000"/>
  <p:custDataLst>
    <p:tags r:id="rId3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60"/>
        <p:guide pos="380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3" Type="http://schemas.openxmlformats.org/officeDocument/2006/relationships/tags" Target="tags/tag93.xml"/><Relationship Id="rId32" Type="http://schemas.openxmlformats.org/officeDocument/2006/relationships/tableStyles" Target="tableStyles.xml"/><Relationship Id="rId31" Type="http://schemas.openxmlformats.org/officeDocument/2006/relationships/viewProps" Target="viewProps.xml"/><Relationship Id="rId30" Type="http://schemas.openxmlformats.org/officeDocument/2006/relationships/presProps" Target="presProps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单击此处编辑副标题</a:t>
            </a:r>
            <a:endParaRPr lang="zh-CN" altLang="en-US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3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3.xml"/><Relationship Id="rId1" Type="http://schemas.openxmlformats.org/officeDocument/2006/relationships/tags" Target="../tags/tag8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9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0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1.xml"/></Relationships>
</file>

<file path=ppt/slides/_rels/slide2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92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6.xml"/><Relationship Id="rId1" Type="http://schemas.openxmlformats.org/officeDocument/2006/relationships/tags" Target="../tags/tag6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8.xml"/><Relationship Id="rId1" Type="http://schemas.openxmlformats.org/officeDocument/2006/relationships/tags" Target="../tags/tag6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roup 21_1"/>
          <p:cNvGrpSpPr/>
          <p:nvPr/>
        </p:nvGrpSpPr>
        <p:grpSpPr>
          <a:xfrm>
            <a:off x="-648335" y="0"/>
            <a:ext cx="12840335" cy="6701155"/>
            <a:chOff x="-1013679" y="-43169"/>
            <a:chExt cx="12858769" cy="6560166"/>
          </a:xfrm>
        </p:grpSpPr>
        <p:grpSp>
          <p:nvGrpSpPr>
            <p:cNvPr id="60" name="组合 5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67" name="椭圆 66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8" name="椭圆 67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9" name="椭圆 68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0" name="椭圆 69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1" name="椭圆 70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61" name="组合 60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62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3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4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5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6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grpSp>
        <p:nvGrpSpPr>
          <p:cNvPr id="31" name="组合 30"/>
          <p:cNvGrpSpPr/>
          <p:nvPr/>
        </p:nvGrpSpPr>
        <p:grpSpPr>
          <a:xfrm>
            <a:off x="9758045" y="6524625"/>
            <a:ext cx="2350135" cy="228600"/>
            <a:chOff x="2805536" y="-1467853"/>
            <a:chExt cx="2161673" cy="228600"/>
          </a:xfrm>
        </p:grpSpPr>
        <p:sp>
          <p:nvSpPr>
            <p:cNvPr id="26" name="椭圆 25"/>
            <p:cNvSpPr/>
            <p:nvPr/>
          </p:nvSpPr>
          <p:spPr>
            <a:xfrm>
              <a:off x="2805536" y="-1467853"/>
              <a:ext cx="228600" cy="228600"/>
            </a:xfrm>
            <a:prstGeom prst="ellipse">
              <a:avLst/>
            </a:prstGeom>
            <a:solidFill>
              <a:srgbClr val="78B6A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7" name="椭圆 26"/>
            <p:cNvSpPr/>
            <p:nvPr/>
          </p:nvSpPr>
          <p:spPr>
            <a:xfrm>
              <a:off x="3288804" y="-1467853"/>
              <a:ext cx="228600" cy="228600"/>
            </a:xfrm>
            <a:prstGeom prst="ellipse">
              <a:avLst/>
            </a:prstGeom>
            <a:solidFill>
              <a:srgbClr val="FDD0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8" name="椭圆 27"/>
            <p:cNvSpPr/>
            <p:nvPr/>
          </p:nvSpPr>
          <p:spPr>
            <a:xfrm>
              <a:off x="3772072" y="-1467853"/>
              <a:ext cx="228600" cy="228600"/>
            </a:xfrm>
            <a:prstGeom prst="ellipse">
              <a:avLst/>
            </a:prstGeom>
            <a:solidFill>
              <a:srgbClr val="ED93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9" name="椭圆 28"/>
            <p:cNvSpPr/>
            <p:nvPr/>
          </p:nvSpPr>
          <p:spPr>
            <a:xfrm>
              <a:off x="4255340" y="-1467853"/>
              <a:ext cx="228600" cy="228600"/>
            </a:xfrm>
            <a:prstGeom prst="ellipse">
              <a:avLst/>
            </a:prstGeom>
            <a:solidFill>
              <a:srgbClr val="E974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0" name="椭圆 29"/>
            <p:cNvSpPr/>
            <p:nvPr/>
          </p:nvSpPr>
          <p:spPr>
            <a:xfrm>
              <a:off x="4738609" y="-1467853"/>
              <a:ext cx="228600" cy="228600"/>
            </a:xfrm>
            <a:prstGeom prst="ellipse">
              <a:avLst/>
            </a:prstGeom>
            <a:solidFill>
              <a:srgbClr val="AB7DB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pic>
        <p:nvPicPr>
          <p:cNvPr id="13" name="图片 12" descr="新教材精创页眉-简化版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1000" y="53975"/>
            <a:ext cx="7595235" cy="883285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8093075" y="741045"/>
            <a:ext cx="40144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smtClean="0">
                <a:solidFill>
                  <a:schemeClr val="accent1"/>
                </a:solidFill>
                <a:sym typeface="+mn-ea"/>
              </a:rPr>
              <a:t>  </a:t>
            </a:r>
            <a:r>
              <a:rPr lang="zh-CN" altLang="en-US" b="1" smtClean="0">
                <a:solidFill>
                  <a:schemeClr val="accent1"/>
                </a:solidFill>
                <a:sym typeface="+mn-ea"/>
              </a:rPr>
              <a:t>外研版高中英语  选择性</a:t>
            </a:r>
            <a:r>
              <a:rPr lang="zh-CN" altLang="en-US" b="1">
                <a:solidFill>
                  <a:schemeClr val="accent1"/>
                </a:solidFill>
                <a:sym typeface="+mn-ea"/>
              </a:rPr>
              <a:t>必修第四册   </a:t>
            </a:r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2135505" y="1744980"/>
            <a:ext cx="919861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>
                <a:solidFill>
                  <a:srgbClr val="FF0000"/>
                </a:solidFill>
                <a:latin typeface="Times New Roman" panose="02020603050405020304" charset="0"/>
                <a:ea typeface="字魂27号-布丁体" panose="00000500000000000000" charset="-122"/>
                <a:cs typeface="Times New Roman" panose="02020603050405020304" charset="0"/>
                <a:sym typeface="+mn-ea"/>
              </a:rPr>
              <a:t>   </a:t>
            </a:r>
            <a:r>
              <a:rPr lang="en-US" altLang="zh-CN" sz="5400" b="1">
                <a:solidFill>
                  <a:srgbClr val="FF0000"/>
                </a:solidFill>
                <a:latin typeface="Times New Roman" panose="02020603050405020304" charset="0"/>
                <a:ea typeface="字魂27号-布丁体" panose="00000500000000000000" charset="-122"/>
                <a:cs typeface="Times New Roman" panose="02020603050405020304" charset="0"/>
                <a:sym typeface="+mn-ea"/>
              </a:rPr>
              <a:t>Unit 2       Lessons in life  </a:t>
            </a:r>
            <a:endParaRPr lang="zh-CN" altLang="en-US" sz="5400" b="1">
              <a:solidFill>
                <a:srgbClr val="FF0000"/>
              </a:solidFill>
              <a:latin typeface="Times New Roman" panose="02020603050405020304" charset="0"/>
              <a:ea typeface="字魂27号-布丁体" panose="00000500000000000000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48335" y="3302000"/>
            <a:ext cx="1093470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ea typeface="字魂27号-布丁体" panose="00000500000000000000" charset="-122"/>
                <a:cs typeface="Times New Roman" panose="02020603050405020304" charset="0"/>
                <a:sym typeface="+mn-ea"/>
              </a:rPr>
              <a:t>Mainly revision for this unit</a:t>
            </a:r>
            <a:endParaRPr lang="en-US" altLang="zh-CN" sz="4000">
              <a:solidFill>
                <a:srgbClr val="FF0000"/>
              </a:solidFill>
              <a:latin typeface="Times New Roman" panose="02020603050405020304" charset="0"/>
              <a:ea typeface="字魂27号-布丁体" panose="00000500000000000000" charset="-122"/>
              <a:cs typeface="Times New Roman" panose="02020603050405020304" charset="0"/>
              <a:sym typeface="+mn-ea"/>
            </a:endParaRPr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</p:spTree>
    <p:custDataLst>
      <p:tags r:id="rId2"/>
    </p:custData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756535" y="86360"/>
            <a:ext cx="7413625" cy="705485"/>
          </a:xfrm>
        </p:spPr>
        <p:txBody>
          <a:bodyPr/>
          <a:lstStyle/>
          <a:p>
            <a:pPr algn="ctr"/>
            <a:r>
              <a:rPr>
                <a:solidFill>
                  <a:srgbClr val="00B050"/>
                </a:solidFill>
                <a:cs typeface="+mj-lt"/>
                <a:sym typeface="+mn-ea"/>
              </a:rPr>
              <a:t>✭词汇</a:t>
            </a:r>
            <a:r>
              <a:rPr lang="zh-CN">
                <a:solidFill>
                  <a:srgbClr val="00B050"/>
                </a:solidFill>
                <a:cs typeface="+mj-lt"/>
                <a:sym typeface="+mn-ea"/>
              </a:rPr>
              <a:t>四</a:t>
            </a:r>
            <a:r>
              <a:rPr lang="en-US" altLang="zh-CN">
                <a:solidFill>
                  <a:srgbClr val="00B050"/>
                </a:solidFill>
                <a:cs typeface="+mj-lt"/>
                <a:sym typeface="+mn-ea"/>
              </a:rPr>
              <a:t> lean  v. </a:t>
            </a:r>
            <a:r>
              <a:rPr lang="zh-CN" altLang="en-US">
                <a:solidFill>
                  <a:srgbClr val="00B050"/>
                </a:solidFill>
                <a:cs typeface="+mj-lt"/>
                <a:sym typeface="+mn-ea"/>
              </a:rPr>
              <a:t>斜靠，斜倚</a:t>
            </a:r>
            <a:endParaRPr lang="zh-CN" altLang="en-US">
              <a:solidFill>
                <a:srgbClr val="00B050"/>
              </a:solidFill>
              <a:cs typeface="+mj-lt"/>
              <a:sym typeface="+mn-ea"/>
            </a:endParaRPr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4" name="文本框 3"/>
          <p:cNvSpPr txBox="1"/>
          <p:nvPr/>
        </p:nvSpPr>
        <p:spPr>
          <a:xfrm>
            <a:off x="443865" y="987425"/>
            <a:ext cx="11218545" cy="4892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◆教材原句</a:t>
            </a: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Enter Neigbour Berlingot, a little old woman</a:t>
            </a: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en-US" altLang="zh-CN" sz="2400">
                <a:solidFill>
                  <a:srgbClr val="FF0000"/>
                </a:solidFill>
                <a:ea typeface="微软雅黑" panose="020B0503020204020204" pitchFamily="34" charset="-122"/>
                <a:cs typeface="+mn-lt"/>
                <a:sym typeface="+mn-ea"/>
              </a:rPr>
              <a:t>learning</a:t>
            </a: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on a stick</a:t>
            </a: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.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邻居柏林戈特走了进来，她是一位拄着拐杖的小老太太。</a:t>
            </a:r>
            <a:endParaRPr lang="en-US" altLang="zh-CN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endParaRPr lang="en-US" altLang="zh-CN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◆要点必记 </a:t>
            </a:r>
            <a:endParaRPr lang="zh-CN" altLang="en-US" sz="2400">
              <a:solidFill>
                <a:srgbClr val="00B050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lean against/ on...            </a:t>
            </a:r>
            <a:r>
              <a:rPr lang="zh-CN" altLang="en-US" sz="2400">
                <a:solidFill>
                  <a:schemeClr val="tx1"/>
                </a:solidFill>
                <a:sym typeface="+mn-ea"/>
              </a:rPr>
              <a:t>斜靠在</a:t>
            </a:r>
            <a:r>
              <a:rPr lang="en-US" altLang="zh-CN" sz="2400">
                <a:solidFill>
                  <a:schemeClr val="tx1"/>
                </a:solidFill>
                <a:sym typeface="+mn-ea"/>
              </a:rPr>
              <a:t>...</a:t>
            </a:r>
            <a:r>
              <a:rPr lang="zh-CN" altLang="en-US" sz="2400">
                <a:solidFill>
                  <a:schemeClr val="tx1"/>
                </a:solidFill>
                <a:sym typeface="+mn-ea"/>
              </a:rPr>
              <a:t>上</a:t>
            </a:r>
            <a:endParaRPr lang="zh-CN" altLang="en-US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  lean sth against /on sth   </a:t>
            </a:r>
            <a:r>
              <a:rPr lang="zh-CN" altLang="en-US" sz="2400"/>
              <a:t>使</a:t>
            </a:r>
            <a:r>
              <a:rPr lang="en-US" altLang="zh-CN" sz="2400"/>
              <a:t>...</a:t>
            </a:r>
            <a:r>
              <a:rPr lang="zh-CN" altLang="en-US" sz="2400"/>
              <a:t>斜靠在</a:t>
            </a:r>
            <a:r>
              <a:rPr lang="en-US" altLang="zh-CN" sz="2400"/>
              <a:t>...</a:t>
            </a:r>
            <a:r>
              <a:rPr lang="zh-CN" altLang="en-US" sz="2400"/>
              <a:t>上</a:t>
            </a:r>
            <a:endParaRPr lang="zh-CN" altLang="en-US" sz="2400"/>
          </a:p>
          <a:p>
            <a:pPr fontAlgn="auto">
              <a:lnSpc>
                <a:spcPct val="150000"/>
              </a:lnSpc>
            </a:pPr>
            <a:r>
              <a:rPr lang="zh-CN" altLang="en-US" sz="2400"/>
              <a:t> </a:t>
            </a:r>
            <a:r>
              <a:rPr lang="en-US" altLang="zh-CN" sz="2400"/>
              <a:t> lean to/ towards...            </a:t>
            </a:r>
            <a:r>
              <a:rPr lang="zh-CN" altLang="en-US" sz="2400"/>
              <a:t>倾向</a:t>
            </a:r>
            <a:r>
              <a:rPr lang="en-US" altLang="zh-CN" sz="2400"/>
              <a:t>...; </a:t>
            </a:r>
            <a:r>
              <a:rPr lang="zh-CN" altLang="en-US" sz="2400"/>
              <a:t>偏袒</a:t>
            </a:r>
            <a:r>
              <a:rPr lang="en-US" altLang="zh-CN" sz="2400"/>
              <a:t>...</a:t>
            </a:r>
            <a:endParaRPr lang="zh-CN" altLang="en-US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  lean on                             </a:t>
            </a:r>
            <a:r>
              <a:rPr lang="zh-CN" altLang="en-US" sz="2400"/>
              <a:t>依靠，</a:t>
            </a:r>
            <a:r>
              <a:rPr lang="en-US" altLang="zh-CN" sz="2400"/>
              <a:t> </a:t>
            </a:r>
            <a:r>
              <a:rPr lang="zh-CN" altLang="en-US" sz="2400"/>
              <a:t>施压</a:t>
            </a:r>
            <a:endParaRPr lang="zh-CN" altLang="en-US" sz="2400"/>
          </a:p>
          <a:p>
            <a:r>
              <a:rPr lang="en-US" altLang="zh-CN" sz="2400"/>
              <a:t> </a:t>
            </a:r>
            <a:endParaRPr lang="en-US" altLang="zh-CN" sz="2400"/>
          </a:p>
        </p:txBody>
      </p:sp>
    </p:spTree>
    <p:custDataLst>
      <p:tags r:id="rId1"/>
    </p:custData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75" y="213430"/>
            <a:ext cx="10969200" cy="705600"/>
          </a:xfrm>
        </p:spPr>
        <p:txBody>
          <a:bodyPr>
            <a:normAutofit fontScale="90000"/>
          </a:bodyPr>
          <a:lstStyle/>
          <a:p>
            <a:pPr algn="ctr"/>
            <a:b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</a:br>
            <a: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  <a:t>理解应用</a:t>
            </a:r>
            <a:b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</a:br>
            <a:endParaRPr lang="zh-CN" altLang="en-US"/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4" name="文本框 3"/>
          <p:cNvSpPr txBox="1"/>
          <p:nvPr/>
        </p:nvSpPr>
        <p:spPr>
          <a:xfrm>
            <a:off x="785495" y="1250315"/>
            <a:ext cx="11080115" cy="378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200000"/>
              </a:lnSpc>
            </a:pPr>
            <a:r>
              <a:rPr lang="en-US" altLang="zh-CN" sz="2400"/>
              <a:t>1. Can I lean my bicycle ______________ the wall for the time being? 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2. A old lady in red walked slowly, _____________(lean) on her son's arm.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3.  The wife leaned on him _________(help) her solve her disturning problems.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4.  Personally I lean ____________ a teaching career. 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5.  That is to say, it means they need someone like you to lean ________.</a:t>
            </a:r>
            <a:endParaRPr lang="en-US" altLang="zh-CN" sz="2400"/>
          </a:p>
        </p:txBody>
      </p:sp>
      <p:sp>
        <p:nvSpPr>
          <p:cNvPr id="5" name="文本框 4"/>
          <p:cNvSpPr txBox="1"/>
          <p:nvPr/>
        </p:nvSpPr>
        <p:spPr>
          <a:xfrm>
            <a:off x="5821045" y="2157730"/>
            <a:ext cx="15240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>
                <a:sym typeface="+mn-ea"/>
              </a:rPr>
              <a:t> </a:t>
            </a:r>
            <a:r>
              <a:rPr lang="en-US" altLang="zh-CN" sz="2400">
                <a:solidFill>
                  <a:srgbClr val="FF0000"/>
                </a:solidFill>
                <a:sym typeface="+mn-ea"/>
              </a:rPr>
              <a:t>leaning</a:t>
            </a:r>
            <a:endParaRPr lang="en-US" altLang="zh-CN" sz="2400">
              <a:solidFill>
                <a:srgbClr val="FF0000"/>
              </a:solidFill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448175" y="1480820"/>
            <a:ext cx="17780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 </a:t>
            </a:r>
            <a:r>
              <a:rPr lang="en-US" altLang="zh-CN" sz="2400">
                <a:solidFill>
                  <a:srgbClr val="FF0000"/>
                </a:solidFill>
              </a:rPr>
              <a:t>against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730115" y="2947670"/>
            <a:ext cx="12141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to help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717925" y="3710305"/>
            <a:ext cx="180594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  <a:sym typeface="+mn-ea"/>
              </a:rPr>
              <a:t>towards</a:t>
            </a:r>
            <a:endParaRPr lang="en-US" altLang="zh-CN" sz="2400">
              <a:solidFill>
                <a:srgbClr val="FF0000"/>
              </a:solidFill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9658350" y="4443730"/>
            <a:ext cx="84709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 on</a:t>
            </a:r>
            <a:endParaRPr lang="en-US" altLang="zh-CN" sz="240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5" grpId="0"/>
      <p:bldP spid="7" grpId="0"/>
      <p:bldP spid="8" grpId="0"/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75" y="115005"/>
            <a:ext cx="10969200" cy="705600"/>
          </a:xfrm>
        </p:spPr>
        <p:txBody>
          <a:bodyPr/>
          <a:lstStyle/>
          <a:p>
            <a:pPr algn="ctr"/>
            <a:r>
              <a:rPr>
                <a:solidFill>
                  <a:srgbClr val="00B050"/>
                </a:solidFill>
                <a:cs typeface="+mj-lt"/>
                <a:sym typeface="+mn-ea"/>
              </a:rPr>
              <a:t>✭词汇</a:t>
            </a:r>
            <a:r>
              <a:rPr lang="zh-CN">
                <a:solidFill>
                  <a:srgbClr val="00B050"/>
                </a:solidFill>
                <a:cs typeface="+mj-lt"/>
                <a:sym typeface="+mn-ea"/>
              </a:rPr>
              <a:t>五</a:t>
            </a:r>
            <a:r>
              <a:rPr lang="en-US" altLang="zh-CN">
                <a:solidFill>
                  <a:srgbClr val="00B050"/>
                </a:solidFill>
                <a:cs typeface="+mj-lt"/>
                <a:sym typeface="+mn-ea"/>
              </a:rPr>
              <a:t> despair  n. </a:t>
            </a:r>
            <a:r>
              <a:rPr lang="zh-CN" altLang="en-US">
                <a:solidFill>
                  <a:srgbClr val="00B050"/>
                </a:solidFill>
                <a:cs typeface="+mj-lt"/>
                <a:sym typeface="+mn-ea"/>
              </a:rPr>
              <a:t>绝望</a:t>
            </a:r>
            <a:endParaRPr lang="zh-CN" altLang="en-US">
              <a:solidFill>
                <a:srgbClr val="00B050"/>
              </a:solidFill>
              <a:cs typeface="+mj-lt"/>
              <a:sym typeface="+mn-ea"/>
            </a:endParaRPr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4" name="文本框 3"/>
          <p:cNvSpPr txBox="1"/>
          <p:nvPr/>
        </p:nvSpPr>
        <p:spPr>
          <a:xfrm>
            <a:off x="443865" y="987425"/>
            <a:ext cx="11218545" cy="5077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◆教材原句</a:t>
            </a: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with a cry of </a:t>
            </a:r>
            <a:r>
              <a:rPr lang="en-US" altLang="zh-CN" sz="2400">
                <a:solidFill>
                  <a:srgbClr val="FF0000"/>
                </a:solidFill>
                <a:ea typeface="微软雅黑" panose="020B0503020204020204" pitchFamily="34" charset="-122"/>
                <a:cs typeface="+mn-lt"/>
                <a:sym typeface="+mn-ea"/>
              </a:rPr>
              <a:t>despair </a:t>
            </a: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发出绝望的叫喊</a:t>
            </a:r>
            <a:endParaRPr lang="zh-CN" altLang="en-US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endParaRPr lang="zh-CN" altLang="en-US" sz="2400">
              <a:solidFill>
                <a:srgbClr val="00B050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◆要点必记 </a:t>
            </a:r>
            <a:endParaRPr lang="zh-CN" altLang="en-US" sz="2400">
              <a:solidFill>
                <a:srgbClr val="00B050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despair  v.</a:t>
            </a:r>
            <a:endParaRPr lang="zh-CN" altLang="en-US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despairing  adj.      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表示绝望的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 </a:t>
            </a:r>
            <a:endParaRPr lang="zh-CN" altLang="en-US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in despair               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绝望地</a:t>
            </a:r>
            <a:endParaRPr lang="zh-CN" altLang="en-US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to one’s despair     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令人绝望的是</a:t>
            </a:r>
            <a:endParaRPr lang="zh-CN" altLang="en-US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despair of sb/ sth   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对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...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绝望</a:t>
            </a:r>
            <a:endParaRPr lang="zh-CN" altLang="en-US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endParaRPr lang="zh-CN" altLang="en-US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75" y="70"/>
            <a:ext cx="10969200" cy="705600"/>
          </a:xfrm>
        </p:spPr>
        <p:txBody>
          <a:bodyPr>
            <a:normAutofit fontScale="90000"/>
          </a:bodyPr>
          <a:lstStyle/>
          <a:p>
            <a:pPr algn="ctr"/>
            <a:b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</a:br>
            <a: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  <a:t>理解应用</a:t>
            </a:r>
            <a:b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</a:br>
            <a:endParaRPr lang="zh-CN" altLang="en-US"/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3" name="文本框 2"/>
          <p:cNvSpPr txBox="1"/>
          <p:nvPr/>
        </p:nvSpPr>
        <p:spPr>
          <a:xfrm>
            <a:off x="669925" y="1063625"/>
            <a:ext cx="11195050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200000"/>
              </a:lnSpc>
            </a:pPr>
            <a:r>
              <a:rPr lang="en-US" altLang="zh-CN" sz="2400"/>
              <a:t>1. _______ his despair, his partner took away all their money and went abroad.  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2. For some reason, however, he was _________ despair when he returned home that night.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3. We despair ______him in that he can't keep a job for more than six months.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4. The business man received the bad news with a ___________ (</a:t>
            </a:r>
            <a:r>
              <a:rPr lang="en-US" altLang="zh-CN" sz="2400">
                <a:sym typeface="+mn-ea"/>
              </a:rPr>
              <a:t>despair</a:t>
            </a:r>
            <a:r>
              <a:rPr lang="en-US" altLang="zh-CN" sz="2400"/>
              <a:t>) sigh.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5.  He wished to earn a living through writing but despaired of ________ (do) so. </a:t>
            </a:r>
            <a:endParaRPr lang="en-US" altLang="zh-CN" sz="2400"/>
          </a:p>
        </p:txBody>
      </p:sp>
      <p:sp>
        <p:nvSpPr>
          <p:cNvPr id="4" name="文本框 3"/>
          <p:cNvSpPr txBox="1"/>
          <p:nvPr/>
        </p:nvSpPr>
        <p:spPr>
          <a:xfrm>
            <a:off x="7739380" y="4250055"/>
            <a:ext cx="16510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  <a:sym typeface="+mn-ea"/>
              </a:rPr>
              <a:t>despairing</a:t>
            </a:r>
            <a:endParaRPr lang="en-US" altLang="zh-CN" sz="2400">
              <a:solidFill>
                <a:srgbClr val="FF0000"/>
              </a:solidFill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847975" y="3502660"/>
            <a:ext cx="7346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  of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159500" y="1950720"/>
            <a:ext cx="104394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 in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220470" y="1229995"/>
            <a:ext cx="80454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 To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9231630" y="4899660"/>
            <a:ext cx="118554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 </a:t>
            </a:r>
            <a:r>
              <a:rPr lang="en-US" altLang="zh-CN" sz="2400">
                <a:solidFill>
                  <a:srgbClr val="FF0000"/>
                </a:solidFill>
              </a:rPr>
              <a:t>doing </a:t>
            </a:r>
            <a:endParaRPr lang="en-US" altLang="zh-CN" sz="240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" grpId="0"/>
      <p:bldP spid="5" grpId="0"/>
      <p:bldP spid="4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75" y="70"/>
            <a:ext cx="10969200" cy="705600"/>
          </a:xfrm>
        </p:spPr>
        <p:txBody>
          <a:bodyPr/>
          <a:lstStyle/>
          <a:p>
            <a:pPr algn="ctr"/>
            <a:r>
              <a:rPr>
                <a:solidFill>
                  <a:srgbClr val="00B050"/>
                </a:solidFill>
                <a:cs typeface="+mj-lt"/>
                <a:sym typeface="+mn-ea"/>
              </a:rPr>
              <a:t>✭词汇</a:t>
            </a:r>
            <a:r>
              <a:rPr lang="zh-CN">
                <a:solidFill>
                  <a:srgbClr val="00B050"/>
                </a:solidFill>
                <a:cs typeface="+mj-lt"/>
                <a:sym typeface="+mn-ea"/>
              </a:rPr>
              <a:t>六</a:t>
            </a:r>
            <a:r>
              <a:rPr lang="en-US" altLang="zh-CN">
                <a:solidFill>
                  <a:srgbClr val="00B050"/>
                </a:solidFill>
                <a:cs typeface="+mj-lt"/>
                <a:sym typeface="+mn-ea"/>
              </a:rPr>
              <a:t>    instinctively adv. </a:t>
            </a:r>
            <a:r>
              <a:rPr lang="zh-CN" altLang="en-US">
                <a:solidFill>
                  <a:srgbClr val="00B050"/>
                </a:solidFill>
                <a:cs typeface="+mj-lt"/>
                <a:sym typeface="+mn-ea"/>
              </a:rPr>
              <a:t>本能地</a:t>
            </a:r>
            <a:r>
              <a:rPr lang="en-US" altLang="zh-CN">
                <a:solidFill>
                  <a:srgbClr val="00B050"/>
                </a:solidFill>
                <a:cs typeface="+mj-lt"/>
                <a:sym typeface="+mn-ea"/>
              </a:rPr>
              <a:t> </a:t>
            </a:r>
            <a:endParaRPr lang="en-US" altLang="zh-CN">
              <a:solidFill>
                <a:srgbClr val="00B050"/>
              </a:solidFill>
              <a:cs typeface="+mj-lt"/>
              <a:sym typeface="+mn-ea"/>
            </a:endParaRPr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4" name="文本框 3"/>
          <p:cNvSpPr txBox="1"/>
          <p:nvPr/>
        </p:nvSpPr>
        <p:spPr>
          <a:xfrm>
            <a:off x="611505" y="859790"/>
            <a:ext cx="11218545" cy="5077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◆教材原句</a:t>
            </a: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 </a:t>
            </a:r>
            <a:r>
              <a:rPr lang="en-US" altLang="zh-CN" sz="2400">
                <a:solidFill>
                  <a:schemeClr val="tx2"/>
                </a:solidFill>
                <a:ea typeface="微软雅黑" panose="020B0503020204020204" pitchFamily="34" charset="-122"/>
                <a:cs typeface="+mn-lt"/>
                <a:sym typeface="+mn-ea"/>
              </a:rPr>
              <a:t>She resists </a:t>
            </a:r>
            <a:r>
              <a:rPr lang="en-US" altLang="zh-CN" sz="2400">
                <a:solidFill>
                  <a:srgbClr val="FF0000"/>
                </a:solidFill>
                <a:ea typeface="微软雅黑" panose="020B0503020204020204" pitchFamily="34" charset="-122"/>
                <a:cs typeface="+mn-lt"/>
                <a:sym typeface="+mn-ea"/>
              </a:rPr>
              <a:t>instinctively</a:t>
            </a:r>
            <a:r>
              <a:rPr lang="en-US" altLang="zh-CN" sz="2400">
                <a:solidFill>
                  <a:schemeClr val="tx2"/>
                </a:solidFill>
                <a:ea typeface="微软雅黑" panose="020B0503020204020204" pitchFamily="34" charset="-122"/>
                <a:cs typeface="+mn-lt"/>
                <a:sym typeface="+mn-ea"/>
              </a:rPr>
              <a:t>; and in their hesitation, the Dove escapes and flies away.  她本能地抗拒;在他们犹豫的时候，鸽子逃跑飞走了。</a:t>
            </a:r>
            <a:endParaRPr lang="en-US" altLang="zh-CN" sz="2400">
              <a:solidFill>
                <a:schemeClr val="tx2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endParaRPr lang="zh-CN" altLang="en-US" sz="2400">
              <a:solidFill>
                <a:srgbClr val="00B050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◆要点必记 </a:t>
            </a:r>
            <a:endParaRPr lang="zh-CN" altLang="en-US" sz="2400">
              <a:solidFill>
                <a:srgbClr val="00B050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instinct   n.            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本能，直觉</a:t>
            </a:r>
            <a:endParaRPr lang="zh-CN" altLang="en-US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instinctive  adj.     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本能的，直觉的，天生的</a:t>
            </a:r>
            <a:endParaRPr lang="zh-CN" altLang="en-US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by instinct             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凭直觉</a:t>
            </a:r>
            <a:endParaRPr lang="zh-CN" altLang="en-US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an instinct for sth   (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有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)...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的直觉</a:t>
            </a:r>
            <a:endParaRPr lang="zh-CN" altLang="en-US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an instint to do sth 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天生就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..., </a:t>
            </a:r>
            <a:r>
              <a:rPr lang="en-US" altLang="zh-CN" sz="2400">
                <a:ea typeface="微软雅黑" panose="020B0503020204020204" pitchFamily="34" charset="-122"/>
                <a:cs typeface="+mn-lt"/>
                <a:sym typeface="+mn-ea"/>
              </a:rPr>
              <a:t>(</a:t>
            </a:r>
            <a:r>
              <a:rPr lang="zh-CN" altLang="en-US" sz="2400">
                <a:ea typeface="微软雅黑" panose="020B0503020204020204" pitchFamily="34" charset="-122"/>
                <a:cs typeface="+mn-lt"/>
                <a:sym typeface="+mn-ea"/>
              </a:rPr>
              <a:t>有</a:t>
            </a:r>
            <a:r>
              <a:rPr lang="en-US" altLang="zh-CN" sz="2400">
                <a:ea typeface="微软雅黑" panose="020B0503020204020204" pitchFamily="34" charset="-122"/>
                <a:cs typeface="+mn-lt"/>
                <a:sym typeface="+mn-ea"/>
              </a:rPr>
              <a:t>)...</a:t>
            </a:r>
            <a:r>
              <a:rPr lang="zh-CN" altLang="en-US" sz="2400">
                <a:ea typeface="微软雅黑" panose="020B0503020204020204" pitchFamily="34" charset="-122"/>
                <a:cs typeface="+mn-lt"/>
                <a:sym typeface="+mn-ea"/>
              </a:rPr>
              <a:t>的直觉</a:t>
            </a:r>
            <a:endParaRPr lang="en-US" altLang="zh-CN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995" y="142310"/>
            <a:ext cx="10969200" cy="705600"/>
          </a:xfrm>
        </p:spPr>
        <p:txBody>
          <a:bodyPr>
            <a:normAutofit fontScale="90000"/>
          </a:bodyPr>
          <a:lstStyle/>
          <a:p>
            <a:pPr algn="ctr"/>
            <a:b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</a:br>
            <a: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  <a:t>理解应用</a:t>
            </a:r>
            <a:b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</a:br>
            <a:endParaRPr lang="zh-CN" altLang="en-US"/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4" name="文本框 3"/>
          <p:cNvSpPr txBox="1"/>
          <p:nvPr/>
        </p:nvSpPr>
        <p:spPr>
          <a:xfrm>
            <a:off x="500380" y="1176020"/>
            <a:ext cx="11162030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200000"/>
              </a:lnSpc>
            </a:pPr>
            <a:r>
              <a:rPr lang="en-US" altLang="zh-CN" sz="2400"/>
              <a:t>1.  It's an ____________ (instinct) reaction – if a child falls you pick it up.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2.  He seems to have an instinct ________ smart advertising and marketing.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3.  Most animals have an instinct ____________ (protect) their young.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4.  Children do not know _______ instinct the difference between right and wrong.  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5.   He realized _______________ (instinctive) that simply training harder would never be enough.</a:t>
            </a:r>
            <a:endParaRPr lang="en-US" altLang="zh-CN" sz="2400"/>
          </a:p>
        </p:txBody>
      </p:sp>
      <p:sp>
        <p:nvSpPr>
          <p:cNvPr id="5" name="文本框 4"/>
          <p:cNvSpPr txBox="1"/>
          <p:nvPr/>
        </p:nvSpPr>
        <p:spPr>
          <a:xfrm>
            <a:off x="2038985" y="1443990"/>
            <a:ext cx="17068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>
                <a:sym typeface="+mn-ea"/>
              </a:rPr>
              <a:t> </a:t>
            </a:r>
            <a:r>
              <a:rPr lang="en-US" altLang="zh-CN" sz="2400">
                <a:solidFill>
                  <a:srgbClr val="FF0000"/>
                </a:solidFill>
                <a:sym typeface="+mn-ea"/>
              </a:rPr>
              <a:t>instinctive</a:t>
            </a:r>
            <a:endParaRPr lang="en-US" altLang="zh-CN" sz="2400">
              <a:solidFill>
                <a:srgbClr val="FF0000"/>
              </a:solidFill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213985" y="2149475"/>
            <a:ext cx="8890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for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227955" y="2897505"/>
            <a:ext cx="17354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  <a:sym typeface="+mn-ea"/>
              </a:rPr>
              <a:t>to protect</a:t>
            </a:r>
            <a:endParaRPr lang="en-US" altLang="zh-CN" sz="2400">
              <a:solidFill>
                <a:srgbClr val="FF0000"/>
              </a:solidFill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127500" y="3505200"/>
            <a:ext cx="8890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 </a:t>
            </a:r>
            <a:r>
              <a:rPr lang="en-US" altLang="zh-CN" sz="2400">
                <a:solidFill>
                  <a:srgbClr val="FF0000"/>
                </a:solidFill>
              </a:rPr>
              <a:t>by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2829560" y="4337050"/>
            <a:ext cx="238442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>
                <a:sym typeface="+mn-ea"/>
              </a:rPr>
              <a:t> </a:t>
            </a:r>
            <a:r>
              <a:rPr lang="en-US" altLang="zh-CN" sz="2400">
                <a:solidFill>
                  <a:srgbClr val="FF0000"/>
                </a:solidFill>
                <a:sym typeface="+mn-ea"/>
              </a:rPr>
              <a:t> instinctively</a:t>
            </a:r>
            <a:endParaRPr lang="en-US" altLang="zh-CN" sz="2400">
              <a:solidFill>
                <a:srgbClr val="FF0000"/>
              </a:solidFill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75" y="100400"/>
            <a:ext cx="10969200" cy="705600"/>
          </a:xfrm>
        </p:spPr>
        <p:txBody>
          <a:bodyPr/>
          <a:lstStyle/>
          <a:p>
            <a:pPr algn="ctr"/>
            <a:r>
              <a:rPr>
                <a:solidFill>
                  <a:srgbClr val="00B050"/>
                </a:solidFill>
                <a:cs typeface="+mj-lt"/>
                <a:sym typeface="+mn-ea"/>
              </a:rPr>
              <a:t>✭词汇</a:t>
            </a:r>
            <a:r>
              <a:rPr lang="zh-CN">
                <a:solidFill>
                  <a:srgbClr val="00B050"/>
                </a:solidFill>
                <a:cs typeface="+mj-lt"/>
                <a:sym typeface="+mn-ea"/>
              </a:rPr>
              <a:t>七</a:t>
            </a:r>
            <a:r>
              <a:rPr lang="en-US" altLang="zh-CN">
                <a:solidFill>
                  <a:srgbClr val="00B050"/>
                </a:solidFill>
                <a:cs typeface="+mj-lt"/>
                <a:sym typeface="+mn-ea"/>
              </a:rPr>
              <a:t>   to the point </a:t>
            </a:r>
            <a:r>
              <a:rPr lang="zh-CN" altLang="en-US">
                <a:solidFill>
                  <a:srgbClr val="00B050"/>
                </a:solidFill>
                <a:cs typeface="+mj-lt"/>
                <a:sym typeface="+mn-ea"/>
              </a:rPr>
              <a:t>中肯的，切题的</a:t>
            </a:r>
            <a:endParaRPr lang="zh-CN" altLang="en-US">
              <a:solidFill>
                <a:srgbClr val="00B050"/>
              </a:solidFill>
              <a:cs typeface="+mj-lt"/>
              <a:sym typeface="+mn-ea"/>
            </a:endParaRPr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4" name="文本框 3"/>
          <p:cNvSpPr txBox="1"/>
          <p:nvPr/>
        </p:nvSpPr>
        <p:spPr>
          <a:xfrm>
            <a:off x="418465" y="972820"/>
            <a:ext cx="11218545" cy="5077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◆教材原句</a:t>
            </a: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A good summary needs to be consice, precise and</a:t>
            </a:r>
            <a:r>
              <a:rPr lang="en-US" altLang="zh-CN" sz="2400">
                <a:solidFill>
                  <a:srgbClr val="FF0000"/>
                </a:solidFill>
                <a:ea typeface="微软雅黑" panose="020B0503020204020204" pitchFamily="34" charset="-122"/>
                <a:cs typeface="+mn-lt"/>
                <a:sym typeface="+mn-ea"/>
              </a:rPr>
              <a:t> to the point</a:t>
            </a: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.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一个好的总结需要简洁、准确和切题。</a:t>
            </a:r>
            <a:endParaRPr lang="en-US" altLang="zh-CN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endParaRPr lang="zh-CN" altLang="en-US" sz="2400">
              <a:solidFill>
                <a:srgbClr val="00B050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◆要点必记 </a:t>
            </a:r>
            <a:endParaRPr lang="zh-CN" altLang="en-US" sz="2400">
              <a:solidFill>
                <a:srgbClr val="00B050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off the point                       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离题，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不中肯</a:t>
            </a:r>
            <a:endParaRPr lang="zh-CN" altLang="en-US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in one’s point of view        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在某人看来</a:t>
            </a:r>
            <a:endParaRPr lang="zh-CN" altLang="en-US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be on the point of doing... 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正要做某事</a:t>
            </a:r>
            <a:endParaRPr lang="zh-CN" altLang="en-US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point at sb/ sth                  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指着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...</a:t>
            </a:r>
            <a:endParaRPr lang="en-US" altLang="zh-CN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 point out                            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指出，指明</a:t>
            </a:r>
            <a:endParaRPr lang="zh-CN" altLang="en-US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18585" y="70"/>
            <a:ext cx="10969200" cy="705600"/>
          </a:xfrm>
        </p:spPr>
        <p:txBody>
          <a:bodyPr>
            <a:normAutofit fontScale="90000"/>
          </a:bodyPr>
          <a:lstStyle/>
          <a:p>
            <a:pPr algn="ctr"/>
            <a:b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</a:br>
            <a: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  <a:t>理解应用</a:t>
            </a:r>
            <a:b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endParaRPr lang="zh-CN" altLang="en-US"/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3" name="文本框 2"/>
          <p:cNvSpPr txBox="1"/>
          <p:nvPr/>
        </p:nvSpPr>
        <p:spPr>
          <a:xfrm>
            <a:off x="485775" y="992505"/>
            <a:ext cx="11634470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200000"/>
              </a:lnSpc>
            </a:pPr>
            <a:r>
              <a:rPr lang="en-US" altLang="zh-CN" sz="2400"/>
              <a:t>1. He was _________ the point of opening the door when the phone rang.  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2. We’ve gone too far ________ the point. Lets return to the topic under discussion.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3. What is more important for a student, ________ my point of view, is to be creative rather than hard-working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4. I think that his speech was short, but all ________ the point. 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5. I have to point _________ that one page is missing in this book.</a:t>
            </a:r>
            <a:endParaRPr lang="en-US" altLang="zh-CN" sz="2400"/>
          </a:p>
        </p:txBody>
      </p:sp>
      <p:sp>
        <p:nvSpPr>
          <p:cNvPr id="4" name="文本框 3"/>
          <p:cNvSpPr txBox="1"/>
          <p:nvPr/>
        </p:nvSpPr>
        <p:spPr>
          <a:xfrm>
            <a:off x="2258060" y="1246505"/>
            <a:ext cx="11290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on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675380" y="1952625"/>
            <a:ext cx="10020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  off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229985" y="2727960"/>
            <a:ext cx="8743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 in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497955" y="4139565"/>
            <a:ext cx="93154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 to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189605" y="4901565"/>
            <a:ext cx="94551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 </a:t>
            </a:r>
            <a:r>
              <a:rPr lang="en-US" altLang="zh-CN" sz="2400">
                <a:solidFill>
                  <a:srgbClr val="FF0000"/>
                </a:solidFill>
              </a:rPr>
              <a:t>out </a:t>
            </a:r>
            <a:endParaRPr lang="en-US" altLang="zh-CN" sz="240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75" y="70"/>
            <a:ext cx="10969200" cy="705600"/>
          </a:xfrm>
        </p:spPr>
        <p:txBody>
          <a:bodyPr>
            <a:normAutofit fontScale="90000"/>
          </a:bodyPr>
          <a:lstStyle/>
          <a:p>
            <a:pPr algn="ctr"/>
            <a:br>
              <a:rPr lang="zh-CN"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</a:br>
            <a:r>
              <a:rPr lang="zh-CN"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  <a:t>单元</a:t>
            </a:r>
            <a:r>
              <a:rPr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  <a:t>语法  </a:t>
            </a:r>
            <a:r>
              <a:rPr lang="zh-CN"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  <a:t>复习被动语态</a:t>
            </a:r>
            <a:r>
              <a:rPr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  <a:t> </a:t>
            </a:r>
            <a:br>
              <a:rPr lang="zh-CN" altLang="en-US"/>
            </a:br>
            <a:endParaRPr lang="zh-CN" altLang="en-US"/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3" name="文本框 2"/>
          <p:cNvSpPr txBox="1"/>
          <p:nvPr/>
        </p:nvSpPr>
        <p:spPr>
          <a:xfrm>
            <a:off x="394335" y="829945"/>
            <a:ext cx="27952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/>
              <a:t>1. </a:t>
            </a:r>
            <a:r>
              <a:rPr lang="zh-CN" altLang="en-US" sz="2400"/>
              <a:t>被动语态的构成</a:t>
            </a:r>
            <a:endParaRPr lang="zh-CN" altLang="en-US" sz="240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872490" y="1543050"/>
          <a:ext cx="8579485" cy="50406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61385"/>
                <a:gridCol w="787400"/>
                <a:gridCol w="4330700"/>
              </a:tblGrid>
              <a:tr h="560070">
                <a:tc>
                  <a:txBody>
                    <a:bodyPr wrap="square"/>
                    <a:lstStyle/>
                    <a:p>
                      <a:pPr indent="0" algn="l">
                        <a:buNone/>
                      </a:pPr>
                      <a:r>
                        <a:rPr lang="en-US" altLang="en-US" sz="2400" b="1"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    </a:t>
                      </a:r>
                      <a:r>
                        <a:rPr lang="zh-CN" altLang="en-US" sz="2400" b="1"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主动结构</a:t>
                      </a:r>
                      <a:endParaRPr lang="zh-CN" altLang="en-US" sz="2400" b="1"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 wrap="square"/>
                    <a:lstStyle/>
                    <a:p>
                      <a:pPr indent="0" algn="l">
                        <a:buNone/>
                      </a:pPr>
                      <a:r>
                        <a:rPr lang="en-US" sz="2400" b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  <a:sym typeface="+mn-ea"/>
                        </a:rPr>
                        <a:t>  →</a:t>
                      </a:r>
                      <a:endParaRPr lang="en-US" altLang="en-US" sz="2400" b="1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  <a:sym typeface="+mn-ea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 wrap="square"/>
                    <a:lstStyle/>
                    <a:p>
                      <a:pPr indent="0" algn="l">
                        <a:buNone/>
                      </a:pPr>
                      <a:r>
                        <a:rPr lang="en-US" altLang="en-US" sz="2400" b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  </a:t>
                      </a:r>
                      <a:r>
                        <a:rPr lang="zh-CN" altLang="en-US" sz="2400" b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被动结构</a:t>
                      </a:r>
                      <a:endParaRPr lang="zh-CN" altLang="en-US" sz="2400" b="1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560070">
                <a:tc>
                  <a:txBody>
                    <a:bodyPr wrap="square"/>
                    <a:lstStyle/>
                    <a:p>
                      <a:pPr indent="0">
                        <a:buNone/>
                      </a:pPr>
                      <a:r>
                        <a:rPr lang="en-US" sz="2400" b="0"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... do</a:t>
                      </a:r>
                      <a:endParaRPr lang="en-US" altLang="en-US" sz="2400" b="0"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→</a:t>
                      </a:r>
                      <a:endParaRPr lang="en-US" altLang="en-US" sz="2400" b="1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 wrap="square"/>
                    <a:lstStyle/>
                    <a:p>
                      <a:pPr indent="0">
                        <a:buNone/>
                      </a:pPr>
                      <a:r>
                        <a:rPr lang="en-US" sz="2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... is/ am/ are done</a:t>
                      </a:r>
                      <a:endParaRPr lang="en-US" altLang="en-US" sz="2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560070">
                <a:tc>
                  <a:txBody>
                    <a:bodyPr wrap="square"/>
                    <a:lstStyle/>
                    <a:p>
                      <a:pPr indent="0">
                        <a:buNone/>
                      </a:pPr>
                      <a:r>
                        <a:rPr lang="en-US" sz="2400" b="0"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...did </a:t>
                      </a:r>
                      <a:endParaRPr lang="en-US" altLang="en-US" sz="2400" b="0"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→</a:t>
                      </a:r>
                      <a:endParaRPr lang="en-US" altLang="en-US" sz="2400" b="1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 wrap="square"/>
                    <a:lstStyle/>
                    <a:p>
                      <a:pPr indent="0">
                        <a:buNone/>
                      </a:pPr>
                      <a:r>
                        <a:rPr lang="en-US" sz="2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...was/ were done</a:t>
                      </a:r>
                      <a:endParaRPr lang="en-US" altLang="en-US" sz="2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560070">
                <a:tc>
                  <a:txBody>
                    <a:bodyPr wrap="square"/>
                    <a:lstStyle/>
                    <a:p>
                      <a:pPr indent="0">
                        <a:buNone/>
                      </a:pPr>
                      <a:r>
                        <a:rPr lang="en-US" sz="2400" b="0"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... be doing </a:t>
                      </a:r>
                      <a:endParaRPr lang="en-US" altLang="en-US" sz="2400" b="0"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→</a:t>
                      </a:r>
                      <a:endParaRPr lang="en-US" altLang="en-US" sz="2400" b="1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 wrap="square"/>
                    <a:lstStyle/>
                    <a:p>
                      <a:pPr indent="0">
                        <a:buNone/>
                      </a:pPr>
                      <a:r>
                        <a:rPr lang="en-US" sz="2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...be being done </a:t>
                      </a:r>
                      <a:endParaRPr lang="en-US" altLang="en-US" sz="2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560070">
                <a:tc>
                  <a:txBody>
                    <a:bodyPr wrap="square"/>
                    <a:lstStyle/>
                    <a:p>
                      <a:pPr indent="0">
                        <a:buNone/>
                      </a:pPr>
                      <a:r>
                        <a:rPr lang="en-US" sz="2400" b="0"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... will do </a:t>
                      </a:r>
                      <a:endParaRPr lang="en-US" altLang="en-US" sz="2400" b="0"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→</a:t>
                      </a:r>
                      <a:endParaRPr lang="en-US" altLang="en-US" sz="2400" b="1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 wrap="square"/>
                    <a:lstStyle/>
                    <a:p>
                      <a:pPr indent="0">
                        <a:buNone/>
                      </a:pPr>
                      <a:r>
                        <a:rPr lang="en-US" sz="2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... will be done </a:t>
                      </a:r>
                      <a:endParaRPr lang="en-US" altLang="en-US" sz="2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560070">
                <a:tc>
                  <a:txBody>
                    <a:bodyPr wrap="square"/>
                    <a:lstStyle/>
                    <a:p>
                      <a:pPr indent="0">
                        <a:buNone/>
                      </a:pPr>
                      <a:r>
                        <a:rPr lang="en-US" sz="2400" b="0"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... should do </a:t>
                      </a:r>
                      <a:endParaRPr lang="en-US" altLang="en-US" sz="2400" b="0"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→</a:t>
                      </a:r>
                      <a:endParaRPr lang="en-US" altLang="en-US" sz="2400" b="1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 wrap="square"/>
                    <a:lstStyle/>
                    <a:p>
                      <a:pPr indent="0">
                        <a:buNone/>
                      </a:pPr>
                      <a:r>
                        <a:rPr lang="en-US" sz="2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...should be done </a:t>
                      </a:r>
                      <a:endParaRPr lang="en-US" altLang="en-US" sz="2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560070">
                <a:tc>
                  <a:txBody>
                    <a:bodyPr wrap="square"/>
                    <a:lstStyle/>
                    <a:p>
                      <a:pPr indent="0">
                        <a:buNone/>
                      </a:pPr>
                      <a:r>
                        <a:rPr lang="en-US" sz="2400" b="0"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... have/has done </a:t>
                      </a:r>
                      <a:endParaRPr lang="en-US" altLang="en-US" sz="2400" b="0"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→</a:t>
                      </a:r>
                      <a:endParaRPr lang="en-US" altLang="en-US" sz="2400" b="1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 wrap="square"/>
                    <a:lstStyle/>
                    <a:p>
                      <a:pPr indent="0">
                        <a:buNone/>
                      </a:pPr>
                      <a:r>
                        <a:rPr lang="en-US" sz="2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...have/ has been done </a:t>
                      </a:r>
                      <a:endParaRPr lang="en-US" altLang="en-US" sz="2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560070">
                <a:tc>
                  <a:txBody>
                    <a:bodyPr wrap="square"/>
                    <a:lstStyle/>
                    <a:p>
                      <a:pPr indent="0">
                        <a:buNone/>
                      </a:pPr>
                      <a:r>
                        <a:rPr lang="en-US" sz="2400" b="0"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... had done </a:t>
                      </a:r>
                      <a:endParaRPr lang="en-US" altLang="en-US" sz="2400" b="0"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→</a:t>
                      </a:r>
                      <a:endParaRPr lang="en-US" altLang="en-US" sz="2400" b="1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 wrap="square"/>
                    <a:lstStyle/>
                    <a:p>
                      <a:pPr indent="0">
                        <a:buNone/>
                      </a:pPr>
                      <a:r>
                        <a:rPr lang="en-US" sz="2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...had been done </a:t>
                      </a:r>
                      <a:endParaRPr lang="en-US" altLang="en-US" sz="2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560070">
                <a:tc>
                  <a:txBody>
                    <a:bodyPr wrap="square"/>
                    <a:lstStyle/>
                    <a:p>
                      <a:pPr indent="0">
                        <a:buNone/>
                      </a:pPr>
                      <a:r>
                        <a:rPr lang="en-US" sz="2400" b="0"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... will have dome </a:t>
                      </a:r>
                      <a:endParaRPr lang="en-US" altLang="en-US" sz="2400" b="0"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→</a:t>
                      </a:r>
                      <a:endParaRPr lang="en-US" altLang="en-US" sz="2400" b="1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 wrap="square"/>
                    <a:lstStyle/>
                    <a:p>
                      <a:pPr indent="0">
                        <a:buNone/>
                      </a:pPr>
                      <a:r>
                        <a:rPr lang="en-US" sz="2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...will have been done </a:t>
                      </a:r>
                      <a:endParaRPr lang="en-US" altLang="en-US" sz="2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</p:spTree>
    <p:custDataLst>
      <p:tags r:id="rId2"/>
    </p:custData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75" y="70"/>
            <a:ext cx="10969200" cy="705600"/>
          </a:xfrm>
        </p:spPr>
        <p:txBody>
          <a:bodyPr/>
          <a:lstStyle/>
          <a:p>
            <a:pPr algn="ctr"/>
            <a:r>
              <a:rPr lang="en-US" altLang="zh-CN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2. </a:t>
            </a:r>
            <a: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使用被动语态的注意事项</a:t>
            </a:r>
            <a:endParaRPr lang="zh-CN" altLang="en-US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39090" y="705485"/>
            <a:ext cx="11779885" cy="60007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200000"/>
              </a:lnSpc>
            </a:pPr>
            <a:r>
              <a:rPr lang="en-US" altLang="zh-CN" sz="2400"/>
              <a:t>1. </a:t>
            </a:r>
            <a:r>
              <a:rPr lang="zh-CN" altLang="en-US" sz="2400"/>
              <a:t>不及物动词和联系动词一般不用于被动语态。</a:t>
            </a:r>
            <a:r>
              <a:rPr lang="en-US" altLang="zh-CN" sz="2400"/>
              <a:t>  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2. </a:t>
            </a:r>
            <a:r>
              <a:rPr lang="zh-CN" altLang="en-US" sz="2400"/>
              <a:t>感官动词或者使役动词在被动结构中需要加上不定式符号</a:t>
            </a:r>
            <a:r>
              <a:rPr lang="en-US" altLang="zh-CN" sz="2400"/>
              <a:t> to, </a:t>
            </a:r>
            <a:r>
              <a:rPr lang="zh-CN" altLang="en-US" sz="2400"/>
              <a:t>如：</a:t>
            </a:r>
            <a:r>
              <a:rPr lang="en-US" altLang="zh-CN" sz="2400"/>
              <a:t>see sb do sth      </a:t>
            </a:r>
            <a:r>
              <a:rPr lang="en-US" altLang="zh-CN" sz="24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→ ____________________</a:t>
            </a:r>
            <a:r>
              <a:rPr lang="zh-CN" altLang="en-US" sz="24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。</a:t>
            </a:r>
            <a:r>
              <a:rPr lang="en-US" altLang="zh-CN" sz="24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3.  </a:t>
            </a:r>
            <a:r>
              <a:rPr lang="zh-CN" altLang="en-US" sz="2400"/>
              <a:t>带介词或副词的动词短语用于被动语态时，不可以丢掉介词或者副词。如：</a:t>
            </a:r>
            <a:r>
              <a:rPr lang="en-US" altLang="zh-CN" sz="2400"/>
              <a:t> 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+mn-ea"/>
              </a:rPr>
              <a:t>He laughed at the boy </a:t>
            </a:r>
            <a:r>
              <a:rPr lang="en-US" altLang="zh-CN" sz="24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→ ____________________________________.</a:t>
            </a:r>
            <a:endParaRPr lang="en-US" altLang="zh-CN" sz="240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4.  get + </a:t>
            </a:r>
            <a:r>
              <a:rPr lang="zh-CN" altLang="en-US" sz="2400"/>
              <a:t>过去分词可以构成被动结构。</a:t>
            </a:r>
            <a:r>
              <a:rPr lang="en-US" altLang="zh-CN" sz="2400"/>
              <a:t> 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5.  </a:t>
            </a:r>
            <a:r>
              <a:rPr lang="zh-CN" altLang="en-US" sz="2400"/>
              <a:t>一些表示事物特征或者性质的动词常常用主动形式表示被动意义。</a:t>
            </a:r>
            <a:r>
              <a:rPr lang="en-US" altLang="zh-CN" sz="2400"/>
              <a:t> </a:t>
            </a:r>
            <a:r>
              <a:rPr lang="zh-CN" altLang="en-US" sz="2400"/>
              <a:t>如：</a:t>
            </a:r>
            <a:r>
              <a:rPr lang="en-US" altLang="zh-CN" sz="2400"/>
              <a:t> sell, write, burn/ break</a:t>
            </a:r>
            <a:r>
              <a:rPr lang="zh-CN" altLang="en-US" sz="2400"/>
              <a:t>，</a:t>
            </a:r>
            <a:r>
              <a:rPr lang="en-US" altLang="zh-CN" sz="2400"/>
              <a:t>etc. </a:t>
            </a:r>
            <a:r>
              <a:rPr lang="en-US" altLang="zh-CN" sz="24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→ </a:t>
            </a:r>
            <a:r>
              <a:rPr lang="en-US" altLang="zh-CN" sz="24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The kind of pens writes smoothly. </a:t>
            </a:r>
            <a:r>
              <a:rPr lang="en-US" altLang="zh-CN" sz="2400"/>
              <a:t> 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890260" y="3244850"/>
            <a:ext cx="30988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indent="0">
              <a:buNone/>
            </a:pPr>
            <a:endParaRPr lang="zh-CN" altLang="en-US"/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6" name="文本框 5"/>
          <p:cNvSpPr txBox="1"/>
          <p:nvPr/>
        </p:nvSpPr>
        <p:spPr>
          <a:xfrm>
            <a:off x="1446530" y="2348865"/>
            <a:ext cx="26809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 be seen to do sth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832985" y="3796665"/>
            <a:ext cx="498094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The boy was laughed at by him</a:t>
            </a:r>
            <a:endParaRPr lang="zh-CN" altLang="en-US" sz="240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11575" y="255975"/>
            <a:ext cx="10969200" cy="705600"/>
          </a:xfrm>
        </p:spPr>
        <p:txBody>
          <a:bodyPr>
            <a:normAutofit fontScale="90000"/>
          </a:bodyPr>
          <a:lstStyle/>
          <a:p>
            <a:pPr algn="ctr"/>
            <a:br>
              <a:rPr>
                <a:solidFill>
                  <a:schemeClr val="accent1"/>
                </a:solidFill>
                <a:latin typeface="微软雅黑" panose="020B0503020204020204" pitchFamily="34" charset="-122"/>
                <a:sym typeface="+mn-ea"/>
              </a:rPr>
            </a:br>
            <a:r>
              <a:rPr sz="4445">
                <a:solidFill>
                  <a:schemeClr val="accent1"/>
                </a:solidFill>
                <a:latin typeface="微软雅黑" panose="020B0503020204020204" pitchFamily="34" charset="-122"/>
                <a:sym typeface="+mn-ea"/>
              </a:rPr>
              <a:t>本课件主要内容安排</a:t>
            </a:r>
            <a:br>
              <a:rPr sz="4445">
                <a:sym typeface="+mn-ea"/>
              </a:rPr>
            </a:br>
            <a:endParaRPr lang="zh-CN" altLang="en-US" sz="4445"/>
          </a:p>
        </p:txBody>
      </p:sp>
      <p:sp>
        <p:nvSpPr>
          <p:cNvPr id="5" name="内容占位符 2"/>
          <p:cNvSpPr>
            <a:spLocks noGrp="1"/>
          </p:cNvSpPr>
          <p:nvPr/>
        </p:nvSpPr>
        <p:spPr>
          <a:xfrm>
            <a:off x="1713865" y="1332230"/>
            <a:ext cx="8404860" cy="4526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1219200" rtl="0" eaLnBrk="1" latinLnBrk="0" hangingPunct="1">
              <a:spcBef>
                <a:spcPts val="130"/>
              </a:spcBef>
              <a:buFont typeface="Arial" panose="020B0604020202020204" pitchFamily="34" charset="0"/>
              <a:buChar char="•"/>
              <a:defRPr sz="42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90600" indent="-381000" algn="l" defTabSz="1219200" rtl="0" eaLnBrk="1" latinLnBrk="0" hangingPunct="1">
              <a:spcBef>
                <a:spcPts val="130"/>
              </a:spcBef>
              <a:buFont typeface="Arial" panose="020B0604020202020204" pitchFamily="34" charset="0"/>
              <a:buChar char="–"/>
              <a:defRPr sz="373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524000" indent="-304800" algn="l" defTabSz="1219200" rtl="0" eaLnBrk="1" latinLnBrk="0" hangingPunct="1">
              <a:spcBef>
                <a:spcPts val="13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133600" indent="-304800" algn="l" defTabSz="1219200" rtl="0" eaLnBrk="1" latinLnBrk="0" hangingPunct="1">
              <a:spcBef>
                <a:spcPts val="130"/>
              </a:spcBef>
              <a:buFont typeface="Arial" panose="020B0604020202020204" pitchFamily="34" charset="0"/>
              <a:buChar char="–"/>
              <a:defRPr sz="26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3200" indent="-304800" algn="l" defTabSz="1219200" rtl="0" eaLnBrk="1" latinLnBrk="0" hangingPunct="1">
              <a:spcBef>
                <a:spcPts val="130"/>
              </a:spcBef>
              <a:buFont typeface="Arial" panose="020B0604020202020204" pitchFamily="34" charset="0"/>
              <a:buChar char="»"/>
              <a:defRPr sz="26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352800" indent="-304800" algn="l" defTabSz="1219200" rtl="0" eaLnBrk="1" latinLnBrk="0" hangingPunct="1">
              <a:spcBef>
                <a:spcPts val="130"/>
              </a:spcBef>
              <a:buFont typeface="Arial" panose="020B0604020202020204" pitchFamily="34" charset="0"/>
              <a:buChar char="•"/>
              <a:defRPr sz="26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400" indent="-304800" algn="l" defTabSz="1219200" rtl="0" eaLnBrk="1" latinLnBrk="0" hangingPunct="1">
              <a:spcBef>
                <a:spcPts val="130"/>
              </a:spcBef>
              <a:buFont typeface="Arial" panose="020B0604020202020204" pitchFamily="34" charset="0"/>
              <a:buChar char="•"/>
              <a:defRPr sz="26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2000" indent="-304800" algn="l" defTabSz="1219200" rtl="0" eaLnBrk="1" latinLnBrk="0" hangingPunct="1">
              <a:spcBef>
                <a:spcPts val="130"/>
              </a:spcBef>
              <a:buFont typeface="Arial" panose="020B0604020202020204" pitchFamily="34" charset="0"/>
              <a:buChar char="•"/>
              <a:defRPr sz="26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600" indent="-304800" algn="l" defTabSz="1219200" rtl="0" eaLnBrk="1" latinLnBrk="0" hangingPunct="1">
              <a:spcBef>
                <a:spcPts val="130"/>
              </a:spcBef>
              <a:buFont typeface="Arial" panose="020B0604020202020204" pitchFamily="34" charset="0"/>
              <a:buChar char="•"/>
              <a:defRPr sz="26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lnSpc>
                <a:spcPct val="150000"/>
              </a:lnSpc>
              <a:spcBef>
                <a:spcPts val="100"/>
              </a:spcBef>
              <a:buNone/>
            </a:pPr>
            <a:r>
              <a:rPr lang="en-US" altLang="zh-CN" b="1">
                <a:solidFill>
                  <a:srgbClr val="FF0000"/>
                </a:solidFill>
                <a:latin typeface="Times New Roman" panose="02020603050405020304" charset="0"/>
                <a:sym typeface="+mn-ea"/>
              </a:rPr>
              <a:t>   </a:t>
            </a:r>
            <a:r>
              <a:rPr lang="zh-CN" altLang="en-US" sz="3110" b="1">
                <a:solidFill>
                  <a:srgbClr val="FF0000"/>
                </a:solidFill>
                <a:latin typeface="Times New Roman" panose="02020603050405020304" charset="0"/>
                <a:sym typeface="+mn-ea"/>
              </a:rPr>
              <a:t>课件内容</a:t>
            </a:r>
            <a:endParaRPr lang="en-US" altLang="zh-CN" sz="3110" b="1">
              <a:solidFill>
                <a:srgbClr val="FF0000"/>
              </a:solidFill>
              <a:latin typeface="Times New Roman" panose="02020603050405020304" charset="0"/>
            </a:endParaRPr>
          </a:p>
          <a:p>
            <a:pPr marL="0" indent="0" algn="ctr" fontAlgn="auto">
              <a:lnSpc>
                <a:spcPct val="150000"/>
              </a:lnSpc>
              <a:spcBef>
                <a:spcPts val="100"/>
              </a:spcBef>
              <a:buNone/>
            </a:pPr>
            <a:r>
              <a:rPr lang="en-US" altLang="zh-CN" sz="3110">
                <a:latin typeface="Times New Roman" panose="02020603050405020304" charset="0"/>
                <a:sym typeface="+mn-ea"/>
              </a:rPr>
              <a:t>1. </a:t>
            </a:r>
            <a:r>
              <a:rPr lang="zh-CN" altLang="en-US" sz="3110">
                <a:latin typeface="Times New Roman" panose="02020603050405020304" charset="0"/>
                <a:sym typeface="+mn-ea"/>
              </a:rPr>
              <a:t>单元构词扩展词汇</a:t>
            </a:r>
            <a:endParaRPr lang="en-US" altLang="zh-CN" sz="3110">
              <a:latin typeface="Times New Roman" panose="02020603050405020304" charset="0"/>
            </a:endParaRPr>
          </a:p>
          <a:p>
            <a:pPr marL="0" indent="0" algn="ctr" fontAlgn="auto">
              <a:lnSpc>
                <a:spcPct val="150000"/>
              </a:lnSpc>
              <a:spcBef>
                <a:spcPts val="100"/>
              </a:spcBef>
              <a:buNone/>
            </a:pPr>
            <a:r>
              <a:rPr lang="en-US" altLang="zh-CN" sz="3110">
                <a:latin typeface="Times New Roman" panose="02020603050405020304" charset="0"/>
                <a:sym typeface="+mn-ea"/>
              </a:rPr>
              <a:t>2. </a:t>
            </a:r>
            <a:r>
              <a:rPr lang="zh-CN" altLang="en-US" sz="3110">
                <a:latin typeface="Times New Roman" panose="02020603050405020304" charset="0"/>
                <a:sym typeface="+mn-ea"/>
              </a:rPr>
              <a:t>单元核心词汇讲解</a:t>
            </a:r>
            <a:endParaRPr lang="zh-CN" altLang="en-US" sz="3110">
              <a:latin typeface="Times New Roman" panose="02020603050405020304" charset="0"/>
            </a:endParaRPr>
          </a:p>
          <a:p>
            <a:pPr marL="0" indent="0" algn="ctr" fontAlgn="auto">
              <a:lnSpc>
                <a:spcPct val="150000"/>
              </a:lnSpc>
              <a:spcBef>
                <a:spcPts val="100"/>
              </a:spcBef>
              <a:buNone/>
            </a:pPr>
            <a:r>
              <a:rPr lang="en-US" altLang="zh-CN" sz="3110">
                <a:latin typeface="Times New Roman" panose="02020603050405020304" charset="0"/>
                <a:sym typeface="+mn-ea"/>
              </a:rPr>
              <a:t>3. </a:t>
            </a:r>
            <a:r>
              <a:rPr lang="zh-CN" altLang="en-US" sz="3110">
                <a:latin typeface="Times New Roman" panose="02020603050405020304" charset="0"/>
                <a:sym typeface="+mn-ea"/>
              </a:rPr>
              <a:t>单元专题语法讲解</a:t>
            </a:r>
            <a:endParaRPr lang="zh-CN" altLang="en-US" sz="3110">
              <a:latin typeface="Times New Roman" panose="02020603050405020304" charset="0"/>
            </a:endParaRPr>
          </a:p>
          <a:p>
            <a:pPr marL="0" indent="0" algn="ctr" fontAlgn="auto">
              <a:lnSpc>
                <a:spcPct val="150000"/>
              </a:lnSpc>
              <a:spcBef>
                <a:spcPts val="100"/>
              </a:spcBef>
              <a:buNone/>
            </a:pPr>
            <a:r>
              <a:rPr lang="en-US" altLang="zh-CN" sz="3110">
                <a:latin typeface="Times New Roman" panose="02020603050405020304" charset="0"/>
                <a:sym typeface="+mn-ea"/>
              </a:rPr>
              <a:t>4. </a:t>
            </a:r>
            <a:r>
              <a:rPr lang="zh-CN" altLang="en-US" sz="3110">
                <a:latin typeface="Times New Roman" panose="02020603050405020304" charset="0"/>
                <a:sym typeface="+mn-ea"/>
              </a:rPr>
              <a:t>单元重点句型讲解</a:t>
            </a:r>
            <a:endParaRPr lang="zh-CN" altLang="en-US" sz="3110">
              <a:latin typeface="Times New Roman" panose="02020603050405020304" charset="0"/>
            </a:endParaRPr>
          </a:p>
          <a:p>
            <a:pPr marL="0" indent="0" fontAlgn="auto">
              <a:lnSpc>
                <a:spcPct val="150000"/>
              </a:lnSpc>
              <a:spcBef>
                <a:spcPts val="100"/>
              </a:spcBef>
              <a:buNone/>
            </a:pPr>
            <a:endParaRPr lang="zh-CN" altLang="en-US">
              <a:latin typeface="Times New Roman" panose="02020603050405020304" charset="0"/>
            </a:endParaRPr>
          </a:p>
          <a:p>
            <a:pPr marL="0" indent="0" fontAlgn="auto">
              <a:lnSpc>
                <a:spcPct val="150000"/>
              </a:lnSpc>
              <a:spcBef>
                <a:spcPts val="100"/>
              </a:spcBef>
              <a:buNone/>
            </a:pPr>
            <a:endParaRPr lang="zh-CN" altLang="en-US"/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</p:spTree>
    <p:custDataLst>
      <p:tags r:id="rId1"/>
    </p:custData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1360" y="0"/>
            <a:ext cx="10094595" cy="705485"/>
          </a:xfrm>
        </p:spPr>
        <p:txBody>
          <a:bodyPr/>
          <a:lstStyle/>
          <a:p>
            <a:pPr algn="ctr"/>
            <a: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理解应用</a:t>
            </a:r>
            <a:endParaRPr lang="zh-CN" altLang="en-US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-635" y="705485"/>
            <a:ext cx="11904980" cy="5262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200000"/>
              </a:lnSpc>
            </a:pPr>
            <a:r>
              <a:rPr lang="en-US" altLang="zh-CN" sz="24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1. </a:t>
            </a:r>
            <a:r>
              <a:rPr lang="zh-CN" altLang="en-US" sz="24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The artist was sure that he alone would ____________ (choose), but  he </a:t>
            </a:r>
            <a:r>
              <a:rPr lang="en-US" altLang="zh-CN" sz="24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failed to be hired by </a:t>
            </a:r>
            <a:r>
              <a:rPr lang="zh-CN" altLang="en-US" sz="24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the emperor</a:t>
            </a:r>
            <a:r>
              <a:rPr lang="en-US" altLang="zh-CN" sz="24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’</a:t>
            </a:r>
            <a:r>
              <a:rPr lang="zh-CN" altLang="en-US" sz="24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s chief minister</a:t>
            </a:r>
            <a:r>
              <a:rPr lang="en-US" altLang="zh-CN" sz="24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. </a:t>
            </a:r>
            <a:r>
              <a:rPr lang="zh-CN" altLang="en-US" sz="24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endParaRPr lang="zh-CN" altLang="en-US" sz="2400"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24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2. T</a:t>
            </a:r>
            <a:r>
              <a:rPr lang="zh-CN" altLang="en-US" sz="24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  <a:sym typeface="+mn-ea"/>
              </a:rPr>
              <a:t>hat learning is a lifelong process _____________ (express) by education experts </a:t>
            </a:r>
            <a:endParaRPr lang="zh-CN" altLang="en-US" sz="2400"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24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3. </a:t>
            </a:r>
            <a:r>
              <a:rPr lang="zh-CN" altLang="en-US" sz="24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  <a:sym typeface="+mn-ea"/>
              </a:rPr>
              <a:t>At present, every minute that belongs to us ____________ (make) full use of. </a:t>
            </a:r>
            <a:endParaRPr lang="zh-CN" altLang="en-US" sz="2400"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24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4</a:t>
            </a:r>
            <a:r>
              <a:rPr lang="zh-CN" altLang="en-US" sz="24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.</a:t>
            </a:r>
            <a:r>
              <a:rPr lang="en-US" altLang="zh-CN" sz="24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zh-CN" altLang="en-US" sz="24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I was sent to the town to see how the development plan _____</a:t>
            </a:r>
            <a:r>
              <a:rPr lang="en-US" altLang="zh-CN" sz="24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__</a:t>
            </a:r>
            <a:r>
              <a:rPr lang="zh-CN" altLang="en-US" sz="24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_____</a:t>
            </a:r>
            <a:r>
              <a:rPr lang="en-US" altLang="zh-CN" sz="24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____</a:t>
            </a:r>
            <a:r>
              <a:rPr lang="zh-CN" altLang="en-US" sz="24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(carry) out in the last few years. </a:t>
            </a:r>
            <a:endParaRPr lang="zh-CN" altLang="en-US" sz="2400"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24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5</a:t>
            </a:r>
            <a:r>
              <a:rPr lang="zh-CN" altLang="en-US" sz="24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.It _______________ (acknowledge) that every subject is worthy to be studied </a:t>
            </a:r>
            <a:r>
              <a: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rPr>
              <a:t>hard.</a:t>
            </a:r>
            <a:r>
              <a:rPr lang="zh-CN" altLang="en-US" sz="2400"/>
              <a:t> </a:t>
            </a:r>
            <a:endParaRPr lang="zh-CN" altLang="en-US" sz="2400"/>
          </a:p>
        </p:txBody>
      </p:sp>
      <p:sp>
        <p:nvSpPr>
          <p:cNvPr id="6" name="文本框 5"/>
          <p:cNvSpPr txBox="1"/>
          <p:nvPr/>
        </p:nvSpPr>
        <p:spPr>
          <a:xfrm>
            <a:off x="5894705" y="902970"/>
            <a:ext cx="17640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 be chosen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094605" y="2399030"/>
            <a:ext cx="200342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 is expressed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487160" y="3146425"/>
            <a:ext cx="158051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 is made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8067675" y="3866515"/>
            <a:ext cx="25958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had been carried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631190" y="5319395"/>
            <a:ext cx="254063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is acknowledged </a:t>
            </a:r>
            <a:endParaRPr lang="en-US" altLang="zh-CN" sz="240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75" y="142945"/>
            <a:ext cx="10969200" cy="705600"/>
          </a:xfrm>
        </p:spPr>
        <p:txBody>
          <a:bodyPr>
            <a:normAutofit fontScale="90000"/>
          </a:bodyPr>
          <a:lstStyle/>
          <a:p>
            <a:pPr algn="ctr"/>
            <a:br>
              <a:rPr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</a:br>
            <a:r>
              <a:rPr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  <a:t>单元重点句型 </a:t>
            </a:r>
            <a:r>
              <a:rPr lang="en-US"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  <a:t>1</a:t>
            </a:r>
            <a:br>
              <a:rPr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</a:br>
            <a:endParaRPr lang="zh-CN" altLang="en-US"/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3" name="文本框 2"/>
          <p:cNvSpPr txBox="1"/>
          <p:nvPr/>
        </p:nvSpPr>
        <p:spPr>
          <a:xfrm>
            <a:off x="669290" y="1005205"/>
            <a:ext cx="10713085" cy="39693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en-US" sz="2400" b="1">
                <a:solidFill>
                  <a:srgbClr val="C0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2. But thinking back, it did teach me a lesson or two. </a:t>
            </a:r>
            <a:endParaRPr lang="en-US" sz="2400" b="1">
              <a:solidFill>
                <a:srgbClr val="C00000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150000"/>
              </a:lnSpc>
            </a:pPr>
            <a:endParaRPr lang="en-US" sz="2400" b="0">
              <a:solidFill>
                <a:srgbClr val="00B050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en-US" sz="2400" b="1">
                <a:solidFill>
                  <a:srgbClr val="00B050"/>
                </a:solidFill>
                <a:latin typeface="Times New Roman" panose="02020603050405020304" charset="0"/>
                <a:ea typeface="宋体" panose="02010600030101010101" pitchFamily="2" charset="-122"/>
              </a:rPr>
              <a:t>[</a:t>
            </a:r>
            <a:r>
              <a:rPr lang="zh-CN" sz="2400" b="1">
                <a:solidFill>
                  <a:srgbClr val="00B050"/>
                </a:solidFill>
                <a:ea typeface="宋体" panose="02010600030101010101" pitchFamily="2" charset="-122"/>
              </a:rPr>
              <a:t>句式分析</a:t>
            </a:r>
            <a:r>
              <a:rPr lang="en-US" sz="2400" b="1">
                <a:solidFill>
                  <a:srgbClr val="00B050"/>
                </a:solidFill>
                <a:latin typeface="Times New Roman" panose="02020603050405020304" charset="0"/>
                <a:ea typeface="宋体" panose="02010600030101010101" pitchFamily="2" charset="-122"/>
              </a:rPr>
              <a:t>]</a:t>
            </a:r>
            <a:r>
              <a:rPr lang="en-US" sz="2400" b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</a:t>
            </a:r>
            <a:r>
              <a:rPr lang="zh-CN" sz="2400" b="0">
                <a:solidFill>
                  <a:srgbClr val="00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现在分词</a:t>
            </a:r>
            <a:r>
              <a:rPr lang="en-US" sz="2400" b="0">
                <a:solidFill>
                  <a:srgbClr val="00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thinking back</a:t>
            </a:r>
            <a:r>
              <a:rPr lang="zh-CN" sz="2400" b="0">
                <a:solidFill>
                  <a:srgbClr val="00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作</a:t>
            </a:r>
            <a:r>
              <a:rPr lang="zh-CN" sz="2400" b="0" u="sng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状语</a:t>
            </a:r>
            <a:r>
              <a:rPr lang="zh-CN" sz="2400" b="0">
                <a:solidFill>
                  <a:srgbClr val="00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；本句谓语部分</a:t>
            </a:r>
            <a:r>
              <a:rPr lang="en-US" sz="2400" b="0">
                <a:solidFill>
                  <a:srgbClr val="00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did teach</a:t>
            </a:r>
            <a:r>
              <a:rPr lang="zh-CN" sz="2400" b="0">
                <a:solidFill>
                  <a:srgbClr val="00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采用了特有的强调结构：助动词</a:t>
            </a:r>
            <a:r>
              <a:rPr lang="en-US" sz="2400" b="0">
                <a:solidFill>
                  <a:srgbClr val="00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did+ </a:t>
            </a:r>
            <a:r>
              <a:rPr lang="zh-CN" sz="2400" b="0">
                <a:solidFill>
                  <a:srgbClr val="00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动词原形。对句子的谓语进行强调，其一般结构为“</a:t>
            </a:r>
            <a:r>
              <a:rPr lang="zh-CN" sz="2400" b="0" u="sng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助动词</a:t>
            </a:r>
            <a:r>
              <a:rPr lang="en-US" sz="2400" b="0" u="sng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do/does/did+</a:t>
            </a:r>
            <a:r>
              <a:rPr lang="zh-CN" sz="2400" b="0" u="sng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动词原形</a:t>
            </a:r>
            <a:r>
              <a:rPr lang="zh-CN" sz="2400" b="0">
                <a:solidFill>
                  <a:srgbClr val="00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”。</a:t>
            </a:r>
            <a:endParaRPr lang="zh-CN" sz="2400" b="0">
              <a:solidFill>
                <a:srgbClr val="000000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150000"/>
              </a:lnSpc>
            </a:pPr>
            <a:endParaRPr lang="en-US" sz="2400" b="0">
              <a:solidFill>
                <a:srgbClr val="00B050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en-US" sz="2400" b="1">
                <a:solidFill>
                  <a:srgbClr val="00B050"/>
                </a:solidFill>
                <a:latin typeface="Times New Roman" panose="02020603050405020304" charset="0"/>
                <a:ea typeface="宋体" panose="02010600030101010101" pitchFamily="2" charset="-122"/>
              </a:rPr>
              <a:t>[</a:t>
            </a:r>
            <a:r>
              <a:rPr lang="zh-CN" sz="2400" b="1">
                <a:solidFill>
                  <a:srgbClr val="00B050"/>
                </a:solidFill>
                <a:ea typeface="宋体" panose="02010600030101010101" pitchFamily="2" charset="-122"/>
              </a:rPr>
              <a:t>尝试翻译</a:t>
            </a:r>
            <a:r>
              <a:rPr lang="en-US" sz="2400" b="1">
                <a:solidFill>
                  <a:srgbClr val="00B050"/>
                </a:solidFill>
                <a:latin typeface="Times New Roman" panose="02020603050405020304" charset="0"/>
                <a:ea typeface="宋体" panose="02010600030101010101" pitchFamily="2" charset="-122"/>
              </a:rPr>
              <a:t>]</a:t>
            </a:r>
            <a:r>
              <a:rPr lang="en-US" sz="2400" b="1">
                <a:solidFill>
                  <a:srgbClr val="00B05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</a:t>
            </a:r>
            <a:r>
              <a:rPr lang="zh-CN" sz="2400" b="0" u="sng">
                <a:solidFill>
                  <a:srgbClr val="FF0000"/>
                </a:solidFill>
                <a:ea typeface="宋体" panose="02010600030101010101" pitchFamily="2" charset="-122"/>
              </a:rPr>
              <a:t>但回想起来，这确实给了我一两个教训</a:t>
            </a:r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。</a:t>
            </a:r>
            <a:endParaRPr lang="zh-CN" altLang="en-US" sz="2400"/>
          </a:p>
        </p:txBody>
      </p:sp>
    </p:spTree>
    <p:custDataLst>
      <p:tags r:id="rId1"/>
    </p:custData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75" y="297885"/>
            <a:ext cx="10969200" cy="705600"/>
          </a:xfrm>
        </p:spPr>
        <p:txBody>
          <a:bodyPr/>
          <a:lstStyle/>
          <a:p>
            <a:pPr algn="ctr"/>
            <a:r>
              <a:rPr lang="en-US" altLang="zh-CN"/>
              <a:t> </a:t>
            </a:r>
            <a: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理解应用</a:t>
            </a:r>
            <a:endParaRPr lang="zh-CN" altLang="en-US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44170" y="1167130"/>
            <a:ext cx="11236325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200000"/>
              </a:lnSpc>
            </a:pPr>
            <a:r>
              <a:rPr lang="en-US" altLang="zh-CN" sz="2400"/>
              <a:t>1.  _________ be more careful when you cross the road next time. 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2. His father _________ study abroad when he was in his twenties. 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3. The son working in another city ___________ return home to pay a visit to his old parents once a week. 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4.  I __________ attend the meeting yesterday so I failed to meet at the office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5.  The volunteers regularly __________ organize an activity to clean the streets</a:t>
            </a:r>
            <a:endParaRPr lang="en-US" altLang="zh-CN" sz="2400"/>
          </a:p>
        </p:txBody>
      </p:sp>
      <p:sp>
        <p:nvSpPr>
          <p:cNvPr id="5" name="文本框 4"/>
          <p:cNvSpPr txBox="1"/>
          <p:nvPr/>
        </p:nvSpPr>
        <p:spPr>
          <a:xfrm>
            <a:off x="977900" y="1481455"/>
            <a:ext cx="121348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>
                <a:solidFill>
                  <a:srgbClr val="FF0000"/>
                </a:solidFill>
              </a:rPr>
              <a:t>Do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374900" y="2214880"/>
            <a:ext cx="104457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 </a:t>
            </a:r>
            <a:r>
              <a:rPr lang="en-US" altLang="zh-CN" sz="2400">
                <a:solidFill>
                  <a:srgbClr val="FF0000"/>
                </a:solidFill>
              </a:rPr>
              <a:t>did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476240" y="2921000"/>
            <a:ext cx="105791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does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288415" y="4373880"/>
            <a:ext cx="108648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 </a:t>
            </a:r>
            <a:r>
              <a:rPr lang="en-US" altLang="zh-CN" sz="2400">
                <a:solidFill>
                  <a:srgbClr val="FF0000"/>
                </a:solidFill>
              </a:rPr>
              <a:t> did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4364355" y="5150485"/>
            <a:ext cx="119951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  </a:t>
            </a:r>
            <a:r>
              <a:rPr lang="en-US" altLang="zh-CN" sz="2400">
                <a:solidFill>
                  <a:srgbClr val="FF0000"/>
                </a:solidFill>
              </a:rPr>
              <a:t>do </a:t>
            </a:r>
            <a:endParaRPr lang="en-US" altLang="zh-CN" sz="240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8400" y="70"/>
            <a:ext cx="10969200" cy="705600"/>
          </a:xfrm>
        </p:spPr>
        <p:txBody>
          <a:bodyPr>
            <a:normAutofit fontScale="90000"/>
          </a:bodyPr>
          <a:lstStyle/>
          <a:p>
            <a:pPr algn="ctr"/>
            <a:br>
              <a:rPr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</a:br>
            <a:r>
              <a:rPr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  <a:t>单元重点句型</a:t>
            </a:r>
            <a:r>
              <a:rPr lang="en-US"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  <a:t> 2</a:t>
            </a:r>
            <a:r>
              <a:rPr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  <a:t> </a:t>
            </a:r>
            <a:br>
              <a:rPr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</a:br>
            <a:endParaRPr lang="zh-CN" altLang="en-US"/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100" name="文本框 99"/>
          <p:cNvSpPr txBox="1"/>
          <p:nvPr/>
        </p:nvSpPr>
        <p:spPr>
          <a:xfrm>
            <a:off x="611505" y="969645"/>
            <a:ext cx="10151110" cy="50774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en-US" sz="2400" b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1. 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Recently, there has been an increase in the number of mature students going to university after working for a few or many years. </a:t>
            </a:r>
            <a:endParaRPr lang="en-US" sz="2400" b="0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en-US" sz="2400" b="1">
                <a:solidFill>
                  <a:srgbClr val="00B050"/>
                </a:solidFill>
                <a:latin typeface="Times New Roman" panose="02020603050405020304" charset="0"/>
                <a:ea typeface="宋体" panose="02010600030101010101" pitchFamily="2" charset="-122"/>
              </a:rPr>
              <a:t>[</a:t>
            </a:r>
            <a:r>
              <a:rPr lang="zh-CN" sz="2400" b="1">
                <a:solidFill>
                  <a:srgbClr val="00B050"/>
                </a:solidFill>
                <a:ea typeface="宋体" panose="02010600030101010101" pitchFamily="2" charset="-122"/>
              </a:rPr>
              <a:t>句式分析</a:t>
            </a:r>
            <a:r>
              <a:rPr lang="en-US" sz="2400" b="1">
                <a:solidFill>
                  <a:srgbClr val="00B050"/>
                </a:solidFill>
                <a:latin typeface="Times New Roman" panose="02020603050405020304" charset="0"/>
                <a:ea typeface="宋体" panose="02010600030101010101" pitchFamily="2" charset="-122"/>
              </a:rPr>
              <a:t>]</a:t>
            </a:r>
            <a:r>
              <a:rPr lang="en-US" sz="2400" b="0">
                <a:solidFill>
                  <a:srgbClr val="00B05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</a:t>
            </a:r>
            <a:r>
              <a:rPr lang="zh-CN" sz="2400" b="0">
                <a:solidFill>
                  <a:srgbClr val="00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现在分词短语</a:t>
            </a:r>
            <a:r>
              <a:rPr lang="en-US" sz="2400" b="0">
                <a:solidFill>
                  <a:srgbClr val="00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</a:t>
            </a:r>
            <a:r>
              <a:rPr lang="en-US" sz="2400" b="0">
                <a:solidFill>
                  <a:srgbClr val="00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“going </a:t>
            </a: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</a:rPr>
              <a:t>to university”</a:t>
            </a: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充当名词</a:t>
            </a: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</a:rPr>
              <a:t>students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的后置定语，相当于定语从句</a:t>
            </a:r>
            <a:r>
              <a:rPr lang="en-US" sz="2400" b="0" u="sng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who are going to university</a:t>
            </a: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</a:rPr>
              <a:t>. 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而现在分词短语 </a:t>
            </a: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</a:rPr>
              <a:t>“after working for a few or many years”</a:t>
            </a: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在本语境中充当时间状语，相当于时间状语从句</a:t>
            </a:r>
            <a:r>
              <a:rPr lang="en-US" sz="2400" b="0" u="sng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after they worked for a few or many years</a:t>
            </a: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</a:rPr>
              <a:t>. </a:t>
            </a: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</a:rPr>
              <a:t>
</a:t>
            </a:r>
            <a:endParaRPr lang="en-US" sz="2400" b="0">
              <a:latin typeface="Times New Roman" panose="02020603050405020304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150000"/>
              </a:lnSpc>
            </a:pPr>
            <a:endParaRPr lang="en-US" sz="2400" b="1"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indent="0" fontAlgn="auto">
              <a:lnSpc>
                <a:spcPct val="150000"/>
              </a:lnSpc>
            </a:pPr>
            <a:r>
              <a:rPr lang="en-US" sz="2400" b="1">
                <a:solidFill>
                  <a:srgbClr val="00B050"/>
                </a:solidFill>
                <a:latin typeface="Calibri" panose="020F0502020204030204" charset="0"/>
                <a:ea typeface="宋体" panose="02010600030101010101" pitchFamily="2" charset="-122"/>
              </a:rPr>
              <a:t>[</a:t>
            </a:r>
            <a:r>
              <a:rPr lang="zh-CN" sz="2400" b="1">
                <a:solidFill>
                  <a:srgbClr val="00B050"/>
                </a:solidFill>
                <a:latin typeface="Calibri" panose="020F0502020204030204" charset="0"/>
                <a:ea typeface="宋体" panose="02010600030101010101" pitchFamily="2" charset="-122"/>
              </a:rPr>
              <a:t>尝试翻译</a:t>
            </a:r>
            <a:r>
              <a:rPr lang="en-US" sz="2400" b="1">
                <a:solidFill>
                  <a:srgbClr val="00B050"/>
                </a:solidFill>
                <a:latin typeface="Calibri" panose="020F0502020204030204" charset="0"/>
                <a:ea typeface="宋体" panose="02010600030101010101" pitchFamily="2" charset="-122"/>
              </a:rPr>
              <a:t>]</a:t>
            </a:r>
            <a:r>
              <a:rPr lang="en-US" sz="2400" b="0"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lang="zh-CN" sz="2400" b="0" u="sng">
                <a:solidFill>
                  <a:srgbClr val="FF0000"/>
                </a:solidFill>
                <a:ea typeface="宋体" panose="02010600030101010101" pitchFamily="2" charset="-122"/>
              </a:rPr>
              <a:t>最近，有越来越多的成年学生在工作几年后去上大学</a:t>
            </a:r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。</a:t>
            </a:r>
            <a:endParaRPr lang="zh-CN" altLang="en-US" sz="2400"/>
          </a:p>
        </p:txBody>
      </p:sp>
    </p:spTree>
    <p:custDataLst>
      <p:tags r:id="rId1"/>
    </p:custData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75430" y="70"/>
            <a:ext cx="10969200" cy="705600"/>
          </a:xfrm>
        </p:spPr>
        <p:txBody>
          <a:bodyPr>
            <a:normAutofit fontScale="90000"/>
          </a:bodyPr>
          <a:lstStyle/>
          <a:p>
            <a:pPr algn="ctr"/>
            <a:b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</a:br>
            <a: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  <a:t>理解应用</a:t>
            </a:r>
            <a:b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185420" y="836295"/>
            <a:ext cx="12006580" cy="5262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200000"/>
              </a:lnSpc>
            </a:pPr>
            <a:r>
              <a:rPr lang="en-US" altLang="zh-CN" sz="2400"/>
              <a:t>1. When ____________ (enjoy) the convenience of digital payment, many senior citizens say they are catching up with the good times. 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2.  If ___________ (use)correctly, ordinary soap can deal with bacteria effectively.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3.   __________ (see) from the top, you will find the city more charming. 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4.  He would lend you a hand unless not __________ (spare) some time. 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5. Around 13,500 new jobs were created, therefore, __________ (exceed) the expected number of 12,000 held by market analysts.</a:t>
            </a:r>
            <a:endParaRPr lang="en-US" altLang="zh-CN" sz="2400"/>
          </a:p>
        </p:txBody>
      </p:sp>
      <p:sp>
        <p:nvSpPr>
          <p:cNvPr id="5" name="文本框 4"/>
          <p:cNvSpPr txBox="1"/>
          <p:nvPr/>
        </p:nvSpPr>
        <p:spPr>
          <a:xfrm>
            <a:off x="1663700" y="1046480"/>
            <a:ext cx="166560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 enjoying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184275" y="2471420"/>
            <a:ext cx="122872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 </a:t>
            </a:r>
            <a:r>
              <a:rPr lang="en-US" altLang="zh-CN" sz="2400">
                <a:solidFill>
                  <a:srgbClr val="FF0000"/>
                </a:solidFill>
              </a:rPr>
              <a:t>used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874395" y="3289935"/>
            <a:ext cx="136842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Seeing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869305" y="3996055"/>
            <a:ext cx="13970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sparing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7266305" y="4743450"/>
            <a:ext cx="169291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exceeding </a:t>
            </a:r>
            <a:endParaRPr lang="en-US" altLang="zh-CN" sz="240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75" y="86430"/>
            <a:ext cx="10969200" cy="705600"/>
          </a:xfrm>
        </p:spPr>
        <p:txBody>
          <a:bodyPr>
            <a:normAutofit fontScale="90000"/>
          </a:bodyPr>
          <a:lstStyle/>
          <a:p>
            <a:pPr algn="ctr"/>
            <a:br>
              <a:rPr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</a:br>
            <a:r>
              <a:rPr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  <a:t>单元重点句型 </a:t>
            </a:r>
            <a:r>
              <a:rPr lang="en-US"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  <a:t>3</a:t>
            </a:r>
            <a:endParaRPr lang="zh-CN" altLang="en-US"/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3" name="文本框 2"/>
          <p:cNvSpPr txBox="1"/>
          <p:nvPr/>
        </p:nvSpPr>
        <p:spPr>
          <a:xfrm>
            <a:off x="774700" y="1158875"/>
            <a:ext cx="9538970" cy="45231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en-US" sz="2400" b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2.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You will see him every time you go to the window...</a:t>
            </a:r>
            <a:endParaRPr lang="en-US" sz="2400" b="0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150000"/>
              </a:lnSpc>
            </a:pPr>
            <a:endParaRPr lang="en-US" sz="2400" b="0">
              <a:solidFill>
                <a:srgbClr val="00B050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en-US" sz="2400" b="1">
                <a:solidFill>
                  <a:srgbClr val="00B050"/>
                </a:solidFill>
                <a:latin typeface="Times New Roman" panose="02020603050405020304" charset="0"/>
                <a:ea typeface="宋体" panose="02010600030101010101" pitchFamily="2" charset="-122"/>
              </a:rPr>
              <a:t>[</a:t>
            </a:r>
            <a:r>
              <a:rPr lang="zh-CN" sz="2400" b="1">
                <a:solidFill>
                  <a:srgbClr val="00B050"/>
                </a:solidFill>
                <a:ea typeface="宋体" panose="02010600030101010101" pitchFamily="2" charset="-122"/>
              </a:rPr>
              <a:t>句式分析</a:t>
            </a:r>
            <a:r>
              <a:rPr lang="en-US" sz="2400" b="1">
                <a:solidFill>
                  <a:srgbClr val="00B050"/>
                </a:solidFill>
                <a:latin typeface="Times New Roman" panose="02020603050405020304" charset="0"/>
                <a:ea typeface="宋体" panose="02010600030101010101" pitchFamily="2" charset="-122"/>
              </a:rPr>
              <a:t>]</a:t>
            </a: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</a:t>
            </a: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</a:rPr>
              <a:t>every time 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意为“每次”， 本语境中作</a:t>
            </a:r>
            <a:r>
              <a:rPr lang="zh-CN" sz="2400" b="0" u="sng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连词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，引导</a:t>
            </a:r>
            <a:r>
              <a:rPr lang="zh-CN" sz="2400" b="0" u="sng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时间状语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从句。类似的可以引导时间状语从句的还有：</a:t>
            </a: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</a:rPr>
              <a:t>the first/second time(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第一次</a:t>
            </a: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</a:rPr>
              <a:t>/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第二次</a:t>
            </a: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</a:rPr>
              <a:t>); any time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（任何时候）</a:t>
            </a: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</a:rPr>
              <a:t>; the moment/ minute/instant=as soon as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（一</a:t>
            </a: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</a:rPr>
              <a:t>...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就</a:t>
            </a: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</a:rPr>
              <a:t>...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）</a:t>
            </a: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</a:rPr>
              <a:t>, 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等等。 </a:t>
            </a:r>
            <a:endParaRPr lang="zh-CN" sz="2400" b="0">
              <a:latin typeface="Times New Roman" panose="02020603050405020304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150000"/>
              </a:lnSpc>
            </a:pPr>
            <a:endParaRPr lang="en-US" sz="2400" b="0">
              <a:solidFill>
                <a:srgbClr val="00B050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en-US" sz="2400" b="1">
                <a:solidFill>
                  <a:srgbClr val="00B050"/>
                </a:solidFill>
                <a:latin typeface="Times New Roman" panose="02020603050405020304" charset="0"/>
                <a:ea typeface="宋体" panose="02010600030101010101" pitchFamily="2" charset="-122"/>
              </a:rPr>
              <a:t>[</a:t>
            </a:r>
            <a:r>
              <a:rPr lang="zh-CN" sz="2400" b="1">
                <a:solidFill>
                  <a:srgbClr val="00B050"/>
                </a:solidFill>
                <a:ea typeface="宋体" panose="02010600030101010101" pitchFamily="2" charset="-122"/>
              </a:rPr>
              <a:t>尝试翻译</a:t>
            </a:r>
            <a:r>
              <a:rPr lang="en-US" sz="2400" b="1">
                <a:solidFill>
                  <a:srgbClr val="00B050"/>
                </a:solidFill>
                <a:latin typeface="Times New Roman" panose="02020603050405020304" charset="0"/>
                <a:ea typeface="宋体" panose="02010600030101010101" pitchFamily="2" charset="-122"/>
              </a:rPr>
              <a:t>]</a:t>
            </a:r>
            <a:r>
              <a:rPr lang="en-US" sz="2400" b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</a:t>
            </a:r>
            <a:r>
              <a:rPr lang="zh-CN" sz="2400" b="0" u="sng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你每次走到窗口都能看到他</a:t>
            </a:r>
            <a:r>
              <a:rPr lang="zh-CN" sz="2400" b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。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</a:t>
            </a:r>
            <a:endParaRPr lang="zh-CN" altLang="en-US" sz="2400"/>
          </a:p>
        </p:txBody>
      </p:sp>
    </p:spTree>
    <p:custDataLst>
      <p:tags r:id="rId1"/>
    </p:custData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75" y="86430"/>
            <a:ext cx="10969200" cy="705600"/>
          </a:xfrm>
        </p:spPr>
        <p:txBody>
          <a:bodyPr>
            <a:normAutofit fontScale="90000"/>
          </a:bodyPr>
          <a:lstStyle/>
          <a:p>
            <a:pPr algn="ctr"/>
            <a:b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</a:br>
            <a: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  <a:t>理解应用</a:t>
            </a:r>
            <a:b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</a:b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611505" y="893445"/>
            <a:ext cx="10968990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200000"/>
              </a:lnSpc>
            </a:pPr>
            <a:r>
              <a:rPr lang="en-US" altLang="zh-CN" sz="2400"/>
              <a:t>1.  ________________(</a:t>
            </a:r>
            <a:r>
              <a:rPr lang="zh-CN" altLang="en-US" sz="2400"/>
              <a:t>第一次</a:t>
            </a:r>
            <a:r>
              <a:rPr lang="en-US" altLang="zh-CN" sz="2400"/>
              <a:t>), they arrived there, they decided to come again. 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2.  She told me the important news the instant he ________ (see) me. 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3.  _______________ (</a:t>
            </a:r>
            <a:r>
              <a:rPr lang="zh-CN" altLang="en-US" sz="2400"/>
              <a:t>下次</a:t>
            </a:r>
            <a:r>
              <a:rPr lang="en-US" altLang="zh-CN" sz="2400"/>
              <a:t>) we meet here, do remember to take your lovely daughter with you. 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4.  I remembered her name _____________  (i</a:t>
            </a:r>
            <a:r>
              <a:rPr lang="en-US" altLang="zh-CN" sz="2400">
                <a:sym typeface="+mn-ea"/>
              </a:rPr>
              <a:t>mmediate) she'd gone away. </a:t>
            </a:r>
            <a:endParaRPr lang="en-US" altLang="zh-CN" sz="2400">
              <a:sym typeface="+mn-ea"/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5.  The manager hurried to the airport ___________ (direct)I had finished work.</a:t>
            </a:r>
            <a:endParaRPr lang="en-US" altLang="zh-CN" sz="2400"/>
          </a:p>
        </p:txBody>
      </p:sp>
      <p:sp>
        <p:nvSpPr>
          <p:cNvPr id="5" name="文本框 4"/>
          <p:cNvSpPr txBox="1"/>
          <p:nvPr/>
        </p:nvSpPr>
        <p:spPr>
          <a:xfrm>
            <a:off x="1189990" y="1104265"/>
            <a:ext cx="234315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The first time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536180" y="1866265"/>
            <a:ext cx="11156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 </a:t>
            </a:r>
            <a:r>
              <a:rPr lang="en-US" altLang="zh-CN" sz="2400">
                <a:solidFill>
                  <a:srgbClr val="FF0000"/>
                </a:solidFill>
              </a:rPr>
              <a:t>saw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189990" y="2600325"/>
            <a:ext cx="190119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Next time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714240" y="3969385"/>
            <a:ext cx="18624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  <a:sym typeface="+mn-ea"/>
              </a:rPr>
              <a:t>immediately</a:t>
            </a:r>
            <a:endParaRPr lang="en-US" altLang="zh-CN" sz="2400">
              <a:solidFill>
                <a:srgbClr val="FF0000"/>
              </a:solidFill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984240" y="4787265"/>
            <a:ext cx="15240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 </a:t>
            </a:r>
            <a:r>
              <a:rPr lang="en-US" altLang="zh-CN" sz="2400">
                <a:solidFill>
                  <a:srgbClr val="FF0000"/>
                </a:solidFill>
              </a:rPr>
              <a:t>directly</a:t>
            </a:r>
            <a:endParaRPr lang="en-US" altLang="zh-CN" sz="240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/>
        </p:nvSpPr>
        <p:spPr>
          <a:xfrm>
            <a:off x="740480" y="721430"/>
            <a:ext cx="10969200" cy="705600"/>
          </a:xfrm>
          <a:prstGeom prst="rect">
            <a:avLst/>
          </a:prstGeom>
        </p:spPr>
        <p:txBody>
          <a:bodyPr vert="horz" lIns="90000" tIns="46800" rIns="90000" bIns="46800" rtlCol="0" anchor="ctr" anchorCtr="0">
            <a:normAutofit fontScale="50000"/>
          </a:bodyPr>
          <a:lstStyle>
            <a:lvl1pPr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sz="3600" b="1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</a:defRPr>
            </a:lvl1pPr>
          </a:lstStyle>
          <a:p>
            <a:br>
              <a:rPr lang="zh-CN" altLang="en-US"/>
            </a:br>
            <a:endParaRPr lang="zh-CN" altLang="en-US"/>
          </a:p>
        </p:txBody>
      </p:sp>
      <p:grpSp>
        <p:nvGrpSpPr>
          <p:cNvPr id="58" name="Group 21_1"/>
          <p:cNvGrpSpPr/>
          <p:nvPr/>
        </p:nvGrpSpPr>
        <p:grpSpPr>
          <a:xfrm>
            <a:off x="-648335" y="0"/>
            <a:ext cx="12840335" cy="6701155"/>
            <a:chOff x="-1013679" y="-43169"/>
            <a:chExt cx="12858769" cy="6560166"/>
          </a:xfrm>
        </p:grpSpPr>
        <p:grpSp>
          <p:nvGrpSpPr>
            <p:cNvPr id="60" name="组合 5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67" name="椭圆 66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8" name="椭圆 67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9" name="椭圆 68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0" name="椭圆 69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1" name="椭圆 70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61" name="组合 60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62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3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4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5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6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pic>
        <p:nvPicPr>
          <p:cNvPr id="13" name="图片 12" descr="新教材精创页眉-简化版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68980" y="137795"/>
            <a:ext cx="7150735" cy="857250"/>
          </a:xfrm>
          <a:prstGeom prst="rect">
            <a:avLst/>
          </a:prstGeom>
        </p:spPr>
      </p:pic>
      <p:sp>
        <p:nvSpPr>
          <p:cNvPr id="7" name="矩形 6"/>
          <p:cNvSpPr/>
          <p:nvPr/>
        </p:nvSpPr>
        <p:spPr>
          <a:xfrm>
            <a:off x="2971491" y="2665046"/>
            <a:ext cx="60204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dist"/>
            <a:r>
              <a:rPr lang="zh-CN" altLang="en-US" sz="540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感谢您的观看</a:t>
            </a:r>
            <a:endParaRPr lang="zh-CN" altLang="en-US" sz="5400" b="0" cap="none" spc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pic>
        <p:nvPicPr>
          <p:cNvPr id="7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12674600" y="12090400"/>
            <a:ext cx="317500" cy="241300"/>
          </a:xfrm>
          <a:prstGeom prst="cube">
            <a:avLst/>
          </a:prstGeom>
        </p:spPr>
      </p:pic>
    </p:spTree>
    <p:custDataLst>
      <p:tags r:id="rId3"/>
    </p:custData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75" y="70"/>
            <a:ext cx="10969200" cy="705600"/>
          </a:xfrm>
        </p:spPr>
        <p:txBody>
          <a:bodyPr>
            <a:normAutofit fontScale="90000"/>
          </a:bodyPr>
          <a:lstStyle/>
          <a:p>
            <a:pPr algn="ctr"/>
            <a:br>
              <a:rPr>
                <a:solidFill>
                  <a:srgbClr val="00B050"/>
                </a:solidFill>
                <a:latin typeface="+mj-lt"/>
                <a:cs typeface="+mj-lt"/>
                <a:sym typeface="+mn-ea"/>
              </a:rPr>
            </a:br>
            <a:r>
              <a:rPr>
                <a:solidFill>
                  <a:srgbClr val="00B050"/>
                </a:solidFill>
                <a:latin typeface="+mj-lt"/>
                <a:cs typeface="+mj-lt"/>
                <a:sym typeface="+mn-ea"/>
              </a:rPr>
              <a:t>单元构词扩展词汇 </a:t>
            </a:r>
            <a:br>
              <a:rPr lang="zh-CN" altLang="en-US"/>
            </a:br>
            <a:endParaRPr lang="zh-CN" altLang="en-US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531495" y="957580"/>
          <a:ext cx="11128375" cy="53530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35625"/>
                <a:gridCol w="5492750"/>
              </a:tblGrid>
              <a:tr h="892175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 b="1"/>
                    </a:p>
                    <a:p>
                      <a:pPr>
                        <a:buNone/>
                      </a:pPr>
                      <a:r>
                        <a:rPr lang="en-US" altLang="zh-CN" sz="2400" b="1"/>
                        <a:t>1. pure  adj. </a:t>
                      </a:r>
                      <a:r>
                        <a:rPr lang="en-US" altLang="zh-CN" sz="2400" b="1"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  <a:sym typeface="+mn-ea"/>
                        </a:rPr>
                        <a:t>➞ n. </a:t>
                      </a:r>
                      <a:endParaRPr lang="en-US" altLang="zh-CN" sz="2400" b="1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 b="1"/>
                    </a:p>
                    <a:p>
                      <a:pPr>
                        <a:buNone/>
                      </a:pPr>
                      <a:r>
                        <a:rPr lang="en-US" altLang="zh-CN" sz="2400" b="1"/>
                        <a:t>7.  absurd   adj. </a:t>
                      </a:r>
                      <a:r>
                        <a:rPr lang="en-US" altLang="zh-CN" sz="2400" b="1"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  <a:sym typeface="+mn-ea"/>
                        </a:rPr>
                        <a:t>➞ adv.  </a:t>
                      </a:r>
                      <a:endParaRPr lang="en-US" altLang="zh-CN" sz="2400" b="1"/>
                    </a:p>
                  </a:txBody>
                  <a:tcPr vert="horz"/>
                </a:tc>
              </a:tr>
              <a:tr h="892175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/>
                    </a:p>
                    <a:p>
                      <a:pPr>
                        <a:buNone/>
                      </a:pPr>
                      <a:r>
                        <a:rPr lang="en-US" altLang="zh-CN" sz="2400"/>
                        <a:t>2. instinctively  adv. </a:t>
                      </a:r>
                      <a:r>
                        <a:rPr lang="en-US" altLang="zh-CN" sz="2400"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  <a:sym typeface="+mn-ea"/>
                        </a:rPr>
                        <a:t>➞n.  </a:t>
                      </a:r>
                      <a:endParaRPr lang="en-US" altLang="zh-CN" sz="24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/>
                    </a:p>
                    <a:p>
                      <a:pPr>
                        <a:buNone/>
                      </a:pPr>
                      <a:r>
                        <a:rPr lang="en-US" altLang="zh-CN" sz="2400"/>
                        <a:t>8. tranparent  adj. </a:t>
                      </a:r>
                      <a:r>
                        <a:rPr lang="en-US" altLang="zh-CN" sz="2400"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  <a:sym typeface="+mn-ea"/>
                        </a:rPr>
                        <a:t>➞adv. </a:t>
                      </a:r>
                      <a:endParaRPr lang="en-US" altLang="zh-CN" sz="2400"/>
                    </a:p>
                  </a:txBody>
                  <a:tcPr vert="horz"/>
                </a:tc>
              </a:tr>
              <a:tr h="892175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/>
                    </a:p>
                    <a:p>
                      <a:pPr>
                        <a:buNone/>
                      </a:pPr>
                      <a:r>
                        <a:rPr lang="en-US" altLang="zh-CN" sz="2400"/>
                        <a:t>3. luxury  n. </a:t>
                      </a:r>
                      <a:r>
                        <a:rPr lang="en-US" altLang="zh-CN" sz="2400"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  <a:sym typeface="+mn-ea"/>
                        </a:rPr>
                        <a:t>➞ adj.  </a:t>
                      </a:r>
                      <a:endParaRPr lang="en-US" altLang="zh-CN" sz="24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/>
                    </a:p>
                    <a:p>
                      <a:pPr>
                        <a:buNone/>
                      </a:pPr>
                      <a:r>
                        <a:rPr lang="en-US" altLang="zh-CN" sz="2400"/>
                        <a:t>9. vexed  adj. </a:t>
                      </a:r>
                      <a:r>
                        <a:rPr lang="en-US" altLang="zh-CN" sz="2400"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  <a:sym typeface="+mn-ea"/>
                        </a:rPr>
                        <a:t>➞ v.  </a:t>
                      </a:r>
                      <a:endParaRPr lang="en-US" altLang="zh-CN" sz="2400"/>
                    </a:p>
                  </a:txBody>
                  <a:tcPr vert="horz"/>
                </a:tc>
              </a:tr>
              <a:tr h="892175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/>
                    </a:p>
                    <a:p>
                      <a:pPr>
                        <a:buNone/>
                      </a:pPr>
                      <a:r>
                        <a:rPr lang="en-US" altLang="zh-CN" sz="2400"/>
                        <a:t>4. despair  n. </a:t>
                      </a:r>
                      <a:r>
                        <a:rPr lang="en-US" altLang="zh-CN" sz="2400"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  <a:sym typeface="+mn-ea"/>
                        </a:rPr>
                        <a:t>➞ adj. </a:t>
                      </a:r>
                      <a:endParaRPr lang="en-US" altLang="zh-CN" sz="24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/>
                    </a:p>
                    <a:p>
                      <a:pPr>
                        <a:buNone/>
                      </a:pPr>
                      <a:r>
                        <a:rPr lang="en-US" altLang="zh-CN" sz="2400"/>
                        <a:t>10.  symbol  n. </a:t>
                      </a:r>
                      <a:r>
                        <a:rPr lang="en-US" altLang="zh-CN" sz="2400"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  <a:sym typeface="+mn-ea"/>
                        </a:rPr>
                        <a:t>➞ adj. </a:t>
                      </a:r>
                      <a:endParaRPr lang="en-US" altLang="zh-CN" sz="2400"/>
                    </a:p>
                  </a:txBody>
                  <a:tcPr vert="horz"/>
                </a:tc>
              </a:tr>
              <a:tr h="892175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/>
                    </a:p>
                    <a:p>
                      <a:pPr>
                        <a:buNone/>
                      </a:pPr>
                      <a:r>
                        <a:rPr lang="en-US" altLang="zh-CN" sz="2400"/>
                        <a:t>5. cram  v. </a:t>
                      </a:r>
                      <a:r>
                        <a:rPr lang="en-US" altLang="zh-CN" sz="2400"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  <a:sym typeface="+mn-ea"/>
                        </a:rPr>
                        <a:t>➞ adj.  </a:t>
                      </a:r>
                      <a:endParaRPr lang="en-US" altLang="zh-CN" sz="24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/>
                    </a:p>
                    <a:p>
                      <a:pPr>
                        <a:buNone/>
                      </a:pPr>
                      <a:r>
                        <a:rPr lang="en-US" altLang="zh-CN" sz="2400"/>
                        <a:t>11.  summary  n. </a:t>
                      </a:r>
                      <a:r>
                        <a:rPr lang="en-US" altLang="zh-CN" sz="2400"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  <a:sym typeface="+mn-ea"/>
                        </a:rPr>
                        <a:t>➞ v. </a:t>
                      </a:r>
                      <a:endParaRPr lang="en-US" altLang="zh-CN" sz="2400"/>
                    </a:p>
                  </a:txBody>
                  <a:tcPr vert="horz"/>
                </a:tc>
              </a:tr>
              <a:tr h="892175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/>
                    </a:p>
                    <a:p>
                      <a:pPr>
                        <a:buNone/>
                      </a:pPr>
                      <a:r>
                        <a:rPr lang="en-US" altLang="zh-CN" sz="2400"/>
                        <a:t>6. outstretched  adj. </a:t>
                      </a:r>
                      <a:r>
                        <a:rPr lang="en-US" altLang="zh-CN" sz="2400"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  <a:sym typeface="+mn-ea"/>
                        </a:rPr>
                        <a:t>➞ v. </a:t>
                      </a:r>
                      <a:endParaRPr lang="en-US" altLang="zh-CN" sz="24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/>
                    </a:p>
                    <a:p>
                      <a:pPr>
                        <a:buNone/>
                      </a:pPr>
                      <a:r>
                        <a:rPr lang="en-US" altLang="zh-CN" sz="2400"/>
                        <a:t>12.  precise  adj. </a:t>
                      </a:r>
                      <a:r>
                        <a:rPr lang="en-US" altLang="zh-CN" sz="2400"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  <a:sym typeface="+mn-ea"/>
                        </a:rPr>
                        <a:t>➞ adv.  </a:t>
                      </a:r>
                      <a:endParaRPr lang="en-US" altLang="zh-CN" sz="2400"/>
                    </a:p>
                  </a:txBody>
                  <a:tcPr vert="horz"/>
                </a:tc>
              </a:tr>
            </a:tbl>
          </a:graphicData>
        </a:graphic>
      </p:graphicFrame>
      <p:sp>
        <p:nvSpPr>
          <p:cNvPr id="5" name="文本框 4"/>
          <p:cNvSpPr txBox="1"/>
          <p:nvPr/>
        </p:nvSpPr>
        <p:spPr>
          <a:xfrm>
            <a:off x="3105150" y="1280160"/>
            <a:ext cx="19189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purity </a:t>
            </a:r>
            <a:endParaRPr lang="en-US" altLang="zh-CN" sz="240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783330" y="2155190"/>
            <a:ext cx="142430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  <a:sym typeface="+mn-ea"/>
              </a:rPr>
              <a:t> instinct</a:t>
            </a:r>
            <a:endParaRPr lang="en-US" altLang="zh-CN" sz="2400">
              <a:solidFill>
                <a:srgbClr val="FF0000"/>
              </a:solidFill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218180" y="3100070"/>
            <a:ext cx="22999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 luxurious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218815" y="3918585"/>
            <a:ext cx="21443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 </a:t>
            </a:r>
            <a:r>
              <a:rPr lang="en-US" altLang="zh-CN" sz="2400">
                <a:solidFill>
                  <a:srgbClr val="FF0000"/>
                </a:solidFill>
              </a:rPr>
              <a:t>despairing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218180" y="4807585"/>
            <a:ext cx="19894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crammed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4007485" y="5696585"/>
            <a:ext cx="163766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outstretch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9723120" y="1308100"/>
            <a:ext cx="17780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absurdly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9596120" y="2155190"/>
            <a:ext cx="211709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transparently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8975090" y="3100070"/>
            <a:ext cx="10591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 </a:t>
            </a:r>
            <a:r>
              <a:rPr lang="en-US" altLang="zh-CN" sz="2400">
                <a:solidFill>
                  <a:srgbClr val="FF0000"/>
                </a:solidFill>
              </a:rPr>
              <a:t>vex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9342120" y="3961130"/>
            <a:ext cx="176466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 symbolic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9342120" y="4807585"/>
            <a:ext cx="189166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summarize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9576435" y="5696585"/>
            <a:ext cx="200406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 precisely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grpSp>
        <p:nvGrpSpPr>
          <p:cNvPr id="3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7" name="组合 16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8" name="椭圆 17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椭圆 18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椭圆 19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椭圆 20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椭圆 21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23" name="组合 22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24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5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6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7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8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75" y="70"/>
            <a:ext cx="10969200" cy="705600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CN">
                <a:sym typeface="+mn-ea"/>
              </a:rPr>
              <a:t> </a:t>
            </a:r>
            <a:br>
              <a:rPr lang="en-US" altLang="zh-CN">
                <a:sym typeface="+mn-ea"/>
              </a:rPr>
            </a:br>
            <a:r>
              <a:rPr>
                <a:solidFill>
                  <a:srgbClr val="00B050"/>
                </a:solidFill>
                <a:latin typeface="+mj-lt"/>
                <a:cs typeface="+mj-lt"/>
                <a:sym typeface="+mn-ea"/>
              </a:rPr>
              <a:t>单元</a:t>
            </a:r>
            <a:r>
              <a:rPr>
                <a:solidFill>
                  <a:srgbClr val="00B050"/>
                </a:solidFill>
                <a:sym typeface="+mn-ea"/>
              </a:rPr>
              <a:t>重点短语</a:t>
            </a:r>
            <a:br>
              <a:rPr lang="en-US" altLang="zh-CN"/>
            </a:br>
            <a:endParaRPr lang="zh-CN" altLang="en-US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611505" y="969010"/>
          <a:ext cx="11031220" cy="5410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15610"/>
                <a:gridCol w="5515610"/>
              </a:tblGrid>
              <a:tr h="901700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/>
                    </a:p>
                    <a:p>
                      <a:pPr>
                        <a:buNone/>
                      </a:pPr>
                      <a:r>
                        <a:rPr lang="en-US" altLang="zh-CN" sz="2400"/>
                        <a:t>1.  burst out </a:t>
                      </a:r>
                      <a:endParaRPr lang="en-US" altLang="zh-CN" sz="24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/>
                    </a:p>
                    <a:p>
                      <a:pPr>
                        <a:buNone/>
                      </a:pPr>
                      <a:r>
                        <a:rPr lang="en-US" altLang="zh-CN" sz="2400"/>
                        <a:t>7.   in search of </a:t>
                      </a:r>
                      <a:endParaRPr lang="en-US" altLang="zh-CN" sz="2400"/>
                    </a:p>
                  </a:txBody>
                  <a:tcPr vert="horz"/>
                </a:tc>
              </a:tr>
              <a:tr h="901700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/>
                    </a:p>
                    <a:p>
                      <a:pPr>
                        <a:buNone/>
                      </a:pPr>
                      <a:r>
                        <a:rPr lang="en-US" altLang="zh-CN" sz="2400"/>
                        <a:t>2.  learn against </a:t>
                      </a:r>
                      <a:endParaRPr lang="en-US" altLang="zh-CN" sz="24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/>
                    </a:p>
                    <a:p>
                      <a:pPr>
                        <a:buNone/>
                      </a:pPr>
                      <a:r>
                        <a:rPr lang="en-US" altLang="zh-CN" sz="2400"/>
                        <a:t>8.   be composed of </a:t>
                      </a:r>
                      <a:endParaRPr lang="en-US" altLang="zh-CN" sz="2400"/>
                    </a:p>
                  </a:txBody>
                  <a:tcPr vert="horz"/>
                </a:tc>
              </a:tr>
              <a:tr h="901700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/>
                    </a:p>
                    <a:p>
                      <a:pPr>
                        <a:buNone/>
                      </a:pPr>
                      <a:r>
                        <a:rPr lang="en-US" altLang="zh-CN" sz="2400"/>
                        <a:t>3.  set off </a:t>
                      </a:r>
                      <a:endParaRPr lang="en-US" altLang="zh-CN" sz="24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/>
                    </a:p>
                    <a:p>
                      <a:pPr>
                        <a:buNone/>
                      </a:pPr>
                      <a:r>
                        <a:rPr lang="en-US" altLang="zh-CN" sz="2400"/>
                        <a:t>9.   in one’s hesitation</a:t>
                      </a:r>
                      <a:endParaRPr lang="en-US" altLang="zh-CN" sz="2400"/>
                    </a:p>
                  </a:txBody>
                  <a:tcPr vert="horz"/>
                </a:tc>
              </a:tr>
              <a:tr h="901700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/>
                    </a:p>
                    <a:p>
                      <a:pPr>
                        <a:buNone/>
                      </a:pPr>
                      <a:r>
                        <a:rPr lang="en-US" altLang="zh-CN" sz="2400"/>
                        <a:t>4.  a troop of </a:t>
                      </a:r>
                      <a:endParaRPr lang="en-US" altLang="zh-CN" sz="24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/>
                    </a:p>
                    <a:p>
                      <a:pPr>
                        <a:buNone/>
                      </a:pPr>
                      <a:r>
                        <a:rPr lang="en-US" altLang="zh-CN" sz="2400"/>
                        <a:t>10.  be so kind as to do sth </a:t>
                      </a:r>
                      <a:endParaRPr lang="en-US" altLang="zh-CN" sz="2400"/>
                    </a:p>
                  </a:txBody>
                  <a:tcPr vert="horz"/>
                </a:tc>
              </a:tr>
              <a:tr h="901700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/>
                    </a:p>
                    <a:p>
                      <a:pPr>
                        <a:buNone/>
                      </a:pPr>
                      <a:r>
                        <a:rPr lang="en-US" altLang="zh-CN" sz="2400"/>
                        <a:t>5.  search for </a:t>
                      </a:r>
                      <a:endParaRPr lang="en-US" altLang="zh-CN" sz="24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/>
                    </a:p>
                    <a:p>
                      <a:pPr>
                        <a:buNone/>
                      </a:pPr>
                      <a:r>
                        <a:rPr lang="en-US" altLang="zh-CN" sz="2400"/>
                        <a:t>11.  to the point </a:t>
                      </a:r>
                      <a:endParaRPr lang="en-US" altLang="zh-CN" sz="2400"/>
                    </a:p>
                  </a:txBody>
                  <a:tcPr vert="horz"/>
                </a:tc>
              </a:tr>
              <a:tr h="901700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/>
                    </a:p>
                    <a:p>
                      <a:pPr>
                        <a:buNone/>
                      </a:pPr>
                      <a:r>
                        <a:rPr lang="en-US" altLang="zh-CN" sz="2400"/>
                        <a:t>6.  be reluctant to do sth </a:t>
                      </a:r>
                      <a:endParaRPr lang="en-US" altLang="zh-CN" sz="24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/>
                    </a:p>
                    <a:p>
                      <a:pPr>
                        <a:buNone/>
                      </a:pPr>
                      <a:r>
                        <a:rPr lang="en-US" altLang="zh-CN" sz="2400"/>
                        <a:t>12.  be crammed with </a:t>
                      </a:r>
                      <a:endParaRPr lang="en-US" altLang="zh-CN" sz="2400"/>
                    </a:p>
                  </a:txBody>
                  <a:tcPr vert="horz"/>
                </a:tc>
              </a:tr>
            </a:tbl>
          </a:graphicData>
        </a:graphic>
      </p:graphicFrame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</p:spTree>
    <p:custDataLst>
      <p:tags r:id="rId2"/>
    </p:custData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75" y="199460"/>
            <a:ext cx="10969200" cy="705600"/>
          </a:xfrm>
        </p:spPr>
        <p:txBody>
          <a:bodyPr>
            <a:normAutofit fontScale="90000"/>
          </a:bodyPr>
          <a:lstStyle/>
          <a:p>
            <a:pPr algn="ctr"/>
            <a:br>
              <a:rPr>
                <a:solidFill>
                  <a:srgbClr val="00B050"/>
                </a:solidFill>
                <a:cs typeface="+mj-lt"/>
                <a:sym typeface="+mn-ea"/>
              </a:rPr>
            </a:br>
            <a:r>
              <a:rPr>
                <a:solidFill>
                  <a:srgbClr val="00B050"/>
                </a:solidFill>
                <a:cs typeface="+mj-lt"/>
                <a:sym typeface="+mn-ea"/>
              </a:rPr>
              <a:t>✭词汇</a:t>
            </a:r>
            <a:r>
              <a:rPr lang="zh-CN">
                <a:solidFill>
                  <a:srgbClr val="00B050"/>
                </a:solidFill>
                <a:cs typeface="+mj-lt"/>
                <a:sym typeface="+mn-ea"/>
              </a:rPr>
              <a:t>一</a:t>
            </a:r>
            <a:r>
              <a:rPr lang="en-US" altLang="zh-CN">
                <a:solidFill>
                  <a:srgbClr val="00B050"/>
                </a:solidFill>
                <a:cs typeface="+mj-lt"/>
                <a:sym typeface="+mn-ea"/>
              </a:rPr>
              <a:t> burst out </a:t>
            </a:r>
            <a:r>
              <a:rPr lang="en-US" altLang="zh-CN">
                <a:solidFill>
                  <a:srgbClr val="00B050"/>
                </a:solidFill>
                <a:cs typeface="+mn-lt"/>
                <a:sym typeface="+mn-ea"/>
              </a:rPr>
              <a:t>  </a:t>
            </a:r>
            <a:r>
              <a:rPr lang="zh-CN" altLang="en-US">
                <a:solidFill>
                  <a:srgbClr val="00B050"/>
                </a:solidFill>
                <a:cs typeface="+mn-lt"/>
                <a:sym typeface="+mn-ea"/>
              </a:rPr>
              <a:t>突然开始（做某事）</a:t>
            </a:r>
            <a:br>
              <a:rPr lang="zh-CN" altLang="en-US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</a:br>
            <a:endParaRPr lang="zh-CN" altLang="en-US">
              <a:solidFill>
                <a:srgbClr val="00B050"/>
              </a:solidFill>
              <a:ea typeface="微软雅黑" panose="020B0503020204020204" pitchFamily="34" charset="-122"/>
              <a:cs typeface="+mn-lt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92125" y="1259840"/>
            <a:ext cx="11208385" cy="4338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◆教材原句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All  the Happinessed </a:t>
            </a:r>
            <a:r>
              <a:rPr lang="en-US" altLang="zh-CN" sz="2400">
                <a:solidFill>
                  <a:srgbClr val="FF0000"/>
                </a:solidFill>
                <a:ea typeface="微软雅黑" panose="020B0503020204020204" pitchFamily="34" charset="-122"/>
                <a:cs typeface="+mn-lt"/>
                <a:sym typeface="+mn-ea"/>
              </a:rPr>
              <a:t>burst out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laughing. 所有的快乐都</a:t>
            </a:r>
            <a:r>
              <a:rPr lang="en-US" altLang="zh-CN" sz="2400">
                <a:solidFill>
                  <a:srgbClr val="FF0000"/>
                </a:solidFill>
                <a:ea typeface="微软雅黑" panose="020B0503020204020204" pitchFamily="34" charset="-122"/>
                <a:cs typeface="+mn-lt"/>
                <a:sym typeface="+mn-ea"/>
              </a:rPr>
              <a:t>爆发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出一阵笑声。  </a:t>
            </a:r>
            <a:endParaRPr lang="zh-CN" altLang="en-US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endParaRPr lang="zh-CN" altLang="en-US" sz="2400">
              <a:solidFill>
                <a:srgbClr val="00B050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◆要点必记 </a:t>
            </a:r>
            <a:endParaRPr lang="zh-CN" altLang="en-US" sz="2400">
              <a:solidFill>
                <a:srgbClr val="00B050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burst out         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突然开始（做某事）</a:t>
            </a:r>
            <a:endParaRPr lang="zh-CN" altLang="en-US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burst into        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突然（唱，笑，哭）起来，突然进入</a:t>
            </a:r>
            <a:endParaRPr lang="zh-CN" altLang="en-US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burst up          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爆炸，失败，垮台</a:t>
            </a:r>
            <a:endParaRPr lang="zh-CN" altLang="en-US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burst out doing sth =burst into +n.     </a:t>
            </a:r>
            <a:r>
              <a:rPr lang="en-US" altLang="zh-CN" sz="2400"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zh-CN" altLang="en-US" sz="2400">
                <a:ea typeface="微软雅黑" panose="020B0503020204020204" pitchFamily="34" charset="-122"/>
                <a:cs typeface="+mn-lt"/>
                <a:sym typeface="+mn-ea"/>
              </a:rPr>
              <a:t>突然开始（做某事）</a:t>
            </a:r>
            <a:endParaRPr lang="zh-CN" altLang="en-US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endParaRPr lang="zh-CN" altLang="en-US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</p:spTree>
    <p:custDataLst>
      <p:tags r:id="rId1"/>
    </p:custData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75" y="115005"/>
            <a:ext cx="10969200" cy="705600"/>
          </a:xfrm>
        </p:spPr>
        <p:txBody>
          <a:bodyPr>
            <a:normAutofit fontScale="90000"/>
          </a:bodyPr>
          <a:lstStyle/>
          <a:p>
            <a:pPr algn="ctr"/>
            <a:b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</a:br>
            <a: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  <a:t>理解应用</a:t>
            </a:r>
            <a:b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385445" y="1005840"/>
            <a:ext cx="11458575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200000"/>
              </a:lnSpc>
            </a:pPr>
            <a:r>
              <a:rPr lang="en-US" altLang="zh-CN" sz="2400"/>
              <a:t>1. Maurice sensed my discomfort and burst out ____________ (laugh) at me. 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2. Seeing the funny picture, the whole class burst into __________ (laugh).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3. He burst ________ tears, begging her to forgive him and swearing to pay back everything he had stolen. 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4. 他的伙伴听到这消息非常激动，冲进房间去告诉他。(</a:t>
            </a:r>
            <a:r>
              <a:rPr lang="zh-CN" altLang="en-US" sz="2400"/>
              <a:t>汉译英</a:t>
            </a:r>
            <a:r>
              <a:rPr lang="en-US" altLang="zh-CN" sz="2400"/>
              <a:t>)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  </a:t>
            </a:r>
            <a:endParaRPr lang="en-US" altLang="zh-CN" sz="2400"/>
          </a:p>
        </p:txBody>
      </p:sp>
      <p:sp>
        <p:nvSpPr>
          <p:cNvPr id="5" name="文本框 4"/>
          <p:cNvSpPr txBox="1"/>
          <p:nvPr/>
        </p:nvSpPr>
        <p:spPr>
          <a:xfrm>
            <a:off x="7107555" y="1245870"/>
            <a:ext cx="15379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laughing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8067675" y="2021840"/>
            <a:ext cx="149606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 laughter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268855" y="2713355"/>
            <a:ext cx="93154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 </a:t>
            </a:r>
            <a:r>
              <a:rPr lang="en-US" altLang="zh-CN" sz="2400">
                <a:solidFill>
                  <a:srgbClr val="FF0000"/>
                </a:solidFill>
              </a:rPr>
              <a:t>into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11505" y="4815840"/>
            <a:ext cx="1108011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  <a:sym typeface="+mn-ea"/>
              </a:rPr>
              <a:t>His partner was so excited about the news that he burst into the room to tell him.</a:t>
            </a:r>
            <a:endParaRPr lang="en-US" altLang="zh-CN" sz="2400">
              <a:solidFill>
                <a:srgbClr val="FF0000"/>
              </a:solidFill>
              <a:sym typeface="+mn-ea"/>
            </a:endParaRPr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24050" y="0"/>
            <a:ext cx="9712960" cy="705485"/>
          </a:xfrm>
        </p:spPr>
        <p:txBody>
          <a:bodyPr/>
          <a:lstStyle/>
          <a:p>
            <a:pPr algn="ctr"/>
            <a:r>
              <a:rPr>
                <a:solidFill>
                  <a:srgbClr val="00B050"/>
                </a:solidFill>
                <a:cs typeface="+mj-lt"/>
                <a:sym typeface="+mn-ea"/>
              </a:rPr>
              <a:t>✭词汇</a:t>
            </a:r>
            <a:r>
              <a:rPr lang="zh-CN">
                <a:solidFill>
                  <a:srgbClr val="00B050"/>
                </a:solidFill>
                <a:cs typeface="+mj-lt"/>
                <a:sym typeface="+mn-ea"/>
              </a:rPr>
              <a:t>二</a:t>
            </a:r>
            <a:r>
              <a:rPr lang="en-US" altLang="zh-CN">
                <a:solidFill>
                  <a:srgbClr val="00B050"/>
                </a:solidFill>
                <a:cs typeface="+mj-lt"/>
                <a:sym typeface="+mn-ea"/>
              </a:rPr>
              <a:t>  cram v. </a:t>
            </a:r>
            <a:r>
              <a:rPr lang="zh-CN" altLang="en-US">
                <a:solidFill>
                  <a:srgbClr val="00B050"/>
                </a:solidFill>
                <a:cs typeface="+mj-lt"/>
                <a:sym typeface="+mn-ea"/>
              </a:rPr>
              <a:t>填满</a:t>
            </a:r>
            <a:r>
              <a:rPr lang="en-US" altLang="zh-CN">
                <a:solidFill>
                  <a:srgbClr val="00B050"/>
                </a:solidFill>
                <a:cs typeface="+mj-lt"/>
                <a:sym typeface="+mn-ea"/>
              </a:rPr>
              <a:t>, </a:t>
            </a:r>
            <a:r>
              <a:rPr lang="zh-CN" altLang="en-US">
                <a:solidFill>
                  <a:srgbClr val="00B050"/>
                </a:solidFill>
                <a:cs typeface="+mj-lt"/>
                <a:sym typeface="+mn-ea"/>
              </a:rPr>
              <a:t>塞满</a:t>
            </a:r>
            <a:endParaRPr lang="zh-CN" altLang="en-US">
              <a:solidFill>
                <a:srgbClr val="00B050"/>
              </a:solidFill>
              <a:cs typeface="+mj-lt"/>
              <a:sym typeface="+mn-ea"/>
            </a:endParaRPr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3" name="文本框 2"/>
          <p:cNvSpPr txBox="1"/>
          <p:nvPr/>
        </p:nvSpPr>
        <p:spPr>
          <a:xfrm>
            <a:off x="768985" y="1142365"/>
            <a:ext cx="10922000" cy="5077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◆教材原句 </a:t>
            </a: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 </a:t>
            </a:r>
            <a:r>
              <a:rPr lang="en-US" altLang="zh-CN" sz="2400">
                <a:solidFill>
                  <a:schemeClr val="tx1"/>
                </a:solidFill>
                <a:cs typeface="+mj-lt"/>
                <a:sym typeface="+mn-ea"/>
              </a:rPr>
              <a:t>Why,it is </a:t>
            </a:r>
            <a:r>
              <a:rPr lang="en-US" altLang="zh-CN" sz="2400">
                <a:solidFill>
                  <a:srgbClr val="FF0000"/>
                </a:solidFill>
                <a:cs typeface="+mj-lt"/>
                <a:sym typeface="+mn-ea"/>
              </a:rPr>
              <a:t>crammed</a:t>
            </a:r>
            <a:r>
              <a:rPr lang="en-US" altLang="zh-CN" sz="2400">
                <a:solidFill>
                  <a:schemeClr val="tx1"/>
                </a:solidFill>
                <a:cs typeface="+mj-lt"/>
                <a:sym typeface="+mn-ea"/>
              </a:rPr>
              <a:t> with Happiness!  </a:t>
            </a:r>
            <a:r>
              <a:rPr lang="zh-CN" altLang="en-US" sz="2400">
                <a:solidFill>
                  <a:schemeClr val="tx1"/>
                </a:solidFill>
                <a:cs typeface="+mj-lt"/>
                <a:sym typeface="+mn-ea"/>
              </a:rPr>
              <a:t>哎呀，它</a:t>
            </a:r>
            <a:r>
              <a:rPr lang="zh-CN" altLang="en-US" sz="2400">
                <a:solidFill>
                  <a:srgbClr val="FF0000"/>
                </a:solidFill>
                <a:cs typeface="+mj-lt"/>
                <a:sym typeface="+mn-ea"/>
              </a:rPr>
              <a:t>充满</a:t>
            </a:r>
            <a:r>
              <a:rPr lang="zh-CN" altLang="en-US" sz="2400">
                <a:solidFill>
                  <a:schemeClr val="tx1"/>
                </a:solidFill>
                <a:cs typeface="+mj-lt"/>
                <a:sym typeface="+mn-ea"/>
              </a:rPr>
              <a:t>了幸福！</a:t>
            </a:r>
            <a:endParaRPr lang="en-US" altLang="zh-CN" sz="2400">
              <a:solidFill>
                <a:schemeClr val="tx1"/>
              </a:solidFill>
              <a:cs typeface="+mj-lt"/>
              <a:sym typeface="+mn-ea"/>
            </a:endParaRPr>
          </a:p>
          <a:p>
            <a:pPr fontAlgn="auto">
              <a:lnSpc>
                <a:spcPct val="150000"/>
              </a:lnSpc>
            </a:pPr>
            <a:endParaRPr lang="en-US" altLang="zh-CN" sz="2400">
              <a:solidFill>
                <a:srgbClr val="00B050"/>
              </a:solidFill>
              <a:cs typeface="+mj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◆要点必记 </a:t>
            </a:r>
            <a:endParaRPr lang="zh-CN" altLang="en-US" sz="2400">
              <a:solidFill>
                <a:srgbClr val="00B050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crammed     adj.       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挤满的，塞满的</a:t>
            </a:r>
            <a:endParaRPr lang="zh-CN" altLang="en-US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cram... with....          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用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...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把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...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填满</a:t>
            </a:r>
            <a:endParaRPr lang="zh-CN" altLang="en-US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be crammed with...  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挤满了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.... </a:t>
            </a:r>
            <a:endParaRPr lang="en-US" altLang="zh-CN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 cram into...              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挤进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...</a:t>
            </a:r>
            <a:endParaRPr lang="en-US" altLang="zh-CN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 cram... into....          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把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...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塞进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...</a:t>
            </a:r>
            <a:endParaRPr lang="en-US" altLang="zh-CN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endParaRPr lang="zh-CN" altLang="en-US" sz="2400"/>
          </a:p>
        </p:txBody>
      </p:sp>
    </p:spTree>
    <p:custDataLst>
      <p:tags r:id="rId1"/>
    </p:custData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05" y="0"/>
            <a:ext cx="10968990" cy="859790"/>
          </a:xfrm>
        </p:spPr>
        <p:txBody>
          <a:bodyPr>
            <a:normAutofit fontScale="90000"/>
          </a:bodyPr>
          <a:lstStyle/>
          <a:p>
            <a:pPr algn="ctr"/>
            <a:b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</a:br>
            <a: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  <a:t>理解应用</a:t>
            </a:r>
            <a:b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</a:br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841375" y="980440"/>
            <a:ext cx="10739120" cy="5077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en-US" altLang="zh-CN" sz="2400"/>
              <a:t>1. He always tries to cram as much information ___________ his brain as possible during exam week</a:t>
            </a:r>
            <a:r>
              <a:rPr lang="zh-CN" altLang="en-US" sz="2400"/>
              <a:t>。</a:t>
            </a:r>
            <a:endParaRPr lang="zh-CN" altLang="en-US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2. The tiny shop _______________ (cram) with bestsellers, some of which are thick comic books. 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3. Last month, I went to the small restaurant _________ (cram) with high school students who came there for dinner. 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4. It's no use ____________ (cram) your head with a lot of unrelated facts. 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5. It's difficult for you _____________ (cram) everything into a tight schedule.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endParaRPr lang="en-US" altLang="zh-CN" sz="2400"/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3" name="文本框 2"/>
          <p:cNvSpPr txBox="1"/>
          <p:nvPr/>
        </p:nvSpPr>
        <p:spPr>
          <a:xfrm>
            <a:off x="7640320" y="1073150"/>
            <a:ext cx="114363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  </a:t>
            </a:r>
            <a:r>
              <a:rPr lang="en-US" altLang="zh-CN" sz="2400">
                <a:solidFill>
                  <a:srgbClr val="FF0000"/>
                </a:solidFill>
              </a:rPr>
              <a:t>into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387090" y="2172970"/>
            <a:ext cx="207454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is crammed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991985" y="3199130"/>
            <a:ext cx="145351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crammed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814955" y="4359910"/>
            <a:ext cx="16338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cramming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029075" y="4910455"/>
            <a:ext cx="172085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 </a:t>
            </a:r>
            <a:r>
              <a:rPr lang="en-US" altLang="zh-CN" sz="2400">
                <a:solidFill>
                  <a:srgbClr val="FF0000"/>
                </a:solidFill>
              </a:rPr>
              <a:t>to cram</a:t>
            </a:r>
            <a:endParaRPr lang="en-US" altLang="zh-CN" sz="240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78865" y="0"/>
            <a:ext cx="10786110" cy="705485"/>
          </a:xfrm>
        </p:spPr>
        <p:txBody>
          <a:bodyPr>
            <a:normAutofit/>
          </a:bodyPr>
          <a:lstStyle/>
          <a:p>
            <a:pPr algn="ctr"/>
            <a:r>
              <a:rPr>
                <a:solidFill>
                  <a:srgbClr val="00B050"/>
                </a:solidFill>
                <a:cs typeface="+mj-lt"/>
                <a:sym typeface="+mn-ea"/>
              </a:rPr>
              <a:t>✭词汇</a:t>
            </a:r>
            <a:r>
              <a:rPr lang="zh-CN">
                <a:solidFill>
                  <a:srgbClr val="00B050"/>
                </a:solidFill>
                <a:cs typeface="+mj-lt"/>
                <a:sym typeface="+mn-ea"/>
              </a:rPr>
              <a:t>三</a:t>
            </a:r>
            <a:r>
              <a:rPr lang="en-US" altLang="zh-CN">
                <a:solidFill>
                  <a:srgbClr val="00B050"/>
                </a:solidFill>
                <a:cs typeface="+mj-lt"/>
                <a:sym typeface="+mn-ea"/>
              </a:rPr>
              <a:t> outstretched  adj. </a:t>
            </a:r>
            <a:r>
              <a:rPr lang="zh-CN" altLang="en-US">
                <a:solidFill>
                  <a:srgbClr val="00B050"/>
                </a:solidFill>
                <a:cs typeface="+mj-lt"/>
                <a:sym typeface="+mn-ea"/>
              </a:rPr>
              <a:t>张开的，伸开的</a:t>
            </a:r>
            <a:endParaRPr lang="zh-CN" altLang="en-US">
              <a:solidFill>
                <a:srgbClr val="00B050"/>
              </a:solidFill>
              <a:cs typeface="+mj-lt"/>
              <a:sym typeface="+mn-ea"/>
            </a:endParaRPr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3" name="文本框 2"/>
          <p:cNvSpPr txBox="1"/>
          <p:nvPr/>
        </p:nvSpPr>
        <p:spPr>
          <a:xfrm>
            <a:off x="388620" y="702945"/>
            <a:ext cx="11683365" cy="56311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◆教材原句</a:t>
            </a: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en-US" altLang="zh-CN" sz="2400"/>
              <a:t>They dance merrily around the Children, then the one who appears to be the chief goes up to Tyltyl with band </a:t>
            </a:r>
            <a:r>
              <a:rPr lang="en-US" altLang="zh-CN" sz="2400">
                <a:solidFill>
                  <a:srgbClr val="FF0000"/>
                </a:solidFill>
              </a:rPr>
              <a:t>outstretched</a:t>
            </a:r>
            <a:r>
              <a:rPr lang="en-US" altLang="zh-CN" sz="2400"/>
              <a:t>. 他们欢快地围着孩子们跳舞，然后那个看起来像</a:t>
            </a:r>
            <a:r>
              <a:rPr lang="zh-CN" altLang="en-US" sz="2400"/>
              <a:t>首领</a:t>
            </a:r>
            <a:r>
              <a:rPr lang="en-US" altLang="zh-CN" sz="2400"/>
              <a:t>的人</a:t>
            </a:r>
            <a:r>
              <a:rPr lang="zh-CN" altLang="en-US" sz="2400"/>
              <a:t>带着乐队</a:t>
            </a:r>
            <a:r>
              <a:rPr lang="en-US" altLang="zh-CN" sz="2400"/>
              <a:t>走</a:t>
            </a:r>
            <a:r>
              <a:rPr lang="zh-CN" altLang="en-US" sz="2400"/>
              <a:t>向</a:t>
            </a:r>
            <a:r>
              <a:rPr lang="en-US" altLang="zh-CN" sz="2400"/>
              <a:t>Tyltyl。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◆要点必记 </a:t>
            </a:r>
            <a:endParaRPr lang="zh-CN" altLang="en-US" sz="2400">
              <a:solidFill>
                <a:srgbClr val="00B050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  outstretch    v.  </a:t>
            </a:r>
            <a:r>
              <a:rPr lang="zh-CN" altLang="en-US" sz="2400"/>
              <a:t>伸展，超出</a:t>
            </a:r>
            <a:r>
              <a:rPr lang="en-US" altLang="zh-CN" sz="2400"/>
              <a:t>...</a:t>
            </a:r>
            <a:r>
              <a:rPr lang="zh-CN" altLang="en-US" sz="2400"/>
              <a:t>范围</a:t>
            </a:r>
            <a:endParaRPr lang="zh-CN" altLang="en-US" sz="2400"/>
          </a:p>
          <a:p>
            <a:pPr fontAlgn="auto">
              <a:lnSpc>
                <a:spcPct val="150000"/>
              </a:lnSpc>
            </a:pPr>
            <a:r>
              <a:rPr lang="zh-CN" altLang="en-US" sz="2400"/>
              <a:t> </a:t>
            </a:r>
            <a:r>
              <a:rPr lang="en-US" altLang="zh-CN" sz="2400"/>
              <a:t> outstretch common sense   </a:t>
            </a:r>
            <a:r>
              <a:rPr lang="zh-CN" altLang="en-US" sz="2400"/>
              <a:t>超出常识范围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◆考点呈现 </a:t>
            </a:r>
            <a:endParaRPr lang="zh-CN" altLang="en-US" sz="2400">
              <a:solidFill>
                <a:srgbClr val="00B050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1. The sky was deep blue, and above their heads the eagle was circling with _________________ (outstretch) wings.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2.  He ran towards her with arms _________________ (outstretch)</a:t>
            </a:r>
            <a:endParaRPr lang="en-US" altLang="zh-CN" sz="2400"/>
          </a:p>
        </p:txBody>
      </p:sp>
      <p:sp>
        <p:nvSpPr>
          <p:cNvPr id="4" name="文本框 3"/>
          <p:cNvSpPr txBox="1"/>
          <p:nvPr/>
        </p:nvSpPr>
        <p:spPr>
          <a:xfrm>
            <a:off x="669925" y="5163820"/>
            <a:ext cx="244094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  <a:sym typeface="+mn-ea"/>
              </a:rPr>
              <a:t>outstretched</a:t>
            </a:r>
            <a:endParaRPr lang="en-US" altLang="zh-CN" sz="2400">
              <a:solidFill>
                <a:srgbClr val="FF0000"/>
              </a:solidFill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179060" y="5709285"/>
            <a:ext cx="210248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  <a:sym typeface="+mn-ea"/>
              </a:rPr>
              <a:t>outstretched</a:t>
            </a:r>
            <a:endParaRPr lang="en-US" altLang="zh-CN" sz="2400">
              <a:solidFill>
                <a:srgbClr val="FF0000"/>
              </a:solidFill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tags/tag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2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3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4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4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5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7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8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6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2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63.xml><?xml version="1.0" encoding="utf-8"?>
<p:tagLst xmlns:p="http://schemas.openxmlformats.org/presentationml/2006/main">
  <p:tag name="KSO_WM_BEAUTIFY_FLAG" val="#wm#"/>
  <p:tag name="KSO_WM_SLIDE_ID" val="custom20205081_1"/>
  <p:tag name="KSO_WM_SLIDE_INDEX" val="1"/>
  <p:tag name="KSO_WM_SLIDE_ITEM_CNT" val="0"/>
  <p:tag name="KSO_WM_SLIDE_LAYOUT" val="a_b"/>
  <p:tag name="KSO_WM_SLIDE_LAYOUT_CNT" val="1_1"/>
  <p:tag name="KSO_WM_SLIDE_SUBTYPE" val="defaultBlank"/>
  <p:tag name="KSO_WM_SLIDE_TYPE" val="title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6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5.xml><?xml version="1.0" encoding="utf-8"?>
<p:tagLst xmlns:p="http://schemas.openxmlformats.org/presentationml/2006/main">
  <p:tag name="KSO_WM_UNIT_TABLE_BEAUTIFY" val="smartTable{d1b3d3ba-6c3b-46b1-bcd2-1a90e235ca17}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7.xml><?xml version="1.0" encoding="utf-8"?>
<p:tagLst xmlns:p="http://schemas.openxmlformats.org/presentationml/2006/main">
  <p:tag name="KSO_WM_UNIT_TABLE_BEAUTIFY" val="smartTable{0c78a2c4-77b9-4076-a489-d1685e787409}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7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1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8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1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2.xml><?xml version="1.0" encoding="utf-8"?>
<p:tagLst xmlns:p="http://schemas.openxmlformats.org/presentationml/2006/main">
  <p:tag name="KSO_WM_UNIT_TABLE_BEAUTIFY" val="smartTable{1759f755-1c8c-4e4f-b909-dd2473c19da2}"/>
  <p:tag name="TABLE_ENDDRAG_ORIGIN_RECT" val="675*352"/>
  <p:tag name="TABLE_ENDDRAG_RECT" val="63*121*675*396"/>
</p:tagLst>
</file>

<file path=ppt/tags/tag8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9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1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3.xml><?xml version="1.0" encoding="utf-8"?>
<p:tagLst xmlns:p="http://schemas.openxmlformats.org/presentationml/2006/main">
  <p:tag name="AS_OS" val="Unix 3.10 unknown"/>
  <p:tag name="AS_RELEASE_DATE" val="2020.11.30"/>
  <p:tag name="AS_TITLE" val="Aspose.Slides for Java"/>
  <p:tag name="AS_VERSION" val="20.11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9057</Words>
  <Application>WPS 演示</Application>
  <PresentationFormat/>
  <Paragraphs>451</Paragraphs>
  <Slides>27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27</vt:i4>
      </vt:variant>
    </vt:vector>
  </HeadingPairs>
  <TitlesOfParts>
    <vt:vector size="37" baseType="lpstr">
      <vt:lpstr>Arial</vt:lpstr>
      <vt:lpstr>宋体</vt:lpstr>
      <vt:lpstr>Wingdings</vt:lpstr>
      <vt:lpstr>微软雅黑</vt:lpstr>
      <vt:lpstr>Wingdings</vt:lpstr>
      <vt:lpstr>Times New Roman</vt:lpstr>
      <vt:lpstr>字魂27号-布丁体</vt:lpstr>
      <vt:lpstr>Arial Unicode MS</vt:lpstr>
      <vt:lpstr>Calibri</vt:lpstr>
      <vt:lpstr>Office 主题​​</vt:lpstr>
      <vt:lpstr>PowerPoint 演示文稿</vt:lpstr>
      <vt:lpstr> 本课件主要内容安排 </vt:lpstr>
      <vt:lpstr> 单元构词扩展词汇  </vt:lpstr>
      <vt:lpstr>  单元重点短语 </vt:lpstr>
      <vt:lpstr> ✭词汇一 burst out   突然开始（做某事） </vt:lpstr>
      <vt:lpstr> 理解应用 </vt:lpstr>
      <vt:lpstr>✭词汇二  cram v. 填满, 塞满</vt:lpstr>
      <vt:lpstr> 理解应用 </vt:lpstr>
      <vt:lpstr>✭词汇三 outstretched  adj. 张开的，伸开的</vt:lpstr>
      <vt:lpstr>✭词汇四 lean  v. 斜靠，斜倚</vt:lpstr>
      <vt:lpstr> 理解应用 </vt:lpstr>
      <vt:lpstr>✭词汇五 despair  n. 绝望</vt:lpstr>
      <vt:lpstr> 理解应用 </vt:lpstr>
      <vt:lpstr>✭词汇六    instinctively adv. 本能地 </vt:lpstr>
      <vt:lpstr> 理解应用 </vt:lpstr>
      <vt:lpstr>✭词汇七   to the point 中肯的，切题的</vt:lpstr>
      <vt:lpstr> 理解应用 </vt:lpstr>
      <vt:lpstr> 单元语法  复习被动语态  </vt:lpstr>
      <vt:lpstr>2. 使用被动语态的注意事项</vt:lpstr>
      <vt:lpstr>理解应用</vt:lpstr>
      <vt:lpstr> 单元重点句型 1 </vt:lpstr>
      <vt:lpstr> 理解应用</vt:lpstr>
      <vt:lpstr> 单元重点句型 2  </vt:lpstr>
      <vt:lpstr> 理解应用 </vt:lpstr>
      <vt:lpstr> 单元重点句型 3</vt:lpstr>
      <vt:lpstr> 理解应用 </vt:lpstr>
      <vt:lpstr>PowerPoint 演示文稿</vt:lpstr>
    </vt:vector>
  </TitlesOfParts>
  <Company>学科网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rbm.xkw.com</dc:creator>
  <cp:lastModifiedBy>沧海昆仑</cp:lastModifiedBy>
  <cp:revision>2</cp:revision>
  <cp:lastPrinted>2021-04-02T18:14:00Z</cp:lastPrinted>
  <dcterms:created xsi:type="dcterms:W3CDTF">2021-04-02T18:14:00Z</dcterms:created>
  <dcterms:modified xsi:type="dcterms:W3CDTF">2021-04-25T06:55:04Z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  <property fmtid="{D5CDD505-2E9C-101B-9397-08002B2CF9AE}" pid="6" name="ICV">
    <vt:lpwstr>15B0CDFCB0644BC7A2595737781D4411</vt:lpwstr>
  </property>
  <property fmtid="{D5CDD505-2E9C-101B-9397-08002B2CF9AE}" pid="7" name="KSOProductBuildVer">
    <vt:lpwstr>2052-11.1.0.10463</vt:lpwstr>
  </property>
</Properties>
</file>