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9" r:id="rId3"/>
    <p:sldId id="417" r:id="rId4"/>
    <p:sldId id="418" r:id="rId5"/>
    <p:sldId id="419" r:id="rId6"/>
    <p:sldId id="420" r:id="rId7"/>
    <p:sldId id="421" r:id="rId8"/>
    <p:sldId id="422" r:id="rId9"/>
    <p:sldId id="423" r:id="rId10"/>
    <p:sldId id="424" r:id="rId11"/>
    <p:sldId id="439" r:id="rId12"/>
    <p:sldId id="425" r:id="rId13"/>
    <p:sldId id="426" r:id="rId14"/>
    <p:sldId id="427" r:id="rId15"/>
    <p:sldId id="428" r:id="rId16"/>
    <p:sldId id="429" r:id="rId17"/>
    <p:sldId id="430" r:id="rId18"/>
    <p:sldId id="431" r:id="rId19"/>
    <p:sldId id="432" r:id="rId20"/>
    <p:sldId id="413" r:id="rId21"/>
    <p:sldId id="414" r:id="rId22"/>
    <p:sldId id="415" r:id="rId23"/>
    <p:sldId id="412" r:id="rId24"/>
    <p:sldId id="411" r:id="rId25"/>
    <p:sldId id="410"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4" d="100"/>
          <a:sy n="114" d="100"/>
        </p:scale>
        <p:origin x="786" y="108"/>
      </p:cViewPr>
      <p:guideLst>
        <p:guide orient="horz" pos="204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98.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6.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2.xml"/><Relationship Id="rId2" Type="http://schemas.openxmlformats.org/officeDocument/2006/relationships/image" Target="../media/image7.png"/><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8.png"/><Relationship Id="rId1" Type="http://schemas.openxmlformats.org/officeDocument/2006/relationships/tags" Target="../tags/tag8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6.xml"/><Relationship Id="rId2" Type="http://schemas.openxmlformats.org/officeDocument/2006/relationships/image" Target="../media/image9.png"/><Relationship Id="rId1" Type="http://schemas.openxmlformats.org/officeDocument/2006/relationships/tags" Target="../tags/tag85.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8.xml"/><Relationship Id="rId2" Type="http://schemas.openxmlformats.org/officeDocument/2006/relationships/image" Target="../media/image10.png"/><Relationship Id="rId1" Type="http://schemas.openxmlformats.org/officeDocument/2006/relationships/tags" Target="../tags/tag8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7.xml"/><Relationship Id="rId2" Type="http://schemas.openxmlformats.org/officeDocument/2006/relationships/image" Target="../media/image11.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6.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4.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6" name="文本框 5"/>
          <p:cNvSpPr txBox="1"/>
          <p:nvPr/>
        </p:nvSpPr>
        <p:spPr>
          <a:xfrm>
            <a:off x="8290560" y="937260"/>
            <a:ext cx="3901440" cy="368300"/>
          </a:xfrm>
          <a:prstGeom prst="rect">
            <a:avLst/>
          </a:prstGeom>
          <a:noFill/>
        </p:spPr>
        <p:txBody>
          <a:bodyPr wrap="square" rtlCol="0">
            <a:spAutoFit/>
          </a:bodyPr>
          <a:lstStyle/>
          <a:p>
            <a:r>
              <a:rPr lang="en-US" altLang="zh-CN" b="1">
                <a:solidFill>
                  <a:schemeClr val="accent1"/>
                </a:solidFill>
                <a:sym typeface="+mn-ea"/>
              </a:rPr>
              <a:t>  </a:t>
            </a:r>
            <a:r>
              <a:rPr lang="zh-CN" altLang="en-US" sz="1600" b="1">
                <a:solidFill>
                  <a:schemeClr val="accent1"/>
                </a:solidFill>
                <a:sym typeface="+mn-ea"/>
              </a:rPr>
              <a:t>外研版高中英语  选择性必修第四册</a:t>
            </a:r>
            <a:r>
              <a:rPr lang="zh-CN" altLang="en-US" b="1">
                <a:solidFill>
                  <a:schemeClr val="accent1"/>
                </a:solidFill>
                <a:sym typeface="+mn-ea"/>
              </a:rPr>
              <a:t>   </a:t>
            </a:r>
            <a:endParaRPr lang="zh-CN" altLang="en-US"/>
          </a:p>
        </p:txBody>
      </p:sp>
      <p:sp>
        <p:nvSpPr>
          <p:cNvPr id="7" name="文本框 6"/>
          <p:cNvSpPr txBox="1"/>
          <p:nvPr/>
        </p:nvSpPr>
        <p:spPr>
          <a:xfrm>
            <a:off x="1901190" y="1842770"/>
            <a:ext cx="9140190" cy="922020"/>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2 Lessons in life</a:t>
            </a:r>
            <a:endPar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
        <p:nvSpPr>
          <p:cNvPr id="8" name="文本框 7"/>
          <p:cNvSpPr txBox="1"/>
          <p:nvPr/>
        </p:nvSpPr>
        <p:spPr>
          <a:xfrm>
            <a:off x="1819910" y="3302000"/>
            <a:ext cx="9775825"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 1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Starting out &amp; Understanding ideas</a:t>
            </a:r>
            <a:endPar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0575" y="184785"/>
            <a:ext cx="11124565" cy="705485"/>
          </a:xfrm>
        </p:spPr>
        <p:txBody>
          <a:bodyPr>
            <a:normAutofit/>
          </a:bodyPr>
          <a:lstStyle/>
          <a:p>
            <a:r>
              <a:rPr lang="en-US" altLang="zh-CN" sz="2800">
                <a:solidFill>
                  <a:schemeClr val="accent1"/>
                </a:solidFill>
                <a:effectLst>
                  <a:outerShdw blurRad="38100" dist="25400" dir="5400000" algn="ctr" rotWithShape="0">
                    <a:srgbClr val="6E747A">
                      <a:alpha val="43000"/>
                    </a:srgbClr>
                  </a:outerShdw>
                </a:effectLst>
                <a:sym typeface="+mn-ea"/>
              </a:rPr>
              <a:t>Different readers, different comments on the book</a:t>
            </a:r>
            <a:endParaRPr lang="en-US" altLang="zh-CN" sz="2800">
              <a:solidFill>
                <a:schemeClr val="accent1"/>
              </a:solidFill>
              <a:effectLst>
                <a:outerShdw blurRad="38100" dist="25400" dir="5400000" algn="ctr" rotWithShape="0">
                  <a:srgbClr val="6E747A">
                    <a:alpha val="43000"/>
                  </a:srgbClr>
                </a:outerShdw>
              </a:effectLst>
              <a:sym typeface="+mn-ea"/>
            </a:endParaRPr>
          </a:p>
        </p:txBody>
      </p:sp>
      <p:graphicFrame>
        <p:nvGraphicFramePr>
          <p:cNvPr id="4" name="表格 3"/>
          <p:cNvGraphicFramePr>
            <a:graphicFrameLocks noGrp="1"/>
          </p:cNvGraphicFramePr>
          <p:nvPr>
            <p:custDataLst>
              <p:tags r:id="rId1"/>
            </p:custDataLst>
          </p:nvPr>
        </p:nvGraphicFramePr>
        <p:xfrm>
          <a:off x="348933" y="1337945"/>
          <a:ext cx="11531600" cy="4795520"/>
        </p:xfrm>
        <a:graphic>
          <a:graphicData uri="http://schemas.openxmlformats.org/drawingml/2006/table">
            <a:tbl>
              <a:tblPr firstRow="1" bandRow="1">
                <a:tableStyleId>{5940675A-B579-460E-94D1-54222C63F5DA}</a:tableStyleId>
              </a:tblPr>
              <a:tblGrid>
                <a:gridCol w="1394460"/>
                <a:gridCol w="1885950"/>
                <a:gridCol w="8251190"/>
              </a:tblGrid>
              <a:tr h="911225">
                <a:tc>
                  <a:txBody>
                    <a:bodyPr wrap="square"/>
                    <a:lstStyle/>
                    <a:p>
                      <a:pPr indent="0" algn="l">
                        <a:buNone/>
                      </a:pPr>
                      <a:r>
                        <a:rPr 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Readers</a:t>
                      </a:r>
                      <a:endParaRPr lang="en-US" alt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lgn="l">
                        <a:buNone/>
                      </a:pPr>
                      <a:r>
                        <a:rPr 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Stars given</a:t>
                      </a:r>
                      <a:endParaRPr lang="en-US" alt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lgn="ctr">
                        <a:buNone/>
                      </a:pPr>
                      <a:r>
                        <a:rPr 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Reasons for his or her decision</a:t>
                      </a:r>
                      <a:endParaRPr lang="en-US" alt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r>
              <a:tr h="1941830">
                <a:tc>
                  <a:txBody>
                    <a:bodyPr wrap="square"/>
                    <a:lstStyle/>
                    <a:p>
                      <a:pPr indent="0">
                        <a:buNone/>
                      </a:pPr>
                      <a:endParaRPr lang="en-US" alt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buNone/>
                      </a:pPr>
                      <a:endPar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0">
                        <a:buNone/>
                      </a:pPr>
                      <a:endPar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0">
                        <a:buNone/>
                      </a:pPr>
                      <a:r>
                        <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00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en-US" sz="20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42465">
                <a:tc>
                  <a:txBody>
                    <a:bodyPr wrap="square"/>
                    <a:lstStyle/>
                    <a:p>
                      <a:pPr indent="0">
                        <a:buNone/>
                      </a:pPr>
                      <a:endParaRPr 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buNone/>
                      </a:pPr>
                      <a:endParaRPr 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en-US" sz="200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endParaRPr lang="en-US" altLang="en-US" sz="20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709035" y="2487930"/>
            <a:ext cx="7960360" cy="1198880"/>
          </a:xfrm>
          <a:prstGeom prst="rect">
            <a:avLst/>
          </a:prstGeom>
          <a:noFill/>
        </p:spPr>
        <p:txBody>
          <a:bodyPr wrap="square" rtlCol="0">
            <a:spAutoFit/>
          </a:bodyPr>
          <a:lstStyle/>
          <a:p>
            <a:pPr fontAlgn="auto">
              <a:lnSpc>
                <a:spcPct val="150000"/>
              </a:lnSpc>
            </a:pPr>
            <a:r>
              <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rPr>
              <a:t>He doesn</a:t>
            </a:r>
            <a:r>
              <a:rPr lang="en-US" sz="2400">
                <a:solidFill>
                  <a:srgbClr val="00B050"/>
                </a:solidFill>
                <a:latin typeface="Arial" panose="020B0604020202020204" pitchFamily="34" charset="0"/>
                <a:cs typeface="Arial" panose="020B0604020202020204" pitchFamily="34" charset="0"/>
                <a:sym typeface="+mn-ea"/>
              </a:rPr>
              <a:t>’</a:t>
            </a:r>
            <a:r>
              <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rPr>
              <a:t>t think highly of it but feels it did teach him a lesson or two and it made him stop to think. </a:t>
            </a:r>
            <a:endParaRPr lang="en-US" alt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7" name="文本框 6"/>
          <p:cNvSpPr txBox="1"/>
          <p:nvPr/>
        </p:nvSpPr>
        <p:spPr>
          <a:xfrm>
            <a:off x="3709035" y="4288790"/>
            <a:ext cx="7960360" cy="1198880"/>
          </a:xfrm>
          <a:prstGeom prst="rect">
            <a:avLst/>
          </a:prstGeom>
          <a:noFill/>
        </p:spPr>
        <p:txBody>
          <a:bodyPr wrap="square" rtlCol="0">
            <a:spAutoFit/>
          </a:bodyPr>
          <a:lstStyle/>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She was moved by the book, which made her think about her won life and the friends she had lost touch with. </a:t>
            </a:r>
            <a:endParaRPr lang="zh-CN" altLang="en-US" sz="240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2"/>
          <a:stretch>
            <a:fillRect/>
          </a:stretch>
        </p:blipFill>
        <p:spPr>
          <a:xfrm>
            <a:off x="349250" y="2251075"/>
            <a:ext cx="1340485" cy="1435735"/>
          </a:xfrm>
          <a:prstGeom prst="rect">
            <a:avLst/>
          </a:prstGeom>
        </p:spPr>
      </p:pic>
      <p:pic>
        <p:nvPicPr>
          <p:cNvPr id="9" name="图片 8"/>
          <p:cNvPicPr>
            <a:picLocks noChangeAspect="1"/>
          </p:cNvPicPr>
          <p:nvPr/>
        </p:nvPicPr>
        <p:blipFill>
          <a:blip r:embed="rId3"/>
          <a:stretch>
            <a:fillRect/>
          </a:stretch>
        </p:blipFill>
        <p:spPr>
          <a:xfrm>
            <a:off x="374015" y="4671695"/>
            <a:ext cx="1315720" cy="1461135"/>
          </a:xfrm>
          <a:prstGeom prst="rect">
            <a:avLst/>
          </a:prstGeom>
        </p:spPr>
      </p:pic>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05" y="0"/>
            <a:ext cx="11465560" cy="705485"/>
          </a:xfrm>
        </p:spPr>
        <p:txBody>
          <a:bodyPr>
            <a:normAutofit fontScale="90000"/>
          </a:bodyPr>
          <a:lstStyle/>
          <a:p>
            <a:r>
              <a:rPr lang="en-US" altLang="zh-CN"/>
              <a:t> </a:t>
            </a:r>
            <a:r>
              <a:rPr lang="en-US" altLang="zh-CN">
                <a:solidFill>
                  <a:schemeClr val="accent1"/>
                </a:solidFill>
                <a:effectLst>
                  <a:outerShdw blurRad="38100" dist="25400" dir="5400000" algn="ctr" rotWithShape="0">
                    <a:srgbClr val="6E747A">
                      <a:alpha val="43000"/>
                    </a:srgbClr>
                  </a:outerShdw>
                </a:effectLst>
              </a:rPr>
              <a:t>Choose the topics mentioned and the evidence</a:t>
            </a:r>
            <a:endParaRPr lang="en-US" altLang="zh-CN">
              <a:solidFill>
                <a:schemeClr val="accent1"/>
              </a:solidFill>
              <a:effectLst>
                <a:outerShdw blurRad="38100" dist="25400" dir="5400000" algn="ctr" rotWithShape="0">
                  <a:srgbClr val="6E747A">
                    <a:alpha val="43000"/>
                  </a:srgbClr>
                </a:outerShdw>
              </a:effectLst>
            </a:endParaRPr>
          </a:p>
        </p:txBody>
      </p:sp>
      <p:graphicFrame>
        <p:nvGraphicFramePr>
          <p:cNvPr id="3" name="表格 2"/>
          <p:cNvGraphicFramePr>
            <a:graphicFrameLocks noGrp="1"/>
          </p:cNvGraphicFramePr>
          <p:nvPr>
            <p:custDataLst>
              <p:tags r:id="rId1"/>
            </p:custDataLst>
          </p:nvPr>
        </p:nvGraphicFramePr>
        <p:xfrm>
          <a:off x="325437" y="855345"/>
          <a:ext cx="11750675" cy="5735955"/>
        </p:xfrm>
        <a:graphic>
          <a:graphicData uri="http://schemas.openxmlformats.org/drawingml/2006/table">
            <a:tbl>
              <a:tblPr firstRow="1" bandRow="1">
                <a:tableStyleId>{5940675A-B579-460E-94D1-54222C63F5DA}</a:tableStyleId>
              </a:tblPr>
              <a:tblGrid>
                <a:gridCol w="2149475"/>
                <a:gridCol w="1325880"/>
                <a:gridCol w="1912620"/>
                <a:gridCol w="1166495"/>
                <a:gridCol w="1429385"/>
                <a:gridCol w="1189355"/>
                <a:gridCol w="1127125"/>
                <a:gridCol w="1450340"/>
              </a:tblGrid>
              <a:tr h="936625">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joy and hope</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ctr">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art</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friendship </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love</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death</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values</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power</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sorrow</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r>
              <a:tr h="780415">
                <a:tc>
                  <a:txBody>
                    <a:bodyPr wrap="square"/>
                    <a:lstStyle/>
                    <a:p>
                      <a:pPr indent="0" algn="l">
                        <a:buNone/>
                      </a:pPr>
                      <a:r>
                        <a:rPr lang="en-US" sz="2800" b="1">
                          <a:solidFill>
                            <a:srgbClr val="0602D0"/>
                          </a:solidFill>
                          <a:latin typeface="宋体" panose="02010600030101010101" pitchFamily="2" charset="-122"/>
                          <a:ea typeface="宋体" panose="02010600030101010101" pitchFamily="2" charset="-122"/>
                          <a:cs typeface="宋体" panose="02010600030101010101" pitchFamily="2" charset="-122"/>
                        </a:rPr>
                        <a:t>Your choice</a:t>
                      </a:r>
                      <a:endParaRPr lang="en-US" altLang="en-US" sz="2800" b="1">
                        <a:solidFill>
                          <a:srgbClr val="0602D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gridSpan="7">
                  <a:txBody>
                    <a:bodyPr wrap="square"/>
                    <a:lstStyle/>
                    <a:p>
                      <a:pPr indent="0" algn="ctr">
                        <a:buNone/>
                      </a:pPr>
                      <a:r>
                        <a:rPr lang="en-US" sz="2800" b="1">
                          <a:solidFill>
                            <a:srgbClr val="0602D0"/>
                          </a:solidFill>
                          <a:latin typeface="宋体" panose="02010600030101010101" pitchFamily="2" charset="-122"/>
                          <a:ea typeface="宋体" panose="02010600030101010101" pitchFamily="2" charset="-122"/>
                          <a:cs typeface="宋体" panose="02010600030101010101" pitchFamily="2" charset="-122"/>
                        </a:rPr>
                        <a:t>The evidence you find in the passage</a:t>
                      </a:r>
                      <a:endParaRPr lang="en-US" altLang="en-US" sz="2800" b="1">
                        <a:solidFill>
                          <a:srgbClr val="0602D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010410">
                <a:tc>
                  <a:txBody>
                    <a:bodyPr wrap="square"/>
                    <a:lstStyle/>
                    <a:p>
                      <a:pPr indent="0">
                        <a:buNone/>
                      </a:pP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gridSpan="7">
                  <a:txBody>
                    <a:bodyPr wrap="square"/>
                    <a:lstStyle/>
                    <a:p>
                      <a:pPr indent="0">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008505">
                <a:tc>
                  <a:txBody>
                    <a:bodyPr wrap="square"/>
                    <a:lstStyle/>
                    <a:p>
                      <a:pPr indent="0">
                        <a:buNone/>
                      </a:pP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rPr>
                        <a:t>          </a:t>
                      </a:r>
                      <a:r>
                        <a:rPr lang="en-US" alt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2400" b="0">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gridSpan="7">
                  <a:txBody>
                    <a:bodyPr wrap="square"/>
                    <a:lstStyle/>
                    <a:p>
                      <a:pPr indent="0">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4" name="文本框 3"/>
          <p:cNvSpPr txBox="1"/>
          <p:nvPr/>
        </p:nvSpPr>
        <p:spPr>
          <a:xfrm>
            <a:off x="480060" y="2829560"/>
            <a:ext cx="1891030" cy="1198880"/>
          </a:xfrm>
          <a:prstGeom prst="rect">
            <a:avLst/>
          </a:prstGeom>
          <a:noFill/>
        </p:spPr>
        <p:txBody>
          <a:bodyPr wrap="square" rtlCol="0">
            <a:spAutoFit/>
          </a:bodyPr>
          <a:lstStyle/>
          <a:p>
            <a:pPr fontAlgn="auto">
              <a:lnSpc>
                <a:spcPct val="150000"/>
              </a:lnSpc>
            </a:pPr>
            <a:r>
              <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rPr>
              <a:t>Joy &amp; hope, death</a:t>
            </a:r>
            <a:endParaRPr lang="en-US" alt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 name="文本框 4"/>
          <p:cNvSpPr txBox="1"/>
          <p:nvPr/>
        </p:nvSpPr>
        <p:spPr>
          <a:xfrm>
            <a:off x="480060" y="5136515"/>
            <a:ext cx="1454150" cy="460375"/>
          </a:xfrm>
          <a:prstGeom prst="rect">
            <a:avLst/>
          </a:prstGeom>
          <a:noFill/>
        </p:spPr>
        <p:txBody>
          <a:bodyPr wrap="square" rtlCol="0">
            <a:spAutoFit/>
          </a:bodyPr>
          <a:lstStyle/>
          <a:p>
            <a:pPr indent="0">
              <a:buNone/>
            </a:pPr>
            <a:r>
              <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rPr>
              <a:t>Values</a:t>
            </a:r>
            <a:endParaRPr lang="zh-CN" altLang="en-US" sz="2400">
              <a:latin typeface="Arial" panose="020B0604020202020204" pitchFamily="34" charset="0"/>
              <a:cs typeface="Arial" panose="020B0604020202020204" pitchFamily="34" charset="0"/>
            </a:endParaRPr>
          </a:p>
        </p:txBody>
      </p:sp>
      <p:sp>
        <p:nvSpPr>
          <p:cNvPr id="6" name="文本框 5"/>
          <p:cNvSpPr txBox="1"/>
          <p:nvPr/>
        </p:nvSpPr>
        <p:spPr>
          <a:xfrm>
            <a:off x="2837180" y="2680335"/>
            <a:ext cx="9102725" cy="1198880"/>
          </a:xfrm>
          <a:prstGeom prst="rect">
            <a:avLst/>
          </a:prstGeom>
          <a:noFill/>
        </p:spPr>
        <p:txBody>
          <a:bodyPr wrap="square" rtlCol="0">
            <a:spAutoFit/>
          </a:bodyPr>
          <a:lstStyle/>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This book is about dying, but it is not pessimistic. Indeed, it was a pleasure surprise to find that this book is filled with joy and hope. </a:t>
            </a:r>
            <a:endParaRPr lang="zh-CN" altLang="en-US" sz="2400">
              <a:latin typeface="Arial" panose="020B0604020202020204" pitchFamily="34" charset="0"/>
              <a:cs typeface="Arial" panose="020B0604020202020204" pitchFamily="34" charset="0"/>
            </a:endParaRPr>
          </a:p>
        </p:txBody>
      </p:sp>
      <p:sp>
        <p:nvSpPr>
          <p:cNvPr id="7" name="文本框 6"/>
          <p:cNvSpPr txBox="1"/>
          <p:nvPr/>
        </p:nvSpPr>
        <p:spPr>
          <a:xfrm>
            <a:off x="2837180" y="4628515"/>
            <a:ext cx="9053195" cy="1476375"/>
          </a:xfrm>
          <a:prstGeom prst="rect">
            <a:avLst/>
          </a:prstGeom>
          <a:noFill/>
        </p:spPr>
        <p:txBody>
          <a:bodyPr wrap="square" rtlCol="0">
            <a:spAutoFit/>
          </a:bodyPr>
          <a:lstStyle/>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It</a:t>
            </a:r>
            <a:r>
              <a:rPr lang="en-US" sz="2400">
                <a:solidFill>
                  <a:srgbClr val="FF0000"/>
                </a:solidFill>
                <a:latin typeface="Arial" panose="020B0604020202020204" pitchFamily="34" charset="0"/>
                <a:cs typeface="Arial" panose="020B0604020202020204" pitchFamily="34" charset="0"/>
                <a:sym typeface="+mn-ea"/>
              </a:rPr>
              <a:t>’</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s up to us to find out what is important in our lives and establish our values.</a:t>
            </a:r>
            <a:r>
              <a:rPr lang="en-US">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en-US" b="0">
              <a:solidFill>
                <a:srgbClr val="FF0000"/>
              </a:solidFill>
              <a:latin typeface="宋体" panose="02010600030101010101" pitchFamily="2" charset="-122"/>
              <a:ea typeface="宋体" panose="02010600030101010101" pitchFamily="2" charset="-122"/>
              <a:cs typeface="宋体" panose="02010600030101010101" pitchFamily="2" charset="-122"/>
            </a:endParaRPr>
          </a:p>
          <a:p>
            <a:endParaRPr lang="zh-CN" altLang="en-US"/>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354012" y="355600"/>
          <a:ext cx="11553825" cy="6084570"/>
        </p:xfrm>
        <a:graphic>
          <a:graphicData uri="http://schemas.openxmlformats.org/drawingml/2006/table">
            <a:tbl>
              <a:tblPr firstRow="1" bandRow="1">
                <a:tableStyleId>{5940675A-B579-460E-94D1-54222C63F5DA}</a:tableStyleId>
              </a:tblPr>
              <a:tblGrid>
                <a:gridCol w="2137410"/>
                <a:gridCol w="1278890"/>
                <a:gridCol w="1880870"/>
                <a:gridCol w="1147445"/>
                <a:gridCol w="1405890"/>
                <a:gridCol w="1168400"/>
                <a:gridCol w="1108710"/>
                <a:gridCol w="1426210"/>
              </a:tblGrid>
              <a:tr h="867410">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joy and hope</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lgn="ctr">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art</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friendship </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love</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death</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values</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power</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wrap="square"/>
                    <a:lstStyle/>
                    <a:p>
                      <a:pPr indent="0">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sorrow</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r>
              <a:tr h="836930">
                <a:tc>
                  <a:txBody>
                    <a:bodyPr wrap="square"/>
                    <a:lstStyle/>
                    <a:p>
                      <a:pPr indent="0" algn="ctr">
                        <a:buNone/>
                      </a:pPr>
                      <a:r>
                        <a:rPr lang="en-US" sz="2400" b="1">
                          <a:solidFill>
                            <a:srgbClr val="00B0F0"/>
                          </a:solidFill>
                          <a:latin typeface="Arial" panose="020B0604020202020204" pitchFamily="34" charset="0"/>
                          <a:ea typeface="宋体" panose="02010600030101010101" pitchFamily="2" charset="-122"/>
                          <a:cs typeface="Arial" panose="020B0604020202020204" pitchFamily="34" charset="0"/>
                        </a:rPr>
                        <a:t>Your choice</a:t>
                      </a:r>
                      <a:endParaRPr lang="en-US" altLang="en-US" sz="2400" b="1">
                        <a:solidFill>
                          <a:srgbClr val="00B0F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gridSpan="7">
                  <a:txBody>
                    <a:bodyPr wrap="square"/>
                    <a:lstStyle/>
                    <a:p>
                      <a:pPr indent="0" algn="ctr">
                        <a:buNone/>
                      </a:pPr>
                      <a:r>
                        <a:rPr lang="en-US" sz="2400" b="1">
                          <a:solidFill>
                            <a:srgbClr val="00B0F0"/>
                          </a:solidFill>
                          <a:latin typeface="Arial" panose="020B0604020202020204" pitchFamily="34" charset="0"/>
                          <a:ea typeface="宋体" panose="02010600030101010101" pitchFamily="2" charset="-122"/>
                          <a:cs typeface="Arial" panose="020B0604020202020204" pitchFamily="34" charset="0"/>
                        </a:rPr>
                        <a:t>The evidence you find in the passage</a:t>
                      </a:r>
                      <a:endParaRPr lang="en-US" altLang="en-US" sz="2400" b="1">
                        <a:solidFill>
                          <a:srgbClr val="00B0F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90750">
                <a:tc>
                  <a:txBody>
                    <a:bodyPr wrap="square"/>
                    <a:lstStyle/>
                    <a:p>
                      <a:pPr indent="0">
                        <a:buNone/>
                      </a:pP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gridSpan="7">
                  <a:txBody>
                    <a:bodyPr wrap="square"/>
                    <a:lstStyle/>
                    <a:p>
                      <a:pPr indent="0">
                        <a:buNone/>
                      </a:pP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89480">
                <a:tc>
                  <a:txBody>
                    <a:bodyPr wrap="square"/>
                    <a:lstStyle/>
                    <a:p>
                      <a:pPr indent="0">
                        <a:buNone/>
                      </a:pP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gridSpan="7">
                  <a:txBody>
                    <a:bodyPr wrap="square"/>
                    <a:lstStyle/>
                    <a:p>
                      <a:pPr indent="0">
                        <a:buNone/>
                      </a:pP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4" name="文本框 3"/>
          <p:cNvSpPr txBox="1"/>
          <p:nvPr/>
        </p:nvSpPr>
        <p:spPr>
          <a:xfrm>
            <a:off x="409575" y="2708275"/>
            <a:ext cx="1720850" cy="460375"/>
          </a:xfrm>
          <a:prstGeom prst="rect">
            <a:avLst/>
          </a:prstGeom>
          <a:noFill/>
        </p:spPr>
        <p:txBody>
          <a:bodyPr wrap="square" rtlCol="0">
            <a:spAutoFit/>
          </a:bodyPr>
          <a:lstStyle/>
          <a:p>
            <a:pPr indent="0">
              <a:buNone/>
            </a:pPr>
            <a:r>
              <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rPr>
              <a:t>Love </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r>
              <a:rPr lang="en-US" sz="2400">
                <a:solidFill>
                  <a:srgbClr val="FF0000"/>
                </a:solidFill>
                <a:latin typeface="宋体" panose="02010600030101010101" pitchFamily="2" charset="-122"/>
                <a:ea typeface="宋体" panose="02010600030101010101" pitchFamily="2" charset="-122"/>
                <a:cs typeface="Arial" panose="020B0604020202020204" pitchFamily="34" charset="0"/>
                <a:sym typeface="+mn-ea"/>
              </a:rPr>
              <a:t>➞</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endParaRPr lang="zh-CN" altLang="en-US" sz="2400"/>
          </a:p>
        </p:txBody>
      </p:sp>
      <p:sp>
        <p:nvSpPr>
          <p:cNvPr id="5" name="文本框 4"/>
          <p:cNvSpPr txBox="1"/>
          <p:nvPr/>
        </p:nvSpPr>
        <p:spPr>
          <a:xfrm>
            <a:off x="409575" y="4331335"/>
            <a:ext cx="1891030" cy="1753235"/>
          </a:xfrm>
          <a:prstGeom prst="rect">
            <a:avLst/>
          </a:prstGeom>
          <a:noFill/>
        </p:spPr>
        <p:txBody>
          <a:bodyPr wrap="square" rtlCol="0">
            <a:spAutoFit/>
          </a:bodyPr>
          <a:lstStyle/>
          <a:p>
            <a:pPr fontAlgn="auto">
              <a:lnSpc>
                <a:spcPct val="150000"/>
              </a:lnSpc>
            </a:pPr>
            <a:r>
              <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rPr>
              <a:t>Love, friendship</a:t>
            </a:r>
            <a:endParaRPr lang="en-US" sz="2400">
              <a:solidFill>
                <a:srgbClr val="00B050"/>
              </a:solidFill>
              <a:latin typeface="Arial" panose="020B0604020202020204" pitchFamily="34" charset="0"/>
              <a:ea typeface="宋体" panose="02010600030101010101" pitchFamily="2" charset="-122"/>
              <a:cs typeface="Arial" panose="020B0604020202020204" pitchFamily="34" charset="0"/>
              <a:sym typeface="+mn-ea"/>
            </a:endParaRPr>
          </a:p>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r>
              <a:rPr lang="en-US" sz="2400">
                <a:solidFill>
                  <a:srgbClr val="FF0000"/>
                </a:solidFill>
                <a:latin typeface="宋体" panose="02010600030101010101" pitchFamily="2" charset="-122"/>
                <a:ea typeface="宋体" panose="02010600030101010101" pitchFamily="2" charset="-122"/>
                <a:cs typeface="Arial" panose="020B0604020202020204" pitchFamily="34" charset="0"/>
                <a:sym typeface="+mn-ea"/>
              </a:rPr>
              <a:t>➞</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endParaRPr lang="zh-CN" altLang="en-US" sz="2400"/>
          </a:p>
        </p:txBody>
      </p:sp>
      <p:sp>
        <p:nvSpPr>
          <p:cNvPr id="6" name="文本框 5"/>
          <p:cNvSpPr txBox="1"/>
          <p:nvPr/>
        </p:nvSpPr>
        <p:spPr>
          <a:xfrm>
            <a:off x="2681605" y="2061845"/>
            <a:ext cx="9032240" cy="1753235"/>
          </a:xfrm>
          <a:prstGeom prst="rect">
            <a:avLst/>
          </a:prstGeom>
          <a:noFill/>
        </p:spPr>
        <p:txBody>
          <a:bodyPr wrap="square" rtlCol="0">
            <a:spAutoFit/>
          </a:bodyPr>
          <a:lstStyle/>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The book made me stop and think about how much I am influenced by popular culture and the importance of creating my own values based on love and open communication. </a:t>
            </a:r>
            <a:endParaRPr lang="zh-CN" altLang="en-US" sz="2400"/>
          </a:p>
        </p:txBody>
      </p:sp>
      <p:sp>
        <p:nvSpPr>
          <p:cNvPr id="7" name="文本框 6"/>
          <p:cNvSpPr txBox="1"/>
          <p:nvPr/>
        </p:nvSpPr>
        <p:spPr>
          <a:xfrm>
            <a:off x="2681605" y="4233545"/>
            <a:ext cx="9032240" cy="1753235"/>
          </a:xfrm>
          <a:prstGeom prst="rect">
            <a:avLst/>
          </a:prstGeom>
          <a:noFill/>
        </p:spPr>
        <p:txBody>
          <a:bodyPr wrap="square" rtlCol="0">
            <a:spAutoFit/>
          </a:bodyPr>
          <a:lstStyle/>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Morrie</a:t>
            </a:r>
            <a:r>
              <a:rPr lang="en-US" sz="2400">
                <a:solidFill>
                  <a:srgbClr val="FF0000"/>
                </a:solidFill>
                <a:latin typeface="Arial" panose="020B0604020202020204" pitchFamily="34" charset="0"/>
                <a:cs typeface="Arial" panose="020B0604020202020204" pitchFamily="34" charset="0"/>
                <a:sym typeface="+mn-ea"/>
              </a:rPr>
              <a:t>’</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s reflections on love and friendship made me think about my life and all the good friends that I</a:t>
            </a:r>
            <a:r>
              <a:rPr lang="en-US" sz="2400">
                <a:solidFill>
                  <a:srgbClr val="FF0000"/>
                </a:solidFill>
                <a:latin typeface="Arial" panose="020B0604020202020204" pitchFamily="34" charset="0"/>
                <a:cs typeface="Arial" panose="020B0604020202020204" pitchFamily="34" charset="0"/>
                <a:sym typeface="+mn-ea"/>
              </a:rPr>
              <a:t>’</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ve lost touch with along the way. It made me realize just how much I miss much. </a:t>
            </a:r>
            <a:endParaRPr lang="zh-CN" altLang="en-US" sz="24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9330" y="127000"/>
            <a:ext cx="9713595" cy="593090"/>
          </a:xfrm>
        </p:spPr>
        <p:txBody>
          <a:bodyPr>
            <a:normAutofit fontScale="90000"/>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rPr>
              <a:t>Organize information from the passage </a:t>
            </a:r>
            <a:endParaRPr lang="zh-CN" altLang="en-US">
              <a:solidFill>
                <a:schemeClr val="accent1"/>
              </a:solidFill>
              <a:effectLst>
                <a:outerShdw blurRad="38100" dist="25400" dir="5400000" algn="ctr" rotWithShape="0">
                  <a:srgbClr val="6E747A">
                    <a:alpha val="43000"/>
                  </a:srgbClr>
                </a:outerShdw>
              </a:effectLst>
            </a:endParaRPr>
          </a:p>
        </p:txBody>
      </p:sp>
      <p:graphicFrame>
        <p:nvGraphicFramePr>
          <p:cNvPr id="3" name="表格 2"/>
          <p:cNvGraphicFramePr>
            <a:graphicFrameLocks noGrp="1"/>
          </p:cNvGraphicFramePr>
          <p:nvPr>
            <p:custDataLst>
              <p:tags r:id="rId1"/>
            </p:custDataLst>
          </p:nvPr>
        </p:nvGraphicFramePr>
        <p:xfrm>
          <a:off x="82868" y="1066165"/>
          <a:ext cx="11971020" cy="5490845"/>
        </p:xfrm>
        <a:graphic>
          <a:graphicData uri="http://schemas.openxmlformats.org/drawingml/2006/table">
            <a:tbl>
              <a:tblPr firstRow="1" bandRow="1">
                <a:tableStyleId>{5940675A-B579-460E-94D1-54222C63F5DA}</a:tableStyleId>
              </a:tblPr>
              <a:tblGrid>
                <a:gridCol w="1743710"/>
                <a:gridCol w="4545965"/>
                <a:gridCol w="5681345"/>
              </a:tblGrid>
              <a:tr h="956945">
                <a:tc>
                  <a:txBody>
                    <a:bodyPr wrap="square"/>
                    <a:lstStyle/>
                    <a:p>
                      <a:pPr indent="0" algn="ctr">
                        <a:buNone/>
                      </a:pPr>
                      <a:r>
                        <a:rPr lang="en-US" sz="2400" b="1">
                          <a:latin typeface="Arial" panose="020B0604020202020204" pitchFamily="34" charset="0"/>
                          <a:ea typeface="宋体" panose="02010600030101010101" pitchFamily="2" charset="-122"/>
                          <a:cs typeface="Arial" panose="020B0604020202020204" pitchFamily="34" charset="0"/>
                        </a:rPr>
                        <a:t>Readers</a:t>
                      </a:r>
                      <a:endParaRPr lang="en-US" altLang="en-US" sz="2400" b="1">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a:buNone/>
                      </a:pPr>
                      <a:r>
                        <a:rPr lang="en-US" sz="2400" b="1">
                          <a:solidFill>
                            <a:srgbClr val="385623"/>
                          </a:solidFill>
                          <a:latin typeface="Arial" panose="020B0604020202020204" pitchFamily="34" charset="0"/>
                          <a:ea typeface="宋体" panose="02010600030101010101" pitchFamily="2" charset="-122"/>
                          <a:cs typeface="Arial" panose="020B0604020202020204" pitchFamily="34" charset="0"/>
                        </a:rPr>
                        <a:t>What she or he likes </a:t>
                      </a:r>
                      <a:endParaRPr lang="en-US" altLang="en-US" sz="2400" b="1">
                        <a:solidFill>
                          <a:srgbClr val="385623"/>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What lessons they learned </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4533900">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It</a:t>
                      </a:r>
                      <a:r>
                        <a:rPr lang="en-US" sz="2400" b="0">
                          <a:latin typeface="Arial" panose="020B0604020202020204" pitchFamily="34" charset="0"/>
                          <a:cs typeface="Arial" panose="020B0604020202020204" pitchFamily="34" charset="0"/>
                        </a:rPr>
                        <a:t>’</a:t>
                      </a:r>
                      <a:r>
                        <a:rPr lang="en-US" sz="2400" b="0">
                          <a:latin typeface="Arial" panose="020B0604020202020204" pitchFamily="34" charset="0"/>
                          <a:ea typeface="宋体" panose="02010600030101010101" pitchFamily="2" charset="-122"/>
                          <a:cs typeface="Arial" panose="020B0604020202020204" pitchFamily="34" charset="0"/>
                        </a:rPr>
                        <a:t>s a pleasant surprise to find that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1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As people learn how to die, </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2</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______________________________</a:t>
                      </a:r>
                      <a:r>
                        <a:rPr lang="en-US" sz="2400" b="0">
                          <a:latin typeface="Arial" panose="020B0604020202020204" pitchFamily="34" charset="0"/>
                          <a:ea typeface="宋体" panose="02010600030101010101" pitchFamily="2" charset="-122"/>
                          <a:cs typeface="Arial" panose="020B0604020202020204" pitchFamily="34" charset="0"/>
                        </a:rPr>
                        <a:t>. </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was encouraged to </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3</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______________________________</a:t>
                      </a:r>
                      <a:r>
                        <a:rPr lang="en-US" sz="2400" b="0">
                          <a:latin typeface="Arial" panose="020B0604020202020204" pitchFamily="34" charset="0"/>
                          <a:ea typeface="宋体" panose="02010600030101010101" pitchFamily="2" charset="-122"/>
                          <a:cs typeface="Arial" panose="020B0604020202020204" pitchFamily="34" charset="0"/>
                        </a:rPr>
                        <a:t> and make the most of each day.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5" name="图片 4"/>
          <p:cNvPicPr>
            <a:picLocks noChangeAspect="1"/>
          </p:cNvPicPr>
          <p:nvPr/>
        </p:nvPicPr>
        <p:blipFill>
          <a:blip r:embed="rId2"/>
          <a:stretch>
            <a:fillRect/>
          </a:stretch>
        </p:blipFill>
        <p:spPr>
          <a:xfrm>
            <a:off x="83185" y="2052955"/>
            <a:ext cx="1726565" cy="1539875"/>
          </a:xfrm>
          <a:prstGeom prst="rect">
            <a:avLst/>
          </a:prstGeom>
        </p:spPr>
      </p:pic>
      <p:sp>
        <p:nvSpPr>
          <p:cNvPr id="6" name="文本框 5"/>
          <p:cNvSpPr txBox="1"/>
          <p:nvPr/>
        </p:nvSpPr>
        <p:spPr>
          <a:xfrm>
            <a:off x="1903095" y="3056255"/>
            <a:ext cx="4133215" cy="1198880"/>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cs typeface="Arial" panose="020B0604020202020204" pitchFamily="34" charset="0"/>
              </a:rPr>
              <a:t>this book is filled with joy and hope</a:t>
            </a:r>
            <a:r>
              <a:rPr lang="en-US" altLang="zh-CN" sz="2400" u="sng">
                <a:solidFill>
                  <a:srgbClr val="FF0000"/>
                </a:solidFill>
                <a:latin typeface="Arial" panose="020B0604020202020204" pitchFamily="34" charset="0"/>
                <a:cs typeface="Arial" panose="020B0604020202020204" pitchFamily="34" charset="0"/>
              </a:rPr>
              <a:t>.</a:t>
            </a:r>
            <a:r>
              <a:rPr lang="zh-CN" altLang="en-US" u="sng">
                <a:solidFill>
                  <a:srgbClr val="FF0000"/>
                </a:solidFill>
              </a:rPr>
              <a:t>    </a:t>
            </a:r>
            <a:endParaRPr lang="zh-CN" altLang="en-US" u="sng">
              <a:solidFill>
                <a:srgbClr val="FF0000"/>
              </a:solidFill>
            </a:endParaRPr>
          </a:p>
        </p:txBody>
      </p:sp>
      <p:sp>
        <p:nvSpPr>
          <p:cNvPr id="7" name="文本框 6"/>
          <p:cNvSpPr txBox="1"/>
          <p:nvPr/>
        </p:nvSpPr>
        <p:spPr>
          <a:xfrm>
            <a:off x="6742430" y="2595880"/>
            <a:ext cx="4359910" cy="460375"/>
          </a:xfrm>
          <a:prstGeom prst="rect">
            <a:avLst/>
          </a:prstGeom>
          <a:noFill/>
        </p:spPr>
        <p:txBody>
          <a:bodyPr wrap="square" rtlCol="0">
            <a:spAutoFit/>
          </a:bodyPr>
          <a:lstStyle/>
          <a:p>
            <a:r>
              <a:rPr lang="zh-CN" altLang="en-US"/>
              <a:t> </a:t>
            </a:r>
            <a:r>
              <a:rPr lang="zh-CN" altLang="en-US" sz="2400">
                <a:solidFill>
                  <a:srgbClr val="FF0000"/>
                </a:solidFill>
              </a:rPr>
              <a:t>they learn how to live</a:t>
            </a:r>
            <a:endParaRPr lang="zh-CN" altLang="en-US" sz="2400">
              <a:solidFill>
                <a:srgbClr val="FF0000"/>
              </a:solidFill>
            </a:endParaRPr>
          </a:p>
        </p:txBody>
      </p:sp>
      <p:sp>
        <p:nvSpPr>
          <p:cNvPr id="8" name="文本框 7"/>
          <p:cNvSpPr txBox="1"/>
          <p:nvPr/>
        </p:nvSpPr>
        <p:spPr>
          <a:xfrm>
            <a:off x="6742430" y="3725545"/>
            <a:ext cx="4500880" cy="460375"/>
          </a:xfrm>
          <a:prstGeom prst="rect">
            <a:avLst/>
          </a:prstGeom>
          <a:noFill/>
        </p:spPr>
        <p:txBody>
          <a:bodyPr wrap="square" rtlCol="0">
            <a:spAutoFit/>
          </a:bodyPr>
          <a:lstStyle/>
          <a:p>
            <a:r>
              <a:rPr lang="zh-CN" altLang="en-US" sz="2400">
                <a:solidFill>
                  <a:srgbClr val="FF0000"/>
                </a:solidFill>
                <a:latin typeface="Arial" panose="020B0604020202020204" pitchFamily="34" charset="0"/>
                <a:cs typeface="Arial" panose="020B0604020202020204" pitchFamily="34" charset="0"/>
              </a:rPr>
              <a:t>appreciate what he had  </a:t>
            </a:r>
            <a:r>
              <a:rPr lang="zh-CN" altLang="en-US"/>
              <a:t>   </a:t>
            </a:r>
            <a:endParaRPr lang="zh-CN" altLang="en-US"/>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custDataLst>
              <p:tags r:id="rId1"/>
            </p:custDataLst>
          </p:nvPr>
        </p:nvGraphicFramePr>
        <p:xfrm>
          <a:off x="166053" y="561975"/>
          <a:ext cx="11871325" cy="4879340"/>
        </p:xfrm>
        <a:graphic>
          <a:graphicData uri="http://schemas.openxmlformats.org/drawingml/2006/table">
            <a:tbl>
              <a:tblPr firstRow="1" bandRow="1">
                <a:tableStyleId>{5940675A-B579-460E-94D1-54222C63F5DA}</a:tableStyleId>
              </a:tblPr>
              <a:tblGrid>
                <a:gridCol w="1741805"/>
                <a:gridCol w="4502150"/>
                <a:gridCol w="5627370"/>
              </a:tblGrid>
              <a:tr h="1084580">
                <a:tc>
                  <a:txBody>
                    <a:bodyPr wrap="square"/>
                    <a:lstStyle/>
                    <a:p>
                      <a:pPr indent="0" algn="ctr">
                        <a:buNone/>
                      </a:pPr>
                      <a:r>
                        <a:rPr lang="en-US" sz="2400" b="1">
                          <a:latin typeface="Arial" panose="020B0604020202020204" pitchFamily="34" charset="0"/>
                          <a:ea typeface="宋体" panose="02010600030101010101" pitchFamily="2" charset="-122"/>
                          <a:cs typeface="Arial" panose="020B0604020202020204" pitchFamily="34" charset="0"/>
                        </a:rPr>
                        <a:t>Readers</a:t>
                      </a:r>
                      <a:endParaRPr lang="en-US" altLang="en-US" sz="2400" b="1">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a:buNone/>
                      </a:pPr>
                      <a:r>
                        <a:rPr lang="en-US" sz="2400" b="1">
                          <a:solidFill>
                            <a:srgbClr val="385623"/>
                          </a:solidFill>
                          <a:latin typeface="Arial" panose="020B0604020202020204" pitchFamily="34" charset="0"/>
                          <a:ea typeface="宋体" panose="02010600030101010101" pitchFamily="2" charset="-122"/>
                          <a:cs typeface="Arial" panose="020B0604020202020204" pitchFamily="34" charset="0"/>
                        </a:rPr>
                        <a:t>What she or he likes </a:t>
                      </a:r>
                      <a:endParaRPr lang="en-US" altLang="en-US" sz="2400" b="1">
                        <a:solidFill>
                          <a:srgbClr val="385623"/>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What lessons they learned </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3794760">
                <a:tc>
                  <a:txBody>
                    <a:bodyPr wrap="square"/>
                    <a:lstStyle/>
                    <a:p>
                      <a:pPr indent="0">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She thinks the book should be on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4</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_____________________.</a:t>
                      </a:r>
                      <a:r>
                        <a:rPr lang="en-US" sz="2400" b="0">
                          <a:latin typeface="Arial" panose="020B0604020202020204" pitchFamily="34" charset="0"/>
                          <a:ea typeface="宋体" panose="02010600030101010101" pitchFamily="2" charset="-122"/>
                          <a:cs typeface="Arial" panose="020B0604020202020204" pitchFamily="34" charset="0"/>
                        </a:rPr>
                        <a:t> And she felt she was given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5</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People should choose</a:t>
                      </a:r>
                      <a:r>
                        <a:rPr lang="en-US" sz="2400" b="1" baseline="30000">
                          <a:latin typeface="Arial" panose="020B0604020202020204" pitchFamily="34" charset="0"/>
                          <a:ea typeface="宋体" panose="02010600030101010101" pitchFamily="2" charset="-122"/>
                          <a:cs typeface="Arial" panose="020B0604020202020204" pitchFamily="34" charset="0"/>
                        </a:rPr>
                        <a:t>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6</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a:t>
                      </a:r>
                      <a:endParaRPr 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______________________________.</a:t>
                      </a:r>
                      <a:r>
                        <a:rPr lang="en-US" sz="2400" b="0">
                          <a:latin typeface="Arial" panose="020B0604020202020204" pitchFamily="34" charset="0"/>
                          <a:ea typeface="宋体" panose="02010600030101010101" pitchFamily="2" charset="-122"/>
                          <a:cs typeface="Arial" panose="020B0604020202020204" pitchFamily="34" charset="0"/>
                        </a:rPr>
                        <a:t> themselves. She felt as if she had been woken up from a long sleep and finally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7</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_______________________________.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图片 7"/>
          <p:cNvPicPr>
            <a:picLocks noChangeAspect="1"/>
          </p:cNvPicPr>
          <p:nvPr/>
        </p:nvPicPr>
        <p:blipFill>
          <a:blip r:embed="rId2"/>
          <a:stretch>
            <a:fillRect/>
          </a:stretch>
        </p:blipFill>
        <p:spPr>
          <a:xfrm>
            <a:off x="152400" y="1435735"/>
            <a:ext cx="1644650" cy="1836420"/>
          </a:xfrm>
          <a:prstGeom prst="rect">
            <a:avLst/>
          </a:prstGeom>
        </p:spPr>
      </p:pic>
      <p:sp>
        <p:nvSpPr>
          <p:cNvPr id="9" name="文本框 8"/>
          <p:cNvSpPr txBox="1"/>
          <p:nvPr/>
        </p:nvSpPr>
        <p:spPr>
          <a:xfrm>
            <a:off x="2640965" y="2222500"/>
            <a:ext cx="3499485" cy="460375"/>
          </a:xfrm>
          <a:prstGeom prst="rect">
            <a:avLst/>
          </a:prstGeom>
          <a:noFill/>
        </p:spPr>
        <p:txBody>
          <a:bodyPr wrap="square" rtlCol="0">
            <a:spAutoFit/>
          </a:bodyPr>
          <a:lstStyle/>
          <a:p>
            <a:r>
              <a:rPr lang="zh-CN" altLang="en-US" sz="2400">
                <a:solidFill>
                  <a:srgbClr val="FF0000"/>
                </a:solidFill>
              </a:rPr>
              <a:t>all school reading lists</a:t>
            </a:r>
            <a:endParaRPr lang="zh-CN" altLang="en-US" sz="2400">
              <a:solidFill>
                <a:srgbClr val="FF0000"/>
              </a:solidFill>
            </a:endParaRPr>
          </a:p>
        </p:txBody>
      </p:sp>
      <p:sp>
        <p:nvSpPr>
          <p:cNvPr id="10" name="文本框 9"/>
          <p:cNvSpPr txBox="1"/>
          <p:nvPr/>
        </p:nvSpPr>
        <p:spPr>
          <a:xfrm>
            <a:off x="1964690" y="3370580"/>
            <a:ext cx="4331970" cy="460375"/>
          </a:xfrm>
          <a:prstGeom prst="rect">
            <a:avLst/>
          </a:prstGeom>
          <a:noFill/>
        </p:spPr>
        <p:txBody>
          <a:bodyPr wrap="square" rtlCol="0">
            <a:spAutoFit/>
          </a:bodyPr>
          <a:lstStyle/>
          <a:p>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a deeper insight into the word</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a:t>
            </a: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 </a:t>
            </a:r>
            <a:r>
              <a:rPr lang="zh-CN" altLang="en-US" sz="2400">
                <a:solidFill>
                  <a:srgbClr val="FF0000"/>
                </a:solidFill>
                <a:latin typeface="Arial" panose="020B0604020202020204" pitchFamily="34" charset="0"/>
                <a:ea typeface="仿宋" panose="02010609060101010101" charset="-122"/>
                <a:cs typeface="Arial" panose="020B0604020202020204" pitchFamily="34" charset="0"/>
              </a:rPr>
              <a:t>  </a:t>
            </a:r>
            <a:endParaRPr lang="zh-CN" altLang="en-US" sz="2400">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11" name="文本框 10"/>
          <p:cNvSpPr txBox="1"/>
          <p:nvPr/>
        </p:nvSpPr>
        <p:spPr>
          <a:xfrm>
            <a:off x="6480810" y="2284095"/>
            <a:ext cx="5276215" cy="398780"/>
          </a:xfrm>
          <a:prstGeom prst="rect">
            <a:avLst/>
          </a:prstGeom>
          <a:noFill/>
        </p:spPr>
        <p:txBody>
          <a:bodyPr wrap="square" rtlCol="0">
            <a:spAutoFit/>
          </a:bodyPr>
          <a:lstStyle/>
          <a:p>
            <a:r>
              <a:rPr lang="zh-CN" altLang="en-US">
                <a:solidFill>
                  <a:srgbClr val="FF0000"/>
                </a:solidFill>
                <a:latin typeface="Arial" panose="020B0604020202020204" pitchFamily="34" charset="0"/>
                <a:ea typeface="仿宋" panose="02010609060101010101" charset="-122"/>
                <a:cs typeface="Arial" panose="020B0604020202020204" pitchFamily="34" charset="0"/>
              </a:rPr>
              <a:t>t</a:t>
            </a:r>
            <a:r>
              <a:rPr lang="zh-CN" altLang="en-US" sz="2000">
                <a:solidFill>
                  <a:srgbClr val="FF0000"/>
                </a:solidFill>
                <a:latin typeface="Arial" panose="020B0604020202020204" pitchFamily="34" charset="0"/>
                <a:ea typeface="仿宋" panose="02010609060101010101" charset="-122"/>
                <a:cs typeface="Arial" panose="020B0604020202020204" pitchFamily="34" charset="0"/>
              </a:rPr>
              <a:t>he big things-how we think, what we value</a:t>
            </a:r>
            <a:endParaRPr lang="zh-CN" altLang="en-US" sz="2000">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12" name="文本框 11"/>
          <p:cNvSpPr txBox="1"/>
          <p:nvPr/>
        </p:nvSpPr>
        <p:spPr>
          <a:xfrm>
            <a:off x="6606540" y="3830955"/>
            <a:ext cx="4726940" cy="460375"/>
          </a:xfrm>
          <a:prstGeom prst="rect">
            <a:avLst/>
          </a:prstGeom>
          <a:noFill/>
        </p:spPr>
        <p:txBody>
          <a:bodyPr wrap="square" rtlCol="0">
            <a:spAutoFit/>
          </a:bodyPr>
          <a:lstStyle/>
          <a:p>
            <a:r>
              <a:rPr lang="zh-CN" altLang="en-US" sz="2400">
                <a:solidFill>
                  <a:srgbClr val="FF0000"/>
                </a:solidFill>
                <a:latin typeface="Arial" panose="020B0604020202020204" pitchFamily="34" charset="0"/>
                <a:ea typeface="仿宋" panose="02010609060101010101" charset="-122"/>
                <a:cs typeface="Arial" panose="020B0604020202020204" pitchFamily="34" charset="0"/>
              </a:rPr>
              <a:t>opened her eyes to the world   </a:t>
            </a:r>
            <a:endParaRPr lang="zh-CN" altLang="en-US" sz="2400">
              <a:solidFill>
                <a:srgbClr val="FF0000"/>
              </a:solidFill>
              <a:latin typeface="Arial" panose="020B0604020202020204" pitchFamily="34" charset="0"/>
              <a:ea typeface="仿宋" panose="02010609060101010101" charset="-122"/>
              <a:cs typeface="Arial" panose="020B0604020202020204" pitchFamily="3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custDataLst>
              <p:tags r:id="rId1"/>
            </p:custDataLst>
          </p:nvPr>
        </p:nvGraphicFramePr>
        <p:xfrm>
          <a:off x="80963" y="294005"/>
          <a:ext cx="12068175" cy="6459220"/>
        </p:xfrm>
        <a:graphic>
          <a:graphicData uri="http://schemas.openxmlformats.org/drawingml/2006/table">
            <a:tbl>
              <a:tblPr firstRow="1" bandRow="1">
                <a:tableStyleId>{5940675A-B579-460E-94D1-54222C63F5DA}</a:tableStyleId>
              </a:tblPr>
              <a:tblGrid>
                <a:gridCol w="1765300"/>
                <a:gridCol w="4442460"/>
                <a:gridCol w="5860415"/>
              </a:tblGrid>
              <a:tr h="1156335">
                <a:tc>
                  <a:txBody>
                    <a:bodyPr wrap="square"/>
                    <a:lstStyle/>
                    <a:p>
                      <a:pPr indent="0" algn="ctr" fontAlgn="auto">
                        <a:lnSpc>
                          <a:spcPct val="150000"/>
                        </a:lnSpc>
                        <a:buNone/>
                      </a:pPr>
                      <a:r>
                        <a:rPr lang="en-US" sz="2400" b="1">
                          <a:latin typeface="Arial" panose="020B0604020202020204" pitchFamily="34" charset="0"/>
                          <a:ea typeface="仿宋" panose="02010609060101010101" charset="-122"/>
                          <a:cs typeface="Arial" panose="020B0604020202020204" pitchFamily="34" charset="0"/>
                        </a:rPr>
                        <a:t>Readers</a:t>
                      </a:r>
                      <a:endParaRPr lang="en-US" altLang="en-US" sz="2400" b="1">
                        <a:latin typeface="Arial" panose="020B0604020202020204" pitchFamily="34" charset="0"/>
                        <a:ea typeface="仿宋" panose="02010609060101010101"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fontAlgn="auto">
                        <a:lnSpc>
                          <a:spcPct val="150000"/>
                        </a:lnSpc>
                        <a:buNone/>
                      </a:pPr>
                      <a:r>
                        <a:rPr lang="en-US" sz="2400" b="1">
                          <a:solidFill>
                            <a:srgbClr val="385623"/>
                          </a:solidFill>
                          <a:latin typeface="Arial" panose="020B0604020202020204" pitchFamily="34" charset="0"/>
                          <a:ea typeface="仿宋" panose="02010609060101010101" charset="-122"/>
                          <a:cs typeface="Arial" panose="020B0604020202020204" pitchFamily="34" charset="0"/>
                        </a:rPr>
                        <a:t>What she or he likes </a:t>
                      </a:r>
                      <a:endParaRPr lang="en-US" altLang="en-US" sz="2400" b="1">
                        <a:solidFill>
                          <a:srgbClr val="385623"/>
                        </a:solidFill>
                        <a:latin typeface="Arial" panose="020B0604020202020204" pitchFamily="34" charset="0"/>
                        <a:ea typeface="仿宋" panose="02010609060101010101"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fontAlgn="auto">
                        <a:lnSpc>
                          <a:spcPct val="150000"/>
                        </a:lnSpc>
                        <a:buNone/>
                      </a:pPr>
                      <a:r>
                        <a:rPr lang="en-US" sz="2400" b="1">
                          <a:solidFill>
                            <a:srgbClr val="00B050"/>
                          </a:solidFill>
                          <a:latin typeface="Arial" panose="020B0604020202020204" pitchFamily="34" charset="0"/>
                          <a:ea typeface="仿宋" panose="02010609060101010101" charset="-122"/>
                          <a:cs typeface="Arial" panose="020B0604020202020204" pitchFamily="34" charset="0"/>
                        </a:rPr>
                        <a:t>What lessons they learned </a:t>
                      </a:r>
                      <a:endParaRPr lang="en-US" altLang="en-US" sz="2400" b="1">
                        <a:solidFill>
                          <a:srgbClr val="00B050"/>
                        </a:solidFill>
                        <a:latin typeface="Arial" panose="020B0604020202020204" pitchFamily="34" charset="0"/>
                        <a:ea typeface="仿宋" panose="02010609060101010101"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5302885">
                <a:tc>
                  <a:txBody>
                    <a:bodyPr wrap="square"/>
                    <a:lstStyle/>
                    <a:p>
                      <a:pPr indent="0" fontAlgn="auto">
                        <a:lnSpc>
                          <a:spcPct val="150000"/>
                        </a:lnSpc>
                        <a:buNone/>
                      </a:pPr>
                      <a:endParaRPr lang="en-US" altLang="en-US" sz="2400" b="0">
                        <a:latin typeface="Arial" panose="020B0604020202020204" pitchFamily="34" charset="0"/>
                        <a:ea typeface="仿宋" panose="02010609060101010101"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fontAlgn="auto">
                        <a:lnSpc>
                          <a:spcPct val="150000"/>
                        </a:lnSpc>
                        <a:buNone/>
                      </a:pPr>
                      <a:r>
                        <a:rPr lang="en-US" sz="2400" b="0">
                          <a:latin typeface="Arial" panose="020B0604020202020204" pitchFamily="34" charset="0"/>
                          <a:ea typeface="仿宋" panose="02010609060101010101" charset="-122"/>
                          <a:cs typeface="Arial" panose="020B0604020202020204" pitchFamily="34" charset="0"/>
                        </a:rPr>
                        <a:t>His first impression was that the book just </a:t>
                      </a:r>
                      <a:r>
                        <a:rPr lang="en-US" sz="2400" b="1" baseline="30000">
                          <a:solidFill>
                            <a:srgbClr val="FF0000"/>
                          </a:solidFill>
                          <a:latin typeface="Arial" panose="020B0604020202020204" pitchFamily="34" charset="0"/>
                          <a:ea typeface="仿宋" panose="02010609060101010101" charset="-122"/>
                          <a:cs typeface="Arial" panose="020B0604020202020204" pitchFamily="34" charset="0"/>
                        </a:rPr>
                        <a:t>8</a:t>
                      </a:r>
                      <a:r>
                        <a:rPr lang="en-US" sz="2400" b="0">
                          <a:solidFill>
                            <a:srgbClr val="FF0000"/>
                          </a:solidFill>
                          <a:latin typeface="Arial" panose="020B0604020202020204" pitchFamily="34" charset="0"/>
                          <a:ea typeface="仿宋" panose="02010609060101010101" charset="-122"/>
                          <a:cs typeface="Arial" panose="020B0604020202020204" pitchFamily="34" charset="0"/>
                        </a:rPr>
                        <a:t> </a:t>
                      </a:r>
                      <a:endParaRPr lang="en-US" sz="2400" b="0">
                        <a:solidFill>
                          <a:srgbClr val="FF0000"/>
                        </a:solidFill>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sz="2400" b="0">
                        <a:solidFill>
                          <a:srgbClr val="FF0000"/>
                        </a:solidFill>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r>
                        <a:rPr lang="en-US" sz="2400" b="0">
                          <a:latin typeface="Arial" panose="020B0604020202020204" pitchFamily="34" charset="0"/>
                          <a:ea typeface="仿宋" panose="02010609060101010101" charset="-122"/>
                          <a:cs typeface="Arial" panose="020B0604020202020204" pitchFamily="34" charset="0"/>
                        </a:rPr>
                        <a:t>Nonetheless, he would recommend it because </a:t>
                      </a:r>
                      <a:r>
                        <a:rPr lang="en-US" sz="2400" b="1" baseline="30000">
                          <a:solidFill>
                            <a:srgbClr val="FF0000"/>
                          </a:solidFill>
                          <a:latin typeface="Arial" panose="020B0604020202020204" pitchFamily="34" charset="0"/>
                          <a:ea typeface="仿宋" panose="02010609060101010101" charset="-122"/>
                          <a:cs typeface="Arial" panose="020B0604020202020204" pitchFamily="34" charset="0"/>
                        </a:rPr>
                        <a:t>9</a:t>
                      </a:r>
                      <a:r>
                        <a:rPr lang="en-US" sz="2400" b="0">
                          <a:solidFill>
                            <a:srgbClr val="FF0000"/>
                          </a:solidFill>
                          <a:latin typeface="Arial" panose="020B0604020202020204" pitchFamily="34" charset="0"/>
                          <a:ea typeface="仿宋" panose="02010609060101010101" charset="-122"/>
                          <a:cs typeface="Arial" panose="020B0604020202020204" pitchFamily="34" charset="0"/>
                        </a:rPr>
                        <a:t> </a:t>
                      </a:r>
                      <a:endParaRPr lang="en-US" sz="2400" b="0">
                        <a:solidFill>
                          <a:srgbClr val="FF0000"/>
                        </a:solidFill>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r>
                        <a:rPr lang="en-US" altLang="en-US" sz="2400" b="0">
                          <a:latin typeface="Arial" panose="020B0604020202020204" pitchFamily="34" charset="0"/>
                          <a:ea typeface="仿宋" panose="02010609060101010101" charset="-122"/>
                          <a:cs typeface="Arial" panose="020B0604020202020204" pitchFamily="34" charset="0"/>
                        </a:rPr>
                        <a:t>________________________</a:t>
                      </a:r>
                      <a:endParaRPr lang="en-US" altLang="en-US" sz="2400" b="0">
                        <a:latin typeface="Arial" panose="020B0604020202020204" pitchFamily="34" charset="0"/>
                        <a:ea typeface="仿宋" panose="02010609060101010101"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Arial" panose="020B0604020202020204" pitchFamily="34" charset="0"/>
                          <a:ea typeface="仿宋" panose="02010609060101010101" charset="-122"/>
                          <a:cs typeface="Arial" panose="020B0604020202020204" pitchFamily="34" charset="0"/>
                        </a:rPr>
                        <a:t>The book made him stop and think about </a:t>
                      </a:r>
                      <a:r>
                        <a:rPr lang="en-US" sz="2400" b="1" baseline="30000">
                          <a:solidFill>
                            <a:srgbClr val="FF0000"/>
                          </a:solidFill>
                          <a:latin typeface="Arial" panose="020B0604020202020204" pitchFamily="34" charset="0"/>
                          <a:ea typeface="仿宋" panose="02010609060101010101" charset="-122"/>
                          <a:cs typeface="Arial" panose="020B0604020202020204" pitchFamily="34" charset="0"/>
                        </a:rPr>
                        <a:t>10 </a:t>
                      </a:r>
                      <a:endParaRPr lang="en-US" sz="2400" b="1" baseline="30000">
                        <a:solidFill>
                          <a:srgbClr val="FF0000"/>
                        </a:solidFill>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sz="2400" b="1" baseline="30000">
                        <a:solidFill>
                          <a:srgbClr val="FF0000"/>
                        </a:solidFill>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r>
                        <a:rPr lang="en-US" sz="2400" b="0">
                          <a:latin typeface="Arial" panose="020B0604020202020204" pitchFamily="34" charset="0"/>
                          <a:ea typeface="仿宋" panose="02010609060101010101" charset="-122"/>
                          <a:cs typeface="Arial" panose="020B0604020202020204" pitchFamily="34" charset="0"/>
                        </a:rPr>
                        <a:t>and the importance of </a:t>
                      </a:r>
                      <a:r>
                        <a:rPr lang="en-US" sz="2400" b="1" baseline="30000">
                          <a:solidFill>
                            <a:srgbClr val="FF0000"/>
                          </a:solidFill>
                          <a:latin typeface="Arial" panose="020B0604020202020204" pitchFamily="34" charset="0"/>
                          <a:ea typeface="仿宋" panose="02010609060101010101" charset="-122"/>
                          <a:cs typeface="Arial" panose="020B0604020202020204" pitchFamily="34" charset="0"/>
                        </a:rPr>
                        <a:t>11 </a:t>
                      </a:r>
                      <a:endParaRPr lang="en-US" sz="2400" b="1" baseline="30000">
                        <a:solidFill>
                          <a:srgbClr val="FF0000"/>
                        </a:solidFill>
                        <a:latin typeface="Arial" panose="020B0604020202020204" pitchFamily="34" charset="0"/>
                        <a:ea typeface="仿宋" panose="02010609060101010101" charset="-122"/>
                        <a:cs typeface="Arial" panose="020B0604020202020204" pitchFamily="34" charset="0"/>
                      </a:endParaRPr>
                    </a:p>
                    <a:p>
                      <a:pPr indent="0" fontAlgn="auto">
                        <a:lnSpc>
                          <a:spcPct val="150000"/>
                        </a:lnSpc>
                        <a:buNone/>
                      </a:pPr>
                      <a:endParaRPr lang="en-US" altLang="en-US" sz="2400" b="0">
                        <a:latin typeface="Arial" panose="020B0604020202020204" pitchFamily="34" charset="0"/>
                        <a:ea typeface="仿宋" panose="02010609060101010101"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4" name="图片 3"/>
          <p:cNvPicPr>
            <a:picLocks noChangeAspect="1"/>
          </p:cNvPicPr>
          <p:nvPr/>
        </p:nvPicPr>
        <p:blipFill>
          <a:blip r:embed="rId2"/>
          <a:stretch>
            <a:fillRect/>
          </a:stretch>
        </p:blipFill>
        <p:spPr>
          <a:xfrm>
            <a:off x="137160" y="1486535"/>
            <a:ext cx="1697990" cy="1818640"/>
          </a:xfrm>
          <a:prstGeom prst="rect">
            <a:avLst/>
          </a:prstGeom>
        </p:spPr>
      </p:pic>
      <p:sp>
        <p:nvSpPr>
          <p:cNvPr id="5" name="文本框 4"/>
          <p:cNvSpPr txBox="1"/>
          <p:nvPr/>
        </p:nvSpPr>
        <p:spPr>
          <a:xfrm>
            <a:off x="1835150" y="2426335"/>
            <a:ext cx="4481195" cy="2306955"/>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made up of a collection of over-emotional thoughts and messages, many of which are repeated</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a:t>
            </a:r>
            <a:endParaRPr lang="en-US" altLang="zh-CN" sz="2400" u="sng">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6" name="文本框 5"/>
          <p:cNvSpPr txBox="1"/>
          <p:nvPr/>
        </p:nvSpPr>
        <p:spPr>
          <a:xfrm>
            <a:off x="1957070" y="5749290"/>
            <a:ext cx="4184015" cy="553085"/>
          </a:xfrm>
          <a:prstGeom prst="rect">
            <a:avLst/>
          </a:prstGeom>
          <a:noFill/>
        </p:spPr>
        <p:txBody>
          <a:bodyPr wrap="square" rtlCol="0">
            <a:spAutoFit/>
          </a:bodyPr>
          <a:lstStyle/>
          <a:p>
            <a:pPr fontAlgn="auto">
              <a:lnSpc>
                <a:spcPct val="150000"/>
              </a:lnSpc>
            </a:pPr>
            <a:r>
              <a:rPr lang="zh-CN" altLang="en-US" sz="2000">
                <a:solidFill>
                  <a:srgbClr val="FF0000"/>
                </a:solidFill>
                <a:latin typeface="Arial" panose="020B0604020202020204" pitchFamily="34" charset="0"/>
                <a:ea typeface="仿宋" panose="02010609060101010101" charset="-122"/>
                <a:cs typeface="Arial" panose="020B0604020202020204" pitchFamily="34" charset="0"/>
              </a:rPr>
              <a:t>it is something that</a:t>
            </a:r>
            <a:r>
              <a:rPr lang="en-US" altLang="zh-CN" sz="2000">
                <a:solidFill>
                  <a:srgbClr val="FF0000"/>
                </a:solidFill>
                <a:latin typeface="Arial" panose="020B0604020202020204" pitchFamily="34" charset="0"/>
                <a:ea typeface="仿宋" panose="02010609060101010101" charset="-122"/>
                <a:cs typeface="Arial" panose="020B0604020202020204" pitchFamily="34" charset="0"/>
              </a:rPr>
              <a:t>'</a:t>
            </a:r>
            <a:r>
              <a:rPr lang="zh-CN" altLang="en-US" sz="2000">
                <a:solidFill>
                  <a:srgbClr val="FF0000"/>
                </a:solidFill>
                <a:latin typeface="Arial" panose="020B0604020202020204" pitchFamily="34" charset="0"/>
                <a:ea typeface="仿宋" panose="02010609060101010101" charset="-122"/>
                <a:cs typeface="Arial" panose="020B0604020202020204" pitchFamily="34" charset="0"/>
              </a:rPr>
              <a:t>s a bit different</a:t>
            </a:r>
            <a:r>
              <a:rPr lang="en-US" altLang="zh-CN" sz="2000">
                <a:solidFill>
                  <a:srgbClr val="FF0000"/>
                </a:solidFill>
                <a:latin typeface="Arial" panose="020B0604020202020204" pitchFamily="34" charset="0"/>
                <a:ea typeface="仿宋" panose="02010609060101010101" charset="-122"/>
                <a:cs typeface="Arial" panose="020B0604020202020204" pitchFamily="34" charset="0"/>
              </a:rPr>
              <a:t>.</a:t>
            </a:r>
            <a:r>
              <a:rPr lang="zh-CN" altLang="en-US" sz="2000">
                <a:solidFill>
                  <a:srgbClr val="FF0000"/>
                </a:solidFill>
                <a:latin typeface="Arial" panose="020B0604020202020204" pitchFamily="34" charset="0"/>
                <a:ea typeface="仿宋" panose="02010609060101010101" charset="-122"/>
                <a:cs typeface="Arial" panose="020B0604020202020204" pitchFamily="34" charset="0"/>
              </a:rPr>
              <a:t>   </a:t>
            </a:r>
            <a:r>
              <a:rPr lang="zh-CN" altLang="en-US" sz="2000">
                <a:latin typeface="Arial" panose="020B0604020202020204" pitchFamily="34" charset="0"/>
                <a:cs typeface="Arial" panose="020B0604020202020204" pitchFamily="34" charset="0"/>
              </a:rPr>
              <a:t>   </a:t>
            </a:r>
            <a:endParaRPr lang="zh-CN" altLang="en-US" sz="2000">
              <a:latin typeface="Arial" panose="020B0604020202020204" pitchFamily="34" charset="0"/>
              <a:cs typeface="Arial" panose="020B0604020202020204" pitchFamily="34" charset="0"/>
            </a:endParaRPr>
          </a:p>
        </p:txBody>
      </p:sp>
      <p:sp>
        <p:nvSpPr>
          <p:cNvPr id="8" name="文本框 7"/>
          <p:cNvSpPr txBox="1"/>
          <p:nvPr/>
        </p:nvSpPr>
        <p:spPr>
          <a:xfrm>
            <a:off x="6754495" y="2106295"/>
            <a:ext cx="4909820" cy="1198880"/>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how much he was influenced by popular culture</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a:t>
            </a:r>
            <a:endParaRPr lang="en-US" altLang="zh-CN" sz="2400" u="sng">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9" name="文本框 8"/>
          <p:cNvSpPr txBox="1"/>
          <p:nvPr/>
        </p:nvSpPr>
        <p:spPr>
          <a:xfrm>
            <a:off x="6754495" y="3950970"/>
            <a:ext cx="5200015" cy="1198880"/>
          </a:xfrm>
          <a:prstGeom prst="rect">
            <a:avLst/>
          </a:prstGeom>
          <a:noFill/>
        </p:spPr>
        <p:txBody>
          <a:bodyPr wrap="square" rtlCol="0">
            <a:spAutoFit/>
          </a:bodyPr>
          <a:lstStyle/>
          <a:p>
            <a:pPr fontAlgn="auto">
              <a:lnSpc>
                <a:spcPct val="150000"/>
              </a:lnSpc>
            </a:pPr>
            <a:r>
              <a:rPr lang="zh-CN" altLang="en-US" sz="2400">
                <a:solidFill>
                  <a:srgbClr val="FF0000"/>
                </a:solidFill>
                <a:latin typeface="Arial" panose="020B0604020202020204" pitchFamily="34" charset="0"/>
                <a:ea typeface="仿宋" panose="02010609060101010101" charset="-122"/>
                <a:cs typeface="Arial" panose="020B0604020202020204" pitchFamily="34" charset="0"/>
              </a:rPr>
              <a:t>creating his own values based on love and open communication</a:t>
            </a:r>
            <a:endParaRPr lang="zh-CN" altLang="en-US" sz="2400">
              <a:solidFill>
                <a:srgbClr val="FF0000"/>
              </a:solidFill>
              <a:latin typeface="Arial" panose="020B0604020202020204" pitchFamily="34" charset="0"/>
              <a:ea typeface="仿宋" panose="02010609060101010101" charset="-122"/>
              <a:cs typeface="Arial" panose="020B0604020202020204" pitchFamily="34" charset="0"/>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custDataLst>
              <p:tags r:id="rId1"/>
            </p:custDataLst>
          </p:nvPr>
        </p:nvGraphicFramePr>
        <p:xfrm>
          <a:off x="110808" y="335915"/>
          <a:ext cx="11998325" cy="5989320"/>
        </p:xfrm>
        <a:graphic>
          <a:graphicData uri="http://schemas.openxmlformats.org/drawingml/2006/table">
            <a:tbl>
              <a:tblPr firstRow="1" bandRow="1">
                <a:tableStyleId>{5940675A-B579-460E-94D1-54222C63F5DA}</a:tableStyleId>
              </a:tblPr>
              <a:tblGrid>
                <a:gridCol w="1760220"/>
                <a:gridCol w="4550410"/>
                <a:gridCol w="5687695"/>
              </a:tblGrid>
              <a:tr h="756285">
                <a:tc>
                  <a:txBody>
                    <a:bodyPr wrap="square"/>
                    <a:lstStyle/>
                    <a:p>
                      <a:pPr indent="0" algn="ctr" fontAlgn="auto">
                        <a:lnSpc>
                          <a:spcPct val="150000"/>
                        </a:lnSpc>
                        <a:buNone/>
                      </a:pPr>
                      <a:r>
                        <a:rPr lang="en-US" sz="2400" b="1">
                          <a:latin typeface="Arial" panose="020B0604020202020204" pitchFamily="34" charset="0"/>
                          <a:ea typeface="宋体" panose="02010600030101010101" pitchFamily="2" charset="-122"/>
                          <a:cs typeface="Arial" panose="020B0604020202020204" pitchFamily="34" charset="0"/>
                        </a:rPr>
                        <a:t>Readers</a:t>
                      </a:r>
                      <a:endParaRPr lang="en-US" altLang="en-US" sz="2400" b="1">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fontAlgn="auto">
                        <a:lnSpc>
                          <a:spcPct val="150000"/>
                        </a:lnSpc>
                        <a:buNone/>
                      </a:pPr>
                      <a:r>
                        <a:rPr lang="en-US" sz="2400" b="1">
                          <a:solidFill>
                            <a:srgbClr val="385623"/>
                          </a:solidFill>
                          <a:latin typeface="Arial" panose="020B0604020202020204" pitchFamily="34" charset="0"/>
                          <a:ea typeface="宋体" panose="02010600030101010101" pitchFamily="2" charset="-122"/>
                          <a:cs typeface="Arial" panose="020B0604020202020204" pitchFamily="34" charset="0"/>
                        </a:rPr>
                        <a:t>What she or he likes</a:t>
                      </a:r>
                      <a:endParaRPr lang="en-US" altLang="en-US" sz="2400" b="1">
                        <a:solidFill>
                          <a:srgbClr val="385623"/>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lgn="ctr" fontAlgn="auto">
                        <a:lnSpc>
                          <a:spcPct val="150000"/>
                        </a:lnSpc>
                        <a:buNone/>
                      </a:pPr>
                      <a:r>
                        <a:rPr lang="en-US" sz="2400" b="1">
                          <a:solidFill>
                            <a:srgbClr val="00B050"/>
                          </a:solidFill>
                          <a:latin typeface="Arial" panose="020B0604020202020204" pitchFamily="34" charset="0"/>
                          <a:ea typeface="宋体" panose="02010600030101010101" pitchFamily="2" charset="-122"/>
                          <a:cs typeface="Arial" panose="020B0604020202020204" pitchFamily="34" charset="0"/>
                        </a:rPr>
                        <a:t>What lessons they learned </a:t>
                      </a:r>
                      <a:endParaRPr lang="en-US" altLang="en-US" sz="2400" b="1">
                        <a:solidFill>
                          <a:srgbClr val="00B05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r h="5233035">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The book made her cry because Morrie</a:t>
                      </a:r>
                      <a:r>
                        <a:rPr lang="en-US" sz="2400" b="0">
                          <a:latin typeface="Arial" panose="020B0604020202020204" pitchFamily="34" charset="0"/>
                          <a:cs typeface="Arial" panose="020B0604020202020204" pitchFamily="34" charset="0"/>
                        </a:rPr>
                        <a:t>’</a:t>
                      </a:r>
                      <a:r>
                        <a:rPr lang="en-US" sz="2400" b="0">
                          <a:latin typeface="Arial" panose="020B0604020202020204" pitchFamily="34" charset="0"/>
                          <a:ea typeface="宋体" panose="02010600030101010101" pitchFamily="2" charset="-122"/>
                          <a:cs typeface="Arial" panose="020B0604020202020204" pitchFamily="34" charset="0"/>
                        </a:rPr>
                        <a:t>s reflection on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12</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a:t>
                      </a:r>
                      <a:endParaRPr 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 made her think about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13</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sz="2400" b="0">
                          <a:latin typeface="Arial" panose="020B0604020202020204" pitchFamily="34" charset="0"/>
                          <a:ea typeface="宋体" panose="02010600030101010101" pitchFamily="2" charset="-122"/>
                          <a:cs typeface="Arial" panose="020B0604020202020204" pitchFamily="34" charset="0"/>
                        </a:rPr>
                        <a:t> </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People should always keep in touch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14</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sz="2400" b="0">
                          <a:latin typeface="Arial" panose="020B0604020202020204" pitchFamily="34" charset="0"/>
                          <a:ea typeface="宋体" panose="02010600030101010101" pitchFamily="2" charset="-122"/>
                          <a:cs typeface="Arial" panose="020B0604020202020204" pitchFamily="34" charset="0"/>
                        </a:rPr>
                        <a:t> </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She was aware that people want to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15 </a:t>
                      </a:r>
                      <a:r>
                        <a:rPr lang="en-US" sz="2400" b="0">
                          <a:latin typeface="Arial" panose="020B0604020202020204" pitchFamily="34" charset="0"/>
                          <a:ea typeface="宋体" panose="02010600030101010101" pitchFamily="2" charset="-122"/>
                          <a:cs typeface="Arial" panose="020B0604020202020204" pitchFamily="34" charset="0"/>
                        </a:rPr>
                        <a:t> </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knowing that </a:t>
                      </a:r>
                      <a:r>
                        <a:rPr lang="en-US" sz="2400" b="1" baseline="30000">
                          <a:solidFill>
                            <a:srgbClr val="FF0000"/>
                          </a:solidFill>
                          <a:latin typeface="Arial" panose="020B0604020202020204" pitchFamily="34" charset="0"/>
                          <a:ea typeface="宋体" panose="02010600030101010101" pitchFamily="2" charset="-122"/>
                          <a:cs typeface="Arial" panose="020B0604020202020204" pitchFamily="34" charset="0"/>
                        </a:rPr>
                        <a:t>16</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  </a:t>
                      </a:r>
                      <a:endParaRPr 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 name="图片 2"/>
          <p:cNvPicPr>
            <a:picLocks noChangeAspect="1"/>
          </p:cNvPicPr>
          <p:nvPr/>
        </p:nvPicPr>
        <p:blipFill>
          <a:blip r:embed="rId2"/>
          <a:stretch>
            <a:fillRect/>
          </a:stretch>
        </p:blipFill>
        <p:spPr>
          <a:xfrm>
            <a:off x="111125" y="1138555"/>
            <a:ext cx="1734820" cy="1806575"/>
          </a:xfrm>
          <a:prstGeom prst="rect">
            <a:avLst/>
          </a:prstGeom>
        </p:spPr>
      </p:pic>
      <p:sp>
        <p:nvSpPr>
          <p:cNvPr id="4" name="文本框 3"/>
          <p:cNvSpPr txBox="1"/>
          <p:nvPr/>
        </p:nvSpPr>
        <p:spPr>
          <a:xfrm>
            <a:off x="2000885" y="2163445"/>
            <a:ext cx="3061335" cy="460375"/>
          </a:xfrm>
          <a:prstGeom prst="rect">
            <a:avLst/>
          </a:prstGeom>
          <a:noFill/>
        </p:spPr>
        <p:txBody>
          <a:bodyPr wrap="square" rtlCol="0">
            <a:spAutoFit/>
          </a:bodyPr>
          <a:lstStyle/>
          <a:p>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love and friendship </a:t>
            </a:r>
            <a:r>
              <a:rPr lang="zh-CN" altLang="en-US" sz="2400">
                <a:solidFill>
                  <a:srgbClr val="FF0000"/>
                </a:solidFill>
                <a:latin typeface="Arial" panose="020B0604020202020204" pitchFamily="34" charset="0"/>
                <a:ea typeface="仿宋" panose="02010609060101010101" charset="-122"/>
                <a:cs typeface="Arial" panose="020B0604020202020204" pitchFamily="34" charset="0"/>
              </a:rPr>
              <a:t>   </a:t>
            </a:r>
            <a:endParaRPr lang="zh-CN" altLang="en-US" sz="2400">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5" name="文本框 4"/>
          <p:cNvSpPr txBox="1"/>
          <p:nvPr/>
        </p:nvSpPr>
        <p:spPr>
          <a:xfrm>
            <a:off x="1845310" y="3331210"/>
            <a:ext cx="4416425" cy="1753235"/>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her life and all the good friends that she has lost touch with along the way</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a:t>
            </a:r>
            <a:endParaRPr lang="en-US" altLang="zh-CN" sz="2400" u="sng">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6" name="文本框 5"/>
          <p:cNvSpPr txBox="1"/>
          <p:nvPr/>
        </p:nvSpPr>
        <p:spPr>
          <a:xfrm>
            <a:off x="6494145" y="1607820"/>
            <a:ext cx="5390515" cy="1198880"/>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with the good people they meet as they go through life</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a:t>
            </a:r>
            <a:endParaRPr lang="en-US" altLang="zh-CN" sz="2400" u="sng">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8" name="文本框 7"/>
          <p:cNvSpPr txBox="1"/>
          <p:nvPr/>
        </p:nvSpPr>
        <p:spPr>
          <a:xfrm>
            <a:off x="6522085" y="3213100"/>
            <a:ext cx="5362575" cy="1198880"/>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ea typeface="宋体" panose="02010600030101010101" pitchFamily="2" charset="-122"/>
                <a:cs typeface="Arial" panose="020B0604020202020204" pitchFamily="34" charset="0"/>
              </a:rPr>
              <a:t>die feeling that they have lived life to the full</a:t>
            </a:r>
            <a:r>
              <a:rPr lang="en-US" altLang="zh-CN" sz="2400" u="sng">
                <a:solidFill>
                  <a:srgbClr val="FF0000"/>
                </a:solidFill>
                <a:latin typeface="Arial" panose="020B0604020202020204" pitchFamily="34" charset="0"/>
                <a:ea typeface="宋体" panose="02010600030101010101" pitchFamily="2" charset="-122"/>
                <a:cs typeface="Arial" panose="020B0604020202020204" pitchFamily="34" charset="0"/>
              </a:rPr>
              <a:t>.</a:t>
            </a:r>
            <a:endParaRPr lang="en-US" altLang="zh-CN" sz="2400" u="sng">
              <a:solidFill>
                <a:srgbClr val="FF0000"/>
              </a:solidFill>
              <a:latin typeface="Arial" panose="020B0604020202020204" pitchFamily="34" charset="0"/>
              <a:ea typeface="宋体" panose="02010600030101010101" pitchFamily="2" charset="-122"/>
              <a:cs typeface="Arial" panose="020B0604020202020204" pitchFamily="34" charset="0"/>
            </a:endParaRPr>
          </a:p>
        </p:txBody>
      </p:sp>
      <p:sp>
        <p:nvSpPr>
          <p:cNvPr id="9" name="文本框 8"/>
          <p:cNvSpPr txBox="1"/>
          <p:nvPr/>
        </p:nvSpPr>
        <p:spPr>
          <a:xfrm>
            <a:off x="6494145" y="4942840"/>
            <a:ext cx="5390515" cy="1198880"/>
          </a:xfrm>
          <a:prstGeom prst="rect">
            <a:avLst/>
          </a:prstGeom>
          <a:noFill/>
        </p:spPr>
        <p:txBody>
          <a:bodyPr wrap="square" rtlCol="0">
            <a:spAutoFit/>
          </a:bodyPr>
          <a:lstStyle/>
          <a:p>
            <a:pPr fontAlgn="auto">
              <a:lnSpc>
                <a:spcPct val="150000"/>
              </a:lnSpc>
            </a:pP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they are loved and have loved others as much as they could</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a:t>
            </a:r>
            <a:r>
              <a:rPr lang="zh-CN" altLang="en-US" sz="2400" u="sng">
                <a:solidFill>
                  <a:srgbClr val="FF0000"/>
                </a:solidFill>
                <a:latin typeface="Arial" panose="020B0604020202020204" pitchFamily="34" charset="0"/>
                <a:ea typeface="仿宋" panose="02010609060101010101" charset="-122"/>
                <a:cs typeface="Arial" panose="020B0604020202020204" pitchFamily="34" charset="0"/>
              </a:rPr>
              <a:t> </a:t>
            </a:r>
            <a:endParaRPr lang="zh-CN" altLang="en-US" sz="2400" u="sng">
              <a:solidFill>
                <a:srgbClr val="FF0000"/>
              </a:solidFill>
              <a:latin typeface="Arial" panose="020B0604020202020204" pitchFamily="34" charset="0"/>
              <a:ea typeface="仿宋" panose="02010609060101010101" charset="-122"/>
              <a:cs typeface="Arial" panose="020B0604020202020204" pitchFamily="34" charset="0"/>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4790" y="930910"/>
            <a:ext cx="11740515" cy="460375"/>
          </a:xfrm>
          <a:prstGeom prst="rect">
            <a:avLst/>
          </a:prstGeom>
          <a:noFill/>
        </p:spPr>
        <p:txBody>
          <a:bodyPr wrap="square" rtlCol="0">
            <a:spAutoFit/>
          </a:bodyPr>
          <a:lstStyle/>
          <a:p>
            <a:r>
              <a:rPr lang="zh-CN" altLang="en-US" sz="2400"/>
              <a:t> </a:t>
            </a:r>
            <a:r>
              <a:rPr lang="en-US" altLang="zh-CN" sz="2400">
                <a:solidFill>
                  <a:schemeClr val="accent1"/>
                </a:solidFill>
                <a:latin typeface="Arial" panose="020B0604020202020204" pitchFamily="34" charset="0"/>
                <a:cs typeface="Arial" panose="020B0604020202020204" pitchFamily="34" charset="0"/>
              </a:rPr>
              <a:t>T</a:t>
            </a:r>
            <a:r>
              <a:rPr lang="zh-CN" altLang="en-US" sz="2400">
                <a:solidFill>
                  <a:schemeClr val="accent1"/>
                </a:solidFill>
                <a:latin typeface="Arial" panose="020B0604020202020204" pitchFamily="34" charset="0"/>
                <a:cs typeface="Arial" panose="020B0604020202020204" pitchFamily="34" charset="0"/>
              </a:rPr>
              <a:t>hink back the key information and share their answers to the questions given</a:t>
            </a:r>
            <a:endParaRPr lang="zh-CN" altLang="en-US" sz="2400">
              <a:solidFill>
                <a:schemeClr val="accent1"/>
              </a:solidFill>
              <a:latin typeface="Arial" panose="020B0604020202020204" pitchFamily="34" charset="0"/>
              <a:cs typeface="Arial" panose="020B0604020202020204" pitchFamily="34" charset="0"/>
            </a:endParaRPr>
          </a:p>
        </p:txBody>
      </p:sp>
      <p:sp>
        <p:nvSpPr>
          <p:cNvPr id="5" name="文本框 4"/>
          <p:cNvSpPr txBox="1"/>
          <p:nvPr/>
        </p:nvSpPr>
        <p:spPr>
          <a:xfrm>
            <a:off x="224155" y="1511935"/>
            <a:ext cx="11741785" cy="1753235"/>
          </a:xfrm>
          <a:prstGeom prst="rect">
            <a:avLst/>
          </a:prstGeom>
          <a:noFill/>
          <a:ln w="9525">
            <a:noFill/>
          </a:ln>
        </p:spPr>
        <p:txBody>
          <a:bodyPr wrap="square">
            <a:spAutoFit/>
          </a:bodyPr>
          <a:lstStyle/>
          <a:p>
            <a:pPr indent="0" fontAlgn="auto">
              <a:lnSpc>
                <a:spcPct val="150000"/>
              </a:lnSpc>
            </a:pPr>
            <a:r>
              <a:rPr lang="en-US" sz="2400" b="0">
                <a:solidFill>
                  <a:srgbClr val="333333"/>
                </a:solidFill>
                <a:latin typeface="Times New Roman" panose="02020603050405020304" charset="0"/>
                <a:ea typeface="宋体" panose="02010600030101010101" pitchFamily="2" charset="-122"/>
              </a:rPr>
              <a:t>①</a:t>
            </a:r>
            <a:r>
              <a:rPr lang="en-US" sz="2400" b="0">
                <a:solidFill>
                  <a:srgbClr val="333333"/>
                </a:solidFill>
                <a:latin typeface="Times New Roman" panose="02020603050405020304" charset="0"/>
                <a:ea typeface="宋体" panose="02010600030101010101" pitchFamily="2" charset="-122"/>
                <a:cs typeface="Times New Roman" panose="02020603050405020304" charset="0"/>
              </a:rPr>
              <a:t> According to Morrie, what are </a:t>
            </a:r>
            <a:r>
              <a:rPr lang="en-US" sz="2400" b="0">
                <a:solidFill>
                  <a:srgbClr val="333333"/>
                </a:solidFill>
                <a:latin typeface="Times New Roman" panose="02020603050405020304" charset="0"/>
                <a:ea typeface="宋体" panose="02010600030101010101" pitchFamily="2" charset="-122"/>
              </a:rPr>
              <a:t>“</a:t>
            </a:r>
            <a:r>
              <a:rPr lang="en-US" sz="2400" b="0">
                <a:solidFill>
                  <a:srgbClr val="333333"/>
                </a:solidFill>
                <a:latin typeface="Times New Roman" panose="02020603050405020304" charset="0"/>
                <a:ea typeface="宋体" panose="02010600030101010101" pitchFamily="2" charset="-122"/>
                <a:cs typeface="Times New Roman" panose="02020603050405020304" charset="0"/>
              </a:rPr>
              <a:t>the big things</a:t>
            </a:r>
            <a:r>
              <a:rPr lang="en-US" sz="2400" b="0">
                <a:solidFill>
                  <a:srgbClr val="333333"/>
                </a:solidFill>
                <a:latin typeface="Times New Roman" panose="02020603050405020304" charset="0"/>
                <a:ea typeface="宋体" panose="02010600030101010101" pitchFamily="2" charset="-122"/>
              </a:rPr>
              <a:t>”</a:t>
            </a:r>
            <a:r>
              <a:rPr lang="en-US" sz="2400" b="0">
                <a:solidFill>
                  <a:srgbClr val="333333"/>
                </a:solidFill>
                <a:latin typeface="Times New Roman" panose="02020603050405020304" charset="0"/>
                <a:ea typeface="宋体" panose="02010600030101010101" pitchFamily="2" charset="-122"/>
                <a:cs typeface="Times New Roman" panose="02020603050405020304" charset="0"/>
              </a:rPr>
              <a:t> in life? </a:t>
            </a:r>
            <a:endParaRPr lang="en-US" sz="2400" b="0">
              <a:solidFill>
                <a:srgbClr val="333333"/>
              </a:solidFill>
              <a:latin typeface="Times New Roman" panose="02020603050405020304" charset="0"/>
              <a:ea typeface="宋体" panose="02010600030101010101" pitchFamily="2" charset="-122"/>
            </a:endParaRPr>
          </a:p>
          <a:p>
            <a:pPr indent="0" fontAlgn="auto">
              <a:lnSpc>
                <a:spcPct val="150000"/>
              </a:lnSpc>
            </a:pPr>
            <a:r>
              <a:rPr lang="zh-CN" altLang="en-US" sz="2400"/>
              <a:t>    </a:t>
            </a:r>
            <a:endParaRPr lang="zh-CN" altLang="en-US" sz="2400"/>
          </a:p>
          <a:p>
            <a:pPr indent="0" fontAlgn="auto">
              <a:lnSpc>
                <a:spcPct val="150000"/>
              </a:lnSpc>
            </a:pPr>
            <a:endParaRPr lang="zh-CN" altLang="en-US" sz="2400"/>
          </a:p>
        </p:txBody>
      </p:sp>
      <p:sp>
        <p:nvSpPr>
          <p:cNvPr id="6" name="文本框 5"/>
          <p:cNvSpPr txBox="1"/>
          <p:nvPr/>
        </p:nvSpPr>
        <p:spPr>
          <a:xfrm>
            <a:off x="224155" y="3499485"/>
            <a:ext cx="11910695" cy="1753235"/>
          </a:xfrm>
          <a:prstGeom prst="rect">
            <a:avLst/>
          </a:prstGeom>
          <a:noFill/>
        </p:spPr>
        <p:txBody>
          <a:bodyPr wrap="square" rtlCol="0">
            <a:spAutoFit/>
          </a:bodyPr>
          <a:lstStyle/>
          <a:p>
            <a:pPr indent="0" fontAlgn="auto">
              <a:lnSpc>
                <a:spcPct val="150000"/>
              </a:lnSpc>
            </a:pPr>
            <a:r>
              <a:rPr lang="en-US" sz="2400">
                <a:solidFill>
                  <a:srgbClr val="333333"/>
                </a:solidFill>
                <a:latin typeface="Times New Roman" panose="02020603050405020304" charset="0"/>
                <a:ea typeface="宋体" panose="02010600030101010101" pitchFamily="2" charset="-122"/>
                <a:sym typeface="+mn-ea"/>
              </a:rPr>
              <a:t>②</a:t>
            </a:r>
            <a:r>
              <a:rPr lang="en-US" sz="2400">
                <a:solidFill>
                  <a:srgbClr val="333333"/>
                </a:solidFill>
                <a:latin typeface="Times New Roman" panose="02020603050405020304" charset="0"/>
                <a:ea typeface="宋体" panose="02010600030101010101" pitchFamily="2" charset="-122"/>
                <a:cs typeface="Times New Roman" panose="02020603050405020304" charset="0"/>
                <a:sym typeface="+mn-ea"/>
              </a:rPr>
              <a:t> What is your understanding of Auden</a:t>
            </a:r>
            <a:r>
              <a:rPr lang="en-US" sz="2400">
                <a:solidFill>
                  <a:srgbClr val="333333"/>
                </a:solidFill>
                <a:latin typeface="Times New Roman" panose="02020603050405020304" charset="0"/>
                <a:ea typeface="宋体" panose="02010600030101010101" pitchFamily="2" charset="-122"/>
                <a:sym typeface="+mn-ea"/>
              </a:rPr>
              <a:t>’</a:t>
            </a:r>
            <a:r>
              <a:rPr lang="en-US" sz="2400">
                <a:solidFill>
                  <a:srgbClr val="333333"/>
                </a:solidFill>
                <a:latin typeface="Times New Roman" panose="02020603050405020304" charset="0"/>
                <a:ea typeface="宋体" panose="02010600030101010101" pitchFamily="2" charset="-122"/>
                <a:cs typeface="Times New Roman" panose="02020603050405020304" charset="0"/>
                <a:sym typeface="+mn-ea"/>
              </a:rPr>
              <a:t>s words: </a:t>
            </a:r>
            <a:r>
              <a:rPr lang="en-US" sz="2400">
                <a:solidFill>
                  <a:srgbClr val="333333"/>
                </a:solidFill>
                <a:latin typeface="Times New Roman" panose="02020603050405020304" charset="0"/>
                <a:ea typeface="宋体" panose="02010600030101010101" pitchFamily="2" charset="-122"/>
                <a:sym typeface="+mn-ea"/>
              </a:rPr>
              <a:t>“</a:t>
            </a:r>
            <a:r>
              <a:rPr lang="en-US" sz="2400">
                <a:solidFill>
                  <a:srgbClr val="333333"/>
                </a:solidFill>
                <a:latin typeface="Times New Roman" panose="02020603050405020304" charset="0"/>
                <a:ea typeface="宋体" panose="02010600030101010101" pitchFamily="2" charset="-122"/>
                <a:cs typeface="Times New Roman" panose="02020603050405020304" charset="0"/>
                <a:sym typeface="+mn-ea"/>
              </a:rPr>
              <a:t>Love each other or perish</a:t>
            </a:r>
            <a:r>
              <a:rPr lang="en-US" sz="2400">
                <a:solidFill>
                  <a:srgbClr val="333333"/>
                </a:solidFill>
                <a:latin typeface="Times New Roman" panose="02020603050405020304" charset="0"/>
                <a:ea typeface="宋体" panose="02010600030101010101" pitchFamily="2" charset="-122"/>
                <a:sym typeface="+mn-ea"/>
              </a:rPr>
              <a:t>”</a:t>
            </a:r>
            <a:r>
              <a:rPr lang="en-US" sz="2400">
                <a:solidFill>
                  <a:srgbClr val="333333"/>
                </a:solidFill>
                <a:latin typeface="Times New Roman" panose="02020603050405020304" charset="0"/>
                <a:ea typeface="宋体" panose="02010600030101010101" pitchFamily="2" charset="-122"/>
                <a:cs typeface="Times New Roman" panose="02020603050405020304" charset="0"/>
                <a:sym typeface="+mn-ea"/>
              </a:rPr>
              <a:t>?</a:t>
            </a:r>
            <a:endParaRPr lang="en-US" sz="2400">
              <a:solidFill>
                <a:srgbClr val="333333"/>
              </a:solidFill>
              <a:latin typeface="Times New Roman" panose="02020603050405020304" charset="0"/>
              <a:ea typeface="宋体" panose="02010600030101010101" pitchFamily="2" charset="-122"/>
              <a:sym typeface="+mn-ea"/>
            </a:endParaRPr>
          </a:p>
          <a:p>
            <a:endParaRPr lang="zh-CN" altLang="en-US" sz="2400"/>
          </a:p>
          <a:p>
            <a:r>
              <a:rPr lang="zh-CN" altLang="en-US" sz="2400"/>
              <a:t>    </a:t>
            </a:r>
            <a:endParaRPr lang="zh-CN" altLang="en-US" sz="2400"/>
          </a:p>
          <a:p>
            <a:endParaRPr lang="zh-CN" altLang="en-US" sz="2400"/>
          </a:p>
        </p:txBody>
      </p:sp>
      <p:sp>
        <p:nvSpPr>
          <p:cNvPr id="7" name="文本框 6"/>
          <p:cNvSpPr txBox="1"/>
          <p:nvPr/>
        </p:nvSpPr>
        <p:spPr>
          <a:xfrm>
            <a:off x="690245" y="2384425"/>
            <a:ext cx="10554970" cy="460375"/>
          </a:xfrm>
          <a:prstGeom prst="rect">
            <a:avLst/>
          </a:prstGeom>
          <a:noFill/>
        </p:spPr>
        <p:txBody>
          <a:bodyPr wrap="square" rtlCol="0">
            <a:spAutoFit/>
          </a:bodyPr>
          <a:lstStyle/>
          <a:p>
            <a:r>
              <a:rPr lang="zh-CN" altLang="en-US" sz="2400">
                <a:solidFill>
                  <a:srgbClr val="FF0000"/>
                </a:solidFill>
                <a:latin typeface="Arial" panose="020B0604020202020204" pitchFamily="34" charset="0"/>
                <a:ea typeface="仿宋" panose="02010609060101010101" charset="-122"/>
                <a:cs typeface="Arial" panose="020B0604020202020204" pitchFamily="34" charset="0"/>
              </a:rPr>
              <a:t> The big things in life are how we think, what we value.      </a:t>
            </a:r>
            <a:endParaRPr lang="zh-CN" altLang="en-US" sz="2400">
              <a:solidFill>
                <a:srgbClr val="FF0000"/>
              </a:solidFill>
              <a:latin typeface="Arial" panose="020B0604020202020204" pitchFamily="34" charset="0"/>
              <a:ea typeface="仿宋" panose="02010609060101010101" charset="-122"/>
              <a:cs typeface="Arial" panose="020B0604020202020204" pitchFamily="34" charset="0"/>
            </a:endParaRPr>
          </a:p>
        </p:txBody>
      </p:sp>
      <p:sp>
        <p:nvSpPr>
          <p:cNvPr id="8" name="文本框 7"/>
          <p:cNvSpPr txBox="1"/>
          <p:nvPr/>
        </p:nvSpPr>
        <p:spPr>
          <a:xfrm>
            <a:off x="690245" y="4275455"/>
            <a:ext cx="11134090" cy="460375"/>
          </a:xfrm>
          <a:prstGeom prst="rect">
            <a:avLst/>
          </a:prstGeom>
          <a:noFill/>
        </p:spPr>
        <p:txBody>
          <a:bodyPr wrap="square" rtlCol="0">
            <a:spAutoFit/>
          </a:bodyPr>
          <a:lstStyle/>
          <a:p>
            <a:r>
              <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rPr>
              <a:t>We should be love who we love and who loves us</a:t>
            </a:r>
            <a:r>
              <a:rPr lang="en-US" altLang="zh-CN" sz="2400">
                <a:solidFill>
                  <a:srgbClr val="FF0000"/>
                </a:solidFill>
                <a:latin typeface="Arial" panose="020B0604020202020204" pitchFamily="34" charset="0"/>
                <a:ea typeface="宋体" panose="02010600030101010101" pitchFamily="2" charset="-122"/>
                <a:cs typeface="Arial" panose="020B0604020202020204" pitchFamily="34" charset="0"/>
              </a:rPr>
              <a:t>,</a:t>
            </a:r>
            <a:r>
              <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rPr>
              <a:t> or </a:t>
            </a:r>
            <a:r>
              <a:rPr lang="en-US" altLang="zh-CN" sz="2400">
                <a:solidFill>
                  <a:srgbClr val="FF0000"/>
                </a:solidFill>
                <a:latin typeface="Arial" panose="020B0604020202020204" pitchFamily="34" charset="0"/>
                <a:ea typeface="宋体" panose="02010600030101010101" pitchFamily="2" charset="-122"/>
                <a:cs typeface="Arial" panose="020B0604020202020204" pitchFamily="34" charset="0"/>
              </a:rPr>
              <a:t>else</a:t>
            </a:r>
            <a:r>
              <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rPr>
              <a:t>the life is meaningless. </a:t>
            </a:r>
            <a:endPar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endParaRPr>
          </a:p>
        </p:txBody>
      </p:sp>
      <p:graphicFrame>
        <p:nvGraphicFramePr>
          <p:cNvPr id="9" name="表格 8"/>
          <p:cNvGraphicFramePr>
            <a:graphicFrameLocks noGrp="1"/>
          </p:cNvGraphicFramePr>
          <p:nvPr/>
        </p:nvGraphicFramePr>
        <p:xfrm>
          <a:off x="3832225" y="8255"/>
          <a:ext cx="4878705" cy="701040"/>
        </p:xfrm>
        <a:graphic>
          <a:graphicData uri="http://schemas.openxmlformats.org/drawingml/2006/table">
            <a:tbl>
              <a:tblPr firstRow="1" bandRow="1">
                <a:tableStyleId>{5C22544A-7EE6-4342-B048-85BDC9FD1C3A}</a:tableStyleId>
              </a:tblPr>
              <a:tblGrid>
                <a:gridCol w="4878705"/>
              </a:tblGrid>
              <a:tr h="701040">
                <a:tc>
                  <a:txBody>
                    <a:bodyPr wrap="square"/>
                    <a:lstStyle/>
                    <a:p>
                      <a:pPr algn="ctr">
                        <a:buNone/>
                      </a:pPr>
                      <a:r>
                        <a:rPr lang="en-US" altLang="zh-CN" sz="4000">
                          <a:solidFill>
                            <a:srgbClr val="00B050"/>
                          </a:solidFill>
                          <a:latin typeface="微软雅黑" panose="020B0503020204020204" pitchFamily="34" charset="-122"/>
                          <a:ea typeface="微软雅黑" panose="020B0503020204020204" pitchFamily="34" charset="-122"/>
                        </a:rPr>
                        <a:t>Think &amp; Share </a:t>
                      </a:r>
                      <a:endParaRPr lang="en-US" altLang="zh-CN" sz="4000">
                        <a:solidFill>
                          <a:srgbClr val="00B050"/>
                        </a:solidFill>
                        <a:latin typeface="微软雅黑" panose="020B0503020204020204" pitchFamily="34" charset="-122"/>
                        <a:ea typeface="微软雅黑" panose="020B0503020204020204" pitchFamily="34" charset="-122"/>
                      </a:endParaRPr>
                    </a:p>
                  </a:txBody>
                  <a:tcPr vert="horz">
                    <a:solidFill>
                      <a:srgbClr val="92D050"/>
                    </a:solidFill>
                  </a:tcPr>
                </a:tc>
              </a:tr>
            </a:tbl>
          </a:graphicData>
        </a:graphic>
      </p:graphicFrame>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4455" y="987425"/>
            <a:ext cx="11711940" cy="2306955"/>
          </a:xfrm>
          <a:prstGeom prst="rect">
            <a:avLst/>
          </a:prstGeom>
          <a:noFill/>
        </p:spPr>
        <p:txBody>
          <a:bodyPr wrap="square" rtlCol="0">
            <a:spAutoFit/>
          </a:bodyPr>
          <a:lstStyle/>
          <a:p>
            <a:pPr fontAlgn="auto">
              <a:lnSpc>
                <a:spcPct val="150000"/>
              </a:lnSpc>
            </a:pPr>
            <a:r>
              <a:rPr lang="zh-CN" altLang="en-US" sz="2400">
                <a:latin typeface="Arial" panose="020B0604020202020204" pitchFamily="34" charset="0"/>
                <a:ea typeface="仿宋" panose="02010609060101010101" charset="-122"/>
                <a:cs typeface="Arial" panose="020B0604020202020204" pitchFamily="34" charset="0"/>
              </a:rPr>
              <a:t>③ How do you usually learn lessons about life? Though experience or learning from other people? </a:t>
            </a:r>
            <a:endParaRPr lang="zh-CN" altLang="en-US" sz="2400">
              <a:latin typeface="Arial" panose="020B0604020202020204" pitchFamily="34" charset="0"/>
              <a:ea typeface="仿宋" panose="02010609060101010101" charset="-122"/>
              <a:cs typeface="Arial" panose="020B0604020202020204" pitchFamily="34" charset="0"/>
            </a:endParaRPr>
          </a:p>
          <a:p>
            <a:pPr fontAlgn="auto">
              <a:lnSpc>
                <a:spcPct val="150000"/>
              </a:lnSpc>
            </a:pPr>
            <a:endParaRPr lang="zh-CN" altLang="en-US" sz="2400">
              <a:latin typeface="Arial" panose="020B0604020202020204" pitchFamily="34" charset="0"/>
              <a:ea typeface="仿宋" panose="02010609060101010101" charset="-122"/>
              <a:cs typeface="Arial" panose="020B0604020202020204" pitchFamily="34" charset="0"/>
            </a:endParaRPr>
          </a:p>
          <a:p>
            <a:pPr fontAlgn="auto">
              <a:lnSpc>
                <a:spcPct val="150000"/>
              </a:lnSpc>
            </a:pPr>
            <a:endParaRPr lang="zh-CN" altLang="en-US" sz="2400">
              <a:latin typeface="Arial" panose="020B0604020202020204" pitchFamily="34" charset="0"/>
              <a:ea typeface="仿宋" panose="02010609060101010101" charset="-122"/>
              <a:cs typeface="Arial" panose="020B0604020202020204" pitchFamily="34" charset="0"/>
            </a:endParaRPr>
          </a:p>
        </p:txBody>
      </p:sp>
      <p:sp>
        <p:nvSpPr>
          <p:cNvPr id="6" name="文本框 5"/>
          <p:cNvSpPr txBox="1"/>
          <p:nvPr/>
        </p:nvSpPr>
        <p:spPr>
          <a:xfrm>
            <a:off x="184150" y="3739515"/>
            <a:ext cx="11824335" cy="2861310"/>
          </a:xfrm>
          <a:prstGeom prst="rect">
            <a:avLst/>
          </a:prstGeom>
          <a:noFill/>
        </p:spPr>
        <p:txBody>
          <a:bodyPr wrap="square" rtlCol="0">
            <a:spAutoFit/>
          </a:bodyPr>
          <a:lstStyle/>
          <a:p>
            <a:pPr fontAlgn="auto">
              <a:lnSpc>
                <a:spcPct val="150000"/>
              </a:lnSpc>
            </a:pPr>
            <a:r>
              <a:rPr lang="zh-CN" altLang="en-US" sz="2400">
                <a:latin typeface="Arial" panose="020B0604020202020204" pitchFamily="34" charset="0"/>
                <a:ea typeface="宋体" panose="02010600030101010101" pitchFamily="2" charset="-122"/>
                <a:cs typeface="Arial" panose="020B0604020202020204" pitchFamily="34" charset="0"/>
              </a:rPr>
              <a:t>④ Can you critically evaluate other people</a:t>
            </a:r>
            <a:r>
              <a:rPr lang="en-US" altLang="zh-CN" sz="2400">
                <a:latin typeface="Arial" panose="020B0604020202020204" pitchFamily="34" charset="0"/>
                <a:ea typeface="宋体" panose="02010600030101010101" pitchFamily="2" charset="-122"/>
                <a:cs typeface="Arial" panose="020B0604020202020204" pitchFamily="34" charset="0"/>
              </a:rPr>
              <a:t>'</a:t>
            </a:r>
            <a:r>
              <a:rPr lang="zh-CN" altLang="en-US" sz="2400">
                <a:latin typeface="Arial" panose="020B0604020202020204" pitchFamily="34" charset="0"/>
                <a:ea typeface="宋体" panose="02010600030101010101" pitchFamily="2" charset="-122"/>
                <a:cs typeface="Arial" panose="020B0604020202020204" pitchFamily="34" charset="0"/>
              </a:rPr>
              <a:t>s opinions and make your own judgments?</a:t>
            </a:r>
            <a:endParaRPr lang="zh-CN" altLang="en-US" sz="2400">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r>
              <a:rPr lang="zh-CN" altLang="en-US" sz="2400">
                <a:latin typeface="Arial" panose="020B0604020202020204" pitchFamily="34" charset="0"/>
                <a:ea typeface="宋体" panose="02010600030101010101" pitchFamily="2" charset="-122"/>
                <a:cs typeface="Arial" panose="020B0604020202020204" pitchFamily="34" charset="0"/>
              </a:rPr>
              <a:t>  </a:t>
            </a:r>
            <a:endParaRPr lang="zh-CN" altLang="en-US" sz="2400">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endParaRPr lang="zh-CN" altLang="en-US" sz="2400">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endParaRPr lang="zh-CN" altLang="en-US" sz="2400">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endParaRPr lang="zh-CN" altLang="en-US" sz="2400">
              <a:latin typeface="Arial" panose="020B0604020202020204" pitchFamily="34" charset="0"/>
              <a:ea typeface="宋体" panose="02010600030101010101" pitchFamily="2" charset="-122"/>
              <a:cs typeface="Arial" panose="020B0604020202020204" pitchFamily="34" charset="0"/>
            </a:endParaRPr>
          </a:p>
        </p:txBody>
      </p:sp>
      <p:sp>
        <p:nvSpPr>
          <p:cNvPr id="7" name="文本框 6"/>
          <p:cNvSpPr txBox="1"/>
          <p:nvPr/>
        </p:nvSpPr>
        <p:spPr>
          <a:xfrm>
            <a:off x="379730" y="2095500"/>
            <a:ext cx="11120120" cy="1198880"/>
          </a:xfrm>
          <a:prstGeom prst="rect">
            <a:avLst/>
          </a:prstGeom>
          <a:noFill/>
        </p:spPr>
        <p:txBody>
          <a:bodyPr wrap="square" rtlCol="0">
            <a:spAutoFit/>
          </a:bodyPr>
          <a:lstStyle/>
          <a:p>
            <a:pPr fontAlgn="auto">
              <a:lnSpc>
                <a:spcPct val="150000"/>
              </a:lnSpc>
            </a:pPr>
            <a:r>
              <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rPr>
              <a:t>Both I learn from one friend who earned lots of money at the cost of his own health that we should value our won life and those who love us. </a:t>
            </a:r>
            <a:endPar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endParaRPr>
          </a:p>
        </p:txBody>
      </p:sp>
      <p:sp>
        <p:nvSpPr>
          <p:cNvPr id="8" name="文本框 7"/>
          <p:cNvSpPr txBox="1"/>
          <p:nvPr/>
        </p:nvSpPr>
        <p:spPr>
          <a:xfrm>
            <a:off x="379095" y="4416425"/>
            <a:ext cx="11417300" cy="1198880"/>
          </a:xfrm>
          <a:prstGeom prst="rect">
            <a:avLst/>
          </a:prstGeom>
          <a:noFill/>
        </p:spPr>
        <p:txBody>
          <a:bodyPr wrap="square" rtlCol="0">
            <a:spAutoFit/>
          </a:bodyPr>
          <a:lstStyle/>
          <a:p>
            <a:pPr fontAlgn="auto">
              <a:lnSpc>
                <a:spcPct val="150000"/>
              </a:lnSpc>
            </a:pPr>
            <a:r>
              <a:rPr lang="en-US" altLang="zh-CN" sz="2400">
                <a:solidFill>
                  <a:srgbClr val="FF0000"/>
                </a:solidFill>
              </a:rPr>
              <a:t>Yes. I think that  knowing necessary information can effectively, critically acquire, evaluate information and creatively use information based on facts. </a:t>
            </a:r>
            <a:endParaRPr lang="en-US" altLang="zh-CN" sz="2400">
              <a:solidFill>
                <a:srgbClr val="FF0000"/>
              </a:solidFill>
            </a:endParaRPr>
          </a:p>
        </p:txBody>
      </p:sp>
      <p:graphicFrame>
        <p:nvGraphicFramePr>
          <p:cNvPr id="9" name="表格 8"/>
          <p:cNvGraphicFramePr>
            <a:graphicFrameLocks noGrp="1"/>
          </p:cNvGraphicFramePr>
          <p:nvPr/>
        </p:nvGraphicFramePr>
        <p:xfrm>
          <a:off x="3832225" y="8255"/>
          <a:ext cx="4878705" cy="701040"/>
        </p:xfrm>
        <a:graphic>
          <a:graphicData uri="http://schemas.openxmlformats.org/drawingml/2006/table">
            <a:tbl>
              <a:tblPr firstRow="1" bandRow="1">
                <a:tableStyleId>{5C22544A-7EE6-4342-B048-85BDC9FD1C3A}</a:tableStyleId>
              </a:tblPr>
              <a:tblGrid>
                <a:gridCol w="4878705"/>
              </a:tblGrid>
              <a:tr h="701040">
                <a:tc>
                  <a:txBody>
                    <a:bodyPr wrap="square"/>
                    <a:lstStyle/>
                    <a:p>
                      <a:pPr algn="ctr">
                        <a:buNone/>
                      </a:pPr>
                      <a:r>
                        <a:rPr lang="en-US" altLang="zh-CN" sz="4000">
                          <a:solidFill>
                            <a:srgbClr val="00B050"/>
                          </a:solidFill>
                          <a:latin typeface="微软雅黑" panose="020B0503020204020204" pitchFamily="34" charset="-122"/>
                          <a:ea typeface="微软雅黑" panose="020B0503020204020204" pitchFamily="34" charset="-122"/>
                        </a:rPr>
                        <a:t>Think &amp; Share </a:t>
                      </a:r>
                      <a:endParaRPr lang="en-US" altLang="zh-CN" sz="4000">
                        <a:solidFill>
                          <a:srgbClr val="00B050"/>
                        </a:solidFill>
                        <a:latin typeface="微软雅黑" panose="020B0503020204020204" pitchFamily="34" charset="-122"/>
                        <a:ea typeface="微软雅黑" panose="020B0503020204020204" pitchFamily="34" charset="-122"/>
                      </a:endParaRPr>
                    </a:p>
                  </a:txBody>
                  <a:tcPr vert="horz">
                    <a:solidFill>
                      <a:srgbClr val="92D050"/>
                    </a:solidFill>
                  </a:tcPr>
                </a:tc>
              </a:tr>
            </a:tbl>
          </a:graphicData>
        </a:graphic>
      </p:graphicFrame>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3416300" y="8255"/>
            <a:ext cx="598678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5" name="文本框 4"/>
          <p:cNvSpPr txBox="1"/>
          <p:nvPr/>
        </p:nvSpPr>
        <p:spPr>
          <a:xfrm>
            <a:off x="338455" y="715010"/>
            <a:ext cx="11572875" cy="5077460"/>
          </a:xfrm>
          <a:prstGeom prst="rect">
            <a:avLst/>
          </a:prstGeom>
          <a:noFill/>
        </p:spPr>
        <p:txBody>
          <a:bodyPr wrap="square" rtlCol="0">
            <a:spAutoFit/>
          </a:bodyPr>
          <a:lstStyle/>
          <a:p>
            <a:pPr fontAlgn="auto">
              <a:lnSpc>
                <a:spcPct val="150000"/>
              </a:lnSpc>
            </a:pPr>
            <a:r>
              <a:rPr lang="en-US" altLang="zh-CN" sz="2400">
                <a:solidFill>
                  <a:srgbClr val="FF0000"/>
                </a:solidFill>
                <a:latin typeface="Arial" panose="020B0604020202020204" pitchFamily="34" charset="0"/>
                <a:ea typeface="仿宋" panose="02010609060101010101" charset="-122"/>
                <a:cs typeface="Arial" panose="020B0604020202020204" pitchFamily="34" charset="0"/>
              </a:rPr>
              <a:t>1. Despite its widespread recognition, my first impression was that Tuesday with Morries is just made up of a collection of over-emotional thoughts and messages, many of which are repeated. </a:t>
            </a:r>
            <a:endParaRPr lang="en-US" altLang="zh-CN" sz="2400">
              <a:solidFill>
                <a:srgbClr val="FF0000"/>
              </a:solidFill>
              <a:latin typeface="Arial" panose="020B0604020202020204" pitchFamily="34" charset="0"/>
              <a:ea typeface="仿宋" panose="02010609060101010101" charset="-122"/>
              <a:cs typeface="Arial" panose="020B0604020202020204" pitchFamily="34" charset="0"/>
            </a:endParaRPr>
          </a:p>
          <a:p>
            <a:pPr fontAlgn="auto">
              <a:lnSpc>
                <a:spcPct val="150000"/>
              </a:lnSpc>
            </a:pPr>
            <a:endParaRPr lang="en-US" altLang="zh-CN" sz="2400">
              <a:solidFill>
                <a:schemeClr val="tx1"/>
              </a:solidFill>
              <a:latin typeface="Arial" panose="020B0604020202020204" pitchFamily="34" charset="0"/>
              <a:ea typeface="仿宋" panose="02010609060101010101" charset="-122"/>
              <a:cs typeface="Arial" panose="020B0604020202020204" pitchFamily="34" charset="0"/>
            </a:endParaRPr>
          </a:p>
          <a:p>
            <a:pPr fontAlgn="auto">
              <a:lnSpc>
                <a:spcPct val="150000"/>
              </a:lnSpc>
            </a:pPr>
            <a:r>
              <a:rPr lang="en-US" altLang="zh-CN" sz="2400" b="1">
                <a:solidFill>
                  <a:srgbClr val="00B050"/>
                </a:solidFill>
                <a:latin typeface="Arial" panose="020B0604020202020204" pitchFamily="34" charset="0"/>
                <a:ea typeface="仿宋" panose="02010609060101010101" charset="-122"/>
                <a:cs typeface="Arial" panose="020B0604020202020204" pitchFamily="34" charset="0"/>
              </a:rPr>
              <a:t>[句式分析]</a:t>
            </a:r>
            <a:r>
              <a:rPr lang="en-US" altLang="zh-CN" sz="2400">
                <a:solidFill>
                  <a:srgbClr val="FF0000"/>
                </a:solidFill>
                <a:latin typeface="Arial" panose="020B0604020202020204" pitchFamily="34" charset="0"/>
                <a:ea typeface="仿宋" panose="02010609060101010101" charset="-122"/>
                <a:cs typeface="Arial" panose="020B0604020202020204" pitchFamily="34" charset="0"/>
              </a:rPr>
              <a:t> </a:t>
            </a:r>
            <a:r>
              <a:rPr lang="en-US" altLang="zh-CN" sz="2400">
                <a:solidFill>
                  <a:schemeClr val="tx1"/>
                </a:solidFill>
                <a:latin typeface="Arial" panose="020B0604020202020204" pitchFamily="34" charset="0"/>
                <a:ea typeface="仿宋" panose="02010609060101010101" charset="-122"/>
                <a:cs typeface="Arial" panose="020B0604020202020204" pitchFamily="34" charset="0"/>
              </a:rPr>
              <a:t>that至句尾为that引导的表语从句；many of which引导非限制性定语从句，关系词which指先行词thoughts and messages. 其中短语 be made up of 意为“由...组成或构成”。 </a:t>
            </a:r>
            <a:endParaRPr lang="en-US" altLang="zh-CN" sz="2400">
              <a:solidFill>
                <a:srgbClr val="FF0000"/>
              </a:solidFill>
              <a:latin typeface="Arial" panose="020B0604020202020204" pitchFamily="34" charset="0"/>
              <a:ea typeface="仿宋" panose="02010609060101010101" charset="-122"/>
              <a:cs typeface="Arial" panose="020B0604020202020204" pitchFamily="34" charset="0"/>
            </a:endParaRPr>
          </a:p>
          <a:p>
            <a:pPr fontAlgn="auto">
              <a:lnSpc>
                <a:spcPct val="150000"/>
              </a:lnSpc>
            </a:pPr>
            <a:r>
              <a:rPr lang="en-US" altLang="zh-CN" sz="2400" b="1">
                <a:solidFill>
                  <a:srgbClr val="00B050"/>
                </a:solidFill>
                <a:latin typeface="Arial" panose="020B0604020202020204" pitchFamily="34" charset="0"/>
                <a:ea typeface="仿宋" panose="02010609060101010101" charset="-122"/>
                <a:cs typeface="Arial" panose="020B0604020202020204" pitchFamily="34" charset="0"/>
              </a:rPr>
              <a:t>[尝试翻译] </a:t>
            </a:r>
            <a:r>
              <a:rPr lang="en-US" altLang="zh-CN" sz="2400" u="sng">
                <a:solidFill>
                  <a:srgbClr val="FF0000"/>
                </a:solidFill>
                <a:latin typeface="Arial" panose="020B0604020202020204" pitchFamily="34" charset="0"/>
                <a:ea typeface="仿宋" panose="02010609060101010101" charset="-122"/>
                <a:cs typeface="Arial" panose="020B0604020202020204" pitchFamily="34" charset="0"/>
              </a:rPr>
              <a:t>尽管它被广泛认可，但我的第一印象是《与莫瑞斯在一起的周二》只是由一系列过度情绪化的想法和信息组成的，其中很多都是重复的。</a:t>
            </a:r>
            <a:endParaRPr lang="en-US" altLang="zh-CN" sz="2400" u="sng">
              <a:solidFill>
                <a:srgbClr val="FF0000"/>
              </a:solidFill>
              <a:latin typeface="Arial" panose="020B0604020202020204" pitchFamily="34" charset="0"/>
              <a:ea typeface="仿宋" panose="02010609060101010101" charset="-122"/>
              <a:cs typeface="Arial" panose="020B0604020202020204" pitchFamily="34" charset="0"/>
              <a:sym typeface="+mn-ea"/>
            </a:endParaRP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文本框 4"/>
          <p:cNvSpPr txBox="1"/>
          <p:nvPr/>
        </p:nvSpPr>
        <p:spPr>
          <a:xfrm>
            <a:off x="897255" y="142240"/>
            <a:ext cx="6351270" cy="521970"/>
          </a:xfrm>
          <a:prstGeom prst="rect">
            <a:avLst/>
          </a:prstGeom>
          <a:noFill/>
        </p:spPr>
        <p:txBody>
          <a:bodyPr wrap="square" rtlCol="0">
            <a:spAutoFit/>
          </a:bodyPr>
          <a:lstStyle/>
          <a:p>
            <a:r>
              <a:rPr lang="en-US" altLang="zh-CN" sz="2800" b="1">
                <a:solidFill>
                  <a:srgbClr val="FF0000"/>
                </a:solidFill>
              </a:rPr>
              <a:t>Watch the vidoe  and </a:t>
            </a:r>
            <a:r>
              <a:rPr lang="zh-CN" altLang="en-US" sz="2800" b="1">
                <a:solidFill>
                  <a:srgbClr val="FF0000"/>
                </a:solidFill>
                <a:sym typeface="+mn-ea"/>
              </a:rPr>
              <a:t>fill in the form.</a:t>
            </a:r>
            <a:endParaRPr lang="zh-CN" altLang="en-US" sz="2800" b="1">
              <a:solidFill>
                <a:srgbClr val="FF0000"/>
              </a:solidFill>
              <a:sym typeface="+mn-ea"/>
            </a:endParaRPr>
          </a:p>
        </p:txBody>
      </p:sp>
      <p:pic>
        <p:nvPicPr>
          <p:cNvPr id="7" name="图片 6"/>
          <p:cNvPicPr>
            <a:picLocks noChangeAspect="1"/>
          </p:cNvPicPr>
          <p:nvPr/>
        </p:nvPicPr>
        <p:blipFill>
          <a:blip r:embed="rId1"/>
          <a:stretch>
            <a:fillRect/>
          </a:stretch>
        </p:blipFill>
        <p:spPr>
          <a:xfrm>
            <a:off x="9048750" y="3175"/>
            <a:ext cx="1069340" cy="1092200"/>
          </a:xfrm>
          <a:prstGeom prst="rect">
            <a:avLst/>
          </a:prstGeom>
        </p:spPr>
      </p:pic>
      <p:graphicFrame>
        <p:nvGraphicFramePr>
          <p:cNvPr id="3" name="表格 2"/>
          <p:cNvGraphicFramePr>
            <a:graphicFrameLocks noGrp="1"/>
          </p:cNvGraphicFramePr>
          <p:nvPr>
            <p:custDataLst>
              <p:tags r:id="rId2"/>
            </p:custDataLst>
          </p:nvPr>
        </p:nvGraphicFramePr>
        <p:xfrm>
          <a:off x="93345" y="1035050"/>
          <a:ext cx="11933555" cy="5706745"/>
        </p:xfrm>
        <a:graphic>
          <a:graphicData uri="http://schemas.openxmlformats.org/drawingml/2006/table">
            <a:tbl>
              <a:tblPr firstRow="1" bandRow="1">
                <a:tableStyleId>{5C22544A-7EE6-4342-B048-85BDC9FD1C3A}</a:tableStyleId>
              </a:tblPr>
              <a:tblGrid>
                <a:gridCol w="749935"/>
                <a:gridCol w="1410335"/>
                <a:gridCol w="9773285"/>
              </a:tblGrid>
              <a:tr h="981075">
                <a:tc>
                  <a:txBody>
                    <a:bodyPr wrap="square"/>
                    <a:lstStyle/>
                    <a:p>
                      <a:pPr>
                        <a:buNone/>
                      </a:pPr>
                      <a:r>
                        <a:rPr lang="en-US" altLang="zh-CN" sz="2800"/>
                        <a:t>1</a:t>
                      </a:r>
                      <a:endParaRPr lang="en-US" altLang="zh-CN" sz="2800"/>
                    </a:p>
                  </a:txBody>
                  <a:tcPr vert="horz"/>
                </a:tc>
                <a:tc gridSpan="2">
                  <a:txBody>
                    <a:bodyPr wrap="square"/>
                    <a:lstStyle/>
                    <a:p>
                      <a:pPr>
                        <a:buNone/>
                      </a:pPr>
                      <a:endParaRPr lang="zh-CN" altLang="en-US" sz="2400" b="0">
                        <a:latin typeface="Arial" panose="020B0604020202020204" pitchFamily="34" charset="0"/>
                        <a:cs typeface="Arial" panose="020B0604020202020204" pitchFamily="34" charset="0"/>
                      </a:endParaRPr>
                    </a:p>
                    <a:p>
                      <a:pPr>
                        <a:buNone/>
                      </a:pPr>
                      <a:r>
                        <a:rPr lang="zh-CN" altLang="en-US" sz="2400" b="0">
                          <a:latin typeface="Arial" panose="020B0604020202020204" pitchFamily="34" charset="0"/>
                          <a:cs typeface="Arial" panose="020B0604020202020204" pitchFamily="34" charset="0"/>
                        </a:rPr>
                        <a:t>Life in the story is compared to </a:t>
                      </a:r>
                      <a:r>
                        <a:rPr lang="en-US" altLang="zh-CN" sz="2400" b="0">
                          <a:latin typeface="Arial" panose="020B0604020202020204" pitchFamily="34" charset="0"/>
                          <a:cs typeface="Arial" panose="020B0604020202020204" pitchFamily="34" charset="0"/>
                        </a:rPr>
                        <a:t>_________</a:t>
                      </a:r>
                      <a:endParaRPr lang="en-US" altLang="zh-CN" sz="2400" b="0">
                        <a:latin typeface="Arial" panose="020B0604020202020204" pitchFamily="34" charset="0"/>
                        <a:cs typeface="Arial" panose="020B0604020202020204" pitchFamily="34" charset="0"/>
                      </a:endParaRPr>
                    </a:p>
                  </a:txBody>
                  <a:tcPr vert="horz"/>
                </a:tc>
                <a:tc hMerge="1">
                  <a:tcPr/>
                </a:tc>
              </a:tr>
              <a:tr h="875665">
                <a:tc rowSpan="4">
                  <a:txBody>
                    <a:bodyPr wrap="square"/>
                    <a:lstStyle/>
                    <a:p>
                      <a:pPr>
                        <a:buNone/>
                      </a:pPr>
                      <a:endParaRPr lang="en-US" altLang="zh-CN" sz="2800"/>
                    </a:p>
                    <a:p>
                      <a:pPr>
                        <a:buNone/>
                      </a:pPr>
                      <a:endParaRPr lang="en-US" altLang="zh-CN" sz="2800"/>
                    </a:p>
                    <a:p>
                      <a:pPr>
                        <a:buNone/>
                      </a:pPr>
                      <a:endParaRPr lang="en-US" altLang="zh-CN" sz="2800"/>
                    </a:p>
                    <a:p>
                      <a:pPr>
                        <a:buNone/>
                      </a:pPr>
                      <a:r>
                        <a:rPr lang="en-US" altLang="zh-CN" sz="2800"/>
                        <a:t>2</a:t>
                      </a:r>
                      <a:endParaRPr lang="en-US" altLang="zh-CN" sz="2800"/>
                    </a:p>
                  </a:txBody>
                  <a:tcPr vert="horz"/>
                </a:tc>
                <a:tc>
                  <a:txBody>
                    <a:bodyPr wrap="square"/>
                    <a:lstStyle/>
                    <a:p>
                      <a:pPr>
                        <a:buNone/>
                      </a:pPr>
                      <a:endParaRPr lang="en-US" altLang="zh-CN" sz="2400" b="0">
                        <a:solidFill>
                          <a:srgbClr val="00B050"/>
                        </a:solidFill>
                        <a:latin typeface="Arial" panose="020B0604020202020204" pitchFamily="34" charset="0"/>
                        <a:cs typeface="Arial" panose="020B0604020202020204" pitchFamily="34" charset="0"/>
                      </a:endParaRPr>
                    </a:p>
                    <a:p>
                      <a:pPr>
                        <a:buNone/>
                      </a:pPr>
                      <a:r>
                        <a:rPr lang="en-US" altLang="zh-CN" sz="2400" b="0">
                          <a:solidFill>
                            <a:srgbClr val="00B050"/>
                          </a:solidFill>
                          <a:latin typeface="Arial" panose="020B0604020202020204" pitchFamily="34" charset="0"/>
                          <a:cs typeface="Arial" panose="020B0604020202020204" pitchFamily="34" charset="0"/>
                        </a:rPr>
                        <a:t>Rocks </a:t>
                      </a:r>
                      <a:endParaRPr lang="en-US" altLang="zh-CN" sz="2400" b="0">
                        <a:solidFill>
                          <a:srgbClr val="00B050"/>
                        </a:solidFill>
                        <a:latin typeface="Arial" panose="020B0604020202020204" pitchFamily="34" charset="0"/>
                        <a:cs typeface="Arial" panose="020B0604020202020204" pitchFamily="34" charset="0"/>
                      </a:endParaRPr>
                    </a:p>
                  </a:txBody>
                  <a:tcPr vert="horz">
                    <a:lnR w="12700" cmpd="sng">
                      <a:solidFill>
                        <a:schemeClr val="tx1"/>
                      </a:solidFill>
                      <a:prstDash val="solid"/>
                    </a:lnR>
                  </a:tcPr>
                </a:tc>
                <a:tc>
                  <a:txBody>
                    <a:bodyPr wrap="square"/>
                    <a:lstStyle/>
                    <a:p>
                      <a:pPr>
                        <a:buNone/>
                      </a:pPr>
                      <a:endParaRPr lang="en-US" altLang="zh-CN" sz="2400" b="0">
                        <a:latin typeface="Arial" panose="020B0604020202020204" pitchFamily="34" charset="0"/>
                        <a:cs typeface="Arial" panose="020B0604020202020204" pitchFamily="34" charset="0"/>
                        <a:sym typeface="+mn-ea"/>
                      </a:endParaRPr>
                    </a:p>
                    <a:p>
                      <a:pPr>
                        <a:buNone/>
                      </a:pPr>
                      <a:r>
                        <a:rPr lang="en-US" altLang="zh-CN" sz="2400">
                          <a:latin typeface="宋体" panose="02010600030101010101" pitchFamily="2" charset="-122"/>
                          <a:ea typeface="宋体" panose="02010600030101010101" pitchFamily="2" charset="-122"/>
                          <a:cs typeface="Arial" panose="020B0604020202020204" pitchFamily="34" charset="0"/>
                          <a:sym typeface="+mn-ea"/>
                        </a:rPr>
                        <a:t>➞</a:t>
                      </a:r>
                      <a:endParaRPr lang="en-US" altLang="zh-CN" sz="2400" b="0">
                        <a:latin typeface="Arial" panose="020B0604020202020204" pitchFamily="34" charset="0"/>
                        <a:cs typeface="Arial" panose="020B0604020202020204" pitchFamily="34" charset="0"/>
                        <a:sym typeface="+mn-ea"/>
                      </a:endParaRPr>
                    </a:p>
                  </a:txBody>
                  <a:tcPr vert="horz">
                    <a:lnL w="12700" cmpd="sng">
                      <a:solidFill>
                        <a:schemeClr val="tx1"/>
                      </a:solidFill>
                      <a:prstDash val="solid"/>
                    </a:lnL>
                  </a:tcPr>
                </a:tc>
              </a:tr>
              <a:tr h="876300">
                <a:tc vMerge="1">
                  <a:tcPr/>
                </a:tc>
                <a:tc>
                  <a:txBody>
                    <a:bodyPr wrap="square"/>
                    <a:lstStyle/>
                    <a:p>
                      <a:pPr>
                        <a:buNone/>
                      </a:pPr>
                      <a:endParaRPr lang="en-US" altLang="zh-CN" sz="2400" b="0">
                        <a:solidFill>
                          <a:srgbClr val="00B050"/>
                        </a:solidFill>
                        <a:latin typeface="Arial" panose="020B0604020202020204" pitchFamily="34" charset="0"/>
                        <a:cs typeface="Arial" panose="020B0604020202020204" pitchFamily="34" charset="0"/>
                      </a:endParaRPr>
                    </a:p>
                    <a:p>
                      <a:pPr>
                        <a:buNone/>
                      </a:pPr>
                      <a:r>
                        <a:rPr lang="en-US" altLang="zh-CN" sz="2400" b="0">
                          <a:solidFill>
                            <a:srgbClr val="00B050"/>
                          </a:solidFill>
                          <a:latin typeface="Arial" panose="020B0604020202020204" pitchFamily="34" charset="0"/>
                          <a:cs typeface="Arial" panose="020B0604020202020204" pitchFamily="34" charset="0"/>
                        </a:rPr>
                        <a:t>Pebbles </a:t>
                      </a:r>
                      <a:endParaRPr lang="en-US" altLang="zh-CN" sz="2400" b="0">
                        <a:solidFill>
                          <a:srgbClr val="00B050"/>
                        </a:solidFill>
                        <a:latin typeface="Arial" panose="020B0604020202020204" pitchFamily="34" charset="0"/>
                        <a:cs typeface="Arial" panose="020B0604020202020204" pitchFamily="34" charset="0"/>
                      </a:endParaRPr>
                    </a:p>
                  </a:txBody>
                  <a:tcPr vert="horz">
                    <a:lnR w="12700" cmpd="sng">
                      <a:solidFill>
                        <a:schemeClr val="tx1"/>
                      </a:solidFill>
                      <a:prstDash val="solid"/>
                    </a:lnR>
                  </a:tcPr>
                </a:tc>
                <a:tc>
                  <a:txBody>
                    <a:bodyPr wrap="square"/>
                    <a:lstStyle/>
                    <a:p>
                      <a:pPr>
                        <a:buNone/>
                      </a:pPr>
                      <a:endParaRPr lang="en-US" altLang="zh-CN" sz="2400" b="0">
                        <a:latin typeface="Arial" panose="020B0604020202020204" pitchFamily="34" charset="0"/>
                        <a:cs typeface="Arial" panose="020B0604020202020204" pitchFamily="34" charset="0"/>
                      </a:endParaRPr>
                    </a:p>
                    <a:p>
                      <a:pPr>
                        <a:buNone/>
                      </a:pPr>
                      <a:r>
                        <a:rPr lang="en-US" altLang="zh-CN" sz="2400" b="0">
                          <a:latin typeface="宋体" panose="02010600030101010101" pitchFamily="2" charset="-122"/>
                          <a:ea typeface="宋体" panose="02010600030101010101" pitchFamily="2" charset="-122"/>
                          <a:cs typeface="Arial" panose="020B0604020202020204" pitchFamily="34" charset="0"/>
                        </a:rPr>
                        <a:t>➞ </a:t>
                      </a:r>
                      <a:endParaRPr lang="en-US" altLang="zh-CN" sz="2400" b="0">
                        <a:latin typeface="宋体" panose="02010600030101010101" pitchFamily="2" charset="-122"/>
                        <a:ea typeface="宋体" panose="02010600030101010101" pitchFamily="2" charset="-122"/>
                        <a:cs typeface="Arial" panose="020B0604020202020204" pitchFamily="34" charset="0"/>
                      </a:endParaRPr>
                    </a:p>
                  </a:txBody>
                  <a:tcPr vert="horz">
                    <a:lnL w="12700" cmpd="sng">
                      <a:solidFill>
                        <a:schemeClr val="tx1"/>
                      </a:solidFill>
                      <a:prstDash val="solid"/>
                    </a:lnL>
                  </a:tcPr>
                </a:tc>
              </a:tr>
              <a:tr h="876935">
                <a:tc vMerge="1">
                  <a:tcPr/>
                </a:tc>
                <a:tc>
                  <a:txBody>
                    <a:bodyPr wrap="square"/>
                    <a:lstStyle/>
                    <a:p>
                      <a:pPr>
                        <a:buNone/>
                      </a:pPr>
                      <a:endParaRPr lang="en-US" altLang="zh-CN" sz="2400" b="0">
                        <a:solidFill>
                          <a:srgbClr val="00B050"/>
                        </a:solidFill>
                        <a:latin typeface="Arial" panose="020B0604020202020204" pitchFamily="34" charset="0"/>
                        <a:cs typeface="Arial" panose="020B0604020202020204" pitchFamily="34" charset="0"/>
                      </a:endParaRPr>
                    </a:p>
                    <a:p>
                      <a:pPr>
                        <a:buNone/>
                      </a:pPr>
                      <a:r>
                        <a:rPr lang="en-US" altLang="zh-CN" sz="2400" b="0">
                          <a:solidFill>
                            <a:srgbClr val="00B050"/>
                          </a:solidFill>
                          <a:latin typeface="Arial" panose="020B0604020202020204" pitchFamily="34" charset="0"/>
                          <a:cs typeface="Arial" panose="020B0604020202020204" pitchFamily="34" charset="0"/>
                        </a:rPr>
                        <a:t>Sand </a:t>
                      </a:r>
                      <a:endParaRPr lang="en-US" altLang="zh-CN" sz="2400" b="0">
                        <a:solidFill>
                          <a:srgbClr val="00B050"/>
                        </a:solidFill>
                        <a:latin typeface="Arial" panose="020B0604020202020204" pitchFamily="34" charset="0"/>
                        <a:cs typeface="Arial" panose="020B0604020202020204" pitchFamily="34" charset="0"/>
                      </a:endParaRPr>
                    </a:p>
                  </a:txBody>
                  <a:tcPr vert="horz">
                    <a:lnR w="12700" cmpd="sng">
                      <a:solidFill>
                        <a:schemeClr val="tx1"/>
                      </a:solidFill>
                      <a:prstDash val="solid"/>
                    </a:lnR>
                  </a:tcPr>
                </a:tc>
                <a:tc>
                  <a:txBody>
                    <a:bodyPr wrap="square"/>
                    <a:lstStyle/>
                    <a:p>
                      <a:pPr>
                        <a:buNone/>
                      </a:pPr>
                      <a:endParaRPr lang="en-US" altLang="zh-CN" sz="2400">
                        <a:latin typeface="宋体" panose="02010600030101010101" pitchFamily="2" charset="-122"/>
                        <a:ea typeface="宋体" panose="02010600030101010101" pitchFamily="2" charset="-122"/>
                        <a:cs typeface="Arial" panose="020B0604020202020204" pitchFamily="34" charset="0"/>
                        <a:sym typeface="+mn-ea"/>
                      </a:endParaRPr>
                    </a:p>
                    <a:p>
                      <a:pPr>
                        <a:buNone/>
                      </a:pPr>
                      <a:r>
                        <a:rPr lang="en-US" altLang="zh-CN" sz="2400">
                          <a:latin typeface="宋体" panose="02010600030101010101" pitchFamily="2" charset="-122"/>
                          <a:ea typeface="宋体" panose="02010600030101010101" pitchFamily="2" charset="-122"/>
                          <a:cs typeface="Arial" panose="020B0604020202020204" pitchFamily="34" charset="0"/>
                          <a:sym typeface="+mn-ea"/>
                        </a:rPr>
                        <a:t>➞  </a:t>
                      </a:r>
                      <a:endParaRPr lang="en-US" altLang="zh-CN" sz="2400" b="0">
                        <a:latin typeface="Arial" panose="020B0604020202020204" pitchFamily="34" charset="0"/>
                        <a:cs typeface="Arial" panose="020B0604020202020204" pitchFamily="34" charset="0"/>
                      </a:endParaRPr>
                    </a:p>
                  </a:txBody>
                  <a:tcPr vert="horz">
                    <a:lnL w="12700" cmpd="sng">
                      <a:solidFill>
                        <a:schemeClr val="tx1"/>
                      </a:solidFill>
                      <a:prstDash val="solid"/>
                    </a:lnL>
                  </a:tcPr>
                </a:tc>
              </a:tr>
              <a:tr h="876300">
                <a:tc vMerge="1">
                  <a:tcPr/>
                </a:tc>
                <a:tc>
                  <a:txBody>
                    <a:bodyPr wrap="square"/>
                    <a:lstStyle/>
                    <a:p>
                      <a:pPr>
                        <a:buNone/>
                      </a:pPr>
                      <a:endParaRPr lang="en-US" altLang="zh-CN" sz="2400" b="0">
                        <a:solidFill>
                          <a:srgbClr val="00B050"/>
                        </a:solidFill>
                        <a:latin typeface="Arial" panose="020B0604020202020204" pitchFamily="34" charset="0"/>
                        <a:cs typeface="Arial" panose="020B0604020202020204" pitchFamily="34" charset="0"/>
                      </a:endParaRPr>
                    </a:p>
                    <a:p>
                      <a:pPr>
                        <a:buNone/>
                      </a:pPr>
                      <a:r>
                        <a:rPr lang="en-US" altLang="zh-CN" sz="2400" b="0">
                          <a:solidFill>
                            <a:srgbClr val="00B050"/>
                          </a:solidFill>
                          <a:latin typeface="Arial" panose="020B0604020202020204" pitchFamily="34" charset="0"/>
                          <a:cs typeface="Arial" panose="020B0604020202020204" pitchFamily="34" charset="0"/>
                        </a:rPr>
                        <a:t>Tea </a:t>
                      </a:r>
                      <a:endParaRPr lang="en-US" altLang="zh-CN" sz="2400" b="0">
                        <a:solidFill>
                          <a:srgbClr val="00B050"/>
                        </a:solidFill>
                        <a:latin typeface="Arial" panose="020B0604020202020204" pitchFamily="34" charset="0"/>
                        <a:cs typeface="Arial" panose="020B0604020202020204" pitchFamily="34" charset="0"/>
                      </a:endParaRPr>
                    </a:p>
                  </a:txBody>
                  <a:tcPr vert="horz">
                    <a:lnR w="12700" cmpd="sng">
                      <a:solidFill>
                        <a:schemeClr val="tx1"/>
                      </a:solidFill>
                      <a:prstDash val="solid"/>
                    </a:lnR>
                  </a:tcPr>
                </a:tc>
                <a:tc>
                  <a:txBody>
                    <a:bodyPr wrap="square"/>
                    <a:lstStyle/>
                    <a:p>
                      <a:pPr>
                        <a:buNone/>
                      </a:pPr>
                      <a:endParaRPr lang="en-US" altLang="zh-CN" sz="2400">
                        <a:latin typeface="宋体" panose="02010600030101010101" pitchFamily="2" charset="-122"/>
                        <a:ea typeface="宋体" panose="02010600030101010101" pitchFamily="2" charset="-122"/>
                        <a:cs typeface="Arial" panose="020B0604020202020204" pitchFamily="34" charset="0"/>
                        <a:sym typeface="+mn-ea"/>
                      </a:endParaRPr>
                    </a:p>
                    <a:p>
                      <a:pPr>
                        <a:buNone/>
                      </a:pPr>
                      <a:r>
                        <a:rPr lang="en-US" altLang="zh-CN" sz="2400">
                          <a:latin typeface="宋体" panose="02010600030101010101" pitchFamily="2" charset="-122"/>
                          <a:ea typeface="宋体" panose="02010600030101010101" pitchFamily="2" charset="-122"/>
                          <a:cs typeface="Arial" panose="020B0604020202020204" pitchFamily="34" charset="0"/>
                          <a:sym typeface="+mn-ea"/>
                        </a:rPr>
                        <a:t>➞</a:t>
                      </a:r>
                      <a:endParaRPr lang="en-US" altLang="zh-CN" sz="2400" b="0">
                        <a:latin typeface="Arial" panose="020B0604020202020204" pitchFamily="34" charset="0"/>
                        <a:cs typeface="Arial" panose="020B0604020202020204" pitchFamily="34" charset="0"/>
                      </a:endParaRPr>
                    </a:p>
                  </a:txBody>
                  <a:tcPr vert="horz">
                    <a:lnL w="12700" cmpd="sng">
                      <a:solidFill>
                        <a:schemeClr val="tx1"/>
                      </a:solidFill>
                      <a:prstDash val="solid"/>
                    </a:lnL>
                  </a:tcPr>
                </a:tc>
              </a:tr>
              <a:tr h="1220470">
                <a:tc>
                  <a:txBody>
                    <a:bodyPr wrap="square"/>
                    <a:lstStyle/>
                    <a:p>
                      <a:pPr>
                        <a:buNone/>
                      </a:pPr>
                      <a:endParaRPr lang="en-US" altLang="zh-CN" sz="2800"/>
                    </a:p>
                    <a:p>
                      <a:pPr>
                        <a:buNone/>
                      </a:pPr>
                      <a:r>
                        <a:rPr lang="en-US" altLang="zh-CN" sz="2800"/>
                        <a:t>3</a:t>
                      </a:r>
                      <a:endParaRPr lang="en-US" altLang="zh-CN" sz="2800"/>
                    </a:p>
                  </a:txBody>
                  <a:tcPr vert="horz"/>
                </a:tc>
                <a:tc gridSpan="2">
                  <a:txBody>
                    <a:bodyPr wrap="square"/>
                    <a:lstStyle/>
                    <a:p>
                      <a:pPr>
                        <a:buNone/>
                      </a:pPr>
                      <a:endParaRPr lang="en-US" altLang="zh-CN" sz="2400">
                        <a:latin typeface="Arial" panose="020B0604020202020204" pitchFamily="34" charset="0"/>
                        <a:cs typeface="Arial" panose="020B0604020202020204" pitchFamily="34" charset="0"/>
                      </a:endParaRPr>
                    </a:p>
                    <a:p>
                      <a:pPr>
                        <a:buNone/>
                      </a:pPr>
                      <a:r>
                        <a:rPr lang="en-US" altLang="zh-CN" sz="2400">
                          <a:solidFill>
                            <a:srgbClr val="0070C0"/>
                          </a:solidFill>
                          <a:latin typeface="Arial" panose="020B0604020202020204" pitchFamily="34" charset="0"/>
                          <a:cs typeface="Arial" panose="020B0604020202020204" pitchFamily="34" charset="0"/>
                        </a:rPr>
                        <a:t>  What are the “rocks” in your life? </a:t>
                      </a:r>
                      <a:endParaRPr lang="en-US" altLang="zh-CN" sz="2400">
                        <a:solidFill>
                          <a:srgbClr val="0070C0"/>
                        </a:solidFill>
                        <a:latin typeface="Arial" panose="020B0604020202020204" pitchFamily="34" charset="0"/>
                        <a:cs typeface="Arial" panose="020B0604020202020204" pitchFamily="34" charset="0"/>
                      </a:endParaRPr>
                    </a:p>
                  </a:txBody>
                  <a:tcPr vert="horz"/>
                </a:tc>
                <a:tc hMerge="1">
                  <a:tcPr/>
                </a:tc>
              </a:tr>
            </a:tbl>
          </a:graphicData>
        </a:graphic>
      </p:graphicFrame>
      <p:sp>
        <p:nvSpPr>
          <p:cNvPr id="6" name="文本框 5"/>
          <p:cNvSpPr txBox="1"/>
          <p:nvPr/>
        </p:nvSpPr>
        <p:spPr>
          <a:xfrm>
            <a:off x="5302250" y="1311910"/>
            <a:ext cx="1170305" cy="460375"/>
          </a:xfrm>
          <a:prstGeom prst="rect">
            <a:avLst/>
          </a:prstGeom>
          <a:noFill/>
        </p:spPr>
        <p:txBody>
          <a:bodyPr wrap="square" rtlCol="0">
            <a:spAutoFit/>
          </a:bodyPr>
          <a:lstStyle/>
          <a:p>
            <a:r>
              <a:rPr lang="zh-CN" altLang="en-US"/>
              <a:t> </a:t>
            </a:r>
            <a:r>
              <a:rPr lang="zh-CN" altLang="en-US" sz="2400">
                <a:solidFill>
                  <a:srgbClr val="FF0000"/>
                </a:solidFill>
              </a:rPr>
              <a:t>a jar.</a:t>
            </a:r>
            <a:endParaRPr lang="zh-CN" altLang="en-US" sz="2400">
              <a:solidFill>
                <a:srgbClr val="FF0000"/>
              </a:solidFill>
            </a:endParaRPr>
          </a:p>
        </p:txBody>
      </p:sp>
      <p:sp>
        <p:nvSpPr>
          <p:cNvPr id="8" name="文本框 7"/>
          <p:cNvSpPr txBox="1"/>
          <p:nvPr/>
        </p:nvSpPr>
        <p:spPr>
          <a:xfrm>
            <a:off x="2693670" y="2229485"/>
            <a:ext cx="5983605" cy="460375"/>
          </a:xfrm>
          <a:prstGeom prst="rect">
            <a:avLst/>
          </a:prstGeom>
          <a:noFill/>
        </p:spPr>
        <p:txBody>
          <a:bodyPr wrap="square" rtlCol="0">
            <a:spAutoFit/>
          </a:bodyPr>
          <a:lstStyle/>
          <a:p>
            <a:r>
              <a:rPr lang="zh-CN" altLang="en-US" sz="2400">
                <a:solidFill>
                  <a:srgbClr val="FF0000"/>
                </a:solidFill>
              </a:rPr>
              <a:t> </a:t>
            </a:r>
            <a:r>
              <a:rPr lang="zh-CN" altLang="en-US" sz="2400" u="sng">
                <a:solidFill>
                  <a:srgbClr val="FF0000"/>
                </a:solidFill>
              </a:rPr>
              <a:t>the most important things in our life.</a:t>
            </a:r>
            <a:endParaRPr lang="zh-CN" altLang="en-US" sz="2400" u="sng">
              <a:solidFill>
                <a:srgbClr val="FF0000"/>
              </a:solidFill>
            </a:endParaRPr>
          </a:p>
        </p:txBody>
      </p:sp>
      <p:sp>
        <p:nvSpPr>
          <p:cNvPr id="9" name="文本框 8"/>
          <p:cNvSpPr txBox="1"/>
          <p:nvPr/>
        </p:nvSpPr>
        <p:spPr>
          <a:xfrm>
            <a:off x="2820670" y="3048000"/>
            <a:ext cx="8038465" cy="460375"/>
          </a:xfrm>
          <a:prstGeom prst="rect">
            <a:avLst/>
          </a:prstGeom>
          <a:noFill/>
        </p:spPr>
        <p:txBody>
          <a:bodyPr wrap="square" rtlCol="0">
            <a:spAutoFit/>
          </a:bodyPr>
          <a:lstStyle/>
          <a:p>
            <a:r>
              <a:rPr lang="zh-CN" altLang="en-US" sz="2400" u="sng">
                <a:solidFill>
                  <a:srgbClr val="FF0000"/>
                </a:solidFill>
              </a:rPr>
              <a:t>the other important things we need to keep our life going.</a:t>
            </a:r>
            <a:endParaRPr lang="zh-CN" altLang="en-US" sz="2400" u="sng">
              <a:solidFill>
                <a:srgbClr val="FF0000"/>
              </a:solidFill>
            </a:endParaRPr>
          </a:p>
        </p:txBody>
      </p:sp>
      <p:sp>
        <p:nvSpPr>
          <p:cNvPr id="10" name="文本框 9"/>
          <p:cNvSpPr txBox="1"/>
          <p:nvPr/>
        </p:nvSpPr>
        <p:spPr>
          <a:xfrm>
            <a:off x="2820670" y="3821430"/>
            <a:ext cx="7462520" cy="460375"/>
          </a:xfrm>
          <a:prstGeom prst="rect">
            <a:avLst/>
          </a:prstGeom>
          <a:noFill/>
        </p:spPr>
        <p:txBody>
          <a:bodyPr wrap="square" rtlCol="0">
            <a:spAutoFit/>
          </a:bodyPr>
          <a:lstStyle/>
          <a:p>
            <a:r>
              <a:rPr lang="zh-CN" altLang="en-US" sz="2400" u="sng">
                <a:solidFill>
                  <a:srgbClr val="FF0000"/>
                </a:solidFill>
              </a:rPr>
              <a:t>all the little things in life. </a:t>
            </a:r>
            <a:endParaRPr lang="zh-CN" altLang="en-US" sz="2400" u="sng">
              <a:solidFill>
                <a:srgbClr val="FF0000"/>
              </a:solidFill>
            </a:endParaRPr>
          </a:p>
        </p:txBody>
      </p:sp>
      <p:sp>
        <p:nvSpPr>
          <p:cNvPr id="11" name="文本框 10"/>
          <p:cNvSpPr txBox="1"/>
          <p:nvPr/>
        </p:nvSpPr>
        <p:spPr>
          <a:xfrm>
            <a:off x="2820670" y="4690110"/>
            <a:ext cx="9265285" cy="460375"/>
          </a:xfrm>
          <a:prstGeom prst="rect">
            <a:avLst/>
          </a:prstGeom>
          <a:noFill/>
        </p:spPr>
        <p:txBody>
          <a:bodyPr wrap="square" rtlCol="0">
            <a:spAutoFit/>
          </a:bodyPr>
          <a:lstStyle/>
          <a:p>
            <a:r>
              <a:rPr lang="zh-CN" altLang="en-US" sz="2400">
                <a:solidFill>
                  <a:srgbClr val="FF0000"/>
                </a:solidFill>
              </a:rPr>
              <a:t>the time we can have a cup of tea and a talk with a good friend.  </a:t>
            </a:r>
            <a:endParaRPr lang="zh-CN" altLang="en-US" sz="2400">
              <a:solidFill>
                <a:srgbClr val="FF0000"/>
              </a:solidFill>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3416300" y="219710"/>
            <a:ext cx="598678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5" name="文本框 4"/>
          <p:cNvSpPr txBox="1"/>
          <p:nvPr/>
        </p:nvSpPr>
        <p:spPr>
          <a:xfrm>
            <a:off x="663575" y="1251585"/>
            <a:ext cx="11019155" cy="3969385"/>
          </a:xfrm>
          <a:prstGeom prst="rect">
            <a:avLst/>
          </a:prstGeom>
          <a:noFill/>
        </p:spPr>
        <p:txBody>
          <a:bodyPr wrap="square" rtlCol="0">
            <a:spAutoFit/>
          </a:bodyPr>
          <a:lstStyle/>
          <a:p>
            <a:pPr fontAlgn="auto">
              <a:lnSpc>
                <a:spcPct val="150000"/>
              </a:lnSpc>
            </a:pPr>
            <a:r>
              <a:rPr lang="en-US" altLang="zh-CN"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2. </a:t>
            </a:r>
            <a:r>
              <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But thinking back, it did teach me a lesson or two. </a:t>
            </a:r>
            <a:endPar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a:p>
            <a:pPr fontAlgn="auto">
              <a:lnSpc>
                <a:spcPct val="150000"/>
              </a:lnSpc>
            </a:pPr>
            <a:endPar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a:p>
            <a:pPr fontAlgn="auto">
              <a:lnSpc>
                <a:spcPct val="150000"/>
              </a:lnSpc>
            </a:pPr>
            <a:r>
              <a:rPr lang="zh-CN" altLang="en-US" sz="2400" b="1">
                <a:solidFill>
                  <a:srgbClr val="00B050"/>
                </a:solidFill>
                <a:latin typeface="Arial" panose="020B0604020202020204" pitchFamily="34" charset="0"/>
                <a:ea typeface="宋体" panose="02010600030101010101" pitchFamily="2" charset="-122"/>
                <a:cs typeface="Arial" panose="020B0604020202020204" pitchFamily="34" charset="0"/>
                <a:sym typeface="+mn-ea"/>
              </a:rPr>
              <a:t>[句式分析]</a:t>
            </a:r>
            <a:r>
              <a:rPr lang="zh-CN" alt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 </a:t>
            </a:r>
            <a:r>
              <a:rPr lang="zh-CN" altLang="en-US" sz="2400">
                <a:solidFill>
                  <a:schemeClr val="tx1"/>
                </a:solidFill>
                <a:latin typeface="Arial" panose="020B0604020202020204" pitchFamily="34" charset="0"/>
                <a:ea typeface="宋体" panose="02010600030101010101" pitchFamily="2" charset="-122"/>
                <a:cs typeface="Arial" panose="020B0604020202020204" pitchFamily="34" charset="0"/>
                <a:sym typeface="+mn-ea"/>
              </a:rPr>
              <a:t>现在分词thinking back作状语；本句谓语部分did teach采用了特有的强调结构：助动词did+ 动词原形。对句子的谓语进行强调，其一般结构为“助动词do/does/did+动词原形”。</a:t>
            </a:r>
            <a:endParaRPr lang="zh-CN" altLang="en-US" sz="2400">
              <a:solidFill>
                <a:schemeClr val="tx1"/>
              </a:solidFill>
              <a:latin typeface="Arial" panose="020B0604020202020204" pitchFamily="34" charset="0"/>
              <a:ea typeface="宋体" panose="02010600030101010101" pitchFamily="2" charset="-122"/>
              <a:cs typeface="Arial" panose="020B0604020202020204" pitchFamily="34" charset="0"/>
              <a:sym typeface="+mn-ea"/>
            </a:endParaRPr>
          </a:p>
          <a:p>
            <a:pPr fontAlgn="auto">
              <a:lnSpc>
                <a:spcPct val="150000"/>
              </a:lnSpc>
            </a:pPr>
            <a:endParaRPr lang="zh-CN"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a:p>
            <a:pPr fontAlgn="auto">
              <a:lnSpc>
                <a:spcPct val="150000"/>
              </a:lnSpc>
            </a:pPr>
            <a:r>
              <a:rPr lang="zh-CN" altLang="en-US" sz="2400" b="1">
                <a:solidFill>
                  <a:srgbClr val="00B050"/>
                </a:solidFill>
                <a:latin typeface="Arial" panose="020B0604020202020204" pitchFamily="34" charset="0"/>
                <a:ea typeface="宋体" panose="02010600030101010101" pitchFamily="2" charset="-122"/>
                <a:cs typeface="Arial" panose="020B0604020202020204" pitchFamily="34" charset="0"/>
                <a:sym typeface="+mn-ea"/>
              </a:rPr>
              <a:t>[尝试翻译] </a:t>
            </a:r>
            <a:r>
              <a:rPr lang="zh-CN" altLang="en-US" sz="2400" u="sng">
                <a:solidFill>
                  <a:srgbClr val="FF0000"/>
                </a:solidFill>
                <a:latin typeface="Arial" panose="020B0604020202020204" pitchFamily="34" charset="0"/>
                <a:ea typeface="宋体" panose="02010600030101010101" pitchFamily="2" charset="-122"/>
                <a:cs typeface="Arial" panose="020B0604020202020204" pitchFamily="34" charset="0"/>
                <a:sym typeface="+mn-ea"/>
              </a:rPr>
              <a:t>但回想起来，这确实给了我一两个教训。</a:t>
            </a:r>
            <a:endParaRPr lang="zh-CN" altLang="en-US" sz="2400" u="sng">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3416300" y="8255"/>
            <a:ext cx="598678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5" name="文本框 4"/>
          <p:cNvSpPr txBox="1"/>
          <p:nvPr/>
        </p:nvSpPr>
        <p:spPr>
          <a:xfrm>
            <a:off x="437515" y="715010"/>
            <a:ext cx="11091545" cy="5631180"/>
          </a:xfrm>
          <a:prstGeom prst="rect">
            <a:avLst/>
          </a:prstGeom>
          <a:noFill/>
        </p:spPr>
        <p:txBody>
          <a:bodyPr wrap="square" rtlCol="0">
            <a:spAutoFit/>
          </a:bodyPr>
          <a:lstStyle/>
          <a:p>
            <a:pPr fontAlgn="auto">
              <a:lnSpc>
                <a:spcPct val="150000"/>
              </a:lnSpc>
            </a:pPr>
            <a:r>
              <a:rPr lang="en-US" altLang="zh-CN" sz="2400">
                <a:solidFill>
                  <a:srgbClr val="FF0000"/>
                </a:solidFill>
                <a:latin typeface="Arial" panose="020B0604020202020204" pitchFamily="34" charset="0"/>
                <a:ea typeface="宋体" panose="02010600030101010101" pitchFamily="2" charset="-122"/>
                <a:cs typeface="Arial" panose="020B0604020202020204" pitchFamily="34" charset="0"/>
              </a:rPr>
              <a:t>3. Like Mitch, Morrie makes you aware that you want to die feeling that you have lived life to the full, knowing that you are loved and have loved others as much as you could. </a:t>
            </a:r>
            <a:endParaRPr lang="en-US" altLang="zh-CN" sz="2400">
              <a:solidFill>
                <a:srgbClr val="FF0000"/>
              </a:solidFill>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endParaRPr lang="en-US" altLang="zh-CN" sz="2400">
              <a:solidFill>
                <a:srgbClr val="FF0000"/>
              </a:solidFill>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r>
              <a:rPr lang="en-US" altLang="zh-CN" sz="2400" b="1">
                <a:solidFill>
                  <a:srgbClr val="00B050"/>
                </a:solidFill>
                <a:latin typeface="Arial" panose="020B0604020202020204" pitchFamily="34" charset="0"/>
                <a:ea typeface="宋体" panose="02010600030101010101" pitchFamily="2" charset="-122"/>
                <a:cs typeface="Arial" panose="020B0604020202020204" pitchFamily="34" charset="0"/>
              </a:rPr>
              <a:t>[句式分析] </a:t>
            </a:r>
            <a:r>
              <a:rPr lang="en-US" altLang="zh-CN" sz="2400">
                <a:solidFill>
                  <a:schemeClr val="tx1"/>
                </a:solidFill>
                <a:latin typeface="Arial" panose="020B0604020202020204" pitchFamily="34" charset="0"/>
                <a:ea typeface="宋体" panose="02010600030101010101" pitchFamily="2" charset="-122"/>
                <a:cs typeface="Arial" panose="020B0604020202020204" pitchFamily="34" charset="0"/>
              </a:rPr>
              <a:t>make you aware为“动词+宾语+宾语补足语”；aware that you ...中的that引导宾语从句， feeling that you have...中feeling为现在分词作状语，现在分词 knowing that you have...作伴随状语。 </a:t>
            </a:r>
            <a:endParaRPr lang="en-US" altLang="zh-CN" sz="2400">
              <a:solidFill>
                <a:schemeClr val="tx1"/>
              </a:solidFill>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endParaRPr lang="en-US" altLang="zh-CN" sz="2400">
              <a:solidFill>
                <a:schemeClr val="tx1"/>
              </a:solidFill>
              <a:latin typeface="Arial" panose="020B0604020202020204" pitchFamily="34" charset="0"/>
              <a:ea typeface="宋体" panose="02010600030101010101" pitchFamily="2" charset="-122"/>
              <a:cs typeface="Arial" panose="020B0604020202020204" pitchFamily="34" charset="0"/>
            </a:endParaRPr>
          </a:p>
          <a:p>
            <a:pPr fontAlgn="auto">
              <a:lnSpc>
                <a:spcPct val="150000"/>
              </a:lnSpc>
            </a:pPr>
            <a:r>
              <a:rPr lang="en-US" altLang="zh-CN" sz="2400" b="1">
                <a:solidFill>
                  <a:srgbClr val="00B050"/>
                </a:solidFill>
                <a:latin typeface="Arial" panose="020B0604020202020204" pitchFamily="34" charset="0"/>
                <a:ea typeface="宋体" panose="02010600030101010101" pitchFamily="2" charset="-122"/>
                <a:cs typeface="Arial" panose="020B0604020202020204" pitchFamily="34" charset="0"/>
              </a:rPr>
              <a:t>[尝试翻译] </a:t>
            </a:r>
            <a:r>
              <a:rPr lang="en-US" altLang="zh-CN" sz="2400" u="sng">
                <a:solidFill>
                  <a:srgbClr val="FF0000"/>
                </a:solidFill>
                <a:latin typeface="Arial" panose="020B0604020202020204" pitchFamily="34" charset="0"/>
                <a:ea typeface="宋体" panose="02010600030101010101" pitchFamily="2" charset="-122"/>
                <a:cs typeface="Arial" panose="020B0604020202020204" pitchFamily="34" charset="0"/>
              </a:rPr>
              <a:t>像米奇一样，莫里让你意识到你想要死去，感觉你已经活得充实，知道你被爱着，并且尽你所能地爱着别人。</a:t>
            </a:r>
            <a:endParaRPr lang="en-US" altLang="zh-CN" sz="2400" u="sng">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46170" y="8255"/>
            <a:ext cx="6102985" cy="705485"/>
          </a:xfrm>
        </p:spPr>
        <p:txBody>
          <a:bodyPr>
            <a:normAutofit fontScale="90000"/>
          </a:bodyPr>
          <a:lstStyle/>
          <a:p>
            <a:pPr algn="ctr"/>
            <a:r>
              <a:rPr lang="en-US" altLang="zh-CN">
                <a:sym typeface="+mn-ea"/>
              </a:rPr>
              <a:t> </a:t>
            </a:r>
            <a:br>
              <a:rPr lang="en-US" altLang="zh-CN">
                <a:sym typeface="+mn-ea"/>
              </a:rPr>
            </a:br>
            <a:r>
              <a:rPr lang="en-US" altLang="zh-CN" sz="4000">
                <a:ln w="22225">
                  <a:solidFill>
                    <a:schemeClr val="accent2"/>
                  </a:solidFill>
                  <a:prstDash val="solid"/>
                </a:ln>
                <a:solidFill>
                  <a:schemeClr val="accent2">
                    <a:lumMod val="40000"/>
                    <a:lumOff val="60000"/>
                  </a:schemeClr>
                </a:solidFill>
                <a:effectLst/>
                <a:sym typeface="+mn-ea"/>
              </a:rPr>
              <a:t>Language points </a:t>
            </a:r>
            <a:br>
              <a:rPr lang="en-US" altLang="zh-CN" sz="4000" b="1">
                <a:ln w="22225">
                  <a:solidFill>
                    <a:schemeClr val="accent2"/>
                  </a:solidFill>
                  <a:prstDash val="solid"/>
                </a:ln>
                <a:solidFill>
                  <a:schemeClr val="accent2">
                    <a:lumMod val="40000"/>
                    <a:lumOff val="60000"/>
                  </a:schemeClr>
                </a:solidFill>
                <a:effectLst/>
              </a:rPr>
            </a:br>
            <a:endParaRPr lang="en-US" altLang="zh-CN" sz="4000" b="1">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5" name="表格 4"/>
          <p:cNvGraphicFramePr>
            <a:graphicFrameLocks noGrp="1"/>
          </p:cNvGraphicFramePr>
          <p:nvPr>
            <p:custDataLst>
              <p:tags r:id="rId1"/>
            </p:custDataLst>
          </p:nvPr>
        </p:nvGraphicFramePr>
        <p:xfrm>
          <a:off x="629285" y="824230"/>
          <a:ext cx="11144250" cy="5760720"/>
        </p:xfrm>
        <a:graphic>
          <a:graphicData uri="http://schemas.openxmlformats.org/drawingml/2006/table">
            <a:tbl>
              <a:tblPr firstRow="1" bandRow="1">
                <a:tableStyleId>{5C22544A-7EE6-4342-B048-85BDC9FD1C3A}</a:tableStyleId>
              </a:tblPr>
              <a:tblGrid>
                <a:gridCol w="5572125"/>
                <a:gridCol w="5572125"/>
              </a:tblGrid>
              <a:tr h="822960">
                <a:tc>
                  <a:txBody>
                    <a:bodyPr wrap="square"/>
                    <a:lstStyle/>
                    <a:p>
                      <a:pPr>
                        <a:buNone/>
                      </a:pPr>
                      <a:endParaRPr lang="zh-CN" altLang="en-US" sz="2400"/>
                    </a:p>
                    <a:p>
                      <a:pPr>
                        <a:buNone/>
                      </a:pPr>
                      <a:r>
                        <a:rPr lang="en-US" altLang="zh-CN" sz="2400"/>
                        <a:t>1.  be reunited with </a:t>
                      </a:r>
                      <a:endParaRPr lang="en-US" altLang="zh-CN" sz="2400"/>
                    </a:p>
                  </a:txBody>
                  <a:tcPr vert="horz"/>
                </a:tc>
                <a:tc>
                  <a:txBody>
                    <a:bodyPr wrap="square"/>
                    <a:lstStyle/>
                    <a:p>
                      <a:pPr>
                        <a:buNone/>
                      </a:pPr>
                      <a:endParaRPr lang="zh-CN" altLang="en-US" sz="2400"/>
                    </a:p>
                    <a:p>
                      <a:pPr>
                        <a:buNone/>
                      </a:pPr>
                      <a:r>
                        <a:rPr lang="en-US" altLang="zh-CN" sz="2400"/>
                        <a:t>8.  point of view </a:t>
                      </a:r>
                      <a:endParaRPr lang="en-US" altLang="zh-CN" sz="2400"/>
                    </a:p>
                  </a:txBody>
                  <a:tcPr vert="horz"/>
                </a:tc>
              </a:tr>
              <a:tr h="822960">
                <a:tc>
                  <a:txBody>
                    <a:bodyPr wrap="square"/>
                    <a:lstStyle/>
                    <a:p>
                      <a:pPr>
                        <a:buNone/>
                      </a:pPr>
                      <a:endParaRPr lang="zh-CN" altLang="en-US" sz="2400"/>
                    </a:p>
                    <a:p>
                      <a:pPr>
                        <a:buNone/>
                      </a:pPr>
                      <a:r>
                        <a:rPr lang="en-US" altLang="zh-CN" sz="2400"/>
                        <a:t>2.  anticipate  doing...</a:t>
                      </a:r>
                      <a:endParaRPr lang="en-US" altLang="zh-CN" sz="2400"/>
                    </a:p>
                  </a:txBody>
                  <a:tcPr vert="horz"/>
                </a:tc>
                <a:tc>
                  <a:txBody>
                    <a:bodyPr wrap="square"/>
                    <a:lstStyle/>
                    <a:p>
                      <a:pPr>
                        <a:buNone/>
                      </a:pPr>
                      <a:endParaRPr lang="zh-CN" altLang="en-US" sz="2400"/>
                    </a:p>
                    <a:p>
                      <a:pPr>
                        <a:buNone/>
                      </a:pPr>
                      <a:r>
                        <a:rPr lang="en-US" altLang="zh-CN" sz="2400"/>
                        <a:t>9.  open one's eyes to..</a:t>
                      </a:r>
                      <a:endParaRPr lang="en-US" altLang="zh-CN" sz="2400"/>
                    </a:p>
                  </a:txBody>
                  <a:tcPr vert="horz"/>
                </a:tc>
              </a:tr>
              <a:tr h="822960">
                <a:tc>
                  <a:txBody>
                    <a:bodyPr wrap="square"/>
                    <a:lstStyle/>
                    <a:p>
                      <a:pPr>
                        <a:buNone/>
                      </a:pPr>
                      <a:endParaRPr lang="zh-CN" altLang="en-US" sz="2400"/>
                    </a:p>
                    <a:p>
                      <a:pPr>
                        <a:buNone/>
                      </a:pPr>
                      <a:r>
                        <a:rPr lang="en-US" altLang="zh-CN" sz="2400"/>
                        <a:t>3.  get distracted by...</a:t>
                      </a:r>
                      <a:endParaRPr lang="en-US" altLang="zh-CN" sz="2400"/>
                    </a:p>
                  </a:txBody>
                  <a:tcPr vert="horz"/>
                </a:tc>
                <a:tc>
                  <a:txBody>
                    <a:bodyPr wrap="square"/>
                    <a:lstStyle/>
                    <a:p>
                      <a:pPr>
                        <a:buNone/>
                      </a:pPr>
                      <a:endParaRPr lang="zh-CN" altLang="en-US" sz="2400"/>
                    </a:p>
                    <a:p>
                      <a:pPr>
                        <a:buNone/>
                      </a:pPr>
                      <a:r>
                        <a:rPr lang="en-US" altLang="zh-CN" sz="2400"/>
                        <a:t>10.  be influenced by...</a:t>
                      </a:r>
                      <a:endParaRPr lang="en-US" altLang="zh-CN" sz="2400"/>
                    </a:p>
                  </a:txBody>
                  <a:tcPr vert="horz"/>
                </a:tc>
              </a:tr>
              <a:tr h="822960">
                <a:tc>
                  <a:txBody>
                    <a:bodyPr wrap="square"/>
                    <a:lstStyle/>
                    <a:p>
                      <a:pPr>
                        <a:buNone/>
                      </a:pPr>
                      <a:endParaRPr lang="zh-CN" altLang="en-US" sz="2400"/>
                    </a:p>
                    <a:p>
                      <a:pPr>
                        <a:buNone/>
                      </a:pPr>
                      <a:r>
                        <a:rPr lang="en-US" altLang="zh-CN" sz="2400"/>
                        <a:t>4.  get through </a:t>
                      </a:r>
                      <a:endParaRPr lang="en-US" altLang="zh-CN" sz="2400"/>
                    </a:p>
                  </a:txBody>
                  <a:tcPr vert="horz"/>
                </a:tc>
                <a:tc>
                  <a:txBody>
                    <a:bodyPr wrap="square"/>
                    <a:lstStyle/>
                    <a:p>
                      <a:pPr>
                        <a:buNone/>
                      </a:pPr>
                      <a:endParaRPr lang="zh-CN" altLang="en-US" sz="2400"/>
                    </a:p>
                    <a:p>
                      <a:pPr>
                        <a:buNone/>
                      </a:pPr>
                      <a:r>
                        <a:rPr lang="en-US" altLang="zh-CN" sz="2400"/>
                        <a:t>11.  keep in touch with...</a:t>
                      </a:r>
                      <a:endParaRPr lang="en-US" altLang="zh-CN" sz="2400"/>
                    </a:p>
                  </a:txBody>
                  <a:tcPr vert="horz"/>
                </a:tc>
              </a:tr>
              <a:tr h="822960">
                <a:tc>
                  <a:txBody>
                    <a:bodyPr wrap="square"/>
                    <a:lstStyle/>
                    <a:p>
                      <a:pPr>
                        <a:buNone/>
                      </a:pPr>
                      <a:endParaRPr lang="zh-CN" altLang="en-US" sz="2400"/>
                    </a:p>
                    <a:p>
                      <a:pPr>
                        <a:buNone/>
                      </a:pPr>
                      <a:r>
                        <a:rPr lang="en-US" altLang="zh-CN" sz="2400"/>
                        <a:t>5.  lose touch with...</a:t>
                      </a:r>
                      <a:endParaRPr lang="en-US" altLang="zh-CN" sz="2400"/>
                    </a:p>
                  </a:txBody>
                  <a:tcPr vert="horz"/>
                </a:tc>
                <a:tc>
                  <a:txBody>
                    <a:bodyPr wrap="square"/>
                    <a:lstStyle/>
                    <a:p>
                      <a:pPr>
                        <a:buNone/>
                      </a:pPr>
                      <a:endParaRPr lang="zh-CN" altLang="en-US" sz="2400"/>
                    </a:p>
                    <a:p>
                      <a:pPr>
                        <a:buNone/>
                      </a:pPr>
                      <a:r>
                        <a:rPr lang="en-US" altLang="zh-CN" sz="2400"/>
                        <a:t>12.  teach sb a lesson </a:t>
                      </a:r>
                      <a:endParaRPr lang="en-US" altLang="zh-CN" sz="2400"/>
                    </a:p>
                  </a:txBody>
                  <a:tcPr vert="horz"/>
                </a:tc>
              </a:tr>
              <a:tr h="822960">
                <a:tc>
                  <a:txBody>
                    <a:bodyPr wrap="square"/>
                    <a:lstStyle/>
                    <a:p>
                      <a:pPr>
                        <a:buNone/>
                      </a:pPr>
                      <a:endParaRPr lang="zh-CN" altLang="en-US" sz="2400"/>
                    </a:p>
                    <a:p>
                      <a:pPr>
                        <a:buNone/>
                      </a:pPr>
                      <a:r>
                        <a:rPr lang="en-US" altLang="zh-CN" sz="2400"/>
                        <a:t>6.  to the full</a:t>
                      </a:r>
                      <a:endParaRPr lang="en-US" altLang="zh-CN" sz="2400"/>
                    </a:p>
                  </a:txBody>
                  <a:tcPr vert="horz"/>
                </a:tc>
                <a:tc>
                  <a:txBody>
                    <a:bodyPr wrap="square"/>
                    <a:lstStyle/>
                    <a:p>
                      <a:pPr>
                        <a:buNone/>
                      </a:pPr>
                      <a:endParaRPr lang="zh-CN" altLang="en-US" sz="2400"/>
                    </a:p>
                    <a:p>
                      <a:pPr>
                        <a:buNone/>
                      </a:pPr>
                      <a:r>
                        <a:rPr lang="en-US" altLang="zh-CN" sz="2400"/>
                        <a:t>13.  be made up of ...</a:t>
                      </a:r>
                      <a:endParaRPr lang="en-US" altLang="zh-CN" sz="2400"/>
                    </a:p>
                  </a:txBody>
                  <a:tcPr vert="horz"/>
                </a:tc>
              </a:tr>
              <a:tr h="822960">
                <a:tc>
                  <a:txBody>
                    <a:bodyPr wrap="square"/>
                    <a:lstStyle/>
                    <a:p>
                      <a:pPr>
                        <a:buNone/>
                      </a:pPr>
                      <a:endParaRPr lang="zh-CN" altLang="en-US" sz="2400"/>
                    </a:p>
                    <a:p>
                      <a:pPr>
                        <a:buNone/>
                      </a:pPr>
                      <a:r>
                        <a:rPr lang="en-US" altLang="zh-CN" sz="2400"/>
                        <a:t>7.  result in...</a:t>
                      </a:r>
                      <a:endParaRPr lang="en-US" altLang="zh-CN" sz="2400"/>
                    </a:p>
                  </a:txBody>
                  <a:tcPr vert="horz"/>
                </a:tc>
                <a:tc>
                  <a:txBody>
                    <a:bodyPr wrap="square"/>
                    <a:lstStyle/>
                    <a:p>
                      <a:pPr>
                        <a:buNone/>
                      </a:pPr>
                      <a:endParaRPr lang="zh-CN" altLang="en-US" sz="2400"/>
                    </a:p>
                    <a:p>
                      <a:pPr>
                        <a:buNone/>
                      </a:pPr>
                      <a:r>
                        <a:rPr lang="en-US" altLang="zh-CN" sz="2400"/>
                        <a:t>14.  make the most of...</a:t>
                      </a:r>
                      <a:endParaRPr lang="en-US" altLang="zh-CN" sz="2400"/>
                    </a:p>
                  </a:txBody>
                  <a:tcPr vert="horz"/>
                </a:tc>
              </a:tr>
            </a:tbl>
          </a:graphicData>
        </a:graphic>
      </p:graphicFrame>
    </p:spTree>
    <p:custDataLst>
      <p:tags r:id="rId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479040" y="339090"/>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823595" y="1217295"/>
            <a:ext cx="10676255" cy="3969385"/>
          </a:xfrm>
          <a:prstGeom prst="rect">
            <a:avLst/>
          </a:prstGeom>
          <a:noFill/>
        </p:spPr>
        <p:txBody>
          <a:bodyPr wrap="square" rtlCol="0">
            <a:spAutoFit/>
          </a:bodyPr>
          <a:lstStyle/>
          <a:p>
            <a:pPr fontAlgn="auto">
              <a:lnSpc>
                <a:spcPct val="150000"/>
              </a:lnSpc>
            </a:pPr>
            <a:r>
              <a:rPr lang="en-US" altLang="zh-CN" sz="2800">
                <a:solidFill>
                  <a:srgbClr val="00B050"/>
                </a:solidFill>
              </a:rPr>
              <a:t>1. Review the basic usage of the new words and expressions learned in this period.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2. Further understand the passage by reading and listening more.</a:t>
            </a:r>
            <a:endParaRPr lang="en-US" altLang="zh-CN" sz="2800">
              <a:solidFill>
                <a:srgbClr val="00B050"/>
              </a:solidFill>
            </a:endParaRPr>
          </a:p>
          <a:p>
            <a:pPr fontAlgn="auto">
              <a:lnSpc>
                <a:spcPct val="150000"/>
              </a:lnSpc>
            </a:pPr>
            <a:r>
              <a:rPr lang="en-US" altLang="zh-CN" sz="2800">
                <a:solidFill>
                  <a:srgbClr val="00B050"/>
                </a:solidFill>
              </a:rPr>
              <a:t> </a:t>
            </a:r>
            <a:endParaRPr lang="en-US" altLang="zh-CN" sz="2800">
              <a:solidFill>
                <a:srgbClr val="00B050"/>
              </a:solidFill>
            </a:endParaRPr>
          </a:p>
          <a:p>
            <a:pPr fontAlgn="auto">
              <a:lnSpc>
                <a:spcPct val="150000"/>
              </a:lnSpc>
            </a:pPr>
            <a:r>
              <a:rPr lang="en-US" altLang="zh-CN" sz="2800">
                <a:solidFill>
                  <a:srgbClr val="00B050"/>
                </a:solidFill>
              </a:rPr>
              <a:t>3. Writing a 60-word summary of the passage. </a:t>
            </a:r>
            <a:endParaRPr lang="en-US" altLang="zh-CN" sz="2800">
              <a:solidFill>
                <a:srgbClr val="00B050"/>
              </a:solidFill>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2" name="New picture"/>
          <p:cNvPicPr/>
          <p:nvPr/>
        </p:nvPicPr>
        <p:blipFill>
          <a:blip r:embed="rId2"/>
          <a:stretch>
            <a:fillRect/>
          </a:stretch>
        </p:blipFill>
        <p:spPr>
          <a:xfrm>
            <a:off x="10807700" y="11874500"/>
            <a:ext cx="368300" cy="2667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855085" y="8255"/>
            <a:ext cx="5709920" cy="705485"/>
          </a:xfrm>
        </p:spPr>
        <p:txBody>
          <a:bodyPr/>
          <a:lstStyle/>
          <a:p>
            <a:r>
              <a:rPr lang="en-US" altLang="zh-CN">
                <a:ln w="22225">
                  <a:solidFill>
                    <a:schemeClr val="accent2"/>
                  </a:solidFill>
                  <a:prstDash val="solid"/>
                </a:ln>
                <a:solidFill>
                  <a:schemeClr val="accent2">
                    <a:lumMod val="40000"/>
                    <a:lumOff val="60000"/>
                  </a:schemeClr>
                </a:solidFill>
                <a:effectLst/>
                <a:latin typeface="微软雅黑" panose="020B0503020204020204" pitchFamily="34" charset="-122"/>
              </a:rPr>
              <a:t>Look, think and say </a:t>
            </a:r>
            <a:endParaRPr lang="en-US" altLang="zh-CN">
              <a:ln w="22225">
                <a:solidFill>
                  <a:schemeClr val="accent2"/>
                </a:solidFill>
                <a:prstDash val="solid"/>
              </a:ln>
              <a:solidFill>
                <a:schemeClr val="accent2">
                  <a:lumMod val="40000"/>
                  <a:lumOff val="60000"/>
                </a:schemeClr>
              </a:solidFill>
              <a:effectLst/>
              <a:latin typeface="微软雅黑" panose="020B0503020204020204" pitchFamily="34" charset="-122"/>
            </a:endParaRPr>
          </a:p>
        </p:txBody>
      </p:sp>
      <p:grpSp>
        <p:nvGrpSpPr>
          <p:cNvPr id="58" name="Group 21_1"/>
          <p:cNvGrpSpPr/>
          <p:nvPr/>
        </p:nvGrpSpPr>
        <p:grpSpPr>
          <a:xfrm>
            <a:off x="-539115" y="0"/>
            <a:ext cx="12731115"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 name="图片 1"/>
          <p:cNvPicPr>
            <a:picLocks noChangeAspect="1"/>
          </p:cNvPicPr>
          <p:nvPr/>
        </p:nvPicPr>
        <p:blipFill>
          <a:blip r:embed="rId1"/>
          <a:stretch>
            <a:fillRect/>
          </a:stretch>
        </p:blipFill>
        <p:spPr>
          <a:xfrm>
            <a:off x="84455" y="802640"/>
            <a:ext cx="6743700" cy="5942965"/>
          </a:xfrm>
          <a:prstGeom prst="rect">
            <a:avLst/>
          </a:prstGeom>
        </p:spPr>
      </p:pic>
      <p:pic>
        <p:nvPicPr>
          <p:cNvPr id="3" name="图片 2"/>
          <p:cNvPicPr>
            <a:picLocks noChangeAspect="1"/>
          </p:cNvPicPr>
          <p:nvPr/>
        </p:nvPicPr>
        <p:blipFill>
          <a:blip r:embed="rId2"/>
          <a:stretch>
            <a:fillRect/>
          </a:stretch>
        </p:blipFill>
        <p:spPr>
          <a:xfrm>
            <a:off x="7802880" y="1726565"/>
            <a:ext cx="3789680" cy="5019040"/>
          </a:xfrm>
          <a:prstGeom prst="rect">
            <a:avLst/>
          </a:prstGeom>
        </p:spPr>
      </p:pic>
      <p:sp>
        <p:nvSpPr>
          <p:cNvPr id="5" name="文本框 4"/>
          <p:cNvSpPr txBox="1"/>
          <p:nvPr/>
        </p:nvSpPr>
        <p:spPr>
          <a:xfrm>
            <a:off x="6971665" y="802640"/>
            <a:ext cx="5220335" cy="460375"/>
          </a:xfrm>
          <a:prstGeom prst="rect">
            <a:avLst/>
          </a:prstGeom>
          <a:noFill/>
        </p:spPr>
        <p:txBody>
          <a:bodyPr wrap="square" rtlCol="0">
            <a:spAutoFit/>
          </a:bodyPr>
          <a:lstStyle/>
          <a:p>
            <a:r>
              <a:rPr lang="en-US" altLang="zh-CN" sz="2400">
                <a:solidFill>
                  <a:srgbClr val="FF0000"/>
                </a:solidFill>
              </a:rPr>
              <a:t>things used as metaphors for life</a:t>
            </a:r>
            <a:endParaRPr lang="en-US" altLang="zh-CN" sz="2400">
              <a:solidFill>
                <a:srgbClr val="FF0000"/>
              </a:solidFill>
            </a:endParaRPr>
          </a:p>
        </p:txBody>
      </p:sp>
    </p:spTree>
    <p:custDataLst>
      <p:tags r:id="rId3"/>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7945" y="156915"/>
            <a:ext cx="10969200" cy="705600"/>
          </a:xfrm>
        </p:spPr>
        <p:txBody>
          <a:bodyPr/>
          <a:lstStyle/>
          <a:p>
            <a:r>
              <a:rPr lang="en-US" altLang="zh-CN">
                <a:solidFill>
                  <a:schemeClr val="accent1"/>
                </a:solidFill>
                <a:effectLst>
                  <a:outerShdw blurRad="38100" dist="25400" dir="5400000" algn="ctr" rotWithShape="0">
                    <a:srgbClr val="6E747A">
                      <a:alpha val="43000"/>
                    </a:srgbClr>
                  </a:outerShdw>
                </a:effectLst>
              </a:rPr>
              <a:t>Discuss the things used as metaphors</a:t>
            </a:r>
            <a:endParaRPr lang="en-US" altLang="zh-CN">
              <a:solidFill>
                <a:schemeClr val="accent1"/>
              </a:solidFill>
              <a:effectLst>
                <a:outerShdw blurRad="38100" dist="25400" dir="5400000" algn="ctr" rotWithShape="0">
                  <a:srgbClr val="6E747A">
                    <a:alpha val="43000"/>
                  </a:srgbClr>
                </a:outerShdw>
              </a:effectLst>
            </a:endParaRPr>
          </a:p>
        </p:txBody>
      </p:sp>
      <p:graphicFrame>
        <p:nvGraphicFramePr>
          <p:cNvPr id="3" name="表格 2"/>
          <p:cNvGraphicFramePr>
            <a:graphicFrameLocks noGrp="1"/>
          </p:cNvGraphicFramePr>
          <p:nvPr>
            <p:custDataLst>
              <p:tags r:id="rId1"/>
            </p:custDataLst>
          </p:nvPr>
        </p:nvGraphicFramePr>
        <p:xfrm>
          <a:off x="335598" y="1047115"/>
          <a:ext cx="11449050" cy="5608320"/>
        </p:xfrm>
        <a:graphic>
          <a:graphicData uri="http://schemas.openxmlformats.org/drawingml/2006/table">
            <a:tbl>
              <a:tblPr firstRow="1" bandRow="1">
                <a:tableStyleId>{5940675A-B579-460E-94D1-54222C63F5DA}</a:tableStyleId>
              </a:tblPr>
              <a:tblGrid>
                <a:gridCol w="3451860"/>
                <a:gridCol w="7997190"/>
              </a:tblGrid>
              <a:tr h="934720">
                <a:tc>
                  <a:txBody>
                    <a:bodyPr wrap="square"/>
                    <a:lstStyle/>
                    <a:p>
                      <a:pPr indent="0">
                        <a:buNone/>
                      </a:pPr>
                      <a:r>
                        <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rPr>
                        <a:t>things in the picture</a:t>
                      </a:r>
                      <a:endPar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algn="ctr">
                        <a:buNone/>
                      </a:pPr>
                      <a:r>
                        <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rPr>
                        <a:t>metaphors for life</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rPr>
                        <a:t>(possible answers)</a:t>
                      </a:r>
                      <a:endParaRPr lang="en-US" altLang="en-US" sz="2400" b="1">
                        <a:solidFill>
                          <a:srgbClr val="00B05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934720">
                <a:tc>
                  <a:txBody>
                    <a:bodyPr wrap="square"/>
                    <a:lstStyle/>
                    <a:p>
                      <a:pPr indent="0">
                        <a:buNone/>
                      </a:pPr>
                      <a:r>
                        <a:rPr lang="en-US" sz="2400" b="0">
                          <a:solidFill>
                            <a:srgbClr val="0602D0"/>
                          </a:solidFill>
                          <a:latin typeface="Times New Roman" panose="02020603050405020304" charset="0"/>
                          <a:cs typeface="Times New Roman" panose="02020603050405020304" charset="0"/>
                        </a:rPr>
                        <a:t>a roller coaster </a:t>
                      </a:r>
                      <a:r>
                        <a:rPr lang="en-US" sz="2400" b="0">
                          <a:solidFill>
                            <a:srgbClr val="FF0000"/>
                          </a:solidFill>
                          <a:latin typeface="Times New Roman" panose="02020603050405020304" charset="0"/>
                          <a:cs typeface="Times New Roman" panose="02020603050405020304" charset="0"/>
                        </a:rPr>
                        <a:t> </a:t>
                      </a:r>
                      <a:r>
                        <a:rPr lang="en-US" sz="2400" b="0">
                          <a:solidFill>
                            <a:srgbClr val="FF0000"/>
                          </a:solidFill>
                          <a:latin typeface="宋体" panose="02010600030101010101" pitchFamily="2" charset="-122"/>
                          <a:ea typeface="宋体" panose="02010600030101010101" pitchFamily="2" charset="-122"/>
                          <a:cs typeface="Times New Roman" panose="02020603050405020304" charset="0"/>
                        </a:rPr>
                        <a:t>➞</a:t>
                      </a:r>
                      <a:endParaRPr lang="en-US" altLang="en-US" sz="2400" b="0">
                        <a:solidFill>
                          <a:srgbClr val="FF0000"/>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a:buNone/>
                      </a:pPr>
                      <a:r>
                        <a:rPr lang="en-US" sz="2400" b="0">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4720">
                <a:tc>
                  <a:txBody>
                    <a:bodyPr wrap="square"/>
                    <a:lstStyle/>
                    <a:p>
                      <a:pPr indent="0">
                        <a:buNone/>
                      </a:pPr>
                      <a:r>
                        <a:rPr lang="en-US" sz="2400" b="0">
                          <a:solidFill>
                            <a:srgbClr val="0602D0"/>
                          </a:solidFill>
                          <a:latin typeface="Times New Roman" panose="02020603050405020304" charset="0"/>
                          <a:cs typeface="Times New Roman" panose="02020603050405020304" charset="0"/>
                        </a:rPr>
                        <a:t>a tree   </a:t>
                      </a:r>
                      <a:r>
                        <a:rPr lang="en-US" sz="2400">
                          <a:solidFill>
                            <a:srgbClr val="0602D0"/>
                          </a:solidFill>
                          <a:latin typeface="Times New Roman" panose="02020603050405020304" charset="0"/>
                          <a:cs typeface="Times New Roman" panose="02020603050405020304" charset="0"/>
                          <a:sym typeface="+mn-ea"/>
                        </a:rPr>
                        <a:t>                </a:t>
                      </a:r>
                      <a:r>
                        <a:rPr lang="en-US" sz="240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endParaRPr lang="en-US" altLang="en-US" sz="24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400" b="0">
                        <a:solidFill>
                          <a:srgbClr val="FF0000"/>
                        </a:solidFill>
                        <a:latin typeface="宋体" panose="02010600030101010101" pitchFamily="2" charset="-122"/>
                        <a:ea typeface="宋体" panose="02010600030101010101" pitchFamily="2"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a:buNone/>
                      </a:pPr>
                      <a:r>
                        <a:rPr lang="en-US" sz="2400" b="0">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4720">
                <a:tc>
                  <a:txBody>
                    <a:bodyPr wrap="square"/>
                    <a:lstStyle/>
                    <a:p>
                      <a:pPr indent="0">
                        <a:buNone/>
                      </a:pPr>
                      <a:r>
                        <a:rPr lang="en-US" sz="2400" b="0">
                          <a:solidFill>
                            <a:srgbClr val="0602D0"/>
                          </a:solidFill>
                          <a:latin typeface="宋体" panose="02010600030101010101" pitchFamily="2" charset="-122"/>
                          <a:ea typeface="宋体" panose="02010600030101010101" pitchFamily="2" charset="-122"/>
                          <a:cs typeface="宋体" panose="02010600030101010101" pitchFamily="2" charset="-122"/>
                        </a:rPr>
                        <a:t>a rainbow      </a:t>
                      </a:r>
                      <a:r>
                        <a:rPr lang="en-US" sz="240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endParaRPr lang="en-US" altLang="en-US" sz="24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400" b="0">
                        <a:solidFill>
                          <a:srgbClr val="0602D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a:buNone/>
                      </a:pPr>
                      <a:r>
                        <a:rPr lang="en-US" sz="2400" b="0">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4720">
                <a:tc>
                  <a:txBody>
                    <a:bodyPr wrap="square"/>
                    <a:lstStyle/>
                    <a:p>
                      <a:pPr indent="0">
                        <a:buNone/>
                      </a:pPr>
                      <a:r>
                        <a:rPr lang="en-US" sz="2400" b="0">
                          <a:solidFill>
                            <a:srgbClr val="0602D0"/>
                          </a:solidFill>
                          <a:latin typeface="宋体" panose="02010600030101010101" pitchFamily="2" charset="-122"/>
                          <a:ea typeface="宋体" panose="02010600030101010101" pitchFamily="2" charset="-122"/>
                          <a:cs typeface="宋体" panose="02010600030101010101" pitchFamily="2" charset="-122"/>
                        </a:rPr>
                        <a:t>a river         </a:t>
                      </a:r>
                      <a:r>
                        <a:rPr lang="en-US" sz="240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endParaRPr lang="en-US" altLang="en-US" sz="24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400" b="0">
                        <a:solidFill>
                          <a:srgbClr val="0602D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a:buNone/>
                      </a:pPr>
                      <a:r>
                        <a:rPr lang="en-US" sz="2400" b="0">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4720">
                <a:tc>
                  <a:txBody>
                    <a:bodyPr wrap="square"/>
                    <a:lstStyle/>
                    <a:p>
                      <a:pPr indent="0">
                        <a:buNone/>
                      </a:pPr>
                      <a:r>
                        <a:rPr lang="en-US" sz="2400">
                          <a:solidFill>
                            <a:srgbClr val="0602D0"/>
                          </a:solidFill>
                          <a:latin typeface="宋体" panose="02010600030101010101" pitchFamily="2" charset="-122"/>
                          <a:ea typeface="宋体" panose="02010600030101010101" pitchFamily="2" charset="-122"/>
                          <a:cs typeface="宋体" panose="02010600030101010101" pitchFamily="2" charset="-122"/>
                          <a:sym typeface="+mn-ea"/>
                        </a:rPr>
                        <a:t>an unfolded book  </a:t>
                      </a:r>
                      <a:r>
                        <a:rPr lang="en-US" sz="240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endParaRPr lang="en-US" altLang="en-US" sz="24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400" b="0">
                        <a:solidFill>
                          <a:srgbClr val="0602D0"/>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a:buNone/>
                      </a:pPr>
                      <a:r>
                        <a:rPr lang="en-US" altLang="en-US" sz="2400" b="0">
                          <a:latin typeface="Times New Roman" panose="02020603050405020304" charset="0"/>
                          <a:ea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3835400" y="2225675"/>
            <a:ext cx="6306820" cy="460375"/>
          </a:xfrm>
          <a:prstGeom prst="rect">
            <a:avLst/>
          </a:prstGeom>
          <a:noFill/>
        </p:spPr>
        <p:txBody>
          <a:bodyPr wrap="square" rtlCol="0">
            <a:spAutoFit/>
          </a:bodyPr>
          <a:lstStyle/>
          <a:p>
            <a:r>
              <a:rPr lang="zh-CN" altLang="en-US"/>
              <a:t> </a:t>
            </a:r>
            <a:r>
              <a:rPr lang="zh-CN" altLang="en-US" sz="2400">
                <a:solidFill>
                  <a:srgbClr val="FF0000"/>
                </a:solidFill>
              </a:rPr>
              <a:t>ups and downs of </a:t>
            </a:r>
            <a:r>
              <a:rPr lang="en-US" altLang="zh-CN" sz="2400">
                <a:solidFill>
                  <a:srgbClr val="FF0000"/>
                </a:solidFill>
              </a:rPr>
              <a:t>busy </a:t>
            </a:r>
            <a:r>
              <a:rPr lang="zh-CN" altLang="en-US" sz="2400">
                <a:solidFill>
                  <a:srgbClr val="FF0000"/>
                </a:solidFill>
              </a:rPr>
              <a:t>life</a:t>
            </a:r>
            <a:endParaRPr lang="zh-CN" altLang="en-US" sz="2400">
              <a:solidFill>
                <a:srgbClr val="FF0000"/>
              </a:solidFill>
            </a:endParaRPr>
          </a:p>
        </p:txBody>
      </p:sp>
      <p:sp>
        <p:nvSpPr>
          <p:cNvPr id="6" name="文本框 5"/>
          <p:cNvSpPr txBox="1"/>
          <p:nvPr/>
        </p:nvSpPr>
        <p:spPr>
          <a:xfrm>
            <a:off x="3835400" y="3118485"/>
            <a:ext cx="6701155" cy="460375"/>
          </a:xfrm>
          <a:prstGeom prst="rect">
            <a:avLst/>
          </a:prstGeom>
          <a:noFill/>
        </p:spPr>
        <p:txBody>
          <a:bodyPr wrap="square" rtlCol="0">
            <a:spAutoFit/>
          </a:bodyPr>
          <a:lstStyle/>
          <a:p>
            <a:r>
              <a:rPr lang="en-US" altLang="zh-CN" sz="2400">
                <a:solidFill>
                  <a:srgbClr val="FF0000"/>
                </a:solidFill>
              </a:rPr>
              <a:t>living and growing independently in life </a:t>
            </a:r>
            <a:endParaRPr lang="en-US" altLang="zh-CN" sz="2400">
              <a:solidFill>
                <a:srgbClr val="FF0000"/>
              </a:solidFill>
            </a:endParaRPr>
          </a:p>
        </p:txBody>
      </p:sp>
      <p:sp>
        <p:nvSpPr>
          <p:cNvPr id="7" name="文本框 6"/>
          <p:cNvSpPr txBox="1"/>
          <p:nvPr/>
        </p:nvSpPr>
        <p:spPr>
          <a:xfrm>
            <a:off x="3835400" y="4049395"/>
            <a:ext cx="5064760" cy="460375"/>
          </a:xfrm>
          <a:prstGeom prst="rect">
            <a:avLst/>
          </a:prstGeom>
          <a:noFill/>
        </p:spPr>
        <p:txBody>
          <a:bodyPr wrap="square" rtlCol="0">
            <a:spAutoFit/>
          </a:bodyPr>
          <a:lstStyle/>
          <a:p>
            <a:r>
              <a:rPr lang="zh-CN" altLang="en-US" sz="2400">
                <a:solidFill>
                  <a:srgbClr val="FF0000"/>
                </a:solidFill>
              </a:rPr>
              <a:t>a symbol of good fortune</a:t>
            </a:r>
            <a:endParaRPr lang="zh-CN" altLang="en-US" sz="2400">
              <a:solidFill>
                <a:srgbClr val="FF0000"/>
              </a:solidFill>
            </a:endParaRPr>
          </a:p>
        </p:txBody>
      </p:sp>
      <p:sp>
        <p:nvSpPr>
          <p:cNvPr id="8" name="文本框 7"/>
          <p:cNvSpPr txBox="1"/>
          <p:nvPr/>
        </p:nvSpPr>
        <p:spPr>
          <a:xfrm>
            <a:off x="3835400" y="4994910"/>
            <a:ext cx="7911465" cy="460375"/>
          </a:xfrm>
          <a:prstGeom prst="rect">
            <a:avLst/>
          </a:prstGeom>
          <a:noFill/>
        </p:spPr>
        <p:txBody>
          <a:bodyPr wrap="square" rtlCol="0">
            <a:spAutoFit/>
          </a:bodyPr>
          <a:lstStyle/>
          <a:p>
            <a:r>
              <a:rPr lang="zh-CN" altLang="en-US" sz="2400">
                <a:solidFill>
                  <a:srgbClr val="FF0000"/>
                </a:solidFill>
              </a:rPr>
              <a:t>going </a:t>
            </a:r>
            <a:r>
              <a:rPr lang="en-US" altLang="zh-CN" sz="2400">
                <a:solidFill>
                  <a:srgbClr val="FF0000"/>
                </a:solidFill>
              </a:rPr>
              <a:t>on </a:t>
            </a:r>
            <a:r>
              <a:rPr lang="zh-CN" altLang="en-US" sz="2400">
                <a:solidFill>
                  <a:srgbClr val="FF0000"/>
                </a:solidFill>
              </a:rPr>
              <a:t>and find</a:t>
            </a:r>
            <a:r>
              <a:rPr lang="en-US" altLang="zh-CN" sz="2400">
                <a:solidFill>
                  <a:srgbClr val="FF0000"/>
                </a:solidFill>
              </a:rPr>
              <a:t>ing</a:t>
            </a:r>
            <a:r>
              <a:rPr lang="zh-CN" altLang="en-US" sz="2400">
                <a:solidFill>
                  <a:srgbClr val="FF0000"/>
                </a:solidFill>
              </a:rPr>
              <a:t> a way out </a:t>
            </a:r>
            <a:r>
              <a:rPr lang="en-US" altLang="zh-CN" sz="2400">
                <a:solidFill>
                  <a:srgbClr val="FF0000"/>
                </a:solidFill>
              </a:rPr>
              <a:t>along the road ahead</a:t>
            </a:r>
            <a:endParaRPr lang="en-US" altLang="zh-CN" sz="2400">
              <a:solidFill>
                <a:srgbClr val="FF0000"/>
              </a:solidFill>
            </a:endParaRPr>
          </a:p>
        </p:txBody>
      </p:sp>
      <p:sp>
        <p:nvSpPr>
          <p:cNvPr id="9" name="文本框 8"/>
          <p:cNvSpPr txBox="1"/>
          <p:nvPr/>
        </p:nvSpPr>
        <p:spPr>
          <a:xfrm>
            <a:off x="3834765" y="5897880"/>
            <a:ext cx="7563485" cy="460375"/>
          </a:xfrm>
          <a:prstGeom prst="rect">
            <a:avLst/>
          </a:prstGeom>
          <a:noFill/>
        </p:spPr>
        <p:txBody>
          <a:bodyPr wrap="square" rtlCol="0">
            <a:spAutoFit/>
          </a:bodyPr>
          <a:lstStyle/>
          <a:p>
            <a:r>
              <a:rPr lang="en-US" altLang="zh-CN" sz="2400">
                <a:solidFill>
                  <a:srgbClr val="FF0000"/>
                </a:solidFill>
              </a:rPr>
              <a:t>s</a:t>
            </a:r>
            <a:r>
              <a:rPr lang="zh-CN" altLang="en-US" sz="2400">
                <a:solidFill>
                  <a:srgbClr val="FF0000"/>
                </a:solidFill>
              </a:rPr>
              <a:t>tudy</a:t>
            </a:r>
            <a:r>
              <a:rPr lang="en-US" altLang="zh-CN" sz="2400">
                <a:solidFill>
                  <a:srgbClr val="FF0000"/>
                </a:solidFill>
              </a:rPr>
              <a:t>ing</a:t>
            </a:r>
            <a:r>
              <a:rPr lang="zh-CN" altLang="en-US" sz="2400">
                <a:solidFill>
                  <a:srgbClr val="FF0000"/>
                </a:solidFill>
              </a:rPr>
              <a:t> hard and enrich your spiritual life</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7090" y="0"/>
            <a:ext cx="10828655" cy="705485"/>
          </a:xfrm>
        </p:spPr>
        <p:txBody>
          <a:bodyPr>
            <a:normAutofit fontScale="90000"/>
          </a:bodyPr>
          <a:lstStyle/>
          <a:p>
            <a:r>
              <a:rPr lang="en-US" altLang="zh-CN">
                <a:solidFill>
                  <a:schemeClr val="accent1"/>
                </a:solidFill>
                <a:effectLst>
                  <a:outerShdw blurRad="38100" dist="25400" dir="5400000" algn="ctr" rotWithShape="0">
                    <a:srgbClr val="6E747A">
                      <a:alpha val="43000"/>
                    </a:srgbClr>
                  </a:outerShdw>
                </a:effectLst>
              </a:rPr>
              <a:t>A review of  the book, Tuesday with Morrie</a:t>
            </a:r>
            <a:endParaRPr lang="en-US" altLang="zh-CN">
              <a:solidFill>
                <a:schemeClr val="accent1"/>
              </a:solidFill>
              <a:effectLst>
                <a:outerShdw blurRad="38100" dist="25400" dir="5400000" algn="ctr" rotWithShape="0">
                  <a:srgbClr val="6E747A">
                    <a:alpha val="43000"/>
                  </a:srgbClr>
                </a:outerShdw>
              </a:effectLst>
            </a:endParaRPr>
          </a:p>
        </p:txBody>
      </p:sp>
      <p:sp>
        <p:nvSpPr>
          <p:cNvPr id="3" name="文本框 2"/>
          <p:cNvSpPr txBox="1"/>
          <p:nvPr/>
        </p:nvSpPr>
        <p:spPr>
          <a:xfrm>
            <a:off x="6382385" y="1496695"/>
            <a:ext cx="5053330" cy="1198880"/>
          </a:xfrm>
          <a:prstGeom prst="rect">
            <a:avLst/>
          </a:prstGeom>
          <a:noFill/>
        </p:spPr>
        <p:txBody>
          <a:bodyPr wrap="square" rtlCol="0">
            <a:spAutoFit/>
          </a:bodyPr>
          <a:lstStyle/>
          <a:p>
            <a:pPr fontAlgn="auto">
              <a:lnSpc>
                <a:spcPct val="150000"/>
              </a:lnSpc>
            </a:pPr>
            <a:r>
              <a:rPr lang="en-US" altLang="zh-CN" sz="2400"/>
              <a:t>1. What metaphor for life is used in the reviews?</a:t>
            </a:r>
            <a:endParaRPr lang="en-US" altLang="zh-CN"/>
          </a:p>
        </p:txBody>
      </p:sp>
      <p:pic>
        <p:nvPicPr>
          <p:cNvPr id="4" name="图片 3"/>
          <p:cNvPicPr>
            <a:picLocks noChangeAspect="1"/>
          </p:cNvPicPr>
          <p:nvPr/>
        </p:nvPicPr>
        <p:blipFill>
          <a:blip r:embed="rId1"/>
          <a:stretch>
            <a:fillRect/>
          </a:stretch>
        </p:blipFill>
        <p:spPr>
          <a:xfrm>
            <a:off x="247650" y="833755"/>
            <a:ext cx="5283835" cy="5840730"/>
          </a:xfrm>
          <a:prstGeom prst="rect">
            <a:avLst/>
          </a:prstGeom>
        </p:spPr>
      </p:pic>
      <p:sp>
        <p:nvSpPr>
          <p:cNvPr id="6" name="文本框 5"/>
          <p:cNvSpPr txBox="1"/>
          <p:nvPr/>
        </p:nvSpPr>
        <p:spPr>
          <a:xfrm>
            <a:off x="6467475" y="3523615"/>
            <a:ext cx="4628515" cy="460375"/>
          </a:xfrm>
          <a:prstGeom prst="rect">
            <a:avLst/>
          </a:prstGeom>
          <a:noFill/>
        </p:spPr>
        <p:txBody>
          <a:bodyPr wrap="square" rtlCol="0">
            <a:spAutoFit/>
          </a:bodyPr>
          <a:lstStyle/>
          <a:p>
            <a:r>
              <a:rPr lang="zh-CN" altLang="en-US" sz="2400">
                <a:solidFill>
                  <a:srgbClr val="FF0000"/>
                </a:solidFill>
              </a:rPr>
              <a:t> Life is seen as path or journey.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47650" y="269875"/>
            <a:ext cx="5312410" cy="6404610"/>
          </a:xfrm>
          <a:prstGeom prst="rect">
            <a:avLst/>
          </a:prstGeom>
        </p:spPr>
      </p:pic>
      <p:sp>
        <p:nvSpPr>
          <p:cNvPr id="3" name="文本框 2"/>
          <p:cNvSpPr txBox="1"/>
          <p:nvPr/>
        </p:nvSpPr>
        <p:spPr>
          <a:xfrm>
            <a:off x="6123940" y="535940"/>
            <a:ext cx="5657215" cy="1753235"/>
          </a:xfrm>
          <a:prstGeom prst="rect">
            <a:avLst/>
          </a:prstGeom>
          <a:noFill/>
        </p:spPr>
        <p:txBody>
          <a:bodyPr wrap="square" rtlCol="0">
            <a:spAutoFit/>
          </a:bodyPr>
          <a:lstStyle/>
          <a:p>
            <a:pPr fontAlgn="auto">
              <a:lnSpc>
                <a:spcPct val="150000"/>
              </a:lnSpc>
            </a:pPr>
            <a:r>
              <a:rPr lang="en-US" altLang="zh-CN" sz="2400"/>
              <a:t>2. When people are described as “watching you kindly from further along the way”, what does this mean</a:t>
            </a:r>
            <a:r>
              <a:rPr lang="en-US" altLang="zh-CN"/>
              <a:t>? </a:t>
            </a:r>
            <a:endParaRPr lang="en-US" altLang="zh-CN"/>
          </a:p>
        </p:txBody>
      </p:sp>
      <p:sp>
        <p:nvSpPr>
          <p:cNvPr id="5" name="文本框 4"/>
          <p:cNvSpPr txBox="1"/>
          <p:nvPr/>
        </p:nvSpPr>
        <p:spPr>
          <a:xfrm>
            <a:off x="6124575" y="2872740"/>
            <a:ext cx="5656580" cy="1198880"/>
          </a:xfrm>
          <a:prstGeom prst="rect">
            <a:avLst/>
          </a:prstGeom>
          <a:noFill/>
        </p:spPr>
        <p:txBody>
          <a:bodyPr wrap="square" rtlCol="0">
            <a:spAutoFit/>
          </a:bodyPr>
          <a:lstStyle/>
          <a:p>
            <a:pPr fontAlgn="auto">
              <a:lnSpc>
                <a:spcPct val="150000"/>
              </a:lnSpc>
            </a:pPr>
            <a:r>
              <a:rPr lang="zh-CN" altLang="en-US" sz="2400">
                <a:solidFill>
                  <a:srgbClr val="FF0000"/>
                </a:solidFill>
              </a:rPr>
              <a:t>It means that they will be with you and support you on your life journey.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10355" y="1905"/>
            <a:ext cx="5945505" cy="705485"/>
          </a:xfrm>
        </p:spPr>
        <p:txBody>
          <a:bodyPr/>
          <a:lstStyle/>
          <a:p>
            <a:pPr algn="ctr"/>
            <a:r>
              <a:rPr lang="en-US" altLang="zh-CN">
                <a:solidFill>
                  <a:schemeClr val="accent1"/>
                </a:solidFill>
                <a:effectLst>
                  <a:outerShdw blurRad="38100" dist="25400" dir="5400000" algn="ctr" rotWithShape="0">
                    <a:srgbClr val="6E747A">
                      <a:alpha val="43000"/>
                    </a:srgbClr>
                  </a:outerShdw>
                </a:effectLst>
              </a:rPr>
              <a:t>Tuesdays with Morrie</a:t>
            </a:r>
            <a:endParaRPr lang="en-US" altLang="zh-CN">
              <a:solidFill>
                <a:schemeClr val="accent1"/>
              </a:solidFill>
              <a:effectLst>
                <a:outerShdw blurRad="38100" dist="25400" dir="5400000" algn="ctr" rotWithShape="0">
                  <a:srgbClr val="6E747A">
                    <a:alpha val="43000"/>
                  </a:srgbClr>
                </a:outerShdw>
              </a:effectLst>
            </a:endParaRPr>
          </a:p>
        </p:txBody>
      </p:sp>
      <p:sp>
        <p:nvSpPr>
          <p:cNvPr id="3" name="文本框 2"/>
          <p:cNvSpPr txBox="1"/>
          <p:nvPr/>
        </p:nvSpPr>
        <p:spPr>
          <a:xfrm>
            <a:off x="140970" y="93345"/>
            <a:ext cx="1791970" cy="521970"/>
          </a:xfrm>
          <a:prstGeom prst="rect">
            <a:avLst/>
          </a:prstGeom>
          <a:noFill/>
        </p:spPr>
        <p:txBody>
          <a:bodyPr wrap="square" rtlCol="0">
            <a:spAutoFit/>
          </a:bodyPr>
          <a:lstStyle/>
          <a:p>
            <a:r>
              <a:rPr lang="en-US" altLang="zh-CN" sz="2800" b="1">
                <a:solidFill>
                  <a:srgbClr val="FF0000"/>
                </a:solidFill>
              </a:rPr>
              <a:t>Reading</a:t>
            </a:r>
            <a:endParaRPr lang="en-US" altLang="zh-CN" sz="2800" b="1">
              <a:solidFill>
                <a:srgbClr val="FF0000"/>
              </a:solidFill>
            </a:endParaRPr>
          </a:p>
        </p:txBody>
      </p:sp>
      <p:pic>
        <p:nvPicPr>
          <p:cNvPr id="5" name="图片 4"/>
          <p:cNvPicPr>
            <a:picLocks noChangeAspect="1"/>
          </p:cNvPicPr>
          <p:nvPr/>
        </p:nvPicPr>
        <p:blipFill>
          <a:blip r:embed="rId1"/>
          <a:stretch>
            <a:fillRect/>
          </a:stretch>
        </p:blipFill>
        <p:spPr>
          <a:xfrm>
            <a:off x="10568305" y="1905"/>
            <a:ext cx="1623695" cy="1623695"/>
          </a:xfrm>
          <a:prstGeom prst="rect">
            <a:avLst/>
          </a:prstGeom>
        </p:spPr>
      </p:pic>
      <p:sp>
        <p:nvSpPr>
          <p:cNvPr id="6" name="文本框 5"/>
          <p:cNvSpPr txBox="1"/>
          <p:nvPr/>
        </p:nvSpPr>
        <p:spPr>
          <a:xfrm>
            <a:off x="254635" y="707390"/>
            <a:ext cx="10313670" cy="2861310"/>
          </a:xfrm>
          <a:prstGeom prst="rect">
            <a:avLst/>
          </a:prstGeom>
          <a:noFill/>
        </p:spPr>
        <p:txBody>
          <a:bodyPr wrap="square" rtlCol="0">
            <a:spAutoFit/>
          </a:bodyPr>
          <a:lstStyle/>
          <a:p>
            <a:pPr fontAlgn="auto">
              <a:lnSpc>
                <a:spcPct val="150000"/>
              </a:lnSpc>
            </a:pPr>
            <a:r>
              <a:rPr lang="en-US" altLang="zh-CN" sz="2400">
                <a:solidFill>
                  <a:srgbClr val="00B050"/>
                </a:solidFill>
              </a:rPr>
              <a:t>1. What changed Mitch's attitude towards the meaning of life?</a:t>
            </a:r>
            <a:endParaRPr lang="en-US" altLang="zh-CN" sz="2400">
              <a:solidFill>
                <a:srgbClr val="00B050"/>
              </a:solidFill>
            </a:endParaRPr>
          </a:p>
          <a:p>
            <a:pPr fontAlgn="auto">
              <a:lnSpc>
                <a:spcPct val="150000"/>
              </a:lnSpc>
            </a:pPr>
            <a:r>
              <a:rPr lang="en-US" altLang="zh-CN" sz="2400"/>
              <a:t>   A.   That he was reunited with his relations.   </a:t>
            </a:r>
            <a:endParaRPr lang="en-US" altLang="zh-CN" sz="2400"/>
          </a:p>
          <a:p>
            <a:pPr fontAlgn="auto">
              <a:lnSpc>
                <a:spcPct val="150000"/>
              </a:lnSpc>
            </a:pPr>
            <a:r>
              <a:rPr lang="en-US" altLang="zh-CN" sz="2400"/>
              <a:t>   B.  That the weekly communication with his teacher. </a:t>
            </a:r>
            <a:endParaRPr lang="en-US" altLang="zh-CN" sz="2400"/>
          </a:p>
          <a:p>
            <a:pPr fontAlgn="auto">
              <a:lnSpc>
                <a:spcPct val="150000"/>
              </a:lnSpc>
            </a:pPr>
            <a:r>
              <a:rPr lang="en-US" altLang="zh-CN" sz="2400"/>
              <a:t>   C.  That a serious disease happened to him.   </a:t>
            </a:r>
            <a:endParaRPr lang="en-US" altLang="zh-CN" sz="2400"/>
          </a:p>
          <a:p>
            <a:pPr fontAlgn="auto">
              <a:lnSpc>
                <a:spcPct val="150000"/>
              </a:lnSpc>
            </a:pPr>
            <a:r>
              <a:rPr lang="en-US" altLang="zh-CN" sz="2400"/>
              <a:t>   D.  That the weekly visit to his teacher in hospital. </a:t>
            </a:r>
            <a:endParaRPr lang="en-US" altLang="zh-CN" sz="2400"/>
          </a:p>
        </p:txBody>
      </p:sp>
      <p:sp>
        <p:nvSpPr>
          <p:cNvPr id="4" name="文本框 3"/>
          <p:cNvSpPr txBox="1"/>
          <p:nvPr/>
        </p:nvSpPr>
        <p:spPr>
          <a:xfrm>
            <a:off x="9156700" y="2877820"/>
            <a:ext cx="1185545" cy="460375"/>
          </a:xfrm>
          <a:prstGeom prst="rect">
            <a:avLst/>
          </a:prstGeom>
          <a:noFill/>
        </p:spPr>
        <p:txBody>
          <a:bodyPr wrap="square" rtlCol="0">
            <a:spAutoFit/>
          </a:bodyPr>
          <a:lstStyle/>
          <a:p>
            <a:r>
              <a:rPr lang="en-US" altLang="zh-CN" sz="2400" b="1">
                <a:solidFill>
                  <a:srgbClr val="FF0000"/>
                </a:solidFill>
              </a:rPr>
              <a:t> ( 1. D )</a:t>
            </a:r>
            <a:endParaRPr lang="en-US" altLang="zh-CN" sz="2400" b="1">
              <a:solidFill>
                <a:srgbClr val="FF0000"/>
              </a:solidFill>
            </a:endParaRPr>
          </a:p>
        </p:txBody>
      </p:sp>
      <p:sp>
        <p:nvSpPr>
          <p:cNvPr id="8" name="文本框 7"/>
          <p:cNvSpPr txBox="1"/>
          <p:nvPr/>
        </p:nvSpPr>
        <p:spPr>
          <a:xfrm>
            <a:off x="254635" y="3752215"/>
            <a:ext cx="11309350" cy="2861310"/>
          </a:xfrm>
          <a:prstGeom prst="rect">
            <a:avLst/>
          </a:prstGeom>
          <a:noFill/>
        </p:spPr>
        <p:txBody>
          <a:bodyPr wrap="square" rtlCol="0">
            <a:spAutoFit/>
          </a:bodyPr>
          <a:lstStyle/>
          <a:p>
            <a:pPr fontAlgn="auto">
              <a:lnSpc>
                <a:spcPct val="150000"/>
              </a:lnSpc>
            </a:pPr>
            <a:r>
              <a:rPr lang="en-US" altLang="zh-CN" sz="2400">
                <a:solidFill>
                  <a:srgbClr val="00B050"/>
                </a:solidFill>
                <a:sym typeface="+mn-ea"/>
              </a:rPr>
              <a:t>2. Mary recommends the book because ______________. </a:t>
            </a:r>
            <a:endParaRPr lang="en-US" altLang="zh-CN" sz="2400">
              <a:solidFill>
                <a:srgbClr val="00B050"/>
              </a:solidFill>
            </a:endParaRPr>
          </a:p>
          <a:p>
            <a:pPr fontAlgn="auto">
              <a:lnSpc>
                <a:spcPct val="150000"/>
              </a:lnSpc>
            </a:pPr>
            <a:r>
              <a:rPr lang="en-US" altLang="zh-CN" sz="2400">
                <a:sym typeface="+mn-ea"/>
              </a:rPr>
              <a:t>   A.  it is one of the favorite books.      </a:t>
            </a:r>
            <a:endParaRPr lang="en-US" altLang="zh-CN" sz="2400"/>
          </a:p>
          <a:p>
            <a:pPr fontAlgn="auto">
              <a:lnSpc>
                <a:spcPct val="150000"/>
              </a:lnSpc>
            </a:pPr>
            <a:r>
              <a:rPr lang="en-US" altLang="zh-CN" sz="2400">
                <a:sym typeface="+mn-ea"/>
              </a:rPr>
              <a:t>   B.  it is a best-seller. </a:t>
            </a:r>
            <a:endParaRPr lang="en-US" altLang="zh-CN" sz="2400"/>
          </a:p>
          <a:p>
            <a:pPr fontAlgn="auto">
              <a:lnSpc>
                <a:spcPct val="150000"/>
              </a:lnSpc>
            </a:pPr>
            <a:r>
              <a:rPr lang="en-US" altLang="zh-CN" sz="2400">
                <a:sym typeface="+mn-ea"/>
              </a:rPr>
              <a:t>   C.  it differs from other books.        </a:t>
            </a:r>
            <a:endParaRPr lang="en-US" altLang="zh-CN" sz="2400"/>
          </a:p>
          <a:p>
            <a:pPr fontAlgn="auto">
              <a:lnSpc>
                <a:spcPct val="150000"/>
              </a:lnSpc>
            </a:pPr>
            <a:r>
              <a:rPr lang="en-US" altLang="zh-CN" sz="2400">
                <a:sym typeface="+mn-ea"/>
              </a:rPr>
              <a:t>   D.  it tells the principle of life. </a:t>
            </a:r>
            <a:endParaRPr lang="zh-CN" altLang="en-US" sz="2400"/>
          </a:p>
        </p:txBody>
      </p:sp>
      <p:sp>
        <p:nvSpPr>
          <p:cNvPr id="9" name="文本框 8"/>
          <p:cNvSpPr txBox="1"/>
          <p:nvPr/>
        </p:nvSpPr>
        <p:spPr>
          <a:xfrm>
            <a:off x="9411970" y="5770880"/>
            <a:ext cx="1156335" cy="460375"/>
          </a:xfrm>
          <a:prstGeom prst="rect">
            <a:avLst/>
          </a:prstGeom>
          <a:noFill/>
        </p:spPr>
        <p:txBody>
          <a:bodyPr wrap="square" rtlCol="0">
            <a:spAutoFit/>
          </a:bodyPr>
          <a:lstStyle/>
          <a:p>
            <a:r>
              <a:rPr lang="en-US" altLang="zh-CN" sz="2400" b="1">
                <a:solidFill>
                  <a:srgbClr val="FF0000"/>
                </a:solidFill>
              </a:rPr>
              <a:t> (2.C)</a:t>
            </a:r>
            <a:endParaRPr lang="en-US" altLang="zh-CN" sz="2400" b="1">
              <a:solidFill>
                <a:srgbClr val="FF0000"/>
              </a:solidFill>
            </a:endParaRPr>
          </a:p>
        </p:txBody>
      </p:sp>
      <p:grpSp>
        <p:nvGrpSpPr>
          <p:cNvPr id="58" name="Group 21_1"/>
          <p:cNvGrpSpPr/>
          <p:nvPr/>
        </p:nvGrpSpPr>
        <p:grpSpPr>
          <a:xfrm>
            <a:off x="-861695" y="53340"/>
            <a:ext cx="13138786" cy="6560185"/>
            <a:chOff x="-1013057" y="-43169"/>
            <a:chExt cx="12858147"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057" y="-43169"/>
              <a:ext cx="4947385" cy="573258"/>
              <a:chOff x="-460228" y="4964882"/>
              <a:chExt cx="16580461"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1148"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568305" y="1905"/>
            <a:ext cx="1623695" cy="1623695"/>
          </a:xfrm>
          <a:prstGeom prst="rect">
            <a:avLst/>
          </a:prstGeom>
        </p:spPr>
      </p:pic>
      <p:sp>
        <p:nvSpPr>
          <p:cNvPr id="3" name="文本框 2"/>
          <p:cNvSpPr txBox="1"/>
          <p:nvPr/>
        </p:nvSpPr>
        <p:spPr>
          <a:xfrm>
            <a:off x="267970" y="692150"/>
            <a:ext cx="11924665" cy="2861310"/>
          </a:xfrm>
          <a:prstGeom prst="rect">
            <a:avLst/>
          </a:prstGeom>
          <a:noFill/>
        </p:spPr>
        <p:txBody>
          <a:bodyPr wrap="square" rtlCol="0">
            <a:spAutoFit/>
          </a:bodyPr>
          <a:lstStyle/>
          <a:p>
            <a:pPr fontAlgn="auto">
              <a:lnSpc>
                <a:spcPct val="150000"/>
              </a:lnSpc>
            </a:pPr>
            <a:r>
              <a:rPr lang="en-US" altLang="zh-CN" sz="2400">
                <a:solidFill>
                  <a:srgbClr val="00B050"/>
                </a:solidFill>
              </a:rPr>
              <a:t>3.  Which of the following statements is ture according to the passage?</a:t>
            </a:r>
            <a:endParaRPr lang="en-US" altLang="zh-CN" sz="2400">
              <a:solidFill>
                <a:srgbClr val="00B050"/>
              </a:solidFill>
            </a:endParaRPr>
          </a:p>
          <a:p>
            <a:pPr fontAlgn="auto">
              <a:lnSpc>
                <a:spcPct val="150000"/>
              </a:lnSpc>
            </a:pPr>
            <a:r>
              <a:rPr lang="en-US" altLang="zh-CN" sz="2400"/>
              <a:t>   A.  The book focuses on dying in a pessimistic tone. </a:t>
            </a:r>
            <a:endParaRPr lang="en-US" altLang="zh-CN" sz="2400"/>
          </a:p>
          <a:p>
            <a:pPr fontAlgn="auto">
              <a:lnSpc>
                <a:spcPct val="150000"/>
              </a:lnSpc>
            </a:pPr>
            <a:r>
              <a:rPr lang="en-US" altLang="zh-CN" sz="2400"/>
              <a:t>   B.  The book mainly centres upon dying with joy and hope. </a:t>
            </a:r>
            <a:endParaRPr lang="en-US" altLang="zh-CN" sz="2400"/>
          </a:p>
          <a:p>
            <a:pPr fontAlgn="auto">
              <a:lnSpc>
                <a:spcPct val="150000"/>
              </a:lnSpc>
            </a:pPr>
            <a:r>
              <a:rPr lang="en-US" altLang="zh-CN" sz="2400"/>
              <a:t>   C.  The book has nothing in common with the otherworks. </a:t>
            </a:r>
            <a:endParaRPr lang="en-US" altLang="zh-CN" sz="2400"/>
          </a:p>
          <a:p>
            <a:pPr fontAlgn="auto">
              <a:lnSpc>
                <a:spcPct val="150000"/>
              </a:lnSpc>
            </a:pPr>
            <a:r>
              <a:rPr lang="en-US" altLang="zh-CN" sz="2400"/>
              <a:t>   D.  The book is never popular with readers because it is about dying.</a:t>
            </a:r>
            <a:endParaRPr lang="en-US" altLang="zh-CN" sz="2400"/>
          </a:p>
        </p:txBody>
      </p:sp>
      <p:sp>
        <p:nvSpPr>
          <p:cNvPr id="2" name="文本框 1"/>
          <p:cNvSpPr txBox="1"/>
          <p:nvPr/>
        </p:nvSpPr>
        <p:spPr>
          <a:xfrm>
            <a:off x="267970" y="4134485"/>
            <a:ext cx="11570335" cy="1753235"/>
          </a:xfrm>
          <a:prstGeom prst="rect">
            <a:avLst/>
          </a:prstGeom>
          <a:noFill/>
        </p:spPr>
        <p:txBody>
          <a:bodyPr wrap="square" rtlCol="0">
            <a:spAutoFit/>
          </a:bodyPr>
          <a:lstStyle/>
          <a:p>
            <a:pPr fontAlgn="auto">
              <a:lnSpc>
                <a:spcPct val="150000"/>
              </a:lnSpc>
            </a:pPr>
            <a:r>
              <a:rPr lang="en-US" altLang="zh-CN" sz="2400">
                <a:solidFill>
                  <a:srgbClr val="00B050"/>
                </a:solidFill>
                <a:sym typeface="+mn-ea"/>
              </a:rPr>
              <a:t>4.  Who does not like the book very much?  </a:t>
            </a:r>
            <a:endParaRPr lang="en-US" altLang="zh-CN" sz="2400">
              <a:solidFill>
                <a:srgbClr val="00B050"/>
              </a:solidFill>
            </a:endParaRPr>
          </a:p>
          <a:p>
            <a:pPr fontAlgn="auto">
              <a:lnSpc>
                <a:spcPct val="150000"/>
              </a:lnSpc>
            </a:pPr>
            <a:r>
              <a:rPr lang="en-US" altLang="zh-CN" sz="2400" b="1">
                <a:solidFill>
                  <a:srgbClr val="FF0000"/>
                </a:solidFill>
                <a:sym typeface="+mn-ea"/>
              </a:rPr>
              <a:t>   </a:t>
            </a:r>
            <a:r>
              <a:rPr lang="en-US" altLang="zh-CN" sz="2400">
                <a:solidFill>
                  <a:schemeClr val="tx1"/>
                </a:solidFill>
                <a:sym typeface="+mn-ea"/>
              </a:rPr>
              <a:t>A.  Amy Wang.                       B.  Vivian. </a:t>
            </a:r>
            <a:endParaRPr lang="en-US" altLang="zh-CN" sz="2400">
              <a:solidFill>
                <a:schemeClr val="tx1"/>
              </a:solidFill>
            </a:endParaRPr>
          </a:p>
          <a:p>
            <a:pPr fontAlgn="auto">
              <a:lnSpc>
                <a:spcPct val="150000"/>
              </a:lnSpc>
            </a:pPr>
            <a:r>
              <a:rPr lang="en-US" altLang="zh-CN" sz="2400">
                <a:solidFill>
                  <a:schemeClr val="tx1"/>
                </a:solidFill>
                <a:sym typeface="+mn-ea"/>
              </a:rPr>
              <a:t>   C.  Arthur K.                           D.  Marty.</a:t>
            </a:r>
            <a:endParaRPr lang="en-US" altLang="zh-CN" sz="2400">
              <a:solidFill>
                <a:schemeClr val="tx1"/>
              </a:solidFill>
              <a:sym typeface="+mn-ea"/>
            </a:endParaRPr>
          </a:p>
        </p:txBody>
      </p:sp>
      <p:sp>
        <p:nvSpPr>
          <p:cNvPr id="4" name="文本框 3"/>
          <p:cNvSpPr txBox="1"/>
          <p:nvPr/>
        </p:nvSpPr>
        <p:spPr>
          <a:xfrm>
            <a:off x="10074910" y="3093085"/>
            <a:ext cx="1143000" cy="460375"/>
          </a:xfrm>
          <a:prstGeom prst="rect">
            <a:avLst/>
          </a:prstGeom>
          <a:noFill/>
        </p:spPr>
        <p:txBody>
          <a:bodyPr wrap="square" rtlCol="0">
            <a:spAutoFit/>
          </a:bodyPr>
          <a:lstStyle/>
          <a:p>
            <a:r>
              <a:rPr lang="en-US" altLang="zh-CN" sz="2400" b="1">
                <a:solidFill>
                  <a:srgbClr val="FF0000"/>
                </a:solidFill>
              </a:rPr>
              <a:t>(3. B)</a:t>
            </a:r>
            <a:endParaRPr lang="en-US" altLang="zh-CN" sz="2400" b="1">
              <a:solidFill>
                <a:srgbClr val="FF0000"/>
              </a:solidFill>
            </a:endParaRPr>
          </a:p>
        </p:txBody>
      </p:sp>
      <p:sp>
        <p:nvSpPr>
          <p:cNvPr id="6" name="文本框 5"/>
          <p:cNvSpPr txBox="1"/>
          <p:nvPr/>
        </p:nvSpPr>
        <p:spPr>
          <a:xfrm>
            <a:off x="10074910" y="5150485"/>
            <a:ext cx="1143000" cy="460375"/>
          </a:xfrm>
          <a:prstGeom prst="rect">
            <a:avLst/>
          </a:prstGeom>
          <a:noFill/>
        </p:spPr>
        <p:txBody>
          <a:bodyPr wrap="square" rtlCol="0">
            <a:spAutoFit/>
          </a:bodyPr>
          <a:lstStyle/>
          <a:p>
            <a:r>
              <a:rPr lang="en-US" altLang="zh-CN" sz="2400" b="1">
                <a:solidFill>
                  <a:srgbClr val="FF0000"/>
                </a:solidFill>
              </a:rPr>
              <a:t>(4. D)</a:t>
            </a:r>
            <a:endParaRPr lang="en-US" altLang="zh-CN" sz="2400" b="1">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1975" y="0"/>
            <a:ext cx="11067415" cy="705485"/>
          </a:xfrm>
        </p:spPr>
        <p:txBody>
          <a:bodyPr>
            <a:normAutofit fontScale="90000"/>
            <a:scene3d>
              <a:camera prst="orthographicFront"/>
              <a:lightRig rig="threePt" dir="t"/>
            </a:scene3d>
          </a:bodyPr>
          <a:lstStyle/>
          <a:p>
            <a:r>
              <a:rPr lang="en-US" altLang="zh-CN"/>
              <a:t> </a:t>
            </a:r>
            <a:r>
              <a:rPr lang="en-US" altLang="zh-CN" sz="3200">
                <a:solidFill>
                  <a:schemeClr val="accent1"/>
                </a:solidFill>
                <a:effectLst>
                  <a:outerShdw blurRad="38100" dist="25400" dir="5400000" algn="ctr" rotWithShape="0">
                    <a:srgbClr val="6E747A">
                      <a:alpha val="43000"/>
                    </a:srgbClr>
                  </a:outerShdw>
                </a:effectLst>
              </a:rPr>
              <a:t>Different readers, different comments on the book</a:t>
            </a:r>
            <a:endParaRPr lang="en-US" altLang="zh-CN" sz="3200">
              <a:solidFill>
                <a:schemeClr val="accent1"/>
              </a:solidFill>
              <a:effectLst>
                <a:outerShdw blurRad="38100" dist="25400" dir="5400000" algn="ctr" rotWithShape="0">
                  <a:srgbClr val="6E747A">
                    <a:alpha val="43000"/>
                  </a:srgbClr>
                </a:outerShdw>
              </a:effectLst>
            </a:endParaRPr>
          </a:p>
        </p:txBody>
      </p:sp>
      <p:graphicFrame>
        <p:nvGraphicFramePr>
          <p:cNvPr id="3" name="表格 2"/>
          <p:cNvGraphicFramePr>
            <a:graphicFrameLocks noGrp="1"/>
          </p:cNvGraphicFramePr>
          <p:nvPr>
            <p:custDataLst>
              <p:tags r:id="rId1"/>
            </p:custDataLst>
          </p:nvPr>
        </p:nvGraphicFramePr>
        <p:xfrm>
          <a:off x="279083" y="885825"/>
          <a:ext cx="11575415" cy="5816600"/>
        </p:xfrm>
        <a:graphic>
          <a:graphicData uri="http://schemas.openxmlformats.org/drawingml/2006/table">
            <a:tbl>
              <a:tblPr firstRow="1" bandRow="1">
                <a:tableStyleId>{5940675A-B579-460E-94D1-54222C63F5DA}</a:tableStyleId>
              </a:tblPr>
              <a:tblGrid>
                <a:gridCol w="1362710"/>
                <a:gridCol w="1833245"/>
                <a:gridCol w="8379460"/>
              </a:tblGrid>
              <a:tr h="768985">
                <a:tc>
                  <a:txBody>
                    <a:bodyPr wrap="square"/>
                    <a:lstStyle/>
                    <a:p>
                      <a:pPr indent="0" algn="l">
                        <a:buNone/>
                      </a:pPr>
                      <a:r>
                        <a:rPr 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Readers</a:t>
                      </a:r>
                      <a:endParaRPr lang="en-US" alt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lgn="l">
                        <a:buNone/>
                      </a:pPr>
                      <a:r>
                        <a:rPr 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Stars given</a:t>
                      </a:r>
                      <a:endParaRPr lang="en-US" alt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lgn="ctr">
                        <a:buNone/>
                      </a:pPr>
                      <a:r>
                        <a:rPr 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Reasons for his or her decision</a:t>
                      </a:r>
                      <a:endParaRPr lang="en-US" altLang="en-US" sz="2400" b="1">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r>
              <a:tr h="2132330">
                <a:tc>
                  <a:txBody>
                    <a:bodyPr wrap="square"/>
                    <a:lstStyle/>
                    <a:p>
                      <a:pPr indent="0">
                        <a:buNone/>
                      </a:pPr>
                      <a:endParaRPr 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000" b="1">
                          <a:solidFill>
                            <a:srgbClr val="0916C9"/>
                          </a:solidFill>
                          <a:latin typeface="宋体" panose="02010600030101010101" pitchFamily="2" charset="-122"/>
                          <a:ea typeface="宋体" panose="02010600030101010101" pitchFamily="2" charset="-122"/>
                          <a:cs typeface="宋体" panose="02010600030101010101" pitchFamily="2" charset="-122"/>
                        </a:rPr>
                        <a:t>Arthur K</a:t>
                      </a:r>
                      <a:endParaRPr 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buNone/>
                      </a:pPr>
                      <a:endParaRPr 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00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en-US" sz="20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15285">
                <a:tc>
                  <a:txBody>
                    <a:bodyPr wrap="square"/>
                    <a:lstStyle/>
                    <a:p>
                      <a:pPr indent="0">
                        <a:buNone/>
                      </a:pPr>
                      <a:endParaRPr 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000" b="1">
                          <a:solidFill>
                            <a:srgbClr val="0916C9"/>
                          </a:solidFill>
                          <a:latin typeface="宋体" panose="02010600030101010101" pitchFamily="2" charset="-122"/>
                          <a:ea typeface="宋体" panose="02010600030101010101" pitchFamily="2" charset="-122"/>
                          <a:cs typeface="宋体" panose="02010600030101010101" pitchFamily="2" charset="-122"/>
                        </a:rPr>
                        <a:t>Army Wang</a:t>
                      </a:r>
                      <a:endParaRPr 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1">
                        <a:solidFill>
                          <a:srgbClr val="0916C9"/>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buNone/>
                      </a:pPr>
                      <a:endParaRPr 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0">
                        <a:buNone/>
                      </a:pPr>
                      <a:r>
                        <a:rPr lang="en-US"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00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en-US" sz="2000" b="0">
                        <a:solidFill>
                          <a:srgbClr val="FF0000"/>
                        </a:solidFill>
                        <a:latin typeface="宋体" panose="02010600030101010101" pitchFamily="2" charset="-122"/>
                        <a:ea typeface="宋体" panose="02010600030101010101" pitchFamily="2" charset="-122"/>
                        <a:cs typeface="Times New Roman" panose="02020603050405020304" charset="0"/>
                      </a:endParaRPr>
                    </a:p>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3528060" y="1722120"/>
            <a:ext cx="8318500" cy="1753235"/>
          </a:xfrm>
          <a:prstGeom prst="rect">
            <a:avLst/>
          </a:prstGeom>
          <a:noFill/>
        </p:spPr>
        <p:txBody>
          <a:bodyPr wrap="square" rtlCol="0">
            <a:spAutoFit/>
          </a:bodyPr>
          <a:lstStyle/>
          <a:p>
            <a:pPr fontAlgn="auto">
              <a:lnSpc>
                <a:spcPct val="150000"/>
              </a:lnSpc>
            </a:pPr>
            <a:r>
              <a:rPr lang="en-US" sz="2400">
                <a:solidFill>
                  <a:srgbClr val="00B0F0"/>
                </a:solidFill>
                <a:latin typeface="Arial" panose="020B0604020202020204" pitchFamily="34" charset="0"/>
                <a:ea typeface="宋体" panose="02010600030101010101" pitchFamily="2" charset="-122"/>
                <a:cs typeface="Arial" panose="020B0604020202020204" pitchFamily="34" charset="0"/>
                <a:sym typeface="+mn-ea"/>
              </a:rPr>
              <a:t>He thinks highly of it, thinking it is inspirational and has made value his own life more. Besides, it encourages us to appreciate what we have and to make the most of each day. </a:t>
            </a:r>
            <a:endParaRPr lang="en-US" altLang="en-US" sz="2400">
              <a:solidFill>
                <a:srgbClr val="00B0F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5" name="文本框 4"/>
          <p:cNvSpPr txBox="1"/>
          <p:nvPr/>
        </p:nvSpPr>
        <p:spPr>
          <a:xfrm>
            <a:off x="3528060" y="3979545"/>
            <a:ext cx="8318500" cy="1753235"/>
          </a:xfrm>
          <a:prstGeom prst="rect">
            <a:avLst/>
          </a:prstGeom>
          <a:noFill/>
        </p:spPr>
        <p:txBody>
          <a:bodyPr wrap="square" rtlCol="0">
            <a:spAutoFit/>
          </a:bodyPr>
          <a:lstStyle/>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She feels she has been a deeper insight into the words and can see things from a different point of view. It helps her establish her values.</a:t>
            </a:r>
            <a:endParaRPr lang="zh-CN" altLang="en-US"/>
          </a:p>
        </p:txBody>
      </p:sp>
      <p:pic>
        <p:nvPicPr>
          <p:cNvPr id="8" name="图片 7"/>
          <p:cNvPicPr>
            <a:picLocks noChangeAspect="1"/>
          </p:cNvPicPr>
          <p:nvPr/>
        </p:nvPicPr>
        <p:blipFill>
          <a:blip r:embed="rId2"/>
          <a:stretch>
            <a:fillRect/>
          </a:stretch>
        </p:blipFill>
        <p:spPr>
          <a:xfrm>
            <a:off x="279400" y="2587625"/>
            <a:ext cx="1339215" cy="1254760"/>
          </a:xfrm>
          <a:prstGeom prst="rect">
            <a:avLst/>
          </a:prstGeom>
        </p:spPr>
      </p:pic>
      <p:pic>
        <p:nvPicPr>
          <p:cNvPr id="9" name="图片 8"/>
          <p:cNvPicPr>
            <a:picLocks noChangeAspect="1"/>
          </p:cNvPicPr>
          <p:nvPr/>
        </p:nvPicPr>
        <p:blipFill>
          <a:blip r:embed="rId3"/>
          <a:stretch>
            <a:fillRect/>
          </a:stretch>
        </p:blipFill>
        <p:spPr>
          <a:xfrm>
            <a:off x="279400" y="5224145"/>
            <a:ext cx="1339215" cy="1478280"/>
          </a:xfrm>
          <a:prstGeom prst="rect">
            <a:avLst/>
          </a:prstGeom>
        </p:spPr>
      </p:pic>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UNIT_TABLE_BEAUTIFY" val="smartTable{27bc8361-fd72-4354-9a0c-e7987682ae76}"/>
  <p:tag name="TABLE_ENDDRAG_ORIGIN_RECT" val="939*449"/>
  <p:tag name="TABLE_ENDDRAG_RECT" val="7*81*939*449"/>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UNIT_TABLE_BEAUTIFY" val="smartTable{7966ea53-89fa-49dc-8e86-48ee9171a491}"/>
  <p:tag name="TABLE_ENDDRAG_ORIGIN_RECT" val="901*441"/>
  <p:tag name="TABLE_ENDDRAG_RECT" val="26*82*901*44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UNIT_TABLE_BEAUTIFY" val="smartTable{b0b692c6-9ad0-4f63-9c26-a7d3452a4f86}"/>
  <p:tag name="TABLE_ENDDRAG_ORIGIN_RECT" val="911*452"/>
  <p:tag name="TABLE_ENDDRAG_RECT" val="21*69*911*452"/>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UNIT_TABLE_BEAUTIFY" val="smartTable{41059c48-23b7-4cd6-92cb-f6a091d028fd}"/>
  <p:tag name="TABLE_ENDDRAG_ORIGIN_RECT" val="908*377"/>
  <p:tag name="TABLE_ENDDRAG_RECT" val="27*105*908*377"/>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UNIT_TABLE_BEAUTIFY" val="smartTable{0844ae9c-68ab-4888-8788-05c394caf9aa}"/>
  <p:tag name="TABLE_ENDDRAG_ORIGIN_RECT" val="925*451"/>
  <p:tag name="TABLE_ENDDRAG_RECT" val="25*67*925*45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UNIT_TABLE_BEAUTIFY" val="smartTable{8749d3d9-2ab9-488c-acbb-a6aeabbeb838}"/>
  <p:tag name="TABLE_ENDDRAG_ORIGIN_RECT" val="909*462"/>
  <p:tag name="TABLE_ENDDRAG_RECT" val="27*28*909*462"/>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UNIT_TABLE_BEAUTIFY" val="smartTable{88dfbdeb-42fa-4551-833c-97b78b082732}"/>
  <p:tag name="TABLE_ENDDRAG_ORIGIN_RECT" val="942*432"/>
  <p:tag name="TABLE_ENDDRAG_RECT" val="6*83*942*432"/>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UNIT_TABLE_BEAUTIFY" val="smartTable{f10f7706-a89e-430f-9a1e-58b43b3606b4}"/>
  <p:tag name="TABLE_ENDDRAG_ORIGIN_RECT" val="934*453"/>
  <p:tag name="TABLE_ENDDRAG_RECT" val="11*25*934*453"/>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TABLE_BEAUTIFY" val="smartTable{c38c9a38-bede-4ed2-a1e1-7a872d162975}"/>
  <p:tag name="TABLE_ENDDRAG_ORIGIN_RECT" val="950*508"/>
  <p:tag name="TABLE_ENDDRAG_RECT" val="6*23*950*508"/>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UNIT_TABLE_BEAUTIFY" val="smartTable{b521d0fc-ca9e-4c0c-af68-1ba38f1d82af}"/>
  <p:tag name="TABLE_ENDDRAG_ORIGIN_RECT" val="944*471"/>
  <p:tag name="TABLE_ENDDRAG_RECT" val="8*26*944*47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UNIT_TABLE_BEAUTIFY" val="smartTable{dbfffcbd-4955-4b9c-85da-5c0ab29cc718}"/>
  <p:tag name="TABLE_ENDDRAG_ORIGIN_RECT" val="877*452"/>
  <p:tag name="TABLE_ENDDRAG_RECT" val="49*66*877*452"/>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AS_OS" val="Unix 3.10 unknown"/>
  <p:tag name="AS_RELEASE_DATE" val="2020.11.30"/>
  <p:tag name="AS_TITLE" val="Aspose.Slides for Java"/>
  <p:tag name="AS_VERSION" val="20.1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8663</Words>
  <Application>WPS 演示</Application>
  <PresentationFormat/>
  <Paragraphs>498</Paragraphs>
  <Slides>24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宋体</vt:lpstr>
      <vt:lpstr>Wingdings</vt:lpstr>
      <vt:lpstr>微软雅黑</vt:lpstr>
      <vt:lpstr>Wingdings</vt:lpstr>
      <vt:lpstr>Times New Roman</vt:lpstr>
      <vt:lpstr>字魂27号-布丁体</vt:lpstr>
      <vt:lpstr>Arial Unicode MS</vt:lpstr>
      <vt:lpstr>Calibri</vt:lpstr>
      <vt:lpstr>仿宋</vt:lpstr>
      <vt:lpstr>Office 主题​​</vt:lpstr>
      <vt:lpstr>PowerPoint 演示文稿</vt:lpstr>
      <vt:lpstr>PowerPoint 演示文稿</vt:lpstr>
      <vt:lpstr>Look, think and say </vt:lpstr>
      <vt:lpstr>Discuss the things used as metaphors</vt:lpstr>
      <vt:lpstr>A review of  the book, Tuesday with Morrie</vt:lpstr>
      <vt:lpstr>PowerPoint 演示文稿</vt:lpstr>
      <vt:lpstr>Tuesdays with Morrie</vt:lpstr>
      <vt:lpstr>PowerPoint 演示文稿</vt:lpstr>
      <vt:lpstr> Different readers, different comments on the book</vt:lpstr>
      <vt:lpstr>Different readers, different comments on the book</vt:lpstr>
      <vt:lpstr> Choose the topics mentioned and the evidence</vt:lpstr>
      <vt:lpstr>PowerPoint 演示文稿</vt:lpstr>
      <vt:lpstr>Organize information from the passage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Language points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沧海昆仑</cp:lastModifiedBy>
  <cp:revision>2</cp:revision>
  <cp:lastPrinted>2021-03-16T15:33:00Z</cp:lastPrinted>
  <dcterms:created xsi:type="dcterms:W3CDTF">2021-03-16T15:33:00Z</dcterms:created>
  <dcterms:modified xsi:type="dcterms:W3CDTF">2021-04-25T06:54:19Z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076F41E7153442529015AEA08961110F</vt:lpwstr>
  </property>
  <property fmtid="{D5CDD505-2E9C-101B-9397-08002B2CF9AE}" pid="7" name="KSOProductBuildVer">
    <vt:lpwstr>2052-11.1.0.10463</vt:lpwstr>
  </property>
</Properties>
</file>