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09" r:id="rId3"/>
    <p:sldId id="410" r:id="rId4"/>
    <p:sldId id="413" r:id="rId5"/>
    <p:sldId id="414" r:id="rId7"/>
    <p:sldId id="415" r:id="rId8"/>
    <p:sldId id="416" r:id="rId9"/>
    <p:sldId id="417" r:id="rId10"/>
    <p:sldId id="418" r:id="rId11"/>
    <p:sldId id="43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3" r:id="rId26"/>
    <p:sldId id="411" r:id="rId27"/>
    <p:sldId id="412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8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0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B2E4C7-2DBC-45BC-B933-FAAF417E8C6B}" type="doc">
      <dgm:prSet loTypeId="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zh-CN" altLang="en-US"/>
        </a:p>
      </dgm:t>
    </dgm:pt>
    <dgm:pt modelId="{6834AA20-CCB2-4B69-B573-CB4D31C014E6}" cxnId="{EE2D10B3-FB91-4965-A1F3-9B8AE86EB070}" type="parTrans">
      <dgm:prSet/>
      <dgm:spPr/>
      <dgm:t>
        <a:bodyPr/>
        <a:lstStyle/>
        <a:p>
          <a:endParaRPr lang="zh-CN" altLang="en-US"/>
        </a:p>
      </dgm:t>
    </dgm:pt>
    <dgm:pt modelId="{DA8A2D07-F387-4404-9FCB-397A6A028210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Roman was not built in a day.</a:t>
          </a:r>
          <a:endParaRPr lang="zh-CN" altLang="en-US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gm:t>
    </dgm:pt>
    <dgm:pt modelId="{49976F45-C7F7-49FC-8509-5A66ED2FB0A2}" cxnId="{6CAB7569-B2AB-4C7D-B3CF-EA7F69D4ACCD}" type="parTrans">
      <dgm:prSet/>
      <dgm:spPr/>
      <dgm:t>
        <a:bodyPr/>
        <a:lstStyle/>
        <a:p/>
      </dgm:t>
    </dgm:pt>
    <dgm:pt modelId="{AD33A62A-64D1-4498-B70A-C2951749B6CB}">
      <dgm:prSet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solidFill>
                <a:srgbClr val="FF0000"/>
              </a:solidFill>
            </a:rPr>
            <a:t>罗马并非一日建成</a:t>
          </a:r>
          <a:endParaRPr lang="zh-CN" altLang="en-US">
            <a:solidFill>
              <a:srgbClr val="FF0000"/>
            </a:solidFill>
          </a:endParaRPr>
        </a:p>
      </dgm:t>
    </dgm:pt>
    <dgm:pt modelId="{F1847078-44F6-412C-A533-A78F0BB73FD6}" cxnId="{6CAB7569-B2AB-4C7D-B3CF-EA7F69D4ACCD}" type="sibTrans">
      <dgm:prSet/>
      <dgm:spPr/>
      <dgm:t>
        <a:bodyPr/>
        <a:lstStyle/>
        <a:p/>
      </dgm:t>
    </dgm:pt>
    <dgm:pt modelId="{8755279E-20A5-4AEE-BDD2-C54EFA6328A6}" cxnId="{EE2D10B3-FB91-4965-A1F3-9B8AE86EB070}" type="sibTrans">
      <dgm:prSet/>
      <dgm:spPr/>
      <dgm:t>
        <a:bodyPr/>
        <a:lstStyle/>
        <a:p>
          <a:endParaRPr lang="zh-CN" altLang="en-US"/>
        </a:p>
      </dgm:t>
    </dgm:pt>
    <dgm:pt modelId="{24B9E243-8415-4A77-8486-6B84ADEA7DB0}" cxnId="{78AF0C83-5F28-4B09-BD78-9274E158147F}" type="parTrans">
      <dgm:prSet/>
      <dgm:spPr/>
      <dgm:t>
        <a:bodyPr/>
        <a:lstStyle/>
        <a:p>
          <a:endParaRPr lang="zh-CN" altLang="en-US"/>
        </a:p>
      </dgm:t>
    </dgm:pt>
    <dgm:pt modelId="{D7AF1C1D-144B-4B25-A777-792381B7ED5B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7030A0"/>
              </a:solidFill>
            </a:rPr>
            <a:t>A slow sparrow should make an early start</a:t>
          </a:r>
          <a:r>
            <a:rPr lang="en-US" altLang="zh-CN">
              <a:solidFill>
                <a:srgbClr val="7030A0"/>
              </a:solidFill>
            </a:rPr>
            <a:t>.</a:t>
          </a:r>
          <a:endParaRPr lang="zh-CN" altLang="en-US">
            <a:solidFill>
              <a:srgbClr val="7030A0"/>
            </a:solidFill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gm:t>
    </dgm:pt>
    <dgm:pt modelId="{C653F120-D28B-4701-B9B6-589130D3D9B9}" cxnId="{44404EBB-B75D-45E7-BD75-955B7914553B}" type="parTrans">
      <dgm:prSet/>
      <dgm:spPr/>
      <dgm:t>
        <a:bodyPr/>
        <a:lstStyle/>
        <a:p/>
      </dgm:t>
    </dgm:pt>
    <dgm:pt modelId="{04539AA1-D006-4CD4-B2F2-96A04FADD9E6}">
      <dgm:prSet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solidFill>
                <a:srgbClr val="FF0000"/>
              </a:solidFill>
            </a:rPr>
            <a:t>笨鸟先飞</a:t>
          </a:r>
          <a:endParaRPr lang="zh-CN" altLang="en-US">
            <a:solidFill>
              <a:srgbClr val="FF0000"/>
            </a:solidFill>
          </a:endParaRPr>
        </a:p>
      </dgm:t>
    </dgm:pt>
    <dgm:pt modelId="{41CF2F23-493F-45D2-8105-78B4A59C838F}" cxnId="{44404EBB-B75D-45E7-BD75-955B7914553B}" type="sibTrans">
      <dgm:prSet/>
      <dgm:spPr/>
      <dgm:t>
        <a:bodyPr/>
        <a:lstStyle/>
        <a:p/>
      </dgm:t>
    </dgm:pt>
    <dgm:pt modelId="{B5AE4F68-C44C-4384-AF42-66197C13C64E}" cxnId="{78AF0C83-5F28-4B09-BD78-9274E158147F}" type="sibTrans">
      <dgm:prSet/>
      <dgm:spPr/>
      <dgm:t>
        <a:bodyPr/>
        <a:lstStyle/>
        <a:p>
          <a:endParaRPr lang="zh-CN" altLang="en-US"/>
        </a:p>
      </dgm:t>
    </dgm:pt>
    <dgm:pt modelId="{A8B4A2D4-51F6-4657-92F3-DB580AE5F569}" cxnId="{BDFEE25B-D344-4772-9F69-AC35CDF3E192}" type="parTrans">
      <dgm:prSet/>
      <dgm:spPr/>
      <dgm:t>
        <a:bodyPr/>
        <a:lstStyle/>
        <a:p>
          <a:endParaRPr lang="zh-CN" altLang="en-US"/>
        </a:p>
      </dgm:t>
    </dgm:pt>
    <dgm:pt modelId="{07FA4ADD-8D96-4B06-AE7F-902B878DD8B1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accent4">
                  <a:lumMod val="50000"/>
                </a:schemeClr>
              </a:solidFill>
            </a:rPr>
            <a:t>Practice makes perfect</a:t>
          </a:r>
          <a:r>
            <a:rPr lang="en-US" altLang="zh-CN">
              <a:solidFill>
                <a:schemeClr val="accent4">
                  <a:lumMod val="50000"/>
                </a:schemeClr>
              </a:solidFill>
            </a:rPr>
            <a:t>.</a:t>
          </a:r>
          <a:endParaRPr lang="zh-CN" altLang="en-US">
            <a:solidFill>
              <a:schemeClr val="accent4">
                <a:lumMod val="50000"/>
              </a:schemeClr>
            </a:solidFill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gm:t>
    </dgm:pt>
    <dgm:pt modelId="{6EA4CEAB-5406-4EB7-96B9-8C655B34D2DC}" cxnId="{8A9DD8AA-091B-49A9-8D6E-43482867010F}" type="parTrans">
      <dgm:prSet/>
      <dgm:spPr/>
      <dgm:t>
        <a:bodyPr/>
        <a:lstStyle/>
        <a:p/>
      </dgm:t>
    </dgm:pt>
    <dgm:pt modelId="{22221CEC-0539-46FC-979D-B3D113896276}">
      <dgm:prSet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solidFill>
                <a:srgbClr val="FF0000"/>
              </a:solidFill>
            </a:rPr>
            <a:t>熟能生巧</a:t>
          </a:r>
          <a:endParaRPr lang="zh-CN" altLang="en-US">
            <a:solidFill>
              <a:srgbClr val="FF0000"/>
            </a:solidFill>
          </a:endParaRPr>
        </a:p>
      </dgm:t>
    </dgm:pt>
    <dgm:pt modelId="{5020E6E5-F62C-4FAC-9045-0316043DC1E0}" cxnId="{8A9DD8AA-091B-49A9-8D6E-43482867010F}" type="sibTrans">
      <dgm:prSet/>
      <dgm:spPr/>
      <dgm:t>
        <a:bodyPr/>
        <a:lstStyle/>
        <a:p/>
      </dgm:t>
    </dgm:pt>
    <dgm:pt modelId="{33BF6C47-5256-4D8E-874B-728742A8CEC4}" cxnId="{BDFEE25B-D344-4772-9F69-AC35CDF3E192}" type="sibTrans">
      <dgm:prSet/>
      <dgm:spPr/>
      <dgm:t>
        <a:bodyPr/>
        <a:lstStyle/>
        <a:p>
          <a:endParaRPr lang="zh-CN" altLang="en-US"/>
        </a:p>
      </dgm:t>
    </dgm:pt>
    <dgm:pt modelId="{DE36D10E-86CD-4C6D-B150-31E525EF527D}" type="pres">
      <dgm:prSet presAssocID="{ACB2E4C7-2DBC-45BC-B933-FAAF417E8C6B}" presName="Name0">
        <dgm:presLayoutVars>
          <dgm:dir/>
          <dgm:resizeHandles val="exact"/>
        </dgm:presLayoutVars>
      </dgm:prSet>
      <dgm:spPr/>
      <dgm:t>
        <a:bodyPr/>
        <a:lstStyle/>
        <a:p/>
      </dgm:t>
    </dgm:pt>
    <dgm:pt modelId="{E561ED5B-86C5-4F33-9AFB-CF29287F5ADA}" type="pres">
      <dgm:prSet presAssocID="{DA8A2D07-F387-4404-9FCB-397A6A028210}" presName="node" presStyleLbl="node1" presStyleCnt="3">
        <dgm:presLayoutVars>
          <dgm:bulletEnabled val="1"/>
        </dgm:presLayoutVars>
      </dgm:prSet>
      <dgm:spPr/>
      <dgm:t>
        <a:bodyPr/>
        <a:lstStyle/>
        <a:p/>
      </dgm:t>
    </dgm:pt>
    <dgm:pt modelId="{2AE1D4D4-A63C-4622-84B0-74ED38324CB1}" type="pres">
      <dgm:prSet presAssocID="{8755279E-20A5-4AEE-BDD2-C54EFA6328A6}" presName="sibTrans"/>
      <dgm:spPr/>
      <dgm:t>
        <a:bodyPr/>
        <a:lstStyle/>
        <a:p/>
      </dgm:t>
    </dgm:pt>
    <dgm:pt modelId="{CB90536C-45AA-4FBE-BCAF-99890DDD97C8}" type="pres">
      <dgm:prSet presAssocID="{D7AF1C1D-144B-4B25-A777-792381B7ED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/>
      </dgm:t>
    </dgm:pt>
    <dgm:pt modelId="{155DCBB0-73F9-4F8F-A361-B90F0294764B}" type="pres">
      <dgm:prSet presAssocID="{B5AE4F68-C44C-4384-AF42-66197C13C64E}" presName="sibTrans"/>
      <dgm:spPr/>
      <dgm:t>
        <a:bodyPr/>
        <a:lstStyle/>
        <a:p/>
      </dgm:t>
    </dgm:pt>
    <dgm:pt modelId="{35A89FA7-451D-44F0-A02E-1277ECD1BBE6}" type="pres">
      <dgm:prSet presAssocID="{07FA4ADD-8D96-4B06-AE7F-902B878DD8B1}" presName="node" presStyleLbl="node1" presStyleIdx="2" presStyleCnt="3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EE2D10B3-FB91-4965-A1F3-9B8AE86EB070}" srcId="{ACB2E4C7-2DBC-45BC-B933-FAAF417E8C6B}" destId="{DA8A2D07-F387-4404-9FCB-397A6A028210}" srcOrd="0" destOrd="0" parTransId="{6834AA20-CCB2-4B69-B573-CB4D31C014E6}" sibTransId="{8755279E-20A5-4AEE-BDD2-C54EFA6328A6}"/>
    <dgm:cxn modelId="{6CAB7569-B2AB-4C7D-B3CF-EA7F69D4ACCD}" srcId="{DA8A2D07-F387-4404-9FCB-397A6A028210}" destId="{AD33A62A-64D1-4498-B70A-C2951749B6CB}" srcOrd="0" destOrd="0" parTransId="{49976F45-C7F7-49FC-8509-5A66ED2FB0A2}" sibTransId="{F1847078-44F6-412C-A533-A78F0BB73FD6}"/>
    <dgm:cxn modelId="{78AF0C83-5F28-4B09-BD78-9274E158147F}" srcId="{ACB2E4C7-2DBC-45BC-B933-FAAF417E8C6B}" destId="{D7AF1C1D-144B-4B25-A777-792381B7ED5B}" srcOrd="1" destOrd="0" parTransId="{24B9E243-8415-4A77-8486-6B84ADEA7DB0}" sibTransId="{B5AE4F68-C44C-4384-AF42-66197C13C64E}"/>
    <dgm:cxn modelId="{44404EBB-B75D-45E7-BD75-955B7914553B}" srcId="{D7AF1C1D-144B-4B25-A777-792381B7ED5B}" destId="{04539AA1-D006-4CD4-B2F2-96A04FADD9E6}" srcOrd="0" destOrd="0" parTransId="{C653F120-D28B-4701-B9B6-589130D3D9B9}" sibTransId="{41CF2F23-493F-45D2-8105-78B4A59C838F}"/>
    <dgm:cxn modelId="{BDFEE25B-D344-4772-9F69-AC35CDF3E192}" srcId="{ACB2E4C7-2DBC-45BC-B933-FAAF417E8C6B}" destId="{07FA4ADD-8D96-4B06-AE7F-902B878DD8B1}" srcOrd="2" destOrd="0" parTransId="{A8B4A2D4-51F6-4657-92F3-DB580AE5F569}" sibTransId="{33BF6C47-5256-4D8E-874B-728742A8CEC4}"/>
    <dgm:cxn modelId="{8A9DD8AA-091B-49A9-8D6E-43482867010F}" srcId="{07FA4ADD-8D96-4B06-AE7F-902B878DD8B1}" destId="{22221CEC-0539-46FC-979D-B3D113896276}" srcOrd="0" destOrd="0" parTransId="{6EA4CEAB-5406-4EB7-96B9-8C655B34D2DC}" sibTransId="{5020E6E5-F62C-4FAC-9045-0316043DC1E0}"/>
    <dgm:cxn modelId="{3EA8F3DC-BD2D-44A8-ABD7-2B0EE5DE0C8A}" type="presOf" srcId="{ACB2E4C7-2DBC-45BC-B933-FAAF417E8C6B}" destId="{DE36D10E-86CD-4C6D-B150-31E525EF527D}" srcOrd="0" destOrd="0" presId="list"/>
    <dgm:cxn modelId="{6665709B-CA9B-48AC-B24B-B5C78495B9B7}" type="presParOf" srcId="{DE36D10E-86CD-4C6D-B150-31E525EF527D}" destId="{E561ED5B-86C5-4F33-9AFB-CF29287F5ADA}" srcOrd="0" destOrd="0" presId="list"/>
    <dgm:cxn modelId="{31B148FF-37C9-4B57-9E98-061139CF3CC1}" type="presOf" srcId="{DA8A2D07-F387-4404-9FCB-397A6A028210}" destId="{E561ED5B-86C5-4F33-9AFB-CF29287F5ADA}" srcOrd="0" destOrd="0" presId="list"/>
    <dgm:cxn modelId="{96DB855E-7E38-4AE7-A950-CBEBBE7564D9}" type="presOf" srcId="{AD33A62A-64D1-4498-B70A-C2951749B6CB}" destId="{E561ED5B-86C5-4F33-9AFB-CF29287F5ADA}" srcOrd="0" destOrd="1" presId="list"/>
    <dgm:cxn modelId="{5E1E0B20-D07F-4789-B7BD-155958D3A0C6}" type="presParOf" srcId="{DE36D10E-86CD-4C6D-B150-31E525EF527D}" destId="{2AE1D4D4-A63C-4622-84B0-74ED38324CB1}" srcOrd="1" destOrd="0" presId="list"/>
    <dgm:cxn modelId="{AA7F408A-562A-49A0-996F-93187B259839}" type="presParOf" srcId="{DE36D10E-86CD-4C6D-B150-31E525EF527D}" destId="{CB90536C-45AA-4FBE-BCAF-99890DDD97C8}" srcOrd="2" destOrd="0" presId="list"/>
    <dgm:cxn modelId="{992B51BD-77D2-4DA4-9313-67659C9765E4}" type="presOf" srcId="{D7AF1C1D-144B-4B25-A777-792381B7ED5B}" destId="{CB90536C-45AA-4FBE-BCAF-99890DDD97C8}" srcOrd="0" destOrd="0" presId="list"/>
    <dgm:cxn modelId="{AC0A753F-6154-467C-A3B6-3C1D8C490D3E}" type="presOf" srcId="{04539AA1-D006-4CD4-B2F2-96A04FADD9E6}" destId="{CB90536C-45AA-4FBE-BCAF-99890DDD97C8}" srcOrd="0" destOrd="1" presId="list"/>
    <dgm:cxn modelId="{6770829B-7EE0-417D-8C64-32E963E1DCDA}" type="presParOf" srcId="{DE36D10E-86CD-4C6D-B150-31E525EF527D}" destId="{155DCBB0-73F9-4F8F-A361-B90F0294764B}" srcOrd="3" destOrd="0" presId="list"/>
    <dgm:cxn modelId="{DAD9CC6C-F462-465F-B5C3-E07C671D8713}" type="presParOf" srcId="{DE36D10E-86CD-4C6D-B150-31E525EF527D}" destId="{35A89FA7-451D-44F0-A02E-1277ECD1BBE6}" srcOrd="4" destOrd="0" presId="list"/>
    <dgm:cxn modelId="{EA29927C-D4DC-4562-8927-4262FAE21EF6}" type="presOf" srcId="{07FA4ADD-8D96-4B06-AE7F-902B878DD8B1}" destId="{35A89FA7-451D-44F0-A02E-1277ECD1BBE6}" srcOrd="0" destOrd="0" presId="list"/>
    <dgm:cxn modelId="{0C256938-5805-4CFD-9CA9-94DF4EE6A2AD}" type="presOf" srcId="{22221CEC-0539-46FC-979D-B3D113896276}" destId="{35A89FA7-451D-44F0-A02E-1277ECD1BBE6}" srcOrd="0" destOrd="1" presId="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dsp="http://schemas.microsoft.com/office/drawing/2008/diagram">
  <dsp:spTree>
    <dsp:nvGrpSpPr>
      <dsp:cNvPr id="72" name="组合 1"/>
      <dsp:cNvGrpSpPr/>
    </dsp:nvGrpSpPr>
    <dsp:grpSpPr>
      <a:xfrm>
        <a:off x="0" y="0"/>
        <a:ext cx="11615420" cy="5052060"/>
        <a:chExt cx="11615420" cy="5052060"/>
      </a:xfrm>
    </dsp:grpSpPr>
    <dsp:sp modelId="{E561ED5B-86C5-4F33-9AFB-CF29287F5ADA}">
      <dsp:nvSpPr>
        <dsp:cNvPr id="73" name="流程图: 手动操作 2"/>
        <dsp:cNvSpPr/>
      </dsp:nvSpPr>
      <dsp:spPr bwMode="white">
        <a:xfrm rot="-5400000">
          <a:off x="-682313" y="682313"/>
          <a:ext cx="5052060" cy="3687435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222250" tIns="0" rIns="222250" bIns="0" anchor="t"/>
        <a:lstStyle>
          <a:lvl1pPr algn="l">
            <a:defRPr sz="3500"/>
          </a:lvl1pPr>
          <a:lvl2pPr marL="228600" indent="-228600" algn="l">
            <a:defRPr sz="2700"/>
          </a:lvl2pPr>
          <a:lvl3pPr marL="457200" indent="-228600" algn="l">
            <a:defRPr sz="2700"/>
          </a:lvl3pPr>
          <a:lvl4pPr marL="685800" indent="-228600" algn="l">
            <a:defRPr sz="2700"/>
          </a:lvl4pPr>
          <a:lvl5pPr marL="914400" indent="-228600" algn="l">
            <a:defRPr sz="2700"/>
          </a:lvl5pPr>
          <a:lvl6pPr marL="1143000" indent="-228600" algn="l">
            <a:defRPr sz="2700"/>
          </a:lvl6pPr>
          <a:lvl7pPr marL="1371600" indent="-228600" algn="l">
            <a:defRPr sz="2700"/>
          </a:lvl7pPr>
          <a:lvl8pPr marL="1600200" indent="-228600" algn="l">
            <a:defRPr sz="2700"/>
          </a:lvl8pPr>
          <a:lvl9pPr marL="1828800" indent="-228600" algn="l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Roman was not built in a day.</a:t>
          </a:r>
          <a:endParaRPr lang="zh-CN" altLang="en-US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rgbClr val="FF0000"/>
              </a:solidFill>
            </a:rPr>
            <a:t>罗马并非一日建成</a:t>
          </a:r>
          <a:endParaRPr lang="zh-CN" altLang="en-US">
            <a:solidFill>
              <a:srgbClr val="FF0000"/>
            </a:solidFill>
          </a:endParaRPr>
        </a:p>
      </dsp:txBody>
      <dsp:txXfrm>
        <a:off x="328099" y="682313"/>
        <a:ext cx="3031236" cy="3687435"/>
      </dsp:txXfrm>
    </dsp:sp>
    <dsp:sp modelId="{CB90536C-45AA-4FBE-BCAF-99890DDD97C8}">
      <dsp:nvSpPr>
        <dsp:cNvPr id="4" name="流程图: 手动操作 3"/>
        <dsp:cNvSpPr/>
      </dsp:nvSpPr>
      <dsp:spPr bwMode="white">
        <a:xfrm rot="-5400000">
          <a:off x="3281680" y="682313"/>
          <a:ext cx="5052060" cy="3687435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222250" tIns="0" rIns="222250" bIns="0" anchor="t"/>
        <a:lstStyle>
          <a:lvl1pPr algn="l">
            <a:defRPr sz="3500"/>
          </a:lvl1pPr>
          <a:lvl2pPr marL="228600" indent="-228600" algn="l">
            <a:defRPr sz="2700"/>
          </a:lvl2pPr>
          <a:lvl3pPr marL="457200" indent="-228600" algn="l">
            <a:defRPr sz="2700"/>
          </a:lvl3pPr>
          <a:lvl4pPr marL="685800" indent="-228600" algn="l">
            <a:defRPr sz="2700"/>
          </a:lvl4pPr>
          <a:lvl5pPr marL="914400" indent="-228600" algn="l">
            <a:defRPr sz="2700"/>
          </a:lvl5pPr>
          <a:lvl6pPr marL="1143000" indent="-228600" algn="l">
            <a:defRPr sz="2700"/>
          </a:lvl6pPr>
          <a:lvl7pPr marL="1371600" indent="-228600" algn="l">
            <a:defRPr sz="2700"/>
          </a:lvl7pPr>
          <a:lvl8pPr marL="1600200" indent="-228600" algn="l">
            <a:defRPr sz="2700"/>
          </a:lvl8pPr>
          <a:lvl9pPr marL="1828800" indent="-228600" algn="l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7030A0"/>
              </a:solidFill>
            </a:rPr>
            <a:t>A slow sparrow should make an early start</a:t>
          </a:r>
          <a:r>
            <a:rPr lang="en-US" altLang="zh-CN">
              <a:solidFill>
                <a:srgbClr val="7030A0"/>
              </a:solidFill>
            </a:rPr>
            <a:t>.</a:t>
          </a:r>
          <a:endParaRPr lang="zh-CN" altLang="en-US">
            <a:solidFill>
              <a:srgbClr val="7030A0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rgbClr val="FF0000"/>
              </a:solidFill>
            </a:rPr>
            <a:t>笨鸟先飞</a:t>
          </a:r>
          <a:endParaRPr lang="zh-CN" altLang="en-US">
            <a:solidFill>
              <a:srgbClr val="FF0000"/>
            </a:solidFill>
          </a:endParaRPr>
        </a:p>
      </dsp:txBody>
      <dsp:txXfrm>
        <a:off x="4292092" y="682313"/>
        <a:ext cx="3031236" cy="3687435"/>
      </dsp:txXfrm>
    </dsp:sp>
    <dsp:sp modelId="{35A89FA7-451D-44F0-A02E-1277ECD1BBE6}">
      <dsp:nvSpPr>
        <dsp:cNvPr id="5" name="流程图: 手动操作 4"/>
        <dsp:cNvSpPr/>
      </dsp:nvSpPr>
      <dsp:spPr bwMode="white">
        <a:xfrm rot="-5400000">
          <a:off x="7245673" y="682313"/>
          <a:ext cx="5052060" cy="3687435"/>
        </a:xfrm>
        <a:prstGeom prst="flowChartManualOperati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vert="horz" wrap="square" lIns="222250" tIns="0" rIns="222250" bIns="0" anchor="t"/>
        <a:lstStyle>
          <a:lvl1pPr algn="l">
            <a:defRPr sz="3500"/>
          </a:lvl1pPr>
          <a:lvl2pPr marL="228600" indent="-228600" algn="l">
            <a:defRPr sz="2700"/>
          </a:lvl2pPr>
          <a:lvl3pPr marL="457200" indent="-228600" algn="l">
            <a:defRPr sz="2700"/>
          </a:lvl3pPr>
          <a:lvl4pPr marL="685800" indent="-228600" algn="l">
            <a:defRPr sz="2700"/>
          </a:lvl4pPr>
          <a:lvl5pPr marL="914400" indent="-228600" algn="l">
            <a:defRPr sz="2700"/>
          </a:lvl5pPr>
          <a:lvl6pPr marL="1143000" indent="-228600" algn="l">
            <a:defRPr sz="2700"/>
          </a:lvl6pPr>
          <a:lvl7pPr marL="1371600" indent="-228600" algn="l">
            <a:defRPr sz="2700"/>
          </a:lvl7pPr>
          <a:lvl8pPr marL="1600200" indent="-228600" algn="l">
            <a:defRPr sz="2700"/>
          </a:lvl8pPr>
          <a:lvl9pPr marL="1828800" indent="-228600" algn="l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accent4">
                  <a:lumMod val="50000"/>
                </a:schemeClr>
              </a:solidFill>
            </a:rPr>
            <a:t>Practice makes perfect</a:t>
          </a:r>
          <a:r>
            <a:rPr lang="en-US" altLang="zh-CN">
              <a:solidFill>
                <a:schemeClr val="accent4">
                  <a:lumMod val="50000"/>
                </a:schemeClr>
              </a:solidFill>
            </a:rPr>
            <a:t>.</a:t>
          </a:r>
          <a:endParaRPr lang="zh-CN" altLang="en-US">
            <a:solidFill>
              <a:schemeClr val="accent4">
                <a:lumMod val="50000"/>
              </a:schemeClr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rgbClr val="FF0000"/>
              </a:solidFill>
            </a:rPr>
            <a:t>熟能生巧</a:t>
          </a:r>
          <a:endParaRPr lang="zh-CN" altLang="en-US">
            <a:solidFill>
              <a:srgbClr val="FF0000"/>
            </a:solidFill>
          </a:endParaRPr>
        </a:p>
      </dsp:txBody>
      <dsp:txXfrm>
        <a:off x="8256085" y="682313"/>
        <a:ext cx="3031236" cy="3687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type="flowChartManualOperation" r:blip="" rot="-90">
              <dgm:adjLst/>
            </dgm:shape>
          </dgm:if>
          <dgm:else name="Name6">
            <dgm:shape xmlns:r="http://schemas.openxmlformats.org/officeDocument/2006/relationships" type="flowChartManualOperation" r:blip="" rot="90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2" Type="http://schemas.openxmlformats.org/officeDocument/2006/relationships/image" Target="../media/image9.png"/><Relationship Id="rId1" Type="http://schemas.openxmlformats.org/officeDocument/2006/relationships/tags" Target="../tags/tag7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0.png"/><Relationship Id="rId1" Type="http://schemas.openxmlformats.org/officeDocument/2006/relationships/tags" Target="../tags/tag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5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758045" y="6524625"/>
            <a:ext cx="2350135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910" y="84455"/>
            <a:ext cx="8318500" cy="829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49845" y="937260"/>
            <a:ext cx="4542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1"/>
                </a:solidFill>
                <a:sym typeface="+mn-ea"/>
              </a:rPr>
              <a:t>  </a:t>
            </a:r>
            <a:r>
              <a:rPr lang="zh-CN" altLang="en-US" sz="1600" b="1" smtClean="0">
                <a:solidFill>
                  <a:schemeClr val="accent1"/>
                </a:solidFill>
                <a:sym typeface="+mn-ea"/>
              </a:rPr>
              <a:t>外研版</a:t>
            </a:r>
            <a:r>
              <a:rPr lang="en-US" altLang="zh-CN" sz="1600" b="1" smtClean="0">
                <a:solidFill>
                  <a:schemeClr val="accent1"/>
                </a:solidFill>
                <a:sym typeface="+mn-ea"/>
              </a:rPr>
              <a:t>(2019)</a:t>
            </a:r>
            <a:r>
              <a:rPr lang="zh-CN" altLang="en-US" sz="1600" b="1" smtClean="0">
                <a:solidFill>
                  <a:schemeClr val="accent1"/>
                </a:solidFill>
                <a:sym typeface="+mn-ea"/>
              </a:rPr>
              <a:t>高中英语  选择性</a:t>
            </a:r>
            <a:r>
              <a:rPr lang="zh-CN" altLang="en-US" sz="1600" b="1">
                <a:solidFill>
                  <a:schemeClr val="accent1"/>
                </a:solidFill>
                <a:sym typeface="+mn-ea"/>
              </a:rPr>
              <a:t>必修第四册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  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01190" y="1842770"/>
            <a:ext cx="9140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54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Unit 2     Lessons in life</a:t>
            </a:r>
            <a:endParaRPr lang="en-US" altLang="zh-CN" sz="5400" b="1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09645" y="3259455"/>
            <a:ext cx="5923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Period 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Using language</a:t>
            </a:r>
            <a:endParaRPr lang="en-US" altLang="zh-CN" sz="4000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435" y="0"/>
            <a:ext cx="6405880" cy="70548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/>
              <a:t>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roverbs about life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1" name="组合 60"/>
          <p:cNvGrpSpPr/>
          <p:nvPr/>
        </p:nvGrpSpPr>
        <p:grpSpPr>
          <a:xfrm flipH="1" flipV="1">
            <a:off x="-981075" y="-35560"/>
            <a:ext cx="5726430" cy="567690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89230" y="92075"/>
            <a:ext cx="2285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Listening 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Ⅰ</a:t>
            </a:r>
            <a:endParaRPr lang="en-US" altLang="zh-CN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9230" y="839470"/>
          <a:ext cx="11804650" cy="608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295"/>
                <a:gridCol w="11349355"/>
              </a:tblGrid>
              <a:tr h="151765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  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A:  Professor Brown, here’s my term paper. Sorry for the delay. </a:t>
                      </a:r>
                      <a:endParaRPr lang="en-US" altLang="zh-CN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B:  That’s OK.  __________________________, right? 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1897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2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4"/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A:  Maths is really killing me! I’m thinking of giving it up. </a:t>
                      </a:r>
                      <a:endParaRPr lang="en-US" altLang="zh-CN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B:  ______________________ You’ll never get your dream job as a market analyst if you don’t stick it. </a:t>
                      </a:r>
                      <a:endParaRPr lang="zh-CN" altLang="en-US" sz="2400"/>
                    </a:p>
                  </a:txBody>
                  <a:tcPr vert="horz">
                    <a:solidFill>
                      <a:schemeClr val="accent4"/>
                    </a:solidFill>
                  </a:tcPr>
                </a:tc>
              </a:tr>
              <a:tr h="194691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3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A:  If you want to lose weight, you need to stop eating junk food, and you need to start exercising. </a:t>
                      </a:r>
                      <a:endParaRPr lang="en-US" altLang="zh-CN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B:  OK. I’ll start tomorrow... maybe. </a:t>
                      </a:r>
                      <a:endParaRPr lang="en-US" altLang="zh-CN" sz="2400">
                        <a:sym typeface="+mn-ea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A:  Today. Not tomorrow.  ____________________________________________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039745" y="1473835"/>
            <a:ext cx="3613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Better late than never.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89685" y="3011805"/>
            <a:ext cx="3217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No pains, no gains.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69410" y="6074410"/>
            <a:ext cx="7632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Never put off until tomorrow what you can do today.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4909820"/>
            <a:ext cx="2362835" cy="1080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 flipH="1" flipV="1">
            <a:off x="-501015" y="-35560"/>
            <a:ext cx="4575810" cy="573405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977765" y="0"/>
            <a:ext cx="4416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roverbs about life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754380"/>
          <a:ext cx="12191365" cy="610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630"/>
                <a:gridCol w="11595735"/>
              </a:tblGrid>
              <a:tr h="18643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</a:rPr>
                        <a:t>A:  I’m glad you finally got here. </a:t>
                      </a:r>
                      <a:endParaRPr lang="en-US" altLang="zh-CN" sz="2400" b="0">
                        <a:solidFill>
                          <a:schemeClr val="tx1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</a:rPr>
                        <a:t>B:  My car had a flat tyre on the way. Anyway. </a:t>
                      </a:r>
                      <a:r>
                        <a:rPr lang="en-US" altLang="zh-CN" sz="2400" b="0"/>
                        <a:t> </a:t>
                      </a:r>
                      <a:endParaRPr lang="en-US" altLang="zh-CN" sz="2400" b="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0"/>
                        <a:t>__________________________.</a:t>
                      </a:r>
                      <a:endParaRPr lang="en-US" altLang="zh-CN" sz="2400" b="0"/>
                    </a:p>
                  </a:txBody>
                  <a:tcPr vert="horz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196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5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A:  With my brother’s help, I finally completed my biology project!</a:t>
                      </a:r>
                      <a:endParaRPr lang="en-US" altLang="zh-CN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B:  Congratulations</a:t>
                      </a:r>
                      <a:r>
                        <a:rPr lang="zh-CN" altLang="en-US" sz="2400">
                          <a:sym typeface="+mn-ea"/>
                        </a:rPr>
                        <a:t>！</a:t>
                      </a:r>
                      <a:r>
                        <a:rPr lang="en-US" altLang="zh-CN" sz="2400">
                          <a:sym typeface="+mn-ea"/>
                        </a:rPr>
                        <a:t>_____________________________.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1196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6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A:  I heard that Mary is going to invest all her money in this programme. </a:t>
                      </a:r>
                      <a:endParaRPr lang="en-US" altLang="zh-CN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B:  That’s not wise. As people usually say, _________________________________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003300" y="1883410"/>
            <a:ext cx="3797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All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s well that ends well.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73525" y="3195320"/>
            <a:ext cx="4166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Two heads are better one.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20485" y="5326380"/>
            <a:ext cx="5544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Don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t put all of your eggs in one basket.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0" y="754380"/>
            <a:ext cx="2708275" cy="1861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1900" y="0"/>
            <a:ext cx="9078595" cy="87503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Paraphrase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“p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roverbs about life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”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 flipH="1" flipV="1">
            <a:off x="-981075" y="-35560"/>
            <a:ext cx="5055870" cy="573405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8280" y="970280"/>
          <a:ext cx="11703050" cy="5683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100"/>
                <a:gridCol w="6457950"/>
              </a:tblGrid>
              <a:tr h="190436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You must face challenges in order to be successful</a:t>
                      </a:r>
                      <a:r>
                        <a:rPr lang="en-US" altLang="zh-CN" sz="2400"/>
                        <a:t>.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910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It</a:t>
                      </a:r>
                      <a:r>
                        <a:rPr lang="en-US" altLang="zh-CN" sz="2400"/>
                        <a:t>’</a:t>
                      </a:r>
                      <a:r>
                        <a:rPr lang="zh-CN" altLang="en-US" sz="2400"/>
                        <a:t>s easier to achieve something if you cooperate with someone else.</a:t>
                      </a:r>
                      <a:endParaRPr lang="zh-CN" altLang="en-US" sz="2400"/>
                    </a:p>
                  </a:txBody>
                  <a:tcPr vert="horz"/>
                </a:tc>
              </a:tr>
              <a:tr h="188849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Doing something late is better than not doing it at all. </a:t>
                      </a: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83565" y="1368425"/>
            <a:ext cx="3369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No pains, no gains.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9410" y="3420745"/>
            <a:ext cx="4166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Two heads are better one.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645" y="5255895"/>
            <a:ext cx="3613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Better late than never.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8945" y="0"/>
            <a:ext cx="8591550" cy="705485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Paraphrase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“p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roverbs about life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”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8280" y="1021080"/>
          <a:ext cx="11950700" cy="5274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2865"/>
                <a:gridCol w="6807835"/>
              </a:tblGrid>
              <a:tr h="175831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You should start things earlier rather than later 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75831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Do not put all your efforts or resources into doing one thing.</a:t>
                      </a:r>
                      <a:endParaRPr lang="zh-CN" altLang="en-US" sz="2400"/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5831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Problems don’t matter if the final result is good. </a:t>
                      </a: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13080" y="1177925"/>
            <a:ext cx="46850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Never put off until tomorrow what you can do today.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3058795"/>
            <a:ext cx="4233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Don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t put all of your eggs in one basket.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2445" y="5142865"/>
            <a:ext cx="3907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All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s well that ends well.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155" y="98425"/>
            <a:ext cx="2689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Post-listening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21025" y="0"/>
            <a:ext cx="6709410" cy="748030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r>
              <a:rPr lang="en-US" altLang="zh-CN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More</a:t>
            </a:r>
            <a:r>
              <a:rPr lang="zh-CN" altLang="en-US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Chinese proverbs </a:t>
            </a:r>
            <a:b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图示 2"/>
          <p:cNvGraphicFramePr/>
          <p:nvPr/>
        </p:nvGraphicFramePr>
        <p:xfrm>
          <a:off x="209550" y="1085850"/>
          <a:ext cx="11615420" cy="505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  <p:custDataLst>
      <p:tags r:id="rId6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5455" y="152400"/>
            <a:ext cx="11594465" cy="70548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“A slow sparrow should make an early start”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686435" y="2054225"/>
            <a:ext cx="1048448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400">
                <a:solidFill>
                  <a:schemeClr val="accent1"/>
                </a:solidFill>
              </a:rPr>
              <a:t>Possible answer: </a:t>
            </a:r>
            <a:endParaRPr lang="en-US" altLang="zh-CN" sz="2400">
              <a:solidFill>
                <a:schemeClr val="accent1"/>
              </a:solidFill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When you feel that you are not as good at something as others,  </a:t>
            </a:r>
            <a:r>
              <a:rPr lang="en-US" altLang="zh-CN" sz="2400">
                <a:solidFill>
                  <a:srgbClr val="FF0000"/>
                </a:solidFill>
              </a:rPr>
              <a:t>but </a:t>
            </a:r>
            <a:r>
              <a:rPr lang="zh-CN" altLang="en-US" sz="2400">
                <a:solidFill>
                  <a:srgbClr val="FF0000"/>
                </a:solidFill>
              </a:rPr>
              <a:t>you </a:t>
            </a:r>
            <a:r>
              <a:rPr lang="en-US" altLang="zh-CN" sz="2400">
                <a:solidFill>
                  <a:srgbClr val="FF0000"/>
                </a:solidFill>
              </a:rPr>
              <a:t>want to go </a:t>
            </a:r>
            <a:r>
              <a:rPr lang="zh-CN" altLang="en-US" sz="2400">
                <a:solidFill>
                  <a:srgbClr val="FF0000"/>
                </a:solidFill>
              </a:rPr>
              <a:t>ahead of others,  you </a:t>
            </a:r>
            <a:r>
              <a:rPr lang="en-US" altLang="zh-CN" sz="2400">
                <a:solidFill>
                  <a:srgbClr val="FF0000"/>
                </a:solidFill>
              </a:rPr>
              <a:t>are supposed to make an earlier start and </a:t>
            </a:r>
            <a:r>
              <a:rPr lang="zh-CN" altLang="en-US" sz="2400">
                <a:solidFill>
                  <a:srgbClr val="FF0000"/>
                </a:solidFill>
              </a:rPr>
              <a:t>spend two or three times as much time and effort as others</a:t>
            </a:r>
            <a:r>
              <a:rPr lang="en-US" altLang="zh-CN" sz="2400">
                <a:solidFill>
                  <a:srgbClr val="FF0000"/>
                </a:solidFill>
              </a:rPr>
              <a:t>, in which way </a:t>
            </a:r>
            <a:r>
              <a:rPr lang="zh-CN" altLang="en-US" sz="2400">
                <a:solidFill>
                  <a:srgbClr val="FF0000"/>
                </a:solidFill>
              </a:rPr>
              <a:t>you can also be successful</a:t>
            </a:r>
            <a:r>
              <a:rPr lang="en-US" altLang="zh-CN" sz="2400">
                <a:solidFill>
                  <a:srgbClr val="FF0000"/>
                </a:solidFill>
              </a:rPr>
              <a:t>.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3565" y="1227455"/>
            <a:ext cx="11294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Voice your opinion: </a:t>
            </a:r>
            <a:r>
              <a:rPr lang="en-US" altLang="zh-CN" sz="2400">
                <a:solidFill>
                  <a:srgbClr val="00B050"/>
                </a:solidFill>
              </a:rPr>
              <a:t>Think of a siutaion to which the proverb can be applied</a:t>
            </a:r>
            <a:endParaRPr lang="en-US" altLang="zh-CN" sz="240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9685" y="0"/>
            <a:ext cx="10290175" cy="705485"/>
          </a:xfrm>
        </p:spPr>
        <p:txBody>
          <a:bodyPr>
            <a:normAutofit fontScale="90000"/>
          </a:bodyPr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Janet Rose: the oldest university graduate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4953000" y="705485"/>
            <a:ext cx="2285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Listening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‖</a:t>
            </a:r>
            <a:endParaRPr lang="en-US" altLang="zh-CN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156585" y="-1809750"/>
            <a:ext cx="5630545" cy="11705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4915" y="0"/>
            <a:ext cx="9664065" cy="70548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/>
              <a:t>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best headline for the interview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8915" y="154940"/>
            <a:ext cx="2285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Listening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‖</a:t>
            </a:r>
            <a:endParaRPr lang="en-US" altLang="zh-CN" sz="2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2595" y="1283970"/>
            <a:ext cx="1122172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400"/>
              <a:t> </a:t>
            </a:r>
            <a:r>
              <a:rPr lang="en-US" altLang="zh-CN" sz="2800"/>
              <a:t> </a:t>
            </a:r>
            <a:r>
              <a:rPr lang="zh-CN" altLang="en-US" sz="2800">
                <a:solidFill>
                  <a:srgbClr val="00B0F0"/>
                </a:solidFill>
              </a:rPr>
              <a:t>A.</a:t>
            </a:r>
            <a:r>
              <a:rPr lang="zh-CN" altLang="en-US" sz="2800"/>
              <a:t>  University Fees are No Barrie to Grandma!</a:t>
            </a:r>
            <a:endParaRPr lang="zh-CN" altLang="en-US" sz="2800"/>
          </a:p>
          <a:p>
            <a:pPr fontAlgn="auto">
              <a:lnSpc>
                <a:spcPct val="200000"/>
              </a:lnSpc>
            </a:pPr>
            <a:r>
              <a:rPr lang="zh-CN" altLang="en-US" sz="2800"/>
              <a:t> </a:t>
            </a:r>
            <a:r>
              <a:rPr lang="zh-CN" altLang="en-US" sz="2800">
                <a:solidFill>
                  <a:srgbClr val="00B0F0"/>
                </a:solidFill>
              </a:rPr>
              <a:t> B. </a:t>
            </a:r>
            <a:r>
              <a:rPr lang="zh-CN" altLang="en-US" sz="2800"/>
              <a:t> Dream Come True for Graduating Grandma</a:t>
            </a:r>
            <a:endParaRPr lang="zh-CN" altLang="en-US" sz="2800"/>
          </a:p>
          <a:p>
            <a:pPr fontAlgn="auto">
              <a:lnSpc>
                <a:spcPct val="200000"/>
              </a:lnSpc>
            </a:pPr>
            <a:r>
              <a:rPr lang="zh-CN" altLang="en-US" sz="2800"/>
              <a:t>  </a:t>
            </a:r>
            <a:r>
              <a:rPr lang="zh-CN" altLang="en-US" sz="2800">
                <a:solidFill>
                  <a:srgbClr val="00B0F0"/>
                </a:solidFill>
              </a:rPr>
              <a:t>C.</a:t>
            </a:r>
            <a:r>
              <a:rPr lang="zh-CN" altLang="en-US" sz="2800"/>
              <a:t>  Jane Says: </a:t>
            </a:r>
            <a:r>
              <a:rPr lang="en-US" altLang="zh-CN" sz="2800"/>
              <a:t>“</a:t>
            </a:r>
            <a:r>
              <a:rPr lang="zh-CN" altLang="en-US" sz="2800"/>
              <a:t>Family first!” That</a:t>
            </a:r>
            <a:r>
              <a:rPr lang="en-US" altLang="zh-CN" sz="2800"/>
              <a:t>’</a:t>
            </a:r>
            <a:r>
              <a:rPr lang="zh-CN" altLang="en-US" sz="2800"/>
              <a:t>s what matters!</a:t>
            </a:r>
            <a:r>
              <a:rPr lang="en-US" altLang="zh-CN" sz="2800"/>
              <a:t>”</a:t>
            </a:r>
            <a:endParaRPr lang="zh-CN" altLang="en-US" sz="2800"/>
          </a:p>
          <a:p>
            <a:pPr fontAlgn="auto">
              <a:lnSpc>
                <a:spcPct val="200000"/>
              </a:lnSpc>
            </a:pPr>
            <a:r>
              <a:rPr lang="zh-CN" altLang="en-US" sz="2800"/>
              <a:t> </a:t>
            </a:r>
            <a:r>
              <a:rPr lang="zh-CN" altLang="en-US" sz="2800">
                <a:solidFill>
                  <a:srgbClr val="00B0F0"/>
                </a:solidFill>
              </a:rPr>
              <a:t> D.</a:t>
            </a:r>
            <a:r>
              <a:rPr lang="zh-CN" altLang="en-US" sz="2800"/>
              <a:t>  How the Students Experience Has Changed with the Centuries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8376285" y="5164455"/>
            <a:ext cx="1806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Answer: </a:t>
            </a:r>
            <a:r>
              <a:rPr lang="en-US" altLang="zh-CN" sz="2400" b="1" u="sng">
                <a:solidFill>
                  <a:srgbClr val="FF0000"/>
                </a:solidFill>
              </a:rPr>
              <a:t>D</a:t>
            </a:r>
            <a:endParaRPr lang="en-US" altLang="zh-CN" sz="2400" b="1" u="sng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7015" y="0"/>
            <a:ext cx="7395845" cy="705485"/>
          </a:xfrm>
        </p:spPr>
        <p:txBody>
          <a:bodyPr/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Interview with Janet Rose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11133221" y="6288397"/>
              <a:ext cx="711869" cy="228600"/>
              <a:chOff x="4255340" y="-1467853"/>
              <a:chExt cx="711869" cy="228600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6840" y="821690"/>
          <a:ext cx="11807825" cy="5589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025"/>
                <a:gridCol w="11226800"/>
              </a:tblGrid>
              <a:tr h="95123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Age: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1092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First attended university in: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3830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Reason for leaving university: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2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8945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Reason for going back to university:</a:t>
                      </a:r>
                      <a:endParaRPr 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670685" y="958850"/>
            <a:ext cx="3033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81</a:t>
            </a:r>
            <a:endParaRPr lang="en-US" altLang="en-US" sz="2400" u="sng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4080" y="1925320"/>
            <a:ext cx="2272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1955</a:t>
            </a:r>
            <a:endParaRPr lang="zh-CN" altLang="en-US" sz="24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4230" y="3604895"/>
            <a:ext cx="10229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She took care of her ill mother and helped her father.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3595" y="4987290"/>
            <a:ext cx="10993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Her daughter suggested she go back to school five years ago and she jumped at the chance. 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5225" y="100330"/>
            <a:ext cx="8752840" cy="705485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Interview with Janet Rose</a:t>
            </a:r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 flipH="1" flipV="1">
            <a:off x="-981075" y="-35560"/>
            <a:ext cx="5055870" cy="573405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5580" y="1024890"/>
          <a:ext cx="11403965" cy="5250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810"/>
                <a:gridCol w="10765155"/>
              </a:tblGrid>
              <a:tr h="150495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Initial feelings on returning to university: </a:t>
                      </a:r>
                      <a:endParaRPr 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3726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University major: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3662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Feeling on graduation: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3472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Advice to others: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3662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Future plans: 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003300" y="1741805"/>
            <a:ext cx="9924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She felt nervous at first and she felt so old.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77260" y="2644775"/>
            <a:ext cx="4613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American literature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84015" y="3674745"/>
            <a:ext cx="3824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She feels great.</a:t>
            </a:r>
            <a:r>
              <a:rPr 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3394710" y="4464685"/>
            <a:ext cx="461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You are never too old to learn. 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2912745" y="5439410"/>
            <a:ext cx="594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Starting a master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’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 degree.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1415" y="156845"/>
            <a:ext cx="7989570" cy="705485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sym typeface="+mn-ea"/>
              </a:rPr>
              <a:t>Part 1    Grammar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4590" y="1129665"/>
            <a:ext cx="9961880" cy="5438140"/>
          </a:xfrm>
          <a:prstGeom prst="rect">
            <a:avLst/>
          </a:prstGeom>
        </p:spPr>
      </p:pic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3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0705" y="294005"/>
            <a:ext cx="11363960" cy="705485"/>
          </a:xfrm>
        </p:spPr>
        <p:txBody>
          <a:bodyPr>
            <a:normAutofit fontScale="90000"/>
          </a:bodyPr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talk about experiences and give advice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8915" y="1423670"/>
          <a:ext cx="12158345" cy="4782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570"/>
                <a:gridCol w="2042160"/>
                <a:gridCol w="1724025"/>
                <a:gridCol w="4339590"/>
              </a:tblGrid>
              <a:tr h="8750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I start... back in..               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2. After that I ...   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3. But then five years ago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150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4. I felt... at first.     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5. I suggest that... </a:t>
                      </a:r>
                      <a:endParaRPr lang="zh-CN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6. Remember,...</a:t>
                      </a: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en-US" altLang="zh-C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horz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31825">
                <a:tc gridSpan="4"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rgbClr val="FFFF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30885"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0070C0"/>
                          </a:solidFill>
                        </a:rPr>
                        <a:t>Talking about experiences</a:t>
                      </a:r>
                      <a:endParaRPr lang="zh-CN" altLang="en-US" sz="2800">
                        <a:solidFill>
                          <a:srgbClr val="0070C0"/>
                        </a:solidFill>
                      </a:endParaRPr>
                    </a:p>
                  </a:txBody>
                  <a:tcPr vert="horz"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0070C0"/>
                          </a:solidFill>
                        </a:rPr>
                        <a:t>Giving advice</a:t>
                      </a:r>
                      <a:endParaRPr lang="zh-CN" altLang="en-US" sz="2800">
                        <a:solidFill>
                          <a:srgbClr val="0070C0"/>
                        </a:solidFill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  <a:tc hMerge="1">
                  <a:tcPr/>
                </a:tc>
              </a:tr>
              <a:tr h="1429385">
                <a:tc gridSpan="2"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gridSpan="2"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53465" y="5086350"/>
            <a:ext cx="4218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99870" y="4978400"/>
            <a:ext cx="335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u="sng">
                <a:solidFill>
                  <a:srgbClr val="FF0000"/>
                </a:solidFill>
              </a:rPr>
              <a:t>1/ 2/ 3/ 4</a:t>
            </a:r>
            <a:endParaRPr lang="zh-CN" altLang="en-US" sz="3200" b="1" u="sng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3740" y="5072380"/>
            <a:ext cx="2258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>
                <a:solidFill>
                  <a:srgbClr val="FF0000"/>
                </a:solidFill>
              </a:rPr>
              <a:t>5/ 6</a:t>
            </a:r>
            <a:endParaRPr lang="en-US" altLang="zh-CN" sz="3200" b="1" u="sng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95" y="167075"/>
            <a:ext cx="10969200" cy="705600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Language appreciation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72720" y="1045845"/>
            <a:ext cx="1184656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1. Recently, there has been an increase in the number of mature students going to university after working for a few or many years.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</a:rPr>
              <a:t>[句式分析] </a:t>
            </a:r>
            <a:r>
              <a:rPr lang="zh-CN" altLang="en-US" sz="2400"/>
              <a:t>现在分词短语 “going to university” 充当名词students的后置定语，相当于定语从句</a:t>
            </a:r>
            <a:r>
              <a:rPr lang="zh-CN" altLang="en-US" sz="2400" u="sng">
                <a:solidFill>
                  <a:schemeClr val="tx1"/>
                </a:solidFill>
              </a:rPr>
              <a:t>who are going to university</a:t>
            </a:r>
            <a:r>
              <a:rPr lang="zh-CN" altLang="en-US" sz="2400"/>
              <a:t>. 而现在分词短语 “after working for a few or many years” 在本语境中充当时间状语，相当于时间状语从句</a:t>
            </a:r>
            <a:r>
              <a:rPr lang="zh-CN" altLang="en-US" sz="2400" u="sng"/>
              <a:t>after they worked for a few or many years. </a:t>
            </a:r>
            <a:endParaRPr lang="zh-CN" altLang="en-US" sz="2400" u="sng"/>
          </a:p>
          <a:p>
            <a:pPr fontAlgn="auto">
              <a:lnSpc>
                <a:spcPct val="150000"/>
              </a:lnSpc>
            </a:pP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</a:rPr>
              <a:t>[尝试翻译]</a:t>
            </a:r>
            <a:r>
              <a:rPr lang="zh-CN" altLang="en-US" sz="2400"/>
              <a:t> </a:t>
            </a:r>
            <a:r>
              <a:rPr lang="zh-CN" altLang="en-US" sz="2400" u="sng">
                <a:solidFill>
                  <a:srgbClr val="FF0000"/>
                </a:solidFill>
              </a:rPr>
              <a:t>最近，有越来越多的成年学生在工作几年后去上大学。</a:t>
            </a:r>
            <a:endParaRPr lang="zh-CN" altLang="en-US" sz="2400" u="sng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95" y="171520"/>
            <a:ext cx="10969200" cy="705600"/>
          </a:xfrm>
        </p:spPr>
        <p:txBody>
          <a:bodyPr>
            <a:norm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Language appreciation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330200" y="1186180"/>
            <a:ext cx="1159446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2. In China, a man from Jiangsu Province graduated from university at the age of 88, making him the oldest university graduate in the country.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</a:rPr>
              <a:t>[句式分析]</a:t>
            </a:r>
            <a:r>
              <a:rPr lang="zh-CN" altLang="en-US" sz="2400"/>
              <a:t> 现在分词短语 “making him the oldest university graduate in the country”, 在本语境中充当“</a:t>
            </a:r>
            <a:r>
              <a:rPr lang="zh-CN" altLang="en-US" sz="2400" u="sng"/>
              <a:t>伴随状语</a:t>
            </a:r>
            <a:r>
              <a:rPr lang="zh-CN" altLang="en-US" sz="2400"/>
              <a:t>”；而且采用“make + 宾语(him) + 宾语补足语(the old ....the country)”复合结构。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</a:rPr>
              <a:t>[尝试翻译] </a:t>
            </a:r>
            <a:r>
              <a:rPr lang="zh-CN" altLang="en-US" sz="2400" u="sng">
                <a:solidFill>
                  <a:srgbClr val="FF0000"/>
                </a:solidFill>
              </a:rPr>
              <a:t>在中国，江苏一名男子以88岁的高龄大学毕业，成为中国年龄最大的大学毕业生。</a:t>
            </a:r>
            <a:endParaRPr lang="zh-CN" altLang="en-US" sz="2400" u="sng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9085" y="198755"/>
            <a:ext cx="10095230" cy="705485"/>
          </a:xfrm>
        </p:spPr>
        <p:txBody>
          <a:bodyPr/>
          <a:lstStyle/>
          <a:p>
            <a:r>
              <a:rPr lang="en-US" altLang="zh-CN"/>
              <a:t>   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Key words and phrases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36040" y="1303020"/>
          <a:ext cx="9728200" cy="4229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4100"/>
                <a:gridCol w="4864100"/>
              </a:tblGrid>
              <a:tr h="704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  phrase: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  come true:  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 cooperate: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  passive: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  fee: 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  fable: 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  university fees: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  omit: 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  rather than: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  lengthy: 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  put...into...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  credit to:  </a:t>
                      </a:r>
                      <a:endParaRPr lang="en-US" altLang="en-US" sz="2800" b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635" y="0"/>
            <a:ext cx="1219136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2479040" y="339090"/>
            <a:ext cx="7879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en-US" altLang="zh-CN" sz="3600" b="1">
                <a:solidFill>
                  <a:srgbClr val="00B0F0"/>
                </a:solidFill>
              </a:rPr>
              <a:t>Assignments for this period  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560" y="1485265"/>
            <a:ext cx="1135380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1. Review the vocabulary and the language ponits of the text.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2.  Listen to the proverbs and the the interivew with </a:t>
            </a:r>
            <a:r>
              <a:rPr lang="zh-CN" altLang="en-US" sz="280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Janet Rose</a:t>
            </a:r>
            <a:r>
              <a:rPr lang="en-US" altLang="zh-CN" sz="280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again.</a:t>
            </a:r>
            <a:endParaRPr lang="zh-CN" altLang="en-US" sz="2800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3.  Write a short passage about your own experiences to illustrate your understanding of the proverb “</a:t>
            </a:r>
            <a:r>
              <a:rPr lang="en-US" altLang="zh-CN" sz="2800" u="sng">
                <a:solidFill>
                  <a:srgbClr val="FF0000"/>
                </a:solidFill>
              </a:rPr>
              <a:t>Never too late to learn </a:t>
            </a:r>
            <a:r>
              <a:rPr lang="en-US" altLang="zh-CN" sz="2800">
                <a:solidFill>
                  <a:srgbClr val="00B050"/>
                </a:solidFill>
              </a:rPr>
              <a:t>”.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911014" y="723424"/>
            <a:ext cx="2161673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2937836" y="2637106"/>
            <a:ext cx="60204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5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感谢您的观看</a:t>
            </a:r>
            <a:endParaRPr lang="zh-CN" alt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94615"/>
            <a:ext cx="7475220" cy="857250"/>
          </a:xfrm>
          <a:prstGeom prst="rect">
            <a:avLst/>
          </a:prstGeom>
        </p:spPr>
      </p:pic>
      <p:grpSp>
        <p:nvGrpSpPr>
          <p:cNvPr id="6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8" name="组合 7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16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480800" y="11315700"/>
            <a:ext cx="355600" cy="266700"/>
          </a:xfrm>
          <a:prstGeom prst="cube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660" y="0"/>
            <a:ext cx="9446260" cy="70548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/>
              <a:t> 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structure of the passive voice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6570" y="804545"/>
          <a:ext cx="10674350" cy="5920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995"/>
                <a:gridCol w="4375785"/>
                <a:gridCol w="795655"/>
                <a:gridCol w="4907915"/>
              </a:tblGrid>
              <a:tr h="657860"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chemeClr val="bg2"/>
                          </a:solidFill>
                        </a:rPr>
                        <a:t>The active voice in different tenses</a:t>
                      </a:r>
                      <a:endParaRPr lang="en-US" altLang="zh-CN"/>
                    </a:p>
                  </a:txBody>
                  <a:tcPr vert="horz"/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60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passive voice in different tenses</a:t>
                      </a:r>
                      <a:endParaRPr lang="zh-CN" altLang="en-US" sz="200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 do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...did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...will do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...be doing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...verb(</a:t>
                      </a:r>
                      <a:r>
                        <a:rPr lang="en-US" altLang="zh-CN" sz="2400">
                          <a:sym typeface="+mn-ea"/>
                        </a:rPr>
                        <a:t>modal </a:t>
                      </a:r>
                      <a:r>
                        <a:rPr lang="en-US" altLang="zh-CN" sz="2400"/>
                        <a:t>) do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...have/has done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...had done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6578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altLang="zh-CN" sz="2000" b="1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...will have done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2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→</a:t>
                      </a:r>
                      <a:endParaRPr lang="zh-CN" altLang="en-US" sz="32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355080" y="1594485"/>
            <a:ext cx="4204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be(is/am/are) done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5080" y="2299970"/>
            <a:ext cx="3781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be(was/ were) done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41110" y="2934970"/>
            <a:ext cx="4218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will be done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83020" y="3569970"/>
            <a:ext cx="3796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be being done 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55080" y="4232910"/>
            <a:ext cx="3725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verb(modal) be done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55080" y="4853940"/>
            <a:ext cx="4050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have/ has been done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55080" y="5531485"/>
            <a:ext cx="4091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had been done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55715" y="6208395"/>
            <a:ext cx="3827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... will have been done</a:t>
            </a:r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9580" y="0"/>
            <a:ext cx="8440420" cy="705485"/>
          </a:xfrm>
        </p:spPr>
        <p:txBody>
          <a:bodyPr/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 to use the passive voice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8915" y="904875"/>
          <a:ext cx="11983085" cy="563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725"/>
                <a:gridCol w="11008360"/>
              </a:tblGrid>
              <a:tr h="936625">
                <a:tc rowSpan="2"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A book of tissues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uFillTx/>
                        </a:rPr>
                        <a:t> </a:t>
                      </a:r>
                      <a:r>
                        <a:rPr lang="zh-CN" altLang="en-US" sz="2400" b="0" u="wavyHeavy">
                          <a:solidFill>
                            <a:schemeClr val="tx1"/>
                          </a:solidFill>
                          <a:uFillTx/>
                        </a:rPr>
                        <a:t>will be needed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uFillTx/>
                        </a:rPr>
                        <a:t>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to get through this book!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36625">
                <a:tc vMerge="1">
                  <a:tcPr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50595">
                <a:tc rowSpan="2"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2.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    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Tuesday with Morrie</a:t>
                      </a:r>
                      <a:r>
                        <a:rPr lang="zh-CN" altLang="en-US" sz="2400" u="wavyHeavy">
                          <a:solidFill>
                            <a:schemeClr val="tx1"/>
                          </a:solidFill>
                          <a:uFillTx/>
                        </a:rPr>
                        <a:t> is just made up of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 a collection of over- emotional thoughts.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36625">
                <a:tc vMerge="1">
                  <a:tcPr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36625">
                <a:tc rowSpan="2"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3.</a:t>
                      </a:r>
                      <a:endParaRPr lang="en-US" altLang="zh-CN" sz="2400"/>
                    </a:p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    </a:t>
                      </a:r>
                      <a:endParaRPr lang="en-US" altLang="zh-CN" sz="2400"/>
                    </a:p>
                  </a:txBody>
                  <a:tcPr vert="horz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On discovering that Morrie </a:t>
                      </a:r>
                      <a:r>
                        <a:rPr lang="zh-CN" altLang="en-US" sz="2400" u="wavyHeavy">
                          <a:solidFill>
                            <a:schemeClr val="tx1"/>
                          </a:solidFill>
                          <a:uFillTx/>
                        </a:rPr>
                        <a:t>is being weakened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 by a severe illness,...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6625">
                <a:tc vMerge="1">
                  <a:tcPr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90320" y="2172335"/>
            <a:ext cx="9370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sym typeface="+mn-ea"/>
              </a:rPr>
              <a:t>The subject, if not known or unimportant, can be omitted. 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2050" y="3957320"/>
            <a:ext cx="10502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The subject goes with lengthy expressions that are better put at the end.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十字箭头标注 5"/>
          <p:cNvSpPr/>
          <p:nvPr/>
        </p:nvSpPr>
        <p:spPr>
          <a:xfrm>
            <a:off x="485775" y="1558925"/>
            <a:ext cx="677545" cy="493395"/>
          </a:xfrm>
          <a:prstGeom prst="quad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十字箭头标注 6"/>
          <p:cNvSpPr/>
          <p:nvPr/>
        </p:nvSpPr>
        <p:spPr>
          <a:xfrm>
            <a:off x="485140" y="3463925"/>
            <a:ext cx="677545" cy="493395"/>
          </a:xfrm>
          <a:prstGeom prst="quad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十字箭头标注 7"/>
          <p:cNvSpPr/>
          <p:nvPr/>
        </p:nvSpPr>
        <p:spPr>
          <a:xfrm>
            <a:off x="485775" y="5354955"/>
            <a:ext cx="677545" cy="493395"/>
          </a:xfrm>
          <a:prstGeom prst="quad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90320" y="5735320"/>
            <a:ext cx="9482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The focus of the sentence is on the recipient of the action.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98425"/>
            <a:ext cx="11360150" cy="705485"/>
          </a:xfrm>
        </p:spPr>
        <p:txBody>
          <a:bodyPr>
            <a:normAutofit fontScale="90000"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Practice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   </a:t>
            </a:r>
            <a:r>
              <a:rPr lang="en-US" altLang="zh-CN" sz="222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Rewrite the paragraph by using the passive voice</a:t>
            </a:r>
            <a:r>
              <a:rPr lang="en-US" altLang="zh-CN" sz="222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altLang="zh-CN" sz="222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00" y="-27305"/>
            <a:ext cx="1299845" cy="1254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009015"/>
            <a:ext cx="1195387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/>
              <a:t>Since ancient times,</a:t>
            </a:r>
            <a:r>
              <a:rPr lang="zh-CN" altLang="en-US" sz="2800">
                <a:solidFill>
                  <a:srgbClr val="C00000"/>
                </a:solidFill>
              </a:rPr>
              <a:t> </a:t>
            </a:r>
            <a:r>
              <a:rPr lang="zh-CN" altLang="en-US" sz="2800" u="sng">
                <a:solidFill>
                  <a:srgbClr val="7030A0"/>
                </a:solidFill>
              </a:rPr>
              <a:t>storytelling has been a way to share and pass on wisdom</a:t>
            </a:r>
            <a:r>
              <a:rPr lang="en-US" altLang="zh-CN" sz="2800" u="sng">
                <a:solidFill>
                  <a:srgbClr val="7030A0"/>
                </a:solidFill>
              </a:rPr>
              <a:t> </a:t>
            </a:r>
            <a:r>
              <a:rPr lang="zh-CN" altLang="en-US" sz="2800" b="1" baseline="30000">
                <a:solidFill>
                  <a:srgbClr val="FF0000"/>
                </a:solidFill>
                <a:uFillTx/>
              </a:rPr>
              <a:t>①</a:t>
            </a:r>
            <a:r>
              <a:rPr lang="zh-CN" altLang="en-US" sz="2800">
                <a:solidFill>
                  <a:srgbClr val="7030A0"/>
                </a:solidFill>
              </a:rPr>
              <a:t>.</a:t>
            </a:r>
            <a:r>
              <a:rPr lang="zh-CN" altLang="en-US" sz="2800">
                <a:solidFill>
                  <a:srgbClr val="C00000"/>
                </a:solidFill>
              </a:rPr>
              <a:t> </a:t>
            </a:r>
            <a:endParaRPr lang="zh-CN" altLang="en-US" sz="2800">
              <a:solidFill>
                <a:srgbClr val="C0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One important early work that did so was Aesop’s Fables, a collection of stories that history credits to Aesop, a Greek storyteller. </a:t>
            </a:r>
            <a:r>
              <a:rPr lang="zh-CN" altLang="en-US" sz="2800" u="sng">
                <a:solidFill>
                  <a:srgbClr val="7030A0"/>
                </a:solidFill>
              </a:rPr>
              <a:t>People believe that he lived in Ancient Greece between 620 BC and 564 BC</a:t>
            </a:r>
            <a:r>
              <a:rPr lang="en-US" altLang="zh-CN" sz="2800" u="sng">
                <a:solidFill>
                  <a:srgbClr val="7030A0"/>
                </a:solidFill>
              </a:rPr>
              <a:t> </a:t>
            </a:r>
            <a:r>
              <a:rPr lang="zh-CN" altLang="en-US" sz="2800" b="1" baseline="30000">
                <a:solidFill>
                  <a:srgbClr val="FF0000"/>
                </a:solidFill>
                <a:uFillTx/>
              </a:rPr>
              <a:t>②</a:t>
            </a:r>
            <a:r>
              <a:rPr lang="zh-CN" altLang="en-US" sz="2800"/>
              <a:t>. </a:t>
            </a:r>
            <a:endParaRPr lang="zh-CN" altLang="en-US" sz="280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54000" y="4566285"/>
          <a:ext cx="11714480" cy="220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25"/>
                <a:gridCol w="11120755"/>
              </a:tblGrid>
              <a:tr h="106489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①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3855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②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48995" y="4909820"/>
            <a:ext cx="10487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Wisdom has been shared and passed on by storytelling.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8995" y="6064250"/>
            <a:ext cx="11075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It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s believed that that he lived in Ancient Greece between 620 BC and 564 BC.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76835" y="303530"/>
            <a:ext cx="1086040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ct val="150000"/>
              </a:lnSpc>
            </a:pP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Most of the characters in his stories are animals, the qualities of </a:t>
            </a:r>
            <a:r>
              <a:rPr lang="en-US" sz="2800" b="0" u="sng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which Aesop used to reflect human traits and wisdom</a:t>
            </a:r>
            <a:r>
              <a:rPr lang="en-US" sz="2800" b="1" baseline="30000">
                <a:solidFill>
                  <a:srgbClr val="FF0000"/>
                </a:solidFill>
                <a:uFillTx/>
                <a:latin typeface="Times New Roman" panose="02020603050405020304" charset="0"/>
                <a:ea typeface="宋体" panose="02010600030101010101" pitchFamily="2" charset="-122"/>
              </a:rPr>
              <a:t>③</a:t>
            </a:r>
            <a:r>
              <a:rPr lang="en-US" sz="2800" b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en-US" sz="2800" b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Each fable teachers a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life lesson that </a:t>
            </a:r>
            <a:r>
              <a:rPr lang="en-US" sz="2800" b="0" u="sng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Aesop summaries in a short phrase at the end of the story</a:t>
            </a:r>
            <a:r>
              <a:rPr lang="en-US" sz="2800" b="1" baseline="30000">
                <a:solidFill>
                  <a:srgbClr val="FF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, called a moral. Today, </a:t>
            </a:r>
            <a:r>
              <a:rPr lang="en-US" sz="2800" b="0" u="sng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children and adults all around the world still enjoy </a:t>
            </a:r>
            <a:r>
              <a:rPr lang="en-US" sz="2800" b="0" i="1" u="sng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</a:rPr>
              <a:t>Aesop’s Fables</a:t>
            </a:r>
            <a:r>
              <a:rPr lang="en-US" sz="2800" b="1" baseline="30000">
                <a:solidFill>
                  <a:srgbClr val="FF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⑤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r>
              <a:rPr lang="en-US" sz="2800" b="0" i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00" y="0"/>
            <a:ext cx="1299845" cy="125412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08915" y="3625215"/>
          <a:ext cx="11815445" cy="301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725"/>
                <a:gridCol w="10967720"/>
              </a:tblGrid>
              <a:tr h="100457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③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457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④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457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⑤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094105" y="3979545"/>
            <a:ext cx="9860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which were used by Aesop to reflect human traits and wisdom.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4105" y="4986655"/>
            <a:ext cx="10830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that is summarized by Aesop in a short phrase at the end of the the story.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2685" y="5954395"/>
            <a:ext cx="10254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Aesop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s Fables is still enjoyed by children and adults all around the world.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95" y="11437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Practice 2</a:t>
            </a:r>
            <a:r>
              <a:rPr lang="en-US" altLang="zh-CN"/>
              <a:t>  </a:t>
            </a:r>
            <a:r>
              <a:rPr lang="en-US" altLang="zh-CN" sz="2220"/>
              <a:t> </a:t>
            </a:r>
            <a:r>
              <a:rPr lang="en-US" altLang="zh-CN" sz="2220">
                <a:solidFill>
                  <a:srgbClr val="FF0000"/>
                </a:solidFill>
              </a:rPr>
              <a:t>Write the story using the passive voice</a:t>
            </a:r>
            <a:endParaRPr lang="en-US" altLang="zh-CN" sz="2220">
              <a:solidFill>
                <a:srgbClr val="FF0000"/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 flipH="1" flipV="1">
            <a:off x="-981075" y="-35560"/>
            <a:ext cx="5055870" cy="573405"/>
            <a:chOff x="-460228" y="4964882"/>
            <a:chExt cx="16582544" cy="1921192"/>
          </a:xfrm>
        </p:grpSpPr>
        <p:sp>
          <p:nvSpPr>
            <p:cNvPr id="62" name="等腰三角形 5"/>
            <p:cNvSpPr/>
            <p:nvPr/>
          </p:nvSpPr>
          <p:spPr>
            <a:xfrm>
              <a:off x="-460228" y="5749042"/>
              <a:ext cx="3560710" cy="113703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78B6A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等腰三角形 5"/>
            <p:cNvSpPr/>
            <p:nvPr/>
          </p:nvSpPr>
          <p:spPr>
            <a:xfrm>
              <a:off x="1498898" y="5414211"/>
              <a:ext cx="4355342" cy="147186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137032 h 1137032"/>
                <a:gd name="connsiteX1-19" fmla="*/ 1780355 w 3560710"/>
                <a:gd name="connsiteY1-20" fmla="*/ 88 h 1137032"/>
                <a:gd name="connsiteX2-21" fmla="*/ 3560710 w 3560710"/>
                <a:gd name="connsiteY2-22" fmla="*/ 1137032 h 1137032"/>
                <a:gd name="connsiteX3-23" fmla="*/ 0 w 3560710"/>
                <a:gd name="connsiteY3-24" fmla="*/ 1137032 h 1137032"/>
                <a:gd name="connsiteX0-25" fmla="*/ 0 w 3560710"/>
                <a:gd name="connsiteY0-26" fmla="*/ 1137032 h 1137032"/>
                <a:gd name="connsiteX1-27" fmla="*/ 1780355 w 3560710"/>
                <a:gd name="connsiteY1-28" fmla="*/ 88 h 1137032"/>
                <a:gd name="connsiteX2-29" fmla="*/ 3560710 w 3560710"/>
                <a:gd name="connsiteY2-30" fmla="*/ 1137032 h 1137032"/>
                <a:gd name="connsiteX3-31" fmla="*/ 0 w 3560710"/>
                <a:gd name="connsiteY3-32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298852" y="-9500"/>
                    <a:pt x="1780355" y="88"/>
                  </a:cubicBezTo>
                  <a:cubicBezTo>
                    <a:pt x="2261858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FDD069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等腰三角形 5"/>
            <p:cNvSpPr/>
            <p:nvPr/>
          </p:nvSpPr>
          <p:spPr>
            <a:xfrm>
              <a:off x="3763709" y="4964882"/>
              <a:ext cx="5327811" cy="1921192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ED935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等腰三角形 5"/>
            <p:cNvSpPr/>
            <p:nvPr/>
          </p:nvSpPr>
          <p:spPr>
            <a:xfrm>
              <a:off x="6780019" y="5781117"/>
              <a:ext cx="5439657" cy="1076883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  <a:gd name="connsiteX0-17" fmla="*/ 0 w 3560710"/>
                <a:gd name="connsiteY0-18" fmla="*/ 1076883 h 1076883"/>
                <a:gd name="connsiteX1-19" fmla="*/ 2134761 w 3560710"/>
                <a:gd name="connsiteY1-20" fmla="*/ 97 h 1076883"/>
                <a:gd name="connsiteX2-21" fmla="*/ 3560710 w 3560710"/>
                <a:gd name="connsiteY2-22" fmla="*/ 1076883 h 1076883"/>
                <a:gd name="connsiteX3-23" fmla="*/ 0 w 3560710"/>
                <a:gd name="connsiteY3-24" fmla="*/ 1076883 h 10768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076883">
                  <a:moveTo>
                    <a:pt x="0" y="1076883"/>
                  </a:moveTo>
                  <a:cubicBezTo>
                    <a:pt x="593452" y="697902"/>
                    <a:pt x="1456530" y="-9491"/>
                    <a:pt x="2134761" y="97"/>
                  </a:cubicBezTo>
                  <a:cubicBezTo>
                    <a:pt x="2812992" y="9685"/>
                    <a:pt x="2967258" y="697902"/>
                    <a:pt x="3560710" y="1076883"/>
                  </a:cubicBezTo>
                  <a:lnTo>
                    <a:pt x="0" y="1076883"/>
                  </a:lnTo>
                  <a:close/>
                </a:path>
              </a:pathLst>
            </a:custGeom>
            <a:solidFill>
              <a:srgbClr val="E9746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等腰三角形 5"/>
            <p:cNvSpPr/>
            <p:nvPr/>
          </p:nvSpPr>
          <p:spPr>
            <a:xfrm>
              <a:off x="9613231" y="5220014"/>
              <a:ext cx="6509085" cy="1637986"/>
            </a:xfrm>
            <a:custGeom>
              <a:avLst/>
              <a:gdLst>
                <a:gd name="connsiteX0" fmla="*/ 0 w 3560710"/>
                <a:gd name="connsiteY0" fmla="*/ 1136944 h 1136944"/>
                <a:gd name="connsiteX1" fmla="*/ 1780355 w 3560710"/>
                <a:gd name="connsiteY1" fmla="*/ 0 h 1136944"/>
                <a:gd name="connsiteX2" fmla="*/ 3560710 w 3560710"/>
                <a:gd name="connsiteY2" fmla="*/ 1136944 h 1136944"/>
                <a:gd name="connsiteX3" fmla="*/ 0 w 3560710"/>
                <a:gd name="connsiteY3" fmla="*/ 1136944 h 1136944"/>
                <a:gd name="connsiteX0-1" fmla="*/ 0 w 3560710"/>
                <a:gd name="connsiteY0-2" fmla="*/ 1136944 h 1136944"/>
                <a:gd name="connsiteX1-3" fmla="*/ 1780355 w 3560710"/>
                <a:gd name="connsiteY1-4" fmla="*/ 0 h 1136944"/>
                <a:gd name="connsiteX2-5" fmla="*/ 3560710 w 3560710"/>
                <a:gd name="connsiteY2-6" fmla="*/ 1136944 h 1136944"/>
                <a:gd name="connsiteX3-7" fmla="*/ 0 w 3560710"/>
                <a:gd name="connsiteY3-8" fmla="*/ 1136944 h 1136944"/>
                <a:gd name="connsiteX0-9" fmla="*/ 0 w 3560710"/>
                <a:gd name="connsiteY0-10" fmla="*/ 1137032 h 1137032"/>
                <a:gd name="connsiteX1-11" fmla="*/ 1780355 w 3560710"/>
                <a:gd name="connsiteY1-12" fmla="*/ 88 h 1137032"/>
                <a:gd name="connsiteX2-13" fmla="*/ 3560710 w 3560710"/>
                <a:gd name="connsiteY2-14" fmla="*/ 1137032 h 1137032"/>
                <a:gd name="connsiteX3-15" fmla="*/ 0 w 3560710"/>
                <a:gd name="connsiteY3-16" fmla="*/ 1137032 h 11370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560710" h="1137032">
                  <a:moveTo>
                    <a:pt x="0" y="1137032"/>
                  </a:moveTo>
                  <a:cubicBezTo>
                    <a:pt x="593452" y="758051"/>
                    <a:pt x="1102124" y="-9500"/>
                    <a:pt x="1780355" y="88"/>
                  </a:cubicBezTo>
                  <a:cubicBezTo>
                    <a:pt x="2458586" y="9676"/>
                    <a:pt x="2967258" y="758051"/>
                    <a:pt x="3560710" y="1137032"/>
                  </a:cubicBezTo>
                  <a:lnTo>
                    <a:pt x="0" y="1137032"/>
                  </a:lnTo>
                  <a:close/>
                </a:path>
              </a:pathLst>
            </a:custGeom>
            <a:solidFill>
              <a:srgbClr val="AB7DB6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7" descr="202103192245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" y="1369695"/>
            <a:ext cx="2737485" cy="2033905"/>
          </a:xfrm>
          <a:prstGeom prst="rect">
            <a:avLst/>
          </a:prstGeom>
        </p:spPr>
      </p:pic>
      <p:pic>
        <p:nvPicPr>
          <p:cNvPr id="13" name="图片 13" descr="202103192246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" y="4479925"/>
            <a:ext cx="2688590" cy="2044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45230" y="1426210"/>
            <a:ext cx="80581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One day a little mouse was caught by a lion because the lion was weakened by the little mouse, which made him angry.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790" y="909320"/>
            <a:ext cx="148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Picture</a:t>
            </a:r>
            <a:r>
              <a:rPr lang="en-US" altLang="zh-CN" sz="2400">
                <a:solidFill>
                  <a:srgbClr val="FF0000"/>
                </a:solidFill>
              </a:rPr>
              <a:t> </a:t>
            </a:r>
            <a:r>
              <a:rPr lang="zh-CN" altLang="en-US" sz="2400">
                <a:solidFill>
                  <a:srgbClr val="FF0000"/>
                </a:solidFill>
              </a:rPr>
              <a:t>1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110" y="4049395"/>
            <a:ext cx="1467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Picture</a:t>
            </a:r>
            <a:r>
              <a:rPr lang="en-US" altLang="zh-CN" sz="2400">
                <a:solidFill>
                  <a:srgbClr val="FF0000"/>
                </a:solidFill>
              </a:rPr>
              <a:t> 2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6" name="十字箭头 5"/>
          <p:cNvSpPr/>
          <p:nvPr/>
        </p:nvSpPr>
        <p:spPr>
          <a:xfrm>
            <a:off x="2836545" y="1622425"/>
            <a:ext cx="755650" cy="718820"/>
          </a:xfrm>
          <a:prstGeom prst="quad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十字箭头 7"/>
          <p:cNvSpPr/>
          <p:nvPr/>
        </p:nvSpPr>
        <p:spPr>
          <a:xfrm>
            <a:off x="2836545" y="4509770"/>
            <a:ext cx="755650" cy="718820"/>
          </a:xfrm>
          <a:prstGeom prst="quad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45230" y="4217670"/>
            <a:ext cx="8446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“</a:t>
            </a:r>
            <a:r>
              <a:rPr lang="zh-CN" altLang="en-US" sz="2400">
                <a:solidFill>
                  <a:srgbClr val="00B050"/>
                </a:solidFill>
              </a:rPr>
              <a:t>Forgive me, please.</a:t>
            </a:r>
            <a:r>
              <a:rPr lang="en-US" altLang="zh-CN" sz="2400">
                <a:solidFill>
                  <a:srgbClr val="00B050"/>
                </a:solidFill>
              </a:rPr>
              <a:t>”</a:t>
            </a:r>
            <a:r>
              <a:rPr lang="zh-CN" altLang="en-US" sz="2400">
                <a:solidFill>
                  <a:srgbClr val="00B050"/>
                </a:solidFill>
              </a:rPr>
              <a:t> cried the little mouse. </a:t>
            </a:r>
            <a:r>
              <a:rPr lang="en-US" altLang="zh-CN" sz="2400">
                <a:solidFill>
                  <a:srgbClr val="00B050"/>
                </a:solidFill>
              </a:rPr>
              <a:t>“</a:t>
            </a:r>
            <a:r>
              <a:rPr lang="zh-CN" altLang="en-US" sz="2400">
                <a:solidFill>
                  <a:srgbClr val="00B050"/>
                </a:solidFill>
              </a:rPr>
              <a:t>I may be able to help you someday.</a:t>
            </a:r>
            <a:r>
              <a:rPr lang="en-US" altLang="zh-CN" sz="2400">
                <a:solidFill>
                  <a:srgbClr val="00B050"/>
                </a:solidFill>
              </a:rPr>
              <a:t>”</a:t>
            </a:r>
            <a:r>
              <a:rPr lang="zh-CN" altLang="en-US" sz="2400">
                <a:solidFill>
                  <a:srgbClr val="00B050"/>
                </a:solidFill>
              </a:rPr>
              <a:t> The lion was delighted by these words. He thought, </a:t>
            </a:r>
            <a:r>
              <a:rPr lang="en-US" altLang="zh-CN" sz="2400">
                <a:solidFill>
                  <a:srgbClr val="00B050"/>
                </a:solidFill>
              </a:rPr>
              <a:t>“</a:t>
            </a:r>
            <a:r>
              <a:rPr lang="zh-CN" altLang="en-US" sz="2400">
                <a:solidFill>
                  <a:srgbClr val="00B050"/>
                </a:solidFill>
              </a:rPr>
              <a:t>How could this mouse help me?</a:t>
            </a:r>
            <a:r>
              <a:rPr lang="en-US" altLang="zh-CN" sz="2400">
                <a:solidFill>
                  <a:srgbClr val="00B050"/>
                </a:solidFill>
              </a:rPr>
              <a:t>” H</a:t>
            </a:r>
            <a:r>
              <a:rPr lang="zh-CN" altLang="en-US" sz="2400">
                <a:solidFill>
                  <a:srgbClr val="00B050"/>
                </a:solidFill>
              </a:rPr>
              <a:t>owever, he lifted up his paws and the mouse was released. </a:t>
            </a:r>
            <a:endParaRPr lang="zh-CN" altLang="en-US" sz="2400">
              <a:solidFill>
                <a:srgbClr val="00B05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4" descr="20210319224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3935"/>
            <a:ext cx="2786380" cy="2076450"/>
          </a:xfrm>
          <a:prstGeom prst="rect">
            <a:avLst/>
          </a:prstGeom>
        </p:spPr>
      </p:pic>
      <p:pic>
        <p:nvPicPr>
          <p:cNvPr id="15" name="图片 15" descr="202103192250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4676775"/>
            <a:ext cx="2785745" cy="1847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535" y="563880"/>
            <a:ext cx="1580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sym typeface="+mn-ea"/>
              </a:rPr>
              <a:t>Picture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3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" y="4134485"/>
            <a:ext cx="1735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sym typeface="+mn-ea"/>
              </a:rPr>
              <a:t>Picture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4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十字箭头 5"/>
          <p:cNvSpPr/>
          <p:nvPr/>
        </p:nvSpPr>
        <p:spPr>
          <a:xfrm>
            <a:off x="2836545" y="1622425"/>
            <a:ext cx="755650" cy="718820"/>
          </a:xfrm>
          <a:prstGeom prst="quad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十字箭头 6"/>
          <p:cNvSpPr/>
          <p:nvPr/>
        </p:nvSpPr>
        <p:spPr>
          <a:xfrm>
            <a:off x="2836545" y="4994910"/>
            <a:ext cx="755650" cy="718820"/>
          </a:xfrm>
          <a:prstGeom prst="quad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871595" y="1071880"/>
            <a:ext cx="8226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A few days later, the lion was caught in a trap. The hunters wanted to take him alive to the king, so he was tried to a tree, and the hunter went away to look for a carriage.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2555" y="4338320"/>
            <a:ext cx="8225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Just then the little mouse passed by, and saw the sad lion. He went up to him, and soon the ropes were loosened. </a:t>
            </a:r>
            <a:r>
              <a:rPr lang="en-US" altLang="zh-CN" sz="2400">
                <a:solidFill>
                  <a:srgbClr val="FF0000"/>
                </a:solidFill>
              </a:rPr>
              <a:t>“</a:t>
            </a:r>
            <a:r>
              <a:rPr lang="zh-CN" altLang="en-US" sz="2400">
                <a:solidFill>
                  <a:srgbClr val="FF0000"/>
                </a:solidFill>
              </a:rPr>
              <a:t>Was I not right?</a:t>
            </a:r>
            <a:r>
              <a:rPr lang="en-US" altLang="zh-CN" sz="2400">
                <a:solidFill>
                  <a:srgbClr val="FF0000"/>
                </a:solidFill>
              </a:rPr>
              <a:t>” </a:t>
            </a:r>
            <a:r>
              <a:rPr lang="zh-CN" altLang="en-US" sz="2400">
                <a:solidFill>
                  <a:srgbClr val="FF0000"/>
                </a:solidFill>
              </a:rPr>
              <a:t>asked the little mouse.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67535" y="303530"/>
            <a:ext cx="6624955" cy="705485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sym typeface="+mn-ea"/>
              </a:rPr>
              <a:t>Part 2    Listening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367665" y="1637030"/>
            <a:ext cx="1145667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en-US" altLang="zh-CN" sz="3200" b="1">
                <a:solidFill>
                  <a:schemeClr val="accent3"/>
                </a:solidFill>
              </a:rPr>
              <a:t>Proverbs about life </a:t>
            </a:r>
            <a:endParaRPr lang="en-US" altLang="zh-CN" sz="3200" b="1">
              <a:solidFill>
                <a:schemeClr val="accent3"/>
              </a:solidFill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3200">
                <a:solidFill>
                  <a:schemeClr val="accent3"/>
                </a:solidFill>
              </a:rPr>
              <a:t>1. Take notes of proverbs that you will hear on Page 18. </a:t>
            </a:r>
            <a:endParaRPr lang="en-US" altLang="zh-CN" sz="3200">
              <a:solidFill>
                <a:schemeClr val="accent3"/>
              </a:solidFill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3200">
                <a:solidFill>
                  <a:schemeClr val="accent3"/>
                </a:solidFill>
              </a:rPr>
              <a:t>2. Talk about proverbs about life. </a:t>
            </a:r>
            <a:endParaRPr lang="en-US" altLang="zh-CN" sz="3200">
              <a:solidFill>
                <a:schemeClr val="accent3"/>
              </a:solidFill>
            </a:endParaRPr>
          </a:p>
          <a:p>
            <a:pPr algn="l" fontAlgn="auto">
              <a:lnSpc>
                <a:spcPct val="200000"/>
              </a:lnSpc>
            </a:pPr>
            <a:r>
              <a:rPr lang="en-US" altLang="zh-CN" sz="3200">
                <a:solidFill>
                  <a:schemeClr val="accent3"/>
                </a:solidFill>
              </a:rPr>
              <a:t>3.  Get key infornation by listening to the interview on Page 19. </a:t>
            </a:r>
            <a:endParaRPr lang="en-US" altLang="zh-CN" sz="3200">
              <a:solidFill>
                <a:schemeClr val="accent3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8920" y="0"/>
            <a:ext cx="1734185" cy="1734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KSO_WM_UNIT_PLACING_PICTURE_USER_VIEWPORT" val="{&quot;height&quot;:12150,&quot;width&quot;:16200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TABLE_BEAUTIFY" val="smartTable{9c74d897-bc2a-48c5-91fd-c7ba2c0709d2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TABLE_BEAUTIFY" val="smartTable{0bbda485-a3c9-40be-876f-0cf36b624c58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UNIT_TABLE_BEAUTIFY" val="smartTable{5120d35f-08c4-40b7-8e3f-3db617e2e55f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TABLE_BEAUTIFY" val="smartTable{8ac68101-d55b-497f-8b8e-758496d26d92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UNIT_TABLE_BEAUTIFY" val="smartTable{ab3180c7-3827-40cb-a02a-6ea57355a181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UNIT_TABLE_BEAUTIFY" val="smartTable{5f132ec9-2187-4280-9a69-616c6d28470a}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UNIT_TABLE_BEAUTIFY" val="smartTable{26c10837-525c-48c6-a18a-7d4f366a401b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TABLE_BEAUTIFY" val="smartTable{06499960-6340-432d-9814-f3a2d91db76b}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TABLE_BEAUTIFY" val="smartTable{ad78566b-ce37-4c81-8702-accb9465350b}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UNIT_TABLE_BEAUTIFY" val="smartTable{19a8359a-2cbb-4065-b841-d23dacb1c065}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UNIT_TABLE_BEAUTIFY" val="smartTable{19fecf5f-d34e-43ee-856d-bc02cfc4ff12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UNIT_TABLE_BEAUTIFY" val="smartTable{40429e47-58cd-4157-adff-e3aa1493a2e7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7533</Words>
  <Application>WPS 演示</Application>
  <PresentationFormat/>
  <Paragraphs>431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Times New Roman</vt:lpstr>
      <vt:lpstr>字魂27号-布丁体</vt:lpstr>
      <vt:lpstr>Arial Unicode MS</vt:lpstr>
      <vt:lpstr>Calibri</vt:lpstr>
      <vt:lpstr>Office 主题​​</vt:lpstr>
      <vt:lpstr>PowerPoint 演示文稿</vt:lpstr>
      <vt:lpstr>Part 1    Grammar</vt:lpstr>
      <vt:lpstr>  The structure of the passive voice</vt:lpstr>
      <vt:lpstr>When to use the passive voice</vt:lpstr>
      <vt:lpstr>Practice 1   Rewrite the paragraph by using the passive voice.</vt:lpstr>
      <vt:lpstr>PowerPoint 演示文稿</vt:lpstr>
      <vt:lpstr>Practice 2   Write the story using the passive voice</vt:lpstr>
      <vt:lpstr>PowerPoint 演示文稿</vt:lpstr>
      <vt:lpstr>Part 2    Listening</vt:lpstr>
      <vt:lpstr> Proverbs about life</vt:lpstr>
      <vt:lpstr>PowerPoint 演示文稿</vt:lpstr>
      <vt:lpstr>Paraphrase “proverbs about life”</vt:lpstr>
      <vt:lpstr>Paraphrase “proverbs about life”</vt:lpstr>
      <vt:lpstr> More Chinese proverbs  </vt:lpstr>
      <vt:lpstr>“A slow sparrow should make an early start”</vt:lpstr>
      <vt:lpstr> Janet Rose: the oldest university graduate</vt:lpstr>
      <vt:lpstr> The best headline for the interview</vt:lpstr>
      <vt:lpstr>Interview with Janet Rose</vt:lpstr>
      <vt:lpstr>Interview with Janet Rose</vt:lpstr>
      <vt:lpstr>How to talk about experiences and give advice</vt:lpstr>
      <vt:lpstr>Language appreciation</vt:lpstr>
      <vt:lpstr>Language appreciation</vt:lpstr>
      <vt:lpstr>    Key words and phrases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沧海昆仑</cp:lastModifiedBy>
  <cp:revision>2</cp:revision>
  <cp:lastPrinted>2021-03-25T16:33:00Z</cp:lastPrinted>
  <dcterms:created xsi:type="dcterms:W3CDTF">2021-03-25T16:33:00Z</dcterms:created>
  <dcterms:modified xsi:type="dcterms:W3CDTF">2021-04-25T06:54:36Z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D5A02B9BD3AD43E585E585A05711C915</vt:lpwstr>
  </property>
  <property fmtid="{D5CDD505-2E9C-101B-9397-08002B2CF9AE}" pid="7" name="KSOProductBuildVer">
    <vt:lpwstr>2052-11.1.0.10463</vt:lpwstr>
  </property>
</Properties>
</file>