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409" r:id="rId3"/>
    <p:sldId id="410" r:id="rId4"/>
    <p:sldId id="437" r:id="rId5"/>
    <p:sldId id="413" r:id="rId6"/>
    <p:sldId id="414" r:id="rId7"/>
    <p:sldId id="436" r:id="rId8"/>
    <p:sldId id="415" r:id="rId9"/>
    <p:sldId id="416" r:id="rId11"/>
    <p:sldId id="417" r:id="rId12"/>
    <p:sldId id="418" r:id="rId13"/>
    <p:sldId id="419" r:id="rId14"/>
    <p:sldId id="420" r:id="rId15"/>
    <p:sldId id="421" r:id="rId16"/>
    <p:sldId id="422" r:id="rId17"/>
    <p:sldId id="423" r:id="rId18"/>
    <p:sldId id="424" r:id="rId19"/>
    <p:sldId id="425" r:id="rId20"/>
    <p:sldId id="426" r:id="rId21"/>
    <p:sldId id="427" r:id="rId22"/>
    <p:sldId id="428" r:id="rId23"/>
    <p:sldId id="429" r:id="rId24"/>
    <p:sldId id="430" r:id="rId25"/>
    <p:sldId id="431" r:id="rId26"/>
    <p:sldId id="432" r:id="rId27"/>
    <p:sldId id="433" r:id="rId28"/>
    <p:sldId id="411" r:id="rId29"/>
    <p:sldId id="412"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41D5"/>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48"/>
        <p:guide pos="381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3.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xml"/><Relationship Id="rId1"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8.xml"/><Relationship Id="rId1" Type="http://schemas.openxmlformats.org/officeDocument/2006/relationships/tags" Target="../tags/tag8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91.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tags" Target="../tags/tag90.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93.xml"/><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tags" Target="../tags/tag92.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5.xml"/><Relationship Id="rId2" Type="http://schemas.openxmlformats.org/officeDocument/2006/relationships/image" Target="../media/image12.png"/><Relationship Id="rId1" Type="http://schemas.openxmlformats.org/officeDocument/2006/relationships/tags" Target="../tags/tag94.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6.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7.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0.xml"/><Relationship Id="rId1" Type="http://schemas.openxmlformats.org/officeDocument/2006/relationships/tags" Target="../tags/tag99.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2.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9.xml"/><Relationship Id="rId2" Type="http://schemas.openxmlformats.org/officeDocument/2006/relationships/image" Target="../media/image5.pn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71.xml"/><Relationship Id="rId1" Type="http://schemas.openxmlformats.org/officeDocument/2006/relationships/tags" Target="../tags/tag7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xml"/><Relationship Id="rId1" Type="http://schemas.openxmlformats.org/officeDocument/2006/relationships/tags" Target="../tags/tag7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xml"/><Relationship Id="rId1" Type="http://schemas.openxmlformats.org/officeDocument/2006/relationships/tags" Target="../tags/tag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9758045" y="6524625"/>
            <a:ext cx="2350135" cy="228600"/>
            <a:chOff x="2805536" y="-1467853"/>
            <a:chExt cx="2161673" cy="228600"/>
          </a:xfrm>
        </p:grpSpPr>
        <p:sp>
          <p:nvSpPr>
            <p:cNvPr id="26" name="椭圆 25"/>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椭圆 26"/>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椭圆 29"/>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p>
            <a:endParaRPr lang="zh-CN" altLang="en-US"/>
          </a:p>
        </p:txBody>
      </p:sp>
      <p:pic>
        <p:nvPicPr>
          <p:cNvPr id="13" name="图片 12" descr="新教材精创页眉-简化版"/>
          <p:cNvPicPr>
            <a:picLocks noChangeAspect="1"/>
          </p:cNvPicPr>
          <p:nvPr/>
        </p:nvPicPr>
        <p:blipFill>
          <a:blip r:embed="rId1"/>
          <a:stretch>
            <a:fillRect/>
          </a:stretch>
        </p:blipFill>
        <p:spPr>
          <a:xfrm>
            <a:off x="1819910" y="84455"/>
            <a:ext cx="8318500" cy="829310"/>
          </a:xfrm>
          <a:prstGeom prst="rect">
            <a:avLst/>
          </a:prstGeom>
        </p:spPr>
      </p:pic>
      <p:sp>
        <p:nvSpPr>
          <p:cNvPr id="6" name="文本框 5"/>
          <p:cNvSpPr txBox="1"/>
          <p:nvPr/>
        </p:nvSpPr>
        <p:spPr>
          <a:xfrm>
            <a:off x="7923530" y="937260"/>
            <a:ext cx="4268470" cy="368300"/>
          </a:xfrm>
          <a:prstGeom prst="rect">
            <a:avLst/>
          </a:prstGeom>
          <a:noFill/>
        </p:spPr>
        <p:txBody>
          <a:bodyPr wrap="square" rtlCol="0">
            <a:spAutoFit/>
          </a:bodyPr>
          <a:p>
            <a:r>
              <a:rPr lang="en-US" altLang="zh-CN" b="1" dirty="0" smtClean="0">
                <a:solidFill>
                  <a:schemeClr val="accent1"/>
                </a:solidFill>
                <a:sym typeface="+mn-ea"/>
              </a:rPr>
              <a:t>  </a:t>
            </a:r>
            <a:r>
              <a:rPr lang="zh-CN" altLang="en-US" sz="1600" b="1" dirty="0" smtClean="0">
                <a:solidFill>
                  <a:schemeClr val="accent1"/>
                </a:solidFill>
                <a:sym typeface="+mn-ea"/>
              </a:rPr>
              <a:t>外研版</a:t>
            </a:r>
            <a:r>
              <a:rPr lang="en-US" altLang="zh-CN" sz="1600" b="1" dirty="0" smtClean="0">
                <a:solidFill>
                  <a:schemeClr val="accent1"/>
                </a:solidFill>
                <a:sym typeface="+mn-ea"/>
              </a:rPr>
              <a:t>(2019)</a:t>
            </a:r>
            <a:r>
              <a:rPr lang="zh-CN" altLang="en-US" sz="1600" b="1" dirty="0" smtClean="0">
                <a:solidFill>
                  <a:schemeClr val="accent1"/>
                </a:solidFill>
                <a:sym typeface="+mn-ea"/>
              </a:rPr>
              <a:t>高中英语  选择性</a:t>
            </a:r>
            <a:r>
              <a:rPr lang="zh-CN" altLang="en-US" sz="1600" b="1" dirty="0">
                <a:solidFill>
                  <a:schemeClr val="accent1"/>
                </a:solidFill>
                <a:sym typeface="+mn-ea"/>
              </a:rPr>
              <a:t>必修第四册</a:t>
            </a:r>
            <a:r>
              <a:rPr lang="zh-CN" altLang="en-US" b="1" dirty="0">
                <a:solidFill>
                  <a:schemeClr val="accent1"/>
                </a:solidFill>
                <a:sym typeface="+mn-ea"/>
              </a:rPr>
              <a:t>   </a:t>
            </a:r>
            <a:endParaRPr lang="zh-CN" altLang="en-US"/>
          </a:p>
        </p:txBody>
      </p:sp>
      <p:sp>
        <p:nvSpPr>
          <p:cNvPr id="7" name="文本框 6"/>
          <p:cNvSpPr txBox="1"/>
          <p:nvPr/>
        </p:nvSpPr>
        <p:spPr>
          <a:xfrm>
            <a:off x="1901190" y="1842770"/>
            <a:ext cx="9140190" cy="922020"/>
          </a:xfrm>
          <a:prstGeom prst="rect">
            <a:avLst/>
          </a:prstGeom>
          <a:noFill/>
        </p:spPr>
        <p:txBody>
          <a:bodyPr wrap="square" rtlCol="0">
            <a:spAutoFit/>
          </a:bodyPr>
          <a:p>
            <a:pPr algn="ctr"/>
            <a:r>
              <a:rPr lang="en-US" altLang="zh-CN" sz="3200" b="1" dirty="0">
                <a:solidFill>
                  <a:srgbClr val="FF0000"/>
                </a:solidFill>
                <a:latin typeface="Times New Roman" panose="02020603050405020304" charset="0"/>
                <a:ea typeface="字魂27号-布丁体" panose="00000500000000000000" charset="-122"/>
                <a:cs typeface="Times New Roman" panose="02020603050405020304" charset="0"/>
                <a:sym typeface="+mn-ea"/>
              </a:rPr>
              <a:t>   </a:t>
            </a:r>
            <a:r>
              <a:rPr lang="en-US" altLang="zh-CN" sz="5400" b="1" dirty="0">
                <a:solidFill>
                  <a:srgbClr val="FF0000"/>
                </a:solidFill>
                <a:latin typeface="Times New Roman" panose="02020603050405020304" charset="0"/>
                <a:ea typeface="字魂27号-布丁体" panose="00000500000000000000" charset="-122"/>
                <a:cs typeface="Times New Roman" panose="02020603050405020304" charset="0"/>
                <a:sym typeface="+mn-ea"/>
              </a:rPr>
              <a:t>Unit 2     Lessons in life</a:t>
            </a:r>
            <a:endParaRPr lang="en-US" altLang="zh-CN" sz="5400" b="1" dirty="0">
              <a:solidFill>
                <a:srgbClr val="FF0000"/>
              </a:solidFill>
              <a:latin typeface="Times New Roman" panose="02020603050405020304" charset="0"/>
              <a:ea typeface="字魂27号-布丁体" panose="00000500000000000000" charset="-122"/>
              <a:cs typeface="Times New Roman" panose="02020603050405020304" charset="0"/>
              <a:sym typeface="+mn-ea"/>
            </a:endParaRPr>
          </a:p>
        </p:txBody>
      </p:sp>
      <p:sp>
        <p:nvSpPr>
          <p:cNvPr id="8" name="文本框 7"/>
          <p:cNvSpPr txBox="1"/>
          <p:nvPr/>
        </p:nvSpPr>
        <p:spPr>
          <a:xfrm>
            <a:off x="1819910" y="3302000"/>
            <a:ext cx="10039350" cy="706755"/>
          </a:xfrm>
          <a:prstGeom prst="rect">
            <a:avLst/>
          </a:prstGeom>
          <a:noFill/>
        </p:spPr>
        <p:txBody>
          <a:bodyPr wrap="square" rtlCol="0">
            <a:spAutoFit/>
          </a:bodyPr>
          <a:p>
            <a:r>
              <a:rPr lang="zh-CN" altLang="en-US" sz="4000" dirty="0">
                <a:solidFill>
                  <a:srgbClr val="FF0000"/>
                </a:solidFill>
                <a:latin typeface="Times New Roman" panose="02020603050405020304" charset="0"/>
                <a:ea typeface="字魂27号-布丁体" panose="00000500000000000000" charset="-122"/>
                <a:cs typeface="Times New Roman" panose="02020603050405020304" charset="0"/>
                <a:sym typeface="+mn-ea"/>
              </a:rPr>
              <a:t>Period </a:t>
            </a:r>
            <a:r>
              <a:rPr lang="en-US" altLang="zh-CN" sz="4000" dirty="0">
                <a:solidFill>
                  <a:srgbClr val="FF0000"/>
                </a:solidFill>
                <a:latin typeface="Times New Roman" panose="02020603050405020304" charset="0"/>
                <a:ea typeface="字魂27号-布丁体" panose="00000500000000000000" charset="-122"/>
                <a:cs typeface="Times New Roman" panose="02020603050405020304" charset="0"/>
                <a:sym typeface="+mn-ea"/>
              </a:rPr>
              <a:t>3</a:t>
            </a:r>
            <a:r>
              <a:rPr lang="zh-CN" altLang="en-US" sz="4000" dirty="0">
                <a:solidFill>
                  <a:srgbClr val="FF0000"/>
                </a:solidFill>
                <a:latin typeface="Times New Roman" panose="02020603050405020304" charset="0"/>
                <a:ea typeface="字魂27号-布丁体" panose="00000500000000000000" charset="-122"/>
                <a:cs typeface="Times New Roman" panose="02020603050405020304" charset="0"/>
                <a:sym typeface="+mn-ea"/>
              </a:rPr>
              <a:t>   Developing ideas &amp; Presenting ideas</a:t>
            </a:r>
            <a:endParaRPr lang="zh-CN" altLang="en-US" sz="4000" dirty="0">
              <a:solidFill>
                <a:srgbClr val="FF0000"/>
              </a:solidFill>
              <a:latin typeface="Times New Roman" panose="02020603050405020304" charset="0"/>
              <a:ea typeface="字魂27号-布丁体" panose="00000500000000000000" charset="-122"/>
              <a:cs typeface="Times New Roman" panose="02020603050405020304" charset="0"/>
              <a:sym typeface="+mn-ea"/>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191385" y="0"/>
            <a:ext cx="8613775" cy="705485"/>
          </a:xfrm>
        </p:spPr>
        <p:txBody>
          <a:bodyPr/>
          <a:p>
            <a:pPr algn="ctr"/>
            <a:r>
              <a:rPr lang="en-US" altLang="zh-CN">
                <a:solidFill>
                  <a:srgbClr val="1D41D5"/>
                </a:solidFill>
                <a:effectLst>
                  <a:outerShdw blurRad="38100" dist="25400" dir="5400000" algn="ctr" rotWithShape="0">
                    <a:srgbClr val="6E747A">
                      <a:alpha val="43000"/>
                    </a:srgbClr>
                  </a:outerShdw>
                </a:effectLst>
              </a:rPr>
              <a:t>Post reading:</a:t>
            </a:r>
            <a:r>
              <a:rPr lang="en-US" altLang="zh-CN">
                <a:solidFill>
                  <a:schemeClr val="accent1"/>
                </a:solidFill>
                <a:effectLst>
                  <a:outerShdw blurRad="38100" dist="25400" dir="5400000" algn="ctr" rotWithShape="0">
                    <a:srgbClr val="6E747A">
                      <a:alpha val="43000"/>
                    </a:srgbClr>
                  </a:outerShdw>
                </a:effectLst>
              </a:rPr>
              <a:t> </a:t>
            </a:r>
            <a:r>
              <a:rPr lang="en-US" altLang="zh-CN"/>
              <a:t>  </a:t>
            </a:r>
            <a:r>
              <a:rPr lang="en-US" altLang="zh-CN">
                <a:latin typeface="微软雅黑" panose="020B0503020204020204" pitchFamily="34" charset="-122"/>
              </a:rPr>
              <a:t> </a:t>
            </a:r>
            <a:r>
              <a:rPr lang="en-US" altLang="zh-CN">
                <a:solidFill>
                  <a:schemeClr val="accent4">
                    <a:lumMod val="75000"/>
                  </a:schemeClr>
                </a:solidFill>
                <a:latin typeface="微软雅黑" panose="020B0503020204020204" pitchFamily="34" charset="-122"/>
              </a:rPr>
              <a:t>Think &amp; Share</a:t>
            </a:r>
            <a:endParaRPr lang="en-US" altLang="zh-CN">
              <a:solidFill>
                <a:schemeClr val="accent4">
                  <a:lumMod val="75000"/>
                </a:schemeClr>
              </a:solidFill>
              <a:latin typeface="微软雅黑" panose="020B0503020204020204" pitchFamily="34" charset="-122"/>
            </a:endParaRPr>
          </a:p>
        </p:txBody>
      </p:sp>
      <p:sp>
        <p:nvSpPr>
          <p:cNvPr id="3" name="文本框 2"/>
          <p:cNvSpPr txBox="1"/>
          <p:nvPr/>
        </p:nvSpPr>
        <p:spPr>
          <a:xfrm>
            <a:off x="221615" y="973455"/>
            <a:ext cx="11584940" cy="2061210"/>
          </a:xfrm>
          <a:prstGeom prst="rect">
            <a:avLst/>
          </a:prstGeom>
          <a:noFill/>
        </p:spPr>
        <p:txBody>
          <a:bodyPr wrap="square" rtlCol="0">
            <a:spAutoFit/>
          </a:bodyPr>
          <a:p>
            <a:r>
              <a:rPr lang="en-US" altLang="zh-CN" sz="2800"/>
              <a:t>1. Why can’t Tyltyl recognize any of the Happiness? </a:t>
            </a:r>
            <a:endParaRPr lang="en-US" altLang="zh-CN" sz="2800"/>
          </a:p>
          <a:p>
            <a:endParaRPr lang="en-US" altLang="zh-CN" sz="2800"/>
          </a:p>
          <a:p>
            <a:endParaRPr lang="en-US" altLang="zh-CN"/>
          </a:p>
          <a:p>
            <a:endParaRPr lang="en-US" altLang="zh-CN"/>
          </a:p>
          <a:p>
            <a:endParaRPr lang="en-US" altLang="zh-CN"/>
          </a:p>
          <a:p>
            <a:endParaRPr lang="en-US" altLang="zh-CN"/>
          </a:p>
        </p:txBody>
      </p:sp>
      <p:sp>
        <p:nvSpPr>
          <p:cNvPr id="4" name="文本框 3"/>
          <p:cNvSpPr txBox="1"/>
          <p:nvPr/>
        </p:nvSpPr>
        <p:spPr>
          <a:xfrm>
            <a:off x="579120" y="1594485"/>
            <a:ext cx="10371455" cy="1198880"/>
          </a:xfrm>
          <a:prstGeom prst="rect">
            <a:avLst/>
          </a:prstGeom>
          <a:noFill/>
        </p:spPr>
        <p:txBody>
          <a:bodyPr wrap="square" rtlCol="0">
            <a:spAutoFit/>
          </a:bodyPr>
          <a:p>
            <a:pPr fontAlgn="auto">
              <a:lnSpc>
                <a:spcPct val="150000"/>
              </a:lnSpc>
            </a:pPr>
            <a:r>
              <a:rPr lang="zh-CN" altLang="en-US"/>
              <a:t> </a:t>
            </a:r>
            <a:r>
              <a:rPr lang="zh-CN" altLang="en-US" sz="2400">
                <a:solidFill>
                  <a:srgbClr val="FF0000"/>
                </a:solidFill>
              </a:rPr>
              <a:t>In my aspects, although the Happinesses are always with him, they live in his life and can</a:t>
            </a:r>
            <a:r>
              <a:rPr lang="en-US" altLang="zh-CN" sz="2400">
                <a:solidFill>
                  <a:srgbClr val="FF0000"/>
                </a:solidFill>
              </a:rPr>
              <a:t>’</a:t>
            </a:r>
            <a:r>
              <a:rPr lang="zh-CN" altLang="en-US" sz="2400">
                <a:solidFill>
                  <a:srgbClr val="FF0000"/>
                </a:solidFill>
              </a:rPr>
              <a:t>t see or feel them.</a:t>
            </a:r>
            <a:endParaRPr lang="zh-CN" altLang="en-US" sz="2400">
              <a:solidFill>
                <a:srgbClr val="FF0000"/>
              </a:solidFill>
            </a:endParaRPr>
          </a:p>
        </p:txBody>
      </p:sp>
      <p:sp>
        <p:nvSpPr>
          <p:cNvPr id="5" name="文本框 4"/>
          <p:cNvSpPr txBox="1"/>
          <p:nvPr/>
        </p:nvSpPr>
        <p:spPr>
          <a:xfrm>
            <a:off x="221615" y="3273425"/>
            <a:ext cx="11359515" cy="3107690"/>
          </a:xfrm>
          <a:prstGeom prst="rect">
            <a:avLst/>
          </a:prstGeom>
          <a:noFill/>
        </p:spPr>
        <p:txBody>
          <a:bodyPr wrap="square" rtlCol="0">
            <a:spAutoFit/>
          </a:bodyPr>
          <a:p>
            <a:r>
              <a:rPr lang="en-US" altLang="zh-CN" sz="2800"/>
              <a:t>2. Are there any Happiness in your home? What are they?</a:t>
            </a:r>
            <a:endParaRPr lang="en-US" altLang="zh-CN" sz="2800"/>
          </a:p>
          <a:p>
            <a:endParaRPr lang="en-US" altLang="zh-CN" sz="2800"/>
          </a:p>
          <a:p>
            <a:endParaRPr lang="en-US" altLang="zh-CN" sz="2800"/>
          </a:p>
          <a:p>
            <a:endParaRPr lang="en-US" altLang="zh-CN" sz="2800"/>
          </a:p>
          <a:p>
            <a:endParaRPr lang="en-US" altLang="zh-CN" sz="2800"/>
          </a:p>
          <a:p>
            <a:endParaRPr lang="en-US" altLang="zh-CN" sz="2800"/>
          </a:p>
          <a:p>
            <a:r>
              <a:rPr lang="en-US" altLang="zh-CN" sz="2800"/>
              <a:t> </a:t>
            </a:r>
            <a:endParaRPr lang="en-US" altLang="zh-CN" sz="2800"/>
          </a:p>
        </p:txBody>
      </p:sp>
      <p:sp>
        <p:nvSpPr>
          <p:cNvPr id="6" name="文本框 5"/>
          <p:cNvSpPr txBox="1"/>
          <p:nvPr/>
        </p:nvSpPr>
        <p:spPr>
          <a:xfrm>
            <a:off x="616585" y="3950335"/>
            <a:ext cx="10569575" cy="1753235"/>
          </a:xfrm>
          <a:prstGeom prst="rect">
            <a:avLst/>
          </a:prstGeom>
          <a:noFill/>
        </p:spPr>
        <p:txBody>
          <a:bodyPr wrap="square" rtlCol="0">
            <a:spAutoFit/>
          </a:bodyPr>
          <a:p>
            <a:pPr fontAlgn="auto">
              <a:lnSpc>
                <a:spcPct val="150000"/>
              </a:lnSpc>
            </a:pPr>
            <a:r>
              <a:rPr lang="zh-CN" altLang="en-US" sz="2400">
                <a:solidFill>
                  <a:srgbClr val="FF0000"/>
                </a:solidFill>
              </a:rPr>
              <a:t>Yes. My home is crammed with Happiness, such as the Happiness of Being Well, of Pure Air, of Loving One</a:t>
            </a:r>
            <a:r>
              <a:rPr lang="en-US" altLang="zh-CN" sz="2400">
                <a:solidFill>
                  <a:srgbClr val="FF0000"/>
                </a:solidFill>
              </a:rPr>
              <a:t>’</a:t>
            </a:r>
            <a:r>
              <a:rPr lang="zh-CN" altLang="en-US" sz="2400">
                <a:solidFill>
                  <a:srgbClr val="FF0000"/>
                </a:solidFill>
              </a:rPr>
              <a:t>s Parents, of the Blue Sky, of the Forest and so on.</a:t>
            </a:r>
            <a:endParaRPr lang="zh-CN" altLang="en-US" sz="2400">
              <a:solidFill>
                <a:srgbClr val="FF0000"/>
              </a:solidFill>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11575" y="70"/>
            <a:ext cx="10969200" cy="705600"/>
          </a:xfrm>
        </p:spPr>
        <p:txBody>
          <a:bodyPr/>
          <a:p>
            <a:pPr algn="ctr"/>
            <a:r>
              <a:rPr lang="en-US" altLang="zh-CN">
                <a:solidFill>
                  <a:srgbClr val="1D41D5"/>
                </a:solidFill>
                <a:effectLst>
                  <a:outerShdw blurRad="38100" dist="25400" dir="5400000" algn="ctr" rotWithShape="0">
                    <a:srgbClr val="6E747A">
                      <a:alpha val="43000"/>
                    </a:srgbClr>
                  </a:outerShdw>
                </a:effectLst>
                <a:sym typeface="+mn-ea"/>
              </a:rPr>
              <a:t>Post reading:</a:t>
            </a:r>
            <a:r>
              <a:rPr lang="en-US" altLang="zh-CN">
                <a:solidFill>
                  <a:schemeClr val="accent1"/>
                </a:solidFill>
                <a:effectLst>
                  <a:outerShdw blurRad="38100" dist="25400" dir="5400000" algn="ctr" rotWithShape="0">
                    <a:srgbClr val="6E747A">
                      <a:alpha val="43000"/>
                    </a:srgbClr>
                  </a:outerShdw>
                </a:effectLst>
                <a:sym typeface="+mn-ea"/>
              </a:rPr>
              <a:t> </a:t>
            </a:r>
            <a:r>
              <a:rPr lang="en-US" altLang="zh-CN">
                <a:sym typeface="+mn-ea"/>
              </a:rPr>
              <a:t>  </a:t>
            </a:r>
            <a:r>
              <a:rPr lang="en-US" altLang="zh-CN">
                <a:latin typeface="微软雅黑" panose="020B0503020204020204" pitchFamily="34" charset="-122"/>
                <a:sym typeface="+mn-ea"/>
              </a:rPr>
              <a:t> </a:t>
            </a:r>
            <a:r>
              <a:rPr lang="en-US" altLang="zh-CN">
                <a:solidFill>
                  <a:schemeClr val="accent4">
                    <a:lumMod val="75000"/>
                  </a:schemeClr>
                </a:solidFill>
                <a:latin typeface="微软雅黑" panose="020B0503020204020204" pitchFamily="34" charset="-122"/>
                <a:sym typeface="+mn-ea"/>
              </a:rPr>
              <a:t>Think &amp; Share</a:t>
            </a:r>
            <a:endParaRPr lang="zh-CN" altLang="en-US"/>
          </a:p>
        </p:txBody>
      </p:sp>
      <p:sp>
        <p:nvSpPr>
          <p:cNvPr id="3" name="文本框 2"/>
          <p:cNvSpPr txBox="1"/>
          <p:nvPr/>
        </p:nvSpPr>
        <p:spPr>
          <a:xfrm>
            <a:off x="221615" y="973455"/>
            <a:ext cx="11584940" cy="2491740"/>
          </a:xfrm>
          <a:prstGeom prst="rect">
            <a:avLst/>
          </a:prstGeom>
          <a:noFill/>
        </p:spPr>
        <p:txBody>
          <a:bodyPr wrap="square" rtlCol="0">
            <a:spAutoFit/>
          </a:bodyPr>
          <a:p>
            <a:r>
              <a:rPr lang="en-US" altLang="zh-CN" sz="2800"/>
              <a:t>3.  What does the author want to express by making the Blue Bird fly away at the end of the play?</a:t>
            </a:r>
            <a:endParaRPr lang="en-US" altLang="zh-CN" sz="2800"/>
          </a:p>
          <a:p>
            <a:endParaRPr lang="en-US" altLang="zh-CN" sz="2800"/>
          </a:p>
          <a:p>
            <a:endParaRPr lang="en-US" altLang="zh-CN"/>
          </a:p>
          <a:p>
            <a:endParaRPr lang="en-US" altLang="zh-CN"/>
          </a:p>
          <a:p>
            <a:endParaRPr lang="en-US" altLang="zh-CN"/>
          </a:p>
          <a:p>
            <a:endParaRPr lang="en-US" altLang="zh-CN"/>
          </a:p>
        </p:txBody>
      </p:sp>
      <p:sp>
        <p:nvSpPr>
          <p:cNvPr id="4" name="文本框 3"/>
          <p:cNvSpPr txBox="1"/>
          <p:nvPr/>
        </p:nvSpPr>
        <p:spPr>
          <a:xfrm>
            <a:off x="334010" y="1904365"/>
            <a:ext cx="10949940" cy="1198880"/>
          </a:xfrm>
          <a:prstGeom prst="rect">
            <a:avLst/>
          </a:prstGeom>
          <a:noFill/>
        </p:spPr>
        <p:txBody>
          <a:bodyPr wrap="square" rtlCol="0">
            <a:spAutoFit/>
          </a:bodyPr>
          <a:p>
            <a:pPr fontAlgn="auto">
              <a:lnSpc>
                <a:spcPct val="150000"/>
              </a:lnSpc>
            </a:pPr>
            <a:r>
              <a:rPr lang="zh-CN" altLang="en-US" sz="2400">
                <a:solidFill>
                  <a:srgbClr val="FF0000"/>
                </a:solidFill>
              </a:rPr>
              <a:t>If we don</a:t>
            </a:r>
            <a:r>
              <a:rPr lang="en-US" altLang="zh-CN" sz="2400">
                <a:solidFill>
                  <a:srgbClr val="FF0000"/>
                </a:solidFill>
              </a:rPr>
              <a:t>’</a:t>
            </a:r>
            <a:r>
              <a:rPr lang="zh-CN" altLang="en-US" sz="2400">
                <a:solidFill>
                  <a:srgbClr val="FF0000"/>
                </a:solidFill>
              </a:rPr>
              <a:t>t value it or place too much emphasis on it, it may be lost but it can be found again. So we should be grateful for what we have. </a:t>
            </a:r>
            <a:endParaRPr lang="zh-CN" altLang="en-US" sz="2400">
              <a:solidFill>
                <a:srgbClr val="FF0000"/>
              </a:solidFill>
            </a:endParaRPr>
          </a:p>
        </p:txBody>
      </p:sp>
      <p:sp>
        <p:nvSpPr>
          <p:cNvPr id="5" name="文本框 4"/>
          <p:cNvSpPr txBox="1"/>
          <p:nvPr/>
        </p:nvSpPr>
        <p:spPr>
          <a:xfrm>
            <a:off x="261620" y="3300730"/>
            <a:ext cx="11382375" cy="3415030"/>
          </a:xfrm>
          <a:prstGeom prst="rect">
            <a:avLst/>
          </a:prstGeom>
          <a:noFill/>
        </p:spPr>
        <p:txBody>
          <a:bodyPr wrap="square" rtlCol="0">
            <a:spAutoFit/>
          </a:bodyPr>
          <a:p>
            <a:pPr fontAlgn="auto">
              <a:lnSpc>
                <a:spcPct val="150000"/>
              </a:lnSpc>
            </a:pPr>
            <a:r>
              <a:rPr lang="en-US" altLang="zh-CN" sz="2800"/>
              <a:t>4. What different life lessons can you learn from the two reading passages in this unit</a:t>
            </a:r>
            <a:r>
              <a:rPr lang="en-US" altLang="zh-CN" sz="2400"/>
              <a:t>? </a:t>
            </a:r>
            <a:endParaRPr lang="en-US" altLang="zh-CN" sz="2400"/>
          </a:p>
          <a:p>
            <a:endParaRPr lang="zh-CN" altLang="en-US" sz="2400"/>
          </a:p>
          <a:p>
            <a:endParaRPr lang="zh-CN" altLang="en-US" sz="2400"/>
          </a:p>
          <a:p>
            <a:endParaRPr lang="zh-CN" altLang="en-US" sz="2400"/>
          </a:p>
          <a:p>
            <a:endParaRPr lang="zh-CN" altLang="en-US" sz="2400"/>
          </a:p>
          <a:p>
            <a:endParaRPr lang="zh-CN" altLang="en-US"/>
          </a:p>
          <a:p>
            <a:endParaRPr lang="zh-CN" altLang="en-US"/>
          </a:p>
        </p:txBody>
      </p:sp>
      <p:sp>
        <p:nvSpPr>
          <p:cNvPr id="6" name="文本框 5"/>
          <p:cNvSpPr txBox="1"/>
          <p:nvPr/>
        </p:nvSpPr>
        <p:spPr>
          <a:xfrm>
            <a:off x="384175" y="4726940"/>
            <a:ext cx="11260455" cy="1198880"/>
          </a:xfrm>
          <a:prstGeom prst="rect">
            <a:avLst/>
          </a:prstGeom>
          <a:noFill/>
        </p:spPr>
        <p:txBody>
          <a:bodyPr wrap="square" rtlCol="0">
            <a:spAutoFit/>
          </a:bodyPr>
          <a:p>
            <a:pPr fontAlgn="auto">
              <a:lnSpc>
                <a:spcPct val="150000"/>
              </a:lnSpc>
            </a:pPr>
            <a:r>
              <a:rPr lang="zh-CN" altLang="en-US" sz="2400">
                <a:solidFill>
                  <a:srgbClr val="FF0000"/>
                </a:solidFill>
              </a:rPr>
              <a:t>From the first one, we know that happiness is always around us, while it can</a:t>
            </a:r>
            <a:r>
              <a:rPr lang="en-US" altLang="zh-CN" sz="2400">
                <a:solidFill>
                  <a:srgbClr val="FF0000"/>
                </a:solidFill>
              </a:rPr>
              <a:t>’</a:t>
            </a:r>
            <a:r>
              <a:rPr lang="zh-CN" altLang="en-US" sz="2400">
                <a:solidFill>
                  <a:srgbClr val="FF0000"/>
                </a:solidFill>
              </a:rPr>
              <a:t>t fly away and be found again from the second one.  </a:t>
            </a:r>
            <a:endParaRPr lang="zh-CN" altLang="en-US" sz="2400">
              <a:solidFill>
                <a:srgbClr val="FF0000"/>
              </a:solidFill>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360295" y="0"/>
            <a:ext cx="8571865" cy="705485"/>
          </a:xfrm>
        </p:spPr>
        <p:txBody>
          <a:bodyPr/>
          <a:p>
            <a:pPr algn="ctr"/>
            <a:r>
              <a:rPr lang="zh-CN" altLang="en-US">
                <a:solidFill>
                  <a:srgbClr val="1D41D5"/>
                </a:solidFill>
                <a:effectLst>
                  <a:outerShdw blurRad="38100" dist="25400" dir="5400000" algn="ctr" rotWithShape="0">
                    <a:srgbClr val="6E747A">
                      <a:alpha val="43000"/>
                    </a:srgbClr>
                  </a:outerShdw>
                </a:effectLst>
              </a:rPr>
              <a:t>Part 2 </a:t>
            </a:r>
            <a:r>
              <a:rPr lang="en-US" altLang="zh-CN">
                <a:solidFill>
                  <a:srgbClr val="1D41D5"/>
                </a:solidFill>
                <a:effectLst>
                  <a:outerShdw blurRad="38100" dist="25400" dir="5400000" algn="ctr" rotWithShape="0">
                    <a:srgbClr val="6E747A">
                      <a:alpha val="43000"/>
                    </a:srgbClr>
                  </a:outerShdw>
                </a:effectLst>
              </a:rPr>
              <a:t>  </a:t>
            </a:r>
            <a:r>
              <a:rPr lang="zh-CN" altLang="en-US">
                <a:solidFill>
                  <a:srgbClr val="1D41D5"/>
                </a:solidFill>
                <a:effectLst>
                  <a:outerShdw blurRad="38100" dist="25400" dir="5400000" algn="ctr" rotWithShape="0">
                    <a:srgbClr val="6E747A">
                      <a:alpha val="43000"/>
                    </a:srgbClr>
                  </a:outerShdw>
                </a:effectLst>
              </a:rPr>
              <a:t> Writing a summary</a:t>
            </a:r>
            <a:endParaRPr lang="zh-CN" altLang="en-US">
              <a:solidFill>
                <a:srgbClr val="1D41D5"/>
              </a:solidFill>
              <a:effectLst>
                <a:outerShdw blurRad="38100" dist="25400" dir="5400000" algn="ctr" rotWithShape="0">
                  <a:srgbClr val="6E747A">
                    <a:alpha val="43000"/>
                  </a:srgbClr>
                </a:outerShdw>
              </a:effectLst>
            </a:endParaRPr>
          </a:p>
        </p:txBody>
      </p:sp>
      <p:pic>
        <p:nvPicPr>
          <p:cNvPr id="3" name="图片 2"/>
          <p:cNvPicPr>
            <a:picLocks noChangeAspect="1"/>
          </p:cNvPicPr>
          <p:nvPr/>
        </p:nvPicPr>
        <p:blipFill>
          <a:blip r:embed="rId1"/>
          <a:stretch>
            <a:fillRect/>
          </a:stretch>
        </p:blipFill>
        <p:spPr>
          <a:xfrm>
            <a:off x="259715" y="911860"/>
            <a:ext cx="6942455" cy="5817235"/>
          </a:xfrm>
          <a:prstGeom prst="rect">
            <a:avLst/>
          </a:prstGeom>
        </p:spPr>
      </p:pic>
      <p:graphicFrame>
        <p:nvGraphicFramePr>
          <p:cNvPr id="4" name="表格 3"/>
          <p:cNvGraphicFramePr/>
          <p:nvPr>
            <p:custDataLst>
              <p:tags r:id="rId2"/>
            </p:custDataLst>
          </p:nvPr>
        </p:nvGraphicFramePr>
        <p:xfrm>
          <a:off x="7512050" y="911860"/>
          <a:ext cx="4322445" cy="5819140"/>
        </p:xfrm>
        <a:graphic>
          <a:graphicData uri="http://schemas.openxmlformats.org/drawingml/2006/table">
            <a:tbl>
              <a:tblPr firstRow="1" bandRow="1">
                <a:tableStyleId>{5C22544A-7EE6-4342-B048-85BDC9FD1C3A}</a:tableStyleId>
              </a:tblPr>
              <a:tblGrid>
                <a:gridCol w="617855"/>
                <a:gridCol w="3704590"/>
              </a:tblGrid>
              <a:tr h="1454785">
                <a:tc>
                  <a:txBody>
                    <a:bodyPr/>
                    <a:p>
                      <a:pPr>
                        <a:buNone/>
                      </a:pPr>
                      <a:endParaRPr lang="en-US" altLang="zh-CN" sz="2400" b="1">
                        <a:solidFill>
                          <a:schemeClr val="tx1"/>
                        </a:solidFill>
                      </a:endParaRPr>
                    </a:p>
                    <a:p>
                      <a:pPr>
                        <a:buNone/>
                      </a:pPr>
                      <a:r>
                        <a:rPr lang="en-US" altLang="zh-CN" sz="2400" b="1">
                          <a:solidFill>
                            <a:schemeClr val="tx1"/>
                          </a:solidFill>
                        </a:rPr>
                        <a:t>1</a:t>
                      </a:r>
                      <a:endParaRPr lang="en-US" altLang="zh-CN" sz="2400" b="1">
                        <a:solidFill>
                          <a:schemeClr val="tx1"/>
                        </a:solidFill>
                      </a:endParaRPr>
                    </a:p>
                  </a:txBody>
                  <a:tcPr>
                    <a:solidFill>
                      <a:schemeClr val="accent3">
                        <a:lumMod val="60000"/>
                        <a:lumOff val="40000"/>
                      </a:schemeClr>
                    </a:solidFill>
                  </a:tcPr>
                </a:tc>
                <a:tc>
                  <a:txBody>
                    <a:bodyPr/>
                    <a:p>
                      <a:pPr>
                        <a:buNone/>
                      </a:pPr>
                      <a:endParaRPr lang="en-US" altLang="zh-CN" sz="2400" b="1">
                        <a:solidFill>
                          <a:schemeClr val="tx1"/>
                        </a:solidFill>
                      </a:endParaRPr>
                    </a:p>
                    <a:p>
                      <a:pPr>
                        <a:buNone/>
                      </a:pPr>
                      <a:r>
                        <a:rPr lang="en-US" altLang="zh-CN" sz="2400" b="1">
                          <a:solidFill>
                            <a:schemeClr val="tx1"/>
                          </a:solidFill>
                        </a:rPr>
                        <a:t>title and author </a:t>
                      </a:r>
                      <a:endParaRPr lang="en-US" altLang="zh-CN" sz="2400" b="1">
                        <a:solidFill>
                          <a:schemeClr val="tx1"/>
                        </a:solidFill>
                      </a:endParaRPr>
                    </a:p>
                  </a:txBody>
                  <a:tcPr>
                    <a:solidFill>
                      <a:schemeClr val="accent4">
                        <a:lumMod val="75000"/>
                      </a:schemeClr>
                    </a:solidFill>
                  </a:tcPr>
                </a:tc>
              </a:tr>
              <a:tr h="1454785">
                <a:tc>
                  <a:txBody>
                    <a:bodyPr/>
                    <a:p>
                      <a:pPr>
                        <a:buNone/>
                      </a:pPr>
                      <a:endParaRPr lang="en-US" altLang="zh-CN" sz="2400" b="1">
                        <a:solidFill>
                          <a:schemeClr val="tx1"/>
                        </a:solidFill>
                      </a:endParaRPr>
                    </a:p>
                    <a:p>
                      <a:pPr>
                        <a:buNone/>
                      </a:pPr>
                      <a:r>
                        <a:rPr lang="en-US" altLang="zh-CN" sz="2400" b="1">
                          <a:solidFill>
                            <a:schemeClr val="tx1"/>
                          </a:solidFill>
                        </a:rPr>
                        <a:t>2</a:t>
                      </a:r>
                      <a:endParaRPr lang="en-US" altLang="zh-CN" sz="2400" b="1">
                        <a:solidFill>
                          <a:schemeClr val="tx1"/>
                        </a:solidFill>
                      </a:endParaRPr>
                    </a:p>
                  </a:txBody>
                  <a:tcPr>
                    <a:solidFill>
                      <a:schemeClr val="accent3">
                        <a:lumMod val="60000"/>
                        <a:lumOff val="40000"/>
                      </a:schemeClr>
                    </a:solidFill>
                  </a:tcPr>
                </a:tc>
                <a:tc>
                  <a:txBody>
                    <a:bodyPr/>
                    <a:p>
                      <a:pPr>
                        <a:buNone/>
                      </a:pPr>
                      <a:endParaRPr lang="zh-CN" altLang="en-US" sz="2400" b="1">
                        <a:solidFill>
                          <a:schemeClr val="tx1"/>
                        </a:solidFill>
                      </a:endParaRPr>
                    </a:p>
                    <a:p>
                      <a:pPr>
                        <a:buNone/>
                      </a:pPr>
                      <a:r>
                        <a:rPr lang="en-US" altLang="zh-CN" sz="2400" b="1">
                          <a:solidFill>
                            <a:schemeClr val="tx1"/>
                          </a:solidFill>
                        </a:rPr>
                        <a:t>Main characters</a:t>
                      </a:r>
                      <a:endParaRPr lang="en-US" altLang="zh-CN" sz="2400" b="1">
                        <a:solidFill>
                          <a:schemeClr val="tx1"/>
                        </a:solidFill>
                      </a:endParaRPr>
                    </a:p>
                  </a:txBody>
                  <a:tcPr>
                    <a:solidFill>
                      <a:schemeClr val="accent4">
                        <a:lumMod val="75000"/>
                      </a:schemeClr>
                    </a:solidFill>
                  </a:tcPr>
                </a:tc>
              </a:tr>
              <a:tr h="1454785">
                <a:tc>
                  <a:txBody>
                    <a:bodyPr/>
                    <a:p>
                      <a:pPr>
                        <a:buNone/>
                      </a:pPr>
                      <a:endParaRPr lang="en-US" altLang="zh-CN" sz="2400" b="1">
                        <a:solidFill>
                          <a:schemeClr val="tx1"/>
                        </a:solidFill>
                      </a:endParaRPr>
                    </a:p>
                    <a:p>
                      <a:pPr>
                        <a:buNone/>
                      </a:pPr>
                      <a:r>
                        <a:rPr lang="en-US" altLang="zh-CN" sz="2400" b="1">
                          <a:solidFill>
                            <a:schemeClr val="tx1"/>
                          </a:solidFill>
                        </a:rPr>
                        <a:t>3</a:t>
                      </a:r>
                      <a:endParaRPr lang="en-US" altLang="zh-CN" sz="2400" b="1">
                        <a:solidFill>
                          <a:schemeClr val="tx1"/>
                        </a:solidFill>
                      </a:endParaRPr>
                    </a:p>
                  </a:txBody>
                  <a:tcPr>
                    <a:solidFill>
                      <a:schemeClr val="accent3">
                        <a:lumMod val="60000"/>
                        <a:lumOff val="40000"/>
                      </a:schemeClr>
                    </a:solidFill>
                  </a:tcPr>
                </a:tc>
                <a:tc>
                  <a:txBody>
                    <a:bodyPr/>
                    <a:p>
                      <a:pPr>
                        <a:buNone/>
                      </a:pPr>
                      <a:endParaRPr lang="zh-CN" altLang="en-US" sz="2400" b="1">
                        <a:solidFill>
                          <a:schemeClr val="tx1"/>
                        </a:solidFill>
                      </a:endParaRPr>
                    </a:p>
                    <a:p>
                      <a:pPr>
                        <a:buNone/>
                      </a:pPr>
                      <a:r>
                        <a:rPr lang="en-US" altLang="zh-CN" sz="2400" b="1">
                          <a:solidFill>
                            <a:schemeClr val="tx1"/>
                          </a:solidFill>
                        </a:rPr>
                        <a:t>Plot </a:t>
                      </a:r>
                      <a:endParaRPr lang="en-US" altLang="zh-CN" sz="2400" b="1">
                        <a:solidFill>
                          <a:schemeClr val="tx1"/>
                        </a:solidFill>
                      </a:endParaRPr>
                    </a:p>
                  </a:txBody>
                  <a:tcPr>
                    <a:solidFill>
                      <a:schemeClr val="accent4">
                        <a:lumMod val="75000"/>
                      </a:schemeClr>
                    </a:solidFill>
                  </a:tcPr>
                </a:tc>
              </a:tr>
              <a:tr h="1454785">
                <a:tc>
                  <a:txBody>
                    <a:bodyPr/>
                    <a:p>
                      <a:pPr>
                        <a:buNone/>
                      </a:pPr>
                      <a:endParaRPr lang="en-US" altLang="zh-CN" sz="2400" b="1">
                        <a:solidFill>
                          <a:schemeClr val="tx1"/>
                        </a:solidFill>
                      </a:endParaRPr>
                    </a:p>
                    <a:p>
                      <a:pPr>
                        <a:buNone/>
                      </a:pPr>
                      <a:r>
                        <a:rPr lang="en-US" altLang="zh-CN" sz="2400" b="1">
                          <a:solidFill>
                            <a:schemeClr val="tx1"/>
                          </a:solidFill>
                        </a:rPr>
                        <a:t>4</a:t>
                      </a:r>
                      <a:endParaRPr lang="en-US" altLang="zh-CN" sz="2400" b="1">
                        <a:solidFill>
                          <a:schemeClr val="tx1"/>
                        </a:solidFill>
                      </a:endParaRPr>
                    </a:p>
                  </a:txBody>
                  <a:tcPr>
                    <a:solidFill>
                      <a:schemeClr val="accent3">
                        <a:lumMod val="60000"/>
                        <a:lumOff val="40000"/>
                      </a:schemeClr>
                    </a:solidFill>
                  </a:tcPr>
                </a:tc>
                <a:tc>
                  <a:txBody>
                    <a:bodyPr/>
                    <a:p>
                      <a:pPr>
                        <a:buNone/>
                      </a:pPr>
                      <a:endParaRPr lang="zh-CN" altLang="en-US" sz="2400" b="1">
                        <a:solidFill>
                          <a:schemeClr val="tx1"/>
                        </a:solidFill>
                      </a:endParaRPr>
                    </a:p>
                    <a:p>
                      <a:pPr>
                        <a:buNone/>
                      </a:pPr>
                      <a:r>
                        <a:rPr lang="en-US" altLang="zh-CN" sz="2400" b="1">
                          <a:solidFill>
                            <a:schemeClr val="tx1"/>
                          </a:solidFill>
                        </a:rPr>
                        <a:t>Conclusion</a:t>
                      </a:r>
                      <a:endParaRPr lang="en-US" altLang="zh-CN" sz="2400" b="1">
                        <a:solidFill>
                          <a:schemeClr val="tx1"/>
                        </a:solidFill>
                      </a:endParaRPr>
                    </a:p>
                  </a:txBody>
                  <a:tcPr>
                    <a:solidFill>
                      <a:schemeClr val="accent4">
                        <a:lumMod val="75000"/>
                      </a:schemeClr>
                    </a:solidFill>
                  </a:tcPr>
                </a:tc>
              </a:tr>
            </a:tbl>
          </a:graphicData>
        </a:graphic>
      </p:graphicFrame>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11505" y="0"/>
            <a:ext cx="9022080" cy="705485"/>
          </a:xfrm>
        </p:spPr>
        <p:txBody>
          <a:bodyPr>
            <a:scene3d>
              <a:camera prst="orthographicFront"/>
              <a:lightRig rig="threePt" dir="t"/>
            </a:scene3d>
          </a:bodyPr>
          <a:p>
            <a:pPr algn="ctr"/>
            <a:r>
              <a:rPr lang="en-US" altLang="zh-CN"/>
              <a:t> </a:t>
            </a:r>
            <a:r>
              <a:rPr lang="en-US" altLang="zh-CN">
                <a:solidFill>
                  <a:srgbClr val="1D41D5"/>
                </a:solidFill>
                <a:effectLst>
                  <a:outerShdw blurRad="38100" dist="25400" dir="5400000" algn="ctr" rotWithShape="0">
                    <a:srgbClr val="6E747A">
                      <a:alpha val="43000"/>
                    </a:srgbClr>
                  </a:outerShdw>
                </a:effectLst>
              </a:rPr>
              <a:t>The summary of The Blue Bird</a:t>
            </a:r>
            <a:endParaRPr lang="en-US" altLang="zh-CN">
              <a:solidFill>
                <a:srgbClr val="1D41D5"/>
              </a:solidFill>
              <a:effectLst>
                <a:outerShdw blurRad="38100" dist="25400" dir="5400000" algn="ctr" rotWithShape="0">
                  <a:srgbClr val="6E747A">
                    <a:alpha val="43000"/>
                  </a:srgbClr>
                </a:outerShdw>
              </a:effectLst>
            </a:endParaRPr>
          </a:p>
        </p:txBody>
      </p:sp>
      <p:pic>
        <p:nvPicPr>
          <p:cNvPr id="3" name="图片 2"/>
          <p:cNvPicPr>
            <a:picLocks noChangeAspect="1"/>
          </p:cNvPicPr>
          <p:nvPr/>
        </p:nvPicPr>
        <p:blipFill>
          <a:blip r:embed="rId1"/>
          <a:stretch>
            <a:fillRect/>
          </a:stretch>
        </p:blipFill>
        <p:spPr>
          <a:xfrm>
            <a:off x="10487025" y="0"/>
            <a:ext cx="1704975" cy="2216785"/>
          </a:xfrm>
          <a:prstGeom prst="rect">
            <a:avLst/>
          </a:prstGeom>
        </p:spPr>
      </p:pic>
      <p:sp>
        <p:nvSpPr>
          <p:cNvPr id="100" name="文本框 99"/>
          <p:cNvSpPr txBox="1"/>
          <p:nvPr/>
        </p:nvSpPr>
        <p:spPr>
          <a:xfrm>
            <a:off x="223520" y="705485"/>
            <a:ext cx="10264140" cy="3969385"/>
          </a:xfrm>
          <a:prstGeom prst="rect">
            <a:avLst/>
          </a:prstGeom>
          <a:noFill/>
          <a:ln w="9525">
            <a:noFill/>
          </a:ln>
        </p:spPr>
        <p:txBody>
          <a:bodyPr wrap="square">
            <a:spAutoFit/>
          </a:bodyPr>
          <a:p>
            <a:pPr indent="266700" fontAlgn="auto">
              <a:lnSpc>
                <a:spcPct val="150000"/>
              </a:lnSpc>
            </a:pPr>
            <a:r>
              <a:rPr lang="en-US" sz="2400" b="0">
                <a:latin typeface="Times New Roman" panose="02020603050405020304" charset="0"/>
                <a:ea typeface="宋体" panose="02010600030101010101" pitchFamily="2" charset="-122"/>
              </a:rPr>
              <a:t>   The Blue Bird is a six-act fairy play written by Maurice Maeterlinck. It’s a story about Tyltyl and and Mytyl’s adventures as they search for the the Blue Bird of Happiness. AS the children of a poor woodcutter, they are secretly observing a party at the home of their wealthy landlords when a fairy appears. She uses a magic diamond to bring animals (their dog and act), objects (sugar and bread) and elements (light, fire, water) in their home to life. Together, they set off on a dangerous journey in search of the Blue Bird. </a:t>
            </a:r>
            <a:endParaRPr lang="zh-CN" altLang="en-US" sz="2400"/>
          </a:p>
        </p:txBody>
      </p:sp>
      <p:graphicFrame>
        <p:nvGraphicFramePr>
          <p:cNvPr id="4" name="表格 3"/>
          <p:cNvGraphicFramePr/>
          <p:nvPr>
            <p:custDataLst>
              <p:tags r:id="rId2"/>
            </p:custDataLst>
          </p:nvPr>
        </p:nvGraphicFramePr>
        <p:xfrm>
          <a:off x="360680" y="4674870"/>
          <a:ext cx="11471275" cy="1624965"/>
        </p:xfrm>
        <a:graphic>
          <a:graphicData uri="http://schemas.openxmlformats.org/drawingml/2006/table">
            <a:tbl>
              <a:tblPr firstRow="1" bandRow="1">
                <a:tableStyleId>{5C22544A-7EE6-4342-B048-85BDC9FD1C3A}</a:tableStyleId>
              </a:tblPr>
              <a:tblGrid>
                <a:gridCol w="1818640"/>
                <a:gridCol w="9652635"/>
              </a:tblGrid>
              <a:tr h="668020">
                <a:tc rowSpan="2">
                  <a:txBody>
                    <a:bodyPr/>
                    <a:p>
                      <a:pPr>
                        <a:buNone/>
                      </a:pPr>
                      <a:endParaRPr lang="en-US" altLang="zh-CN" sz="2400"/>
                    </a:p>
                    <a:p>
                      <a:pPr>
                        <a:buNone/>
                      </a:pPr>
                      <a:r>
                        <a:rPr lang="en-US" altLang="zh-CN" sz="2400"/>
                        <a:t>Paragrph 1 </a:t>
                      </a:r>
                      <a:endParaRPr lang="en-US" altLang="zh-CN" sz="2400"/>
                    </a:p>
                  </a:txBody>
                  <a:tcPr/>
                </a:tc>
                <a:tc>
                  <a:txBody>
                    <a:bodyPr/>
                    <a:p>
                      <a:pPr algn="ctr">
                        <a:buNone/>
                      </a:pPr>
                      <a:r>
                        <a:rPr lang="en-US" altLang="zh-CN" sz="2400"/>
                        <a:t>The main idea of the paragraph</a:t>
                      </a:r>
                      <a:endParaRPr lang="en-US" altLang="zh-CN" sz="2400"/>
                    </a:p>
                  </a:txBody>
                  <a:tcPr/>
                </a:tc>
              </a:tr>
              <a:tr h="956945">
                <a:tc vMerge="1">
                  <a:tcPr/>
                </a:tc>
                <a:tc>
                  <a:txBody>
                    <a:bodyPr/>
                    <a:p>
                      <a:pPr>
                        <a:buNone/>
                      </a:pPr>
                      <a:endParaRPr lang="en-US" altLang="zh-CN" sz="2400"/>
                    </a:p>
                  </a:txBody>
                  <a:tcPr/>
                </a:tc>
              </a:tr>
            </a:tbl>
          </a:graphicData>
        </a:graphic>
      </p:graphicFrame>
      <p:sp>
        <p:nvSpPr>
          <p:cNvPr id="5" name="文本框 4"/>
          <p:cNvSpPr txBox="1"/>
          <p:nvPr/>
        </p:nvSpPr>
        <p:spPr>
          <a:xfrm>
            <a:off x="2962910" y="5555615"/>
            <a:ext cx="8621395" cy="460375"/>
          </a:xfrm>
          <a:prstGeom prst="rect">
            <a:avLst/>
          </a:prstGeom>
          <a:noFill/>
        </p:spPr>
        <p:txBody>
          <a:bodyPr wrap="square" rtlCol="0">
            <a:spAutoFit/>
          </a:bodyPr>
          <a:p>
            <a:r>
              <a:rPr lang="en-US" altLang="zh-CN" sz="2400">
                <a:solidFill>
                  <a:srgbClr val="FF0000"/>
                </a:solidFill>
                <a:sym typeface="+mn-ea"/>
              </a:rPr>
              <a:t>It introduces the main charaters, setting and start of the play. </a:t>
            </a:r>
            <a:endParaRPr lang="en-US" altLang="zh-CN" sz="2400">
              <a:solidFill>
                <a:srgbClr val="FF0000"/>
              </a:solidFill>
              <a:sym typeface="+mn-ea"/>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401445" y="0"/>
            <a:ext cx="7780655" cy="705485"/>
          </a:xfrm>
        </p:spPr>
        <p:txBody>
          <a:bodyPr>
            <a:normAutofit fontScale="90000"/>
          </a:bodyPr>
          <a:p>
            <a:r>
              <a:rPr lang="en-US" altLang="zh-CN">
                <a:solidFill>
                  <a:srgbClr val="1D41D5"/>
                </a:solidFill>
                <a:effectLst>
                  <a:outerShdw blurRad="38100" dist="25400" dir="5400000" algn="ctr" rotWithShape="0">
                    <a:srgbClr val="6E747A">
                      <a:alpha val="43000"/>
                    </a:srgbClr>
                  </a:outerShdw>
                </a:effectLst>
                <a:sym typeface="+mn-ea"/>
              </a:rPr>
              <a:t>The summary of The Blue Bird</a:t>
            </a:r>
            <a:endParaRPr lang="en-US" altLang="zh-CN">
              <a:solidFill>
                <a:srgbClr val="1D41D5"/>
              </a:solidFill>
              <a:effectLst>
                <a:outerShdw blurRad="38100" dist="25400" dir="5400000" algn="ctr" rotWithShape="0">
                  <a:srgbClr val="6E747A">
                    <a:alpha val="43000"/>
                  </a:srgbClr>
                </a:outerShdw>
              </a:effectLst>
              <a:sym typeface="+mn-ea"/>
            </a:endParaRPr>
          </a:p>
        </p:txBody>
      </p:sp>
      <p:pic>
        <p:nvPicPr>
          <p:cNvPr id="3" name="图片 2"/>
          <p:cNvPicPr>
            <a:picLocks noChangeAspect="1"/>
          </p:cNvPicPr>
          <p:nvPr/>
        </p:nvPicPr>
        <p:blipFill>
          <a:blip r:embed="rId1"/>
          <a:stretch>
            <a:fillRect/>
          </a:stretch>
        </p:blipFill>
        <p:spPr>
          <a:xfrm>
            <a:off x="10487025" y="0"/>
            <a:ext cx="1704975" cy="2216785"/>
          </a:xfrm>
          <a:prstGeom prst="rect">
            <a:avLst/>
          </a:prstGeom>
        </p:spPr>
      </p:pic>
      <p:sp>
        <p:nvSpPr>
          <p:cNvPr id="100" name="文本框 99"/>
          <p:cNvSpPr txBox="1"/>
          <p:nvPr/>
        </p:nvSpPr>
        <p:spPr>
          <a:xfrm>
            <a:off x="226060" y="705485"/>
            <a:ext cx="10622280" cy="3969385"/>
          </a:xfrm>
          <a:prstGeom prst="rect">
            <a:avLst/>
          </a:prstGeom>
          <a:noFill/>
          <a:ln w="9525">
            <a:noFill/>
          </a:ln>
        </p:spPr>
        <p:txBody>
          <a:bodyPr wrap="square">
            <a:spAutoFit/>
          </a:bodyPr>
          <a:p>
            <a:pPr indent="266700" fontAlgn="auto">
              <a:lnSpc>
                <a:spcPct val="150000"/>
              </a:lnSpc>
            </a:pPr>
            <a:r>
              <a:rPr lang="en-US" sz="2400" b="0">
                <a:latin typeface="Times New Roman" panose="02020603050405020304" charset="0"/>
                <a:ea typeface="宋体" panose="02010600030101010101" pitchFamily="2" charset="-122"/>
              </a:rPr>
              <a:t>Tyltyl and Mytyl go to many magical places and encounter numerous characters such as their departed grandparents, trees that hate mankind, the greedy and ugly luxuries, and children waiting to be born. Although they try very hard to find the Blue Bird, the birds they find either change color or die. They children return home at last, and Tyltyl discovers the Blue Bird has been there all the time! He gives the bird to the neighbor's little girl, curing her illness. But in the end, the bird flies away, and Tyltyl asks the audience to search for it.  </a:t>
            </a:r>
            <a:endParaRPr lang="zh-CN" altLang="en-US" sz="2400"/>
          </a:p>
        </p:txBody>
      </p:sp>
      <p:graphicFrame>
        <p:nvGraphicFramePr>
          <p:cNvPr id="4" name="表格 3"/>
          <p:cNvGraphicFramePr/>
          <p:nvPr>
            <p:custDataLst>
              <p:tags r:id="rId2"/>
            </p:custDataLst>
          </p:nvPr>
        </p:nvGraphicFramePr>
        <p:xfrm>
          <a:off x="349250" y="4674870"/>
          <a:ext cx="11461750" cy="2002155"/>
        </p:xfrm>
        <a:graphic>
          <a:graphicData uri="http://schemas.openxmlformats.org/drawingml/2006/table">
            <a:tbl>
              <a:tblPr firstRow="1" bandRow="1">
                <a:tableStyleId>{5C22544A-7EE6-4342-B048-85BDC9FD1C3A}</a:tableStyleId>
              </a:tblPr>
              <a:tblGrid>
                <a:gridCol w="1607185"/>
                <a:gridCol w="9854565"/>
              </a:tblGrid>
              <a:tr h="782955">
                <a:tc rowSpan="2">
                  <a:txBody>
                    <a:bodyPr/>
                    <a:p>
                      <a:pPr>
                        <a:buNone/>
                      </a:pPr>
                      <a:r>
                        <a:rPr lang="en-US" altLang="zh-CN" sz="2400"/>
                        <a:t>Question</a:t>
                      </a:r>
                      <a:endParaRPr lang="en-US" altLang="zh-CN" sz="2400"/>
                    </a:p>
                  </a:txBody>
                  <a:tcPr/>
                </a:tc>
                <a:tc>
                  <a:txBody>
                    <a:bodyPr/>
                    <a:p>
                      <a:pPr>
                        <a:buNone/>
                      </a:pPr>
                      <a:r>
                        <a:rPr lang="zh-CN" altLang="en-US" sz="2400"/>
                        <a:t>What is the climax of the play?</a:t>
                      </a:r>
                      <a:endParaRPr lang="zh-CN" altLang="en-US" sz="2400"/>
                    </a:p>
                  </a:txBody>
                  <a:tcPr/>
                </a:tc>
              </a:tr>
              <a:tr h="1219200">
                <a:tc vMerge="1">
                  <a:tcPr/>
                </a:tc>
                <a:tc>
                  <a:txBody>
                    <a:bodyPr/>
                    <a:p>
                      <a:pPr>
                        <a:buNone/>
                      </a:pPr>
                      <a:endParaRPr lang="zh-CN" altLang="en-US" sz="2400"/>
                    </a:p>
                  </a:txBody>
                  <a:tcPr/>
                </a:tc>
              </a:tr>
            </a:tbl>
          </a:graphicData>
        </a:graphic>
      </p:graphicFrame>
      <p:sp>
        <p:nvSpPr>
          <p:cNvPr id="5" name="文本框 4"/>
          <p:cNvSpPr txBox="1"/>
          <p:nvPr/>
        </p:nvSpPr>
        <p:spPr>
          <a:xfrm>
            <a:off x="1893570" y="5478145"/>
            <a:ext cx="9917430" cy="1198880"/>
          </a:xfrm>
          <a:prstGeom prst="rect">
            <a:avLst/>
          </a:prstGeom>
          <a:noFill/>
        </p:spPr>
        <p:txBody>
          <a:bodyPr wrap="square" rtlCol="0">
            <a:spAutoFit/>
          </a:bodyPr>
          <a:p>
            <a:pPr fontAlgn="auto">
              <a:lnSpc>
                <a:spcPct val="150000"/>
              </a:lnSpc>
            </a:pPr>
            <a:r>
              <a:rPr lang="zh-CN" altLang="en-US" sz="2400">
                <a:solidFill>
                  <a:srgbClr val="FF0000"/>
                </a:solidFill>
              </a:rPr>
              <a:t>The children return at last, and Tyltyl discovers the Blue Bird has been there all the time. </a:t>
            </a:r>
            <a:endParaRPr lang="zh-CN" altLang="en-US" sz="2400">
              <a:solidFill>
                <a:srgbClr val="FF0000"/>
              </a:solidFill>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570990" y="113030"/>
            <a:ext cx="7837170" cy="705485"/>
          </a:xfrm>
        </p:spPr>
        <p:txBody>
          <a:bodyPr>
            <a:normAutofit fontScale="90000"/>
          </a:bodyPr>
          <a:p>
            <a:pPr algn="ctr"/>
            <a:br>
              <a:rPr lang="en-US" altLang="zh-CN">
                <a:solidFill>
                  <a:schemeClr val="accent1"/>
                </a:solidFill>
                <a:effectLst>
                  <a:outerShdw blurRad="38100" dist="25400" dir="5400000" algn="ctr" rotWithShape="0">
                    <a:srgbClr val="6E747A">
                      <a:alpha val="43000"/>
                    </a:srgbClr>
                  </a:outerShdw>
                </a:effectLst>
                <a:sym typeface="+mn-ea"/>
              </a:rPr>
            </a:br>
            <a:r>
              <a:rPr lang="en-US" altLang="zh-CN">
                <a:solidFill>
                  <a:srgbClr val="1D41D5"/>
                </a:solidFill>
                <a:effectLst>
                  <a:outerShdw blurRad="38100" dist="25400" dir="5400000" algn="ctr" rotWithShape="0">
                    <a:srgbClr val="6E747A">
                      <a:alpha val="43000"/>
                    </a:srgbClr>
                  </a:outerShdw>
                </a:effectLst>
                <a:sym typeface="+mn-ea"/>
              </a:rPr>
              <a:t>The summary of The Blue Bird</a:t>
            </a:r>
            <a:br>
              <a:rPr lang="en-US" altLang="zh-CN">
                <a:solidFill>
                  <a:srgbClr val="1D41D5"/>
                </a:solidFill>
                <a:effectLst>
                  <a:outerShdw blurRad="38100" dist="25400" dir="5400000" algn="ctr" rotWithShape="0">
                    <a:srgbClr val="6E747A">
                      <a:alpha val="43000"/>
                    </a:srgbClr>
                  </a:outerShdw>
                </a:effectLst>
              </a:rPr>
            </a:br>
            <a:endParaRPr lang="en-US" altLang="zh-CN">
              <a:solidFill>
                <a:srgbClr val="1D41D5"/>
              </a:solidFill>
              <a:effectLst>
                <a:outerShdw blurRad="38100" dist="25400" dir="5400000" algn="ctr" rotWithShape="0">
                  <a:srgbClr val="6E747A">
                    <a:alpha val="43000"/>
                  </a:srgbClr>
                </a:outerShdw>
              </a:effectLst>
            </a:endParaRPr>
          </a:p>
        </p:txBody>
      </p:sp>
      <p:sp>
        <p:nvSpPr>
          <p:cNvPr id="3" name="文本框 2"/>
          <p:cNvSpPr txBox="1"/>
          <p:nvPr/>
        </p:nvSpPr>
        <p:spPr>
          <a:xfrm>
            <a:off x="685165" y="948055"/>
            <a:ext cx="9801860" cy="2676525"/>
          </a:xfrm>
          <a:prstGeom prst="rect">
            <a:avLst/>
          </a:prstGeom>
          <a:noFill/>
        </p:spPr>
        <p:txBody>
          <a:bodyPr wrap="square" rtlCol="0">
            <a:spAutoFit/>
          </a:bodyPr>
          <a:p>
            <a:pPr fontAlgn="auto">
              <a:lnSpc>
                <a:spcPct val="150000"/>
              </a:lnSpc>
            </a:pPr>
            <a:r>
              <a:rPr lang="en-US" altLang="zh-CN" sz="2800">
                <a:latin typeface="微软雅黑" panose="020B0503020204020204" pitchFamily="34" charset="-122"/>
                <a:ea typeface="微软雅黑" panose="020B0503020204020204" pitchFamily="34" charset="-122"/>
              </a:rPr>
              <a:t>    </a:t>
            </a:r>
            <a:r>
              <a:rPr lang="en-US" altLang="zh-CN" sz="2800">
                <a:solidFill>
                  <a:schemeClr val="accent3"/>
                </a:solidFill>
                <a:latin typeface="微软雅黑" panose="020B0503020204020204" pitchFamily="34" charset="-122"/>
                <a:ea typeface="微软雅黑" panose="020B0503020204020204" pitchFamily="34" charset="-122"/>
              </a:rPr>
              <a:t> </a:t>
            </a:r>
            <a:r>
              <a:rPr lang="en-US" altLang="zh-CN" sz="2800">
                <a:solidFill>
                  <a:srgbClr val="00B050"/>
                </a:solidFill>
                <a:latin typeface="微软雅黑" panose="020B0503020204020204" pitchFamily="34" charset="-122"/>
                <a:ea typeface="微软雅黑" panose="020B0503020204020204" pitchFamily="34" charset="-122"/>
              </a:rPr>
              <a:t>The central idea of the play is that happiness is to be found not in luxuries such as waelth, but in simple things that are found in family life, and in acts of friendship and kindness. </a:t>
            </a:r>
            <a:endParaRPr lang="en-US" altLang="zh-CN" sz="2800">
              <a:solidFill>
                <a:srgbClr val="00B05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0487025" y="0"/>
            <a:ext cx="1704975" cy="2216785"/>
          </a:xfrm>
          <a:prstGeom prst="rect">
            <a:avLst/>
          </a:prstGeom>
        </p:spPr>
      </p:pic>
      <p:graphicFrame>
        <p:nvGraphicFramePr>
          <p:cNvPr id="5" name="表格 4"/>
          <p:cNvGraphicFramePr/>
          <p:nvPr>
            <p:custDataLst>
              <p:tags r:id="rId2"/>
            </p:custDataLst>
          </p:nvPr>
        </p:nvGraphicFramePr>
        <p:xfrm>
          <a:off x="336550" y="3851910"/>
          <a:ext cx="11518900" cy="2667000"/>
        </p:xfrm>
        <a:graphic>
          <a:graphicData uri="http://schemas.openxmlformats.org/drawingml/2006/table">
            <a:tbl>
              <a:tblPr firstRow="1" bandRow="1">
                <a:tableStyleId>{5C22544A-7EE6-4342-B048-85BDC9FD1C3A}</a:tableStyleId>
              </a:tblPr>
              <a:tblGrid>
                <a:gridCol w="1696085"/>
                <a:gridCol w="9822815"/>
              </a:tblGrid>
              <a:tr h="843280">
                <a:tc rowSpan="2">
                  <a:txBody>
                    <a:bodyPr/>
                    <a:p>
                      <a:pPr>
                        <a:buNone/>
                      </a:pPr>
                      <a:endParaRPr lang="en-US" altLang="zh-CN" sz="2400"/>
                    </a:p>
                    <a:p>
                      <a:pPr>
                        <a:buNone/>
                      </a:pPr>
                      <a:r>
                        <a:rPr lang="en-US" altLang="zh-CN" sz="2400"/>
                        <a:t>Question </a:t>
                      </a:r>
                      <a:endParaRPr lang="en-US" altLang="zh-CN" sz="2400"/>
                    </a:p>
                  </a:txBody>
                  <a:tcPr/>
                </a:tc>
                <a:tc>
                  <a:txBody>
                    <a:bodyPr/>
                    <a:p>
                      <a:pPr>
                        <a:buNone/>
                      </a:pPr>
                      <a:r>
                        <a:rPr lang="zh-CN" altLang="en-US" sz="2400"/>
                        <a:t>What is the theme of the play? </a:t>
                      </a:r>
                      <a:endParaRPr lang="zh-CN" altLang="en-US" sz="2400"/>
                    </a:p>
                  </a:txBody>
                  <a:tcPr/>
                </a:tc>
              </a:tr>
              <a:tr h="1823720">
                <a:tc vMerge="1">
                  <a:tcPr/>
                </a:tc>
                <a:tc>
                  <a:txBody>
                    <a:bodyPr/>
                    <a:p>
                      <a:pPr>
                        <a:buNone/>
                      </a:pPr>
                      <a:endParaRPr lang="zh-CN" altLang="en-US" sz="2400"/>
                    </a:p>
                  </a:txBody>
                  <a:tcPr/>
                </a:tc>
              </a:tr>
            </a:tbl>
          </a:graphicData>
        </a:graphic>
      </p:graphicFrame>
      <p:sp>
        <p:nvSpPr>
          <p:cNvPr id="6" name="文本框 5"/>
          <p:cNvSpPr txBox="1"/>
          <p:nvPr/>
        </p:nvSpPr>
        <p:spPr>
          <a:xfrm>
            <a:off x="2028190" y="4679315"/>
            <a:ext cx="9827260" cy="1753235"/>
          </a:xfrm>
          <a:prstGeom prst="rect">
            <a:avLst/>
          </a:prstGeom>
          <a:noFill/>
        </p:spPr>
        <p:txBody>
          <a:bodyPr wrap="square" rtlCol="0">
            <a:spAutoFit/>
          </a:bodyPr>
          <a:p>
            <a:pPr fontAlgn="auto">
              <a:lnSpc>
                <a:spcPct val="150000"/>
              </a:lnSpc>
            </a:pPr>
            <a:r>
              <a:rPr lang="zh-CN" altLang="en-US" sz="2400">
                <a:solidFill>
                  <a:srgbClr val="FF0000"/>
                </a:solidFill>
              </a:rPr>
              <a:t>Happiness is to be found not in luxuries such as wealth, but in simple things that are found in family life, and in acts of friendship and kindness. </a:t>
            </a:r>
            <a:endParaRPr lang="zh-CN" altLang="en-US" sz="2400">
              <a:solidFill>
                <a:srgbClr val="FF0000"/>
              </a:solidFill>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95020" y="0"/>
            <a:ext cx="8997950" cy="705485"/>
          </a:xfrm>
        </p:spPr>
        <p:txBody>
          <a:bodyPr>
            <a:normAutofit fontScale="90000"/>
          </a:bodyPr>
          <a:p>
            <a:r>
              <a:rPr lang="zh-CN" altLang="en-US">
                <a:solidFill>
                  <a:srgbClr val="FF0000"/>
                </a:solidFill>
              </a:rPr>
              <a:t> </a:t>
            </a:r>
            <a:r>
              <a:rPr lang="en-US" altLang="zh-CN">
                <a:solidFill>
                  <a:srgbClr val="FF0000"/>
                </a:solidFill>
              </a:rPr>
              <a:t>  </a:t>
            </a:r>
            <a:r>
              <a:rPr lang="zh-CN" altLang="en-US" i="1">
                <a:solidFill>
                  <a:schemeClr val="accent1"/>
                </a:solidFill>
                <a:effectLst>
                  <a:outerShdw blurRad="38100" dist="25400" dir="5400000" algn="ctr" rotWithShape="0">
                    <a:srgbClr val="6E747A">
                      <a:alpha val="43000"/>
                    </a:srgbClr>
                  </a:outerShdw>
                </a:effectLst>
              </a:rPr>
              <a:t>Robinson Crusoe</a:t>
            </a:r>
            <a:r>
              <a:rPr lang="zh-CN" altLang="en-US">
                <a:solidFill>
                  <a:schemeClr val="accent1"/>
                </a:solidFill>
                <a:effectLst>
                  <a:outerShdw blurRad="38100" dist="25400" dir="5400000" algn="ctr" rotWithShape="0">
                    <a:srgbClr val="6E747A">
                      <a:alpha val="43000"/>
                    </a:srgbClr>
                  </a:outerShdw>
                </a:effectLst>
              </a:rPr>
              <a:t>  by Daniel Defoe</a:t>
            </a:r>
            <a:r>
              <a:rPr lang="zh-CN" altLang="en-US"/>
              <a:t> </a:t>
            </a:r>
            <a:endParaRPr lang="zh-CN" altLang="en-US"/>
          </a:p>
        </p:txBody>
      </p:sp>
      <p:sp>
        <p:nvSpPr>
          <p:cNvPr id="3" name="文本框 2"/>
          <p:cNvSpPr txBox="1"/>
          <p:nvPr/>
        </p:nvSpPr>
        <p:spPr>
          <a:xfrm>
            <a:off x="160655" y="705485"/>
            <a:ext cx="11927205" cy="2306955"/>
          </a:xfrm>
          <a:prstGeom prst="rect">
            <a:avLst/>
          </a:prstGeom>
          <a:noFill/>
        </p:spPr>
        <p:txBody>
          <a:bodyPr wrap="square" rtlCol="0" anchor="t">
            <a:spAutoFit/>
          </a:bodyPr>
          <a:p>
            <a:pPr fontAlgn="auto">
              <a:lnSpc>
                <a:spcPct val="150000"/>
              </a:lnSpc>
            </a:pPr>
            <a:r>
              <a:rPr lang="en-US" altLang="zh-CN" sz="2400"/>
              <a:t>       </a:t>
            </a:r>
            <a:r>
              <a:rPr lang="zh-CN" altLang="en-US" sz="2400"/>
              <a:t>笛福是英国18世纪启蒙文学的重要作家，他的代表作《鲁滨孙漂流记》写于1719年，是一部流传很广、影响很大的文学名著，一问世即风靡全球而又历久不衰，在世界各地拥有一代又一代的读者。小说从初版至今，已出了几百版，几乎译成了世界上所有的各种文字。</a:t>
            </a:r>
            <a:endParaRPr lang="zh-CN" altLang="en-US" sz="2400"/>
          </a:p>
        </p:txBody>
      </p:sp>
      <p:pic>
        <p:nvPicPr>
          <p:cNvPr id="4" name="图片 3"/>
          <p:cNvPicPr>
            <a:picLocks noChangeAspect="1"/>
          </p:cNvPicPr>
          <p:nvPr/>
        </p:nvPicPr>
        <p:blipFill>
          <a:blip r:embed="rId1"/>
          <a:stretch>
            <a:fillRect/>
          </a:stretch>
        </p:blipFill>
        <p:spPr>
          <a:xfrm>
            <a:off x="9691370" y="3115945"/>
            <a:ext cx="2500630" cy="3742055"/>
          </a:xfrm>
          <a:prstGeom prst="rect">
            <a:avLst/>
          </a:prstGeom>
        </p:spPr>
      </p:pic>
      <p:sp>
        <p:nvSpPr>
          <p:cNvPr id="5" name="文本框 4"/>
          <p:cNvSpPr txBox="1"/>
          <p:nvPr/>
        </p:nvSpPr>
        <p:spPr>
          <a:xfrm>
            <a:off x="160655" y="3116580"/>
            <a:ext cx="9530080" cy="3322955"/>
          </a:xfrm>
          <a:prstGeom prst="rect">
            <a:avLst/>
          </a:prstGeom>
          <a:noFill/>
        </p:spPr>
        <p:txBody>
          <a:bodyPr wrap="square" rtlCol="0">
            <a:spAutoFit/>
          </a:bodyPr>
          <a:p>
            <a:pPr fontAlgn="auto">
              <a:lnSpc>
                <a:spcPct val="150000"/>
              </a:lnSpc>
            </a:pPr>
            <a:r>
              <a:rPr lang="en-US" altLang="zh-CN" sz="2000">
                <a:sym typeface="+mn-ea"/>
              </a:rPr>
              <a:t>       </a:t>
            </a:r>
            <a:r>
              <a:rPr lang="zh-CN" altLang="en-US" sz="2000">
                <a:solidFill>
                  <a:schemeClr val="bg2">
                    <a:lumMod val="50000"/>
                  </a:schemeClr>
                </a:solidFill>
                <a:sym typeface="+mn-ea"/>
              </a:rPr>
              <a:t>小说主人公鲁滨孙出身于一个商人之家，他父亲常用知足常乐的思想教育他，但他决心舍弃安逸舒适的平庸生活，到海外的新世界去见识一番。后来，他瞒着父亲出海，第一次就遇到大风浪，船只沉没，他好不容易才捡回一条性命；第二次出海到非洲经商，赚了一笔钱；第三次出海，又被海盗掳去，逃出后来到巴西，在那里买了一个庄园，成了庄园主。但他仍不死心，再次出航，结果船只在中途遇到风暴而触礁，船上所有人全部遇难，只有他一个人幸免，只身漂流到了一个荒无人烟的小岛上。</a:t>
            </a:r>
            <a:endParaRPr lang="zh-CN" altLang="en-US" sz="2000">
              <a:solidFill>
                <a:schemeClr val="bg2">
                  <a:lumMod val="50000"/>
                </a:schemeClr>
              </a:solidFill>
              <a:sym typeface="+mn-ea"/>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35635" y="0"/>
            <a:ext cx="11556365" cy="705485"/>
          </a:xfrm>
        </p:spPr>
        <p:txBody>
          <a:bodyPr/>
          <a:p>
            <a:r>
              <a:rPr lang="en-US" altLang="zh-CN">
                <a:solidFill>
                  <a:srgbClr val="1D41D5"/>
                </a:solidFill>
                <a:effectLst>
                  <a:outerShdw blurRad="38100" dist="25400" dir="5400000" algn="ctr" rotWithShape="0">
                    <a:srgbClr val="6E747A">
                      <a:alpha val="43000"/>
                    </a:srgbClr>
                  </a:outerShdw>
                </a:effectLst>
              </a:rPr>
              <a:t>Organize your summary of</a:t>
            </a:r>
            <a:r>
              <a:rPr lang="en-US" altLang="zh-CN">
                <a:solidFill>
                  <a:schemeClr val="accent1"/>
                </a:solidFill>
                <a:effectLst>
                  <a:outerShdw blurRad="38100" dist="25400" dir="5400000" algn="ctr" rotWithShape="0">
                    <a:srgbClr val="6E747A">
                      <a:alpha val="43000"/>
                    </a:srgbClr>
                  </a:outerShdw>
                </a:effectLst>
              </a:rPr>
              <a:t> </a:t>
            </a:r>
            <a:r>
              <a:rPr lang="zh-CN" altLang="en-US" i="1">
                <a:solidFill>
                  <a:srgbClr val="FF0000"/>
                </a:solidFill>
                <a:effectLst>
                  <a:outerShdw blurRad="38100" dist="25400" dir="5400000" algn="ctr" rotWithShape="0">
                    <a:srgbClr val="6E747A">
                      <a:alpha val="43000"/>
                    </a:srgbClr>
                  </a:outerShdw>
                </a:effectLst>
                <a:sym typeface="+mn-ea"/>
              </a:rPr>
              <a:t>Robinson Crusoe</a:t>
            </a:r>
            <a:endParaRPr lang="zh-CN" altLang="en-US" i="1">
              <a:solidFill>
                <a:srgbClr val="FF0000"/>
              </a:solidFill>
              <a:effectLst>
                <a:outerShdw blurRad="38100" dist="25400" dir="5400000" algn="ctr" rotWithShape="0">
                  <a:srgbClr val="6E747A">
                    <a:alpha val="43000"/>
                  </a:srgbClr>
                </a:outerShdw>
              </a:effectLst>
              <a:sym typeface="+mn-ea"/>
            </a:endParaRPr>
          </a:p>
        </p:txBody>
      </p:sp>
      <p:graphicFrame>
        <p:nvGraphicFramePr>
          <p:cNvPr id="3" name="表格 2"/>
          <p:cNvGraphicFramePr/>
          <p:nvPr>
            <p:custDataLst>
              <p:tags r:id="rId1"/>
            </p:custDataLst>
          </p:nvPr>
        </p:nvGraphicFramePr>
        <p:xfrm>
          <a:off x="130175" y="958850"/>
          <a:ext cx="11853545" cy="5738495"/>
        </p:xfrm>
        <a:graphic>
          <a:graphicData uri="http://schemas.openxmlformats.org/drawingml/2006/table">
            <a:tbl>
              <a:tblPr firstRow="1" bandRow="1">
                <a:tableStyleId>{5940675A-B579-460E-94D1-54222C63F5DA}</a:tableStyleId>
              </a:tblPr>
              <a:tblGrid>
                <a:gridCol w="3110230"/>
                <a:gridCol w="8743315"/>
              </a:tblGrid>
              <a:tr h="1028065">
                <a:tc>
                  <a:txBody>
                    <a:bodyPr/>
                    <a:p>
                      <a:pPr indent="0">
                        <a:buNone/>
                      </a:pPr>
                      <a:r>
                        <a:rPr lang="en-US" sz="2400" b="1">
                          <a:solidFill>
                            <a:srgbClr val="ED7D31"/>
                          </a:solidFill>
                          <a:latin typeface="宋体" panose="02010600030101010101" pitchFamily="2" charset="-122"/>
                          <a:ea typeface="宋体" panose="02010600030101010101" pitchFamily="2" charset="-122"/>
                          <a:cs typeface="宋体" panose="02010600030101010101" pitchFamily="2" charset="-122"/>
                        </a:rPr>
                        <a:t>Title and author of the play</a:t>
                      </a:r>
                      <a:endParaRPr lang="en-US" altLang="en-US" sz="2400" b="1">
                        <a:solidFill>
                          <a:srgbClr val="ED7D3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20000"/>
                        <a:lumOff val="80000"/>
                      </a:schemeClr>
                    </a:solidFill>
                  </a:tcPr>
                </a:tc>
                <a:tc>
                  <a:txBody>
                    <a:bodyPr/>
                    <a:p>
                      <a:pPr indent="0">
                        <a:buNone/>
                      </a:pPr>
                      <a:r>
                        <a:rPr lang="en-US" sz="2400" b="1">
                          <a:solidFill>
                            <a:srgbClr val="00B050"/>
                          </a:solidFill>
                          <a:latin typeface="Times New Roman" panose="02020603050405020304" charset="0"/>
                          <a:cs typeface="Times New Roman" panose="02020603050405020304" charset="0"/>
                        </a:rPr>
                        <a:t>✩</a:t>
                      </a:r>
                      <a:r>
                        <a:rPr lang="en-US" sz="2400" b="0">
                          <a:solidFill>
                            <a:srgbClr val="FF0000"/>
                          </a:solidFill>
                          <a:latin typeface="宋体" panose="02010600030101010101" pitchFamily="2" charset="-122"/>
                          <a:ea typeface="宋体" panose="02010600030101010101" pitchFamily="2" charset="-122"/>
                          <a:cs typeface="宋体" panose="02010600030101010101" pitchFamily="2" charset="-122"/>
                        </a:rPr>
                        <a:t> </a:t>
                      </a:r>
                      <a:endParaRPr lang="en-US" altLang="en-US" sz="2400" b="0">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20000"/>
                        <a:lumOff val="80000"/>
                      </a:schemeClr>
                    </a:solidFill>
                  </a:tcPr>
                </a:tc>
              </a:tr>
              <a:tr h="1139825">
                <a:tc>
                  <a:txBody>
                    <a:bodyPr/>
                    <a:p>
                      <a:pPr indent="0">
                        <a:buNone/>
                      </a:pPr>
                      <a:r>
                        <a:rPr lang="en-US" sz="2400" b="1">
                          <a:solidFill>
                            <a:srgbClr val="ED7D31"/>
                          </a:solidFill>
                          <a:latin typeface="宋体" panose="02010600030101010101" pitchFamily="2" charset="-122"/>
                          <a:ea typeface="宋体" panose="02010600030101010101" pitchFamily="2" charset="-122"/>
                          <a:cs typeface="宋体" panose="02010600030101010101" pitchFamily="2" charset="-122"/>
                        </a:rPr>
                        <a:t>Main character(s) </a:t>
                      </a:r>
                      <a:endParaRPr lang="en-US" altLang="en-US" sz="2400" b="1">
                        <a:solidFill>
                          <a:srgbClr val="ED7D3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20000"/>
                        <a:lumOff val="80000"/>
                      </a:schemeClr>
                    </a:solidFill>
                  </a:tcPr>
                </a:tc>
                <a:tc>
                  <a:txBody>
                    <a:bodyPr/>
                    <a:p>
                      <a:pPr indent="0">
                        <a:buNone/>
                      </a:pPr>
                      <a:r>
                        <a:rPr lang="en-US" sz="2400" b="1">
                          <a:solidFill>
                            <a:srgbClr val="00B050"/>
                          </a:solidFill>
                          <a:latin typeface="Times New Roman" panose="02020603050405020304" charset="0"/>
                          <a:cs typeface="Times New Roman" panose="02020603050405020304" charset="0"/>
                        </a:rPr>
                        <a:t>✩</a:t>
                      </a:r>
                      <a:r>
                        <a:rPr lang="en-US" sz="2400" b="0">
                          <a:solidFill>
                            <a:srgbClr val="FF0000"/>
                          </a:solidFill>
                          <a:latin typeface="宋体" panose="02010600030101010101" pitchFamily="2" charset="-122"/>
                          <a:ea typeface="宋体" panose="02010600030101010101" pitchFamily="2" charset="-122"/>
                          <a:cs typeface="宋体" panose="02010600030101010101" pitchFamily="2" charset="-122"/>
                        </a:rPr>
                        <a:t> </a:t>
                      </a:r>
                      <a:endParaRPr lang="en-US" altLang="en-US" sz="2400" b="0">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20000"/>
                        <a:lumOff val="80000"/>
                      </a:schemeClr>
                    </a:solidFill>
                  </a:tcPr>
                </a:tc>
              </a:tr>
              <a:tr h="1138555">
                <a:tc>
                  <a:txBody>
                    <a:bodyPr/>
                    <a:p>
                      <a:pPr indent="0">
                        <a:buNone/>
                      </a:pPr>
                      <a:r>
                        <a:rPr lang="en-US" sz="2400" b="1">
                          <a:solidFill>
                            <a:srgbClr val="ED7D31"/>
                          </a:solidFill>
                          <a:latin typeface="宋体" panose="02010600030101010101" pitchFamily="2" charset="-122"/>
                          <a:ea typeface="宋体" panose="02010600030101010101" pitchFamily="2" charset="-122"/>
                          <a:cs typeface="宋体" panose="02010600030101010101" pitchFamily="2" charset="-122"/>
                        </a:rPr>
                        <a:t>Start of the play</a:t>
                      </a:r>
                      <a:endParaRPr lang="en-US" altLang="en-US" sz="2400" b="1">
                        <a:solidFill>
                          <a:srgbClr val="ED7D3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20000"/>
                        <a:lumOff val="80000"/>
                      </a:schemeClr>
                    </a:solidFill>
                  </a:tcPr>
                </a:tc>
                <a:tc>
                  <a:txBody>
                    <a:bodyPr/>
                    <a:p>
                      <a:pPr indent="0">
                        <a:buNone/>
                      </a:pPr>
                      <a:r>
                        <a:rPr lang="en-US" sz="2400" b="1">
                          <a:solidFill>
                            <a:srgbClr val="00B050"/>
                          </a:solidFill>
                          <a:latin typeface="Times New Roman" panose="02020603050405020304" charset="0"/>
                          <a:cs typeface="Times New Roman" panose="02020603050405020304" charset="0"/>
                        </a:rPr>
                        <a:t>✩</a:t>
                      </a:r>
                      <a:r>
                        <a:rPr lang="en-US" sz="2400" b="0">
                          <a:solidFill>
                            <a:srgbClr val="00B050"/>
                          </a:solidFill>
                          <a:latin typeface="Times New Roman" panose="02020603050405020304" charset="0"/>
                          <a:cs typeface="Times New Roman" panose="02020603050405020304" charset="0"/>
                        </a:rPr>
                        <a:t> </a:t>
                      </a:r>
                      <a:endParaRPr lang="en-US" altLang="en-US" sz="2400" b="0">
                        <a:solidFill>
                          <a:srgbClr val="ED7D31"/>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20000"/>
                        <a:lumOff val="80000"/>
                      </a:schemeClr>
                    </a:solidFill>
                  </a:tcPr>
                </a:tc>
              </a:tr>
              <a:tr h="722630">
                <a:tc>
                  <a:txBody>
                    <a:bodyPr/>
                    <a:p>
                      <a:pPr indent="0">
                        <a:buNone/>
                      </a:pPr>
                      <a:r>
                        <a:rPr lang="en-US" sz="2400" b="1">
                          <a:solidFill>
                            <a:srgbClr val="ED7D31"/>
                          </a:solidFill>
                          <a:latin typeface="宋体" panose="02010600030101010101" pitchFamily="2" charset="-122"/>
                          <a:ea typeface="宋体" panose="02010600030101010101" pitchFamily="2" charset="-122"/>
                          <a:cs typeface="宋体" panose="02010600030101010101" pitchFamily="2" charset="-122"/>
                        </a:rPr>
                        <a:t>climax</a:t>
                      </a:r>
                      <a:endParaRPr lang="en-US" altLang="en-US" sz="2400" b="1">
                        <a:solidFill>
                          <a:srgbClr val="ED7D3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20000"/>
                        <a:lumOff val="80000"/>
                      </a:schemeClr>
                    </a:solidFill>
                  </a:tcPr>
                </a:tc>
                <a:tc>
                  <a:txBody>
                    <a:bodyPr/>
                    <a:p>
                      <a:pPr indent="0">
                        <a:buNone/>
                      </a:pPr>
                      <a:r>
                        <a:rPr lang="en-US" sz="2400" b="1">
                          <a:solidFill>
                            <a:srgbClr val="00B050"/>
                          </a:solidFill>
                          <a:latin typeface="Times New Roman" panose="02020603050405020304" charset="0"/>
                          <a:cs typeface="Times New Roman" panose="02020603050405020304" charset="0"/>
                        </a:rPr>
                        <a:t>✩</a:t>
                      </a:r>
                      <a:r>
                        <a:rPr lang="en-US" sz="2400" b="0">
                          <a:solidFill>
                            <a:srgbClr val="00B050"/>
                          </a:solidFill>
                          <a:latin typeface="宋体" panose="02010600030101010101" pitchFamily="2" charset="-122"/>
                          <a:ea typeface="宋体" panose="02010600030101010101" pitchFamily="2" charset="-122"/>
                          <a:cs typeface="宋体" panose="02010600030101010101" pitchFamily="2" charset="-122"/>
                        </a:rPr>
                        <a:t> </a:t>
                      </a:r>
                      <a:endParaRPr lang="en-US" altLang="en-US" sz="2400" b="0">
                        <a:solidFill>
                          <a:srgbClr val="ED7D31"/>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20000"/>
                        <a:lumOff val="80000"/>
                      </a:schemeClr>
                    </a:solidFill>
                  </a:tcPr>
                </a:tc>
              </a:tr>
              <a:tr h="1709420">
                <a:tc>
                  <a:txBody>
                    <a:bodyPr/>
                    <a:p>
                      <a:pPr indent="0">
                        <a:buNone/>
                      </a:pPr>
                      <a:r>
                        <a:rPr lang="en-US" sz="2400" b="1">
                          <a:solidFill>
                            <a:srgbClr val="ED7D31"/>
                          </a:solidFill>
                          <a:latin typeface="宋体" panose="02010600030101010101" pitchFamily="2" charset="-122"/>
                          <a:ea typeface="宋体" panose="02010600030101010101" pitchFamily="2" charset="-122"/>
                          <a:cs typeface="宋体" panose="02010600030101010101" pitchFamily="2" charset="-122"/>
                        </a:rPr>
                        <a:t>Conclusion </a:t>
                      </a:r>
                      <a:endParaRPr lang="en-US" altLang="en-US" sz="2400" b="1">
                        <a:solidFill>
                          <a:srgbClr val="ED7D3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20000"/>
                        <a:lumOff val="80000"/>
                      </a:schemeClr>
                    </a:solidFill>
                  </a:tcPr>
                </a:tc>
                <a:tc>
                  <a:txBody>
                    <a:bodyPr/>
                    <a:p>
                      <a:pPr indent="0">
                        <a:buNone/>
                      </a:pPr>
                      <a:r>
                        <a:rPr lang="en-US" sz="2400" b="1">
                          <a:solidFill>
                            <a:srgbClr val="00B050"/>
                          </a:solidFill>
                          <a:latin typeface="Times New Roman" panose="02020603050405020304" charset="0"/>
                          <a:cs typeface="Times New Roman" panose="02020603050405020304" charset="0"/>
                        </a:rPr>
                        <a:t>✩</a:t>
                      </a:r>
                      <a:r>
                        <a:rPr lang="en-US" sz="2400" b="0">
                          <a:latin typeface="宋体" panose="02010600030101010101" pitchFamily="2" charset="-122"/>
                          <a:ea typeface="宋体" panose="02010600030101010101" pitchFamily="2" charset="-122"/>
                          <a:cs typeface="宋体" panose="02010600030101010101" pitchFamily="2" charset="-122"/>
                        </a:rPr>
                        <a:t> </a:t>
                      </a:r>
                      <a:endParaRPr lang="en-US" altLang="en-US" sz="2400" b="0">
                        <a:solidFill>
                          <a:srgbClr val="ED7D31"/>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20000"/>
                        <a:lumOff val="80000"/>
                      </a:schemeClr>
                    </a:solidFill>
                  </a:tcPr>
                </a:tc>
              </a:tr>
            </a:tbl>
          </a:graphicData>
        </a:graphic>
      </p:graphicFrame>
      <p:sp>
        <p:nvSpPr>
          <p:cNvPr id="4" name="文本框 3"/>
          <p:cNvSpPr txBox="1"/>
          <p:nvPr/>
        </p:nvSpPr>
        <p:spPr>
          <a:xfrm>
            <a:off x="3643630" y="1170940"/>
            <a:ext cx="7295515" cy="460375"/>
          </a:xfrm>
          <a:prstGeom prst="rect">
            <a:avLst/>
          </a:prstGeom>
          <a:noFill/>
        </p:spPr>
        <p:txBody>
          <a:bodyPr wrap="square" rtlCol="0">
            <a:spAutoFit/>
          </a:bodyPr>
          <a:p>
            <a:r>
              <a:rPr lang="en-US" sz="2400" i="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Robinson Crusoe </a:t>
            </a:r>
            <a:r>
              <a:rPr lang="en-US" sz="2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written by Daniel Defoe</a:t>
            </a:r>
            <a:endParaRPr lang="en-US" altLang="en-US" sz="240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5" name="文本框 4"/>
          <p:cNvSpPr txBox="1"/>
          <p:nvPr/>
        </p:nvSpPr>
        <p:spPr>
          <a:xfrm>
            <a:off x="3643630" y="2186940"/>
            <a:ext cx="8169910" cy="829945"/>
          </a:xfrm>
          <a:prstGeom prst="rect">
            <a:avLst/>
          </a:prstGeom>
          <a:noFill/>
        </p:spPr>
        <p:txBody>
          <a:bodyPr wrap="square" rtlCol="0">
            <a:spAutoFit/>
          </a:bodyPr>
          <a:p>
            <a:r>
              <a:rPr lang="en-US" sz="2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Robinson Crusoe, savages, a young native called Friday, captain of a ship</a:t>
            </a:r>
            <a:endParaRPr lang="zh-CN" altLang="en-US" sz="2400"/>
          </a:p>
        </p:txBody>
      </p:sp>
      <p:sp>
        <p:nvSpPr>
          <p:cNvPr id="6" name="文本框 5"/>
          <p:cNvSpPr txBox="1"/>
          <p:nvPr/>
        </p:nvSpPr>
        <p:spPr>
          <a:xfrm>
            <a:off x="3643630" y="3343910"/>
            <a:ext cx="8340090" cy="829945"/>
          </a:xfrm>
          <a:prstGeom prst="rect">
            <a:avLst/>
          </a:prstGeom>
          <a:noFill/>
        </p:spPr>
        <p:txBody>
          <a:bodyPr wrap="square" rtlCol="0">
            <a:spAutoFit/>
          </a:bodyPr>
          <a:p>
            <a:r>
              <a:rPr lang="en-US" sz="2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Robinson Crusoe went sailing and his ship went under the sea. </a:t>
            </a:r>
            <a:endParaRPr lang="en-US" altLang="en-US" sz="240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7" name="文本框 6"/>
          <p:cNvSpPr txBox="1"/>
          <p:nvPr/>
        </p:nvSpPr>
        <p:spPr>
          <a:xfrm>
            <a:off x="3642995" y="4500880"/>
            <a:ext cx="8135620" cy="460375"/>
          </a:xfrm>
          <a:prstGeom prst="rect">
            <a:avLst/>
          </a:prstGeom>
          <a:noFill/>
        </p:spPr>
        <p:txBody>
          <a:bodyPr wrap="square" rtlCol="0">
            <a:spAutoFit/>
          </a:bodyPr>
          <a:p>
            <a:r>
              <a:rPr lang="en-US" sz="2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Crusoe helped the captain and returned to England.</a:t>
            </a:r>
            <a:r>
              <a:rPr lang="en-US" sz="2400">
                <a:solidFill>
                  <a:srgbClr val="00B050"/>
                </a:solidFill>
                <a:latin typeface="宋体" panose="02010600030101010101" pitchFamily="2" charset="-122"/>
                <a:ea typeface="宋体" panose="02010600030101010101" pitchFamily="2" charset="-122"/>
                <a:cs typeface="宋体" panose="02010600030101010101" pitchFamily="2" charset="-122"/>
                <a:sym typeface="+mn-ea"/>
              </a:rPr>
              <a:t> </a:t>
            </a:r>
            <a:endParaRPr lang="zh-CN" altLang="en-US" sz="2400"/>
          </a:p>
        </p:txBody>
      </p:sp>
      <p:sp>
        <p:nvSpPr>
          <p:cNvPr id="8" name="文本框 7"/>
          <p:cNvSpPr txBox="1"/>
          <p:nvPr/>
        </p:nvSpPr>
        <p:spPr>
          <a:xfrm>
            <a:off x="3643630" y="5234940"/>
            <a:ext cx="8304530" cy="1198880"/>
          </a:xfrm>
          <a:prstGeom prst="rect">
            <a:avLst/>
          </a:prstGeom>
          <a:noFill/>
        </p:spPr>
        <p:txBody>
          <a:bodyPr wrap="square" rtlCol="0">
            <a:spAutoFit/>
          </a:bodyPr>
          <a:p>
            <a:r>
              <a:rPr lang="en-US" sz="2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Look for what</a:t>
            </a:r>
            <a:r>
              <a:rPr lang="en-US" sz="2400">
                <a:solidFill>
                  <a:srgbClr val="FF0000"/>
                </a:solidFill>
                <a:latin typeface="Times New Roman" panose="02020603050405020304" charset="0"/>
                <a:cs typeface="Times New Roman" panose="02020603050405020304" charset="0"/>
                <a:sym typeface="+mn-ea"/>
              </a:rPr>
              <a:t>’</a:t>
            </a:r>
            <a:r>
              <a:rPr lang="en-US" sz="2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s good for you even in desperate situations and always be optimistic and enthusiastic about life. </a:t>
            </a:r>
            <a:endParaRPr lang="zh-CN" altLang="en-US" sz="2400"/>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7" grpId="1"/>
      <p:bldP spid="8" grpId="0"/>
      <p:bldP spid="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778635" y="0"/>
            <a:ext cx="9900920" cy="705485"/>
          </a:xfrm>
        </p:spPr>
        <p:txBody>
          <a:bodyPr/>
          <a:p>
            <a:r>
              <a:rPr lang="en-US" altLang="zh-CN">
                <a:solidFill>
                  <a:srgbClr val="1D41D5"/>
                </a:solidFill>
                <a:effectLst>
                  <a:outerShdw blurRad="38100" dist="25400" dir="5400000" algn="ctr" rotWithShape="0">
                    <a:srgbClr val="6E747A">
                      <a:alpha val="43000"/>
                    </a:srgbClr>
                  </a:outerShdw>
                </a:effectLst>
              </a:rPr>
              <a:t>W</a:t>
            </a:r>
            <a:r>
              <a:rPr lang="zh-CN" altLang="en-US">
                <a:solidFill>
                  <a:srgbClr val="1D41D5"/>
                </a:solidFill>
                <a:effectLst>
                  <a:outerShdw blurRad="38100" dist="25400" dir="5400000" algn="ctr" rotWithShape="0">
                    <a:srgbClr val="6E747A">
                      <a:alpha val="43000"/>
                    </a:srgbClr>
                  </a:outerShdw>
                </a:effectLst>
              </a:rPr>
              <a:t>rite a summary of</a:t>
            </a:r>
            <a:r>
              <a:rPr lang="en-US" altLang="zh-CN"/>
              <a:t> </a:t>
            </a:r>
            <a:r>
              <a:rPr lang="zh-CN" altLang="en-US" i="1">
                <a:solidFill>
                  <a:srgbClr val="FF0000"/>
                </a:solidFill>
                <a:effectLst>
                  <a:outerShdw blurRad="38100" dist="25400" dir="5400000" algn="ctr" rotWithShape="0">
                    <a:srgbClr val="6E747A">
                      <a:alpha val="43000"/>
                    </a:srgbClr>
                  </a:outerShdw>
                </a:effectLst>
                <a:sym typeface="+mn-ea"/>
              </a:rPr>
              <a:t>Robinson Crusoe</a:t>
            </a:r>
            <a:r>
              <a:rPr lang="en-US" altLang="zh-CN"/>
              <a:t> </a:t>
            </a:r>
            <a:endParaRPr lang="en-US" altLang="zh-CN"/>
          </a:p>
        </p:txBody>
      </p:sp>
      <p:sp>
        <p:nvSpPr>
          <p:cNvPr id="100" name="文本框 99"/>
          <p:cNvSpPr txBox="1"/>
          <p:nvPr/>
        </p:nvSpPr>
        <p:spPr>
          <a:xfrm>
            <a:off x="456565" y="972820"/>
            <a:ext cx="11049635" cy="5631180"/>
          </a:xfrm>
          <a:prstGeom prst="rect">
            <a:avLst/>
          </a:prstGeom>
          <a:noFill/>
          <a:ln w="9525">
            <a:noFill/>
          </a:ln>
        </p:spPr>
        <p:txBody>
          <a:bodyPr wrap="square">
            <a:spAutoFit/>
          </a:bodyPr>
          <a:p>
            <a:pPr indent="266700" fontAlgn="auto">
              <a:lnSpc>
                <a:spcPct val="150000"/>
              </a:lnSpc>
            </a:pPr>
            <a:r>
              <a:rPr lang="en-US" sz="2400" b="1" i="1">
                <a:solidFill>
                  <a:srgbClr val="FF0000"/>
                </a:solidFill>
                <a:latin typeface="Times New Roman" panose="02020603050405020304" charset="0"/>
                <a:ea typeface="宋体" panose="02010600030101010101" pitchFamily="2" charset="-122"/>
              </a:rPr>
              <a:t>   Robinson Crusoe</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0">
                <a:solidFill>
                  <a:srgbClr val="FF0000"/>
                </a:solidFill>
                <a:latin typeface="Times New Roman" panose="02020603050405020304" charset="0"/>
                <a:ea typeface="宋体" panose="02010600030101010101" pitchFamily="2" charset="-122"/>
              </a:rPr>
              <a:t>is a novel written by the English author Daniel Defoe, which is a widely influential literary masterpiece. It has been popular all over the world and has been read by generations all over the world. </a:t>
            </a:r>
            <a:endParaRPr lang="en-US" sz="2400" b="0">
              <a:solidFill>
                <a:srgbClr val="FF0000"/>
              </a:solidFill>
              <a:latin typeface="Times New Roman" panose="02020603050405020304" charset="0"/>
              <a:ea typeface="宋体" panose="02010600030101010101" pitchFamily="2" charset="-122"/>
            </a:endParaRPr>
          </a:p>
          <a:p>
            <a:pPr indent="266700" fontAlgn="auto">
              <a:lnSpc>
                <a:spcPct val="150000"/>
              </a:lnSpc>
            </a:pPr>
            <a:r>
              <a:rPr lang="en-US" sz="2400" b="0">
                <a:solidFill>
                  <a:srgbClr val="FF0000"/>
                </a:solidFill>
                <a:latin typeface="Times New Roman" panose="02020603050405020304" charset="0"/>
                <a:ea typeface="宋体" panose="02010600030101010101" pitchFamily="2" charset="-122"/>
              </a:rPr>
              <a:t> </a:t>
            </a:r>
            <a:r>
              <a:rPr lang="en-US" sz="2400" b="0">
                <a:solidFill>
                  <a:schemeClr val="tx2"/>
                </a:solidFill>
                <a:latin typeface="Times New Roman" panose="02020603050405020304" charset="0"/>
                <a:ea typeface="宋体" panose="02010600030101010101" pitchFamily="2" charset="-122"/>
              </a:rPr>
              <a:t> </a:t>
            </a:r>
            <a:r>
              <a:rPr lang="en-US" sz="2400" b="0">
                <a:solidFill>
                  <a:srgbClr val="00B050"/>
                </a:solidFill>
                <a:latin typeface="Times New Roman" panose="02020603050405020304" charset="0"/>
                <a:ea typeface="宋体" panose="02010600030101010101" pitchFamily="2" charset="-122"/>
              </a:rPr>
              <a:t> It gives an account of Robinson Crusoe, an Englishman whose boat goes under the sea. Finally, he finds himself on a lonely island. He isn’t panicked but sets out to build a hut as a shelter, as well as growing his own food. On the beach, he once finds strange frighting footprints and savages eating people, while makes him very terrified. He once rescues a young native; he calls him Friday and they becomes close friends. </a:t>
            </a:r>
            <a:endParaRPr lang="en-US" sz="2400" b="0">
              <a:solidFill>
                <a:srgbClr val="00B050"/>
              </a:solidFill>
              <a:latin typeface="Times New Roman" panose="02020603050405020304" charset="0"/>
              <a:ea typeface="宋体" panose="02010600030101010101" pitchFamily="2" charset="-122"/>
            </a:endParaRPr>
          </a:p>
          <a:p>
            <a:pPr indent="266700" fontAlgn="auto">
              <a:lnSpc>
                <a:spcPct val="150000"/>
              </a:lnSpc>
            </a:pPr>
            <a:r>
              <a:rPr lang="en-US" sz="2400" b="0">
                <a:solidFill>
                  <a:srgbClr val="FF0000"/>
                </a:solidFill>
                <a:latin typeface="Times New Roman" panose="02020603050405020304" charset="0"/>
                <a:ea typeface="宋体" panose="02010600030101010101" pitchFamily="2" charset="-122"/>
              </a:rPr>
              <a:t> </a:t>
            </a:r>
            <a:r>
              <a:rPr lang="en-US" sz="2400" b="0">
                <a:solidFill>
                  <a:srgbClr val="0070C0"/>
                </a:solidFill>
                <a:latin typeface="Times New Roman" panose="02020603050405020304" charset="0"/>
                <a:ea typeface="宋体" panose="02010600030101010101" pitchFamily="2" charset="-122"/>
              </a:rPr>
              <a:t>  Four years later, an English ship appears, and the captain gets Crusoe’s help. As a reward, the captain takes Crusoe and Friday back to English. </a:t>
            </a:r>
            <a:endParaRPr lang="en-US" altLang="en-US" sz="2400" b="0">
              <a:solidFill>
                <a:srgbClr val="0070C0"/>
              </a:solidFill>
              <a:latin typeface="Times New Roman" panose="02020603050405020304" charset="0"/>
              <a:ea typeface="宋体" panose="02010600030101010101" pitchFamily="2" charset="-122"/>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996565" y="0"/>
            <a:ext cx="7299325" cy="705485"/>
          </a:xfrm>
        </p:spPr>
        <p:txBody>
          <a:bodyPr/>
          <a:p>
            <a:pPr algn="ctr"/>
            <a:r>
              <a:rPr lang="en-US" altLang="zh-CN">
                <a:solidFill>
                  <a:srgbClr val="1D41D5"/>
                </a:solidFill>
                <a:effectLst>
                  <a:outerShdw blurRad="38100" dist="25400" dir="5400000" algn="ctr" rotWithShape="0">
                    <a:srgbClr val="6E747A">
                      <a:alpha val="43000"/>
                    </a:srgbClr>
                  </a:outerShdw>
                </a:effectLst>
              </a:rPr>
              <a:t>Part 3   Presenting ideas </a:t>
            </a:r>
            <a:endParaRPr lang="en-US" altLang="zh-CN">
              <a:solidFill>
                <a:srgbClr val="1D41D5"/>
              </a:solidFill>
              <a:effectLst>
                <a:outerShdw blurRad="38100" dist="25400" dir="5400000" algn="ctr" rotWithShape="0">
                  <a:srgbClr val="6E747A">
                    <a:alpha val="43000"/>
                  </a:srgbClr>
                </a:outerShdw>
              </a:effectLst>
            </a:endParaRPr>
          </a:p>
        </p:txBody>
      </p:sp>
      <p:graphicFrame>
        <p:nvGraphicFramePr>
          <p:cNvPr id="3" name="表格 2"/>
          <p:cNvGraphicFramePr/>
          <p:nvPr>
            <p:custDataLst>
              <p:tags r:id="rId1"/>
            </p:custDataLst>
          </p:nvPr>
        </p:nvGraphicFramePr>
        <p:xfrm>
          <a:off x="264160" y="912495"/>
          <a:ext cx="11671935" cy="5573395"/>
        </p:xfrm>
        <a:graphic>
          <a:graphicData uri="http://schemas.openxmlformats.org/drawingml/2006/table">
            <a:tbl>
              <a:tblPr firstRow="1" bandRow="1">
                <a:tableStyleId>{5940675A-B579-460E-94D1-54222C63F5DA}</a:tableStyleId>
              </a:tblPr>
              <a:tblGrid>
                <a:gridCol w="1704975"/>
                <a:gridCol w="9966960"/>
              </a:tblGrid>
              <a:tr h="612140">
                <a:tc gridSpan="2">
                  <a:txBody>
                    <a:bodyPr/>
                    <a:p>
                      <a:pPr indent="0">
                        <a:buNone/>
                      </a:pPr>
                      <a:r>
                        <a:rPr lang="en-US" altLang="en-US" sz="1200" b="0">
                          <a:latin typeface="宋体" panose="02010600030101010101" pitchFamily="2" charset="-122"/>
                          <a:ea typeface="宋体" panose="02010600030101010101" pitchFamily="2" charset="-122"/>
                          <a:cs typeface="宋体" panose="02010600030101010101" pitchFamily="2" charset="-122"/>
                        </a:rPr>
                        <a:t>                </a:t>
                      </a:r>
                      <a:r>
                        <a:rPr lang="en-US" altLang="en-US" sz="2800" b="0">
                          <a:latin typeface="微软雅黑" panose="020B0503020204020204" pitchFamily="34" charset="-122"/>
                          <a:ea typeface="微软雅黑" panose="020B0503020204020204" pitchFamily="34" charset="-122"/>
                          <a:cs typeface="宋体" panose="02010600030101010101" pitchFamily="2" charset="-122"/>
                        </a:rPr>
                        <a:t>               </a:t>
                      </a:r>
                      <a:r>
                        <a:rPr lang="en-US" altLang="en-US" sz="2800" b="0">
                          <a:solidFill>
                            <a:srgbClr val="00B0F0"/>
                          </a:solidFill>
                          <a:latin typeface="微软雅黑" panose="020B0503020204020204" pitchFamily="34" charset="-122"/>
                          <a:ea typeface="微软雅黑" panose="020B0503020204020204" pitchFamily="34" charset="-122"/>
                          <a:cs typeface="宋体" panose="02010600030101010101" pitchFamily="2" charset="-122"/>
                        </a:rPr>
                        <a:t>Talk about the following works </a:t>
                      </a:r>
                      <a:endParaRPr lang="en-US" altLang="en-US" sz="2800" b="0">
                        <a:solidFill>
                          <a:srgbClr val="00B0F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60000"/>
                        <a:lumOff val="40000"/>
                      </a:schemeClr>
                    </a:solidFill>
                  </a:tcPr>
                </a:tc>
                <a:tc hMerge="1">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76805">
                <a:tc>
                  <a:txBody>
                    <a:bodyPr/>
                    <a:p>
                      <a:pPr indent="0">
                        <a:buNone/>
                      </a:pP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40000"/>
                        <a:lumOff val="60000"/>
                      </a:schemeClr>
                    </a:solidFill>
                  </a:tcPr>
                </a:tc>
                <a:tc>
                  <a:txBody>
                    <a:bodyPr/>
                    <a:p>
                      <a:pPr indent="0">
                        <a:buNone/>
                      </a:pPr>
                      <a:r>
                        <a:rPr lang="en-US" sz="1000" b="0">
                          <a:latin typeface="Times New Roman" panose="02020603050405020304" charset="0"/>
                          <a:cs typeface="Times New Roman" panose="02020603050405020304" charset="0"/>
                        </a:rPr>
                        <a:t> </a:t>
                      </a:r>
                      <a:endParaRPr lang="en-US" altLang="en-US" sz="10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40000"/>
                        <a:lumOff val="60000"/>
                      </a:schemeClr>
                    </a:solidFill>
                  </a:tcPr>
                </a:tc>
              </a:tr>
              <a:tr h="2584450">
                <a:tc>
                  <a:txBody>
                    <a:bodyPr/>
                    <a:p>
                      <a:pPr indent="0">
                        <a:buNone/>
                      </a:pPr>
                      <a:r>
                        <a:rPr lang="en-US" sz="1200" b="0">
                          <a:latin typeface="宋体" panose="02010600030101010101" pitchFamily="2" charset="-122"/>
                          <a:ea typeface="宋体" panose="02010600030101010101" pitchFamily="2" charset="-122"/>
                          <a:cs typeface="宋体" panose="02010600030101010101" pitchFamily="2" charset="-122"/>
                        </a:rPr>
                        <a:t> </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40000"/>
                        <a:lumOff val="60000"/>
                      </a:schemeClr>
                    </a:solidFill>
                  </a:tcPr>
                </a:tc>
                <a:tc>
                  <a:txBody>
                    <a:bodyPr/>
                    <a:p>
                      <a:pPr indent="0">
                        <a:buNone/>
                      </a:pPr>
                      <a:r>
                        <a:rPr lang="en-US" sz="1000" b="0">
                          <a:latin typeface="Times New Roman" panose="02020603050405020304" charset="0"/>
                          <a:cs typeface="Times New Roman" panose="02020603050405020304" charset="0"/>
                        </a:rPr>
                        <a:t> </a:t>
                      </a:r>
                      <a:endParaRPr lang="en-US" altLang="en-US" sz="10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40000"/>
                        <a:lumOff val="60000"/>
                      </a:schemeClr>
                    </a:solidFill>
                  </a:tcPr>
                </a:tc>
              </a:tr>
            </a:tbl>
          </a:graphicData>
        </a:graphic>
      </p:graphicFrame>
      <p:pic>
        <p:nvPicPr>
          <p:cNvPr id="4" name="图片 3"/>
          <p:cNvPicPr/>
          <p:nvPr/>
        </p:nvPicPr>
        <p:blipFill>
          <a:blip r:embed="rId2"/>
          <a:stretch>
            <a:fillRect/>
          </a:stretch>
        </p:blipFill>
        <p:spPr>
          <a:xfrm>
            <a:off x="264160" y="1808480"/>
            <a:ext cx="1665605" cy="1906270"/>
          </a:xfrm>
          <a:prstGeom prst="rect">
            <a:avLst/>
          </a:prstGeom>
          <a:noFill/>
          <a:ln w="9525">
            <a:noFill/>
          </a:ln>
        </p:spPr>
      </p:pic>
      <p:pic>
        <p:nvPicPr>
          <p:cNvPr id="5" name="图片 4"/>
          <p:cNvPicPr/>
          <p:nvPr/>
        </p:nvPicPr>
        <p:blipFill>
          <a:blip r:embed="rId3"/>
          <a:stretch>
            <a:fillRect/>
          </a:stretch>
        </p:blipFill>
        <p:spPr>
          <a:xfrm>
            <a:off x="422275" y="4458970"/>
            <a:ext cx="1349375" cy="1907540"/>
          </a:xfrm>
          <a:prstGeom prst="rect">
            <a:avLst/>
          </a:prstGeom>
          <a:noFill/>
          <a:ln w="9525">
            <a:noFill/>
          </a:ln>
        </p:spPr>
      </p:pic>
      <p:sp>
        <p:nvSpPr>
          <p:cNvPr id="7" name="文本框 6"/>
          <p:cNvSpPr txBox="1"/>
          <p:nvPr/>
        </p:nvSpPr>
        <p:spPr>
          <a:xfrm>
            <a:off x="2025015" y="1608455"/>
            <a:ext cx="9534525" cy="2306955"/>
          </a:xfrm>
          <a:prstGeom prst="rect">
            <a:avLst/>
          </a:prstGeom>
          <a:noFill/>
        </p:spPr>
        <p:txBody>
          <a:bodyPr wrap="square" rtlCol="0">
            <a:spAutoFit/>
          </a:bodyPr>
          <a:p>
            <a:pPr fontAlgn="auto">
              <a:lnSpc>
                <a:spcPct val="150000"/>
              </a:lnSpc>
            </a:pPr>
            <a:r>
              <a:rPr lang="zh-CN" altLang="en-US" sz="2400">
                <a:solidFill>
                  <a:srgbClr val="FF0000"/>
                </a:solidFill>
              </a:rPr>
              <a:t>It is one of Charles Dickens</a:t>
            </a:r>
            <a:r>
              <a:rPr lang="en-US" altLang="zh-CN" sz="2400">
                <a:solidFill>
                  <a:srgbClr val="FF0000"/>
                </a:solidFill>
              </a:rPr>
              <a:t>’</a:t>
            </a:r>
            <a:r>
              <a:rPr lang="zh-CN" altLang="en-US" sz="2400">
                <a:solidFill>
                  <a:srgbClr val="FF0000"/>
                </a:solidFill>
              </a:rPr>
              <a:t>s best known works. It was the first of author</a:t>
            </a:r>
            <a:r>
              <a:rPr lang="en-US" altLang="zh-CN" sz="2400">
                <a:solidFill>
                  <a:srgbClr val="FF0000"/>
                </a:solidFill>
              </a:rPr>
              <a:t>’</a:t>
            </a:r>
            <a:r>
              <a:rPr lang="zh-CN" altLang="en-US" sz="2400">
                <a:solidFill>
                  <a:srgbClr val="FF0000"/>
                </a:solidFill>
              </a:rPr>
              <a:t>s works to realistically describe the impoverished London underworld and to illustrate his belief that poverty leads to crime. It has been adapted for film several times. </a:t>
            </a:r>
            <a:endParaRPr lang="zh-CN" altLang="en-US" sz="2400">
              <a:solidFill>
                <a:srgbClr val="FF0000"/>
              </a:solidFill>
            </a:endParaRPr>
          </a:p>
        </p:txBody>
      </p:sp>
      <p:sp>
        <p:nvSpPr>
          <p:cNvPr id="8" name="文本框 7"/>
          <p:cNvSpPr txBox="1"/>
          <p:nvPr/>
        </p:nvSpPr>
        <p:spPr>
          <a:xfrm>
            <a:off x="2085340" y="4232910"/>
            <a:ext cx="9704705" cy="1753235"/>
          </a:xfrm>
          <a:prstGeom prst="rect">
            <a:avLst/>
          </a:prstGeom>
          <a:noFill/>
        </p:spPr>
        <p:txBody>
          <a:bodyPr wrap="square" rtlCol="0">
            <a:spAutoFit/>
          </a:bodyPr>
          <a:p>
            <a:pPr fontAlgn="auto">
              <a:lnSpc>
                <a:spcPct val="150000"/>
              </a:lnSpc>
            </a:pPr>
            <a:r>
              <a:rPr lang="zh-CN" altLang="en-US" sz="2400">
                <a:solidFill>
                  <a:srgbClr val="FF0000"/>
                </a:solidFill>
              </a:rPr>
              <a:t>It is one of the tragedies written by William Shakespeare. It depicts the aging King Lear decides to divide his kingdom among three daughters, allocating each a portion in preparation to her declarations of love. </a:t>
            </a:r>
            <a:endParaRPr lang="zh-CN" altLang="en-US" sz="2400">
              <a:solidFill>
                <a:srgbClr val="FF0000"/>
              </a:solidFill>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p:nvPr>
            <p:ph type="title"/>
          </p:nvPr>
        </p:nvSpPr>
        <p:spPr>
          <a:xfrm>
            <a:off x="611575" y="70"/>
            <a:ext cx="10969200" cy="705600"/>
          </a:xfrm>
        </p:spPr>
        <p:txBody>
          <a:bodyPr/>
          <a:p>
            <a:pPr algn="ctr"/>
            <a:r>
              <a:rPr lang="en-US" altLang="zh-CN">
                <a:solidFill>
                  <a:schemeClr val="accent1"/>
                </a:solidFill>
                <a:effectLst>
                  <a:outerShdw blurRad="38100" dist="25400" dir="5400000" algn="ctr" rotWithShape="0">
                    <a:srgbClr val="6E747A">
                      <a:alpha val="43000"/>
                    </a:srgbClr>
                  </a:outerShdw>
                </a:effectLst>
              </a:rPr>
              <a:t> </a:t>
            </a:r>
            <a:r>
              <a:rPr lang="en-US" altLang="zh-CN">
                <a:solidFill>
                  <a:srgbClr val="1D41D5"/>
                </a:solidFill>
                <a:effectLst>
                  <a:outerShdw blurRad="38100" dist="25400" dir="5400000" algn="ctr" rotWithShape="0">
                    <a:srgbClr val="6E747A">
                      <a:alpha val="43000"/>
                    </a:srgbClr>
                  </a:outerShdw>
                </a:effectLst>
              </a:rPr>
              <a:t>About  </a:t>
            </a:r>
            <a:r>
              <a:rPr lang="en-US" altLang="zh-CN" i="1">
                <a:solidFill>
                  <a:srgbClr val="1D41D5"/>
                </a:solidFill>
                <a:effectLst>
                  <a:outerShdw blurRad="38100" dist="25400" dir="5400000" algn="ctr" rotWithShape="0">
                    <a:srgbClr val="6E747A">
                      <a:alpha val="43000"/>
                    </a:srgbClr>
                  </a:outerShdw>
                </a:effectLst>
                <a:latin typeface="Arial Black" panose="020B0A04020102020204" charset="0"/>
                <a:cs typeface="Arial Black" panose="020B0A04020102020204" charset="0"/>
              </a:rPr>
              <a:t>The Blue Bird </a:t>
            </a:r>
            <a:endParaRPr lang="en-US" altLang="zh-CN" i="1">
              <a:solidFill>
                <a:srgbClr val="1D41D5"/>
              </a:solidFill>
              <a:effectLst>
                <a:outerShdw blurRad="38100" dist="25400" dir="5400000" algn="ctr" rotWithShape="0">
                  <a:srgbClr val="6E747A">
                    <a:alpha val="43000"/>
                  </a:srgbClr>
                </a:outerShdw>
              </a:effectLst>
              <a:latin typeface="Arial Black" panose="020B0A04020102020204" charset="0"/>
              <a:cs typeface="Arial Black" panose="020B0A04020102020204" charset="0"/>
            </a:endParaRPr>
          </a:p>
        </p:txBody>
      </p:sp>
      <p:pic>
        <p:nvPicPr>
          <p:cNvPr id="2" name="图片 1"/>
          <p:cNvPicPr>
            <a:picLocks noChangeAspect="1"/>
          </p:cNvPicPr>
          <p:nvPr/>
        </p:nvPicPr>
        <p:blipFill>
          <a:blip r:embed="rId1"/>
          <a:stretch>
            <a:fillRect/>
          </a:stretch>
        </p:blipFill>
        <p:spPr>
          <a:xfrm>
            <a:off x="0" y="822325"/>
            <a:ext cx="3276600" cy="6035675"/>
          </a:xfrm>
          <a:prstGeom prst="rect">
            <a:avLst/>
          </a:prstGeom>
        </p:spPr>
      </p:pic>
      <p:graphicFrame>
        <p:nvGraphicFramePr>
          <p:cNvPr id="3" name="表格 2"/>
          <p:cNvGraphicFramePr/>
          <p:nvPr>
            <p:custDataLst>
              <p:tags r:id="rId2"/>
            </p:custDataLst>
          </p:nvPr>
        </p:nvGraphicFramePr>
        <p:xfrm>
          <a:off x="3188970" y="822325"/>
          <a:ext cx="9003030" cy="6035675"/>
        </p:xfrm>
        <a:graphic>
          <a:graphicData uri="http://schemas.openxmlformats.org/drawingml/2006/table">
            <a:tbl>
              <a:tblPr firstRow="1" bandRow="1">
                <a:tableStyleId>{5C22544A-7EE6-4342-B048-85BDC9FD1C3A}</a:tableStyleId>
              </a:tblPr>
              <a:tblGrid>
                <a:gridCol w="1645920"/>
                <a:gridCol w="7357110"/>
              </a:tblGrid>
              <a:tr h="880745">
                <a:tc>
                  <a:txBody>
                    <a:bodyPr/>
                    <a:p>
                      <a:pPr algn="l" fontAlgn="auto">
                        <a:lnSpc>
                          <a:spcPct val="150000"/>
                        </a:lnSpc>
                        <a:buNone/>
                      </a:pPr>
                      <a:r>
                        <a:rPr lang="en-US" altLang="zh-CN" sz="2400" b="0">
                          <a:solidFill>
                            <a:schemeClr val="accent1"/>
                          </a:solidFill>
                        </a:rPr>
                        <a:t>Author</a:t>
                      </a:r>
                      <a:endParaRPr lang="en-US" altLang="zh-CN" sz="2400" b="0">
                        <a:solidFill>
                          <a:schemeClr val="accent1"/>
                        </a:solidFill>
                      </a:endParaRPr>
                    </a:p>
                  </a:txBody>
                  <a:tcPr>
                    <a:solidFill>
                      <a:schemeClr val="accent3">
                        <a:lumMod val="20000"/>
                        <a:lumOff val="80000"/>
                      </a:schemeClr>
                    </a:solidFill>
                  </a:tcPr>
                </a:tc>
                <a:tc>
                  <a:txBody>
                    <a:bodyPr/>
                    <a:p>
                      <a:pPr>
                        <a:buNone/>
                      </a:pPr>
                      <a:endParaRPr lang="en-US" altLang="zh-CN" sz="2400">
                        <a:solidFill>
                          <a:srgbClr val="FF0000"/>
                        </a:solidFill>
                      </a:endParaRPr>
                    </a:p>
                    <a:p>
                      <a:pPr>
                        <a:buNone/>
                      </a:pPr>
                      <a:r>
                        <a:rPr lang="en-US" altLang="zh-CN" sz="2400" b="0">
                          <a:solidFill>
                            <a:srgbClr val="FF0000"/>
                          </a:solidFill>
                        </a:rPr>
                        <a:t>Belhian playwright </a:t>
                      </a:r>
                      <a:r>
                        <a:rPr lang="en-US" altLang="zh-CN" sz="2400" b="0" u="sng">
                          <a:solidFill>
                            <a:srgbClr val="FF0000"/>
                          </a:solidFill>
                        </a:rPr>
                        <a:t>Maurice Maeterlinck</a:t>
                      </a:r>
                      <a:endParaRPr lang="en-US" altLang="zh-CN" sz="2400" b="0" u="sng">
                        <a:solidFill>
                          <a:srgbClr val="FF0000"/>
                        </a:solidFill>
                      </a:endParaRPr>
                    </a:p>
                  </a:txBody>
                  <a:tcPr>
                    <a:solidFill>
                      <a:schemeClr val="accent3">
                        <a:lumMod val="20000"/>
                        <a:lumOff val="80000"/>
                      </a:schemeClr>
                    </a:solidFill>
                  </a:tcPr>
                </a:tc>
              </a:tr>
              <a:tr h="1248410">
                <a:tc>
                  <a:txBody>
                    <a:bodyPr/>
                    <a:p>
                      <a:pPr algn="l" fontAlgn="auto">
                        <a:lnSpc>
                          <a:spcPct val="150000"/>
                        </a:lnSpc>
                        <a:buNone/>
                      </a:pPr>
                      <a:r>
                        <a:rPr lang="en-US" altLang="zh-CN" sz="2400" b="0">
                          <a:solidFill>
                            <a:schemeClr val="accent1"/>
                          </a:solidFill>
                        </a:rPr>
                        <a:t>Main characters </a:t>
                      </a:r>
                      <a:endParaRPr lang="en-US" altLang="zh-CN" sz="2400" b="0">
                        <a:solidFill>
                          <a:schemeClr val="accent1"/>
                        </a:solidFill>
                      </a:endParaRPr>
                    </a:p>
                  </a:txBody>
                  <a:tcPr>
                    <a:solidFill>
                      <a:schemeClr val="accent3">
                        <a:lumMod val="20000"/>
                        <a:lumOff val="80000"/>
                      </a:schemeClr>
                    </a:solidFill>
                  </a:tcPr>
                </a:tc>
                <a:tc>
                  <a:txBody>
                    <a:bodyPr/>
                    <a:p>
                      <a:pPr>
                        <a:buNone/>
                      </a:pPr>
                      <a:endParaRPr lang="en-US" altLang="zh-CN" sz="2400"/>
                    </a:p>
                    <a:p>
                      <a:pPr>
                        <a:buNone/>
                      </a:pPr>
                      <a:r>
                        <a:rPr lang="en-US" altLang="zh-CN" sz="2400" b="0">
                          <a:solidFill>
                            <a:srgbClr val="FF0000"/>
                          </a:solidFill>
                        </a:rPr>
                        <a:t>TylTyl,  Mytyl and the Blue Bird </a:t>
                      </a:r>
                      <a:endParaRPr lang="en-US" altLang="zh-CN" sz="2400" b="0">
                        <a:solidFill>
                          <a:srgbClr val="FF0000"/>
                        </a:solidFill>
                      </a:endParaRPr>
                    </a:p>
                  </a:txBody>
                  <a:tcPr>
                    <a:solidFill>
                      <a:schemeClr val="accent3">
                        <a:lumMod val="20000"/>
                        <a:lumOff val="80000"/>
                      </a:schemeClr>
                    </a:solidFill>
                  </a:tcPr>
                </a:tc>
              </a:tr>
              <a:tr h="2428875">
                <a:tc>
                  <a:txBody>
                    <a:bodyPr/>
                    <a:p>
                      <a:pPr algn="l" fontAlgn="auto">
                        <a:lnSpc>
                          <a:spcPct val="150000"/>
                        </a:lnSpc>
                        <a:buNone/>
                      </a:pPr>
                      <a:endParaRPr lang="en-US" altLang="zh-CN" sz="2400" b="0">
                        <a:solidFill>
                          <a:schemeClr val="accent1"/>
                        </a:solidFill>
                      </a:endParaRPr>
                    </a:p>
                    <a:p>
                      <a:pPr algn="l" fontAlgn="auto">
                        <a:lnSpc>
                          <a:spcPct val="150000"/>
                        </a:lnSpc>
                        <a:buNone/>
                      </a:pPr>
                      <a:r>
                        <a:rPr lang="en-US" altLang="zh-CN" sz="2400" b="0">
                          <a:solidFill>
                            <a:schemeClr val="accent1"/>
                          </a:solidFill>
                        </a:rPr>
                        <a:t>Plot </a:t>
                      </a:r>
                      <a:endParaRPr lang="en-US" altLang="zh-CN" sz="2400" b="0">
                        <a:solidFill>
                          <a:schemeClr val="accent1"/>
                        </a:solidFill>
                      </a:endParaRPr>
                    </a:p>
                  </a:txBody>
                  <a:tcPr>
                    <a:solidFill>
                      <a:schemeClr val="accent3">
                        <a:lumMod val="20000"/>
                        <a:lumOff val="80000"/>
                      </a:schemeClr>
                    </a:solidFill>
                  </a:tcPr>
                </a:tc>
                <a:tc>
                  <a:txBody>
                    <a:bodyPr/>
                    <a:p>
                      <a:pPr fontAlgn="auto">
                        <a:lnSpc>
                          <a:spcPct val="150000"/>
                        </a:lnSpc>
                        <a:buNone/>
                      </a:pPr>
                      <a:r>
                        <a:rPr lang="en-US" altLang="zh-CN" sz="2400" b="0">
                          <a:solidFill>
                            <a:srgbClr val="FF0000"/>
                          </a:solidFill>
                          <a:sym typeface="+mn-ea"/>
                        </a:rPr>
                        <a:t>TylTyl and Mytyl are sent to search for the Blue Bird of Happiness. The children’s adventure takes them through magical palces bfore finally finding the Blue Bird. </a:t>
                      </a:r>
                      <a:endParaRPr lang="en-US" altLang="zh-CN" sz="2400" b="0">
                        <a:solidFill>
                          <a:srgbClr val="FF0000"/>
                        </a:solidFill>
                        <a:sym typeface="+mn-ea"/>
                      </a:endParaRPr>
                    </a:p>
                  </a:txBody>
                  <a:tcPr>
                    <a:solidFill>
                      <a:schemeClr val="accent3">
                        <a:lumMod val="20000"/>
                        <a:lumOff val="80000"/>
                      </a:schemeClr>
                    </a:solidFill>
                  </a:tcPr>
                </a:tc>
              </a:tr>
              <a:tr h="1477645">
                <a:tc>
                  <a:txBody>
                    <a:bodyPr/>
                    <a:p>
                      <a:pPr algn="l" fontAlgn="auto">
                        <a:lnSpc>
                          <a:spcPct val="150000"/>
                        </a:lnSpc>
                        <a:buNone/>
                      </a:pPr>
                      <a:r>
                        <a:rPr lang="en-US" altLang="zh-CN" sz="2400">
                          <a:solidFill>
                            <a:schemeClr val="accent1"/>
                          </a:solidFill>
                          <a:sym typeface="+mn-ea"/>
                        </a:rPr>
                        <a:t>Influence</a:t>
                      </a:r>
                      <a:endParaRPr lang="en-US" altLang="zh-CN" sz="2400" b="0">
                        <a:solidFill>
                          <a:schemeClr val="accent1"/>
                        </a:solidFill>
                      </a:endParaRPr>
                    </a:p>
                    <a:p>
                      <a:pPr algn="l" fontAlgn="auto">
                        <a:lnSpc>
                          <a:spcPct val="150000"/>
                        </a:lnSpc>
                        <a:buNone/>
                      </a:pPr>
                      <a:endParaRPr lang="en-US" altLang="zh-CN" sz="2400" b="0">
                        <a:solidFill>
                          <a:schemeClr val="accent1"/>
                        </a:solidFill>
                      </a:endParaRPr>
                    </a:p>
                  </a:txBody>
                  <a:tcPr>
                    <a:solidFill>
                      <a:schemeClr val="accent3">
                        <a:lumMod val="20000"/>
                        <a:lumOff val="80000"/>
                      </a:schemeClr>
                    </a:solidFill>
                  </a:tcPr>
                </a:tc>
                <a:tc>
                  <a:txBody>
                    <a:bodyPr/>
                    <a:p>
                      <a:pPr>
                        <a:buNone/>
                      </a:pPr>
                      <a:r>
                        <a:rPr lang="en-US" altLang="zh-CN" sz="2400">
                          <a:solidFill>
                            <a:srgbClr val="FF0000"/>
                          </a:solidFill>
                        </a:rPr>
                        <a:t>It has been widely translated and adapted across the world. In 1921,  it was performed in Shanghai as the first foreign play staged in China. </a:t>
                      </a:r>
                      <a:endParaRPr lang="en-US" altLang="zh-CN" sz="2400">
                        <a:solidFill>
                          <a:srgbClr val="FF0000"/>
                        </a:solidFill>
                      </a:endParaRPr>
                    </a:p>
                  </a:txBody>
                  <a:tcPr>
                    <a:solidFill>
                      <a:schemeClr val="accent3">
                        <a:lumMod val="20000"/>
                        <a:lumOff val="80000"/>
                      </a:schemeClr>
                    </a:solidFill>
                  </a:tcPr>
                </a:tc>
              </a:tr>
            </a:tbl>
          </a:graphicData>
        </a:graphic>
      </p:graphicFrame>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spTree>
    <p:custDataLst>
      <p:tags r:id="rId3"/>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表格 2"/>
          <p:cNvGraphicFramePr/>
          <p:nvPr>
            <p:custDataLst>
              <p:tags r:id="rId1"/>
            </p:custDataLst>
          </p:nvPr>
        </p:nvGraphicFramePr>
        <p:xfrm>
          <a:off x="297180" y="1032510"/>
          <a:ext cx="11623040" cy="5454015"/>
        </p:xfrm>
        <a:graphic>
          <a:graphicData uri="http://schemas.openxmlformats.org/drawingml/2006/table">
            <a:tbl>
              <a:tblPr firstRow="1" bandRow="1">
                <a:tableStyleId>{5940675A-B579-460E-94D1-54222C63F5DA}</a:tableStyleId>
              </a:tblPr>
              <a:tblGrid>
                <a:gridCol w="1880870"/>
                <a:gridCol w="9742170"/>
              </a:tblGrid>
              <a:tr h="2798445">
                <a:tc>
                  <a:txBody>
                    <a:bodyPr/>
                    <a:p>
                      <a:pPr indent="0">
                        <a:buNone/>
                      </a:pPr>
                      <a:r>
                        <a:rPr lang="en-US" sz="1000" b="0">
                          <a:latin typeface="宋体" panose="02010600030101010101" pitchFamily="2" charset="-122"/>
                          <a:ea typeface="宋体" panose="02010600030101010101" pitchFamily="2" charset="-122"/>
                          <a:cs typeface="宋体" panose="02010600030101010101" pitchFamily="2" charset="-122"/>
                        </a:rPr>
                        <a:t>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20000"/>
                        <a:lumOff val="80000"/>
                      </a:schemeClr>
                    </a:solidFill>
                  </a:tcPr>
                </a:tc>
                <a:tc>
                  <a:txBody>
                    <a:bodyPr/>
                    <a:p>
                      <a:pPr indent="0">
                        <a:buNone/>
                      </a:pPr>
                      <a:endParaRPr lang="en-US" altLang="en-US" sz="10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20000"/>
                        <a:lumOff val="80000"/>
                      </a:schemeClr>
                    </a:solidFill>
                  </a:tcPr>
                </a:tc>
              </a:tr>
              <a:tr h="2655570">
                <a:tc>
                  <a:txBody>
                    <a:bodyPr/>
                    <a:p>
                      <a:pPr indent="0">
                        <a:buNone/>
                      </a:pP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20000"/>
                        <a:lumOff val="80000"/>
                      </a:schemeClr>
                    </a:solidFill>
                  </a:tcPr>
                </a:tc>
                <a:tc>
                  <a:txBody>
                    <a:bodyPr/>
                    <a:p>
                      <a:pPr indent="0">
                        <a:buNone/>
                      </a:pPr>
                      <a:r>
                        <a:rPr lang="en-US" altLang="en-US" sz="1000" b="0">
                          <a:latin typeface="Times New Roman" panose="02020603050405020304" charset="0"/>
                          <a:ea typeface="Times New Roman" panose="02020603050405020304" charset="0"/>
                          <a:cs typeface="Times New Roman" panose="02020603050405020304" charset="0"/>
                        </a:rPr>
                        <a:t>  </a:t>
                      </a:r>
                      <a:endParaRPr lang="en-US" altLang="en-US" sz="10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20000"/>
                        <a:lumOff val="80000"/>
                      </a:schemeClr>
                    </a:solidFill>
                  </a:tcPr>
                </a:tc>
              </a:tr>
            </a:tbl>
          </a:graphicData>
        </a:graphic>
      </p:graphicFrame>
      <p:pic>
        <p:nvPicPr>
          <p:cNvPr id="6" name="图片 5"/>
          <p:cNvPicPr/>
          <p:nvPr/>
        </p:nvPicPr>
        <p:blipFill>
          <a:blip r:embed="rId2"/>
          <a:stretch>
            <a:fillRect/>
          </a:stretch>
        </p:blipFill>
        <p:spPr>
          <a:xfrm>
            <a:off x="434340" y="1328420"/>
            <a:ext cx="1628775" cy="2041525"/>
          </a:xfrm>
          <a:prstGeom prst="rect">
            <a:avLst/>
          </a:prstGeom>
          <a:noFill/>
          <a:ln w="9525">
            <a:noFill/>
          </a:ln>
        </p:spPr>
      </p:pic>
      <p:sp>
        <p:nvSpPr>
          <p:cNvPr id="4" name="标题 3"/>
          <p:cNvSpPr>
            <a:spLocks noGrp="1"/>
          </p:cNvSpPr>
          <p:nvPr>
            <p:ph type="title"/>
          </p:nvPr>
        </p:nvSpPr>
        <p:spPr>
          <a:xfrm>
            <a:off x="2417445" y="0"/>
            <a:ext cx="7526020" cy="705485"/>
          </a:xfrm>
        </p:spPr>
        <p:txBody>
          <a:bodyPr/>
          <a:p>
            <a:pPr algn="ctr"/>
            <a:r>
              <a:rPr lang="en-US" altLang="zh-CN">
                <a:solidFill>
                  <a:srgbClr val="1D41D5"/>
                </a:solidFill>
                <a:effectLst>
                  <a:outerShdw blurRad="38100" dist="25400" dir="5400000" algn="ctr" rotWithShape="0">
                    <a:srgbClr val="6E747A">
                      <a:alpha val="43000"/>
                    </a:srgbClr>
                  </a:outerShdw>
                </a:effectLst>
              </a:rPr>
              <a:t>Part 3      Presenting ideas </a:t>
            </a:r>
            <a:endParaRPr lang="en-US" altLang="zh-CN">
              <a:solidFill>
                <a:srgbClr val="1D41D5"/>
              </a:solidFill>
              <a:effectLst>
                <a:outerShdw blurRad="38100" dist="25400" dir="5400000" algn="ctr" rotWithShape="0">
                  <a:srgbClr val="6E747A">
                    <a:alpha val="43000"/>
                  </a:srgbClr>
                </a:outerShdw>
              </a:effectLst>
            </a:endParaRPr>
          </a:p>
        </p:txBody>
      </p:sp>
      <p:sp>
        <p:nvSpPr>
          <p:cNvPr id="5" name="文本框 4"/>
          <p:cNvSpPr txBox="1"/>
          <p:nvPr/>
        </p:nvSpPr>
        <p:spPr>
          <a:xfrm>
            <a:off x="2417445" y="1032510"/>
            <a:ext cx="9179560" cy="2676525"/>
          </a:xfrm>
          <a:prstGeom prst="rect">
            <a:avLst/>
          </a:prstGeom>
          <a:noFill/>
        </p:spPr>
        <p:txBody>
          <a:bodyPr wrap="square" rtlCol="0">
            <a:spAutoFit/>
          </a:bodyPr>
          <a:p>
            <a:pPr fontAlgn="auto">
              <a:lnSpc>
                <a:spcPct val="150000"/>
              </a:lnSpc>
            </a:pPr>
            <a:r>
              <a:rPr lang="zh-CN" altLang="en-US" sz="2800">
                <a:solidFill>
                  <a:srgbClr val="FF0000"/>
                </a:solidFill>
              </a:rPr>
              <a:t>It is a collection of sayings and ideas attributed to the Chinese philosopher Confucius and his followers. It was probably compiled by the succeeding generations of Confucius followers. </a:t>
            </a:r>
            <a:endParaRPr lang="zh-CN" altLang="en-US" sz="2800">
              <a:solidFill>
                <a:srgbClr val="FF0000"/>
              </a:solidFill>
            </a:endParaRPr>
          </a:p>
        </p:txBody>
      </p:sp>
      <p:pic>
        <p:nvPicPr>
          <p:cNvPr id="8" name="图片 7"/>
          <p:cNvPicPr>
            <a:picLocks noChangeAspect="1"/>
          </p:cNvPicPr>
          <p:nvPr/>
        </p:nvPicPr>
        <p:blipFill>
          <a:blip r:embed="rId3"/>
          <a:stretch>
            <a:fillRect/>
          </a:stretch>
        </p:blipFill>
        <p:spPr>
          <a:xfrm>
            <a:off x="483870" y="4284980"/>
            <a:ext cx="1529715" cy="2043430"/>
          </a:xfrm>
          <a:prstGeom prst="rect">
            <a:avLst/>
          </a:prstGeom>
        </p:spPr>
      </p:pic>
      <p:sp>
        <p:nvSpPr>
          <p:cNvPr id="9" name="文本框 8"/>
          <p:cNvSpPr txBox="1"/>
          <p:nvPr/>
        </p:nvSpPr>
        <p:spPr>
          <a:xfrm>
            <a:off x="2417445" y="3909060"/>
            <a:ext cx="9395460" cy="2306955"/>
          </a:xfrm>
          <a:prstGeom prst="rect">
            <a:avLst/>
          </a:prstGeom>
          <a:noFill/>
        </p:spPr>
        <p:txBody>
          <a:bodyPr wrap="square" rtlCol="0">
            <a:spAutoFit/>
          </a:bodyPr>
          <a:p>
            <a:pPr fontAlgn="auto">
              <a:lnSpc>
                <a:spcPct val="150000"/>
              </a:lnSpc>
            </a:pPr>
            <a:r>
              <a:rPr lang="zh-CN" altLang="en-US" sz="2400">
                <a:solidFill>
                  <a:srgbClr val="FF0000"/>
                </a:solidFill>
              </a:rPr>
              <a:t>The biography is a book about Madame Curie written by Eve Curie. It ells readers in detail the life of Madame Curie, who was the first woman to win a Nobel Prize, and she was the only written to win the award in two different fields. </a:t>
            </a:r>
            <a:endParaRPr lang="zh-CN" altLang="en-US" sz="2400">
              <a:solidFill>
                <a:srgbClr val="FF0000"/>
              </a:solidFill>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P spid="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430655" y="0"/>
            <a:ext cx="8301990" cy="705485"/>
          </a:xfrm>
        </p:spPr>
        <p:txBody>
          <a:bodyPr/>
          <a:p>
            <a:pPr algn="ctr"/>
            <a:r>
              <a:rPr lang="en-US" altLang="zh-CN">
                <a:solidFill>
                  <a:srgbClr val="1D41D5"/>
                </a:solidFill>
                <a:effectLst>
                  <a:outerShdw blurRad="38100" dist="25400" dir="5400000" algn="ctr" rotWithShape="0">
                    <a:srgbClr val="6E747A">
                      <a:alpha val="43000"/>
                    </a:srgbClr>
                  </a:outerShdw>
                </a:effectLst>
                <a:sym typeface="+mn-ea"/>
              </a:rPr>
              <a:t>Part 3      Presenting ideas </a:t>
            </a:r>
            <a:endParaRPr lang="zh-CN" altLang="en-US"/>
          </a:p>
        </p:txBody>
      </p:sp>
      <p:sp>
        <p:nvSpPr>
          <p:cNvPr id="100" name="文本框 99"/>
          <p:cNvSpPr txBox="1"/>
          <p:nvPr/>
        </p:nvSpPr>
        <p:spPr>
          <a:xfrm>
            <a:off x="113030" y="854075"/>
            <a:ext cx="5620385" cy="953135"/>
          </a:xfrm>
          <a:prstGeom prst="rect">
            <a:avLst/>
          </a:prstGeom>
          <a:noFill/>
          <a:ln w="9525">
            <a:noFill/>
          </a:ln>
        </p:spPr>
        <p:txBody>
          <a:bodyPr wrap="square">
            <a:spAutoFit/>
          </a:bodyPr>
          <a:p>
            <a:pPr indent="0"/>
            <a:r>
              <a:rPr lang="en-US" sz="2800" b="1">
                <a:latin typeface="Times New Roman" panose="02020603050405020304" charset="0"/>
                <a:ea typeface="宋体" panose="02010600030101010101" pitchFamily="2" charset="-122"/>
              </a:rPr>
              <a:t>Think of one literary works from which you have learned life lessons. </a:t>
            </a:r>
            <a:endParaRPr lang="en-US" sz="2800" b="1">
              <a:solidFill>
                <a:srgbClr val="FF0000"/>
              </a:solidFill>
              <a:latin typeface="Times New Roman" panose="02020603050405020304" charset="0"/>
              <a:ea typeface="宋体" panose="02010600030101010101" pitchFamily="2" charset="-122"/>
            </a:endParaRPr>
          </a:p>
        </p:txBody>
      </p:sp>
      <p:graphicFrame>
        <p:nvGraphicFramePr>
          <p:cNvPr id="3" name="表格 2"/>
          <p:cNvGraphicFramePr/>
          <p:nvPr>
            <p:custDataLst>
              <p:tags r:id="rId1"/>
            </p:custDataLst>
          </p:nvPr>
        </p:nvGraphicFramePr>
        <p:xfrm>
          <a:off x="210185" y="2146300"/>
          <a:ext cx="11981180" cy="4585970"/>
        </p:xfrm>
        <a:graphic>
          <a:graphicData uri="http://schemas.openxmlformats.org/drawingml/2006/table">
            <a:tbl>
              <a:tblPr firstRow="1" bandRow="1">
                <a:tableStyleId>{5940675A-B579-460E-94D1-54222C63F5DA}</a:tableStyleId>
              </a:tblPr>
              <a:tblGrid>
                <a:gridCol w="3180080"/>
                <a:gridCol w="8801100"/>
              </a:tblGrid>
              <a:tr h="1069340">
                <a:tc>
                  <a:txBody>
                    <a:bodyPr/>
                    <a:p>
                      <a:pPr indent="0">
                        <a:buNone/>
                      </a:pPr>
                      <a:r>
                        <a:rPr lang="en-US" sz="2400" b="1">
                          <a:solidFill>
                            <a:srgbClr val="4472C4"/>
                          </a:solidFill>
                          <a:latin typeface="宋体" panose="02010600030101010101" pitchFamily="2" charset="-122"/>
                          <a:ea typeface="宋体" panose="02010600030101010101" pitchFamily="2" charset="-122"/>
                          <a:cs typeface="宋体" panose="02010600030101010101" pitchFamily="2" charset="-122"/>
                        </a:rPr>
                        <a:t>General information </a:t>
                      </a:r>
                      <a:endParaRPr lang="en-US" altLang="en-US" sz="2400" b="1">
                        <a:solidFill>
                          <a:srgbClr val="4472C4"/>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40000"/>
                        <a:lumOff val="60000"/>
                      </a:schemeClr>
                    </a:solidFill>
                  </a:tcPr>
                </a:tc>
                <a:tc>
                  <a:txBody>
                    <a:bodyPr/>
                    <a:p>
                      <a:pPr indent="0">
                        <a:buNone/>
                      </a:pPr>
                      <a:endParaRPr lang="en-US" altLang="en-US" sz="24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20000"/>
                        <a:lumOff val="80000"/>
                      </a:schemeClr>
                    </a:solidFill>
                  </a:tcPr>
                </a:tc>
              </a:tr>
              <a:tr h="1687830">
                <a:tc>
                  <a:txBody>
                    <a:bodyPr/>
                    <a:p>
                      <a:pPr indent="0">
                        <a:buNone/>
                      </a:pPr>
                      <a:r>
                        <a:rPr lang="en-US" sz="2400" b="1">
                          <a:solidFill>
                            <a:srgbClr val="4472C4"/>
                          </a:solidFill>
                          <a:latin typeface="宋体" panose="02010600030101010101" pitchFamily="2" charset="-122"/>
                          <a:ea typeface="宋体" panose="02010600030101010101" pitchFamily="2" charset="-122"/>
                          <a:cs typeface="宋体" panose="02010600030101010101" pitchFamily="2" charset="-122"/>
                        </a:rPr>
                        <a:t>Main idea</a:t>
                      </a:r>
                      <a:endParaRPr lang="en-US" altLang="en-US" sz="2400" b="1">
                        <a:solidFill>
                          <a:srgbClr val="4472C4"/>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40000"/>
                        <a:lumOff val="60000"/>
                      </a:schemeClr>
                    </a:solidFill>
                  </a:tcPr>
                </a:tc>
                <a:tc>
                  <a:txBody>
                    <a:bodyPr/>
                    <a:p>
                      <a:pPr indent="0">
                        <a:buNone/>
                      </a:pPr>
                      <a:endParaRPr lang="en-US" altLang="en-US" sz="24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20000"/>
                        <a:lumOff val="80000"/>
                      </a:schemeClr>
                    </a:solidFill>
                  </a:tcPr>
                </a:tc>
              </a:tr>
              <a:tr h="1828800">
                <a:tc>
                  <a:txBody>
                    <a:bodyPr/>
                    <a:p>
                      <a:pPr indent="0">
                        <a:buNone/>
                      </a:pPr>
                      <a:r>
                        <a:rPr lang="en-US" sz="2400" b="1">
                          <a:solidFill>
                            <a:srgbClr val="4472C4"/>
                          </a:solidFill>
                          <a:latin typeface="宋体" panose="02010600030101010101" pitchFamily="2" charset="-122"/>
                          <a:ea typeface="宋体" panose="02010600030101010101" pitchFamily="2" charset="-122"/>
                          <a:cs typeface="宋体" panose="02010600030101010101" pitchFamily="2" charset="-122"/>
                        </a:rPr>
                        <a:t>Life lessons in the work</a:t>
                      </a:r>
                      <a:endParaRPr lang="en-US" altLang="en-US" sz="2400" b="1">
                        <a:solidFill>
                          <a:srgbClr val="4472C4"/>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40000"/>
                        <a:lumOff val="60000"/>
                      </a:schemeClr>
                    </a:solidFill>
                  </a:tcPr>
                </a:tc>
                <a:tc>
                  <a:txBody>
                    <a:bodyPr/>
                    <a:p>
                      <a:pPr indent="0">
                        <a:buNone/>
                      </a:pPr>
                      <a:endParaRPr lang="en-US" altLang="en-US" sz="2400" b="0">
                        <a:solidFill>
                          <a:srgbClr val="FF0000"/>
                        </a:solidFill>
                        <a:latin typeface="Times New Roman" panose="02020603050405020304" charset="0"/>
                        <a:ea typeface="Times New Roman" panose="02020603050405020304" charset="0"/>
                        <a:cs typeface="Times New Roman" panose="02020603050405020304" charset="0"/>
                      </a:endParaRPr>
                    </a:p>
                    <a:p>
                      <a:pPr indent="0">
                        <a:buNone/>
                      </a:pPr>
                      <a:endParaRPr lang="en-US" altLang="en-US" sz="2400" b="0">
                        <a:solidFill>
                          <a:srgbClr val="FF0000"/>
                        </a:solidFill>
                        <a:latin typeface="Times New Roman" panose="02020603050405020304" charset="0"/>
                        <a:ea typeface="Times New Roman" panose="02020603050405020304" charset="0"/>
                        <a:cs typeface="Times New Roman" panose="02020603050405020304" charset="0"/>
                      </a:endParaRPr>
                    </a:p>
                    <a:p>
                      <a:pPr indent="0">
                        <a:buNone/>
                      </a:pPr>
                      <a:endParaRPr lang="en-US" altLang="en-US" sz="2400" b="0">
                        <a:solidFill>
                          <a:srgbClr val="FF0000"/>
                        </a:solidFill>
                        <a:latin typeface="Times New Roman" panose="02020603050405020304" charset="0"/>
                        <a:ea typeface="Times New Roman" panose="02020603050405020304" charset="0"/>
                        <a:cs typeface="Times New Roman" panose="02020603050405020304" charset="0"/>
                      </a:endParaRPr>
                    </a:p>
                    <a:p>
                      <a:pPr indent="0">
                        <a:buNone/>
                      </a:pPr>
                      <a:endParaRPr lang="en-US" altLang="en-US" sz="2400" b="0">
                        <a:solidFill>
                          <a:srgbClr val="FF0000"/>
                        </a:solidFill>
                        <a:latin typeface="Times New Roman" panose="02020603050405020304" charset="0"/>
                        <a:ea typeface="Times New Roman" panose="02020603050405020304" charset="0"/>
                        <a:cs typeface="Times New Roman" panose="02020603050405020304" charset="0"/>
                      </a:endParaRPr>
                    </a:p>
                    <a:p>
                      <a:pPr indent="0">
                        <a:buNone/>
                      </a:pPr>
                      <a:endParaRPr lang="en-US" altLang="en-US" sz="2400" b="0">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20000"/>
                        <a:lumOff val="80000"/>
                      </a:schemeClr>
                    </a:solidFill>
                  </a:tcPr>
                </a:tc>
              </a:tr>
            </a:tbl>
          </a:graphicData>
        </a:graphic>
      </p:graphicFrame>
      <p:sp>
        <p:nvSpPr>
          <p:cNvPr id="4" name="文本框 3"/>
          <p:cNvSpPr txBox="1"/>
          <p:nvPr/>
        </p:nvSpPr>
        <p:spPr>
          <a:xfrm>
            <a:off x="3448050" y="2348230"/>
            <a:ext cx="8134985" cy="460375"/>
          </a:xfrm>
          <a:prstGeom prst="rect">
            <a:avLst/>
          </a:prstGeom>
          <a:noFill/>
        </p:spPr>
        <p:txBody>
          <a:bodyPr wrap="square" rtlCol="0">
            <a:spAutoFit/>
          </a:bodyPr>
          <a:p>
            <a:r>
              <a:rPr lang="en-US" sz="2400">
                <a:solidFill>
                  <a:srgbClr val="FF0000"/>
                </a:solidFill>
                <a:latin typeface="Arial" panose="020B0604020202020204" pitchFamily="34" charset="0"/>
                <a:ea typeface="宋体" panose="02010600030101010101" pitchFamily="2" charset="-122"/>
                <a:cs typeface="Arial" panose="020B0604020202020204" pitchFamily="34" charset="0"/>
                <a:sym typeface="+mn-ea"/>
              </a:rPr>
              <a:t>This is a biography written by Eve Curie. </a:t>
            </a:r>
            <a:endParaRPr lang="zh-CN" altLang="en-US" sz="2400">
              <a:latin typeface="Arial" panose="020B0604020202020204" pitchFamily="34" charset="0"/>
              <a:cs typeface="Arial" panose="020B0604020202020204" pitchFamily="34" charset="0"/>
            </a:endParaRPr>
          </a:p>
        </p:txBody>
      </p:sp>
      <p:sp>
        <p:nvSpPr>
          <p:cNvPr id="5" name="文本框 4"/>
          <p:cNvSpPr txBox="1"/>
          <p:nvPr/>
        </p:nvSpPr>
        <p:spPr>
          <a:xfrm>
            <a:off x="3448685" y="3254375"/>
            <a:ext cx="8533130" cy="1753235"/>
          </a:xfrm>
          <a:prstGeom prst="rect">
            <a:avLst/>
          </a:prstGeom>
          <a:noFill/>
        </p:spPr>
        <p:txBody>
          <a:bodyPr wrap="square" rtlCol="0">
            <a:spAutoFit/>
          </a:bodyPr>
          <a:p>
            <a:pPr fontAlgn="auto">
              <a:lnSpc>
                <a:spcPct val="150000"/>
              </a:lnSpc>
            </a:pPr>
            <a:r>
              <a:rPr lang="en-US" sz="2400">
                <a:solidFill>
                  <a:srgbClr val="FF0000"/>
                </a:solidFill>
                <a:latin typeface="Arial" panose="020B0604020202020204" pitchFamily="34" charset="0"/>
                <a:ea typeface="宋体" panose="02010600030101010101" pitchFamily="2" charset="-122"/>
                <a:cs typeface="Arial" panose="020B0604020202020204" pitchFamily="34" charset="0"/>
                <a:sym typeface="+mn-ea"/>
              </a:rPr>
              <a:t>It tells readers in detail the life of Madame Curie, who was the first woman to win a Noble Prize and was the only woman to win the reward in two different fields. </a:t>
            </a:r>
            <a:endParaRPr lang="zh-CN" altLang="en-US" sz="2400">
              <a:latin typeface="Arial" panose="020B0604020202020204" pitchFamily="34" charset="0"/>
              <a:cs typeface="Arial" panose="020B0604020202020204" pitchFamily="34" charset="0"/>
            </a:endParaRPr>
          </a:p>
        </p:txBody>
      </p:sp>
      <p:sp>
        <p:nvSpPr>
          <p:cNvPr id="6" name="文本框 5"/>
          <p:cNvSpPr txBox="1"/>
          <p:nvPr/>
        </p:nvSpPr>
        <p:spPr>
          <a:xfrm>
            <a:off x="3448685" y="5092065"/>
            <a:ext cx="8590280" cy="1198880"/>
          </a:xfrm>
          <a:prstGeom prst="rect">
            <a:avLst/>
          </a:prstGeom>
          <a:noFill/>
        </p:spPr>
        <p:txBody>
          <a:bodyPr wrap="square" rtlCol="0">
            <a:spAutoFit/>
          </a:bodyPr>
          <a:p>
            <a:pPr indent="0" fontAlgn="auto">
              <a:lnSpc>
                <a:spcPct val="150000"/>
              </a:lnSpc>
              <a:buNone/>
            </a:pPr>
            <a:r>
              <a:rPr lang="en-US" sz="2400">
                <a:solidFill>
                  <a:srgbClr val="FF0000"/>
                </a:solidFill>
                <a:latin typeface="Arial" panose="020B0604020202020204" pitchFamily="34" charset="0"/>
                <a:cs typeface="Arial" panose="020B0604020202020204" pitchFamily="34" charset="0"/>
                <a:sym typeface="+mn-ea"/>
              </a:rPr>
              <a:t>Madame Curie was a determined </a:t>
            </a:r>
            <a:r>
              <a:rPr lang="en-US" sz="2400">
                <a:solidFill>
                  <a:srgbClr val="FF0000"/>
                </a:solidFill>
                <a:latin typeface="Arial" panose="020B0604020202020204" pitchFamily="34" charset="0"/>
                <a:ea typeface="宋体" panose="02010600030101010101" pitchFamily="2" charset="-122"/>
                <a:cs typeface="Arial" panose="020B0604020202020204" pitchFamily="34" charset="0"/>
                <a:sym typeface="+mn-ea"/>
              </a:rPr>
              <a:t>woman and set a good example to all the women who are eager to achieve life goals. </a:t>
            </a:r>
            <a:endParaRPr lang="zh-CN" altLang="en-US" sz="2400">
              <a:latin typeface="Arial" panose="020B0604020202020204" pitchFamily="34" charset="0"/>
              <a:cs typeface="Arial" panose="020B0604020202020204" pitchFamily="34" charset="0"/>
            </a:endParaRPr>
          </a:p>
        </p:txBody>
      </p:sp>
      <p:pic>
        <p:nvPicPr>
          <p:cNvPr id="7" name="图片 6"/>
          <p:cNvPicPr>
            <a:picLocks noChangeAspect="1"/>
          </p:cNvPicPr>
          <p:nvPr/>
        </p:nvPicPr>
        <p:blipFill>
          <a:blip r:embed="rId2"/>
          <a:stretch>
            <a:fillRect/>
          </a:stretch>
        </p:blipFill>
        <p:spPr>
          <a:xfrm>
            <a:off x="10583545" y="0"/>
            <a:ext cx="1608455" cy="2146935"/>
          </a:xfrm>
          <a:prstGeom prst="rect">
            <a:avLst/>
          </a:prstGeom>
        </p:spPr>
      </p:pic>
      <p:sp>
        <p:nvSpPr>
          <p:cNvPr id="8" name="文本框 7"/>
          <p:cNvSpPr txBox="1"/>
          <p:nvPr/>
        </p:nvSpPr>
        <p:spPr>
          <a:xfrm>
            <a:off x="7127875" y="1438910"/>
            <a:ext cx="3175000" cy="368300"/>
          </a:xfrm>
          <a:prstGeom prst="rect">
            <a:avLst/>
          </a:prstGeom>
          <a:noFill/>
        </p:spPr>
        <p:txBody>
          <a:bodyPr wrap="square" rtlCol="0">
            <a:spAutoFit/>
          </a:bodyPr>
          <a:p>
            <a:r>
              <a:rPr lang="en-US" b="1">
                <a:solidFill>
                  <a:srgbClr val="00B0F0"/>
                </a:solidFill>
                <a:latin typeface="Times New Roman" panose="02020603050405020304" charset="0"/>
                <a:ea typeface="宋体" panose="02010600030101010101" pitchFamily="2" charset="-122"/>
                <a:sym typeface="+mn-ea"/>
              </a:rPr>
              <a:t>Madame Curie-- A Biography</a:t>
            </a:r>
            <a:endParaRPr lang="en-US" altLang="en-US" b="1">
              <a:solidFill>
                <a:srgbClr val="00B0F0"/>
              </a:solidFill>
              <a:latin typeface="Times New Roman" panose="02020603050405020304" charset="0"/>
              <a:ea typeface="宋体" panose="02010600030101010101" pitchFamily="2" charset="-122"/>
              <a:sym typeface="+mn-ea"/>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075180" y="86360"/>
            <a:ext cx="7258685" cy="705485"/>
          </a:xfrm>
        </p:spPr>
        <p:txBody>
          <a:bodyPr/>
          <a:p>
            <a:pPr algn="ctr"/>
            <a:r>
              <a:rPr lang="zh-CN" altLang="en-US">
                <a:solidFill>
                  <a:srgbClr val="1D41D5"/>
                </a:solidFill>
                <a:effectLst>
                  <a:outerShdw blurRad="38100" dist="25400" dir="5400000" algn="ctr" rotWithShape="0">
                    <a:srgbClr val="6E747A">
                      <a:alpha val="43000"/>
                    </a:srgbClr>
                  </a:outerShdw>
                </a:effectLst>
              </a:rPr>
              <a:t>Language appreciation </a:t>
            </a:r>
            <a:endParaRPr lang="zh-CN" altLang="en-US">
              <a:solidFill>
                <a:srgbClr val="1D41D5"/>
              </a:solidFill>
              <a:effectLst>
                <a:outerShdw blurRad="38100" dist="25400" dir="5400000" algn="ctr" rotWithShape="0">
                  <a:srgbClr val="6E747A">
                    <a:alpha val="43000"/>
                  </a:srgbClr>
                </a:outerShdw>
              </a:effectLst>
            </a:endParaRPr>
          </a:p>
        </p:txBody>
      </p:sp>
      <p:sp>
        <p:nvSpPr>
          <p:cNvPr id="100" name="文本框 99"/>
          <p:cNvSpPr txBox="1"/>
          <p:nvPr/>
        </p:nvSpPr>
        <p:spPr>
          <a:xfrm>
            <a:off x="614045" y="1050925"/>
            <a:ext cx="11174730" cy="4523105"/>
          </a:xfrm>
          <a:prstGeom prst="rect">
            <a:avLst/>
          </a:prstGeom>
          <a:noFill/>
          <a:ln w="9525">
            <a:noFill/>
          </a:ln>
        </p:spPr>
        <p:txBody>
          <a:bodyPr wrap="square">
            <a:spAutoFit/>
          </a:bodyPr>
          <a:p>
            <a:pPr indent="0" fontAlgn="auto">
              <a:lnSpc>
                <a:spcPct val="150000"/>
              </a:lnSpc>
            </a:pPr>
            <a:r>
              <a:rPr lang="en-US" sz="2400" b="0">
                <a:solidFill>
                  <a:srgbClr val="FF0000"/>
                </a:solidFill>
                <a:latin typeface="Times New Roman" panose="02020603050405020304" charset="0"/>
                <a:ea typeface="宋体" panose="02010600030101010101" pitchFamily="2" charset="-122"/>
              </a:rPr>
              <a:t>1. Unable to find the Blue Bird anywhere, the children say goodbye to their magical friends and return home. </a:t>
            </a:r>
            <a:endParaRPr lang="en-US" sz="2400" b="0">
              <a:solidFill>
                <a:srgbClr val="FF0000"/>
              </a:solidFill>
              <a:latin typeface="Times New Roman" panose="02020603050405020304" charset="0"/>
              <a:ea typeface="宋体" panose="02010600030101010101" pitchFamily="2" charset="-122"/>
            </a:endParaRPr>
          </a:p>
          <a:p>
            <a:pPr indent="0" fontAlgn="auto">
              <a:lnSpc>
                <a:spcPct val="150000"/>
              </a:lnSpc>
            </a:pPr>
            <a:r>
              <a:rPr lang="en-US" sz="2400" b="0">
                <a:solidFill>
                  <a:srgbClr val="00B050"/>
                </a:solidFill>
                <a:latin typeface="Times New Roman" panose="02020603050405020304" charset="0"/>
                <a:ea typeface="宋体" panose="02010600030101010101" pitchFamily="2" charset="-122"/>
              </a:rPr>
              <a:t>[</a:t>
            </a:r>
            <a:r>
              <a:rPr lang="zh-CN" sz="2400" b="0">
                <a:solidFill>
                  <a:srgbClr val="00B050"/>
                </a:solidFill>
                <a:ea typeface="宋体" panose="02010600030101010101" pitchFamily="2" charset="-122"/>
              </a:rPr>
              <a:t>句式分析</a:t>
            </a:r>
            <a:r>
              <a:rPr lang="en-US" sz="2400" b="0">
                <a:solidFill>
                  <a:srgbClr val="00B050"/>
                </a:solidFill>
                <a:latin typeface="Times New Roman" panose="02020603050405020304" charset="0"/>
                <a:ea typeface="宋体" panose="02010600030101010101" pitchFamily="2" charset="-122"/>
              </a:rPr>
              <a:t>]</a:t>
            </a:r>
            <a:r>
              <a:rPr lang="en-US" sz="2400" b="0">
                <a:solidFill>
                  <a:srgbClr val="00B050"/>
                </a:solidFill>
                <a:latin typeface="Times New Roman" panose="02020603050405020304" charset="0"/>
                <a:ea typeface="宋体" panose="02010600030101010101" pitchFamily="2" charset="-122"/>
                <a:cs typeface="Times New Roman" panose="02020603050405020304" charset="0"/>
              </a:rPr>
              <a:t> </a:t>
            </a:r>
            <a:r>
              <a:rPr lang="zh-CN" sz="2400" b="0">
                <a:solidFill>
                  <a:srgbClr val="000000"/>
                </a:solidFill>
                <a:latin typeface="Times New Roman" panose="02020603050405020304" charset="0"/>
                <a:ea typeface="宋体" panose="02010600030101010101" pitchFamily="2" charset="-122"/>
              </a:rPr>
              <a:t>形容词短语</a:t>
            </a:r>
            <a:r>
              <a:rPr lang="en-US" sz="2400" b="0">
                <a:solidFill>
                  <a:srgbClr val="000000"/>
                </a:solidFill>
                <a:latin typeface="Times New Roman" panose="02020603050405020304" charset="0"/>
                <a:ea typeface="宋体" panose="02010600030101010101" pitchFamily="2" charset="-122"/>
                <a:cs typeface="Times New Roman" panose="02020603050405020304" charset="0"/>
              </a:rPr>
              <a:t> </a:t>
            </a:r>
            <a:r>
              <a:rPr lang="en-US" sz="2400" b="0">
                <a:solidFill>
                  <a:srgbClr val="000000"/>
                </a:solidFill>
                <a:latin typeface="Times New Roman" panose="02020603050405020304" charset="0"/>
                <a:ea typeface="宋体" panose="02010600030101010101" pitchFamily="2" charset="-122"/>
              </a:rPr>
              <a:t>Unable to find the Blue Bird anywhere</a:t>
            </a:r>
            <a:r>
              <a:rPr lang="zh-CN" sz="2400" b="0">
                <a:solidFill>
                  <a:srgbClr val="000000"/>
                </a:solidFill>
                <a:latin typeface="Times New Roman" panose="02020603050405020304" charset="0"/>
                <a:ea typeface="宋体" panose="02010600030101010101" pitchFamily="2" charset="-122"/>
              </a:rPr>
              <a:t>原因状语，用来说明主语的状态，语境中相当于状语从句：</a:t>
            </a:r>
            <a:r>
              <a:rPr lang="en-US" sz="2400" b="0" u="sng">
                <a:solidFill>
                  <a:srgbClr val="FF0000"/>
                </a:solidFill>
                <a:latin typeface="Times New Roman" panose="02020603050405020304" charset="0"/>
                <a:ea typeface="宋体" panose="02010600030101010101" pitchFamily="2" charset="-122"/>
              </a:rPr>
              <a:t>Because the children are unable to find the Blue Bird anywhere.</a:t>
            </a:r>
            <a:r>
              <a:rPr lang="en-US" sz="2400" b="0">
                <a:solidFill>
                  <a:srgbClr val="000000"/>
                </a:solidFill>
                <a:latin typeface="Times New Roman" panose="02020603050405020304" charset="0"/>
                <a:ea typeface="宋体" panose="02010600030101010101" pitchFamily="2" charset="-122"/>
                <a:cs typeface="Times New Roman" panose="02020603050405020304" charset="0"/>
              </a:rPr>
              <a:t> </a:t>
            </a:r>
            <a:endParaRPr lang="en-US" sz="2400" b="0">
              <a:solidFill>
                <a:srgbClr val="000000"/>
              </a:solidFill>
              <a:latin typeface="Times New Roman" panose="02020603050405020304" charset="0"/>
              <a:ea typeface="宋体" panose="02010600030101010101" pitchFamily="2" charset="-122"/>
              <a:cs typeface="Times New Roman" panose="02020603050405020304" charset="0"/>
            </a:endParaRPr>
          </a:p>
          <a:p>
            <a:pPr indent="0" fontAlgn="auto">
              <a:lnSpc>
                <a:spcPct val="150000"/>
              </a:lnSpc>
            </a:pPr>
            <a:r>
              <a:rPr lang="en-US" sz="2400" b="0">
                <a:solidFill>
                  <a:srgbClr val="00B050"/>
                </a:solidFill>
                <a:latin typeface="Times New Roman" panose="02020603050405020304" charset="0"/>
                <a:ea typeface="宋体" panose="02010600030101010101" pitchFamily="2" charset="-122"/>
              </a:rPr>
              <a:t>[</a:t>
            </a:r>
            <a:r>
              <a:rPr lang="zh-CN" sz="2400" b="0">
                <a:solidFill>
                  <a:srgbClr val="00B050"/>
                </a:solidFill>
                <a:ea typeface="宋体" panose="02010600030101010101" pitchFamily="2" charset="-122"/>
              </a:rPr>
              <a:t>尝试翻译</a:t>
            </a:r>
            <a:r>
              <a:rPr lang="en-US" sz="2400" b="0">
                <a:solidFill>
                  <a:srgbClr val="00B050"/>
                </a:solidFill>
                <a:latin typeface="Times New Roman" panose="02020603050405020304" charset="0"/>
                <a:ea typeface="宋体" panose="02010600030101010101" pitchFamily="2" charset="-122"/>
              </a:rPr>
              <a:t>]</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 </a:t>
            </a:r>
            <a:r>
              <a:rPr lang="zh-CN" sz="2400" b="0" u="sng">
                <a:solidFill>
                  <a:srgbClr val="FF0000"/>
                </a:solidFill>
                <a:ea typeface="宋体" panose="02010600030101010101" pitchFamily="2" charset="-122"/>
              </a:rPr>
              <a:t>由于到处都找不到蓝鸟，孩子们告别了他们神奇的朋友们，回到了家</a:t>
            </a:r>
            <a:r>
              <a:rPr lang="zh-CN" sz="2400" b="0">
                <a:solidFill>
                  <a:srgbClr val="FF0000"/>
                </a:solidFill>
                <a:ea typeface="宋体" panose="02010600030101010101" pitchFamily="2" charset="-122"/>
              </a:rPr>
              <a:t>。</a:t>
            </a:r>
            <a:endParaRPr lang="zh-CN" altLang="en-US" sz="2400"/>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866900" y="0"/>
            <a:ext cx="7879715" cy="705485"/>
          </a:xfrm>
        </p:spPr>
        <p:txBody>
          <a:bodyPr/>
          <a:p>
            <a:pPr algn="ctr"/>
            <a:r>
              <a:rPr lang="zh-CN" altLang="en-US">
                <a:solidFill>
                  <a:srgbClr val="1D41D5"/>
                </a:solidFill>
                <a:effectLst>
                  <a:outerShdw blurRad="38100" dist="25400" dir="5400000" algn="ctr" rotWithShape="0">
                    <a:srgbClr val="6E747A">
                      <a:alpha val="43000"/>
                    </a:srgbClr>
                  </a:outerShdw>
                </a:effectLst>
                <a:sym typeface="+mn-ea"/>
              </a:rPr>
              <a:t>Language appreciation </a:t>
            </a:r>
            <a:endParaRPr lang="zh-CN" altLang="en-US"/>
          </a:p>
        </p:txBody>
      </p:sp>
      <p:sp>
        <p:nvSpPr>
          <p:cNvPr id="100" name="文本框 99"/>
          <p:cNvSpPr txBox="1"/>
          <p:nvPr/>
        </p:nvSpPr>
        <p:spPr>
          <a:xfrm>
            <a:off x="1045210" y="1167130"/>
            <a:ext cx="10412095" cy="4523105"/>
          </a:xfrm>
          <a:prstGeom prst="rect">
            <a:avLst/>
          </a:prstGeom>
          <a:noFill/>
          <a:ln w="9525">
            <a:noFill/>
          </a:ln>
        </p:spPr>
        <p:txBody>
          <a:bodyPr wrap="square">
            <a:spAutoFit/>
          </a:bodyPr>
          <a:p>
            <a:pPr indent="0" fontAlgn="auto">
              <a:lnSpc>
                <a:spcPct val="150000"/>
              </a:lnSpc>
            </a:pPr>
            <a:r>
              <a:rPr lang="en-US" sz="2400" b="0">
                <a:solidFill>
                  <a:srgbClr val="FF0000"/>
                </a:solidFill>
                <a:latin typeface="Times New Roman" panose="02020603050405020304" charset="0"/>
                <a:ea typeface="宋体" panose="02010600030101010101" pitchFamily="2" charset="-122"/>
              </a:rPr>
              <a:t>2.</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0">
                <a:solidFill>
                  <a:srgbClr val="FF0000"/>
                </a:solidFill>
                <a:latin typeface="Times New Roman" panose="02020603050405020304" charset="0"/>
                <a:ea typeface="宋体" panose="02010600030101010101" pitchFamily="2" charset="-122"/>
              </a:rPr>
              <a:t>You will see him every time you go to the window...</a:t>
            </a:r>
            <a:endParaRPr lang="en-US" sz="2400" b="0">
              <a:solidFill>
                <a:srgbClr val="FF0000"/>
              </a:solidFill>
              <a:latin typeface="Times New Roman" panose="02020603050405020304" charset="0"/>
              <a:ea typeface="宋体" panose="02010600030101010101" pitchFamily="2" charset="-122"/>
            </a:endParaRPr>
          </a:p>
          <a:p>
            <a:pPr indent="0" fontAlgn="auto">
              <a:lnSpc>
                <a:spcPct val="150000"/>
              </a:lnSpc>
            </a:pPr>
            <a:r>
              <a:rPr lang="en-US" sz="2400" b="0">
                <a:solidFill>
                  <a:srgbClr val="00B050"/>
                </a:solidFill>
                <a:latin typeface="Times New Roman" panose="02020603050405020304" charset="0"/>
                <a:ea typeface="宋体" panose="02010600030101010101" pitchFamily="2" charset="-122"/>
              </a:rPr>
              <a:t>[</a:t>
            </a:r>
            <a:r>
              <a:rPr lang="zh-CN" sz="2400" b="0">
                <a:solidFill>
                  <a:srgbClr val="00B050"/>
                </a:solidFill>
                <a:ea typeface="宋体" panose="02010600030101010101" pitchFamily="2" charset="-122"/>
              </a:rPr>
              <a:t>句式分析</a:t>
            </a:r>
            <a:r>
              <a:rPr lang="en-US" sz="2400" b="0">
                <a:solidFill>
                  <a:srgbClr val="00B050"/>
                </a:solidFill>
                <a:latin typeface="Times New Roman" panose="02020603050405020304" charset="0"/>
                <a:ea typeface="宋体" panose="02010600030101010101" pitchFamily="2" charset="-122"/>
              </a:rPr>
              <a:t>]</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every time </a:t>
            </a:r>
            <a:r>
              <a:rPr lang="zh-CN" sz="2400" b="0">
                <a:latin typeface="Times New Roman" panose="02020603050405020304" charset="0"/>
                <a:ea typeface="宋体" panose="02010600030101010101" pitchFamily="2" charset="-122"/>
              </a:rPr>
              <a:t>意为“每次”， 本语境中作</a:t>
            </a:r>
            <a:r>
              <a:rPr lang="zh-CN" sz="2400" b="0" u="sng">
                <a:solidFill>
                  <a:srgbClr val="FF0000"/>
                </a:solidFill>
                <a:latin typeface="Times New Roman" panose="02020603050405020304" charset="0"/>
                <a:ea typeface="宋体" panose="02010600030101010101" pitchFamily="2" charset="-122"/>
              </a:rPr>
              <a:t>连词</a:t>
            </a:r>
            <a:r>
              <a:rPr lang="zh-CN" sz="2400" b="0">
                <a:latin typeface="Times New Roman" panose="02020603050405020304" charset="0"/>
                <a:ea typeface="宋体" panose="02010600030101010101" pitchFamily="2" charset="-122"/>
              </a:rPr>
              <a:t>，引导</a:t>
            </a:r>
            <a:r>
              <a:rPr lang="zh-CN" sz="2400" b="0" u="sng">
                <a:solidFill>
                  <a:srgbClr val="FF0000"/>
                </a:solidFill>
                <a:latin typeface="Times New Roman" panose="02020603050405020304" charset="0"/>
                <a:ea typeface="宋体" panose="02010600030101010101" pitchFamily="2" charset="-122"/>
              </a:rPr>
              <a:t>时间状语</a:t>
            </a:r>
            <a:r>
              <a:rPr lang="zh-CN" sz="2400" b="0">
                <a:latin typeface="Times New Roman" panose="02020603050405020304" charset="0"/>
                <a:ea typeface="宋体" panose="02010600030101010101" pitchFamily="2" charset="-122"/>
              </a:rPr>
              <a:t>从句。类似的可以引导时间状语从句的还有：</a:t>
            </a:r>
            <a:r>
              <a:rPr lang="en-US" sz="2400" b="0">
                <a:latin typeface="Times New Roman" panose="02020603050405020304" charset="0"/>
                <a:ea typeface="宋体" panose="02010600030101010101" pitchFamily="2" charset="-122"/>
              </a:rPr>
              <a:t>the first/second time(</a:t>
            </a:r>
            <a:r>
              <a:rPr lang="zh-CN" sz="2400" b="0">
                <a:latin typeface="Times New Roman" panose="02020603050405020304" charset="0"/>
                <a:ea typeface="宋体" panose="02010600030101010101" pitchFamily="2" charset="-122"/>
              </a:rPr>
              <a:t>第一次</a:t>
            </a:r>
            <a:r>
              <a:rPr lang="en-US" sz="2400" b="0">
                <a:latin typeface="Times New Roman" panose="02020603050405020304" charset="0"/>
                <a:ea typeface="宋体" panose="02010600030101010101" pitchFamily="2" charset="-122"/>
              </a:rPr>
              <a:t>/</a:t>
            </a:r>
            <a:r>
              <a:rPr lang="zh-CN" sz="2400" b="0">
                <a:latin typeface="Times New Roman" panose="02020603050405020304" charset="0"/>
                <a:ea typeface="宋体" panose="02010600030101010101" pitchFamily="2" charset="-122"/>
              </a:rPr>
              <a:t>第二次</a:t>
            </a:r>
            <a:r>
              <a:rPr lang="en-US" sz="2400" b="0">
                <a:latin typeface="Times New Roman" panose="02020603050405020304" charset="0"/>
                <a:ea typeface="宋体" panose="02010600030101010101" pitchFamily="2" charset="-122"/>
              </a:rPr>
              <a:t>); any time</a:t>
            </a:r>
            <a:r>
              <a:rPr lang="zh-CN" sz="2400" b="0">
                <a:latin typeface="Times New Roman" panose="02020603050405020304" charset="0"/>
                <a:ea typeface="宋体" panose="02010600030101010101" pitchFamily="2" charset="-122"/>
              </a:rPr>
              <a:t>（任何时候）</a:t>
            </a:r>
            <a:r>
              <a:rPr lang="en-US" sz="2400" b="0">
                <a:latin typeface="Times New Roman" panose="02020603050405020304" charset="0"/>
                <a:ea typeface="宋体" panose="02010600030101010101" pitchFamily="2" charset="-122"/>
              </a:rPr>
              <a:t>; the moment/ minute/instant=as soon as</a:t>
            </a:r>
            <a:r>
              <a:rPr lang="zh-CN" sz="2400" b="0">
                <a:latin typeface="Times New Roman" panose="02020603050405020304" charset="0"/>
                <a:ea typeface="宋体" panose="02010600030101010101" pitchFamily="2" charset="-122"/>
              </a:rPr>
              <a:t>（一</a:t>
            </a:r>
            <a:r>
              <a:rPr lang="en-US" sz="2400" b="0">
                <a:latin typeface="Times New Roman" panose="02020603050405020304" charset="0"/>
                <a:ea typeface="宋体" panose="02010600030101010101" pitchFamily="2" charset="-122"/>
              </a:rPr>
              <a:t>...</a:t>
            </a:r>
            <a:r>
              <a:rPr lang="zh-CN" sz="2400" b="0">
                <a:latin typeface="Times New Roman" panose="02020603050405020304" charset="0"/>
                <a:ea typeface="宋体" panose="02010600030101010101" pitchFamily="2" charset="-122"/>
              </a:rPr>
              <a:t>就</a:t>
            </a:r>
            <a:r>
              <a:rPr lang="en-US" sz="2400" b="0">
                <a:latin typeface="Times New Roman" panose="02020603050405020304" charset="0"/>
                <a:ea typeface="宋体" panose="02010600030101010101" pitchFamily="2" charset="-122"/>
              </a:rPr>
              <a:t>...</a:t>
            </a:r>
            <a:r>
              <a:rPr lang="zh-CN" sz="2400" b="0">
                <a:latin typeface="Times New Roman" panose="02020603050405020304" charset="0"/>
                <a:ea typeface="宋体" panose="02010600030101010101" pitchFamily="2" charset="-122"/>
              </a:rPr>
              <a:t>）</a:t>
            </a:r>
            <a:r>
              <a:rPr lang="en-US" sz="2400" b="0">
                <a:latin typeface="Times New Roman" panose="02020603050405020304" charset="0"/>
                <a:ea typeface="宋体" panose="02010600030101010101" pitchFamily="2" charset="-122"/>
              </a:rPr>
              <a:t>, </a:t>
            </a:r>
            <a:r>
              <a:rPr lang="zh-CN" sz="2400" b="0">
                <a:latin typeface="Times New Roman" panose="02020603050405020304" charset="0"/>
                <a:ea typeface="宋体" panose="02010600030101010101" pitchFamily="2" charset="-122"/>
              </a:rPr>
              <a:t>等等。 </a:t>
            </a:r>
            <a:endParaRPr lang="zh-CN" sz="2400" b="0">
              <a:latin typeface="Times New Roman" panose="02020603050405020304" charset="0"/>
              <a:ea typeface="宋体" panose="02010600030101010101" pitchFamily="2" charset="-122"/>
            </a:endParaRPr>
          </a:p>
          <a:p>
            <a:pPr indent="0" fontAlgn="auto">
              <a:lnSpc>
                <a:spcPct val="150000"/>
              </a:lnSpc>
            </a:pPr>
            <a:r>
              <a:rPr lang="en-US" sz="2400" b="0">
                <a:solidFill>
                  <a:srgbClr val="00B050"/>
                </a:solidFill>
                <a:latin typeface="Times New Roman" panose="02020603050405020304" charset="0"/>
                <a:ea typeface="宋体" panose="02010600030101010101" pitchFamily="2" charset="-122"/>
              </a:rPr>
              <a:t>[</a:t>
            </a:r>
            <a:r>
              <a:rPr lang="zh-CN" sz="2400" b="0">
                <a:solidFill>
                  <a:srgbClr val="00B050"/>
                </a:solidFill>
                <a:ea typeface="宋体" panose="02010600030101010101" pitchFamily="2" charset="-122"/>
              </a:rPr>
              <a:t>尝试翻译</a:t>
            </a:r>
            <a:r>
              <a:rPr lang="en-US" sz="2400" b="0">
                <a:solidFill>
                  <a:srgbClr val="00B050"/>
                </a:solidFill>
                <a:latin typeface="Times New Roman" panose="02020603050405020304" charset="0"/>
                <a:ea typeface="宋体" panose="02010600030101010101" pitchFamily="2" charset="-122"/>
              </a:rPr>
              <a:t>]</a:t>
            </a:r>
            <a:r>
              <a:rPr lang="en-US" sz="2400" b="0">
                <a:latin typeface="Times New Roman" panose="02020603050405020304" charset="0"/>
                <a:ea typeface="宋体" panose="02010600030101010101" pitchFamily="2" charset="-122"/>
                <a:cs typeface="Times New Roman" panose="02020603050405020304" charset="0"/>
              </a:rPr>
              <a:t> </a:t>
            </a:r>
            <a:r>
              <a:rPr lang="zh-CN" sz="2400" b="0" u="sng">
                <a:solidFill>
                  <a:srgbClr val="FF0000"/>
                </a:solidFill>
                <a:latin typeface="Times New Roman" panose="02020603050405020304" charset="0"/>
                <a:ea typeface="宋体" panose="02010600030101010101" pitchFamily="2" charset="-122"/>
              </a:rPr>
              <a:t>你每次走到窗口都能看到他</a:t>
            </a:r>
            <a:r>
              <a:rPr lang="zh-CN" sz="2400" b="0">
                <a:solidFill>
                  <a:srgbClr val="FF0000"/>
                </a:solidFill>
                <a:latin typeface="Times New Roman" panose="02020603050405020304" charset="0"/>
                <a:ea typeface="宋体" panose="02010600030101010101" pitchFamily="2" charset="-122"/>
              </a:rPr>
              <a:t>。</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 </a:t>
            </a:r>
            <a:endParaRPr lang="zh-CN" altLang="en-US" sz="2400"/>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07460" y="100400"/>
            <a:ext cx="10969200" cy="705600"/>
          </a:xfrm>
        </p:spPr>
        <p:txBody>
          <a:bodyPr/>
          <a:p>
            <a:pPr algn="ctr"/>
            <a:r>
              <a:rPr lang="zh-CN" altLang="en-US">
                <a:solidFill>
                  <a:srgbClr val="1D41D5"/>
                </a:solidFill>
                <a:effectLst>
                  <a:outerShdw blurRad="38100" dist="25400" dir="5400000" algn="ctr" rotWithShape="0">
                    <a:srgbClr val="6E747A">
                      <a:alpha val="43000"/>
                    </a:srgbClr>
                  </a:outerShdw>
                </a:effectLst>
                <a:sym typeface="+mn-ea"/>
              </a:rPr>
              <a:t>Language appreciation </a:t>
            </a:r>
            <a:endParaRPr lang="zh-CN" altLang="en-US"/>
          </a:p>
        </p:txBody>
      </p:sp>
      <p:sp>
        <p:nvSpPr>
          <p:cNvPr id="100" name="文本框 99"/>
          <p:cNvSpPr txBox="1"/>
          <p:nvPr/>
        </p:nvSpPr>
        <p:spPr>
          <a:xfrm>
            <a:off x="861060" y="970280"/>
            <a:ext cx="10271760" cy="5077460"/>
          </a:xfrm>
          <a:prstGeom prst="rect">
            <a:avLst/>
          </a:prstGeom>
          <a:noFill/>
          <a:ln w="9525">
            <a:noFill/>
          </a:ln>
        </p:spPr>
        <p:txBody>
          <a:bodyPr wrap="square">
            <a:spAutoFit/>
          </a:bodyPr>
          <a:p>
            <a:pPr indent="0" fontAlgn="auto">
              <a:lnSpc>
                <a:spcPct val="150000"/>
              </a:lnSpc>
            </a:pPr>
            <a:r>
              <a:rPr lang="en-US" sz="2400" b="0">
                <a:solidFill>
                  <a:srgbClr val="FF0000"/>
                </a:solidFill>
                <a:latin typeface="Times New Roman" panose="02020603050405020304" charset="0"/>
                <a:ea typeface="宋体" panose="02010600030101010101" pitchFamily="2" charset="-122"/>
              </a:rPr>
              <a:t>3. When writing a summary of a play, your purpose is to convey the basic ideas of the original...</a:t>
            </a:r>
            <a:endParaRPr lang="en-US" sz="2400" b="0">
              <a:solidFill>
                <a:srgbClr val="FF0000"/>
              </a:solidFill>
              <a:latin typeface="Times New Roman" panose="02020603050405020304" charset="0"/>
              <a:ea typeface="宋体" panose="02010600030101010101" pitchFamily="2" charset="-122"/>
            </a:endParaRPr>
          </a:p>
          <a:p>
            <a:pPr indent="0" fontAlgn="auto">
              <a:lnSpc>
                <a:spcPct val="150000"/>
              </a:lnSpc>
            </a:pPr>
            <a:r>
              <a:rPr lang="en-US" sz="2400" b="0">
                <a:solidFill>
                  <a:srgbClr val="00B050"/>
                </a:solidFill>
                <a:latin typeface="Times New Roman" panose="02020603050405020304" charset="0"/>
                <a:ea typeface="宋体" panose="02010600030101010101" pitchFamily="2" charset="-122"/>
              </a:rPr>
              <a:t>[</a:t>
            </a:r>
            <a:r>
              <a:rPr lang="zh-CN" sz="2400" b="0">
                <a:solidFill>
                  <a:srgbClr val="00B050"/>
                </a:solidFill>
                <a:ea typeface="宋体" panose="02010600030101010101" pitchFamily="2" charset="-122"/>
              </a:rPr>
              <a:t>句式分析</a:t>
            </a:r>
            <a:r>
              <a:rPr lang="en-US" sz="2400" b="0">
                <a:solidFill>
                  <a:srgbClr val="00B050"/>
                </a:solidFill>
                <a:latin typeface="Times New Roman" panose="02020603050405020304" charset="0"/>
                <a:ea typeface="宋体" panose="02010600030101010101" pitchFamily="2" charset="-122"/>
              </a:rPr>
              <a:t>]</a:t>
            </a:r>
            <a:r>
              <a:rPr lang="en-US" sz="2400" b="0">
                <a:latin typeface="Times New Roman" panose="02020603050405020304" charset="0"/>
                <a:ea typeface="宋体" panose="02010600030101010101" pitchFamily="2" charset="-122"/>
              </a:rPr>
              <a:t> </a:t>
            </a:r>
            <a:r>
              <a:rPr lang="zh-CN" sz="2400" b="0">
                <a:latin typeface="Times New Roman" panose="02020603050405020304" charset="0"/>
                <a:ea typeface="宋体" panose="02010600030101010101" pitchFamily="2" charset="-122"/>
              </a:rPr>
              <a:t>当状语从句的主语与主句的主语一致时，常常可以省略从句的主语，同时将从句的谓语改变为非谓语动词形式，从句的主谓构成</a:t>
            </a:r>
            <a:r>
              <a:rPr lang="zh-CN" sz="2400" b="0" u="sng">
                <a:solidFill>
                  <a:srgbClr val="FF0000"/>
                </a:solidFill>
                <a:latin typeface="Times New Roman" panose="02020603050405020304" charset="0"/>
                <a:ea typeface="宋体" panose="02010600030101010101" pitchFamily="2" charset="-122"/>
              </a:rPr>
              <a:t>主动</a:t>
            </a:r>
            <a:r>
              <a:rPr lang="zh-CN" sz="2400" b="0">
                <a:latin typeface="Times New Roman" panose="02020603050405020304" charset="0"/>
                <a:ea typeface="宋体" panose="02010600030101010101" pitchFamily="2" charset="-122"/>
              </a:rPr>
              <a:t>关系时，常常用</a:t>
            </a:r>
            <a:r>
              <a:rPr lang="zh-CN" sz="2400" b="0" u="sng">
                <a:solidFill>
                  <a:srgbClr val="FF0000"/>
                </a:solidFill>
                <a:latin typeface="Times New Roman" panose="02020603050405020304" charset="0"/>
                <a:ea typeface="宋体" panose="02010600030101010101" pitchFamily="2" charset="-122"/>
              </a:rPr>
              <a:t>现在</a:t>
            </a:r>
            <a:r>
              <a:rPr lang="zh-CN" sz="2400" b="0">
                <a:latin typeface="Times New Roman" panose="02020603050405020304" charset="0"/>
                <a:ea typeface="宋体" panose="02010600030101010101" pitchFamily="2" charset="-122"/>
              </a:rPr>
              <a:t>分词；若构成</a:t>
            </a:r>
            <a:r>
              <a:rPr lang="zh-CN" sz="2400" b="0" u="sng">
                <a:solidFill>
                  <a:srgbClr val="FF0000"/>
                </a:solidFill>
                <a:latin typeface="Times New Roman" panose="02020603050405020304" charset="0"/>
                <a:ea typeface="宋体" panose="02010600030101010101" pitchFamily="2" charset="-122"/>
              </a:rPr>
              <a:t>被动</a:t>
            </a:r>
            <a:r>
              <a:rPr lang="zh-CN" sz="2400" b="0">
                <a:latin typeface="Times New Roman" panose="02020603050405020304" charset="0"/>
                <a:ea typeface="宋体" panose="02010600030101010101" pitchFamily="2" charset="-122"/>
              </a:rPr>
              <a:t>关系时，常常保留</a:t>
            </a:r>
            <a:r>
              <a:rPr lang="zh-CN" sz="2400" b="0">
                <a:solidFill>
                  <a:srgbClr val="FF0000"/>
                </a:solidFill>
                <a:latin typeface="Times New Roman" panose="02020603050405020304" charset="0"/>
                <a:ea typeface="宋体" panose="02010600030101010101" pitchFamily="2" charset="-122"/>
              </a:rPr>
              <a:t>过去</a:t>
            </a:r>
            <a:r>
              <a:rPr lang="zh-CN" sz="2400" b="0">
                <a:latin typeface="Times New Roman" panose="02020603050405020304" charset="0"/>
                <a:ea typeface="宋体" panose="02010600030101010101" pitchFamily="2" charset="-122"/>
              </a:rPr>
              <a:t>分词。本语境中，动词</a:t>
            </a:r>
            <a:r>
              <a:rPr lang="en-US" sz="2400" b="0">
                <a:latin typeface="Times New Roman" panose="02020603050405020304" charset="0"/>
                <a:ea typeface="宋体" panose="02010600030101010101" pitchFamily="2" charset="-122"/>
              </a:rPr>
              <a:t>write</a:t>
            </a:r>
            <a:r>
              <a:rPr lang="zh-CN" sz="2400" b="0">
                <a:latin typeface="Times New Roman" panose="02020603050405020304" charset="0"/>
                <a:ea typeface="宋体" panose="02010600030101010101" pitchFamily="2" charset="-122"/>
              </a:rPr>
              <a:t>与暗示性逻辑主语</a:t>
            </a:r>
            <a:r>
              <a:rPr lang="en-US" sz="2400" b="0">
                <a:latin typeface="Times New Roman" panose="02020603050405020304" charset="0"/>
                <a:ea typeface="宋体" panose="02010600030101010101" pitchFamily="2" charset="-122"/>
              </a:rPr>
              <a:t>you</a:t>
            </a:r>
            <a:r>
              <a:rPr lang="zh-CN" sz="2400" b="0">
                <a:latin typeface="Times New Roman" panose="02020603050405020304" charset="0"/>
                <a:ea typeface="宋体" panose="02010600030101010101" pitchFamily="2" charset="-122"/>
              </a:rPr>
              <a:t>构成主动关系，故采用现在分词</a:t>
            </a:r>
            <a:r>
              <a:rPr lang="en-US" sz="2400" b="0">
                <a:latin typeface="Times New Roman" panose="02020603050405020304" charset="0"/>
                <a:ea typeface="宋体" panose="02010600030101010101" pitchFamily="2" charset="-122"/>
              </a:rPr>
              <a:t>writing</a:t>
            </a:r>
            <a:r>
              <a:rPr lang="zh-CN" sz="2400" b="0">
                <a:latin typeface="Times New Roman" panose="02020603050405020304" charset="0"/>
                <a:ea typeface="宋体" panose="02010600030101010101" pitchFamily="2" charset="-122"/>
              </a:rPr>
              <a:t>。  </a:t>
            </a:r>
            <a:endParaRPr lang="zh-CN" sz="2400" b="0">
              <a:latin typeface="Times New Roman" panose="02020603050405020304" charset="0"/>
              <a:ea typeface="宋体" panose="02010600030101010101" pitchFamily="2" charset="-122"/>
            </a:endParaRPr>
          </a:p>
          <a:p>
            <a:pPr indent="0" fontAlgn="auto">
              <a:lnSpc>
                <a:spcPct val="150000"/>
              </a:lnSpc>
            </a:pPr>
            <a:r>
              <a:rPr lang="en-US" sz="2400" b="0">
                <a:solidFill>
                  <a:srgbClr val="00B050"/>
                </a:solidFill>
                <a:latin typeface="Times New Roman" panose="02020603050405020304" charset="0"/>
                <a:ea typeface="宋体" panose="02010600030101010101" pitchFamily="2" charset="-122"/>
              </a:rPr>
              <a:t>[</a:t>
            </a:r>
            <a:r>
              <a:rPr lang="zh-CN" sz="2400" b="0">
                <a:solidFill>
                  <a:srgbClr val="00B050"/>
                </a:solidFill>
                <a:ea typeface="宋体" panose="02010600030101010101" pitchFamily="2" charset="-122"/>
              </a:rPr>
              <a:t>尝试翻译</a:t>
            </a:r>
            <a:r>
              <a:rPr lang="en-US" sz="2400" b="0">
                <a:solidFill>
                  <a:srgbClr val="00B050"/>
                </a:solidFill>
                <a:latin typeface="Times New Roman" panose="02020603050405020304" charset="0"/>
                <a:ea typeface="宋体" panose="02010600030101010101" pitchFamily="2" charset="-122"/>
              </a:rPr>
              <a:t>]</a:t>
            </a:r>
            <a:r>
              <a:rPr lang="en-US" sz="2400" b="0">
                <a:latin typeface="Calibri" panose="020F0502020204030204" charset="0"/>
                <a:ea typeface="宋体" panose="02010600030101010101" pitchFamily="2" charset="-122"/>
                <a:cs typeface="Times New Roman" panose="02020603050405020304" charset="0"/>
              </a:rPr>
              <a:t> </a:t>
            </a:r>
            <a:r>
              <a:rPr lang="zh-CN" sz="2400" b="0" u="sng">
                <a:solidFill>
                  <a:srgbClr val="FF0000"/>
                </a:solidFill>
                <a:ea typeface="宋体" panose="02010600030101010101" pitchFamily="2" charset="-122"/>
              </a:rPr>
              <a:t>当你写一个剧本的总结时，你的目的是传达原文的基本思想</a:t>
            </a:r>
            <a:r>
              <a:rPr lang="en-US" sz="2400" b="0">
                <a:solidFill>
                  <a:srgbClr val="FF0000"/>
                </a:solidFill>
                <a:latin typeface="Calibri" panose="020F0502020204030204" charset="0"/>
                <a:ea typeface="宋体" panose="02010600030101010101" pitchFamily="2" charset="-122"/>
              </a:rPr>
              <a:t>......</a:t>
            </a:r>
            <a:endParaRPr lang="zh-CN" altLang="en-US" sz="2400"/>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1491615" y="146050"/>
            <a:ext cx="8905240" cy="705485"/>
          </a:xfrm>
        </p:spPr>
        <p:txBody>
          <a:bodyPr/>
          <a:p>
            <a:pPr algn="ctr"/>
            <a:r>
              <a:rPr lang="en-US" altLang="zh-CN">
                <a:ln w="22225">
                  <a:solidFill>
                    <a:schemeClr val="accent2"/>
                  </a:solidFill>
                  <a:prstDash val="solid"/>
                </a:ln>
                <a:solidFill>
                  <a:schemeClr val="accent2">
                    <a:lumMod val="40000"/>
                    <a:lumOff val="60000"/>
                  </a:schemeClr>
                </a:solidFill>
                <a:effectLst/>
                <a:sym typeface="+mn-ea"/>
              </a:rPr>
              <a:t>Language points </a:t>
            </a:r>
            <a:endParaRPr lang="zh-CN" altLang="en-US"/>
          </a:p>
        </p:txBody>
      </p:sp>
      <p:graphicFrame>
        <p:nvGraphicFramePr>
          <p:cNvPr id="5" name="表格 4"/>
          <p:cNvGraphicFramePr/>
          <p:nvPr>
            <p:custDataLst>
              <p:tags r:id="rId1"/>
            </p:custDataLst>
          </p:nvPr>
        </p:nvGraphicFramePr>
        <p:xfrm>
          <a:off x="739140" y="1179830"/>
          <a:ext cx="10928985" cy="5107305"/>
        </p:xfrm>
        <a:graphic>
          <a:graphicData uri="http://schemas.openxmlformats.org/drawingml/2006/table">
            <a:tbl>
              <a:tblPr firstRow="1" bandRow="1">
                <a:tableStyleId>{5C22544A-7EE6-4342-B048-85BDC9FD1C3A}</a:tableStyleId>
              </a:tblPr>
              <a:tblGrid>
                <a:gridCol w="495935"/>
                <a:gridCol w="4968875"/>
                <a:gridCol w="617220"/>
                <a:gridCol w="4846955"/>
              </a:tblGrid>
              <a:tr h="729615">
                <a:tc>
                  <a:txBody>
                    <a:bodyPr/>
                    <a:p>
                      <a:pPr>
                        <a:buNone/>
                      </a:pPr>
                      <a:r>
                        <a:rPr lang="en-US" altLang="zh-CN" sz="2400" b="1"/>
                        <a:t>1</a:t>
                      </a:r>
                      <a:endParaRPr lang="en-US" altLang="zh-CN" sz="2400" b="1"/>
                    </a:p>
                  </a:txBody>
                  <a:tcPr/>
                </a:tc>
                <a:tc>
                  <a:txBody>
                    <a:bodyPr/>
                    <a:p>
                      <a:pPr>
                        <a:buNone/>
                      </a:pPr>
                      <a:r>
                        <a:rPr lang="en-US" altLang="zh-CN" sz="2400" b="1"/>
                        <a:t>burst out </a:t>
                      </a:r>
                      <a:endParaRPr lang="en-US" altLang="zh-CN" sz="2400" b="1"/>
                    </a:p>
                  </a:txBody>
                  <a:tcPr/>
                </a:tc>
                <a:tc>
                  <a:txBody>
                    <a:bodyPr/>
                    <a:p>
                      <a:pPr>
                        <a:buNone/>
                      </a:pPr>
                      <a:r>
                        <a:rPr lang="en-US" altLang="zh-CN" sz="2400" b="1"/>
                        <a:t>8</a:t>
                      </a:r>
                      <a:endParaRPr lang="en-US" altLang="zh-CN" sz="2400" b="1"/>
                    </a:p>
                  </a:txBody>
                  <a:tcPr/>
                </a:tc>
                <a:tc>
                  <a:txBody>
                    <a:bodyPr/>
                    <a:p>
                      <a:pPr>
                        <a:buNone/>
                      </a:pPr>
                      <a:r>
                        <a:rPr lang="en-US" altLang="zh-CN" sz="2400" b="1"/>
                        <a:t>the majority of </a:t>
                      </a:r>
                      <a:endParaRPr lang="en-US" altLang="zh-CN" sz="2400" b="1"/>
                    </a:p>
                  </a:txBody>
                  <a:tcPr/>
                </a:tc>
              </a:tr>
              <a:tr h="729615">
                <a:tc>
                  <a:txBody>
                    <a:bodyPr/>
                    <a:p>
                      <a:pPr>
                        <a:buNone/>
                      </a:pPr>
                      <a:r>
                        <a:rPr lang="en-US" altLang="zh-CN" sz="2400" b="1"/>
                        <a:t>2</a:t>
                      </a:r>
                      <a:endParaRPr lang="en-US" altLang="zh-CN" sz="2400" b="1"/>
                    </a:p>
                  </a:txBody>
                  <a:tcPr/>
                </a:tc>
                <a:tc>
                  <a:txBody>
                    <a:bodyPr/>
                    <a:p>
                      <a:pPr>
                        <a:buNone/>
                      </a:pPr>
                      <a:r>
                        <a:rPr lang="en-US" altLang="zh-CN" sz="2400" b="1"/>
                        <a:t>be crammed with</a:t>
                      </a:r>
                      <a:endParaRPr lang="en-US" altLang="zh-CN" sz="2400" b="1"/>
                    </a:p>
                  </a:txBody>
                  <a:tcPr/>
                </a:tc>
                <a:tc>
                  <a:txBody>
                    <a:bodyPr/>
                    <a:p>
                      <a:pPr>
                        <a:buNone/>
                      </a:pPr>
                      <a:r>
                        <a:rPr lang="en-US" altLang="zh-CN" sz="2400" b="1"/>
                        <a:t>9</a:t>
                      </a:r>
                      <a:endParaRPr lang="en-US" altLang="zh-CN" sz="2400" b="1"/>
                    </a:p>
                  </a:txBody>
                  <a:tcPr/>
                </a:tc>
                <a:tc>
                  <a:txBody>
                    <a:bodyPr/>
                    <a:p>
                      <a:pPr>
                        <a:buNone/>
                      </a:pPr>
                      <a:r>
                        <a:rPr lang="en-US" altLang="zh-CN" sz="2400" b="1"/>
                        <a:t>in one’s hesitation</a:t>
                      </a:r>
                      <a:endParaRPr lang="en-US" altLang="zh-CN" sz="2400" b="1"/>
                    </a:p>
                  </a:txBody>
                  <a:tcPr/>
                </a:tc>
              </a:tr>
              <a:tr h="729615">
                <a:tc>
                  <a:txBody>
                    <a:bodyPr/>
                    <a:p>
                      <a:pPr>
                        <a:buNone/>
                      </a:pPr>
                      <a:r>
                        <a:rPr lang="en-US" altLang="zh-CN" sz="2400" b="1"/>
                        <a:t>3</a:t>
                      </a:r>
                      <a:endParaRPr lang="en-US" altLang="zh-CN" sz="2400" b="1"/>
                    </a:p>
                  </a:txBody>
                  <a:tcPr/>
                </a:tc>
                <a:tc>
                  <a:txBody>
                    <a:bodyPr/>
                    <a:p>
                      <a:pPr>
                        <a:buNone/>
                      </a:pPr>
                      <a:r>
                        <a:rPr lang="en-US" altLang="zh-CN" sz="2400" b="1"/>
                        <a:t>learn against </a:t>
                      </a:r>
                      <a:endParaRPr lang="en-US" altLang="zh-CN" sz="2400" b="1"/>
                    </a:p>
                  </a:txBody>
                  <a:tcPr/>
                </a:tc>
                <a:tc>
                  <a:txBody>
                    <a:bodyPr/>
                    <a:p>
                      <a:pPr>
                        <a:buNone/>
                      </a:pPr>
                      <a:r>
                        <a:rPr lang="en-US" altLang="zh-CN" sz="2400" b="1"/>
                        <a:t>10</a:t>
                      </a:r>
                      <a:endParaRPr lang="en-US" altLang="zh-CN" sz="2400" b="1"/>
                    </a:p>
                  </a:txBody>
                  <a:tcPr/>
                </a:tc>
                <a:tc>
                  <a:txBody>
                    <a:bodyPr/>
                    <a:p>
                      <a:pPr>
                        <a:buNone/>
                      </a:pPr>
                      <a:r>
                        <a:rPr lang="en-US" altLang="zh-CN" sz="2400" b="1"/>
                        <a:t>in search of </a:t>
                      </a:r>
                      <a:endParaRPr lang="en-US" altLang="zh-CN" sz="2400" b="1"/>
                    </a:p>
                  </a:txBody>
                  <a:tcPr/>
                </a:tc>
              </a:tr>
              <a:tr h="729615">
                <a:tc>
                  <a:txBody>
                    <a:bodyPr/>
                    <a:p>
                      <a:pPr>
                        <a:buNone/>
                      </a:pPr>
                      <a:r>
                        <a:rPr lang="en-US" altLang="zh-CN" sz="2400" b="1"/>
                        <a:t>4</a:t>
                      </a:r>
                      <a:endParaRPr lang="en-US" altLang="zh-CN" sz="2400" b="1"/>
                    </a:p>
                  </a:txBody>
                  <a:tcPr/>
                </a:tc>
                <a:tc>
                  <a:txBody>
                    <a:bodyPr/>
                    <a:p>
                      <a:pPr>
                        <a:buNone/>
                      </a:pPr>
                      <a:r>
                        <a:rPr lang="en-US" altLang="zh-CN" sz="2400" b="1"/>
                        <a:t>to the point </a:t>
                      </a:r>
                      <a:endParaRPr lang="en-US" altLang="zh-CN" sz="2400" b="1"/>
                    </a:p>
                  </a:txBody>
                  <a:tcPr/>
                </a:tc>
                <a:tc>
                  <a:txBody>
                    <a:bodyPr/>
                    <a:p>
                      <a:pPr>
                        <a:buNone/>
                      </a:pPr>
                      <a:r>
                        <a:rPr lang="en-US" altLang="zh-CN" sz="2400" b="1"/>
                        <a:t>11</a:t>
                      </a:r>
                      <a:endParaRPr lang="en-US" altLang="zh-CN" sz="2400" b="1"/>
                    </a:p>
                  </a:txBody>
                  <a:tcPr/>
                </a:tc>
                <a:tc>
                  <a:txBody>
                    <a:bodyPr/>
                    <a:p>
                      <a:pPr>
                        <a:buNone/>
                      </a:pPr>
                      <a:r>
                        <a:rPr lang="en-US" altLang="zh-CN" sz="2400" b="1"/>
                        <a:t>be reluctant to do sth </a:t>
                      </a:r>
                      <a:endParaRPr lang="en-US" altLang="zh-CN" sz="2400" b="1"/>
                    </a:p>
                  </a:txBody>
                  <a:tcPr/>
                </a:tc>
              </a:tr>
              <a:tr h="729615">
                <a:tc>
                  <a:txBody>
                    <a:bodyPr/>
                    <a:p>
                      <a:pPr>
                        <a:buNone/>
                      </a:pPr>
                      <a:r>
                        <a:rPr lang="en-US" altLang="zh-CN" sz="2400" b="1"/>
                        <a:t>5</a:t>
                      </a:r>
                      <a:endParaRPr lang="en-US" altLang="zh-CN" sz="2400" b="1"/>
                    </a:p>
                  </a:txBody>
                  <a:tcPr/>
                </a:tc>
                <a:tc>
                  <a:txBody>
                    <a:bodyPr/>
                    <a:p>
                      <a:pPr>
                        <a:buNone/>
                      </a:pPr>
                      <a:r>
                        <a:rPr lang="en-US" altLang="zh-CN" sz="2400" b="1"/>
                        <a:t>set off</a:t>
                      </a:r>
                      <a:endParaRPr lang="en-US" altLang="zh-CN" sz="2400" b="1"/>
                    </a:p>
                  </a:txBody>
                  <a:tcPr/>
                </a:tc>
                <a:tc>
                  <a:txBody>
                    <a:bodyPr/>
                    <a:p>
                      <a:pPr>
                        <a:buNone/>
                      </a:pPr>
                      <a:r>
                        <a:rPr lang="en-US" altLang="zh-CN" sz="2400" b="1"/>
                        <a:t>12</a:t>
                      </a:r>
                      <a:endParaRPr lang="en-US" altLang="zh-CN" sz="2400" b="1"/>
                    </a:p>
                  </a:txBody>
                  <a:tcPr/>
                </a:tc>
                <a:tc>
                  <a:txBody>
                    <a:bodyPr/>
                    <a:p>
                      <a:pPr>
                        <a:buNone/>
                      </a:pPr>
                      <a:r>
                        <a:rPr lang="en-US" altLang="zh-CN" sz="2400" b="1"/>
                        <a:t>be pleased with </a:t>
                      </a:r>
                      <a:endParaRPr lang="en-US" altLang="zh-CN" sz="2400" b="1"/>
                    </a:p>
                  </a:txBody>
                  <a:tcPr/>
                </a:tc>
              </a:tr>
              <a:tr h="729615">
                <a:tc>
                  <a:txBody>
                    <a:bodyPr/>
                    <a:p>
                      <a:pPr>
                        <a:buNone/>
                      </a:pPr>
                      <a:r>
                        <a:rPr lang="en-US" altLang="zh-CN" sz="2400" b="1"/>
                        <a:t>6</a:t>
                      </a:r>
                      <a:endParaRPr lang="en-US" altLang="zh-CN" sz="2400" b="1"/>
                    </a:p>
                  </a:txBody>
                  <a:tcPr/>
                </a:tc>
                <a:tc>
                  <a:txBody>
                    <a:bodyPr/>
                    <a:p>
                      <a:pPr>
                        <a:buNone/>
                      </a:pPr>
                      <a:r>
                        <a:rPr lang="en-US" altLang="zh-CN" sz="2400" b="1"/>
                        <a:t>search for </a:t>
                      </a:r>
                      <a:endParaRPr lang="en-US" altLang="zh-CN" sz="2400" b="1"/>
                    </a:p>
                  </a:txBody>
                  <a:tcPr/>
                </a:tc>
                <a:tc>
                  <a:txBody>
                    <a:bodyPr/>
                    <a:p>
                      <a:pPr>
                        <a:buNone/>
                      </a:pPr>
                      <a:r>
                        <a:rPr lang="en-US" altLang="zh-CN" sz="2400" b="1"/>
                        <a:t>13</a:t>
                      </a:r>
                      <a:endParaRPr lang="en-US" altLang="zh-CN" sz="2400" b="1"/>
                    </a:p>
                  </a:txBody>
                  <a:tcPr/>
                </a:tc>
                <a:tc>
                  <a:txBody>
                    <a:bodyPr/>
                    <a:p>
                      <a:pPr>
                        <a:buNone/>
                      </a:pPr>
                      <a:r>
                        <a:rPr lang="en-US" altLang="zh-CN" sz="2400" b="1"/>
                        <a:t>be so kind as to do sth </a:t>
                      </a:r>
                      <a:endParaRPr lang="en-US" altLang="zh-CN" sz="2400" b="1"/>
                    </a:p>
                  </a:txBody>
                  <a:tcPr/>
                </a:tc>
              </a:tr>
              <a:tr h="729615">
                <a:tc>
                  <a:txBody>
                    <a:bodyPr/>
                    <a:p>
                      <a:pPr>
                        <a:buNone/>
                      </a:pPr>
                      <a:r>
                        <a:rPr lang="en-US" altLang="zh-CN" sz="2400" b="1"/>
                        <a:t>7</a:t>
                      </a:r>
                      <a:endParaRPr lang="en-US" altLang="zh-CN" sz="2400" b="1"/>
                    </a:p>
                  </a:txBody>
                  <a:tcPr/>
                </a:tc>
                <a:tc>
                  <a:txBody>
                    <a:bodyPr/>
                    <a:p>
                      <a:pPr>
                        <a:buNone/>
                      </a:pPr>
                      <a:r>
                        <a:rPr lang="en-US" altLang="zh-CN" sz="2400" b="1"/>
                        <a:t>a troop of </a:t>
                      </a:r>
                      <a:endParaRPr lang="en-US" altLang="zh-CN" sz="2400" b="1"/>
                    </a:p>
                  </a:txBody>
                  <a:tcPr/>
                </a:tc>
                <a:tc>
                  <a:txBody>
                    <a:bodyPr/>
                    <a:p>
                      <a:pPr>
                        <a:buNone/>
                      </a:pPr>
                      <a:r>
                        <a:rPr lang="en-US" altLang="zh-CN" sz="2400" b="1"/>
                        <a:t>14</a:t>
                      </a:r>
                      <a:endParaRPr lang="en-US" altLang="zh-CN" sz="2400" b="1"/>
                    </a:p>
                  </a:txBody>
                  <a:tcPr/>
                </a:tc>
                <a:tc>
                  <a:txBody>
                    <a:bodyPr/>
                    <a:p>
                      <a:pPr>
                        <a:buNone/>
                      </a:pPr>
                      <a:r>
                        <a:rPr lang="en-US" altLang="zh-CN" sz="2400" b="1"/>
                        <a:t>appear to do sth</a:t>
                      </a:r>
                      <a:endParaRPr lang="en-US" altLang="zh-CN" sz="2400" b="1"/>
                    </a:p>
                  </a:txBody>
                  <a:tcPr/>
                </a:tc>
              </a:tr>
            </a:tbl>
          </a:graphicData>
        </a:graphic>
      </p:graphicFrame>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spTree>
    <p:custDataLst>
      <p:tags r:id="rId2"/>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8" name="Group 21_1"/>
          <p:cNvGrpSpPr/>
          <p:nvPr/>
        </p:nvGrpSpPr>
        <p:grpSpPr>
          <a:xfrm>
            <a:off x="-309245" y="0"/>
            <a:ext cx="1250124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sp>
        <p:nvSpPr>
          <p:cNvPr id="4" name="文本框 3"/>
          <p:cNvSpPr txBox="1"/>
          <p:nvPr/>
        </p:nvSpPr>
        <p:spPr>
          <a:xfrm>
            <a:off x="2479040" y="339090"/>
            <a:ext cx="7879715" cy="645160"/>
          </a:xfrm>
          <a:prstGeom prst="rect">
            <a:avLst/>
          </a:prstGeom>
          <a:noFill/>
        </p:spPr>
        <p:txBody>
          <a:bodyPr wrap="square" rtlCol="0">
            <a:spAutoFit/>
          </a:bodyPr>
          <a:p>
            <a:r>
              <a:rPr lang="en-US" altLang="zh-CN"/>
              <a:t> </a:t>
            </a:r>
            <a:r>
              <a:rPr lang="en-US" altLang="zh-CN" sz="3600" b="1">
                <a:solidFill>
                  <a:srgbClr val="00B0F0"/>
                </a:solidFill>
              </a:rPr>
              <a:t>Assignments for this period  </a:t>
            </a:r>
            <a:endParaRPr lang="en-US" altLang="zh-CN" sz="3600" b="1">
              <a:solidFill>
                <a:srgbClr val="00B0F0"/>
              </a:solidFill>
            </a:endParaRPr>
          </a:p>
        </p:txBody>
      </p:sp>
      <p:sp>
        <p:nvSpPr>
          <p:cNvPr id="5" name="文本框 4"/>
          <p:cNvSpPr txBox="1"/>
          <p:nvPr/>
        </p:nvSpPr>
        <p:spPr>
          <a:xfrm>
            <a:off x="1578610" y="1217295"/>
            <a:ext cx="9204325" cy="3969385"/>
          </a:xfrm>
          <a:prstGeom prst="rect">
            <a:avLst/>
          </a:prstGeom>
          <a:noFill/>
        </p:spPr>
        <p:txBody>
          <a:bodyPr wrap="square" rtlCol="0">
            <a:spAutoFit/>
          </a:bodyPr>
          <a:p>
            <a:pPr fontAlgn="auto">
              <a:lnSpc>
                <a:spcPct val="150000"/>
              </a:lnSpc>
            </a:pPr>
            <a:r>
              <a:rPr lang="en-US" altLang="zh-CN" sz="2800">
                <a:solidFill>
                  <a:srgbClr val="00B050"/>
                </a:solidFill>
              </a:rPr>
              <a:t>1. Review new words , phrases and useful expressions learned in this period. </a:t>
            </a:r>
            <a:endParaRPr lang="en-US" altLang="zh-CN" sz="2800">
              <a:solidFill>
                <a:srgbClr val="00B050"/>
              </a:solidFill>
            </a:endParaRPr>
          </a:p>
          <a:p>
            <a:pPr fontAlgn="auto">
              <a:lnSpc>
                <a:spcPct val="150000"/>
              </a:lnSpc>
            </a:pPr>
            <a:endParaRPr lang="en-US" altLang="zh-CN" sz="2800">
              <a:solidFill>
                <a:srgbClr val="00B050"/>
              </a:solidFill>
            </a:endParaRPr>
          </a:p>
          <a:p>
            <a:pPr fontAlgn="auto">
              <a:lnSpc>
                <a:spcPct val="150000"/>
              </a:lnSpc>
            </a:pPr>
            <a:r>
              <a:rPr lang="en-US" altLang="zh-CN" sz="2800">
                <a:solidFill>
                  <a:srgbClr val="00B050"/>
                </a:solidFill>
              </a:rPr>
              <a:t>2. Think back about how to write a summary of a play. </a:t>
            </a:r>
            <a:endParaRPr lang="en-US" altLang="zh-CN" sz="2800">
              <a:solidFill>
                <a:srgbClr val="00B050"/>
              </a:solidFill>
            </a:endParaRPr>
          </a:p>
          <a:p>
            <a:pPr fontAlgn="auto">
              <a:lnSpc>
                <a:spcPct val="150000"/>
              </a:lnSpc>
            </a:pPr>
            <a:endParaRPr lang="en-US" altLang="zh-CN" sz="2800">
              <a:solidFill>
                <a:srgbClr val="00B050"/>
              </a:solidFill>
            </a:endParaRPr>
          </a:p>
          <a:p>
            <a:pPr fontAlgn="auto">
              <a:lnSpc>
                <a:spcPct val="150000"/>
              </a:lnSpc>
            </a:pPr>
            <a:r>
              <a:rPr lang="en-US" altLang="zh-CN" sz="2800">
                <a:solidFill>
                  <a:srgbClr val="00B050"/>
                </a:solidFill>
              </a:rPr>
              <a:t>3. Polish your writing-- a summary of a play.   </a:t>
            </a:r>
            <a:endParaRPr lang="en-US" altLang="zh-CN" sz="2800">
              <a:solidFill>
                <a:srgbClr val="00B050"/>
              </a:solidFill>
            </a:endParaRP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9911014" y="723424"/>
            <a:ext cx="2161673" cy="228600"/>
            <a:chOff x="2805536" y="-1467853"/>
            <a:chExt cx="2161673" cy="228600"/>
          </a:xfrm>
        </p:grpSpPr>
        <p:sp>
          <p:nvSpPr>
            <p:cNvPr id="26" name="椭圆 25"/>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椭圆 26"/>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椭圆 29"/>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 name="矩形 3"/>
          <p:cNvSpPr/>
          <p:nvPr/>
        </p:nvSpPr>
        <p:spPr>
          <a:xfrm>
            <a:off x="2971491" y="2665046"/>
            <a:ext cx="6020418" cy="923330"/>
          </a:xfrm>
          <a:prstGeom prst="rect">
            <a:avLst/>
          </a:prstGeom>
          <a:noFill/>
        </p:spPr>
        <p:txBody>
          <a:bodyPr wrap="square" lIns="91440" tIns="45720" rIns="91440" bIns="45720">
            <a:spAutoFit/>
          </a:bodyPr>
          <a:p>
            <a:pPr algn="dist"/>
            <a:r>
              <a:rPr lang="zh-CN" alt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感谢您的观看</a:t>
            </a:r>
            <a:endParaRPr lang="zh-CN" alt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p>
            <a:endParaRPr lang="zh-CN" altLang="en-US"/>
          </a:p>
        </p:txBody>
      </p:sp>
      <p:pic>
        <p:nvPicPr>
          <p:cNvPr id="13" name="图片 12" descr="新教材精创页眉-简化版"/>
          <p:cNvPicPr>
            <a:picLocks noChangeAspect="1"/>
          </p:cNvPicPr>
          <p:nvPr/>
        </p:nvPicPr>
        <p:blipFill>
          <a:blip r:embed="rId1"/>
          <a:stretch>
            <a:fillRect/>
          </a:stretch>
        </p:blipFill>
        <p:spPr>
          <a:xfrm>
            <a:off x="454025" y="94615"/>
            <a:ext cx="7475220" cy="857250"/>
          </a:xfrm>
          <a:prstGeom prst="rect">
            <a:avLst/>
          </a:prstGeom>
        </p:spPr>
      </p:pic>
      <p:grpSp>
        <p:nvGrpSpPr>
          <p:cNvPr id="58" name="Group 21_1"/>
          <p:cNvGrpSpPr/>
          <p:nvPr/>
        </p:nvGrpSpPr>
        <p:grpSpPr>
          <a:xfrm>
            <a:off x="635" y="0"/>
            <a:ext cx="1219136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2134870" y="142875"/>
            <a:ext cx="8472805" cy="705485"/>
          </a:xfrm>
        </p:spPr>
        <p:txBody>
          <a:bodyPr>
            <a:scene3d>
              <a:camera prst="orthographicFront"/>
              <a:lightRig rig="threePt" dir="t"/>
            </a:scene3d>
          </a:bodyPr>
          <a:p>
            <a:pPr algn="ctr"/>
            <a:r>
              <a:rPr lang="en-US" altLang="zh-CN">
                <a:solidFill>
                  <a:schemeClr val="accent1"/>
                </a:solidFill>
                <a:effectLst>
                  <a:outerShdw blurRad="38100" dist="25400" dir="5400000" algn="ctr" rotWithShape="0">
                    <a:srgbClr val="6E747A">
                      <a:alpha val="43000"/>
                    </a:srgbClr>
                  </a:outerShdw>
                </a:effectLst>
              </a:rPr>
              <a:t>Wecome to the staged play!!! </a:t>
            </a:r>
            <a:endParaRPr lang="en-US" altLang="zh-CN">
              <a:solidFill>
                <a:schemeClr val="accent1"/>
              </a:solidFill>
              <a:effectLst>
                <a:outerShdw blurRad="38100" dist="25400" dir="5400000" algn="ctr" rotWithShape="0">
                  <a:srgbClr val="6E747A">
                    <a:alpha val="43000"/>
                  </a:srgbClr>
                </a:outerShdw>
              </a:effectLst>
            </a:endParaRPr>
          </a:p>
        </p:txBody>
      </p:sp>
      <p:pic>
        <p:nvPicPr>
          <p:cNvPr id="5" name="图片 4"/>
          <p:cNvPicPr>
            <a:picLocks noChangeAspect="1"/>
          </p:cNvPicPr>
          <p:nvPr/>
        </p:nvPicPr>
        <p:blipFill>
          <a:blip r:embed="rId1"/>
          <a:stretch>
            <a:fillRect/>
          </a:stretch>
        </p:blipFill>
        <p:spPr>
          <a:xfrm>
            <a:off x="1083945" y="1113790"/>
            <a:ext cx="9989820" cy="5384165"/>
          </a:xfrm>
          <a:prstGeom prst="rect">
            <a:avLst/>
          </a:prstGeom>
        </p:spPr>
      </p:pic>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11505" y="0"/>
            <a:ext cx="8753475" cy="705485"/>
          </a:xfrm>
        </p:spPr>
        <p:txBody>
          <a:bodyPr/>
          <a:p>
            <a:pPr algn="ctr"/>
            <a:r>
              <a:rPr lang="en-US" altLang="zh-CN"/>
              <a:t>    </a:t>
            </a:r>
            <a:r>
              <a:rPr lang="en-US" altLang="zh-CN">
                <a:solidFill>
                  <a:srgbClr val="1D41D5"/>
                </a:solidFill>
              </a:rPr>
              <a:t> </a:t>
            </a:r>
            <a:r>
              <a:rPr lang="en-US" altLang="zh-CN">
                <a:solidFill>
                  <a:srgbClr val="1D41D5"/>
                </a:solidFill>
                <a:effectLst>
                  <a:outerShdw blurRad="38100" dist="25400" dir="5400000" algn="ctr" rotWithShape="0">
                    <a:srgbClr val="6E747A">
                      <a:alpha val="43000"/>
                    </a:srgbClr>
                  </a:outerShdw>
                </a:effectLst>
              </a:rPr>
              <a:t>Reading comprehension 1 </a:t>
            </a:r>
            <a:endParaRPr lang="en-US" altLang="zh-CN">
              <a:solidFill>
                <a:srgbClr val="1D41D5"/>
              </a:solidFill>
              <a:effectLst>
                <a:outerShdw blurRad="38100" dist="25400" dir="5400000" algn="ctr" rotWithShape="0">
                  <a:srgbClr val="6E747A">
                    <a:alpha val="43000"/>
                  </a:srgbClr>
                </a:outerShdw>
              </a:effectLst>
            </a:endParaRPr>
          </a:p>
        </p:txBody>
      </p:sp>
      <p:sp>
        <p:nvSpPr>
          <p:cNvPr id="3" name="文本框 2"/>
          <p:cNvSpPr txBox="1"/>
          <p:nvPr/>
        </p:nvSpPr>
        <p:spPr>
          <a:xfrm>
            <a:off x="437515" y="888365"/>
            <a:ext cx="10611485" cy="2306955"/>
          </a:xfrm>
          <a:prstGeom prst="rect">
            <a:avLst/>
          </a:prstGeom>
          <a:noFill/>
        </p:spPr>
        <p:txBody>
          <a:bodyPr wrap="square" rtlCol="0">
            <a:spAutoFit/>
          </a:bodyPr>
          <a:p>
            <a:pPr fontAlgn="auto">
              <a:lnSpc>
                <a:spcPct val="150000"/>
              </a:lnSpc>
            </a:pPr>
            <a:r>
              <a:rPr lang="zh-CN" altLang="en-US" sz="2400"/>
              <a:t>1. Which of the following can best describe the boys according to the text?</a:t>
            </a:r>
            <a:endParaRPr lang="zh-CN" altLang="en-US" sz="2400"/>
          </a:p>
          <a:p>
            <a:pPr fontAlgn="auto">
              <a:lnSpc>
                <a:spcPct val="150000"/>
              </a:lnSpc>
            </a:pPr>
            <a:r>
              <a:rPr lang="zh-CN" altLang="en-US" sz="2400"/>
              <a:t>  A.  Stubborn         B.  Foolish</a:t>
            </a:r>
            <a:r>
              <a:rPr lang="en-US" altLang="zh-CN" sz="2400"/>
              <a:t>        </a:t>
            </a:r>
            <a:r>
              <a:rPr lang="zh-CN" altLang="en-US" sz="2400"/>
              <a:t> C.  Caring              D.  Cold-hearted</a:t>
            </a:r>
            <a:endParaRPr lang="zh-CN" altLang="en-US" sz="2400"/>
          </a:p>
          <a:p>
            <a:pPr fontAlgn="auto">
              <a:lnSpc>
                <a:spcPct val="150000"/>
              </a:lnSpc>
            </a:pPr>
            <a:endParaRPr lang="zh-CN" altLang="en-US" sz="2400"/>
          </a:p>
          <a:p>
            <a:pPr fontAlgn="auto">
              <a:lnSpc>
                <a:spcPct val="150000"/>
              </a:lnSpc>
            </a:pPr>
            <a:endParaRPr lang="zh-CN" altLang="en-US" sz="2400"/>
          </a:p>
        </p:txBody>
      </p:sp>
      <p:sp>
        <p:nvSpPr>
          <p:cNvPr id="4" name="文本框 3"/>
          <p:cNvSpPr txBox="1"/>
          <p:nvPr/>
        </p:nvSpPr>
        <p:spPr>
          <a:xfrm>
            <a:off x="437515" y="3195320"/>
            <a:ext cx="9610725" cy="2306955"/>
          </a:xfrm>
          <a:prstGeom prst="rect">
            <a:avLst/>
          </a:prstGeom>
          <a:noFill/>
        </p:spPr>
        <p:txBody>
          <a:bodyPr wrap="square" rtlCol="0">
            <a:spAutoFit/>
          </a:bodyPr>
          <a:p>
            <a:pPr fontAlgn="auto">
              <a:lnSpc>
                <a:spcPct val="150000"/>
              </a:lnSpc>
            </a:pPr>
            <a:r>
              <a:rPr lang="zh-CN" altLang="en-US" sz="2400"/>
              <a:t>2. How do the Happiness feel when they meet with Tyltyl and Mytyl? </a:t>
            </a:r>
            <a:endParaRPr lang="zh-CN" altLang="en-US" sz="2400"/>
          </a:p>
          <a:p>
            <a:pPr fontAlgn="auto">
              <a:lnSpc>
                <a:spcPct val="150000"/>
              </a:lnSpc>
            </a:pPr>
            <a:r>
              <a:rPr lang="zh-CN" altLang="en-US" sz="2400"/>
              <a:t>  A.  Delighted        </a:t>
            </a:r>
            <a:r>
              <a:rPr lang="en-US" altLang="zh-CN" sz="2400"/>
              <a:t> </a:t>
            </a:r>
            <a:r>
              <a:rPr lang="zh-CN" altLang="en-US" sz="2400"/>
              <a:t>B.  Awkward </a:t>
            </a:r>
            <a:r>
              <a:rPr lang="en-US" altLang="zh-CN" sz="2400"/>
              <a:t>    </a:t>
            </a:r>
            <a:r>
              <a:rPr lang="zh-CN" altLang="en-US" sz="2400"/>
              <a:t>C.  Depressed          D.  Annoyed</a:t>
            </a:r>
            <a:endParaRPr lang="zh-CN" altLang="en-US" sz="2400"/>
          </a:p>
          <a:p>
            <a:pPr fontAlgn="auto">
              <a:lnSpc>
                <a:spcPct val="150000"/>
              </a:lnSpc>
            </a:pPr>
            <a:r>
              <a:rPr lang="en-US" altLang="zh-CN" sz="2400"/>
              <a:t>       </a:t>
            </a:r>
            <a:endParaRPr lang="zh-CN" altLang="en-US" sz="2400"/>
          </a:p>
          <a:p>
            <a:pPr fontAlgn="auto">
              <a:lnSpc>
                <a:spcPct val="150000"/>
              </a:lnSpc>
            </a:pPr>
            <a:r>
              <a:rPr lang="en-US" altLang="zh-CN" sz="2400"/>
              <a:t>       </a:t>
            </a:r>
            <a:r>
              <a:rPr lang="zh-CN" altLang="en-US" sz="2400"/>
              <a:t> </a:t>
            </a:r>
            <a:endParaRPr lang="zh-CN" altLang="en-US" sz="2400"/>
          </a:p>
        </p:txBody>
      </p:sp>
      <p:sp>
        <p:nvSpPr>
          <p:cNvPr id="6" name="文本框 5"/>
          <p:cNvSpPr txBox="1"/>
          <p:nvPr/>
        </p:nvSpPr>
        <p:spPr>
          <a:xfrm>
            <a:off x="802640" y="2415540"/>
            <a:ext cx="4049395" cy="460375"/>
          </a:xfrm>
          <a:prstGeom prst="rect">
            <a:avLst/>
          </a:prstGeom>
          <a:noFill/>
        </p:spPr>
        <p:txBody>
          <a:bodyPr wrap="square" rtlCol="0">
            <a:spAutoFit/>
          </a:bodyPr>
          <a:p>
            <a:r>
              <a:rPr lang="en-US" altLang="zh-CN" sz="2400">
                <a:solidFill>
                  <a:srgbClr val="FF0000"/>
                </a:solidFill>
              </a:rPr>
              <a:t>Suggested answer: </a:t>
            </a:r>
            <a:r>
              <a:rPr lang="en-US" altLang="zh-CN" sz="2400" u="sng">
                <a:solidFill>
                  <a:srgbClr val="FF0000"/>
                </a:solidFill>
              </a:rPr>
              <a:t>    C   </a:t>
            </a:r>
            <a:r>
              <a:rPr lang="en-US" altLang="zh-CN" sz="2400">
                <a:solidFill>
                  <a:srgbClr val="FF0000"/>
                </a:solidFill>
              </a:rPr>
              <a:t>.    </a:t>
            </a:r>
            <a:r>
              <a:rPr lang="en-US" altLang="zh-CN" sz="2400" u="sng">
                <a:solidFill>
                  <a:srgbClr val="FF0000"/>
                </a:solidFill>
              </a:rPr>
              <a:t>  </a:t>
            </a:r>
            <a:r>
              <a:rPr lang="en-US" altLang="zh-CN" sz="2400">
                <a:solidFill>
                  <a:srgbClr val="FF0000"/>
                </a:solidFill>
              </a:rPr>
              <a:t> </a:t>
            </a:r>
            <a:endParaRPr lang="en-US" altLang="zh-CN" sz="2400"/>
          </a:p>
        </p:txBody>
      </p:sp>
      <p:sp>
        <p:nvSpPr>
          <p:cNvPr id="7" name="文本框 6"/>
          <p:cNvSpPr txBox="1"/>
          <p:nvPr/>
        </p:nvSpPr>
        <p:spPr>
          <a:xfrm>
            <a:off x="733425" y="5023485"/>
            <a:ext cx="5121910" cy="460375"/>
          </a:xfrm>
          <a:prstGeom prst="rect">
            <a:avLst/>
          </a:prstGeom>
          <a:noFill/>
        </p:spPr>
        <p:txBody>
          <a:bodyPr wrap="square" rtlCol="0">
            <a:spAutoFit/>
          </a:bodyPr>
          <a:p>
            <a:r>
              <a:rPr lang="en-US" altLang="zh-CN" sz="2400">
                <a:solidFill>
                  <a:srgbClr val="FF0000"/>
                </a:solidFill>
                <a:sym typeface="+mn-ea"/>
              </a:rPr>
              <a:t>Suggested answer: </a:t>
            </a:r>
            <a:r>
              <a:rPr lang="en-US" altLang="zh-CN" sz="2400" u="sng">
                <a:solidFill>
                  <a:srgbClr val="FF0000"/>
                </a:solidFill>
                <a:sym typeface="+mn-ea"/>
              </a:rPr>
              <a:t>    A    </a:t>
            </a:r>
            <a:r>
              <a:rPr lang="en-US" altLang="zh-CN" sz="2400">
                <a:solidFill>
                  <a:srgbClr val="FF0000"/>
                </a:solidFill>
                <a:sym typeface="+mn-ea"/>
              </a:rPr>
              <a:t>. </a:t>
            </a:r>
            <a:endParaRPr lang="zh-CN" altLang="en-US" sz="2400"/>
          </a:p>
        </p:txBody>
      </p:sp>
      <p:pic>
        <p:nvPicPr>
          <p:cNvPr id="5" name="图片 4"/>
          <p:cNvPicPr>
            <a:picLocks noChangeAspect="1"/>
          </p:cNvPicPr>
          <p:nvPr/>
        </p:nvPicPr>
        <p:blipFill>
          <a:blip r:embed="rId1"/>
          <a:stretch>
            <a:fillRect/>
          </a:stretch>
        </p:blipFill>
        <p:spPr>
          <a:xfrm>
            <a:off x="10047605" y="4121150"/>
            <a:ext cx="2144395" cy="2607945"/>
          </a:xfrm>
          <a:prstGeom prst="rect">
            <a:avLst/>
          </a:prstGeom>
        </p:spPr>
      </p:pic>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581785" y="0"/>
            <a:ext cx="8330565" cy="705485"/>
          </a:xfrm>
        </p:spPr>
        <p:txBody>
          <a:bodyPr>
            <a:normAutofit fontScale="90000"/>
          </a:bodyPr>
          <a:p>
            <a:pPr algn="ctr"/>
            <a:br>
              <a:rPr lang="en-US" altLang="zh-CN">
                <a:solidFill>
                  <a:srgbClr val="1D41D5"/>
                </a:solidFill>
                <a:effectLst>
                  <a:outerShdw blurRad="38100" dist="25400" dir="5400000" algn="ctr" rotWithShape="0">
                    <a:srgbClr val="6E747A">
                      <a:alpha val="43000"/>
                    </a:srgbClr>
                  </a:outerShdw>
                </a:effectLst>
                <a:sym typeface="+mn-ea"/>
              </a:rPr>
            </a:br>
            <a:r>
              <a:rPr lang="en-US" altLang="zh-CN">
                <a:solidFill>
                  <a:srgbClr val="1D41D5"/>
                </a:solidFill>
                <a:effectLst>
                  <a:outerShdw blurRad="38100" dist="25400" dir="5400000" algn="ctr" rotWithShape="0">
                    <a:srgbClr val="6E747A">
                      <a:alpha val="43000"/>
                    </a:srgbClr>
                  </a:outerShdw>
                </a:effectLst>
                <a:sym typeface="+mn-ea"/>
              </a:rPr>
              <a:t>Reading comprehension1 </a:t>
            </a:r>
            <a:br>
              <a:rPr lang="en-US" altLang="zh-CN">
                <a:solidFill>
                  <a:srgbClr val="1D41D5"/>
                </a:solidFill>
                <a:effectLst>
                  <a:outerShdw blurRad="38100" dist="25400" dir="5400000" algn="ctr" rotWithShape="0">
                    <a:srgbClr val="6E747A">
                      <a:alpha val="43000"/>
                    </a:srgbClr>
                  </a:outerShdw>
                </a:effectLst>
              </a:rPr>
            </a:br>
            <a:endParaRPr lang="zh-CN" altLang="en-US"/>
          </a:p>
        </p:txBody>
      </p:sp>
      <p:sp>
        <p:nvSpPr>
          <p:cNvPr id="5" name="文本框 4"/>
          <p:cNvSpPr txBox="1"/>
          <p:nvPr/>
        </p:nvSpPr>
        <p:spPr>
          <a:xfrm>
            <a:off x="944880" y="890270"/>
            <a:ext cx="8382000" cy="5077460"/>
          </a:xfrm>
          <a:prstGeom prst="rect">
            <a:avLst/>
          </a:prstGeom>
          <a:noFill/>
        </p:spPr>
        <p:txBody>
          <a:bodyPr wrap="square" rtlCol="0">
            <a:spAutoFit/>
          </a:bodyPr>
          <a:p>
            <a:pPr fontAlgn="auto">
              <a:lnSpc>
                <a:spcPct val="200000"/>
              </a:lnSpc>
            </a:pPr>
            <a:r>
              <a:rPr lang="zh-CN" altLang="en-US" sz="2400"/>
              <a:t>3. What are the boys doing at the Palace of Happiness? </a:t>
            </a:r>
            <a:endParaRPr lang="zh-CN" altLang="en-US" sz="2400"/>
          </a:p>
          <a:p>
            <a:pPr fontAlgn="auto">
              <a:lnSpc>
                <a:spcPct val="200000"/>
              </a:lnSpc>
            </a:pPr>
            <a:r>
              <a:rPr lang="zh-CN" altLang="en-US" sz="2400"/>
              <a:t>  A. They are searching for the Happiness.   </a:t>
            </a:r>
            <a:endParaRPr lang="zh-CN" altLang="en-US" sz="2400"/>
          </a:p>
          <a:p>
            <a:pPr fontAlgn="auto">
              <a:lnSpc>
                <a:spcPct val="200000"/>
              </a:lnSpc>
            </a:pPr>
            <a:r>
              <a:rPr lang="en-US" altLang="zh-CN" sz="2400"/>
              <a:t>  </a:t>
            </a:r>
            <a:r>
              <a:rPr lang="zh-CN" altLang="en-US" sz="2400"/>
              <a:t>B. They are searching for the Blue Bird. </a:t>
            </a:r>
            <a:endParaRPr lang="zh-CN" altLang="en-US" sz="2400"/>
          </a:p>
          <a:p>
            <a:pPr fontAlgn="auto">
              <a:lnSpc>
                <a:spcPct val="200000"/>
              </a:lnSpc>
            </a:pPr>
            <a:r>
              <a:rPr lang="zh-CN" altLang="en-US" sz="2400"/>
              <a:t>  C. They are playing with the Blue Bird.    </a:t>
            </a:r>
            <a:r>
              <a:rPr lang="en-US" altLang="zh-CN" sz="2400"/>
              <a:t>  </a:t>
            </a:r>
            <a:endParaRPr lang="en-US" altLang="zh-CN" sz="2400"/>
          </a:p>
          <a:p>
            <a:pPr fontAlgn="auto">
              <a:lnSpc>
                <a:spcPct val="200000"/>
              </a:lnSpc>
            </a:pPr>
            <a:r>
              <a:rPr lang="en-US" altLang="zh-CN" sz="2400"/>
              <a:t>  </a:t>
            </a:r>
            <a:r>
              <a:rPr lang="zh-CN" altLang="en-US" sz="2400"/>
              <a:t>D. They are playing with the Happiness. </a:t>
            </a:r>
            <a:endParaRPr lang="zh-CN" altLang="en-US" sz="2400"/>
          </a:p>
          <a:p>
            <a:pPr fontAlgn="auto">
              <a:lnSpc>
                <a:spcPct val="200000"/>
              </a:lnSpc>
            </a:pPr>
            <a:endParaRPr lang="zh-CN" altLang="en-US" sz="2400"/>
          </a:p>
          <a:p>
            <a:pPr fontAlgn="auto">
              <a:lnSpc>
                <a:spcPct val="150000"/>
              </a:lnSpc>
            </a:pPr>
            <a:endParaRPr lang="zh-CN" altLang="en-US" sz="2400"/>
          </a:p>
        </p:txBody>
      </p:sp>
      <p:sp>
        <p:nvSpPr>
          <p:cNvPr id="3" name="文本框 2"/>
          <p:cNvSpPr txBox="1"/>
          <p:nvPr/>
        </p:nvSpPr>
        <p:spPr>
          <a:xfrm>
            <a:off x="1678305" y="5022850"/>
            <a:ext cx="4516755" cy="460375"/>
          </a:xfrm>
          <a:prstGeom prst="rect">
            <a:avLst/>
          </a:prstGeom>
          <a:noFill/>
        </p:spPr>
        <p:txBody>
          <a:bodyPr wrap="square" rtlCol="0">
            <a:spAutoFit/>
          </a:bodyPr>
          <a:p>
            <a:r>
              <a:rPr lang="en-US" altLang="zh-CN" sz="2400">
                <a:solidFill>
                  <a:srgbClr val="FF0000"/>
                </a:solidFill>
                <a:sym typeface="+mn-ea"/>
              </a:rPr>
              <a:t>Suggested answer: </a:t>
            </a:r>
            <a:r>
              <a:rPr lang="en-US" altLang="zh-CN" sz="2400" u="sng">
                <a:solidFill>
                  <a:srgbClr val="FF0000"/>
                </a:solidFill>
                <a:sym typeface="+mn-ea"/>
              </a:rPr>
              <a:t>    B   </a:t>
            </a:r>
            <a:r>
              <a:rPr lang="en-US" altLang="zh-CN" sz="2400">
                <a:solidFill>
                  <a:srgbClr val="FF0000"/>
                </a:solidFill>
                <a:sym typeface="+mn-ea"/>
              </a:rPr>
              <a:t>. </a:t>
            </a:r>
            <a:endParaRPr lang="zh-CN" altLang="en-US" sz="2400"/>
          </a:p>
        </p:txBody>
      </p:sp>
      <p:pic>
        <p:nvPicPr>
          <p:cNvPr id="4" name="图片 3"/>
          <p:cNvPicPr>
            <a:picLocks noChangeAspect="1"/>
          </p:cNvPicPr>
          <p:nvPr/>
        </p:nvPicPr>
        <p:blipFill>
          <a:blip r:embed="rId1"/>
          <a:stretch>
            <a:fillRect/>
          </a:stretch>
        </p:blipFill>
        <p:spPr>
          <a:xfrm>
            <a:off x="10254615" y="4164965"/>
            <a:ext cx="1937385" cy="2693035"/>
          </a:xfrm>
          <a:prstGeom prst="rect">
            <a:avLst/>
          </a:prstGeom>
        </p:spPr>
      </p:pic>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134870" y="0"/>
            <a:ext cx="8472805" cy="705485"/>
          </a:xfrm>
        </p:spPr>
        <p:txBody>
          <a:bodyPr>
            <a:normAutofit/>
            <a:scene3d>
              <a:camera prst="orthographicFront"/>
              <a:lightRig rig="threePt" dir="t"/>
            </a:scene3d>
          </a:bodyPr>
          <a:p>
            <a:pPr algn="ctr"/>
            <a:r>
              <a:rPr lang="en-US" altLang="zh-CN">
                <a:solidFill>
                  <a:srgbClr val="FF0000"/>
                </a:solidFill>
                <a:effectLst>
                  <a:outerShdw blurRad="38100" dist="25400" dir="5400000" algn="ctr" rotWithShape="0">
                    <a:srgbClr val="6E747A">
                      <a:alpha val="43000"/>
                    </a:srgbClr>
                  </a:outerShdw>
                </a:effectLst>
              </a:rPr>
              <a:t>Come to the stage with me</a:t>
            </a:r>
            <a:r>
              <a:rPr lang="zh-CN" altLang="en-US">
                <a:solidFill>
                  <a:srgbClr val="FF0000"/>
                </a:solidFill>
                <a:effectLst>
                  <a:outerShdw blurRad="38100" dist="25400" dir="5400000" algn="ctr" rotWithShape="0">
                    <a:srgbClr val="6E747A">
                      <a:alpha val="43000"/>
                    </a:srgbClr>
                  </a:outerShdw>
                </a:effectLst>
              </a:rPr>
              <a:t>！</a:t>
            </a:r>
            <a:endParaRPr lang="zh-CN" altLang="en-US">
              <a:solidFill>
                <a:srgbClr val="FF0000"/>
              </a:solidFill>
              <a:effectLst>
                <a:outerShdw blurRad="38100" dist="25400" dir="5400000" algn="ctr" rotWithShape="0">
                  <a:srgbClr val="6E747A">
                    <a:alpha val="43000"/>
                  </a:srgbClr>
                </a:outerShdw>
              </a:effectLst>
            </a:endParaRPr>
          </a:p>
        </p:txBody>
      </p:sp>
      <p:pic>
        <p:nvPicPr>
          <p:cNvPr id="5" name="图片 4"/>
          <p:cNvPicPr>
            <a:picLocks noChangeAspect="1"/>
          </p:cNvPicPr>
          <p:nvPr/>
        </p:nvPicPr>
        <p:blipFill>
          <a:blip r:embed="rId1"/>
          <a:stretch>
            <a:fillRect/>
          </a:stretch>
        </p:blipFill>
        <p:spPr>
          <a:xfrm>
            <a:off x="337185" y="817245"/>
            <a:ext cx="5080000" cy="5829300"/>
          </a:xfrm>
          <a:prstGeom prst="rect">
            <a:avLst/>
          </a:prstGeom>
        </p:spPr>
      </p:pic>
      <p:pic>
        <p:nvPicPr>
          <p:cNvPr id="6" name="图片 5"/>
          <p:cNvPicPr>
            <a:picLocks noChangeAspect="1"/>
          </p:cNvPicPr>
          <p:nvPr/>
        </p:nvPicPr>
        <p:blipFill>
          <a:blip r:embed="rId2"/>
          <a:stretch>
            <a:fillRect/>
          </a:stretch>
        </p:blipFill>
        <p:spPr>
          <a:xfrm>
            <a:off x="6048375" y="3198495"/>
            <a:ext cx="5883910" cy="3334385"/>
          </a:xfrm>
          <a:prstGeom prst="rect">
            <a:avLst/>
          </a:prstGeom>
        </p:spPr>
      </p:pic>
      <p:sp>
        <p:nvSpPr>
          <p:cNvPr id="7" name="文本框 6"/>
          <p:cNvSpPr txBox="1"/>
          <p:nvPr/>
        </p:nvSpPr>
        <p:spPr>
          <a:xfrm>
            <a:off x="5922645" y="817245"/>
            <a:ext cx="6009640" cy="2122805"/>
          </a:xfrm>
          <a:prstGeom prst="rect">
            <a:avLst/>
          </a:prstGeom>
          <a:noFill/>
        </p:spPr>
        <p:txBody>
          <a:bodyPr wrap="square" rtlCol="0">
            <a:spAutoFit/>
          </a:bodyPr>
          <a:p>
            <a:pPr algn="ctr"/>
            <a:r>
              <a:rPr lang="en-US" altLang="zh-CN" sz="2400" b="1">
                <a:solidFill>
                  <a:srgbClr val="1D41D5"/>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SCENEИ. --The Palace of Happiness.</a:t>
            </a:r>
            <a:r>
              <a:rPr lang="en-US" altLang="zh-CN" sz="2400">
                <a:solidFill>
                  <a:srgbClr val="1D41D5"/>
                </a:solidFill>
                <a:latin typeface="Arial" panose="020B0604020202020204" pitchFamily="34" charset="0"/>
                <a:cs typeface="Arial" panose="020B0604020202020204" pitchFamily="34" charset="0"/>
              </a:rPr>
              <a:t> </a:t>
            </a:r>
            <a:endParaRPr lang="en-US" altLang="zh-CN" sz="2400">
              <a:solidFill>
                <a:srgbClr val="1D41D5"/>
              </a:solidFill>
              <a:latin typeface="Arial" panose="020B0604020202020204" pitchFamily="34" charset="0"/>
              <a:cs typeface="Arial" panose="020B0604020202020204" pitchFamily="34" charset="0"/>
            </a:endParaRPr>
          </a:p>
          <a:p>
            <a:pPr fontAlgn="auto">
              <a:lnSpc>
                <a:spcPct val="150000"/>
              </a:lnSpc>
            </a:pPr>
            <a:r>
              <a:rPr lang="en-US" altLang="zh-CN" b="1">
                <a:solidFill>
                  <a:schemeClr val="accent4"/>
                </a:solidFill>
                <a:latin typeface="Arial" panose="020B0604020202020204" pitchFamily="34" charset="0"/>
                <a:ea typeface="宋体" panose="02010600030101010101" pitchFamily="2" charset="-122"/>
                <a:cs typeface="Arial" panose="020B0604020202020204" pitchFamily="34" charset="0"/>
              </a:rPr>
              <a:t>A troop of Happinessees rushed into the ball, singing, “There they are! They see us!” They dance merrily around the Children, then the one who appears to be the chief goes up to ...</a:t>
            </a:r>
            <a:endParaRPr lang="en-US" altLang="zh-CN" b="1">
              <a:solidFill>
                <a:schemeClr val="accent4"/>
              </a:solidFill>
              <a:latin typeface="Arial" panose="020B0604020202020204" pitchFamily="34" charset="0"/>
              <a:ea typeface="宋体" panose="02010600030101010101" pitchFamily="2" charset="-122"/>
              <a:cs typeface="Arial" panose="020B0604020202020204" pitchFamily="34" charset="0"/>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540635" y="0"/>
            <a:ext cx="7795260" cy="705485"/>
          </a:xfrm>
        </p:spPr>
        <p:txBody>
          <a:bodyPr/>
          <a:p>
            <a:pPr algn="ctr"/>
            <a:r>
              <a:rPr lang="en-US" altLang="zh-CN">
                <a:solidFill>
                  <a:srgbClr val="1D41D5"/>
                </a:solidFill>
                <a:effectLst>
                  <a:outerShdw blurRad="38100" dist="25400" dir="5400000" algn="ctr" rotWithShape="0">
                    <a:srgbClr val="6E747A">
                      <a:alpha val="43000"/>
                    </a:srgbClr>
                  </a:outerShdw>
                </a:effectLst>
                <a:sym typeface="+mn-ea"/>
              </a:rPr>
              <a:t>Reading comprehension 2</a:t>
            </a:r>
            <a:endParaRPr lang="zh-CN" altLang="en-US"/>
          </a:p>
        </p:txBody>
      </p:sp>
      <p:sp>
        <p:nvSpPr>
          <p:cNvPr id="100" name="文本框 99"/>
          <p:cNvSpPr txBox="1"/>
          <p:nvPr/>
        </p:nvSpPr>
        <p:spPr>
          <a:xfrm>
            <a:off x="214630" y="331470"/>
            <a:ext cx="1633855" cy="460375"/>
          </a:xfrm>
          <a:prstGeom prst="rect">
            <a:avLst/>
          </a:prstGeom>
          <a:noFill/>
          <a:ln w="9525">
            <a:noFill/>
          </a:ln>
        </p:spPr>
        <p:txBody>
          <a:bodyPr wrap="square">
            <a:spAutoFit/>
          </a:bodyPr>
          <a:p>
            <a:pPr indent="0" algn="ctr"/>
            <a:r>
              <a:rPr lang="en-US" sz="2400" b="1">
                <a:solidFill>
                  <a:srgbClr val="FF0000"/>
                </a:solidFill>
                <a:latin typeface="Times New Roman" panose="02020603050405020304" charset="0"/>
                <a:ea typeface="宋体" panose="02010600030101010101" pitchFamily="2" charset="-122"/>
              </a:rPr>
              <a:t>Table 1:</a:t>
            </a:r>
            <a:endParaRPr lang="en-US" altLang="en-US" sz="2400" b="1">
              <a:solidFill>
                <a:srgbClr val="FF0000"/>
              </a:solidFill>
              <a:latin typeface="Times New Roman" panose="02020603050405020304" charset="0"/>
              <a:ea typeface="宋体" panose="02010600030101010101" pitchFamily="2" charset="-122"/>
            </a:endParaRPr>
          </a:p>
        </p:txBody>
      </p:sp>
      <p:graphicFrame>
        <p:nvGraphicFramePr>
          <p:cNvPr id="4" name="表格 3"/>
          <p:cNvGraphicFramePr/>
          <p:nvPr>
            <p:custDataLst>
              <p:tags r:id="rId1"/>
            </p:custDataLst>
          </p:nvPr>
        </p:nvGraphicFramePr>
        <p:xfrm>
          <a:off x="74295" y="892810"/>
          <a:ext cx="12042775" cy="5862955"/>
        </p:xfrm>
        <a:graphic>
          <a:graphicData uri="http://schemas.openxmlformats.org/drawingml/2006/table">
            <a:tbl>
              <a:tblPr firstRow="1" bandRow="1">
                <a:tableStyleId>{5940675A-B579-460E-94D1-54222C63F5DA}</a:tableStyleId>
              </a:tblPr>
              <a:tblGrid>
                <a:gridCol w="323215"/>
                <a:gridCol w="11339195"/>
                <a:gridCol w="380365"/>
              </a:tblGrid>
              <a:tr h="521335">
                <a:tc gridSpan="3">
                  <a:txBody>
                    <a:bodyPr/>
                    <a:p>
                      <a:pPr indent="0">
                        <a:buNone/>
                      </a:pPr>
                      <a:r>
                        <a:rPr lang="en-US" sz="2400" b="0">
                          <a:solidFill>
                            <a:srgbClr val="0000FF"/>
                          </a:solidFill>
                          <a:latin typeface="宋体" panose="02010600030101010101" pitchFamily="2" charset="-122"/>
                          <a:ea typeface="宋体" panose="02010600030101010101" pitchFamily="2" charset="-122"/>
                          <a:cs typeface="宋体" panose="02010600030101010101" pitchFamily="2" charset="-122"/>
                        </a:rPr>
                        <a:t>                                  </a:t>
                      </a:r>
                      <a:r>
                        <a:rPr lang="en-US" sz="2400" b="0">
                          <a:solidFill>
                            <a:srgbClr val="FFFFFF"/>
                          </a:solidFill>
                          <a:latin typeface="宋体" panose="02010600030101010101" pitchFamily="2" charset="-122"/>
                          <a:ea typeface="宋体" panose="02010600030101010101" pitchFamily="2" charset="-122"/>
                          <a:cs typeface="宋体" panose="02010600030101010101" pitchFamily="2" charset="-122"/>
                        </a:rPr>
                        <a:t>  </a:t>
                      </a:r>
                      <a:r>
                        <a:rPr lang="en-US" sz="2400" b="1">
                          <a:solidFill>
                            <a:srgbClr val="FFFFFF"/>
                          </a:solidFill>
                          <a:latin typeface="Times New Roman" panose="02020603050405020304" charset="0"/>
                          <a:cs typeface="Times New Roman" panose="02020603050405020304" charset="0"/>
                        </a:rPr>
                        <a:t>ACT IV </a:t>
                      </a:r>
                      <a:r>
                        <a:rPr lang="en-US" sz="2400" b="1">
                          <a:solidFill>
                            <a:srgbClr val="FFFFFF"/>
                          </a:solidFill>
                          <a:latin typeface="宋体" panose="02010600030101010101" pitchFamily="2" charset="-122"/>
                          <a:ea typeface="宋体" panose="02010600030101010101" pitchFamily="2" charset="-122"/>
                          <a:cs typeface="宋体" panose="02010600030101010101" pitchFamily="2" charset="-122"/>
                        </a:rPr>
                        <a:t> </a:t>
                      </a:r>
                      <a:r>
                        <a:rPr lang="en-US" sz="2400" b="1">
                          <a:solidFill>
                            <a:srgbClr val="FFFFFF"/>
                          </a:solidFill>
                          <a:latin typeface="Times New Roman" panose="02020603050405020304" charset="0"/>
                          <a:cs typeface="Times New Roman" panose="02020603050405020304" charset="0"/>
                        </a:rPr>
                        <a:t>SCEN II</a:t>
                      </a:r>
                      <a:endParaRPr lang="en-US" altLang="en-US" sz="2400" b="0">
                        <a:solidFill>
                          <a:srgbClr val="0000FF"/>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70C0"/>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731520">
                <a:tc rowSpan="3">
                  <a:txBody>
                    <a:bodyPr/>
                    <a:p>
                      <a:pPr indent="0">
                        <a:buNone/>
                      </a:pPr>
                      <a:r>
                        <a:rPr lang="en-US" sz="1000" b="0">
                          <a:solidFill>
                            <a:srgbClr val="000000"/>
                          </a:solidFill>
                          <a:latin typeface="Times New Roman" panose="02020603050405020304" charset="0"/>
                          <a:cs typeface="Times New Roman" panose="02020603050405020304" charset="0"/>
                        </a:rPr>
                        <a:t> </a:t>
                      </a:r>
                      <a:endParaRPr lang="en-US" altLang="en-US" sz="1000" b="0">
                        <a:solidFill>
                          <a:srgbClr val="00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70C0"/>
                    </a:solidFill>
                  </a:tcPr>
                </a:tc>
                <a:tc>
                  <a:txBody>
                    <a:bodyPr/>
                    <a:p>
                      <a:pPr indent="0">
                        <a:buNone/>
                      </a:pPr>
                      <a:r>
                        <a:rPr lang="en-US" sz="2400" b="1">
                          <a:solidFill>
                            <a:srgbClr val="0070C0"/>
                          </a:solidFill>
                          <a:latin typeface="宋体" panose="02010600030101010101" pitchFamily="2" charset="-122"/>
                          <a:ea typeface="宋体" panose="02010600030101010101" pitchFamily="2" charset="-122"/>
                          <a:cs typeface="宋体" panose="02010600030101010101" pitchFamily="2" charset="-122"/>
                        </a:rPr>
                        <a:t>Characters: </a:t>
                      </a:r>
                      <a:endParaRPr lang="en-US" sz="2400" b="1">
                        <a:solidFill>
                          <a:srgbClr val="0070C0"/>
                        </a:solidFill>
                        <a:latin typeface="宋体" panose="02010600030101010101" pitchFamily="2" charset="-122"/>
                        <a:ea typeface="宋体" panose="02010600030101010101" pitchFamily="2" charset="-122"/>
                        <a:cs typeface="宋体" panose="02010600030101010101" pitchFamily="2" charset="-122"/>
                      </a:endParaRPr>
                    </a:p>
                    <a:p>
                      <a:pPr indent="0">
                        <a:buNone/>
                      </a:pPr>
                      <a:endParaRPr lang="zh-CN" altLang="en-US" sz="2400" b="1">
                        <a:solidFill>
                          <a:srgbClr val="0070C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a:txBody>
                    <a:bodyPr/>
                    <a:p>
                      <a:pPr indent="0">
                        <a:buNone/>
                      </a:pPr>
                      <a:r>
                        <a:rPr lang="en-US" sz="1000" b="0">
                          <a:solidFill>
                            <a:srgbClr val="000000"/>
                          </a:solidFill>
                          <a:latin typeface="Times New Roman" panose="02020603050405020304" charset="0"/>
                          <a:cs typeface="Times New Roman" panose="02020603050405020304" charset="0"/>
                        </a:rPr>
                        <a:t>     </a:t>
                      </a:r>
                      <a:endParaRPr lang="en-US" altLang="en-US" sz="1000" b="0">
                        <a:solidFill>
                          <a:srgbClr val="00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70C0"/>
                    </a:solidFill>
                  </a:tcPr>
                </a:tc>
              </a:tr>
              <a:tr h="146304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2400" b="1">
                          <a:solidFill>
                            <a:srgbClr val="0070C0"/>
                          </a:solidFill>
                          <a:latin typeface="宋体" panose="02010600030101010101" pitchFamily="2" charset="-122"/>
                          <a:ea typeface="宋体" panose="02010600030101010101" pitchFamily="2" charset="-122"/>
                          <a:cs typeface="宋体" panose="02010600030101010101" pitchFamily="2" charset="-122"/>
                        </a:rPr>
                        <a:t>Setting:</a:t>
                      </a:r>
                      <a:r>
                        <a:rPr lang="en-US" sz="24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sz="24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buNone/>
                      </a:pPr>
                      <a:endParaRPr lang="en-US" altLang="en-US" sz="2400" b="1">
                        <a:solidFill>
                          <a:srgbClr val="0070C0"/>
                        </a:solidFill>
                        <a:latin typeface="宋体" panose="02010600030101010101" pitchFamily="2" charset="-122"/>
                        <a:ea typeface="宋体" panose="02010600030101010101" pitchFamily="2" charset="-122"/>
                        <a:cs typeface="宋体" panose="02010600030101010101" pitchFamily="2" charset="-122"/>
                      </a:endParaRPr>
                    </a:p>
                    <a:p>
                      <a:pPr indent="0">
                        <a:buNone/>
                      </a:pPr>
                      <a:endParaRPr lang="en-US" altLang="en-US" sz="2400" b="1">
                        <a:solidFill>
                          <a:srgbClr val="0070C0"/>
                        </a:solidFill>
                        <a:latin typeface="宋体" panose="02010600030101010101" pitchFamily="2" charset="-122"/>
                        <a:ea typeface="宋体" panose="02010600030101010101" pitchFamily="2" charset="-122"/>
                        <a:cs typeface="宋体" panose="02010600030101010101" pitchFamily="2" charset="-122"/>
                      </a:endParaRPr>
                    </a:p>
                    <a:p>
                      <a:pPr indent="0">
                        <a:buNone/>
                      </a:pPr>
                      <a:endParaRPr lang="en-US" altLang="en-US" sz="2400" b="1">
                        <a:solidFill>
                          <a:srgbClr val="0070C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r>
              <a:tr h="230505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2400" b="1">
                          <a:solidFill>
                            <a:srgbClr val="0070C0"/>
                          </a:solidFill>
                          <a:latin typeface="宋体" panose="02010600030101010101" pitchFamily="2" charset="-122"/>
                          <a:ea typeface="宋体" panose="02010600030101010101" pitchFamily="2" charset="-122"/>
                          <a:cs typeface="宋体" panose="02010600030101010101" pitchFamily="2" charset="-122"/>
                        </a:rPr>
                        <a:t>Plot: </a:t>
                      </a:r>
                      <a:endParaRPr lang="en-US" altLang="en-US" sz="2400" b="1">
                        <a:solidFill>
                          <a:srgbClr val="0070C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r h="842010">
                <a:tc>
                  <a:txBody>
                    <a:bodyPr/>
                    <a:p>
                      <a:pPr indent="0">
                        <a:buNone/>
                      </a:pPr>
                      <a:r>
                        <a:rPr lang="en-US" sz="1000" b="0">
                          <a:solidFill>
                            <a:srgbClr val="000000"/>
                          </a:solidFill>
                          <a:latin typeface="Times New Roman" panose="02020603050405020304" charset="0"/>
                          <a:cs typeface="Times New Roman" panose="02020603050405020304" charset="0"/>
                        </a:rPr>
                        <a:t> </a:t>
                      </a:r>
                      <a:endParaRPr lang="en-US" altLang="en-US" sz="1000" b="0">
                        <a:solidFill>
                          <a:srgbClr val="00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70C0"/>
                    </a:solidFill>
                  </a:tcPr>
                </a:tc>
                <a:tc gridSpan="2">
                  <a:txBody>
                    <a:bodyPr/>
                    <a:p>
                      <a:pPr indent="0">
                        <a:buNone/>
                      </a:pPr>
                      <a:endParaRPr lang="en-US" altLang="en-US" sz="1000" b="0">
                        <a:solidFill>
                          <a:srgbClr val="00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70C0"/>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
        <p:nvSpPr>
          <p:cNvPr id="5" name="文本框 4"/>
          <p:cNvSpPr txBox="1"/>
          <p:nvPr/>
        </p:nvSpPr>
        <p:spPr>
          <a:xfrm>
            <a:off x="2540635" y="1466850"/>
            <a:ext cx="5883910" cy="460375"/>
          </a:xfrm>
          <a:prstGeom prst="rect">
            <a:avLst/>
          </a:prstGeom>
          <a:noFill/>
        </p:spPr>
        <p:txBody>
          <a:bodyPr wrap="square" rtlCol="0">
            <a:spAutoFit/>
          </a:bodyPr>
          <a:p>
            <a:r>
              <a:rPr lang="zh-CN" altLang="en-US" sz="2400">
                <a:solidFill>
                  <a:srgbClr val="FF0000"/>
                </a:solidFill>
              </a:rPr>
              <a:t>Tyltyl,  Mytyl  and a troop of happiness</a:t>
            </a:r>
            <a:endParaRPr lang="zh-CN" altLang="en-US" sz="2400">
              <a:solidFill>
                <a:srgbClr val="FF0000"/>
              </a:solidFill>
            </a:endParaRPr>
          </a:p>
        </p:txBody>
      </p:sp>
      <p:sp>
        <p:nvSpPr>
          <p:cNvPr id="6" name="文本框 5"/>
          <p:cNvSpPr txBox="1"/>
          <p:nvPr/>
        </p:nvSpPr>
        <p:spPr>
          <a:xfrm>
            <a:off x="1848485" y="2211070"/>
            <a:ext cx="9866630" cy="1198880"/>
          </a:xfrm>
          <a:prstGeom prst="rect">
            <a:avLst/>
          </a:prstGeom>
          <a:noFill/>
        </p:spPr>
        <p:txBody>
          <a:bodyPr wrap="square" rtlCol="0">
            <a:spAutoFit/>
          </a:bodyPr>
          <a:p>
            <a:pPr fontAlgn="auto">
              <a:lnSpc>
                <a:spcPct val="150000"/>
              </a:lnSpc>
            </a:pPr>
            <a:r>
              <a:rPr lang="zh-CN" altLang="en-US" sz="2400">
                <a:solidFill>
                  <a:srgbClr val="00B050"/>
                </a:solidFill>
              </a:rPr>
              <a:t>Tyltyl and Mytyl have been searching for the Blue Bird and they have arrived at the Palace of Happiness.</a:t>
            </a:r>
            <a:endParaRPr lang="zh-CN" altLang="en-US" sz="2400">
              <a:solidFill>
                <a:srgbClr val="00B050"/>
              </a:solidFill>
            </a:endParaRPr>
          </a:p>
        </p:txBody>
      </p:sp>
      <p:sp>
        <p:nvSpPr>
          <p:cNvPr id="7" name="文本框 6"/>
          <p:cNvSpPr txBox="1"/>
          <p:nvPr/>
        </p:nvSpPr>
        <p:spPr>
          <a:xfrm>
            <a:off x="1373505" y="3693795"/>
            <a:ext cx="10341610" cy="2306955"/>
          </a:xfrm>
          <a:prstGeom prst="rect">
            <a:avLst/>
          </a:prstGeom>
          <a:noFill/>
        </p:spPr>
        <p:txBody>
          <a:bodyPr wrap="square" rtlCol="0">
            <a:spAutoFit/>
          </a:bodyPr>
          <a:p>
            <a:pPr fontAlgn="auto">
              <a:lnSpc>
                <a:spcPct val="150000"/>
              </a:lnSpc>
            </a:pPr>
            <a:r>
              <a:rPr lang="zh-CN" altLang="en-US" sz="2400">
                <a:solidFill>
                  <a:srgbClr val="00B0F0"/>
                </a:solidFill>
              </a:rPr>
              <a:t>The children come to the Palace of Happiness and are welcome by a troop of Happiness and are welcomed by a troop of Happiness, the chief of whom tells them that happiness is always around them. But they still can</a:t>
            </a:r>
            <a:r>
              <a:rPr lang="en-US" altLang="zh-CN" sz="2400">
                <a:solidFill>
                  <a:srgbClr val="00B0F0"/>
                </a:solidFill>
              </a:rPr>
              <a:t>‘</a:t>
            </a:r>
            <a:r>
              <a:rPr lang="zh-CN" altLang="en-US" sz="2400">
                <a:solidFill>
                  <a:srgbClr val="00B0F0"/>
                </a:solidFill>
              </a:rPr>
              <a:t>t get the answer. </a:t>
            </a:r>
            <a:endParaRPr lang="zh-CN" altLang="en-US" sz="2400">
              <a:solidFill>
                <a:srgbClr val="00B0F0"/>
              </a:solidFill>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892425" y="0"/>
            <a:ext cx="6819900" cy="705485"/>
          </a:xfrm>
        </p:spPr>
        <p:txBody>
          <a:bodyPr>
            <a:normAutofit fontScale="90000"/>
          </a:bodyPr>
          <a:p>
            <a:pPr algn="ctr"/>
            <a:br>
              <a:rPr lang="en-US" altLang="zh-CN">
                <a:solidFill>
                  <a:srgbClr val="1D41D5"/>
                </a:solidFill>
                <a:effectLst>
                  <a:outerShdw blurRad="38100" dist="25400" dir="5400000" algn="ctr" rotWithShape="0">
                    <a:srgbClr val="6E747A">
                      <a:alpha val="43000"/>
                    </a:srgbClr>
                  </a:outerShdw>
                </a:effectLst>
                <a:sym typeface="+mn-ea"/>
              </a:rPr>
            </a:br>
            <a:r>
              <a:rPr lang="en-US" altLang="zh-CN">
                <a:solidFill>
                  <a:srgbClr val="1D41D5"/>
                </a:solidFill>
                <a:effectLst>
                  <a:outerShdw blurRad="38100" dist="25400" dir="5400000" algn="ctr" rotWithShape="0">
                    <a:srgbClr val="6E747A">
                      <a:alpha val="43000"/>
                    </a:srgbClr>
                  </a:outerShdw>
                </a:effectLst>
                <a:sym typeface="+mn-ea"/>
              </a:rPr>
              <a:t>Reading comprehension 2</a:t>
            </a:r>
            <a:br>
              <a:rPr lang="zh-CN" altLang="en-US"/>
            </a:br>
            <a:endParaRPr lang="zh-CN" altLang="en-US"/>
          </a:p>
        </p:txBody>
      </p:sp>
      <p:sp>
        <p:nvSpPr>
          <p:cNvPr id="100" name="文本框 99"/>
          <p:cNvSpPr txBox="1"/>
          <p:nvPr/>
        </p:nvSpPr>
        <p:spPr>
          <a:xfrm>
            <a:off x="218440" y="114300"/>
            <a:ext cx="1590040" cy="460375"/>
          </a:xfrm>
          <a:prstGeom prst="rect">
            <a:avLst/>
          </a:prstGeom>
          <a:noFill/>
          <a:ln w="9525">
            <a:noFill/>
          </a:ln>
        </p:spPr>
        <p:txBody>
          <a:bodyPr wrap="square">
            <a:spAutoFit/>
          </a:bodyPr>
          <a:p>
            <a:pPr indent="0" algn="ctr"/>
            <a:r>
              <a:rPr lang="en-US" sz="2400" b="1">
                <a:solidFill>
                  <a:srgbClr val="FF0000"/>
                </a:solidFill>
                <a:latin typeface="Times New Roman" panose="02020603050405020304" charset="0"/>
                <a:ea typeface="宋体" panose="02010600030101010101" pitchFamily="2" charset="-122"/>
              </a:rPr>
              <a:t>Table 2:</a:t>
            </a:r>
            <a:endParaRPr lang="en-US" altLang="en-US" sz="2400" b="1">
              <a:solidFill>
                <a:srgbClr val="FF0000"/>
              </a:solidFill>
              <a:latin typeface="Times New Roman" panose="02020603050405020304" charset="0"/>
              <a:ea typeface="宋体" panose="02010600030101010101" pitchFamily="2" charset="-122"/>
            </a:endParaRPr>
          </a:p>
        </p:txBody>
      </p:sp>
      <p:graphicFrame>
        <p:nvGraphicFramePr>
          <p:cNvPr id="4" name="表格 3"/>
          <p:cNvGraphicFramePr/>
          <p:nvPr>
            <p:custDataLst>
              <p:tags r:id="rId1"/>
            </p:custDataLst>
          </p:nvPr>
        </p:nvGraphicFramePr>
        <p:xfrm>
          <a:off x="114935" y="1015365"/>
          <a:ext cx="11889105" cy="5720080"/>
        </p:xfrm>
        <a:graphic>
          <a:graphicData uri="http://schemas.openxmlformats.org/drawingml/2006/table">
            <a:tbl>
              <a:tblPr firstRow="1" bandRow="1">
                <a:tableStyleId>{5940675A-B579-460E-94D1-54222C63F5DA}</a:tableStyleId>
              </a:tblPr>
              <a:tblGrid>
                <a:gridCol w="318135"/>
                <a:gridCol w="11195685"/>
                <a:gridCol w="375285"/>
              </a:tblGrid>
              <a:tr h="692150">
                <a:tc gridSpan="3">
                  <a:txBody>
                    <a:bodyPr/>
                    <a:p>
                      <a:pPr indent="0">
                        <a:buNone/>
                      </a:pPr>
                      <a:r>
                        <a:rPr lang="en-US" sz="1000" b="0">
                          <a:solidFill>
                            <a:srgbClr val="0000FF"/>
                          </a:solidFill>
                          <a:latin typeface="宋体" panose="02010600030101010101" pitchFamily="2" charset="-122"/>
                          <a:ea typeface="宋体" panose="02010600030101010101" pitchFamily="2" charset="-122"/>
                          <a:cs typeface="宋体" panose="02010600030101010101" pitchFamily="2" charset="-122"/>
                        </a:rPr>
                        <a:t>                                  </a:t>
                      </a:r>
                      <a:r>
                        <a:rPr lang="en-US" sz="1000" b="0">
                          <a:solidFill>
                            <a:srgbClr val="FFFFFF"/>
                          </a:solidFill>
                          <a:latin typeface="宋体" panose="02010600030101010101" pitchFamily="2" charset="-122"/>
                          <a:ea typeface="宋体" panose="02010600030101010101" pitchFamily="2" charset="-122"/>
                          <a:cs typeface="宋体" panose="02010600030101010101" pitchFamily="2" charset="-122"/>
                        </a:rPr>
                        <a:t>  </a:t>
                      </a:r>
                      <a:r>
                        <a:rPr lang="en-US" sz="1000" b="1">
                          <a:solidFill>
                            <a:srgbClr val="FFFFFF"/>
                          </a:solidFill>
                          <a:latin typeface="Times New Roman" panose="02020603050405020304" charset="0"/>
                          <a:cs typeface="Times New Roman" panose="02020603050405020304" charset="0"/>
                        </a:rPr>
                        <a:t>ACT IV </a:t>
                      </a:r>
                      <a:r>
                        <a:rPr lang="en-US" sz="1000" b="1">
                          <a:solidFill>
                            <a:srgbClr val="FFFFFF"/>
                          </a:solidFill>
                          <a:latin typeface="宋体" panose="02010600030101010101" pitchFamily="2" charset="-122"/>
                          <a:ea typeface="宋体" panose="02010600030101010101" pitchFamily="2" charset="-122"/>
                          <a:cs typeface="宋体" panose="02010600030101010101" pitchFamily="2" charset="-122"/>
                        </a:rPr>
                        <a:t> </a:t>
                      </a:r>
                      <a:r>
                        <a:rPr lang="en-US" sz="1000" b="1">
                          <a:solidFill>
                            <a:srgbClr val="FFFFFF"/>
                          </a:solidFill>
                          <a:latin typeface="Times New Roman" panose="02020603050405020304" charset="0"/>
                          <a:cs typeface="Times New Roman" panose="02020603050405020304" charset="0"/>
                        </a:rPr>
                        <a:t>SCEN II</a:t>
                      </a:r>
                      <a:endParaRPr lang="en-US" altLang="en-US" sz="1000" b="0">
                        <a:solidFill>
                          <a:srgbClr val="0000FF"/>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70C0"/>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887730">
                <a:tc rowSpan="3">
                  <a:txBody>
                    <a:bodyPr/>
                    <a:p>
                      <a:pPr indent="0">
                        <a:buNone/>
                      </a:pPr>
                      <a:r>
                        <a:rPr lang="en-US" sz="1000" b="0">
                          <a:solidFill>
                            <a:srgbClr val="000000"/>
                          </a:solidFill>
                          <a:latin typeface="Times New Roman" panose="02020603050405020304" charset="0"/>
                          <a:cs typeface="Times New Roman" panose="02020603050405020304" charset="0"/>
                        </a:rPr>
                        <a:t> </a:t>
                      </a:r>
                      <a:endParaRPr lang="en-US" altLang="en-US" sz="1000" b="0">
                        <a:solidFill>
                          <a:srgbClr val="00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70C0"/>
                    </a:solidFill>
                  </a:tcPr>
                </a:tc>
                <a:tc>
                  <a:txBody>
                    <a:bodyPr/>
                    <a:p>
                      <a:pPr indent="0" fontAlgn="auto">
                        <a:lnSpc>
                          <a:spcPct val="150000"/>
                        </a:lnSpc>
                        <a:buNone/>
                      </a:pPr>
                      <a:r>
                        <a:rPr lang="en-US" sz="2400" b="1">
                          <a:solidFill>
                            <a:srgbClr val="0070C0"/>
                          </a:solidFill>
                          <a:latin typeface="宋体" panose="02010600030101010101" pitchFamily="2" charset="-122"/>
                          <a:ea typeface="宋体" panose="02010600030101010101" pitchFamily="2" charset="-122"/>
                          <a:cs typeface="宋体" panose="02010600030101010101" pitchFamily="2" charset="-122"/>
                        </a:rPr>
                        <a:t>Characters: </a:t>
                      </a:r>
                      <a:endParaRPr lang="en-US" altLang="en-US" sz="2400" b="1">
                        <a:solidFill>
                          <a:srgbClr val="0070C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a:txBody>
                    <a:bodyPr/>
                    <a:p>
                      <a:pPr indent="0">
                        <a:buNone/>
                      </a:pPr>
                      <a:r>
                        <a:rPr lang="en-US" sz="1000" b="0">
                          <a:solidFill>
                            <a:srgbClr val="000000"/>
                          </a:solidFill>
                          <a:latin typeface="Times New Roman" panose="02020603050405020304" charset="0"/>
                          <a:cs typeface="Times New Roman" panose="02020603050405020304" charset="0"/>
                        </a:rPr>
                        <a:t>     </a:t>
                      </a:r>
                      <a:endParaRPr lang="en-US" altLang="en-US" sz="1000" b="0">
                        <a:solidFill>
                          <a:srgbClr val="00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70C0"/>
                    </a:solidFill>
                  </a:tcPr>
                </a:tc>
              </a:tr>
              <a:tr h="130619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fontAlgn="auto">
                        <a:lnSpc>
                          <a:spcPct val="150000"/>
                        </a:lnSpc>
                        <a:buNone/>
                      </a:pPr>
                      <a:r>
                        <a:rPr lang="en-US" sz="2400" b="1">
                          <a:solidFill>
                            <a:srgbClr val="0070C0"/>
                          </a:solidFill>
                          <a:latin typeface="宋体" panose="02010600030101010101" pitchFamily="2" charset="-122"/>
                          <a:ea typeface="宋体" panose="02010600030101010101" pitchFamily="2" charset="-122"/>
                          <a:cs typeface="宋体" panose="02010600030101010101" pitchFamily="2" charset="-122"/>
                        </a:rPr>
                        <a:t>Setting: </a:t>
                      </a:r>
                      <a:endParaRPr lang="en-US" altLang="en-US" sz="2400" b="1">
                        <a:solidFill>
                          <a:srgbClr val="0070C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r>
              <a:tr h="214185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fontAlgn="auto">
                        <a:lnSpc>
                          <a:spcPct val="150000"/>
                        </a:lnSpc>
                        <a:buNone/>
                      </a:pPr>
                      <a:r>
                        <a:rPr lang="en-US" sz="2400" b="1">
                          <a:solidFill>
                            <a:srgbClr val="0070C0"/>
                          </a:solidFill>
                          <a:latin typeface="宋体" panose="02010600030101010101" pitchFamily="2" charset="-122"/>
                          <a:ea typeface="宋体" panose="02010600030101010101" pitchFamily="2" charset="-122"/>
                          <a:cs typeface="宋体" panose="02010600030101010101" pitchFamily="2" charset="-122"/>
                        </a:rPr>
                        <a:t>Plot:  </a:t>
                      </a:r>
                      <a:endParaRPr lang="en-US" altLang="en-US" sz="2400" b="1">
                        <a:solidFill>
                          <a:srgbClr val="0070C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r h="692150">
                <a:tc>
                  <a:txBody>
                    <a:bodyPr/>
                    <a:p>
                      <a:pPr indent="0">
                        <a:buNone/>
                      </a:pPr>
                      <a:r>
                        <a:rPr lang="en-US" sz="1000" b="0">
                          <a:solidFill>
                            <a:srgbClr val="000000"/>
                          </a:solidFill>
                          <a:latin typeface="Times New Roman" panose="02020603050405020304" charset="0"/>
                          <a:cs typeface="Times New Roman" panose="02020603050405020304" charset="0"/>
                        </a:rPr>
                        <a:t> </a:t>
                      </a:r>
                      <a:endParaRPr lang="en-US" altLang="en-US" sz="1000" b="0">
                        <a:solidFill>
                          <a:srgbClr val="00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70C0"/>
                    </a:solidFill>
                  </a:tcPr>
                </a:tc>
                <a:tc gridSpan="2">
                  <a:txBody>
                    <a:bodyPr/>
                    <a:p>
                      <a:pPr indent="0">
                        <a:buNone/>
                      </a:pPr>
                      <a:endParaRPr lang="en-US" altLang="en-US" sz="1000" b="0">
                        <a:solidFill>
                          <a:srgbClr val="00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70C0"/>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
        <p:nvSpPr>
          <p:cNvPr id="5" name="文本框 4"/>
          <p:cNvSpPr txBox="1"/>
          <p:nvPr/>
        </p:nvSpPr>
        <p:spPr>
          <a:xfrm>
            <a:off x="2338705" y="1851660"/>
            <a:ext cx="8445500" cy="460375"/>
          </a:xfrm>
          <a:prstGeom prst="rect">
            <a:avLst/>
          </a:prstGeom>
          <a:noFill/>
        </p:spPr>
        <p:txBody>
          <a:bodyPr wrap="square" rtlCol="0">
            <a:spAutoFit/>
          </a:bodyPr>
          <a:p>
            <a:r>
              <a:rPr lang="zh-CN" altLang="en-US" sz="2400">
                <a:solidFill>
                  <a:srgbClr val="FF0000"/>
                </a:solidFill>
                <a:latin typeface="Arial" panose="020B0604020202020204" pitchFamily="34" charset="0"/>
                <a:cs typeface="Arial" panose="020B0604020202020204" pitchFamily="34" charset="0"/>
              </a:rPr>
              <a:t>Tyltyl, Maummy Tyl, the neighbour, the sick little girl.</a:t>
            </a:r>
            <a:endParaRPr lang="zh-CN" altLang="en-US" sz="2400">
              <a:solidFill>
                <a:srgbClr val="FF0000"/>
              </a:solidFill>
              <a:latin typeface="Arial" panose="020B0604020202020204" pitchFamily="34" charset="0"/>
              <a:cs typeface="Arial" panose="020B0604020202020204" pitchFamily="34" charset="0"/>
            </a:endParaRPr>
          </a:p>
        </p:txBody>
      </p:sp>
      <p:sp>
        <p:nvSpPr>
          <p:cNvPr id="6" name="文本框 5"/>
          <p:cNvSpPr txBox="1"/>
          <p:nvPr/>
        </p:nvSpPr>
        <p:spPr>
          <a:xfrm>
            <a:off x="1808480" y="2687955"/>
            <a:ext cx="9498330" cy="1198880"/>
          </a:xfrm>
          <a:prstGeom prst="rect">
            <a:avLst/>
          </a:prstGeom>
          <a:noFill/>
        </p:spPr>
        <p:txBody>
          <a:bodyPr wrap="square" rtlCol="0">
            <a:spAutoFit/>
          </a:bodyPr>
          <a:p>
            <a:pPr fontAlgn="auto">
              <a:lnSpc>
                <a:spcPct val="150000"/>
              </a:lnSpc>
            </a:pPr>
            <a:r>
              <a:rPr lang="en-US">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 </a:t>
            </a:r>
            <a:r>
              <a:rPr lang="en-US" sz="2400">
                <a:solidFill>
                  <a:srgbClr val="00B050"/>
                </a:solidFill>
                <a:latin typeface="微软雅黑" panose="020B0503020204020204" pitchFamily="34" charset="-122"/>
                <a:ea typeface="微软雅黑" panose="020B0503020204020204" pitchFamily="34" charset="-122"/>
                <a:cs typeface="宋体" panose="02010600030101010101" pitchFamily="2" charset="-122"/>
                <a:sym typeface="+mn-ea"/>
              </a:rPr>
              <a:t>Unable to find the Blue Bird, they return home and their neighbour comes in. </a:t>
            </a:r>
            <a:endParaRPr lang="en-US" sz="2400">
              <a:solidFill>
                <a:srgbClr val="00B050"/>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7" name="文本框 6"/>
          <p:cNvSpPr txBox="1"/>
          <p:nvPr/>
        </p:nvSpPr>
        <p:spPr>
          <a:xfrm>
            <a:off x="1379855" y="4025900"/>
            <a:ext cx="10363835" cy="1753235"/>
          </a:xfrm>
          <a:prstGeom prst="rect">
            <a:avLst/>
          </a:prstGeom>
          <a:noFill/>
        </p:spPr>
        <p:txBody>
          <a:bodyPr wrap="square" rtlCol="0">
            <a:spAutoFit/>
          </a:bodyPr>
          <a:p>
            <a:pPr fontAlgn="auto">
              <a:lnSpc>
                <a:spcPct val="150000"/>
              </a:lnSpc>
            </a:pPr>
            <a:r>
              <a:rPr lang="zh-CN" altLang="en-US" sz="2400">
                <a:solidFill>
                  <a:srgbClr val="00B0F0"/>
                </a:solidFill>
                <a:latin typeface="Arial" panose="020B0604020202020204" pitchFamily="34" charset="0"/>
                <a:cs typeface="Arial" panose="020B0604020202020204" pitchFamily="34" charset="0"/>
              </a:rPr>
              <a:t>The children return home without finding the Blue Bird, only to find their dove becomes bluer and give it to the sick little girl, which makes her happy. But at last it flies away...</a:t>
            </a:r>
            <a:endParaRPr lang="zh-CN" altLang="en-US" sz="2400">
              <a:solidFill>
                <a:srgbClr val="00B0F0"/>
              </a:solidFill>
              <a:latin typeface="Arial" panose="020B0604020202020204" pitchFamily="34" charset="0"/>
              <a:cs typeface="Arial" panose="020B0604020202020204" pitchFamily="34" charset="0"/>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34765" y="134055"/>
            <a:ext cx="10969200" cy="705600"/>
          </a:xfrm>
        </p:spPr>
        <p:txBody>
          <a:bodyPr/>
          <a:p>
            <a:r>
              <a:rPr lang="en-US" altLang="zh-CN">
                <a:solidFill>
                  <a:schemeClr val="accent4">
                    <a:lumMod val="75000"/>
                  </a:schemeClr>
                </a:solidFill>
              </a:rPr>
              <a:t>Learning to learn:</a:t>
            </a:r>
            <a:r>
              <a:rPr lang="en-US" altLang="zh-CN"/>
              <a:t> </a:t>
            </a:r>
            <a:r>
              <a:rPr lang="en-US" altLang="zh-CN">
                <a:solidFill>
                  <a:srgbClr val="1D41D5"/>
                </a:solidFill>
                <a:effectLst>
                  <a:outerShdw blurRad="38100" dist="25400" dir="5400000" algn="ctr" rotWithShape="0">
                    <a:srgbClr val="6E747A">
                      <a:alpha val="43000"/>
                    </a:srgbClr>
                  </a:outerShdw>
                </a:effectLst>
              </a:rPr>
              <a:t>what is a typical play?</a:t>
            </a:r>
            <a:endParaRPr lang="en-US" altLang="zh-CN">
              <a:solidFill>
                <a:srgbClr val="1D41D5"/>
              </a:solidFill>
              <a:effectLst>
                <a:outerShdw blurRad="38100" dist="25400" dir="5400000" algn="ctr" rotWithShape="0">
                  <a:srgbClr val="6E747A">
                    <a:alpha val="43000"/>
                  </a:srgbClr>
                </a:outerShdw>
              </a:effectLst>
            </a:endParaRPr>
          </a:p>
        </p:txBody>
      </p:sp>
      <p:graphicFrame>
        <p:nvGraphicFramePr>
          <p:cNvPr id="3" name="表格 2"/>
          <p:cNvGraphicFramePr/>
          <p:nvPr>
            <p:custDataLst>
              <p:tags r:id="rId1"/>
            </p:custDataLst>
          </p:nvPr>
        </p:nvGraphicFramePr>
        <p:xfrm>
          <a:off x="457835" y="1308735"/>
          <a:ext cx="11245850" cy="4940935"/>
        </p:xfrm>
        <a:graphic>
          <a:graphicData uri="http://schemas.openxmlformats.org/drawingml/2006/table">
            <a:tbl>
              <a:tblPr firstRow="1" bandRow="1">
                <a:tableStyleId>{5940675A-B579-460E-94D1-54222C63F5DA}</a:tableStyleId>
              </a:tblPr>
              <a:tblGrid>
                <a:gridCol w="1170940"/>
                <a:gridCol w="10074910"/>
              </a:tblGrid>
              <a:tr h="657860">
                <a:tc gridSpan="2">
                  <a:txBody>
                    <a:bodyPr/>
                    <a:p>
                      <a:pPr indent="0" algn="ctr">
                        <a:buNone/>
                      </a:pPr>
                      <a:r>
                        <a:rPr lang="en-US" altLang="en-US" sz="2800" b="1">
                          <a:solidFill>
                            <a:schemeClr val="accent4">
                              <a:lumMod val="75000"/>
                            </a:schemeClr>
                          </a:solidFill>
                          <a:latin typeface="微软雅黑" panose="020B0503020204020204" pitchFamily="34" charset="-122"/>
                          <a:ea typeface="微软雅黑" panose="020B0503020204020204" pitchFamily="34" charset="-122"/>
                          <a:cs typeface="宋体" panose="02010600030101010101" pitchFamily="2" charset="-122"/>
                        </a:rPr>
                        <a:t>The basic elements of  a play</a:t>
                      </a:r>
                      <a:endParaRPr lang="en-US" altLang="en-US" sz="2800" b="1">
                        <a:solidFill>
                          <a:schemeClr val="accent4">
                            <a:lumMod val="7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40000"/>
                        <a:lumOff val="60000"/>
                      </a:schemeClr>
                    </a:solidFill>
                  </a:tcPr>
                </a:tc>
                <a:tc hMerge="1">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20000"/>
                        <a:lumOff val="80000"/>
                      </a:schemeClr>
                    </a:solidFill>
                  </a:tcPr>
                </a:tc>
              </a:tr>
              <a:tr h="1427480">
                <a:tc>
                  <a:txBody>
                    <a:bodyPr/>
                    <a:p>
                      <a:pPr indent="0">
                        <a:buNone/>
                      </a:pPr>
                      <a:r>
                        <a:rPr lang="en-US" sz="28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 </a:t>
                      </a:r>
                      <a:endParaRPr lang="en-US" sz="2800" b="1">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p>
                      <a:pPr indent="0">
                        <a:buNone/>
                      </a:pPr>
                      <a:r>
                        <a:rPr lang="en-US" sz="28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  a</a:t>
                      </a:r>
                      <a:endParaRPr lang="en-US" altLang="en-US" sz="2800" b="1">
                        <a:solidFill>
                          <a:schemeClr val="accent4">
                            <a:lumMod val="7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40000"/>
                        <a:lumOff val="60000"/>
                      </a:schemeClr>
                    </a:solidFill>
                  </a:tcPr>
                </a:tc>
                <a:tc>
                  <a:txBody>
                    <a:bodyPr/>
                    <a:p>
                      <a:pPr indent="0">
                        <a:buNone/>
                      </a:pPr>
                      <a:endParaRPr lang="en-US" altLang="en-US" sz="2800" b="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20000"/>
                        <a:lumOff val="80000"/>
                      </a:schemeClr>
                    </a:solidFill>
                  </a:tcPr>
                </a:tc>
              </a:tr>
              <a:tr h="1428115">
                <a:tc>
                  <a:txBody>
                    <a:bodyPr/>
                    <a:p>
                      <a:pPr indent="0">
                        <a:buNone/>
                      </a:pPr>
                      <a:r>
                        <a:rPr lang="en-US" sz="28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 </a:t>
                      </a:r>
                      <a:endParaRPr lang="en-US" sz="2800" b="1">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p>
                      <a:pPr indent="0">
                        <a:buNone/>
                      </a:pPr>
                      <a:r>
                        <a:rPr lang="en-US" sz="28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  b</a:t>
                      </a:r>
                      <a:endParaRPr lang="en-US" altLang="en-US" sz="2800" b="1">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40000"/>
                        <a:lumOff val="60000"/>
                      </a:schemeClr>
                    </a:solidFill>
                  </a:tcPr>
                </a:tc>
                <a:tc>
                  <a:txBody>
                    <a:bodyPr/>
                    <a:p>
                      <a:pPr indent="0">
                        <a:buNone/>
                      </a:pPr>
                      <a:endParaRPr lang="en-US" altLang="en-US" sz="2800" b="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20000"/>
                        <a:lumOff val="80000"/>
                      </a:schemeClr>
                    </a:solidFill>
                  </a:tcPr>
                </a:tc>
              </a:tr>
              <a:tr h="1427480">
                <a:tc>
                  <a:txBody>
                    <a:bodyPr/>
                    <a:p>
                      <a:pPr indent="0">
                        <a:buNone/>
                      </a:pPr>
                      <a:r>
                        <a:rPr lang="en-US" sz="28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 </a:t>
                      </a:r>
                      <a:endParaRPr lang="en-US" sz="2800" b="1">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p>
                      <a:pPr indent="0">
                        <a:buNone/>
                      </a:pPr>
                      <a:r>
                        <a:rPr lang="en-US" sz="28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  c</a:t>
                      </a:r>
                      <a:endParaRPr lang="en-US" altLang="en-US" sz="2800" b="1">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40000"/>
                        <a:lumOff val="60000"/>
                      </a:schemeClr>
                    </a:solidFill>
                  </a:tcPr>
                </a:tc>
                <a:tc>
                  <a:txBody>
                    <a:bodyPr/>
                    <a:p>
                      <a:pPr indent="0">
                        <a:buNone/>
                      </a:pPr>
                      <a:endParaRPr lang="en-US" altLang="en-US" sz="2800" b="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20000"/>
                        <a:lumOff val="80000"/>
                      </a:schemeClr>
                    </a:solidFill>
                  </a:tcPr>
                </a:tc>
              </a:tr>
            </a:tbl>
          </a:graphicData>
        </a:graphic>
      </p:graphicFrame>
      <p:sp>
        <p:nvSpPr>
          <p:cNvPr id="4" name="文本框 3"/>
          <p:cNvSpPr txBox="1"/>
          <p:nvPr/>
        </p:nvSpPr>
        <p:spPr>
          <a:xfrm>
            <a:off x="2282190" y="2313940"/>
            <a:ext cx="3795395" cy="521970"/>
          </a:xfrm>
          <a:prstGeom prst="rect">
            <a:avLst/>
          </a:prstGeom>
          <a:noFill/>
        </p:spPr>
        <p:txBody>
          <a:bodyPr wrap="square" rtlCol="0">
            <a:spAutoFit/>
          </a:bodyPr>
          <a:p>
            <a:r>
              <a:rPr lang="en-US" sz="280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Acts and scenes</a:t>
            </a:r>
            <a:endParaRPr lang="zh-CN" altLang="en-US" sz="2800"/>
          </a:p>
        </p:txBody>
      </p:sp>
      <p:sp>
        <p:nvSpPr>
          <p:cNvPr id="5" name="文本框 4"/>
          <p:cNvSpPr txBox="1"/>
          <p:nvPr/>
        </p:nvSpPr>
        <p:spPr>
          <a:xfrm>
            <a:off x="2281555" y="3583940"/>
            <a:ext cx="7493000" cy="521970"/>
          </a:xfrm>
          <a:prstGeom prst="rect">
            <a:avLst/>
          </a:prstGeom>
          <a:noFill/>
        </p:spPr>
        <p:txBody>
          <a:bodyPr wrap="square" rtlCol="0">
            <a:spAutoFit/>
          </a:bodyPr>
          <a:p>
            <a:r>
              <a:rPr lang="en-US" sz="280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Characters in different acts and scenes</a:t>
            </a:r>
            <a:endParaRPr lang="zh-CN" altLang="en-US" sz="2800"/>
          </a:p>
        </p:txBody>
      </p:sp>
      <p:sp>
        <p:nvSpPr>
          <p:cNvPr id="6" name="文本框 5"/>
          <p:cNvSpPr txBox="1"/>
          <p:nvPr/>
        </p:nvSpPr>
        <p:spPr>
          <a:xfrm>
            <a:off x="2281555" y="5037455"/>
            <a:ext cx="7040880" cy="521970"/>
          </a:xfrm>
          <a:prstGeom prst="rect">
            <a:avLst/>
          </a:prstGeom>
          <a:noFill/>
        </p:spPr>
        <p:txBody>
          <a:bodyPr wrap="square" rtlCol="0">
            <a:spAutoFit/>
          </a:bodyPr>
          <a:p>
            <a:r>
              <a:rPr lang="en-US" sz="280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Settings and costumes</a:t>
            </a:r>
            <a:endParaRPr lang="zh-CN" altLang="en-US" sz="2800"/>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gr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TEMPLATE_CATEGORY" val="custom"/>
  <p:tag name="KSO_WM_TEMPLATE_INDEX" val="20205081"/>
</p:tagLst>
</file>

<file path=ppt/tags/tag101.xml><?xml version="1.0" encoding="utf-8"?>
<p:tagLst xmlns:p="http://schemas.openxmlformats.org/presentationml/2006/main">
  <p:tag name="KSO_WM_BEAUTIFY_FLAG" val="#wm#"/>
  <p:tag name="KSO_WM_TEMPLATE_CATEGORY" val="custom"/>
  <p:tag name="KSO_WM_TEMPLATE_INDEX" val="20205081"/>
</p:tagLst>
</file>

<file path=ppt/tags/tag102.xml><?xml version="1.0" encoding="utf-8"?>
<p:tagLst xmlns:p="http://schemas.openxmlformats.org/presentationml/2006/main">
  <p:tag name="KSO_WM_BEAUTIFY_FLAG" val="#wm#"/>
  <p:tag name="KSO_WM_TEMPLATE_CATEGORY" val="custom"/>
  <p:tag name="KSO_WM_TEMPLATE_INDEX" val="2020508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UNIT_TABLE_BEAUTIFY" val="smartTable{bddf3983-954c-4bca-a027-8d211fcc39d2}"/>
</p:tagLst>
</file>

<file path=ppt/tags/tag65.xml><?xml version="1.0" encoding="utf-8"?>
<p:tagLst xmlns:p="http://schemas.openxmlformats.org/presentationml/2006/main">
  <p:tag name="KSO_WM_BEAUTIFY_FLAG" val="#wm#"/>
  <p:tag name="KSO_WM_TEMPLATE_CATEGORY" val="custom"/>
  <p:tag name="KSO_WM_TEMPLATE_INDEX" val="20205081"/>
</p:tagLst>
</file>

<file path=ppt/tags/tag66.xml><?xml version="1.0" encoding="utf-8"?>
<p:tagLst xmlns:p="http://schemas.openxmlformats.org/presentationml/2006/main">
  <p:tag name="KSO_WM_BEAUTIFY_FLAG" val="#wm#"/>
  <p:tag name="KSO_WM_TEMPLATE_CATEGORY" val="custom"/>
  <p:tag name="KSO_WM_TEMPLATE_INDEX" val="20205081"/>
</p:tagLst>
</file>

<file path=ppt/tags/tag67.xml><?xml version="1.0" encoding="utf-8"?>
<p:tagLst xmlns:p="http://schemas.openxmlformats.org/presentationml/2006/main">
  <p:tag name="KSO_WM_BEAUTIFY_FLAG" val="#wm#"/>
  <p:tag name="KSO_WM_TEMPLATE_CATEGORY" val="custom"/>
  <p:tag name="KSO_WM_TEMPLATE_INDEX" val="20205081"/>
</p:tagLst>
</file>

<file path=ppt/tags/tag68.xml><?xml version="1.0" encoding="utf-8"?>
<p:tagLst xmlns:p="http://schemas.openxmlformats.org/presentationml/2006/main">
  <p:tag name="KSO_WM_BEAUTIFY_FLAG" val="#wm#"/>
  <p:tag name="KSO_WM_TEMPLATE_CATEGORY" val="custom"/>
  <p:tag name="KSO_WM_TEMPLATE_INDEX" val="20205081"/>
</p:tagLst>
</file>

<file path=ppt/tags/tag69.xml><?xml version="1.0" encoding="utf-8"?>
<p:tagLst xmlns:p="http://schemas.openxmlformats.org/presentationml/2006/main">
  <p:tag name="KSO_WM_BEAUTIFY_FLAG" val="#wm#"/>
  <p:tag name="KSO_WM_TEMPLATE_CATEGORY" val="custom"/>
  <p:tag name="KSO_WM_TEMPLATE_INDEX" val="2020508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TABLE_BEAUTIFY" val="smartTable{1274fb85-fee6-4fd0-ade4-4df71312d393}"/>
</p:tagLst>
</file>

<file path=ppt/tags/tag71.xml><?xml version="1.0" encoding="utf-8"?>
<p:tagLst xmlns:p="http://schemas.openxmlformats.org/presentationml/2006/main">
  <p:tag name="KSO_WM_BEAUTIFY_FLAG" val="#wm#"/>
  <p:tag name="KSO_WM_TEMPLATE_CATEGORY" val="custom"/>
  <p:tag name="KSO_WM_TEMPLATE_INDEX" val="20205081"/>
</p:tagLst>
</file>

<file path=ppt/tags/tag72.xml><?xml version="1.0" encoding="utf-8"?>
<p:tagLst xmlns:p="http://schemas.openxmlformats.org/presentationml/2006/main">
  <p:tag name="KSO_WM_UNIT_TABLE_BEAUTIFY" val="smartTable{a1bb8ea7-f6c7-4668-892b-0a2c05d03fce}"/>
</p:tagLst>
</file>

<file path=ppt/tags/tag73.xml><?xml version="1.0" encoding="utf-8"?>
<p:tagLst xmlns:p="http://schemas.openxmlformats.org/presentationml/2006/main">
  <p:tag name="KSO_WM_BEAUTIFY_FLAG" val="#wm#"/>
  <p:tag name="KSO_WM_TEMPLATE_CATEGORY" val="custom"/>
  <p:tag name="KSO_WM_TEMPLATE_INDEX" val="20205081"/>
</p:tagLst>
</file>

<file path=ppt/tags/tag74.xml><?xml version="1.0" encoding="utf-8"?>
<p:tagLst xmlns:p="http://schemas.openxmlformats.org/presentationml/2006/main">
  <p:tag name="KSO_WM_UNIT_TABLE_BEAUTIFY" val="smartTable{55878988-e549-4ac3-982c-5ca4c9d41768}"/>
</p:tagLst>
</file>

<file path=ppt/tags/tag75.xml><?xml version="1.0" encoding="utf-8"?>
<p:tagLst xmlns:p="http://schemas.openxmlformats.org/presentationml/2006/main">
  <p:tag name="KSO_WM_BEAUTIFY_FLAG" val="#wm#"/>
  <p:tag name="KSO_WM_TEMPLATE_CATEGORY" val="custom"/>
  <p:tag name="KSO_WM_TEMPLATE_INDEX" val="20205081"/>
</p:tagLst>
</file>

<file path=ppt/tags/tag76.xml><?xml version="1.0" encoding="utf-8"?>
<p:tagLst xmlns:p="http://schemas.openxmlformats.org/presentationml/2006/main">
  <p:tag name="KSO_WM_BEAUTIFY_FLAG" val="#wm#"/>
  <p:tag name="KSO_WM_TEMPLATE_CATEGORY" val="custom"/>
  <p:tag name="KSO_WM_TEMPLATE_INDEX" val="20205081"/>
</p:tagLst>
</file>

<file path=ppt/tags/tag77.xml><?xml version="1.0" encoding="utf-8"?>
<p:tagLst xmlns:p="http://schemas.openxmlformats.org/presentationml/2006/main">
  <p:tag name="KSO_WM_BEAUTIFY_FLAG" val="#wm#"/>
  <p:tag name="KSO_WM_TEMPLATE_CATEGORY" val="custom"/>
  <p:tag name="KSO_WM_TEMPLATE_INDEX" val="20205081"/>
</p:tagLst>
</file>

<file path=ppt/tags/tag78.xml><?xml version="1.0" encoding="utf-8"?>
<p:tagLst xmlns:p="http://schemas.openxmlformats.org/presentationml/2006/main">
  <p:tag name="KSO_WM_UNIT_TABLE_BEAUTIFY" val="smartTable{8fa97e1f-5056-46de-b9ea-ab181092e5e7}"/>
</p:tagLst>
</file>

<file path=ppt/tags/tag79.xml><?xml version="1.0" encoding="utf-8"?>
<p:tagLst xmlns:p="http://schemas.openxmlformats.org/presentationml/2006/main">
  <p:tag name="KSO_WM_BEAUTIFY_FLAG" val="#wm#"/>
  <p:tag name="KSO_WM_TEMPLATE_CATEGORY" val="custom"/>
  <p:tag name="KSO_WM_TEMPLATE_INDEX" val="2020508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TABLE_BEAUTIFY" val="smartTable{869942c0-bb7d-498f-9ac4-f31ec72cb0e7}"/>
</p:tagLst>
</file>

<file path=ppt/tags/tag81.xml><?xml version="1.0" encoding="utf-8"?>
<p:tagLst xmlns:p="http://schemas.openxmlformats.org/presentationml/2006/main">
  <p:tag name="KSO_WM_BEAUTIFY_FLAG" val="#wm#"/>
  <p:tag name="KSO_WM_TEMPLATE_CATEGORY" val="custom"/>
  <p:tag name="KSO_WM_TEMPLATE_INDEX" val="20205081"/>
</p:tagLst>
</file>

<file path=ppt/tags/tag82.xml><?xml version="1.0" encoding="utf-8"?>
<p:tagLst xmlns:p="http://schemas.openxmlformats.org/presentationml/2006/main">
  <p:tag name="KSO_WM_UNIT_TABLE_BEAUTIFY" val="smartTable{a37894b9-18d4-4af6-be1a-bcc0006bbb64}"/>
</p:tagLst>
</file>

<file path=ppt/tags/tag83.xml><?xml version="1.0" encoding="utf-8"?>
<p:tagLst xmlns:p="http://schemas.openxmlformats.org/presentationml/2006/main">
  <p:tag name="KSO_WM_BEAUTIFY_FLAG" val="#wm#"/>
  <p:tag name="KSO_WM_TEMPLATE_CATEGORY" val="custom"/>
  <p:tag name="KSO_WM_TEMPLATE_INDEX" val="20205081"/>
</p:tagLst>
</file>

<file path=ppt/tags/tag84.xml><?xml version="1.0" encoding="utf-8"?>
<p:tagLst xmlns:p="http://schemas.openxmlformats.org/presentationml/2006/main">
  <p:tag name="KSO_WM_UNIT_TABLE_BEAUTIFY" val="smartTable{065ef0f2-ee5d-44c7-a94c-a4e1b96f4301}"/>
</p:tagLst>
</file>

<file path=ppt/tags/tag85.xml><?xml version="1.0" encoding="utf-8"?>
<p:tagLst xmlns:p="http://schemas.openxmlformats.org/presentationml/2006/main">
  <p:tag name="KSO_WM_BEAUTIFY_FLAG" val="#wm#"/>
  <p:tag name="KSO_WM_TEMPLATE_CATEGORY" val="custom"/>
  <p:tag name="KSO_WM_TEMPLATE_INDEX" val="20205081"/>
</p:tagLst>
</file>

<file path=ppt/tags/tag86.xml><?xml version="1.0" encoding="utf-8"?>
<p:tagLst xmlns:p="http://schemas.openxmlformats.org/presentationml/2006/main">
  <p:tag name="KSO_WM_BEAUTIFY_FLAG" val="#wm#"/>
  <p:tag name="KSO_WM_TEMPLATE_CATEGORY" val="custom"/>
  <p:tag name="KSO_WM_TEMPLATE_INDEX" val="20205081"/>
</p:tagLst>
</file>

<file path=ppt/tags/tag87.xml><?xml version="1.0" encoding="utf-8"?>
<p:tagLst xmlns:p="http://schemas.openxmlformats.org/presentationml/2006/main">
  <p:tag name="KSO_WM_UNIT_TABLE_BEAUTIFY" val="smartTable{fc9b5a94-c02f-445e-af21-00a251094bc0}"/>
</p:tagLst>
</file>

<file path=ppt/tags/tag88.xml><?xml version="1.0" encoding="utf-8"?>
<p:tagLst xmlns:p="http://schemas.openxmlformats.org/presentationml/2006/main">
  <p:tag name="KSO_WM_BEAUTIFY_FLAG" val="#wm#"/>
  <p:tag name="KSO_WM_TEMPLATE_CATEGORY" val="custom"/>
  <p:tag name="KSO_WM_TEMPLATE_INDEX" val="20205081"/>
</p:tagLst>
</file>

<file path=ppt/tags/tag89.xml><?xml version="1.0" encoding="utf-8"?>
<p:tagLst xmlns:p="http://schemas.openxmlformats.org/presentationml/2006/main">
  <p:tag name="KSO_WM_BEAUTIFY_FLAG" val="#wm#"/>
  <p:tag name="KSO_WM_TEMPLATE_CATEGORY" val="custom"/>
  <p:tag name="KSO_WM_TEMPLATE_INDEX" val="2020508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TABLE_BEAUTIFY" val="smartTable{d17ffea0-332b-49f6-bbe3-a14f6151fb1e}"/>
</p:tagLst>
</file>

<file path=ppt/tags/tag91.xml><?xml version="1.0" encoding="utf-8"?>
<p:tagLst xmlns:p="http://schemas.openxmlformats.org/presentationml/2006/main">
  <p:tag name="KSO_WM_BEAUTIFY_FLAG" val="#wm#"/>
  <p:tag name="KSO_WM_TEMPLATE_CATEGORY" val="custom"/>
  <p:tag name="KSO_WM_TEMPLATE_INDEX" val="20205081"/>
</p:tagLst>
</file>

<file path=ppt/tags/tag92.xml><?xml version="1.0" encoding="utf-8"?>
<p:tagLst xmlns:p="http://schemas.openxmlformats.org/presentationml/2006/main">
  <p:tag name="KSO_WM_UNIT_TABLE_BEAUTIFY" val="smartTable{80c2c617-ea71-4a04-8dbb-f626c0f8e8f2}"/>
</p:tagLst>
</file>

<file path=ppt/tags/tag93.xml><?xml version="1.0" encoding="utf-8"?>
<p:tagLst xmlns:p="http://schemas.openxmlformats.org/presentationml/2006/main">
  <p:tag name="KSO_WM_BEAUTIFY_FLAG" val="#wm#"/>
  <p:tag name="KSO_WM_TEMPLATE_CATEGORY" val="custom"/>
  <p:tag name="KSO_WM_TEMPLATE_INDEX" val="20205081"/>
</p:tagLst>
</file>

<file path=ppt/tags/tag94.xml><?xml version="1.0" encoding="utf-8"?>
<p:tagLst xmlns:p="http://schemas.openxmlformats.org/presentationml/2006/main">
  <p:tag name="KSO_WM_UNIT_TABLE_BEAUTIFY" val="smartTable{7689632f-1b9f-4764-b30d-a05eab905f1b}"/>
</p:tagLst>
</file>

<file path=ppt/tags/tag95.xml><?xml version="1.0" encoding="utf-8"?>
<p:tagLst xmlns:p="http://schemas.openxmlformats.org/presentationml/2006/main">
  <p:tag name="KSO_WM_BEAUTIFY_FLAG" val="#wm#"/>
  <p:tag name="KSO_WM_TEMPLATE_CATEGORY" val="custom"/>
  <p:tag name="KSO_WM_TEMPLATE_INDEX" val="20205081"/>
</p:tagLst>
</file>

<file path=ppt/tags/tag96.xml><?xml version="1.0" encoding="utf-8"?>
<p:tagLst xmlns:p="http://schemas.openxmlformats.org/presentationml/2006/main">
  <p:tag name="KSO_WM_BEAUTIFY_FLAG" val="#wm#"/>
  <p:tag name="KSO_WM_TEMPLATE_CATEGORY" val="custom"/>
  <p:tag name="KSO_WM_TEMPLATE_INDEX" val="20205081"/>
</p:tagLst>
</file>

<file path=ppt/tags/tag97.xml><?xml version="1.0" encoding="utf-8"?>
<p:tagLst xmlns:p="http://schemas.openxmlformats.org/presentationml/2006/main">
  <p:tag name="KSO_WM_BEAUTIFY_FLAG" val="#wm#"/>
  <p:tag name="KSO_WM_TEMPLATE_CATEGORY" val="custom"/>
  <p:tag name="KSO_WM_TEMPLATE_INDEX" val="20205081"/>
</p:tagLst>
</file>

<file path=ppt/tags/tag98.xml><?xml version="1.0" encoding="utf-8"?>
<p:tagLst xmlns:p="http://schemas.openxmlformats.org/presentationml/2006/main">
  <p:tag name="KSO_WM_BEAUTIFY_FLAG" val="#wm#"/>
  <p:tag name="KSO_WM_TEMPLATE_CATEGORY" val="custom"/>
  <p:tag name="KSO_WM_TEMPLATE_INDEX" val="20205081"/>
</p:tagLst>
</file>

<file path=ppt/tags/tag99.xml><?xml version="1.0" encoding="utf-8"?>
<p:tagLst xmlns:p="http://schemas.openxmlformats.org/presentationml/2006/main">
  <p:tag name="KSO_WM_UNIT_TABLE_BEAUTIFY" val="smartTable{829a8c66-bb61-48d9-97b3-640ad19f63ae}"/>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10215</Words>
  <Application>WPS 演示</Application>
  <PresentationFormat>宽屏</PresentationFormat>
  <Paragraphs>438</Paragraphs>
  <Slides>27</Slides>
  <Notes>4</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27</vt:i4>
      </vt:variant>
    </vt:vector>
  </HeadingPairs>
  <TitlesOfParts>
    <vt:vector size="38" baseType="lpstr">
      <vt:lpstr>Arial</vt:lpstr>
      <vt:lpstr>宋体</vt:lpstr>
      <vt:lpstr>Wingdings</vt:lpstr>
      <vt:lpstr>微软雅黑</vt:lpstr>
      <vt:lpstr>Wingdings</vt:lpstr>
      <vt:lpstr>Times New Roman</vt:lpstr>
      <vt:lpstr>字魂27号-布丁体</vt:lpstr>
      <vt:lpstr>Arial Black</vt:lpstr>
      <vt:lpstr>Arial Unicode MS</vt:lpstr>
      <vt:lpstr>Calibri</vt:lpstr>
      <vt:lpstr>Office 主题​​</vt:lpstr>
      <vt:lpstr>PowerPoint 演示文稿</vt:lpstr>
      <vt:lpstr> About  The Blue Bird </vt:lpstr>
      <vt:lpstr>Wecome to the staged play!!! </vt:lpstr>
      <vt:lpstr>     Reading comprehension 1 </vt:lpstr>
      <vt:lpstr> Reading comprehension1  </vt:lpstr>
      <vt:lpstr>Come to the stage with me！</vt:lpstr>
      <vt:lpstr>Reading comprehension 2</vt:lpstr>
      <vt:lpstr> Reading comprehension 2 </vt:lpstr>
      <vt:lpstr>Learning to learn: what is a typical play?</vt:lpstr>
      <vt:lpstr>Post reading:    Think &amp; Share</vt:lpstr>
      <vt:lpstr>Post reading:    Think &amp; Share</vt:lpstr>
      <vt:lpstr>Part 2    Writing a summary</vt:lpstr>
      <vt:lpstr> The summary of The Blue Bird</vt:lpstr>
      <vt:lpstr>The summary of The Blue Bird</vt:lpstr>
      <vt:lpstr> The summary of The Blue Bird </vt:lpstr>
      <vt:lpstr>   Robinson Crusoe  by Daniel Defoe </vt:lpstr>
      <vt:lpstr>Organize your summary of Robinson Crusoe</vt:lpstr>
      <vt:lpstr>Write a summary of Robinson Crusoe </vt:lpstr>
      <vt:lpstr>Part 3   Presenting ideas </vt:lpstr>
      <vt:lpstr>Part 3      Presenting ideas </vt:lpstr>
      <vt:lpstr>Part 3      Presenting ideas </vt:lpstr>
      <vt:lpstr>Language appreciation </vt:lpstr>
      <vt:lpstr>Language appreciation </vt:lpstr>
      <vt:lpstr>Language appreciation </vt:lpstr>
      <vt:lpstr>Language points </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Administrator</dc:creator>
  <cp:lastModifiedBy>沧海昆仑</cp:lastModifiedBy>
  <cp:revision>182</cp:revision>
  <dcterms:created xsi:type="dcterms:W3CDTF">2019-06-19T02:08:00Z</dcterms:created>
  <dcterms:modified xsi:type="dcterms:W3CDTF">2021-04-25T06:54:50Z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2052-11.1.0.10463</vt:lpwstr>
  </property>
  <property fmtid="{D5CDD505-2E9C-101B-9397-08002B2CF9AE}" pid="3" name="ICV">
    <vt:lpwstr>16178B80389749C89A31FE5DE325178C</vt:lpwstr>
  </property>
</Properties>
</file>