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88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57" r:id="rId29"/>
  </p:sldIdLst>
  <p:sldSz cx="12192000" cy="6858000"/>
  <p:notesSz cx="6858000" cy="9144000"/>
  <p:custDataLst>
    <p:tags r:id="rId3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7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94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2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1" name="组合 30"/>
          <p:cNvGrpSpPr/>
          <p:nvPr/>
        </p:nvGrpSpPr>
        <p:grpSpPr>
          <a:xfrm>
            <a:off x="9758045" y="6524625"/>
            <a:ext cx="2350135" cy="228600"/>
            <a:chOff x="2805536" y="-1467853"/>
            <a:chExt cx="2161673" cy="228600"/>
          </a:xfrm>
        </p:grpSpPr>
        <p:sp>
          <p:nvSpPr>
            <p:cNvPr id="26" name="椭圆 25"/>
            <p:cNvSpPr/>
            <p:nvPr/>
          </p:nvSpPr>
          <p:spPr>
            <a:xfrm>
              <a:off x="2805536" y="-1467853"/>
              <a:ext cx="228600" cy="228600"/>
            </a:xfrm>
            <a:prstGeom prst="ellipse">
              <a:avLst/>
            </a:prstGeom>
            <a:solidFill>
              <a:srgbClr val="78B6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椭圆 26"/>
            <p:cNvSpPr/>
            <p:nvPr/>
          </p:nvSpPr>
          <p:spPr>
            <a:xfrm>
              <a:off x="3288804" y="-1467853"/>
              <a:ext cx="228600" cy="228600"/>
            </a:xfrm>
            <a:prstGeom prst="ellipse">
              <a:avLst/>
            </a:prstGeom>
            <a:solidFill>
              <a:srgbClr val="FDD0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椭圆 27"/>
            <p:cNvSpPr/>
            <p:nvPr/>
          </p:nvSpPr>
          <p:spPr>
            <a:xfrm>
              <a:off x="3772072" y="-1467853"/>
              <a:ext cx="228600" cy="228600"/>
            </a:xfrm>
            <a:prstGeom prst="ellipse">
              <a:avLst/>
            </a:prstGeom>
            <a:solidFill>
              <a:srgbClr val="ED93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4255340" y="-1467853"/>
              <a:ext cx="228600" cy="228600"/>
            </a:xfrm>
            <a:prstGeom prst="ellipse">
              <a:avLst/>
            </a:prstGeom>
            <a:solidFill>
              <a:srgbClr val="E97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4738609" y="-1467853"/>
              <a:ext cx="228600" cy="228600"/>
            </a:xfrm>
            <a:prstGeom prst="ellipse">
              <a:avLst/>
            </a:prstGeom>
            <a:solidFill>
              <a:srgbClr val="AB7D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000" y="53975"/>
            <a:ext cx="7595235" cy="8832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093075" y="741045"/>
            <a:ext cx="4014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smtClean="0">
                <a:solidFill>
                  <a:schemeClr val="accent1"/>
                </a:solidFill>
                <a:sym typeface="+mn-ea"/>
              </a:rPr>
              <a:t>  </a:t>
            </a:r>
            <a:r>
              <a:rPr lang="zh-CN" altLang="en-US" b="1" smtClean="0">
                <a:solidFill>
                  <a:schemeClr val="accent1"/>
                </a:solidFill>
                <a:sym typeface="+mn-ea"/>
              </a:rPr>
              <a:t>外研版高中英语  选择性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必修第四册  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007110" y="1744980"/>
            <a:ext cx="103270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   </a:t>
            </a:r>
            <a:r>
              <a:rPr lang="en-US" altLang="zh-CN" sz="54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Unit 3  The world meets Chian  </a:t>
            </a:r>
            <a:endParaRPr lang="zh-CN" altLang="en-US" sz="5400" b="1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82240" y="3302635"/>
            <a:ext cx="78498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Mainly revision for this unit</a:t>
            </a:r>
            <a:endParaRPr lang="en-US" altLang="zh-CN" sz="4000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13715" y="1105535"/>
            <a:ext cx="1119505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1. Your body can ___________________(strengthen) by exercising. Similarly, your mind can be developed by learning. 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2. He pushes against the stone with all his _____________ (strong).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3. In order to make the players perform better, the director first tried his best to know their ______________ (strength) and weaknesses.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4. </a:t>
            </a:r>
            <a:r>
              <a:rPr lang="en-US" altLang="zh-CN" sz="2400"/>
              <a:t>The exercises are designed  _______________ (strengthen) your stomach muscles.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5. It will draw you closer together, and it will _______________(strength) the bond of your relationship.</a:t>
            </a:r>
            <a:endParaRPr lang="en-US" altLang="zh-CN" sz="240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54350" y="1212850"/>
            <a:ext cx="2921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be strengthened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11290" y="2242820"/>
            <a:ext cx="1820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strength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134870" y="3427730"/>
            <a:ext cx="22599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strengths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59350" y="3888105"/>
            <a:ext cx="2186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to strengthen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51320" y="5050155"/>
            <a:ext cx="2045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strengthen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480" y="8325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四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account n.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账户，解释，描叙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</a:t>
            </a:r>
            <a:endParaRPr lang="en-US" altLang="zh-CN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739775" y="1128395"/>
            <a:ext cx="10887075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Zhang Qian, a diplomat, gave a reliable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account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of the lands of Central Asia for the Han court.  张骞，一位外交官，为汉朝提供了中亚地区的可靠资料。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account  v.                             </a:t>
            </a:r>
            <a:r>
              <a:rPr lang="zh-CN" altLang="en-US" sz="2400"/>
              <a:t>解释，报账；认为</a:t>
            </a:r>
            <a:r>
              <a:rPr lang="en-US" altLang="zh-CN" sz="2400"/>
              <a:t>                            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on account of                        </a:t>
            </a:r>
            <a:r>
              <a:rPr lang="zh-CN" altLang="en-US" sz="2400"/>
              <a:t>因为，由于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account for                            </a:t>
            </a:r>
            <a:r>
              <a:rPr lang="zh-CN" altLang="en-US" sz="2400"/>
              <a:t>解释，是</a:t>
            </a:r>
            <a:r>
              <a:rPr lang="en-US" altLang="zh-CN" sz="2400"/>
              <a:t>... </a:t>
            </a:r>
            <a:r>
              <a:rPr lang="zh-CN" altLang="en-US" sz="2400"/>
              <a:t>的重要原因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make little/much account of   </a:t>
            </a:r>
            <a:r>
              <a:rPr lang="zh-CN" altLang="en-US" sz="2400"/>
              <a:t>轻视</a:t>
            </a:r>
            <a:r>
              <a:rPr lang="en-US" altLang="zh-CN" sz="2400"/>
              <a:t>/</a:t>
            </a:r>
            <a:r>
              <a:rPr lang="zh-CN" altLang="en-US" sz="2400"/>
              <a:t>重视</a:t>
            </a:r>
            <a:r>
              <a:rPr lang="en-US" altLang="zh-CN" sz="2400"/>
              <a:t>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take ...into account                </a:t>
            </a:r>
            <a:r>
              <a:rPr lang="zh-CN" altLang="en-US" sz="2400"/>
              <a:t>考虑到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35505" y="100965"/>
            <a:ext cx="7512050" cy="705485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166370" y="857250"/>
            <a:ext cx="1179830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1. I cannot go to the airport to pick you up in person ______ account of stomachache.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2. The gene they discovered today doesn't account _______ all those cases. 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3.  Most parents make much account of their children's grades in school but make little  account ______ their psychological needs.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4.  When buying an apartment, people usually take ________ account its price, position,  and so on. 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5.  In describing an object, we can give an account _____ its shape, size and function.</a:t>
            </a: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7287895" y="5474970"/>
            <a:ext cx="690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of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72350" y="4035425"/>
            <a:ext cx="973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into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07895" y="3287395"/>
            <a:ext cx="747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of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87895" y="1862455"/>
            <a:ext cx="930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for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344410" y="1071880"/>
            <a:ext cx="775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on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6" grpId="0"/>
      <p:bldP spid="5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39265" y="100330"/>
            <a:ext cx="8200390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五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tune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曲调，旋律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514350" y="987425"/>
            <a:ext cx="1096708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I just loved the movie’s theme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tune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, </a:t>
            </a:r>
            <a:r>
              <a:rPr lang="en-US" altLang="zh-CN" sz="2400" i="1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Song of the Shepherd.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我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确实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很喜欢这部电影的主题曲《牧羊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曲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》。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tune  v.                            </a:t>
            </a:r>
            <a:r>
              <a:rPr lang="zh-CN" altLang="en-US" sz="2400"/>
              <a:t>为</a:t>
            </a:r>
            <a:r>
              <a:rPr lang="en-US" altLang="zh-CN" sz="2400"/>
              <a:t>(</a:t>
            </a:r>
            <a:r>
              <a:rPr lang="zh-CN" altLang="en-US" sz="2400"/>
              <a:t>乐器</a:t>
            </a:r>
            <a:r>
              <a:rPr lang="en-US" altLang="zh-CN" sz="2400"/>
              <a:t>) </a:t>
            </a:r>
            <a:r>
              <a:rPr lang="zh-CN" altLang="en-US" sz="2400"/>
              <a:t>调音；调整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in/ out of tune                  </a:t>
            </a:r>
            <a:r>
              <a:rPr lang="zh-CN" altLang="en-US" sz="2400"/>
              <a:t>合调</a:t>
            </a:r>
            <a:r>
              <a:rPr lang="en-US" altLang="zh-CN" sz="2400"/>
              <a:t>/ </a:t>
            </a:r>
            <a:r>
              <a:rPr lang="zh-CN" altLang="en-US" sz="2400"/>
              <a:t>走调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be in/ out of tune with      </a:t>
            </a:r>
            <a:r>
              <a:rPr lang="zh-CN" altLang="en-US" sz="2400"/>
              <a:t>与</a:t>
            </a:r>
            <a:r>
              <a:rPr lang="en-US" altLang="zh-CN" sz="2400"/>
              <a:t>...</a:t>
            </a:r>
            <a:r>
              <a:rPr lang="zh-CN" altLang="en-US" sz="2400"/>
              <a:t>协调</a:t>
            </a:r>
            <a:r>
              <a:rPr lang="en-US" altLang="zh-CN" sz="2400"/>
              <a:t>/</a:t>
            </a:r>
            <a:r>
              <a:rPr lang="zh-CN" altLang="en-US" sz="2400"/>
              <a:t>不协调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tune in (to ...)                   </a:t>
            </a:r>
            <a:r>
              <a:rPr lang="zh-CN" altLang="en-US" sz="2400"/>
              <a:t>收听；收看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0385" y="114935"/>
            <a:ext cx="10941050" cy="705485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749300" y="1091565"/>
            <a:ext cx="1082992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1. The theories were out of tune ___________ the scientific thinking of the era.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2. The radio ____________ (tune) in to the BBC World Service the other day.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3. His speech was tuned _________ what the audience wanted to hear.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4. The band played ________ familiar tune that had everyone clapping along.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5.  Drivers are urged to make sure that car engines ______________ (tune) properly.</a:t>
            </a:r>
            <a:endParaRPr lang="en-US" altLang="zh-CN" sz="240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658745" y="2045970"/>
            <a:ext cx="1763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was tuned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60665" y="4260850"/>
            <a:ext cx="2172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are  tuned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89350" y="3513455"/>
            <a:ext cx="1072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422140" y="2779395"/>
            <a:ext cx="8756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453380" y="1354455"/>
            <a:ext cx="1256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with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7" grpId="0"/>
      <p:bldP spid="6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6595" y="8255"/>
            <a:ext cx="11158855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六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prior adj.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先前的，优先的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546100" y="815975"/>
            <a:ext cx="1109980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Prior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to that, the only great historical works I had been exposed to were Homer’s epic poems. 在此之前，我接触过的伟大的历史作品只有荷马史诗。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be prior to ...                  </a:t>
            </a:r>
            <a:r>
              <a:rPr lang="zh-CN" altLang="en-US" sz="2400"/>
              <a:t>在</a:t>
            </a:r>
            <a:r>
              <a:rPr lang="en-US" altLang="zh-CN" sz="2400"/>
              <a:t>...</a:t>
            </a:r>
            <a:r>
              <a:rPr lang="zh-CN" altLang="en-US" sz="2400"/>
              <a:t>之前，先于</a:t>
            </a:r>
            <a:r>
              <a:rPr lang="en-US" altLang="zh-CN" sz="2400"/>
              <a:t>...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prior claim                      </a:t>
            </a:r>
            <a:r>
              <a:rPr lang="zh-CN" altLang="en-US" sz="2400"/>
              <a:t>优先权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prior notice                     </a:t>
            </a:r>
            <a:r>
              <a:rPr lang="zh-CN" altLang="en-US" sz="2400"/>
              <a:t>预先通知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by prior arrangement     </a:t>
            </a:r>
            <a:r>
              <a:rPr lang="zh-CN" altLang="en-US" sz="2400"/>
              <a:t>通过事先安排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 归纳拓展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en-US" altLang="zh-CN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senior to   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比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年长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/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高级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                    inferior to      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比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差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junior to    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比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年轻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/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低级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                    superior to    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比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好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3605" y="8255"/>
            <a:ext cx="10384790" cy="705485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14350" y="713740"/>
            <a:ext cx="1142682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1. Our local government’s ____________(prior) is to build two modern malls.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2. There is evidence of agriculture in Africa prior _________ 3000 B.C.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3. The host gave up his job because he felt his family had a prior claim ______ his attention.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4. Due to _______ prior engagement, Mr. White is unable to attend the meeting.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5. Please keep in mind that visits are _________  prior arrangement. 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4437380" y="927735"/>
            <a:ext cx="1397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priority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428865" y="1633220"/>
            <a:ext cx="861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321290" y="2437765"/>
            <a:ext cx="748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to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130425" y="3905250"/>
            <a:ext cx="903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76290" y="4568190"/>
            <a:ext cx="1044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 </a:t>
            </a:r>
            <a:r>
              <a:rPr lang="en-US" altLang="zh-CN" sz="2400">
                <a:solidFill>
                  <a:srgbClr val="FF0000"/>
                </a:solidFill>
              </a:rPr>
              <a:t>by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8325"/>
            <a:ext cx="10969200" cy="705600"/>
          </a:xfrm>
        </p:spPr>
        <p:txBody>
          <a:bodyPr/>
          <a:lstStyle/>
          <a:p>
            <a:pPr algn="ctr"/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语法 </a:t>
            </a:r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复习状语从句</a:t>
            </a:r>
            <a:endParaRPr lang="zh-CN">
              <a:solidFill>
                <a:srgbClr val="00B050"/>
              </a:solidFill>
              <a:latin typeface="微软雅黑" panose="020B0503020204020204" pitchFamily="34" charset="-122"/>
              <a:sym typeface="+mn-ea"/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95275" y="862330"/>
          <a:ext cx="11414125" cy="5730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4470"/>
                <a:gridCol w="1859915"/>
                <a:gridCol w="1819910"/>
                <a:gridCol w="1674495"/>
                <a:gridCol w="2595880"/>
                <a:gridCol w="1989455"/>
              </a:tblGrid>
              <a:tr h="1097280">
                <a:tc rowSpan="2"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time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 gridSpan="5">
                  <a:txBody>
                    <a:bodyPr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when/ while/ as/ since/ before/ after/ until/ till/</a:t>
                      </a: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as soon as/ no sooner...than/ hardly...when/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9728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the second/ the minute/ the instant/</a:t>
                      </a: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 every time/....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immediately/ instantly/ directly...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755015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place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where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wherever</a:t>
                      </a: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</a:rPr>
                        <a:t> </a:t>
                      </a: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716280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reason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because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as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since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now that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in that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3110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result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so that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so.....that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such.....that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311910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manner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as if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as though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as (按照)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210" y="10040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复习状语从句</a:t>
            </a:r>
            <a:b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88620" y="1061085"/>
          <a:ext cx="11414125" cy="4712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4045"/>
                <a:gridCol w="1577340"/>
                <a:gridCol w="1988820"/>
                <a:gridCol w="1985010"/>
                <a:gridCol w="3978910"/>
              </a:tblGrid>
              <a:tr h="1405255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condition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if / unless/  so/as long as/  in case/ on condition that</a:t>
                      </a: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supposing that/ providing that/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80135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comparison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than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not so...as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as...as..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310640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concession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although/ though/ as / even if/though; </a:t>
                      </a: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whether...or.../  wh-ever/  no matter wh-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916940">
                <a:tc>
                  <a:txBody>
                    <a:bodyPr wrap="square"/>
                    <a:lstStyle/>
                    <a:p>
                      <a:pPr indent="0" algn="l" fontAlgn="auto">
                        <a:buNone/>
                      </a:pPr>
                      <a:endParaRPr 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l" fontAlgn="auto">
                        <a:buNone/>
                      </a:pPr>
                      <a:r>
                        <a:rPr lang="en-US" sz="2400" b="0">
                          <a:solidFill>
                            <a:srgbClr val="0000FF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purpose</a:t>
                      </a:r>
                      <a:endParaRPr lang="en-US" altLang="en-US" sz="2400" b="0">
                        <a:solidFill>
                          <a:srgbClr val="0000FF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2CC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ctr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so that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ctr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ctr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in order that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ctr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ctr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lest (以免)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ctr" fontAlgn="auto">
                        <a:buNone/>
                      </a:pPr>
                      <a:endParaRPr 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indent="0" algn="ctr" fontAlgn="auto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in case (以防/免得)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480" y="10040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r>
              <a:rPr lang="en-US" altLang="zh-CN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1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14350" y="1145540"/>
            <a:ext cx="1078166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My desk-mate is deep into pop music more _________ I am. 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________ time passes by, things seemed to get better.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No sooner had the maid heard the news _________ she burst into tears.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________ there is a river, there is life, which is a fact.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________ everyone is present at present, let’s begin the meeting.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6. __________ (suppose) that it rains, can they play the games indoors?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7118350" y="1424305"/>
            <a:ext cx="931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than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8380" y="2143760"/>
            <a:ext cx="1143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As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82410" y="2792730"/>
            <a:ext cx="1270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than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08380" y="3597275"/>
            <a:ext cx="1156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Where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22350" y="4302760"/>
            <a:ext cx="1156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Since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08380" y="4980305"/>
            <a:ext cx="1678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Supposing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25597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</a:br>
            <a:r>
              <a:rPr sz="4445"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  <a:t>本课件主要内容安排</a:t>
            </a:r>
            <a:br>
              <a:rPr sz="4445">
                <a:sym typeface="+mn-ea"/>
              </a:rPr>
            </a:br>
            <a:endParaRPr lang="zh-CN" altLang="en-US" sz="4445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1713865" y="1332230"/>
            <a:ext cx="840486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42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600" indent="-3810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37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4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»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8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4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2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   </a:t>
            </a:r>
            <a:r>
              <a:rPr lang="zh-CN" altLang="en-US" sz="311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课件内容</a:t>
            </a:r>
            <a:endParaRPr lang="en-US" altLang="zh-CN" sz="3110" b="1">
              <a:solidFill>
                <a:srgbClr val="FF0000"/>
              </a:solidFill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1.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单元构词扩展词汇</a:t>
            </a:r>
            <a:endParaRPr lang="en-US" altLang="zh-CN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2.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单元核心词汇讲解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3.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单元专题语法讲解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4.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单元重点句型讲解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7879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410" y="8255"/>
            <a:ext cx="10094595" cy="705485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r>
              <a:rPr lang="en-US" altLang="zh-CN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2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204470" y="775970"/>
            <a:ext cx="1175956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7. You can go swimming on condition ________ you don’t go too far from the river bank.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8. Clever ____________ the guy may be, he can never predict what will take place.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9. No matter ________ difficult life is, we embrace it with smiles.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10. Don’t go out next ______ case Mr. Gao should come to visit you.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11. She set off in a hurry in order ________ he could catch the early train.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12. Video games can be a bad effect if _______ (leave) in the wrong hands. 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5791835" y="1007745"/>
            <a:ext cx="1156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that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11045" y="2475230"/>
            <a:ext cx="1022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727835" y="2461260"/>
            <a:ext cx="1749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as/ though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135505" y="3244850"/>
            <a:ext cx="10960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how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31515" y="3928745"/>
            <a:ext cx="803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in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001895" y="4619625"/>
            <a:ext cx="916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that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693410" y="5354320"/>
            <a:ext cx="10147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left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3913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1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612140" y="1046480"/>
            <a:ext cx="1061466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1. Known as the Mogao Grottoes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 these ancient caves were carved out of the rock over a period of 1000 years. </a:t>
            </a:r>
            <a:endParaRPr lang="en-US" sz="24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en-US" sz="24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  <a:sym typeface="+mn-ea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]</a:t>
            </a:r>
            <a:r>
              <a:rPr lang="en-US" sz="2400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Known as the Mogao Grottoes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为过去分词短语作状语。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“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连词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主语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+(be) +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分词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介词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...”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在语境中作状语从句，而且从句的主语与主句的主语相同时，从句可以省略为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“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过去分词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+...”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短语结构作状语。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]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这些被称为莫高窟的古老岩洞，是经过1000多年的时间在岩石上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雕刻而成</a:t>
            </a:r>
            <a:r>
              <a:rPr 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endParaRPr lang="en-US" altLang="zh-CN" sz="24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8325"/>
            <a:ext cx="10969200" cy="705600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301625" y="856615"/>
            <a:ext cx="1166241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 __________(dress) in a shirt, dark trousers and boots, the man rushed into the crowd with his son.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__________(absorb) in drawings, Harry don’t notice the leader walking nearby.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__________(compare) with the old one, the new room looks like a huge palace.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The girl was sitting on a park bench, ________ (bury) in her book.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They sat still on the grass, with their eyes _________ (fix) upon the shining stars in the sky. 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779780" y="1057910"/>
            <a:ext cx="1490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 Dressed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68350" y="2525395"/>
            <a:ext cx="1537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Absorbed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79780" y="3287395"/>
            <a:ext cx="1724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Compared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63895" y="4063365"/>
            <a:ext cx="1156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buried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539865" y="4769485"/>
            <a:ext cx="1227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fixed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2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514350" y="1158875"/>
            <a:ext cx="1038225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2. The Apsaras are depicted sailing in the bright blue sky, with their scarves flying...</a:t>
            </a:r>
            <a:endParaRPr lang="en-US" sz="24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en-US" sz="2400" b="1">
              <a:solidFill>
                <a:srgbClr val="00B05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]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with their scarves flying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“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介词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with +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宾语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宾语补足语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”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复合结构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现在分词作宾补表示主动或进行；过去分词作宾补表示被动或者已完成。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]</a:t>
            </a:r>
            <a:r>
              <a:rPr lang="en-US" sz="2400">
                <a:solidFill>
                  <a:schemeClr val="accent3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描述的是壁画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飞天在湛蓝的天空中航行，他们的围巾在空中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飘动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...</a:t>
            </a:r>
            <a:endParaRPr lang="en-US" alt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77745" y="8255"/>
            <a:ext cx="7439660" cy="705485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/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14350" y="922020"/>
            <a:ext cx="1140079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With a lot of work _________(finish), he has no time to pay a visit to parents living in the countryside.  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It is considered to be bad manners with your fingers __________(point) at others’ faces.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He received an invitation and with his work ________(do), he gladly accepted it.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The man often sleep at night _______ the window open,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China’s image is improving, with more countries ___________ (recognize)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   its role in international affairs. 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3393440" y="1012190"/>
            <a:ext cx="1423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to finish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092440" y="2070735"/>
            <a:ext cx="1424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pointing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934835" y="3171190"/>
            <a:ext cx="1002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done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44440" y="3792220"/>
            <a:ext cx="945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with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7513320" y="4286250"/>
            <a:ext cx="177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recognizing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4440" y="832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3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351790" y="856615"/>
            <a:ext cx="11033760" cy="4615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2. I fell in love with Dream of the Red Chamber the first time I read it, and was determined to translate it into Bulgarian. </a:t>
            </a:r>
            <a:endParaRPr lang="en-US" sz="2800" b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800" b="1">
                <a:solidFill>
                  <a:schemeClr val="accent3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[句式分析]</a:t>
            </a:r>
            <a:r>
              <a:rPr lang="en-US" sz="2800">
                <a:solidFill>
                  <a:schemeClr val="accent3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“the first time I read it” 是the first time充当连接词，引导的 时间状语 从句，意为当第一次做某事的时候。 注意区别于介词短语“for the first time”仅仅作时间状语。</a:t>
            </a:r>
            <a:endParaRPr lang="en-US" sz="2800"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800" b="1">
                <a:solidFill>
                  <a:schemeClr val="accent3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[尝试翻译]</a:t>
            </a:r>
            <a:r>
              <a:rPr lang="en-US" sz="2800">
                <a:solidFill>
                  <a:schemeClr val="accent3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我第一次读《红楼梦》就爱上了它，并决心要把它译成保加利亚文</a:t>
            </a:r>
            <a:r>
              <a:rPr 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。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480" y="17152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08000" y="1184910"/>
            <a:ext cx="1117600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I'll never forget hearing this piece of music _______ the first time ever.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It was the first time _________ he had seen his name in print.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The first time I saw TV was ___________ I arrived in the U.S. in 1956.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It is the first time that I _________________ (visit) the city.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It is high time that we _______________________ (stop) this practice.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6. It is high time ___________ (take) measures to address this phenomenon.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4267835" y="3597910"/>
            <a:ext cx="2399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have visited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84320" y="4289425"/>
            <a:ext cx="3724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 stopped / should stop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15865" y="2835910"/>
            <a:ext cx="1270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when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46805" y="2144395"/>
            <a:ext cx="1369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that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6878320" y="1410970"/>
            <a:ext cx="10452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for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26410" y="5051425"/>
            <a:ext cx="1495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to take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6" grpId="0"/>
      <p:bldP spid="4" grpId="0"/>
      <p:bldP spid="5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/>
        </p:nvSpPr>
        <p:spPr>
          <a:xfrm>
            <a:off x="740480" y="72143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5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br>
              <a:rPr lang="zh-CN" altLang="en-US"/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68980" y="137795"/>
            <a:ext cx="7150735" cy="85725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971491" y="2665046"/>
            <a:ext cx="60204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zh-CN" altLang="en-US" sz="540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感谢您的观看</a:t>
            </a:r>
            <a:endParaRPr lang="zh-CN" altLang="en-US" sz="5400" b="0" cap="none" spc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7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395200" y="10731500"/>
            <a:ext cx="330200" cy="241300"/>
          </a:xfrm>
          <a:prstGeom prst="cube">
            <a:avLst/>
          </a:prstGeom>
        </p:spPr>
      </p:pic>
    </p:spTree>
    <p:custDataLst>
      <p:tags r:id="rId3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</a:b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单元构词扩展词汇 </a:t>
            </a:r>
            <a:br>
              <a:rPr lang="zh-CN" altLang="en-US"/>
            </a:br>
            <a:endParaRPr lang="zh-CN" altLang="en-US"/>
          </a:p>
        </p:txBody>
      </p:sp>
      <p:grpSp>
        <p:nvGrpSpPr>
          <p:cNvPr id="18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9" name="组合 18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20" name="椭圆 19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椭圆 22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" name="椭圆 2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2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31" name="表格 3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42265" y="806450"/>
          <a:ext cx="1152271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1355"/>
                <a:gridCol w="5761355"/>
              </a:tblGrid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 glorious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→ n.   </a:t>
                      </a:r>
                      <a:r>
                        <a:rPr lang="en-US" altLang="zh-CN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_______________</a:t>
                      </a:r>
                      <a:endParaRPr lang="en-US" altLang="zh-CN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8   significance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adj. </a:t>
                      </a:r>
                      <a:r>
                        <a:rPr lang="en-US" altLang="zh-CN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</a:t>
                      </a:r>
                      <a:endParaRPr lang="en-US" altLang="zh-CN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311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2  religious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n.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 </a:t>
                      </a:r>
                      <a:endParaRPr lang="en-US" altLang="zh-CN" sz="240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9   sealed 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v.  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</a:t>
                      </a:r>
                      <a:endParaRPr lang="en-US" altLang="zh-CN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/>
                </a:tc>
              </a:tr>
              <a:tr h="78105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3  strengthen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</a:t>
                      </a:r>
                      <a:endParaRPr lang="en-US" altLang="zh-CN" sz="240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10  detailed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n.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</a:t>
                      </a:r>
                      <a:endParaRPr lang="en-US" altLang="zh-CN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/>
                </a:tc>
              </a:tr>
              <a:tr h="79311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4  coverage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v. 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</a:t>
                      </a:r>
                      <a:endParaRPr lang="en-US" altLang="zh-CN" sz="240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11  inspire 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n.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</a:t>
                      </a:r>
                      <a:endParaRPr lang="en-US" altLang="zh-CN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/>
                </a:tc>
              </a:tr>
              <a:tr h="79311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5  heaven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adj.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</a:t>
                      </a:r>
                      <a:endParaRPr lang="en-US" altLang="zh-CN" sz="240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12  stimulating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v.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</a:t>
                      </a:r>
                      <a:endParaRPr lang="en-US" altLang="zh-CN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/>
                </a:tc>
              </a:tr>
              <a:tr h="79311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6  prior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</a:t>
                      </a: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 n. 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</a:t>
                      </a:r>
                      <a:endParaRPr lang="en-US" altLang="zh-CN" sz="240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13  reflect 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n. 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</a:t>
                      </a:r>
                      <a:endParaRPr lang="en-US" altLang="zh-CN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/>
                </a:tc>
              </a:tr>
              <a:tr h="79311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7  vary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adj.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</a:t>
                      </a:r>
                      <a:endParaRPr lang="en-US" altLang="zh-CN" sz="240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14  admit 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n.     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</a:t>
                      </a:r>
                      <a:endParaRPr lang="en-US" altLang="zh-CN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/>
                </a:tc>
              </a:tr>
            </a:tbl>
          </a:graphicData>
        </a:graphic>
      </p:graphicFrame>
      <p:sp>
        <p:nvSpPr>
          <p:cNvPr id="32" name="文本框 31"/>
          <p:cNvSpPr txBox="1"/>
          <p:nvPr/>
        </p:nvSpPr>
        <p:spPr>
          <a:xfrm>
            <a:off x="2673985" y="1008380"/>
            <a:ext cx="2172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chemeClr val="accent3"/>
                </a:solidFill>
              </a:rPr>
              <a:t> </a:t>
            </a:r>
            <a:r>
              <a:rPr lang="en-US" altLang="zh-CN" sz="2400">
                <a:solidFill>
                  <a:srgbClr val="3349ED"/>
                </a:solidFill>
              </a:rPr>
              <a:t>glory 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9053830" y="1008380"/>
            <a:ext cx="2328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chemeClr val="accent3"/>
                </a:solidFill>
              </a:rPr>
              <a:t> </a:t>
            </a:r>
            <a:r>
              <a:rPr lang="en-US" altLang="zh-CN" sz="2400">
                <a:solidFill>
                  <a:srgbClr val="3349ED"/>
                </a:solidFill>
              </a:rPr>
              <a:t>significant 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842895" y="1865630"/>
            <a:ext cx="2004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3349ED"/>
                </a:solidFill>
              </a:rPr>
              <a:t>religion 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8498205" y="1946275"/>
            <a:ext cx="1918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3349ED"/>
                </a:solidFill>
              </a:rPr>
              <a:t>seal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842895" y="2722880"/>
            <a:ext cx="1863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3349ED"/>
                </a:solidFill>
              </a:rPr>
              <a:t>strength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2857500" y="3614420"/>
            <a:ext cx="1848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3349ED"/>
                </a:solidFill>
              </a:rPr>
              <a:t>cover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2800985" y="4430395"/>
            <a:ext cx="1706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3349ED"/>
                </a:solidFill>
              </a:rPr>
              <a:t>heavenly 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2320925" y="5206365"/>
            <a:ext cx="1975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 </a:t>
            </a:r>
            <a:r>
              <a:rPr lang="en-US" altLang="zh-CN" sz="2400">
                <a:solidFill>
                  <a:srgbClr val="3349ED"/>
                </a:solidFill>
              </a:rPr>
              <a:t>priority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2320925" y="6081395"/>
            <a:ext cx="2032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3349ED"/>
                </a:solidFill>
              </a:rPr>
              <a:t>various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8543925" y="2821940"/>
            <a:ext cx="1989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3349ED"/>
                </a:solidFill>
              </a:rPr>
              <a:t>detail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8614410" y="3527425"/>
            <a:ext cx="1862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3349ED"/>
                </a:solidFill>
              </a:rPr>
              <a:t>inspiration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9037955" y="4416425"/>
            <a:ext cx="1791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3349ED"/>
                </a:solidFill>
              </a:rPr>
              <a:t>stimulate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8614410" y="5234305"/>
            <a:ext cx="2003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3349ED"/>
                </a:solidFill>
              </a:rPr>
              <a:t>reflection</a:t>
            </a:r>
            <a:endParaRPr lang="en-US" altLang="zh-CN" sz="2400">
              <a:solidFill>
                <a:srgbClr val="3349ED"/>
              </a:solidFill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8670925" y="6010910"/>
            <a:ext cx="1877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3349ED"/>
                </a:solidFill>
              </a:rPr>
              <a:t>admission</a:t>
            </a:r>
            <a:endParaRPr lang="en-US" altLang="zh-CN" sz="2400">
              <a:solidFill>
                <a:srgbClr val="3349ED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6" grpId="0"/>
      <p:bldP spid="37" grpId="0"/>
      <p:bldP spid="38" grpId="0"/>
      <p:bldP spid="39" grpId="0"/>
      <p:bldP spid="40" grpId="0"/>
      <p:bldP spid="33" grpId="0"/>
      <p:bldP spid="35" grpId="0"/>
      <p:bldP spid="42" grpId="0"/>
      <p:bldP spid="43" grpId="0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05050" y="0"/>
            <a:ext cx="7083425" cy="705485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</a:b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sym typeface="+mn-ea"/>
              </a:rPr>
              <a:t>重点短语</a:t>
            </a:r>
            <a:br>
              <a:rPr lang="en-US" altLang="zh-CN">
                <a:sym typeface="+mn-ea"/>
              </a:rPr>
            </a:br>
            <a:endParaRPr lang="zh-CN" altLang="en-US"/>
          </a:p>
        </p:txBody>
      </p:sp>
      <p:graphicFrame>
        <p:nvGraphicFramePr>
          <p:cNvPr id="31" name="表格 3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34645" y="705485"/>
          <a:ext cx="1152271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1355"/>
                <a:gridCol w="5761355"/>
              </a:tblGrid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1.  be unique to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8.  keep an eye on...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en-US" altLang="zh-CN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2.  to name just a few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9.  on the whole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3.  bring... to life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10.  think highly of ...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4.  vary... from... to ...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11.  strike a chord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5.  fade from...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12.  reach a peak</a:t>
                      </a:r>
                      <a:endParaRPr lang="en-US" altLang="zh-CN" sz="2400"/>
                    </a:p>
                  </a:txBody>
                  <a:tcPr vert="horz"/>
                </a:tc>
              </a:tr>
              <a:tr h="7239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6.  give an account of ...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13.  promote cultural exchange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7.   be prior to...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14.  strengthen mutual cooperation</a:t>
                      </a:r>
                      <a:endParaRPr lang="en-US" altLang="zh-CN" sz="2400"/>
                    </a:p>
                  </a:txBody>
                  <a:tcPr vert="horz"/>
                </a:tc>
              </a:tr>
            </a:tbl>
          </a:graphicData>
        </a:graphic>
      </p:graphicFrame>
      <p:grpSp>
        <p:nvGrpSpPr>
          <p:cNvPr id="9" name="Group 21_1"/>
          <p:cNvGrpSpPr/>
          <p:nvPr/>
        </p:nvGrpSpPr>
        <p:grpSpPr>
          <a:xfrm>
            <a:off x="-47879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10649953" y="6288397"/>
              <a:ext cx="1195137" cy="228600"/>
              <a:chOff x="3772072" y="-1467853"/>
              <a:chExt cx="1195137" cy="228600"/>
            </a:xfrm>
          </p:grpSpPr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0795" y="14231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一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boast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自豪地拥有；夸耀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156845" y="951230"/>
            <a:ext cx="1132459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Dunhuang is a world-class tourist destination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boasting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sites UNESCO-protected heritage status.  敦煌是世界一流的旅游胜地，拥有联合国教科文组织保护的遗产地位。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boast about   </a:t>
            </a:r>
            <a:r>
              <a:rPr lang="zh-CN" altLang="en-US" sz="2400"/>
              <a:t>夸耀</a:t>
            </a:r>
            <a:r>
              <a:rPr lang="en-US" altLang="zh-CN" sz="2400"/>
              <a:t>...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boast  sth     </a:t>
            </a:r>
            <a:r>
              <a:rPr lang="en-US" altLang="zh-CN" sz="2400">
                <a:solidFill>
                  <a:schemeClr val="tx1"/>
                </a:solidFill>
              </a:rPr>
              <a:t> </a:t>
            </a: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自豪地拥有</a:t>
            </a:r>
            <a:r>
              <a:rPr lang="en-US" altLang="zh-CN" sz="2400">
                <a:solidFill>
                  <a:schemeClr val="tx1"/>
                </a:solidFill>
                <a:cs typeface="+mj-lt"/>
                <a:sym typeface="+mn-ea"/>
              </a:rPr>
              <a:t>...</a:t>
            </a:r>
            <a:endParaRPr lang="zh-CN" altLang="en-US" sz="2400">
              <a:solidFill>
                <a:schemeClr val="tx1"/>
              </a:solidFill>
              <a:cs typeface="+mj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boast that-clause   </a:t>
            </a:r>
            <a:r>
              <a:rPr lang="zh-CN" altLang="en-US" sz="2400"/>
              <a:t>吹嘘说</a:t>
            </a:r>
            <a:r>
              <a:rPr lang="en-US" altLang="zh-CN" sz="2400"/>
              <a:t>...</a:t>
            </a:r>
            <a:endParaRPr lang="en-US" altLang="zh-CN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14350" y="1071245"/>
            <a:ext cx="1090803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She didn’t mention her exam results in case that others thought she  __________________ (boast)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Harry boasted _________ his brother had never lost a single game.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It’s common that parents enjoy _____________ (boast) about  what their son or daughter has achieved.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The houses will boast the latest energy-saving technology. (</a:t>
            </a:r>
            <a:r>
              <a:rPr lang="zh-CN" altLang="en-US" sz="2400"/>
              <a:t>英译汉</a:t>
            </a:r>
            <a:r>
              <a:rPr lang="en-US" altLang="zh-CN" sz="2400"/>
              <a:t>)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 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 She is always boasting about _______________________________ (她的孩子多么出色). </a:t>
            </a: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5481320" y="4957445"/>
            <a:ext cx="45523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how wonderful her children are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55895" y="2840990"/>
            <a:ext cx="1862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boasting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97835" y="2290445"/>
            <a:ext cx="1397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that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54380" y="1726565"/>
            <a:ext cx="24771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was boasting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4410" y="4486275"/>
            <a:ext cx="43605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 u="sng">
                <a:solidFill>
                  <a:srgbClr val="FF0000"/>
                </a:solidFill>
                <a:sym typeface="+mn-ea"/>
              </a:rPr>
              <a:t>这些房屋将采用最新节能技术</a:t>
            </a:r>
            <a:r>
              <a:rPr lang="zh-CN" altLang="en-US" sz="2400" u="sng">
                <a:solidFill>
                  <a:srgbClr val="FF0000"/>
                </a:solidFill>
                <a:sym typeface="+mn-ea"/>
              </a:rPr>
              <a:t>。</a:t>
            </a:r>
            <a:endParaRPr lang="zh-CN" altLang="en-US" sz="2400" u="sng">
              <a:solidFill>
                <a:srgbClr val="FF0000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16320" y="495173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5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3050" y="100330"/>
            <a:ext cx="9201150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二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peak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高峰，顶点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</a:t>
            </a:r>
            <a:endParaRPr lang="en-US" altLang="zh-CN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30860" y="1170940"/>
            <a:ext cx="1095057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The painting of Apsaras reached a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peak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during the Tang Dynasty...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飞天画在唐代达到了顶峰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peak  v.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达到顶峰，达到最高值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reach a peak        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达到顶峰</a:t>
            </a:r>
            <a:endParaRPr lang="zh-CN" altLang="en-US" sz="2400"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</a:rPr>
              <a:t>  at the peak of...    </a:t>
            </a:r>
            <a:r>
              <a:rPr lang="zh-CN" altLang="en-US" sz="2400">
                <a:solidFill>
                  <a:schemeClr val="tx1"/>
                </a:solidFill>
              </a:rPr>
              <a:t>在顶峰处</a:t>
            </a:r>
            <a:endParaRPr lang="zh-CN" altLang="en-US" sz="24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</a:rPr>
              <a:t>  at peak time         </a:t>
            </a:r>
            <a:r>
              <a:rPr lang="zh-CN" altLang="en-US" sz="2400">
                <a:solidFill>
                  <a:schemeClr val="tx1"/>
                </a:solidFill>
              </a:rPr>
              <a:t>在高峰期</a:t>
            </a:r>
            <a:endParaRPr lang="zh-CN" altLang="en-US" sz="240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2834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844550" y="1085850"/>
            <a:ext cx="1100645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It is said that it is one of extremely difficult  __________ (peak) to climb to. 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When the woman is in her fourties, she's _________ the peak of her career.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The aim of the project is to reduce traffic __________ peak periods.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Performance is lowest between 3 a.m. and 5 a.m., and _________________ (</a:t>
            </a:r>
            <a:r>
              <a:rPr lang="zh-CN" altLang="en-US" sz="2400"/>
              <a:t>达到顶峰</a:t>
            </a:r>
            <a:r>
              <a:rPr lang="en-US" altLang="zh-CN" sz="2400"/>
              <a:t>) near midday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You’d better not go there _______________________ (</a:t>
            </a:r>
            <a:r>
              <a:rPr lang="zh-CN" altLang="en-US" sz="2400"/>
              <a:t>在旺季</a:t>
            </a:r>
            <a:r>
              <a:rPr lang="en-US" altLang="zh-CN" sz="2400"/>
              <a:t>)because the scenic site is hot and crowded. 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8868410" y="2817495"/>
            <a:ext cx="2765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reaches a peak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832350" y="3903980"/>
            <a:ext cx="3244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in the peak season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906895" y="2253615"/>
            <a:ext cx="1340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  at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040880" y="1694180"/>
            <a:ext cx="1072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at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139940" y="1134745"/>
            <a:ext cx="1360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peaks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6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1590" y="156845"/>
            <a:ext cx="10288905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三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strengthen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加强，使变强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680720" y="1311910"/>
            <a:ext cx="1102868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Given that the theme of the Expo was to promote cultural exchange and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strengthen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mutual cooperation... 鉴于世博会的主题是促进文化交流，加强相互合作...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strength   n.                            </a:t>
            </a:r>
            <a:r>
              <a:rPr lang="zh-CN" altLang="en-US" sz="2400"/>
              <a:t>优势，长处；力气，力量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strengthes and weaknesses   </a:t>
            </a:r>
            <a:r>
              <a:rPr lang="zh-CN" altLang="en-US" sz="2400"/>
              <a:t>优点与缺点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 with all one’s strength            </a:t>
            </a:r>
            <a:r>
              <a:rPr lang="zh-CN" altLang="en-US" sz="2400"/>
              <a:t>竭尽全力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 strengthen the awareness     </a:t>
            </a:r>
            <a:r>
              <a:rPr lang="zh-CN" altLang="en-US" sz="2400"/>
              <a:t>增强意识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strengthen familt ties             </a:t>
            </a:r>
            <a:r>
              <a:rPr lang="zh-CN" altLang="en-US" sz="2400"/>
              <a:t>增进亲情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UNIT_TABLE_BEAUTIFY" val="smartTable{bfb6095d-99bd-42fb-9a9a-c83ba586b28f}"/>
  <p:tag name="TABLE_ENDDRAG_ORIGIN_RECT" val="907*437"/>
  <p:tag name="TABLE_ENDDRAG_RECT" val="27*71*907*437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TABLE_BEAUTIFY" val="smartTable{bfb6095d-99bd-42fb-9a9a-c83ba586b28f}"/>
  <p:tag name="TABLE_ENDDRAG_ORIGIN_RECT" val="907*442"/>
  <p:tag name="TABLE_ENDDRAG_RECT" val="26*55*907*442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TABLE_BEAUTIFY" val="smartTable{3b17d8ad-3606-4f52-8c0c-478eaed8cd16}"/>
  <p:tag name="TABLE_ENDDRAG_ORIGIN_RECT" val="898*441"/>
  <p:tag name="TABLE_ENDDRAG_RECT" val="23*67*898*441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UNIT_TABLE_BEAUTIFY" val="smartTable{a9017af1-f524-43bb-98c7-9650985c61d2}"/>
  <p:tag name="TABLE_ENDDRAG_ORIGIN_RECT" val="898*383"/>
  <p:tag name="TABLE_ENDDRAG_RECT" val="30*83*898*383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KSO_WPP_MARK_KEY" val="7d8105fa-7085-4a05-8055-cf7036bb02bb"/>
  <p:tag name="COMMONDATA" val="eyJoZGlkIjoiNzAzMjMzZTEwNDUwZmM1Mjk2MTVjYmQxODMwZjRmZGIifQ==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10954</Words>
  <Application>WPS 演示</Application>
  <PresentationFormat/>
  <Paragraphs>538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Wingdings</vt:lpstr>
      <vt:lpstr>Times New Roman</vt:lpstr>
      <vt:lpstr>字魂27号-布丁体</vt:lpstr>
      <vt:lpstr>Arial Unicode MS</vt:lpstr>
      <vt:lpstr>Calibri</vt:lpstr>
      <vt:lpstr>Office 主题​​</vt:lpstr>
      <vt:lpstr>PowerPoint 演示文稿</vt:lpstr>
      <vt:lpstr> 本课件主要内容安排 </vt:lpstr>
      <vt:lpstr> 单元构词扩展词汇  </vt:lpstr>
      <vt:lpstr> 单元重点短语 </vt:lpstr>
      <vt:lpstr>✭词汇一 boast v. 自豪地拥有；夸耀</vt:lpstr>
      <vt:lpstr> 跟踪练习 </vt:lpstr>
      <vt:lpstr>✭词汇二 peak n. 高峰，顶点 </vt:lpstr>
      <vt:lpstr>  跟踪练习  </vt:lpstr>
      <vt:lpstr>✭词汇三  strengthen v. 加强，使变强</vt:lpstr>
      <vt:lpstr> 跟踪练习 </vt:lpstr>
      <vt:lpstr>✭词汇四 account n.账户，解释，描叙 </vt:lpstr>
      <vt:lpstr> 跟踪练习 </vt:lpstr>
      <vt:lpstr>✭词汇五 tune n. 曲调，旋律</vt:lpstr>
      <vt:lpstr> 跟踪练习 </vt:lpstr>
      <vt:lpstr>✭词汇六 prior adj. 先前的，优先的</vt:lpstr>
      <vt:lpstr> 跟踪练习 </vt:lpstr>
      <vt:lpstr>单元语法 复习状语从句</vt:lpstr>
      <vt:lpstr> 复习状语从句 </vt:lpstr>
      <vt:lpstr> 理解应用1 </vt:lpstr>
      <vt:lpstr> 理解应用2 </vt:lpstr>
      <vt:lpstr> 单元重点句型 1 </vt:lpstr>
      <vt:lpstr>理解应用</vt:lpstr>
      <vt:lpstr> 单元重点句型 2 </vt:lpstr>
      <vt:lpstr> 理解应用 </vt:lpstr>
      <vt:lpstr> 单元重点句型 3 </vt:lpstr>
      <vt:lpstr> 理解应用 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风轻云淡</cp:lastModifiedBy>
  <cp:revision>2</cp:revision>
  <cp:lastPrinted>2021-05-19T22:06:00Z</cp:lastPrinted>
  <dcterms:created xsi:type="dcterms:W3CDTF">2021-05-19T22:06:00Z</dcterms:created>
  <dcterms:modified xsi:type="dcterms:W3CDTF">2023-03-19T18:50:11Z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71371A4A4D914390A6B164C3FAAA7A3B</vt:lpwstr>
  </property>
  <property fmtid="{D5CDD505-2E9C-101B-9397-08002B2CF9AE}" pid="7" name="KSOProductBuildVer">
    <vt:lpwstr>2052-11.1.0.13703</vt:lpwstr>
  </property>
</Properties>
</file>