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8" r:id="rId4"/>
    <p:sldId id="266" r:id="rId5"/>
    <p:sldId id="267" r:id="rId6"/>
    <p:sldId id="268" r:id="rId7"/>
    <p:sldId id="269" r:id="rId8"/>
    <p:sldId id="270" r:id="rId9"/>
    <p:sldId id="271" r:id="rId10"/>
    <p:sldId id="333" r:id="rId11"/>
    <p:sldId id="272" r:id="rId12"/>
    <p:sldId id="314" r:id="rId13"/>
    <p:sldId id="273" r:id="rId14"/>
    <p:sldId id="274" r:id="rId15"/>
    <p:sldId id="275" r:id="rId16"/>
    <p:sldId id="276" r:id="rId17"/>
    <p:sldId id="277" r:id="rId18"/>
    <p:sldId id="278" r:id="rId19"/>
    <p:sldId id="279" r:id="rId20"/>
    <p:sldId id="280" r:id="rId21"/>
    <p:sldId id="281" r:id="rId22"/>
    <p:sldId id="282" r:id="rId23"/>
    <p:sldId id="259" r:id="rId24"/>
    <p:sldId id="258" r:id="rId25"/>
    <p:sldId id="257"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40"/>
        <p:guide pos="383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9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image" Target="../media/image13.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1.xml"/><Relationship Id="rId2" Type="http://schemas.openxmlformats.org/officeDocument/2006/relationships/image" Target="../media/image17.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3.png"/><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0.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1.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2149475" y="84455"/>
            <a:ext cx="7988935" cy="829310"/>
          </a:xfrm>
          <a:prstGeom prst="rect">
            <a:avLst/>
          </a:prstGeom>
        </p:spPr>
      </p:pic>
      <p:sp>
        <p:nvSpPr>
          <p:cNvPr id="6" name="文本框 5"/>
          <p:cNvSpPr txBox="1"/>
          <p:nvPr/>
        </p:nvSpPr>
        <p:spPr>
          <a:xfrm>
            <a:off x="8290560" y="937260"/>
            <a:ext cx="3901440" cy="368300"/>
          </a:xfrm>
          <a:prstGeom prst="rect">
            <a:avLst/>
          </a:prstGeom>
          <a:noFill/>
        </p:spPr>
        <p:txBody>
          <a:bodyPr wrap="square" rtlCol="0">
            <a:spAutoFit/>
          </a:bodyPr>
          <a:lstStyle/>
          <a:p>
            <a:r>
              <a:rPr lang="en-US" altLang="zh-CN" b="1" smtClean="0">
                <a:solidFill>
                  <a:schemeClr val="accent1"/>
                </a:solidFill>
                <a:sym typeface="+mn-ea"/>
              </a:rPr>
              <a:t>  </a:t>
            </a:r>
            <a:r>
              <a:rPr lang="zh-CN" altLang="en-US" sz="1600" b="1" smtClean="0">
                <a:solidFill>
                  <a:schemeClr val="accent1"/>
                </a:solidFill>
                <a:sym typeface="+mn-ea"/>
              </a:rPr>
              <a:t>外研版高中英语  选择性</a:t>
            </a:r>
            <a:r>
              <a:rPr lang="zh-CN" altLang="en-US" sz="1600" b="1">
                <a:solidFill>
                  <a:schemeClr val="accent1"/>
                </a:solidFill>
                <a:sym typeface="+mn-ea"/>
              </a:rPr>
              <a:t>必修第四册</a:t>
            </a:r>
            <a:r>
              <a:rPr lang="zh-CN" altLang="en-US" b="1">
                <a:solidFill>
                  <a:schemeClr val="accent1"/>
                </a:solidFill>
                <a:sym typeface="+mn-ea"/>
              </a:rPr>
              <a:t>   </a:t>
            </a:r>
            <a:endParaRPr lang="zh-CN" altLang="en-US"/>
          </a:p>
        </p:txBody>
      </p:sp>
      <p:sp>
        <p:nvSpPr>
          <p:cNvPr id="7" name="文本框 6"/>
          <p:cNvSpPr txBox="1"/>
          <p:nvPr/>
        </p:nvSpPr>
        <p:spPr>
          <a:xfrm>
            <a:off x="871220" y="1842770"/>
            <a:ext cx="10560050" cy="922020"/>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3     The world meets China  </a:t>
            </a:r>
            <a:endParaRPr lang="en-US" altLang="zh-CN" sz="5400" b="1">
              <a:solidFill>
                <a:srgbClr val="FF0000"/>
              </a:solidFill>
              <a:latin typeface="Times New Roman" panose="02020603050405020304"/>
              <a:ea typeface="字魂27号-布丁体" panose="00000500000000000000" charset="-122"/>
              <a:cs typeface="Times New Roman" panose="02020603050405020304"/>
              <a:sym typeface="+mn-ea"/>
            </a:endParaRPr>
          </a:p>
        </p:txBody>
      </p:sp>
      <p:sp>
        <p:nvSpPr>
          <p:cNvPr id="8" name="文本框 7"/>
          <p:cNvSpPr txBox="1"/>
          <p:nvPr/>
        </p:nvSpPr>
        <p:spPr>
          <a:xfrm>
            <a:off x="1819910" y="3302000"/>
            <a:ext cx="977582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1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Staring out &amp; Undertanding ideas</a:t>
            </a:r>
            <a:endParaRPr lang="en-US" altLang="zh-CN" sz="4000">
              <a:solidFill>
                <a:srgbClr val="FF0000"/>
              </a:solidFill>
              <a:latin typeface="Times New Roman" panose="02020603050405020304"/>
              <a:ea typeface="字魂27号-布丁体" panose="00000500000000000000" charset="-122"/>
              <a:cs typeface="Times New Roman" panose="02020603050405020304"/>
              <a:sym typeface="+mn-ea"/>
            </a:endParaRPr>
          </a:p>
        </p:txBody>
      </p:sp>
      <p:grpSp>
        <p:nvGrpSpPr>
          <p:cNvPr id="61" name="组合 60"/>
          <p:cNvGrpSpPr/>
          <p:nvPr/>
        </p:nvGrpSpPr>
        <p:grpSpPr>
          <a:xfrm flipH="1" flipV="1">
            <a:off x="-981075" y="-35560"/>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6505" y="211455"/>
            <a:ext cx="7978775" cy="705485"/>
          </a:xfrm>
        </p:spPr>
        <p:txBody>
          <a:bodyPr>
            <a:normAutofit fontScale="90000"/>
          </a:bodyPr>
          <a:lstStyle/>
          <a:p>
            <a:r>
              <a:rPr lang="en-US" altLang="zh-CN">
                <a:solidFill>
                  <a:srgbClr val="4F5BF7"/>
                </a:solidFill>
                <a:effectLst>
                  <a:outerShdw blurRad="38100" dist="25400" dir="5400000" algn="ctr" rotWithShape="0">
                    <a:srgbClr val="6E747A">
                      <a:alpha val="43000"/>
                    </a:srgbClr>
                  </a:outerShdw>
                </a:effectLst>
              </a:rPr>
              <a:t>            Reading comprehension</a:t>
            </a:r>
            <a:endParaRPr lang="en-US" altLang="zh-CN">
              <a:solidFill>
                <a:srgbClr val="4F5BF7"/>
              </a:solidFill>
              <a:effectLst>
                <a:outerShdw blurRad="38100" dist="25400" dir="5400000" algn="ctr" rotWithShape="0">
                  <a:srgbClr val="6E747A">
                    <a:alpha val="43000"/>
                  </a:srgbClr>
                </a:outerShdw>
              </a:effectLst>
            </a:endParaRPr>
          </a:p>
        </p:txBody>
      </p:sp>
      <p:sp>
        <p:nvSpPr>
          <p:cNvPr id="3" name="文本框 2"/>
          <p:cNvSpPr txBox="1"/>
          <p:nvPr/>
        </p:nvSpPr>
        <p:spPr>
          <a:xfrm>
            <a:off x="1009650" y="1059180"/>
            <a:ext cx="9143365" cy="3969385"/>
          </a:xfrm>
          <a:prstGeom prst="rect">
            <a:avLst/>
          </a:prstGeom>
          <a:noFill/>
        </p:spPr>
        <p:txBody>
          <a:bodyPr wrap="square" rtlCol="0">
            <a:spAutoFit/>
          </a:bodyPr>
          <a:lstStyle/>
          <a:p>
            <a:pPr fontAlgn="auto">
              <a:lnSpc>
                <a:spcPct val="150000"/>
              </a:lnSpc>
            </a:pPr>
            <a:r>
              <a:rPr lang="en-US" altLang="zh-CN" sz="2400">
                <a:solidFill>
                  <a:srgbClr val="FF0000"/>
                </a:solidFill>
              </a:rPr>
              <a:t>1. Which of the following is true about Library Cave?   </a:t>
            </a:r>
            <a:endParaRPr lang="en-US" altLang="zh-CN" sz="2400">
              <a:solidFill>
                <a:srgbClr val="FF0000"/>
              </a:solidFill>
            </a:endParaRPr>
          </a:p>
          <a:p>
            <a:pPr fontAlgn="auto">
              <a:lnSpc>
                <a:spcPct val="150000"/>
              </a:lnSpc>
            </a:pPr>
            <a:r>
              <a:rPr lang="en-US" altLang="zh-CN" sz="2400"/>
              <a:t>   A. It is the greatest finding of the 20th century.  </a:t>
            </a:r>
            <a:endParaRPr lang="en-US" altLang="zh-CN" sz="2400"/>
          </a:p>
          <a:p>
            <a:pPr fontAlgn="auto">
              <a:lnSpc>
                <a:spcPct val="150000"/>
              </a:lnSpc>
            </a:pPr>
            <a:r>
              <a:rPr lang="en-US" altLang="zh-CN" sz="2400"/>
              <a:t>   B. It was discovered by archaeologists. </a:t>
            </a:r>
            <a:endParaRPr lang="en-US" altLang="zh-CN" sz="2400"/>
          </a:p>
          <a:p>
            <a:pPr fontAlgn="auto">
              <a:lnSpc>
                <a:spcPct val="150000"/>
              </a:lnSpc>
            </a:pPr>
            <a:r>
              <a:rPr lang="en-US" altLang="zh-CN" sz="2400"/>
              <a:t>   C. It is far from other caves in good condition.  </a:t>
            </a:r>
            <a:endParaRPr lang="en-US" altLang="zh-CN" sz="2400"/>
          </a:p>
          <a:p>
            <a:pPr fontAlgn="auto">
              <a:lnSpc>
                <a:spcPct val="150000"/>
              </a:lnSpc>
            </a:pPr>
            <a:r>
              <a:rPr lang="en-US" altLang="zh-CN" sz="2400"/>
              <a:t>   D. Its treasures dates from 405AD to 1002AD.                                                                                               </a:t>
            </a:r>
            <a:endParaRPr lang="en-US" altLang="zh-CN" sz="2400"/>
          </a:p>
          <a:p>
            <a:pPr fontAlgn="auto">
              <a:lnSpc>
                <a:spcPct val="150000"/>
              </a:lnSpc>
            </a:pPr>
            <a:r>
              <a:rPr lang="en-US" altLang="zh-CN" sz="2400"/>
              <a:t>                                                                        </a:t>
            </a:r>
            <a:r>
              <a:rPr lang="en-US" altLang="zh-CN" sz="2400" b="1">
                <a:solidFill>
                  <a:srgbClr val="00B050"/>
                </a:solidFill>
                <a:sym typeface="+mn-ea"/>
              </a:rPr>
              <a:t>Answer: _______</a:t>
            </a:r>
            <a:endParaRPr lang="en-US" altLang="zh-CN" sz="2400" b="1">
              <a:solidFill>
                <a:srgbClr val="00B050"/>
              </a:solidFill>
            </a:endParaRPr>
          </a:p>
          <a:p>
            <a:pPr fontAlgn="auto">
              <a:lnSpc>
                <a:spcPct val="150000"/>
              </a:lnSpc>
            </a:pPr>
            <a:endParaRPr lang="en-US" altLang="zh-CN" sz="2400" b="1"/>
          </a:p>
        </p:txBody>
      </p:sp>
      <p:sp>
        <p:nvSpPr>
          <p:cNvPr id="6" name="文本框 5"/>
          <p:cNvSpPr txBox="1"/>
          <p:nvPr/>
        </p:nvSpPr>
        <p:spPr>
          <a:xfrm>
            <a:off x="8498840" y="3866515"/>
            <a:ext cx="1016000" cy="460375"/>
          </a:xfrm>
          <a:prstGeom prst="rect">
            <a:avLst/>
          </a:prstGeom>
          <a:noFill/>
        </p:spPr>
        <p:txBody>
          <a:bodyPr wrap="square" rtlCol="0">
            <a:spAutoFit/>
          </a:bodyPr>
          <a:lstStyle/>
          <a:p>
            <a:r>
              <a:rPr lang="en-US" altLang="zh-CN"/>
              <a:t>   </a:t>
            </a:r>
            <a:r>
              <a:rPr lang="en-US" altLang="zh-CN" b="1">
                <a:solidFill>
                  <a:srgbClr val="FF0000"/>
                </a:solidFill>
              </a:rPr>
              <a:t> </a:t>
            </a:r>
            <a:r>
              <a:rPr lang="en-US" altLang="zh-CN" sz="2400" b="1">
                <a:solidFill>
                  <a:srgbClr val="FF0000"/>
                </a:solidFill>
              </a:rPr>
              <a:t>D</a:t>
            </a:r>
            <a:endParaRPr lang="en-US" altLang="zh-CN" sz="2400" b="1">
              <a:solidFill>
                <a:srgbClr val="FF0000"/>
              </a:solidFill>
            </a:endParaRPr>
          </a:p>
        </p:txBody>
      </p:sp>
      <p:pic>
        <p:nvPicPr>
          <p:cNvPr id="7" name="图片 6"/>
          <p:cNvPicPr>
            <a:picLocks noChangeAspect="1"/>
          </p:cNvPicPr>
          <p:nvPr/>
        </p:nvPicPr>
        <p:blipFill>
          <a:blip r:embed="rId1"/>
          <a:stretch>
            <a:fillRect/>
          </a:stretch>
        </p:blipFill>
        <p:spPr>
          <a:xfrm>
            <a:off x="10493375" y="0"/>
            <a:ext cx="1698625" cy="1919605"/>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62785" y="100330"/>
            <a:ext cx="7710170" cy="705485"/>
          </a:xfrm>
        </p:spPr>
        <p:txBody>
          <a:bodyPr/>
          <a:lstStyle/>
          <a:p>
            <a:pPr algn="ctr"/>
            <a:r>
              <a:rPr lang="en-US" altLang="zh-CN">
                <a:solidFill>
                  <a:srgbClr val="4F5BF7"/>
                </a:solidFill>
                <a:effectLst>
                  <a:outerShdw blurRad="38100" dist="25400" dir="5400000" algn="ctr" rotWithShape="0">
                    <a:srgbClr val="6E747A">
                      <a:alpha val="43000"/>
                    </a:srgbClr>
                  </a:outerShdw>
                </a:effectLst>
                <a:sym typeface="+mn-ea"/>
              </a:rPr>
              <a:t>Reading comprehension</a:t>
            </a:r>
            <a:endParaRPr lang="zh-CN" altLang="en-US"/>
          </a:p>
        </p:txBody>
      </p:sp>
      <p:sp>
        <p:nvSpPr>
          <p:cNvPr id="4" name="文本框 3"/>
          <p:cNvSpPr txBox="1"/>
          <p:nvPr/>
        </p:nvSpPr>
        <p:spPr>
          <a:xfrm>
            <a:off x="140970" y="1153795"/>
            <a:ext cx="10351770" cy="2861310"/>
          </a:xfrm>
          <a:prstGeom prst="rect">
            <a:avLst/>
          </a:prstGeom>
          <a:noFill/>
        </p:spPr>
        <p:txBody>
          <a:bodyPr wrap="square" rtlCol="0">
            <a:spAutoFit/>
          </a:bodyPr>
          <a:lstStyle/>
          <a:p>
            <a:pPr fontAlgn="auto">
              <a:lnSpc>
                <a:spcPct val="150000"/>
              </a:lnSpc>
            </a:pPr>
            <a:r>
              <a:rPr lang="en-US" altLang="zh-CN" sz="2400">
                <a:solidFill>
                  <a:srgbClr val="FF0000"/>
                </a:solidFill>
              </a:rPr>
              <a:t>2. Why is Dunhuan the ideal place for the 2017 Silk Road International Cultural Expo? </a:t>
            </a:r>
            <a:endParaRPr lang="en-US" altLang="zh-CN" sz="2400"/>
          </a:p>
          <a:p>
            <a:pPr fontAlgn="auto">
              <a:lnSpc>
                <a:spcPct val="150000"/>
              </a:lnSpc>
            </a:pPr>
            <a:r>
              <a:rPr lang="en-US" altLang="zh-CN" sz="2400"/>
              <a:t>   A. it meets the theme                B. its location is important  </a:t>
            </a:r>
            <a:endParaRPr lang="en-US" altLang="zh-CN" sz="2400"/>
          </a:p>
          <a:p>
            <a:pPr fontAlgn="auto">
              <a:lnSpc>
                <a:spcPct val="150000"/>
              </a:lnSpc>
            </a:pPr>
            <a:r>
              <a:rPr lang="en-US" altLang="zh-CN" sz="2400"/>
              <a:t>  C. it is prosperous as before       D. it attracts visitor at home and abroad. </a:t>
            </a:r>
            <a:endParaRPr lang="en-US" altLang="zh-CN" sz="2400"/>
          </a:p>
          <a:p>
            <a:pPr fontAlgn="auto">
              <a:lnSpc>
                <a:spcPct val="150000"/>
              </a:lnSpc>
            </a:pPr>
            <a:r>
              <a:rPr lang="en-US" altLang="zh-CN" sz="2400"/>
              <a:t>                                                                    </a:t>
            </a:r>
            <a:r>
              <a:rPr lang="en-US" altLang="zh-CN" sz="2400">
                <a:solidFill>
                  <a:srgbClr val="FF0000"/>
                </a:solidFill>
              </a:rPr>
              <a:t>            </a:t>
            </a:r>
            <a:r>
              <a:rPr lang="en-US" altLang="zh-CN" sz="2400" b="1">
                <a:solidFill>
                  <a:srgbClr val="00B050"/>
                </a:solidFill>
              </a:rPr>
              <a:t> Answer: ______</a:t>
            </a:r>
            <a:endParaRPr lang="en-US" altLang="zh-CN" sz="2400" b="1">
              <a:solidFill>
                <a:srgbClr val="00B050"/>
              </a:solidFill>
            </a:endParaRPr>
          </a:p>
        </p:txBody>
      </p:sp>
      <p:sp>
        <p:nvSpPr>
          <p:cNvPr id="5" name="文本框 4"/>
          <p:cNvSpPr txBox="1"/>
          <p:nvPr/>
        </p:nvSpPr>
        <p:spPr>
          <a:xfrm>
            <a:off x="33020" y="4720590"/>
            <a:ext cx="11570335" cy="1753235"/>
          </a:xfrm>
          <a:prstGeom prst="rect">
            <a:avLst/>
          </a:prstGeom>
          <a:noFill/>
        </p:spPr>
        <p:txBody>
          <a:bodyPr wrap="square" rtlCol="0">
            <a:spAutoFit/>
          </a:bodyPr>
          <a:lstStyle/>
          <a:p>
            <a:pPr fontAlgn="auto">
              <a:lnSpc>
                <a:spcPct val="150000"/>
              </a:lnSpc>
            </a:pPr>
            <a:r>
              <a:rPr lang="en-US" altLang="zh-CN" sz="2400">
                <a:solidFill>
                  <a:srgbClr val="FF0000"/>
                </a:solidFill>
              </a:rPr>
              <a:t>3. where is the passage most probably from?  </a:t>
            </a:r>
            <a:endParaRPr lang="en-US" altLang="zh-CN" sz="2400">
              <a:solidFill>
                <a:srgbClr val="FF0000"/>
              </a:solidFill>
            </a:endParaRPr>
          </a:p>
          <a:p>
            <a:pPr fontAlgn="auto">
              <a:lnSpc>
                <a:spcPct val="150000"/>
              </a:lnSpc>
            </a:pPr>
            <a:r>
              <a:rPr lang="en-US" altLang="zh-CN" sz="2400"/>
              <a:t>  A.  A travel brochure       B.  A tour commentary      C. A blog         D. A lecture </a:t>
            </a:r>
            <a:endParaRPr lang="en-US" altLang="zh-CN" sz="2400"/>
          </a:p>
          <a:p>
            <a:pPr fontAlgn="auto">
              <a:lnSpc>
                <a:spcPct val="150000"/>
              </a:lnSpc>
            </a:pPr>
            <a:r>
              <a:rPr lang="en-US" altLang="zh-CN" sz="2400"/>
              <a:t>                                                                                 </a:t>
            </a:r>
            <a:r>
              <a:rPr lang="en-US" altLang="zh-CN" sz="2400" b="1">
                <a:solidFill>
                  <a:srgbClr val="00B050"/>
                </a:solidFill>
                <a:sym typeface="+mn-ea"/>
              </a:rPr>
              <a:t>Answer: _______</a:t>
            </a:r>
            <a:endParaRPr lang="en-US" altLang="zh-CN" sz="2400"/>
          </a:p>
        </p:txBody>
      </p:sp>
      <p:sp>
        <p:nvSpPr>
          <p:cNvPr id="7" name="文本框 6"/>
          <p:cNvSpPr txBox="1"/>
          <p:nvPr/>
        </p:nvSpPr>
        <p:spPr>
          <a:xfrm>
            <a:off x="8450580" y="3429000"/>
            <a:ext cx="904240" cy="460375"/>
          </a:xfrm>
          <a:prstGeom prst="rect">
            <a:avLst/>
          </a:prstGeom>
          <a:noFill/>
        </p:spPr>
        <p:txBody>
          <a:bodyPr wrap="square" rtlCol="0">
            <a:spAutoFit/>
          </a:bodyPr>
          <a:lstStyle/>
          <a:p>
            <a:r>
              <a:rPr lang="en-US" altLang="zh-CN"/>
              <a:t>  </a:t>
            </a:r>
            <a:r>
              <a:rPr lang="en-US" altLang="zh-CN" sz="2400"/>
              <a:t> </a:t>
            </a:r>
            <a:r>
              <a:rPr lang="en-US" altLang="zh-CN" sz="2400" b="1">
                <a:solidFill>
                  <a:srgbClr val="FF0000"/>
                </a:solidFill>
              </a:rPr>
              <a:t>A</a:t>
            </a:r>
            <a:endParaRPr lang="en-US" altLang="zh-CN" sz="2400" b="1">
              <a:solidFill>
                <a:srgbClr val="FF0000"/>
              </a:solidFill>
            </a:endParaRPr>
          </a:p>
        </p:txBody>
      </p:sp>
      <p:sp>
        <p:nvSpPr>
          <p:cNvPr id="8" name="文本框 7"/>
          <p:cNvSpPr txBox="1"/>
          <p:nvPr/>
        </p:nvSpPr>
        <p:spPr>
          <a:xfrm>
            <a:off x="8367395" y="5883910"/>
            <a:ext cx="987425" cy="460375"/>
          </a:xfrm>
          <a:prstGeom prst="rect">
            <a:avLst/>
          </a:prstGeom>
          <a:noFill/>
        </p:spPr>
        <p:txBody>
          <a:bodyPr wrap="square" rtlCol="0">
            <a:spAutoFit/>
          </a:bodyPr>
          <a:lstStyle/>
          <a:p>
            <a:r>
              <a:rPr lang="en-US" altLang="zh-CN"/>
              <a:t> </a:t>
            </a:r>
            <a:r>
              <a:rPr lang="en-US" altLang="zh-CN" sz="2400" b="1">
                <a:solidFill>
                  <a:srgbClr val="FF0000"/>
                </a:solidFill>
              </a:rPr>
              <a:t>  B</a:t>
            </a:r>
            <a:endParaRPr lang="en-US" altLang="zh-CN" sz="2400" b="1">
              <a:solidFill>
                <a:srgbClr val="FF0000"/>
              </a:solidFill>
            </a:endParaRPr>
          </a:p>
        </p:txBody>
      </p:sp>
      <p:pic>
        <p:nvPicPr>
          <p:cNvPr id="3" name="图片 2"/>
          <p:cNvPicPr>
            <a:picLocks noChangeAspect="1"/>
          </p:cNvPicPr>
          <p:nvPr/>
        </p:nvPicPr>
        <p:blipFill>
          <a:blip r:embed="rId1"/>
          <a:stretch>
            <a:fillRect/>
          </a:stretch>
        </p:blipFill>
        <p:spPr>
          <a:xfrm>
            <a:off x="10493375" y="0"/>
            <a:ext cx="1698625" cy="1919605"/>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70"/>
            <a:ext cx="10969200" cy="705600"/>
          </a:xfrm>
        </p:spPr>
        <p:txBody>
          <a:bodyPr>
            <a:normAutofit fontScale="90000"/>
          </a:bodyPr>
          <a:lstStyle/>
          <a:p>
            <a:pPr algn="ctr"/>
            <a:br>
              <a:rPr lang="en-US" altLang="zh-CN">
                <a:solidFill>
                  <a:srgbClr val="4F5BF7"/>
                </a:solidFill>
                <a:effectLst>
                  <a:outerShdw blurRad="38100" dist="25400" dir="5400000" algn="ctr" rotWithShape="0">
                    <a:srgbClr val="6E747A">
                      <a:alpha val="43000"/>
                    </a:srgbClr>
                  </a:outerShdw>
                </a:effectLst>
                <a:sym typeface="+mn-ea"/>
              </a:rPr>
            </a:br>
            <a:r>
              <a:rPr lang="en-US" altLang="zh-CN">
                <a:solidFill>
                  <a:srgbClr val="4F5BF7"/>
                </a:solidFill>
                <a:effectLst>
                  <a:outerShdw blurRad="38100" dist="25400" dir="5400000" algn="ctr" rotWithShape="0">
                    <a:srgbClr val="6E747A">
                      <a:alpha val="43000"/>
                    </a:srgbClr>
                  </a:outerShdw>
                </a:effectLst>
                <a:sym typeface="+mn-ea"/>
              </a:rPr>
              <a:t>Reading comprehension</a:t>
            </a:r>
            <a:br>
              <a:rPr lang="en-US" altLang="zh-CN">
                <a:solidFill>
                  <a:srgbClr val="4F5BF7"/>
                </a:solidFill>
                <a:effectLst>
                  <a:outerShdw blurRad="38100" dist="25400" dir="5400000" algn="ctr" rotWithShape="0">
                    <a:srgbClr val="6E747A">
                      <a:alpha val="43000"/>
                    </a:srgbClr>
                  </a:outerShdw>
                </a:effectLst>
              </a:rPr>
            </a:br>
            <a:endParaRPr lang="zh-CN" altLang="en-US"/>
          </a:p>
        </p:txBody>
      </p:sp>
      <p:sp>
        <p:nvSpPr>
          <p:cNvPr id="3" name="文本框 2"/>
          <p:cNvSpPr txBox="1"/>
          <p:nvPr/>
        </p:nvSpPr>
        <p:spPr>
          <a:xfrm>
            <a:off x="147955" y="705485"/>
            <a:ext cx="11189335" cy="5631180"/>
          </a:xfrm>
          <a:prstGeom prst="rect">
            <a:avLst/>
          </a:prstGeom>
          <a:noFill/>
        </p:spPr>
        <p:txBody>
          <a:bodyPr wrap="square" rtlCol="0">
            <a:spAutoFit/>
          </a:bodyPr>
          <a:lstStyle/>
          <a:p>
            <a:pPr fontAlgn="auto">
              <a:lnSpc>
                <a:spcPct val="150000"/>
              </a:lnSpc>
            </a:pPr>
            <a:r>
              <a:rPr lang="en-US" altLang="zh-CN" sz="2400">
                <a:solidFill>
                  <a:srgbClr val="FF0000"/>
                </a:solidFill>
              </a:rPr>
              <a:t>4. The best summary of the passage is __________________________.  </a:t>
            </a:r>
            <a:endParaRPr lang="en-US" altLang="zh-CN" sz="2400">
              <a:solidFill>
                <a:srgbClr val="FF0000"/>
              </a:solidFill>
            </a:endParaRPr>
          </a:p>
          <a:p>
            <a:pPr fontAlgn="auto">
              <a:lnSpc>
                <a:spcPct val="150000"/>
              </a:lnSpc>
            </a:pPr>
            <a:r>
              <a:rPr lang="en-US" altLang="zh-CN" sz="2400"/>
              <a:t>A. The Silk Road was an ancient trade route between East and West, which passed  through Dunhuang. </a:t>
            </a:r>
            <a:endParaRPr lang="en-US" altLang="zh-CN" sz="2400"/>
          </a:p>
          <a:p>
            <a:pPr fontAlgn="auto">
              <a:lnSpc>
                <a:spcPct val="150000"/>
              </a:lnSpc>
            </a:pPr>
            <a:r>
              <a:rPr lang="en-US" altLang="zh-CN" sz="2400"/>
              <a:t>B. The Silk Road city of Dunhuang has a splendid history and is once again a meeting place for people from around the world. </a:t>
            </a:r>
            <a:endParaRPr lang="en-US" altLang="zh-CN" sz="2400"/>
          </a:p>
          <a:p>
            <a:pPr fontAlgn="auto">
              <a:lnSpc>
                <a:spcPct val="150000"/>
              </a:lnSpc>
            </a:pPr>
            <a:r>
              <a:rPr lang="en-US" altLang="zh-CN" sz="2400"/>
              <a:t>C. In Dunhuang there are grottoes, murals and other sights that attract tourists from all over the world. </a:t>
            </a:r>
            <a:endParaRPr lang="en-US" altLang="zh-CN" sz="2400"/>
          </a:p>
          <a:p>
            <a:pPr fontAlgn="auto">
              <a:lnSpc>
                <a:spcPct val="150000"/>
              </a:lnSpc>
            </a:pPr>
            <a:r>
              <a:rPr lang="en-US" altLang="zh-CN" sz="2400"/>
              <a:t>D. Dunhuang as a new place of interest is attracting visitors at home and abroad. </a:t>
            </a:r>
            <a:endParaRPr lang="en-US" altLang="zh-CN" sz="2400"/>
          </a:p>
          <a:p>
            <a:pPr fontAlgn="auto">
              <a:lnSpc>
                <a:spcPct val="150000"/>
              </a:lnSpc>
            </a:pPr>
            <a:endParaRPr lang="en-US" altLang="zh-CN" sz="2400"/>
          </a:p>
          <a:p>
            <a:pPr fontAlgn="auto">
              <a:lnSpc>
                <a:spcPct val="150000"/>
              </a:lnSpc>
            </a:pPr>
            <a:r>
              <a:rPr lang="en-US" altLang="zh-CN" sz="2400"/>
              <a:t>                                                                         </a:t>
            </a:r>
            <a:r>
              <a:rPr lang="en-US" altLang="zh-CN" sz="2400" b="1"/>
              <a:t> </a:t>
            </a:r>
            <a:r>
              <a:rPr lang="en-US" altLang="zh-CN" sz="2400" b="1">
                <a:solidFill>
                  <a:srgbClr val="00B050"/>
                </a:solidFill>
                <a:sym typeface="+mn-ea"/>
              </a:rPr>
              <a:t>Answer: ________</a:t>
            </a:r>
            <a:endParaRPr lang="en-US" altLang="zh-CN" sz="2400" b="1"/>
          </a:p>
        </p:txBody>
      </p:sp>
      <p:sp>
        <p:nvSpPr>
          <p:cNvPr id="4" name="文本框 3"/>
          <p:cNvSpPr txBox="1"/>
          <p:nvPr/>
        </p:nvSpPr>
        <p:spPr>
          <a:xfrm>
            <a:off x="8067675" y="5713730"/>
            <a:ext cx="959485" cy="460375"/>
          </a:xfrm>
          <a:prstGeom prst="rect">
            <a:avLst/>
          </a:prstGeom>
          <a:noFill/>
        </p:spPr>
        <p:txBody>
          <a:bodyPr wrap="square" rtlCol="0">
            <a:spAutoFit/>
          </a:bodyPr>
          <a:lstStyle/>
          <a:p>
            <a:r>
              <a:rPr lang="en-US" altLang="zh-CN"/>
              <a:t>  </a:t>
            </a:r>
            <a:r>
              <a:rPr lang="en-US" altLang="zh-CN" sz="2400" b="1">
                <a:solidFill>
                  <a:srgbClr val="FF0000"/>
                </a:solidFill>
              </a:rPr>
              <a:t>B</a:t>
            </a:r>
            <a:endParaRPr lang="en-US" altLang="zh-CN" sz="2400" b="1">
              <a:solidFill>
                <a:srgbClr val="FF0000"/>
              </a:solidFill>
            </a:endParaRPr>
          </a:p>
        </p:txBody>
      </p:sp>
      <p:pic>
        <p:nvPicPr>
          <p:cNvPr id="5" name="图片 4"/>
          <p:cNvPicPr>
            <a:picLocks noChangeAspect="1"/>
          </p:cNvPicPr>
          <p:nvPr/>
        </p:nvPicPr>
        <p:blipFill>
          <a:blip r:embed="rId1"/>
          <a:stretch>
            <a:fillRect/>
          </a:stretch>
        </p:blipFill>
        <p:spPr>
          <a:xfrm>
            <a:off x="10622915" y="0"/>
            <a:ext cx="1569085" cy="1746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7415" y="100330"/>
            <a:ext cx="10673080" cy="705485"/>
          </a:xfrm>
        </p:spPr>
        <p:txBody>
          <a:bodyPr/>
          <a:lstStyle/>
          <a:p>
            <a:pPr algn="ctr"/>
            <a:r>
              <a:rPr lang="en-US" altLang="zh-CN">
                <a:solidFill>
                  <a:srgbClr val="4F5BF7"/>
                </a:solidFill>
                <a:effectLst>
                  <a:outerShdw blurRad="38100" dist="25400" dir="5400000" algn="ctr" rotWithShape="0">
                    <a:srgbClr val="6E747A">
                      <a:alpha val="43000"/>
                    </a:srgbClr>
                  </a:outerShdw>
                </a:effectLst>
              </a:rPr>
              <a:t> </a:t>
            </a:r>
            <a:r>
              <a:rPr lang="zh-CN" altLang="en-US">
                <a:solidFill>
                  <a:srgbClr val="4F5BF7"/>
                </a:solidFill>
                <a:effectLst>
                  <a:outerShdw blurRad="38100" dist="25400" dir="5400000" algn="ctr" rotWithShape="0">
                    <a:srgbClr val="6E747A">
                      <a:alpha val="43000"/>
                    </a:srgbClr>
                  </a:outerShdw>
                </a:effectLst>
              </a:rPr>
              <a:t>Analyze the structure of the passage</a:t>
            </a:r>
            <a:endParaRPr lang="zh-CN" altLang="en-US">
              <a:solidFill>
                <a:srgbClr val="4F5BF7"/>
              </a:solidFill>
              <a:effectLst>
                <a:outerShdw blurRad="38100" dist="25400" dir="5400000" algn="ctr" rotWithShape="0">
                  <a:srgbClr val="6E747A">
                    <a:alpha val="43000"/>
                  </a:srgbClr>
                </a:outerShdw>
              </a:effectLst>
            </a:endParaRPr>
          </a:p>
        </p:txBody>
      </p:sp>
      <p:graphicFrame>
        <p:nvGraphicFramePr>
          <p:cNvPr id="3" name="表格 2"/>
          <p:cNvGraphicFramePr>
            <a:graphicFrameLocks noGrp="1"/>
          </p:cNvGraphicFramePr>
          <p:nvPr>
            <p:custDataLst>
              <p:tags r:id="rId1"/>
            </p:custDataLst>
          </p:nvPr>
        </p:nvGraphicFramePr>
        <p:xfrm>
          <a:off x="81598" y="990600"/>
          <a:ext cx="12014200" cy="5605145"/>
        </p:xfrm>
        <a:graphic>
          <a:graphicData uri="http://schemas.openxmlformats.org/drawingml/2006/table">
            <a:tbl>
              <a:tblPr firstRow="1" bandRow="1">
                <a:tableStyleId>{5940675A-B579-460E-94D1-54222C63F5DA}</a:tableStyleId>
              </a:tblPr>
              <a:tblGrid>
                <a:gridCol w="1385570"/>
                <a:gridCol w="1927225"/>
                <a:gridCol w="8701405"/>
              </a:tblGrid>
              <a:tr h="615315">
                <a:tc>
                  <a:txBody>
                    <a:bodyPr wrap="square"/>
                    <a:lstStyle/>
                    <a:p>
                      <a:pPr indent="0" algn="l">
                        <a:buNone/>
                      </a:pPr>
                      <a:r>
                        <a:rPr 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rPr>
                        <a:t>Parts</a:t>
                      </a:r>
                      <a:endParaRPr lang="en-US" alt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l">
                        <a:buNone/>
                      </a:pPr>
                      <a:r>
                        <a:rPr 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rPr>
                        <a:t>Paragraphs</a:t>
                      </a:r>
                      <a:endParaRPr lang="en-US" alt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r>
                        <a:rPr 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rPr>
                        <a:t>The main idea of each part</a:t>
                      </a:r>
                      <a:endParaRPr lang="en-US" altLang="en-US" sz="2400" b="1">
                        <a:solidFill>
                          <a:schemeClr val="accent6"/>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97635">
                <a:tc>
                  <a:txBody>
                    <a:bodyPr wrap="square"/>
                    <a:lstStyle/>
                    <a:p>
                      <a:pPr indent="0" algn="l">
                        <a:buNone/>
                      </a:pPr>
                      <a:endParaRPr lang="en-US" sz="2400" b="1">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latin typeface="宋体" panose="02010600030101010101" pitchFamily="2" charset="-122"/>
                          <a:ea typeface="宋体" panose="02010600030101010101" pitchFamily="2" charset="-122"/>
                          <a:cs typeface="宋体" panose="02010600030101010101" pitchFamily="2" charset="-122"/>
                        </a:rPr>
                        <a:t>Part 1 </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l">
                        <a:buNone/>
                      </a:pPr>
                      <a:endParaRPr 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Para 1/2</a:t>
                      </a: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l">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46275">
                <a:tc>
                  <a:txBody>
                    <a:bodyPr wrap="square"/>
                    <a:lstStyle/>
                    <a:p>
                      <a:pPr indent="0" algn="l">
                        <a:buNone/>
                      </a:pPr>
                      <a:endParaRPr lang="en-US" sz="2400" b="1">
                        <a:latin typeface="宋体" panose="02010600030101010101" pitchFamily="2" charset="-122"/>
                        <a:ea typeface="宋体" panose="02010600030101010101" pitchFamily="2" charset="-122"/>
                        <a:cs typeface="宋体" panose="02010600030101010101" pitchFamily="2" charset="-122"/>
                      </a:endParaRPr>
                    </a:p>
                    <a:p>
                      <a:pPr indent="0" algn="l">
                        <a:buNone/>
                      </a:pPr>
                      <a:endParaRPr lang="en-US" sz="2400" b="1">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latin typeface="宋体" panose="02010600030101010101" pitchFamily="2" charset="-122"/>
                          <a:ea typeface="宋体" panose="02010600030101010101" pitchFamily="2" charset="-122"/>
                          <a:cs typeface="宋体" panose="02010600030101010101" pitchFamily="2" charset="-122"/>
                        </a:rPr>
                        <a:t>Part 2 </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l">
                        <a:buNone/>
                      </a:pPr>
                      <a:endParaRPr 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lgn="l">
                        <a:buNone/>
                      </a:pPr>
                      <a:endParaRPr 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Para 3/4/5</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l">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5215">
                <a:tc>
                  <a:txBody>
                    <a:bodyPr wrap="square"/>
                    <a:lstStyle/>
                    <a:p>
                      <a:pPr indent="0" algn="l">
                        <a:buNone/>
                      </a:pPr>
                      <a:endParaRPr lang="en-US" sz="2400" b="1">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latin typeface="宋体" panose="02010600030101010101" pitchFamily="2" charset="-122"/>
                          <a:ea typeface="宋体" panose="02010600030101010101" pitchFamily="2" charset="-122"/>
                          <a:cs typeface="宋体" panose="02010600030101010101" pitchFamily="2" charset="-122"/>
                        </a:rPr>
                        <a:t>Part 3 </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lgn="l">
                        <a:buNone/>
                      </a:pPr>
                      <a:endParaRPr 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Para 6</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l" fontAlgn="auto">
                        <a:lnSpc>
                          <a:spcPct val="150000"/>
                        </a:lnSpc>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l" fontAlgn="auto">
                        <a:lnSpc>
                          <a:spcPct val="150000"/>
                        </a:lnSpc>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l" fontAlgn="auto">
                        <a:lnSpc>
                          <a:spcPct val="150000"/>
                        </a:lnSpc>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3481705" y="1650365"/>
            <a:ext cx="8438515" cy="1198880"/>
          </a:xfrm>
          <a:prstGeom prst="rect">
            <a:avLst/>
          </a:prstGeom>
          <a:noFill/>
        </p:spPr>
        <p:txBody>
          <a:bodyPr wrap="square" rtlCol="0">
            <a:spAutoFit/>
          </a:bodyPr>
          <a:lstStyle/>
          <a:p>
            <a:pPr fontAlgn="auto">
              <a:lnSpc>
                <a:spcPct val="150000"/>
              </a:lnSpc>
            </a:pPr>
            <a:r>
              <a:rPr lang="en-US" sz="24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Dunhuang’s great history and its present-day status as a world-class tourist destination. </a:t>
            </a:r>
            <a:endParaRPr lang="zh-CN" altLang="en-US" sz="2400">
              <a:latin typeface="微软雅黑" panose="020B0503020204020204" pitchFamily="34" charset="-122"/>
              <a:ea typeface="微软雅黑" panose="020B0503020204020204" pitchFamily="34" charset="-122"/>
            </a:endParaRPr>
          </a:p>
        </p:txBody>
      </p:sp>
      <p:sp>
        <p:nvSpPr>
          <p:cNvPr id="5" name="文本框 4"/>
          <p:cNvSpPr txBox="1"/>
          <p:nvPr/>
        </p:nvSpPr>
        <p:spPr>
          <a:xfrm>
            <a:off x="3481705" y="3322320"/>
            <a:ext cx="8438515" cy="1198880"/>
          </a:xfrm>
          <a:prstGeom prst="rect">
            <a:avLst/>
          </a:prstGeom>
          <a:noFill/>
        </p:spPr>
        <p:txBody>
          <a:bodyPr wrap="square" rtlCol="0">
            <a:spAutoFit/>
          </a:bodyPr>
          <a:lstStyle/>
          <a:p>
            <a:pPr fontAlgn="auto">
              <a:lnSpc>
                <a:spcPct val="150000"/>
              </a:lnSpc>
            </a:pPr>
            <a:r>
              <a:rPr lang="en-US" sz="24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Dunhuang’s tourist attractions with </a:t>
            </a:r>
            <a:r>
              <a:rPr lang="en-US" sz="2400">
                <a:solidFill>
                  <a:srgbClr val="FF0000"/>
                </a:solidFill>
                <a:latin typeface="微软雅黑" panose="020B0503020204020204" pitchFamily="34" charset="-122"/>
                <a:ea typeface="微软雅黑" panose="020B0503020204020204" pitchFamily="34" charset="-122"/>
                <a:cs typeface="Times New Roman" panose="02020603050405020304" charset="0"/>
                <a:sym typeface="+mn-ea"/>
              </a:rPr>
              <a:t>a long history and splendid culture</a:t>
            </a:r>
            <a:r>
              <a:rPr lang="en-US" sz="24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 such as murals and the Library Cave. </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400"/>
          </a:p>
        </p:txBody>
      </p:sp>
      <p:sp>
        <p:nvSpPr>
          <p:cNvPr id="6" name="文本框 5"/>
          <p:cNvSpPr txBox="1"/>
          <p:nvPr/>
        </p:nvSpPr>
        <p:spPr>
          <a:xfrm>
            <a:off x="3566795" y="5051425"/>
            <a:ext cx="8155940" cy="1568450"/>
          </a:xfrm>
          <a:prstGeom prst="rect">
            <a:avLst/>
          </a:prstGeom>
          <a:noFill/>
        </p:spPr>
        <p:txBody>
          <a:bodyPr wrap="square" rtlCol="0">
            <a:spAutoFit/>
          </a:bodyPr>
          <a:lstStyle/>
          <a:p>
            <a:pPr fontAlgn="auto">
              <a:lnSpc>
                <a:spcPct val="150000"/>
              </a:lnSpc>
            </a:pPr>
            <a:r>
              <a:rPr lang="en-US" sz="24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The Belt and Road Initiative is bringing Dunhuang to life once more. </a:t>
            </a:r>
            <a:endParaRPr 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70"/>
            <a:ext cx="10969200" cy="705600"/>
          </a:xfrm>
        </p:spPr>
        <p:txBody>
          <a:bodyPr>
            <a:normAutofit/>
          </a:bodyPr>
          <a:lstStyle/>
          <a:p>
            <a:pPr algn="ctr"/>
            <a:r>
              <a:rPr lang="en-US" altLang="zh-CN">
                <a:solidFill>
                  <a:srgbClr val="4F5BF7"/>
                </a:solidFill>
                <a:effectLst>
                  <a:outerShdw blurRad="38100" dist="25400" dir="5400000" algn="ctr" rotWithShape="0">
                    <a:srgbClr val="6E747A">
                      <a:alpha val="43000"/>
                    </a:srgbClr>
                  </a:outerShdw>
                </a:effectLst>
              </a:rPr>
              <a:t>Feed back key information from the text </a:t>
            </a:r>
            <a:r>
              <a:rPr lang="zh-CN" altLang="en-US">
                <a:solidFill>
                  <a:srgbClr val="4F5BF7"/>
                </a:solidFill>
                <a:effectLst>
                  <a:outerShdw blurRad="38100" dist="25400" dir="5400000" algn="ctr" rotWithShape="0">
                    <a:srgbClr val="6E747A">
                      <a:alpha val="43000"/>
                    </a:srgbClr>
                  </a:outerShdw>
                </a:effectLst>
              </a:rPr>
              <a:t> </a:t>
            </a:r>
            <a:r>
              <a:rPr lang="zh-CN" altLang="en-US"/>
              <a:t>  </a:t>
            </a:r>
            <a:endParaRPr lang="zh-CN" altLang="en-US"/>
          </a:p>
        </p:txBody>
      </p:sp>
      <p:graphicFrame>
        <p:nvGraphicFramePr>
          <p:cNvPr id="5" name="表格 4"/>
          <p:cNvGraphicFramePr>
            <a:graphicFrameLocks noGrp="1"/>
          </p:cNvGraphicFramePr>
          <p:nvPr/>
        </p:nvGraphicFramePr>
        <p:xfrm>
          <a:off x="212090" y="704850"/>
          <a:ext cx="11781790" cy="5845810"/>
        </p:xfrm>
        <a:graphic>
          <a:graphicData uri="http://schemas.openxmlformats.org/drawingml/2006/table">
            <a:tbl>
              <a:tblPr firstRow="1" bandRow="1">
                <a:tableStyleId>{5940675A-B579-460E-94D1-54222C63F5DA}</a:tableStyleId>
              </a:tblPr>
              <a:tblGrid>
                <a:gridCol w="11781790"/>
              </a:tblGrid>
              <a:tr h="518160">
                <a:tc>
                  <a:txBody>
                    <a:bodyPr wrap="square"/>
                    <a:lstStyle/>
                    <a:p>
                      <a:pPr indent="0" algn="ctr" fontAlgn="auto">
                        <a:lnSpc>
                          <a:spcPct val="150000"/>
                        </a:lnSpc>
                        <a:buNone/>
                      </a:pPr>
                      <a:r>
                        <a:rPr lang="en-US" sz="2400" b="1">
                          <a:solidFill>
                            <a:srgbClr val="ED7D31"/>
                          </a:solidFill>
                          <a:latin typeface="微软雅黑" panose="020B0503020204020204" pitchFamily="34" charset="-122"/>
                          <a:ea typeface="微软雅黑" panose="020B0503020204020204" pitchFamily="34" charset="-122"/>
                          <a:cs typeface="宋体" panose="02010600030101010101" pitchFamily="2" charset="-122"/>
                        </a:rPr>
                        <a:t>Dunhuang</a:t>
                      </a:r>
                      <a:endParaRPr lang="en-US" altLang="en-US" sz="2400" b="1">
                        <a:solidFill>
                          <a:srgbClr val="ED7D3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757555">
                <a:tc>
                  <a:txBody>
                    <a:bodyPr wrap="square"/>
                    <a:lstStyle/>
                    <a:p>
                      <a:pPr indent="0" fontAlgn="auto">
                        <a:lnSpc>
                          <a:spcPct val="150000"/>
                        </a:lnSpc>
                        <a:buNone/>
                      </a:pPr>
                      <a:r>
                        <a:rPr lang="en-US" sz="2400" b="1">
                          <a:solidFill>
                            <a:srgbClr val="ED7D31"/>
                          </a:solidFill>
                          <a:latin typeface="微软雅黑" panose="020B0503020204020204" pitchFamily="34" charset="-122"/>
                          <a:ea typeface="微软雅黑" panose="020B0503020204020204" pitchFamily="34" charset="-122"/>
                          <a:cs typeface="宋体" panose="02010600030101010101" pitchFamily="2" charset="-122"/>
                        </a:rPr>
                        <a:t>Location: </a:t>
                      </a:r>
                      <a:r>
                        <a:rPr lang="en-US" sz="2400" b="0">
                          <a:latin typeface="微软雅黑" panose="020B0503020204020204" pitchFamily="34" charset="-122"/>
                          <a:ea typeface="微软雅黑" panose="020B0503020204020204" pitchFamily="34" charset="-122"/>
                          <a:cs typeface="宋体" panose="02010600030101010101" pitchFamily="2" charset="-122"/>
                        </a:rPr>
                        <a:t>Gansu Province </a:t>
                      </a:r>
                      <a:endParaRPr lang="en-US" altLang="en-US" sz="2400" b="1">
                        <a:solidFill>
                          <a:srgbClr val="ED7D3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2990850">
                <a:tc>
                  <a:txBody>
                    <a:bodyPr wrap="square"/>
                    <a:lstStyle/>
                    <a:p>
                      <a:pPr indent="0" fontAlgn="auto">
                        <a:lnSpc>
                          <a:spcPct val="150000"/>
                        </a:lnSpc>
                        <a:buNone/>
                      </a:pPr>
                      <a:r>
                        <a:rPr lang="en-US" sz="2400" b="1">
                          <a:solidFill>
                            <a:srgbClr val="ED7D31"/>
                          </a:solidFill>
                          <a:latin typeface="微软雅黑" panose="020B0503020204020204" pitchFamily="34" charset="-122"/>
                          <a:ea typeface="微软雅黑" panose="020B0503020204020204" pitchFamily="34" charset="-122"/>
                          <a:cs typeface="微软雅黑" panose="020B0503020204020204" pitchFamily="34" charset="-122"/>
                        </a:rPr>
                        <a:t>Significance: </a:t>
                      </a: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0">
                          <a:latin typeface="微软雅黑" panose="020B0503020204020204" pitchFamily="34" charset="-122"/>
                          <a:ea typeface="微软雅黑" panose="020B0503020204020204" pitchFamily="34" charset="-122"/>
                          <a:cs typeface="微软雅黑" panose="020B0503020204020204" pitchFamily="34" charset="-122"/>
                        </a:rPr>
                        <a:t>UNESCO-protected heritage sites</a:t>
                      </a:r>
                      <a:endPar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________________________________________________</a:t>
                      </a: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None/>
                      </a:pPr>
                      <a:endPar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en-US" sz="2400" b="0">
                          <a:latin typeface="微软雅黑" panose="020B0503020204020204" pitchFamily="34" charset="-122"/>
                          <a:ea typeface="微软雅黑" panose="020B0503020204020204" pitchFamily="34" charset="-122"/>
                          <a:cs typeface="微软雅黑" panose="020B0503020204020204" pitchFamily="34" charset="-122"/>
                        </a:rPr>
                        <a:t> </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________________________________________________ </a:t>
                      </a:r>
                      <a:endParaRPr lang="en-US" sz="2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r>
              <a:tr h="634365">
                <a:tc>
                  <a:txBody>
                    <a:bodyPr wrap="square"/>
                    <a:lstStyle/>
                    <a:p>
                      <a:pPr indent="0" algn="ctr">
                        <a:buNone/>
                      </a:pPr>
                      <a:r>
                        <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rPr>
                        <a:t>Caves in Mogao Grottoes</a:t>
                      </a: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914400">
                <a:tc>
                  <a:txBody>
                    <a:bodyPr wrap="square"/>
                    <a:lstStyle/>
                    <a:p>
                      <a:pPr indent="0">
                        <a:buNone/>
                      </a:pP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The caves were carved out of the rock </a:t>
                      </a:r>
                      <a:r>
                        <a:rPr lang="en-US" sz="2400" b="1" baseline="30000">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r>
                        <a:rPr 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 _______________________________________</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solidFill>
                      <a:schemeClr val="accent4">
                        <a:lumMod val="20000"/>
                        <a:lumOff val="80000"/>
                      </a:schemeClr>
                    </a:solidFill>
                  </a:tcPr>
                </a:tc>
              </a:tr>
            </a:tbl>
          </a:graphicData>
        </a:graphic>
      </p:graphicFrame>
      <p:pic>
        <p:nvPicPr>
          <p:cNvPr id="6" name="图片 5"/>
          <p:cNvPicPr/>
          <p:nvPr/>
        </p:nvPicPr>
        <p:blipFill>
          <a:blip r:embed="rId1"/>
          <a:stretch>
            <a:fillRect/>
          </a:stretch>
        </p:blipFill>
        <p:spPr>
          <a:xfrm>
            <a:off x="8609330" y="2736850"/>
            <a:ext cx="3384550" cy="2353310"/>
          </a:xfrm>
          <a:prstGeom prst="rect">
            <a:avLst/>
          </a:prstGeom>
          <a:noFill/>
          <a:ln w="9525">
            <a:noFill/>
          </a:ln>
        </p:spPr>
      </p:pic>
      <p:sp>
        <p:nvSpPr>
          <p:cNvPr id="7" name="文本框 6"/>
          <p:cNvSpPr txBox="1"/>
          <p:nvPr/>
        </p:nvSpPr>
        <p:spPr>
          <a:xfrm>
            <a:off x="1112520" y="2595880"/>
            <a:ext cx="5729605" cy="460375"/>
          </a:xfrm>
          <a:prstGeom prst="rect">
            <a:avLst/>
          </a:prstGeom>
          <a:noFill/>
        </p:spPr>
        <p:txBody>
          <a:bodyPr wrap="square" rtlCol="0">
            <a:spAutoFit/>
          </a:bodyPr>
          <a:lstStyle/>
          <a:p>
            <a:r>
              <a:rPr lang="zh-CN" altLang="en-US" sz="2400">
                <a:solidFill>
                  <a:srgbClr val="FF0000"/>
                </a:solidFill>
              </a:rPr>
              <a:t> long and glorious history  </a:t>
            </a:r>
            <a:endParaRPr lang="zh-CN" altLang="en-US" sz="2400">
              <a:solidFill>
                <a:srgbClr val="FF0000"/>
              </a:solidFill>
            </a:endParaRPr>
          </a:p>
        </p:txBody>
      </p:sp>
      <p:sp>
        <p:nvSpPr>
          <p:cNvPr id="8" name="文本框 7"/>
          <p:cNvSpPr txBox="1"/>
          <p:nvPr/>
        </p:nvSpPr>
        <p:spPr>
          <a:xfrm>
            <a:off x="970915" y="3779520"/>
            <a:ext cx="6504305" cy="460375"/>
          </a:xfrm>
          <a:prstGeom prst="rect">
            <a:avLst/>
          </a:prstGeom>
          <a:noFill/>
        </p:spPr>
        <p:txBody>
          <a:bodyPr wrap="square" rtlCol="0">
            <a:spAutoFit/>
          </a:bodyPr>
          <a:lstStyle/>
          <a:p>
            <a:r>
              <a:rPr lang="zh-CN" altLang="en-US"/>
              <a:t> </a:t>
            </a:r>
            <a:r>
              <a:rPr lang="zh-CN" altLang="en-US" sz="2400">
                <a:solidFill>
                  <a:srgbClr val="FF0000"/>
                </a:solidFill>
              </a:rPr>
              <a:t>a centre of cultural and commercial exchange</a:t>
            </a:r>
            <a:endParaRPr lang="zh-CN" altLang="en-US" sz="2400">
              <a:solidFill>
                <a:srgbClr val="FF0000"/>
              </a:solidFill>
            </a:endParaRPr>
          </a:p>
        </p:txBody>
      </p:sp>
      <p:sp>
        <p:nvSpPr>
          <p:cNvPr id="10" name="文本框 9"/>
          <p:cNvSpPr txBox="1"/>
          <p:nvPr/>
        </p:nvSpPr>
        <p:spPr>
          <a:xfrm>
            <a:off x="6323965" y="5897880"/>
            <a:ext cx="4458970" cy="460375"/>
          </a:xfrm>
          <a:prstGeom prst="rect">
            <a:avLst/>
          </a:prstGeom>
          <a:noFill/>
        </p:spPr>
        <p:txBody>
          <a:bodyPr wrap="square" rtlCol="0">
            <a:spAutoFit/>
          </a:bodyPr>
          <a:lstStyle/>
          <a:p>
            <a:r>
              <a:rPr lang="en-US" altLang="zh-CN"/>
              <a:t> </a:t>
            </a:r>
            <a:r>
              <a:rPr lang="en-US" altLang="zh-CN" sz="2400">
                <a:solidFill>
                  <a:srgbClr val="FF0000"/>
                </a:solidFill>
              </a:rPr>
              <a:t>over a period of 1000 years </a:t>
            </a:r>
            <a:endParaRPr lang="en-US" altLang="zh-CN" sz="2400">
              <a:solidFill>
                <a:srgbClr val="FF0000"/>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454660" y="198120"/>
          <a:ext cx="11478895" cy="6163945"/>
        </p:xfrm>
        <a:graphic>
          <a:graphicData uri="http://schemas.openxmlformats.org/drawingml/2006/table">
            <a:tbl>
              <a:tblPr firstRow="1" bandRow="1">
                <a:tableStyleId>{5940675A-B579-460E-94D1-54222C63F5DA}</a:tableStyleId>
              </a:tblPr>
              <a:tblGrid>
                <a:gridCol w="11478895"/>
              </a:tblGrid>
              <a:tr h="2621280">
                <a:tc>
                  <a:txBody>
                    <a:bodyPr wrap="square"/>
                    <a:lstStyle/>
                    <a:p>
                      <a:pPr indent="0" algn="ctr" fontAlgn="auto">
                        <a:lnSpc>
                          <a:spcPct val="150000"/>
                        </a:lnSpc>
                        <a:buNone/>
                      </a:pPr>
                      <a:r>
                        <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rPr>
                        <a:t>Statues</a:t>
                      </a:r>
                      <a:endPar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p>
                      <a:pPr indent="0" algn="l"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The statues include elements from </a:t>
                      </a:r>
                      <a:r>
                        <a:rPr lang="en-US" sz="2400" b="1" baseline="30000">
                          <a:solidFill>
                            <a:srgbClr val="FF0000"/>
                          </a:solidFill>
                          <a:latin typeface="微软雅黑" panose="020B0503020204020204" pitchFamily="34" charset="-122"/>
                          <a:ea typeface="微软雅黑" panose="020B0503020204020204" pitchFamily="34" charset="-122"/>
                          <a:cs typeface="宋体" panose="02010600030101010101" pitchFamily="2" charset="-122"/>
                        </a:rPr>
                        <a:t>4 </a:t>
                      </a:r>
                      <a:r>
                        <a:rPr 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__________________________________. </a:t>
                      </a:r>
                      <a:endParaRPr 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l" fontAlgn="auto">
                        <a:lnSpc>
                          <a:spcPct val="150000"/>
                        </a:lnSpc>
                        <a:buNone/>
                      </a:pP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3542665">
                <a:tc>
                  <a:txBody>
                    <a:bodyPr wrap="square"/>
                    <a:lstStyle/>
                    <a:p>
                      <a:pPr indent="0" algn="ctr" fontAlgn="auto">
                        <a:lnSpc>
                          <a:spcPct val="150000"/>
                        </a:lnSpc>
                        <a:buNone/>
                      </a:pP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Murals</a:t>
                      </a:r>
                      <a:endPar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0">
                          <a:latin typeface="微软雅黑" panose="020B0503020204020204" pitchFamily="34" charset="-122"/>
                          <a:ea typeface="微软雅黑" panose="020B0503020204020204" pitchFamily="34" charset="-122"/>
                          <a:cs typeface="微软雅黑" panose="020B0503020204020204" pitchFamily="34" charset="-122"/>
                        </a:rPr>
                        <a:t>Coverage:</a:t>
                      </a:r>
                      <a:r>
                        <a:rPr lang="en-US" sz="2400" b="1" baseline="30000">
                          <a:latin typeface="微软雅黑" panose="020B0503020204020204" pitchFamily="34" charset="-122"/>
                          <a:ea typeface="微软雅黑" panose="020B0503020204020204" pitchFamily="34" charset="-122"/>
                          <a:cs typeface="微软雅黑" panose="020B0503020204020204" pitchFamily="34" charset="-122"/>
                        </a:rPr>
                        <a:t>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___________________________________________________. </a:t>
                      </a:r>
                      <a:endPar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endPar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0">
                          <a:latin typeface="微软雅黑" panose="020B0503020204020204" pitchFamily="34" charset="-122"/>
                          <a:ea typeface="微软雅黑" panose="020B0503020204020204" pitchFamily="34" charset="-122"/>
                          <a:cs typeface="微软雅黑" panose="020B0503020204020204" pitchFamily="34" charset="-122"/>
                        </a:rPr>
                        <a:t>Topics: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______________________________________________________. </a:t>
                      </a: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bl>
          </a:graphicData>
        </a:graphic>
      </p:graphicFrame>
      <p:sp>
        <p:nvSpPr>
          <p:cNvPr id="4" name="文本框 3"/>
          <p:cNvSpPr txBox="1"/>
          <p:nvPr/>
        </p:nvSpPr>
        <p:spPr>
          <a:xfrm>
            <a:off x="5799455" y="817880"/>
            <a:ext cx="4402455" cy="460375"/>
          </a:xfrm>
          <a:prstGeom prst="rect">
            <a:avLst/>
          </a:prstGeom>
          <a:noFill/>
        </p:spPr>
        <p:txBody>
          <a:bodyPr wrap="square" rtlCol="0">
            <a:spAutoFit/>
          </a:bodyPr>
          <a:lstStyle/>
          <a:p>
            <a:r>
              <a:rPr lang="zh-CN" altLang="en-US"/>
              <a:t> </a:t>
            </a:r>
            <a:r>
              <a:rPr lang="zh-CN" altLang="en-US" sz="2400">
                <a:solidFill>
                  <a:srgbClr val="FF0000"/>
                </a:solidFill>
              </a:rPr>
              <a:t>Ancient Greece, India and Iran</a:t>
            </a:r>
            <a:endParaRPr lang="zh-CN" altLang="en-US" sz="2400">
              <a:solidFill>
                <a:srgbClr val="FF0000"/>
              </a:solidFill>
            </a:endParaRPr>
          </a:p>
        </p:txBody>
      </p:sp>
      <p:sp>
        <p:nvSpPr>
          <p:cNvPr id="6" name="文本框 5"/>
          <p:cNvSpPr txBox="1"/>
          <p:nvPr/>
        </p:nvSpPr>
        <p:spPr>
          <a:xfrm>
            <a:off x="2680970" y="3343910"/>
            <a:ext cx="4204970" cy="460375"/>
          </a:xfrm>
          <a:prstGeom prst="rect">
            <a:avLst/>
          </a:prstGeom>
          <a:noFill/>
        </p:spPr>
        <p:txBody>
          <a:bodyPr wrap="square" rtlCol="0">
            <a:spAutoFit/>
          </a:bodyPr>
          <a:lstStyle/>
          <a:p>
            <a:r>
              <a:rPr lang="zh-CN" altLang="en-US" sz="2400">
                <a:solidFill>
                  <a:srgbClr val="FF0000"/>
                </a:solidFill>
              </a:rPr>
              <a:t>45000 square meters    </a:t>
            </a:r>
            <a:endParaRPr lang="zh-CN" altLang="en-US" sz="2400">
              <a:solidFill>
                <a:srgbClr val="FF0000"/>
              </a:solidFill>
            </a:endParaRPr>
          </a:p>
        </p:txBody>
      </p:sp>
      <p:sp>
        <p:nvSpPr>
          <p:cNvPr id="7" name="文本框 6"/>
          <p:cNvSpPr txBox="1"/>
          <p:nvPr/>
        </p:nvSpPr>
        <p:spPr>
          <a:xfrm>
            <a:off x="2327910" y="4472940"/>
            <a:ext cx="6800850" cy="460375"/>
          </a:xfrm>
          <a:prstGeom prst="rect">
            <a:avLst/>
          </a:prstGeom>
          <a:noFill/>
        </p:spPr>
        <p:txBody>
          <a:bodyPr wrap="square" rtlCol="0">
            <a:spAutoFit/>
          </a:bodyPr>
          <a:lstStyle/>
          <a:p>
            <a:r>
              <a:rPr lang="zh-CN" altLang="en-US" sz="2400">
                <a:solidFill>
                  <a:srgbClr val="FF0000"/>
                </a:solidFill>
              </a:rPr>
              <a:t>from religious stories to scenes of everyday life</a:t>
            </a:r>
            <a:endParaRPr lang="zh-CN" altLang="en-US" sz="2400">
              <a:solidFill>
                <a:srgbClr val="FF0000"/>
              </a:solidFill>
            </a:endParaRPr>
          </a:p>
        </p:txBody>
      </p:sp>
      <p:pic>
        <p:nvPicPr>
          <p:cNvPr id="12" name="图片 11"/>
          <p:cNvPicPr>
            <a:picLocks noChangeAspect="1"/>
          </p:cNvPicPr>
          <p:nvPr/>
        </p:nvPicPr>
        <p:blipFill>
          <a:blip r:embed="rId1"/>
          <a:stretch>
            <a:fillRect/>
          </a:stretch>
        </p:blipFill>
        <p:spPr>
          <a:xfrm>
            <a:off x="9831070" y="1278255"/>
            <a:ext cx="2102485" cy="1509395"/>
          </a:xfrm>
          <a:prstGeom prst="rect">
            <a:avLst/>
          </a:prstGeom>
        </p:spPr>
      </p:pic>
      <p:pic>
        <p:nvPicPr>
          <p:cNvPr id="13" name="图片 12"/>
          <p:cNvPicPr>
            <a:picLocks noChangeAspect="1"/>
          </p:cNvPicPr>
          <p:nvPr/>
        </p:nvPicPr>
        <p:blipFill>
          <a:blip r:embed="rId2"/>
          <a:stretch>
            <a:fillRect/>
          </a:stretch>
        </p:blipFill>
        <p:spPr>
          <a:xfrm>
            <a:off x="9830435" y="4806950"/>
            <a:ext cx="2103120" cy="148336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30810" y="347345"/>
          <a:ext cx="11976735" cy="6200140"/>
        </p:xfrm>
        <a:graphic>
          <a:graphicData uri="http://schemas.openxmlformats.org/drawingml/2006/table">
            <a:tbl>
              <a:tblPr firstRow="1" bandRow="1">
                <a:tableStyleId>{5940675A-B579-460E-94D1-54222C63F5DA}</a:tableStyleId>
              </a:tblPr>
              <a:tblGrid>
                <a:gridCol w="11976735"/>
              </a:tblGrid>
              <a:tr h="6200140">
                <a:tc>
                  <a:txBody>
                    <a:bodyPr wrap="square"/>
                    <a:lstStyle/>
                    <a:p>
                      <a:pPr indent="0" algn="ctr" fontAlgn="auto">
                        <a:lnSpc>
                          <a:spcPct val="200000"/>
                        </a:lnSpc>
                        <a:buNone/>
                      </a:pP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Apsaras</a:t>
                      </a:r>
                      <a:endPar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20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0">
                          <a:latin typeface="微软雅黑" panose="020B0503020204020204" pitchFamily="34" charset="-122"/>
                          <a:ea typeface="微软雅黑" panose="020B0503020204020204" pitchFamily="34" charset="-122"/>
                          <a:cs typeface="微软雅黑" panose="020B0503020204020204" pitchFamily="34" charset="-122"/>
                        </a:rPr>
                        <a:t>Also called</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7</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a:t>
                      </a:r>
                      <a:r>
                        <a:rPr lang="en-US" sz="2400" b="0">
                          <a:latin typeface="微软雅黑" panose="020B0503020204020204" pitchFamily="34" charset="-122"/>
                          <a:ea typeface="微软雅黑" panose="020B0503020204020204" pitchFamily="34" charset="-122"/>
                          <a:cs typeface="微软雅黑" panose="020B0503020204020204" pitchFamily="34" charset="-122"/>
                        </a:rPr>
                        <a:t>, they represent</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_______________________________. </a:t>
                      </a:r>
                      <a:endPar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200000"/>
                        </a:lnSpc>
                        <a:buNone/>
                      </a:pPr>
                      <a:endPar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20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0">
                          <a:latin typeface="微软雅黑" panose="020B0503020204020204" pitchFamily="34" charset="-122"/>
                          <a:ea typeface="微软雅黑" panose="020B0503020204020204" pitchFamily="34" charset="-122"/>
                          <a:cs typeface="微软雅黑" panose="020B0503020204020204" pitchFamily="34" charset="-122"/>
                        </a:rPr>
                        <a:t>Apsaras painted during the Tang Dynasty are a reflection of the </a:t>
                      </a:r>
                      <a:endParaRPr lang="en-US" sz="2400" b="0">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200000"/>
                        </a:lnSpc>
                        <a:buNone/>
                      </a:pPr>
                      <a:r>
                        <a:rPr lang="en-US" sz="2400" b="0">
                          <a:latin typeface="微软雅黑" panose="020B0503020204020204" pitchFamily="34" charset="-122"/>
                          <a:ea typeface="微软雅黑" panose="020B0503020204020204" pitchFamily="34" charset="-122"/>
                          <a:cs typeface="微软雅黑" panose="020B0503020204020204" pitchFamily="34" charset="-122"/>
                        </a:rPr>
                        <a:t>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 </a:t>
                      </a:r>
                      <a:r>
                        <a:rPr lang="en-US" sz="2400" b="0">
                          <a:latin typeface="微软雅黑" panose="020B0503020204020204" pitchFamily="34" charset="-122"/>
                          <a:ea typeface="微软雅黑" panose="020B0503020204020204" pitchFamily="34" charset="-122"/>
                          <a:cs typeface="微软雅黑" panose="020B0503020204020204" pitchFamily="34" charset="-122"/>
                        </a:rPr>
                        <a:t>during that time. </a:t>
                      </a: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r>
            </a:tbl>
          </a:graphicData>
        </a:graphic>
      </p:graphicFrame>
      <p:sp>
        <p:nvSpPr>
          <p:cNvPr id="5" name="文本框 4"/>
          <p:cNvSpPr txBox="1"/>
          <p:nvPr/>
        </p:nvSpPr>
        <p:spPr>
          <a:xfrm>
            <a:off x="2473960" y="1238250"/>
            <a:ext cx="2484755" cy="460375"/>
          </a:xfrm>
          <a:prstGeom prst="rect">
            <a:avLst/>
          </a:prstGeom>
          <a:noFill/>
        </p:spPr>
        <p:txBody>
          <a:bodyPr wrap="square" rtlCol="0">
            <a:spAutoFit/>
          </a:bodyPr>
          <a:lstStyle/>
          <a:p>
            <a:r>
              <a:rPr lang="zh-CN" altLang="en-US" sz="2400">
                <a:solidFill>
                  <a:srgbClr val="FF0000"/>
                </a:solidFill>
              </a:rPr>
              <a:t>Flying Immortals  </a:t>
            </a:r>
            <a:endParaRPr lang="zh-CN" altLang="en-US" sz="2400">
              <a:solidFill>
                <a:srgbClr val="FF0000"/>
              </a:solidFill>
            </a:endParaRPr>
          </a:p>
        </p:txBody>
      </p:sp>
      <p:sp>
        <p:nvSpPr>
          <p:cNvPr id="6" name="文本框 5"/>
          <p:cNvSpPr txBox="1"/>
          <p:nvPr/>
        </p:nvSpPr>
        <p:spPr>
          <a:xfrm>
            <a:off x="7958455" y="868680"/>
            <a:ext cx="3413125" cy="829945"/>
          </a:xfrm>
          <a:prstGeom prst="rect">
            <a:avLst/>
          </a:prstGeom>
          <a:noFill/>
        </p:spPr>
        <p:txBody>
          <a:bodyPr wrap="square" rtlCol="0">
            <a:spAutoFit/>
          </a:bodyPr>
          <a:lstStyle/>
          <a:p>
            <a:r>
              <a:rPr lang="zh-CN" altLang="en-US" sz="2400">
                <a:solidFill>
                  <a:srgbClr val="FF0000"/>
                </a:solidFill>
              </a:rPr>
              <a:t>heavenly musicians, singers and dancers</a:t>
            </a:r>
            <a:endParaRPr lang="zh-CN" altLang="en-US" sz="2400">
              <a:solidFill>
                <a:srgbClr val="FF0000"/>
              </a:solidFill>
            </a:endParaRPr>
          </a:p>
        </p:txBody>
      </p:sp>
      <p:sp>
        <p:nvSpPr>
          <p:cNvPr id="7" name="文本框 6"/>
          <p:cNvSpPr txBox="1"/>
          <p:nvPr/>
        </p:nvSpPr>
        <p:spPr>
          <a:xfrm>
            <a:off x="944245" y="3429635"/>
            <a:ext cx="4952365" cy="460375"/>
          </a:xfrm>
          <a:prstGeom prst="rect">
            <a:avLst/>
          </a:prstGeom>
          <a:noFill/>
        </p:spPr>
        <p:txBody>
          <a:bodyPr wrap="square" rtlCol="0">
            <a:spAutoFit/>
          </a:bodyPr>
          <a:lstStyle/>
          <a:p>
            <a:r>
              <a:rPr lang="zh-CN" altLang="en-US" sz="2400">
                <a:solidFill>
                  <a:srgbClr val="FF0000"/>
                </a:solidFill>
              </a:rPr>
              <a:t>confidence and optimism of people </a:t>
            </a:r>
            <a:endParaRPr lang="zh-CN" altLang="en-US" sz="2400">
              <a:solidFill>
                <a:srgbClr val="FF0000"/>
              </a:solidFill>
            </a:endParaRPr>
          </a:p>
        </p:txBody>
      </p:sp>
      <p:pic>
        <p:nvPicPr>
          <p:cNvPr id="14" name="图片 13"/>
          <p:cNvPicPr>
            <a:picLocks noChangeAspect="1"/>
          </p:cNvPicPr>
          <p:nvPr/>
        </p:nvPicPr>
        <p:blipFill>
          <a:blip r:embed="rId1"/>
          <a:stretch>
            <a:fillRect/>
          </a:stretch>
        </p:blipFill>
        <p:spPr>
          <a:xfrm>
            <a:off x="8719820" y="4264025"/>
            <a:ext cx="3387725" cy="228346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30175" y="113665"/>
          <a:ext cx="12061825" cy="6554470"/>
        </p:xfrm>
        <a:graphic>
          <a:graphicData uri="http://schemas.openxmlformats.org/drawingml/2006/table">
            <a:tbl>
              <a:tblPr firstRow="1" bandRow="1">
                <a:tableStyleId>{5940675A-B579-460E-94D1-54222C63F5DA}</a:tableStyleId>
              </a:tblPr>
              <a:tblGrid>
                <a:gridCol w="12061825"/>
              </a:tblGrid>
              <a:tr h="3700145">
                <a:tc>
                  <a:txBody>
                    <a:bodyPr wrap="square"/>
                    <a:lstStyle/>
                    <a:p>
                      <a:pPr indent="0" algn="ctr" fontAlgn="auto">
                        <a:lnSpc>
                          <a:spcPct val="150000"/>
                        </a:lnSpc>
                        <a:buNone/>
                      </a:pP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Library Cave</a:t>
                      </a:r>
                      <a:endPar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400" b="0">
                          <a:latin typeface="微软雅黑" panose="020B0503020204020204" pitchFamily="34" charset="-122"/>
                          <a:ea typeface="微软雅黑" panose="020B0503020204020204" pitchFamily="34" charset="-122"/>
                          <a:cs typeface="微软雅黑" panose="020B0503020204020204" pitchFamily="34" charset="-122"/>
                        </a:rPr>
                        <a:t>Discovered inside were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 </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______________________________________________________</a:t>
                      </a:r>
                      <a:endPar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endPar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r>
                        <a:rPr lang="en-US" sz="2400" b="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400" b="0">
                          <a:latin typeface="微软雅黑" panose="020B0503020204020204" pitchFamily="34" charset="-122"/>
                          <a:ea typeface="微软雅黑" panose="020B0503020204020204" pitchFamily="34" charset="-122"/>
                          <a:cs typeface="微软雅黑" panose="020B0503020204020204" pitchFamily="34" charset="-122"/>
                        </a:rPr>
                        <a:t>These give us </a:t>
                      </a:r>
                      <a:r>
                        <a:rPr lang="en-US" sz="2400" b="1" baseline="30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a:t>
                      </a:r>
                      <a:r>
                        <a:rPr 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________________________________________________________________</a:t>
                      </a: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2854325">
                <a:tc>
                  <a:txBody>
                    <a:bodyPr wrap="square"/>
                    <a:lstStyle/>
                    <a:p>
                      <a:pPr indent="0" algn="l" fontAlgn="auto">
                        <a:lnSpc>
                          <a:spcPct val="150000"/>
                        </a:lnSpc>
                        <a:buNone/>
                      </a:pP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ct val="150000"/>
                        </a:lnSpc>
                        <a:buNone/>
                      </a:pPr>
                      <a:r>
                        <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Dunhuang </a:t>
                      </a:r>
                      <a:r>
                        <a:rPr lang="en-US" altLang="en-US" sz="2400" b="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has once again become </a:t>
                      </a:r>
                      <a:r>
                        <a:rPr lang="en-US" altLang="en-US" sz="2400" b="1" baseline="30000">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rPr>
                        <a:t>12 </a:t>
                      </a:r>
                      <a:r>
                        <a:rPr lang="en-US" alt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______________________________.</a:t>
                      </a:r>
                      <a:endParaRPr lang="en-US" altLang="en-US" sz="2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10000"/>
                        <a:lumOff val="90000"/>
                      </a:schemeClr>
                    </a:solidFill>
                  </a:tcPr>
                </a:tc>
              </a:tr>
            </a:tbl>
          </a:graphicData>
        </a:graphic>
      </p:graphicFrame>
      <p:sp>
        <p:nvSpPr>
          <p:cNvPr id="11" name="文本框 10"/>
          <p:cNvSpPr txBox="1"/>
          <p:nvPr/>
        </p:nvSpPr>
        <p:spPr>
          <a:xfrm>
            <a:off x="4314825" y="747395"/>
            <a:ext cx="7789545" cy="398780"/>
          </a:xfrm>
          <a:prstGeom prst="rect">
            <a:avLst/>
          </a:prstGeom>
          <a:noFill/>
        </p:spPr>
        <p:txBody>
          <a:bodyPr wrap="square" rtlCol="0">
            <a:spAutoFit/>
          </a:bodyPr>
          <a:lstStyle/>
          <a:p>
            <a:r>
              <a:rPr lang="zh-CN" altLang="en-US" sz="2000">
                <a:solidFill>
                  <a:srgbClr val="FF0000"/>
                </a:solidFill>
              </a:rPr>
              <a:t>thousands of manuscripts, paintings and scrolls </a:t>
            </a:r>
            <a:r>
              <a:rPr lang="en-US" altLang="zh-CN" sz="2000">
                <a:solidFill>
                  <a:srgbClr val="FF0000"/>
                </a:solidFill>
              </a:rPr>
              <a:t>&amp;</a:t>
            </a:r>
            <a:r>
              <a:rPr lang="zh-CN" altLang="en-US" sz="2000">
                <a:solidFill>
                  <a:srgbClr val="FF0000"/>
                </a:solidFill>
              </a:rPr>
              <a:t> silk embroideries</a:t>
            </a:r>
            <a:endParaRPr lang="zh-CN" altLang="en-US" sz="2000">
              <a:solidFill>
                <a:srgbClr val="FF0000"/>
              </a:solidFill>
            </a:endParaRPr>
          </a:p>
        </p:txBody>
      </p:sp>
      <p:sp>
        <p:nvSpPr>
          <p:cNvPr id="12" name="文本框 11"/>
          <p:cNvSpPr txBox="1"/>
          <p:nvPr/>
        </p:nvSpPr>
        <p:spPr>
          <a:xfrm>
            <a:off x="2918460" y="1859280"/>
            <a:ext cx="9044940" cy="398780"/>
          </a:xfrm>
          <a:prstGeom prst="rect">
            <a:avLst/>
          </a:prstGeom>
          <a:noFill/>
        </p:spPr>
        <p:txBody>
          <a:bodyPr wrap="square" rtlCol="0">
            <a:spAutoFit/>
          </a:bodyPr>
          <a:lstStyle/>
          <a:p>
            <a:r>
              <a:rPr lang="zh-CN" altLang="en-US"/>
              <a:t> </a:t>
            </a:r>
            <a:r>
              <a:rPr lang="zh-CN" altLang="en-US" sz="2000">
                <a:solidFill>
                  <a:srgbClr val="FF0000"/>
                </a:solidFill>
              </a:rPr>
              <a:t>a picture of Dunhuang when it was at the very centre of the Silk Road trade</a:t>
            </a:r>
            <a:endParaRPr lang="zh-CN" altLang="en-US" sz="2000">
              <a:solidFill>
                <a:srgbClr val="FF0000"/>
              </a:solidFill>
            </a:endParaRPr>
          </a:p>
        </p:txBody>
      </p:sp>
      <p:sp>
        <p:nvSpPr>
          <p:cNvPr id="13" name="文本框 12"/>
          <p:cNvSpPr txBox="1"/>
          <p:nvPr/>
        </p:nvSpPr>
        <p:spPr>
          <a:xfrm>
            <a:off x="5882005" y="4297045"/>
            <a:ext cx="3583940" cy="460375"/>
          </a:xfrm>
          <a:prstGeom prst="rect">
            <a:avLst/>
          </a:prstGeom>
          <a:noFill/>
        </p:spPr>
        <p:txBody>
          <a:bodyPr wrap="square" rtlCol="0">
            <a:spAutoFit/>
          </a:bodyPr>
          <a:lstStyle/>
          <a:p>
            <a:r>
              <a:rPr lang="en-US" altLang="zh-CN" sz="2400">
                <a:solidFill>
                  <a:srgbClr val="FF0000"/>
                </a:solidFill>
              </a:rPr>
              <a:t>  </a:t>
            </a:r>
            <a:r>
              <a:rPr lang="zh-CN" altLang="en-US" sz="2400">
                <a:solidFill>
                  <a:srgbClr val="FF0000"/>
                </a:solidFill>
              </a:rPr>
              <a:t>a global crossroads </a:t>
            </a:r>
            <a:endParaRPr lang="zh-CN" altLang="en-US" sz="2400">
              <a:solidFill>
                <a:srgbClr val="FF0000"/>
              </a:solidFill>
            </a:endParaRPr>
          </a:p>
        </p:txBody>
      </p:sp>
      <p:pic>
        <p:nvPicPr>
          <p:cNvPr id="3" name="图片 2"/>
          <p:cNvPicPr>
            <a:picLocks noChangeAspect="1"/>
          </p:cNvPicPr>
          <p:nvPr/>
        </p:nvPicPr>
        <p:blipFill>
          <a:blip r:embed="rId1"/>
          <a:stretch>
            <a:fillRect/>
          </a:stretch>
        </p:blipFill>
        <p:spPr>
          <a:xfrm>
            <a:off x="9907905" y="2343150"/>
            <a:ext cx="2284095" cy="1424940"/>
          </a:xfrm>
          <a:prstGeom prst="rect">
            <a:avLst/>
          </a:prstGeom>
        </p:spPr>
      </p:pic>
      <p:pic>
        <p:nvPicPr>
          <p:cNvPr id="5" name="图片 4"/>
          <p:cNvPicPr>
            <a:picLocks noChangeAspect="1"/>
          </p:cNvPicPr>
          <p:nvPr/>
        </p:nvPicPr>
        <p:blipFill>
          <a:blip r:embed="rId2"/>
          <a:stretch>
            <a:fillRect/>
          </a:stretch>
        </p:blipFill>
        <p:spPr>
          <a:xfrm rot="10800000" flipV="1">
            <a:off x="9907905" y="5080000"/>
            <a:ext cx="2284095" cy="1588135"/>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7945" y="199460"/>
            <a:ext cx="10969200" cy="705600"/>
          </a:xfrm>
        </p:spPr>
        <p:txBody>
          <a:bodyPr/>
          <a:lstStyle/>
          <a:p>
            <a:pPr algn="ctr"/>
            <a:r>
              <a:rPr lang="en-US" altLang="zh-CN">
                <a:solidFill>
                  <a:srgbClr val="FF0000"/>
                </a:solidFill>
                <a:latin typeface="微软雅黑" panose="020B0503020204020204" pitchFamily="34" charset="-122"/>
              </a:rPr>
              <a:t>Post reading       </a:t>
            </a:r>
            <a:r>
              <a:rPr lang="zh-CN" altLang="en-US" i="1">
                <a:solidFill>
                  <a:srgbClr val="00B050"/>
                </a:solidFill>
                <a:latin typeface="微软雅黑" panose="020B0503020204020204" pitchFamily="34" charset="-122"/>
              </a:rPr>
              <a:t>Think &amp; share</a:t>
            </a:r>
            <a:endParaRPr lang="zh-CN" altLang="en-US" i="1">
              <a:solidFill>
                <a:srgbClr val="00B050"/>
              </a:solidFill>
              <a:latin typeface="微软雅黑" panose="020B0503020204020204" pitchFamily="34" charset="-122"/>
            </a:endParaRPr>
          </a:p>
        </p:txBody>
      </p:sp>
      <p:sp>
        <p:nvSpPr>
          <p:cNvPr id="4" name="文本框 3"/>
          <p:cNvSpPr txBox="1"/>
          <p:nvPr/>
        </p:nvSpPr>
        <p:spPr>
          <a:xfrm>
            <a:off x="553085" y="1142365"/>
            <a:ext cx="11204575" cy="2245360"/>
          </a:xfrm>
          <a:prstGeom prst="rect">
            <a:avLst/>
          </a:prstGeom>
          <a:noFill/>
        </p:spPr>
        <p:txBody>
          <a:bodyPr wrap="square" rtlCol="0">
            <a:spAutoFit/>
          </a:bodyPr>
          <a:lstStyle/>
          <a:p>
            <a:r>
              <a:rPr lang="zh-CN" altLang="en-US" sz="2800"/>
              <a:t>1. In what ways is present-day Dunhuang influenced by its past? </a:t>
            </a:r>
            <a:endParaRPr lang="zh-CN" altLang="en-US" sz="2800"/>
          </a:p>
          <a:p>
            <a:endParaRPr lang="zh-CN" altLang="en-US" sz="2800"/>
          </a:p>
          <a:p>
            <a:endParaRPr lang="zh-CN" altLang="en-US" sz="2800"/>
          </a:p>
          <a:p>
            <a:endParaRPr lang="zh-CN" altLang="en-US" sz="2800"/>
          </a:p>
          <a:p>
            <a:endParaRPr lang="zh-CN" altLang="en-US" sz="2800"/>
          </a:p>
        </p:txBody>
      </p:sp>
      <p:sp>
        <p:nvSpPr>
          <p:cNvPr id="5" name="文本框 4"/>
          <p:cNvSpPr txBox="1"/>
          <p:nvPr/>
        </p:nvSpPr>
        <p:spPr>
          <a:xfrm>
            <a:off x="553085" y="3625215"/>
            <a:ext cx="11294110" cy="2430145"/>
          </a:xfrm>
          <a:prstGeom prst="rect">
            <a:avLst/>
          </a:prstGeom>
          <a:noFill/>
        </p:spPr>
        <p:txBody>
          <a:bodyPr wrap="square" rtlCol="0">
            <a:spAutoFit/>
          </a:bodyPr>
          <a:lstStyle/>
          <a:p>
            <a:r>
              <a:rPr lang="zh-CN" altLang="en-US" sz="2800"/>
              <a:t>2. What would you most like to visit in Dunhuang? Why? </a:t>
            </a:r>
            <a:endParaRPr lang="zh-CN" altLang="en-US" sz="2800"/>
          </a:p>
          <a:p>
            <a:endParaRPr lang="zh-CN" altLang="en-US" sz="2800"/>
          </a:p>
          <a:p>
            <a:endParaRPr lang="zh-CN" altLang="en-US" sz="2400"/>
          </a:p>
          <a:p>
            <a:endParaRPr lang="zh-CN" altLang="en-US" sz="2400"/>
          </a:p>
          <a:p>
            <a:endParaRPr lang="zh-CN" altLang="en-US" sz="2400"/>
          </a:p>
          <a:p>
            <a:endParaRPr lang="zh-CN" altLang="en-US" sz="2400"/>
          </a:p>
        </p:txBody>
      </p:sp>
      <p:sp>
        <p:nvSpPr>
          <p:cNvPr id="6" name="文本框 5"/>
          <p:cNvSpPr txBox="1"/>
          <p:nvPr/>
        </p:nvSpPr>
        <p:spPr>
          <a:xfrm>
            <a:off x="911225" y="1835150"/>
            <a:ext cx="9150350" cy="1383665"/>
          </a:xfrm>
          <a:prstGeom prst="rect">
            <a:avLst/>
          </a:prstGeom>
          <a:noFill/>
        </p:spPr>
        <p:txBody>
          <a:bodyPr wrap="square" rtlCol="0">
            <a:spAutoFit/>
          </a:bodyPr>
          <a:lstStyle/>
          <a:p>
            <a:pPr fontAlgn="auto">
              <a:lnSpc>
                <a:spcPct val="150000"/>
              </a:lnSpc>
            </a:pPr>
            <a:r>
              <a:rPr lang="zh-CN" altLang="en-US" sz="2800">
                <a:solidFill>
                  <a:srgbClr val="FF0000"/>
                </a:solidFill>
              </a:rPr>
              <a:t>Its long and glorious history, its cultural and commercial value and a flourishing trade in goods. </a:t>
            </a:r>
            <a:endParaRPr lang="zh-CN" altLang="en-US" sz="2800">
              <a:solidFill>
                <a:srgbClr val="FF0000"/>
              </a:solidFill>
            </a:endParaRPr>
          </a:p>
        </p:txBody>
      </p:sp>
      <p:sp>
        <p:nvSpPr>
          <p:cNvPr id="7" name="文本框 6"/>
          <p:cNvSpPr txBox="1"/>
          <p:nvPr/>
        </p:nvSpPr>
        <p:spPr>
          <a:xfrm>
            <a:off x="911225" y="4356100"/>
            <a:ext cx="9798050" cy="1383665"/>
          </a:xfrm>
          <a:prstGeom prst="rect">
            <a:avLst/>
          </a:prstGeom>
          <a:noFill/>
        </p:spPr>
        <p:txBody>
          <a:bodyPr wrap="square" rtlCol="0">
            <a:spAutoFit/>
          </a:bodyPr>
          <a:lstStyle/>
          <a:p>
            <a:pPr fontAlgn="auto">
              <a:lnSpc>
                <a:spcPct val="150000"/>
              </a:lnSpc>
            </a:pPr>
            <a:r>
              <a:rPr lang="zh-CN" altLang="en-US" sz="2800">
                <a:solidFill>
                  <a:srgbClr val="FF0000"/>
                </a:solidFill>
              </a:rPr>
              <a:t>The famous Library Cave, where is hidden abundant cultural heritages. </a:t>
            </a:r>
            <a:endParaRPr lang="zh-CN" altLang="en-US" sz="28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5885" y="84525"/>
            <a:ext cx="10969200" cy="705600"/>
          </a:xfrm>
        </p:spPr>
        <p:txBody>
          <a:bodyPr>
            <a:normAutofit fontScale="90000"/>
          </a:bodyPr>
          <a:lstStyle/>
          <a:p>
            <a:pPr algn="ctr"/>
            <a:r>
              <a:rPr lang="zh-CN" altLang="en-US"/>
              <a:t> </a:t>
            </a:r>
            <a:br>
              <a:rPr lang="zh-CN" altLang="en-US"/>
            </a:br>
            <a:r>
              <a:rPr lang="zh-CN" altLang="en-US">
                <a:solidFill>
                  <a:srgbClr val="4F5BF7"/>
                </a:solidFill>
              </a:rPr>
              <a:t>Language appreciation  </a:t>
            </a:r>
            <a:br>
              <a:rPr lang="zh-CN" altLang="en-US">
                <a:solidFill>
                  <a:srgbClr val="4F5BF7"/>
                </a:solidFill>
              </a:rPr>
            </a:br>
            <a:endParaRPr lang="zh-CN" altLang="en-US">
              <a:solidFill>
                <a:srgbClr val="4F5BF7"/>
              </a:solidFill>
            </a:endParaRPr>
          </a:p>
        </p:txBody>
      </p:sp>
      <p:sp>
        <p:nvSpPr>
          <p:cNvPr id="3" name="文本框 2"/>
          <p:cNvSpPr txBox="1"/>
          <p:nvPr/>
        </p:nvSpPr>
        <p:spPr>
          <a:xfrm>
            <a:off x="332105" y="888365"/>
            <a:ext cx="11528425" cy="5631180"/>
          </a:xfrm>
          <a:prstGeom prst="rect">
            <a:avLst/>
          </a:prstGeom>
          <a:noFill/>
        </p:spPr>
        <p:txBody>
          <a:bodyPr wrap="square" rtlCol="0">
            <a:spAutoFit/>
          </a:bodyPr>
          <a:lstStyle/>
          <a:p>
            <a:pPr fontAlgn="auto">
              <a:lnSpc>
                <a:spcPct val="150000"/>
              </a:lnSpc>
            </a:pPr>
            <a:r>
              <a:rPr lang="zh-CN" altLang="en-US" sz="2400">
                <a:solidFill>
                  <a:srgbClr val="FF0000"/>
                </a:solidFill>
              </a:rPr>
              <a:t>1. If you look up, you can see the paintings and other artworks that are testimony to how the Silk Road brought East and West together. </a:t>
            </a:r>
            <a:endParaRPr lang="zh-CN" altLang="en-US" sz="2400">
              <a:solidFill>
                <a:srgbClr val="FF0000"/>
              </a:solidFill>
            </a:endParaRPr>
          </a:p>
          <a:p>
            <a:pPr fontAlgn="auto">
              <a:lnSpc>
                <a:spcPct val="150000"/>
              </a:lnSpc>
            </a:pPr>
            <a:endParaRPr lang="zh-CN" altLang="en-US" sz="2400">
              <a:solidFill>
                <a:schemeClr val="accent6"/>
              </a:solidFill>
            </a:endParaRPr>
          </a:p>
          <a:p>
            <a:pPr fontAlgn="auto">
              <a:lnSpc>
                <a:spcPct val="150000"/>
              </a:lnSpc>
            </a:pPr>
            <a:r>
              <a:rPr lang="zh-CN" altLang="en-US" sz="2400" b="1">
                <a:solidFill>
                  <a:srgbClr val="00B050"/>
                </a:solidFill>
              </a:rPr>
              <a:t>[句式分析] </a:t>
            </a:r>
            <a:r>
              <a:rPr lang="zh-CN" altLang="en-US" sz="2400"/>
              <a:t>that are testimony to how the Silk Road brought East and West together 是关系代词that引导的定语  从句，修饰先行词the paintings and other artworks；其中how the Silk Road brought East and West together为how 引导的  宾语  从句并充当介词to 宾语</a:t>
            </a:r>
            <a:r>
              <a:rPr lang="en-US" altLang="zh-CN" sz="2400"/>
              <a:t>.</a:t>
            </a:r>
            <a:endParaRPr lang="en-US" altLang="zh-CN" sz="2400"/>
          </a:p>
          <a:p>
            <a:pPr fontAlgn="auto">
              <a:lnSpc>
                <a:spcPct val="150000"/>
              </a:lnSpc>
            </a:pPr>
            <a:endParaRPr lang="zh-CN" altLang="en-US" sz="2400"/>
          </a:p>
          <a:p>
            <a:pPr fontAlgn="auto">
              <a:lnSpc>
                <a:spcPct val="150000"/>
              </a:lnSpc>
            </a:pPr>
            <a:r>
              <a:rPr lang="zh-CN" altLang="en-US" sz="2400" b="1">
                <a:solidFill>
                  <a:srgbClr val="00B050"/>
                </a:solidFill>
              </a:rPr>
              <a:t>[尝试翻译]</a:t>
            </a:r>
            <a:r>
              <a:rPr lang="zh-CN" altLang="en-US" sz="2400" b="1" u="sng">
                <a:solidFill>
                  <a:srgbClr val="FF0000"/>
                </a:solidFill>
              </a:rPr>
              <a:t> </a:t>
            </a:r>
            <a:r>
              <a:rPr lang="zh-CN" altLang="en-US" sz="2400" u="sng">
                <a:solidFill>
                  <a:srgbClr val="FF0000"/>
                </a:solidFill>
              </a:rPr>
              <a:t>如果你抬头看，你会看到绘画和其他艺术品，它们证明了丝绸之路是如何把东西方联系在一起的。</a:t>
            </a:r>
            <a:endParaRPr lang="zh-CN" altLang="en-US" sz="2400" u="sng">
              <a:solidFill>
                <a:srgbClr val="FF0000"/>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rot="16200000">
            <a:off x="3020060" y="-1948815"/>
            <a:ext cx="5958840" cy="11036300"/>
          </a:xfrm>
          <a:prstGeom prst="rect">
            <a:avLst/>
          </a:prstGeom>
        </p:spPr>
      </p:pic>
      <p:sp>
        <p:nvSpPr>
          <p:cNvPr id="6" name="文本框 5"/>
          <p:cNvSpPr txBox="1"/>
          <p:nvPr/>
        </p:nvSpPr>
        <p:spPr>
          <a:xfrm>
            <a:off x="706120" y="521335"/>
            <a:ext cx="10497820" cy="706755"/>
          </a:xfrm>
          <a:prstGeom prst="rect">
            <a:avLst/>
          </a:prstGeom>
          <a:noFill/>
        </p:spPr>
        <p:txBody>
          <a:bodyPr wrap="square" rtlCol="0">
            <a:spAutoFit/>
          </a:bodyPr>
          <a:lstStyle/>
          <a:p>
            <a:pPr algn="ctr"/>
            <a:r>
              <a:rPr lang="en-US" altLang="zh-CN" sz="4000" b="1">
                <a:solidFill>
                  <a:schemeClr val="accent4">
                    <a:lumMod val="75000"/>
                  </a:schemeClr>
                </a:solidFill>
              </a:rPr>
              <a:t>Let’s g</a:t>
            </a:r>
            <a:r>
              <a:rPr lang="zh-CN" altLang="en-US" sz="4000" b="1">
                <a:solidFill>
                  <a:schemeClr val="accent4">
                    <a:lumMod val="75000"/>
                  </a:schemeClr>
                </a:solidFill>
              </a:rPr>
              <a:t>o to Gansu and visit Dunhuang</a:t>
            </a:r>
            <a:endParaRPr lang="zh-CN" altLang="en-US" sz="4000" b="1">
              <a:solidFill>
                <a:schemeClr val="accent4">
                  <a:lumMod val="75000"/>
                </a:schemeClr>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100400"/>
            <a:ext cx="10969200" cy="705600"/>
          </a:xfrm>
        </p:spPr>
        <p:txBody>
          <a:bodyPr>
            <a:normAutofit fontScale="90000"/>
          </a:bodyPr>
          <a:lstStyle/>
          <a:p>
            <a:pPr algn="ctr"/>
            <a:br>
              <a:rPr lang="zh-CN" altLang="en-US">
                <a:solidFill>
                  <a:srgbClr val="4F5BF7"/>
                </a:solidFill>
                <a:sym typeface="+mn-ea"/>
              </a:rPr>
            </a:br>
            <a:r>
              <a:rPr lang="zh-CN" altLang="en-US">
                <a:solidFill>
                  <a:srgbClr val="4F5BF7"/>
                </a:solidFill>
                <a:sym typeface="+mn-ea"/>
              </a:rPr>
              <a:t>Language appreciation  </a:t>
            </a:r>
            <a:br>
              <a:rPr lang="zh-CN" altLang="en-US">
                <a:solidFill>
                  <a:srgbClr val="4F5BF7"/>
                </a:solidFill>
                <a:sym typeface="+mn-ea"/>
              </a:rPr>
            </a:br>
            <a:endParaRPr lang="zh-CN" altLang="en-US"/>
          </a:p>
        </p:txBody>
      </p:sp>
      <p:sp>
        <p:nvSpPr>
          <p:cNvPr id="3" name="文本框 2"/>
          <p:cNvSpPr txBox="1"/>
          <p:nvPr/>
        </p:nvSpPr>
        <p:spPr>
          <a:xfrm>
            <a:off x="513080" y="805815"/>
            <a:ext cx="11315065" cy="5631180"/>
          </a:xfrm>
          <a:prstGeom prst="rect">
            <a:avLst/>
          </a:prstGeom>
          <a:noFill/>
        </p:spPr>
        <p:txBody>
          <a:bodyPr wrap="square" rtlCol="0">
            <a:spAutoFit/>
          </a:bodyPr>
          <a:lstStyle/>
          <a:p>
            <a:pPr fontAlgn="auto">
              <a:lnSpc>
                <a:spcPct val="150000"/>
              </a:lnSpc>
            </a:pP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 In a sealed cave, now known as the famous Library Cave, were hidden thousands of manuscripts, paintings and scrolls as well as silk embroideries. </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[句式分析]</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本句采用一个完全倒装句，其结构为  “介词短语+谓语+主语” ，正常句序是“hidden thousands of manuscripts, paintings and scrolls as well as silk embroideries were in a sealed cave..... ”；其中过去分词短语now known as the famous Library Cave 作后置  定语  修饰说明名词短语a sealed cave</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[尝试翻译]</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在一个封闭的洞穴里，现在被称为著名的图书馆洞穴，隐藏着成千上万的手稿，绘画和卷轴以及丝绸刺绣</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2180" y="86360"/>
            <a:ext cx="8289290" cy="705485"/>
          </a:xfrm>
        </p:spPr>
        <p:txBody>
          <a:bodyPr>
            <a:normAutofit fontScale="90000"/>
          </a:bodyPr>
          <a:lstStyle/>
          <a:p>
            <a:pPr algn="ctr"/>
            <a:br>
              <a:rPr lang="zh-CN" altLang="en-US">
                <a:solidFill>
                  <a:srgbClr val="4F5BF7"/>
                </a:solidFill>
                <a:sym typeface="+mn-ea"/>
              </a:rPr>
            </a:br>
            <a:r>
              <a:rPr lang="zh-CN" altLang="en-US">
                <a:solidFill>
                  <a:srgbClr val="4F5BF7"/>
                </a:solidFill>
                <a:sym typeface="+mn-ea"/>
              </a:rPr>
              <a:t>Language appreciation  </a:t>
            </a:r>
            <a:br>
              <a:rPr lang="zh-CN" altLang="en-US">
                <a:solidFill>
                  <a:srgbClr val="4F5BF7"/>
                </a:solidFill>
                <a:sym typeface="+mn-ea"/>
              </a:rPr>
            </a:br>
            <a:endParaRPr lang="zh-CN" altLang="en-US"/>
          </a:p>
        </p:txBody>
      </p:sp>
      <p:sp>
        <p:nvSpPr>
          <p:cNvPr id="3" name="文本框 2"/>
          <p:cNvSpPr txBox="1"/>
          <p:nvPr/>
        </p:nvSpPr>
        <p:spPr>
          <a:xfrm>
            <a:off x="165100" y="1071245"/>
            <a:ext cx="11895455" cy="5077460"/>
          </a:xfrm>
          <a:prstGeom prst="rect">
            <a:avLst/>
          </a:prstGeom>
          <a:noFill/>
        </p:spPr>
        <p:txBody>
          <a:bodyPr wrap="square" rtlCol="0">
            <a:spAutoFit/>
          </a:bodyPr>
          <a:lstStyle/>
          <a:p>
            <a:pPr fontAlgn="auto">
              <a:lnSpc>
                <a:spcPct val="150000"/>
              </a:lnSpc>
            </a:pPr>
            <a:r>
              <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 Given that the theme of the Expo was to promote cultural exchange and strengthen mutual cooperation between the countries along the Silk Road, Dunhuang was the ideal place. </a:t>
            </a:r>
            <a:endPar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[句式分析]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given that-从句，given 为介词, 意为 “考虑到...，鉴于...” ,常常用来引导原因状语 从句。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[尝试翻译]</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鉴于本届世博会的主题是促进丝绸之路沿线国家之间的文化交流和加强相互合作，敦煌是一个理想的地方</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938145" y="8255"/>
            <a:ext cx="5795010" cy="705485"/>
          </a:xfrm>
        </p:spPr>
        <p:txBody>
          <a:bodyPr>
            <a:normAutofit fontScale="90000"/>
          </a:bodyPr>
          <a:lstStyle/>
          <a:p>
            <a:pPr algn="ctr"/>
            <a:r>
              <a:rPr lang="en-US" altLang="zh-CN">
                <a:sym typeface="+mn-ea"/>
              </a:rPr>
              <a:t> </a:t>
            </a:r>
            <a:br>
              <a:rPr lang="en-US" altLang="zh-CN">
                <a:sym typeface="+mn-ea"/>
              </a:rPr>
            </a:br>
            <a:r>
              <a:rPr lang="en-US" altLang="zh-CN" sz="4000">
                <a:solidFill>
                  <a:srgbClr val="4F5BF7"/>
                </a:solidFill>
                <a:effectLst>
                  <a:outerShdw blurRad="38100" dist="25400" dir="5400000" algn="ctr" rotWithShape="0">
                    <a:srgbClr val="6E747A">
                      <a:alpha val="43000"/>
                    </a:srgbClr>
                  </a:outerShdw>
                </a:effectLst>
                <a:sym typeface="+mn-ea"/>
              </a:rPr>
              <a:t>Language points</a:t>
            </a:r>
            <a:r>
              <a:rPr lang="en-US" altLang="zh-CN" sz="4000">
                <a:ln w="22225">
                  <a:solidFill>
                    <a:schemeClr val="accent2"/>
                  </a:solidFill>
                  <a:prstDash val="solid"/>
                </a:ln>
                <a:solidFill>
                  <a:schemeClr val="accent2">
                    <a:lumMod val="40000"/>
                    <a:lumOff val="60000"/>
                  </a:schemeClr>
                </a:solidFill>
                <a:effectLst/>
                <a:sym typeface="+mn-ea"/>
              </a:rPr>
              <a:t> </a:t>
            </a:r>
            <a:br>
              <a:rPr lang="en-US" altLang="zh-CN" sz="4000" b="1">
                <a:ln w="22225">
                  <a:solidFill>
                    <a:schemeClr val="accent2"/>
                  </a:solidFill>
                  <a:prstDash val="solid"/>
                </a:ln>
                <a:solidFill>
                  <a:schemeClr val="accent2">
                    <a:lumMod val="40000"/>
                    <a:lumOff val="60000"/>
                  </a:schemeClr>
                </a:solidFill>
                <a:effectLst/>
              </a:rPr>
            </a:br>
            <a:endParaRPr lang="en-US" altLang="zh-CN" sz="4000" b="1">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5" name="表格 4"/>
          <p:cNvGraphicFramePr>
            <a:graphicFrameLocks noGrp="1"/>
          </p:cNvGraphicFramePr>
          <p:nvPr>
            <p:custDataLst>
              <p:tags r:id="rId1"/>
            </p:custDataLst>
          </p:nvPr>
        </p:nvGraphicFramePr>
        <p:xfrm>
          <a:off x="629285" y="824230"/>
          <a:ext cx="11144250" cy="5760720"/>
        </p:xfrm>
        <a:graphic>
          <a:graphicData uri="http://schemas.openxmlformats.org/drawingml/2006/table">
            <a:tbl>
              <a:tblPr firstRow="1" bandRow="1">
                <a:tableStyleId>{5C22544A-7EE6-4342-B048-85BDC9FD1C3A}</a:tableStyleId>
              </a:tblPr>
              <a:tblGrid>
                <a:gridCol w="5572125"/>
                <a:gridCol w="5572125"/>
              </a:tblGrid>
              <a:tr h="822960">
                <a:tc>
                  <a:txBody>
                    <a:bodyPr wrap="square"/>
                    <a:lstStyle/>
                    <a:p>
                      <a:pPr>
                        <a:buNone/>
                      </a:pPr>
                      <a:endParaRPr lang="zh-CN" altLang="en-US" sz="2400"/>
                    </a:p>
                    <a:p>
                      <a:pPr>
                        <a:buNone/>
                      </a:pPr>
                      <a:r>
                        <a:rPr lang="en-US" altLang="zh-CN" sz="2400"/>
                        <a:t>1.  in detail</a:t>
                      </a:r>
                      <a:endParaRPr lang="en-US" altLang="zh-CN" sz="2400"/>
                    </a:p>
                  </a:txBody>
                  <a:tcPr vert="horz"/>
                </a:tc>
                <a:tc>
                  <a:txBody>
                    <a:bodyPr wrap="square"/>
                    <a:lstStyle/>
                    <a:p>
                      <a:pPr>
                        <a:buNone/>
                      </a:pPr>
                      <a:endParaRPr lang="zh-CN" altLang="en-US" sz="2400"/>
                    </a:p>
                    <a:p>
                      <a:pPr>
                        <a:buNone/>
                      </a:pPr>
                      <a:r>
                        <a:rPr lang="en-US" altLang="zh-CN" sz="2400"/>
                        <a:t>8.  date from...</a:t>
                      </a:r>
                      <a:endParaRPr lang="en-US" altLang="zh-CN" sz="2400"/>
                    </a:p>
                  </a:txBody>
                  <a:tcPr vert="horz"/>
                </a:tc>
              </a:tr>
              <a:tr h="822960">
                <a:tc>
                  <a:txBody>
                    <a:bodyPr wrap="square"/>
                    <a:lstStyle/>
                    <a:p>
                      <a:pPr>
                        <a:buNone/>
                      </a:pPr>
                      <a:endParaRPr lang="zh-CN" altLang="en-US" sz="2400"/>
                    </a:p>
                    <a:p>
                      <a:pPr>
                        <a:buNone/>
                      </a:pPr>
                      <a:r>
                        <a:rPr lang="en-US" altLang="zh-CN" sz="2400"/>
                        <a:t>2.  a stone’ s throw </a:t>
                      </a:r>
                      <a:endParaRPr lang="en-US" altLang="zh-CN" sz="2400"/>
                    </a:p>
                  </a:txBody>
                  <a:tcPr vert="horz"/>
                </a:tc>
                <a:tc>
                  <a:txBody>
                    <a:bodyPr wrap="square"/>
                    <a:lstStyle/>
                    <a:p>
                      <a:pPr>
                        <a:buNone/>
                      </a:pPr>
                      <a:endParaRPr lang="zh-CN" altLang="en-US" sz="2400"/>
                    </a:p>
                    <a:p>
                      <a:pPr>
                        <a:buNone/>
                      </a:pPr>
                      <a:r>
                        <a:rPr lang="en-US" altLang="zh-CN" sz="2400"/>
                        <a:t>9.  reach a peak </a:t>
                      </a:r>
                      <a:endParaRPr lang="en-US" altLang="zh-CN" sz="2400"/>
                    </a:p>
                  </a:txBody>
                  <a:tcPr vert="horz"/>
                </a:tc>
              </a:tr>
              <a:tr h="822960">
                <a:tc>
                  <a:txBody>
                    <a:bodyPr wrap="square"/>
                    <a:lstStyle/>
                    <a:p>
                      <a:pPr>
                        <a:buNone/>
                      </a:pPr>
                      <a:endParaRPr lang="zh-CN" altLang="en-US" sz="2400"/>
                    </a:p>
                    <a:p>
                      <a:pPr>
                        <a:buNone/>
                      </a:pPr>
                      <a:r>
                        <a:rPr lang="en-US" altLang="zh-CN" sz="2400"/>
                        <a:t>3.  to name just a few </a:t>
                      </a:r>
                      <a:endParaRPr lang="en-US" altLang="zh-CN" sz="2400"/>
                    </a:p>
                  </a:txBody>
                  <a:tcPr vert="horz"/>
                </a:tc>
                <a:tc>
                  <a:txBody>
                    <a:bodyPr wrap="square"/>
                    <a:lstStyle/>
                    <a:p>
                      <a:pPr>
                        <a:buNone/>
                      </a:pPr>
                      <a:endParaRPr lang="zh-CN" altLang="en-US" sz="2400"/>
                    </a:p>
                    <a:p>
                      <a:pPr>
                        <a:buNone/>
                      </a:pPr>
                      <a:r>
                        <a:rPr lang="en-US" altLang="zh-CN" sz="2400"/>
                        <a:t>10.  side-by-side </a:t>
                      </a:r>
                      <a:endParaRPr lang="en-US" altLang="zh-CN" sz="2400"/>
                    </a:p>
                  </a:txBody>
                  <a:tcPr vert="horz"/>
                </a:tc>
              </a:tr>
              <a:tr h="822960">
                <a:tc>
                  <a:txBody>
                    <a:bodyPr wrap="square"/>
                    <a:lstStyle/>
                    <a:p>
                      <a:pPr>
                        <a:buNone/>
                      </a:pPr>
                      <a:endParaRPr lang="zh-CN" altLang="en-US" sz="2400"/>
                    </a:p>
                    <a:p>
                      <a:pPr>
                        <a:buNone/>
                      </a:pPr>
                      <a:r>
                        <a:rPr lang="en-US" altLang="zh-CN" sz="2400"/>
                        <a:t>4.  fade from ...</a:t>
                      </a:r>
                      <a:endParaRPr lang="en-US" altLang="zh-CN" sz="2400"/>
                    </a:p>
                  </a:txBody>
                  <a:tcPr vert="horz"/>
                </a:tc>
                <a:tc>
                  <a:txBody>
                    <a:bodyPr wrap="square"/>
                    <a:lstStyle/>
                    <a:p>
                      <a:pPr>
                        <a:buNone/>
                      </a:pPr>
                      <a:endParaRPr lang="zh-CN" altLang="en-US" sz="2400"/>
                    </a:p>
                    <a:p>
                      <a:pPr>
                        <a:buNone/>
                      </a:pPr>
                      <a:r>
                        <a:rPr lang="en-US" altLang="zh-CN" sz="2400"/>
                        <a:t>11.  once more </a:t>
                      </a:r>
                      <a:endParaRPr lang="en-US" altLang="zh-CN" sz="2400"/>
                    </a:p>
                  </a:txBody>
                  <a:tcPr vert="horz"/>
                </a:tc>
              </a:tr>
              <a:tr h="822960">
                <a:tc>
                  <a:txBody>
                    <a:bodyPr wrap="square"/>
                    <a:lstStyle/>
                    <a:p>
                      <a:pPr>
                        <a:buNone/>
                      </a:pPr>
                      <a:endParaRPr lang="zh-CN" altLang="en-US" sz="2400"/>
                    </a:p>
                    <a:p>
                      <a:pPr>
                        <a:buNone/>
                      </a:pPr>
                      <a:r>
                        <a:rPr lang="en-US" altLang="zh-CN" sz="2400"/>
                        <a:t>5.  bring... to life</a:t>
                      </a:r>
                      <a:endParaRPr lang="en-US" altLang="zh-CN" sz="2400"/>
                    </a:p>
                  </a:txBody>
                  <a:tcPr vert="horz"/>
                </a:tc>
                <a:tc>
                  <a:txBody>
                    <a:bodyPr wrap="square"/>
                    <a:lstStyle/>
                    <a:p>
                      <a:pPr>
                        <a:buNone/>
                      </a:pPr>
                      <a:endParaRPr lang="zh-CN" altLang="en-US" sz="2400"/>
                    </a:p>
                    <a:p>
                      <a:pPr>
                        <a:buNone/>
                      </a:pPr>
                      <a:r>
                        <a:rPr lang="en-US" altLang="zh-CN" sz="2400"/>
                        <a:t>12.  seal up </a:t>
                      </a:r>
                      <a:endParaRPr lang="en-US" altLang="zh-CN" sz="2400"/>
                    </a:p>
                  </a:txBody>
                  <a:tcPr vert="horz"/>
                </a:tc>
              </a:tr>
              <a:tr h="737870">
                <a:tc>
                  <a:txBody>
                    <a:bodyPr wrap="square"/>
                    <a:lstStyle/>
                    <a:p>
                      <a:pPr>
                        <a:buNone/>
                      </a:pPr>
                      <a:endParaRPr lang="zh-CN" altLang="en-US" sz="2400"/>
                    </a:p>
                    <a:p>
                      <a:pPr>
                        <a:buNone/>
                      </a:pPr>
                      <a:r>
                        <a:rPr lang="en-US" altLang="zh-CN" sz="2400"/>
                        <a:t>6.  given that...</a:t>
                      </a:r>
                      <a:endParaRPr lang="en-US" altLang="zh-CN" sz="2400"/>
                    </a:p>
                  </a:txBody>
                  <a:tcPr vert="horz"/>
                </a:tc>
                <a:tc>
                  <a:txBody>
                    <a:bodyPr wrap="square"/>
                    <a:lstStyle/>
                    <a:p>
                      <a:pPr>
                        <a:buNone/>
                      </a:pPr>
                      <a:endParaRPr lang="zh-CN" altLang="en-US" sz="2400"/>
                    </a:p>
                    <a:p>
                      <a:pPr>
                        <a:buNone/>
                      </a:pPr>
                      <a:r>
                        <a:rPr lang="en-US" altLang="zh-CN" sz="2400"/>
                        <a:t>13.  be testimony to ...</a:t>
                      </a:r>
                      <a:endParaRPr lang="en-US" altLang="zh-CN" sz="2400"/>
                    </a:p>
                  </a:txBody>
                  <a:tcPr vert="horz"/>
                </a:tc>
              </a:tr>
              <a:tr h="822960">
                <a:tc>
                  <a:txBody>
                    <a:bodyPr wrap="square"/>
                    <a:lstStyle/>
                    <a:p>
                      <a:pPr>
                        <a:buNone/>
                      </a:pPr>
                      <a:endParaRPr lang="zh-CN" altLang="en-US" sz="2400"/>
                    </a:p>
                    <a:p>
                      <a:pPr>
                        <a:buNone/>
                      </a:pPr>
                      <a:r>
                        <a:rPr lang="en-US" altLang="zh-CN" sz="2400"/>
                        <a:t>7.  vary from...to... </a:t>
                      </a:r>
                      <a:endParaRPr lang="en-US" altLang="zh-CN" sz="2400"/>
                    </a:p>
                  </a:txBody>
                  <a:tcPr vert="horz"/>
                </a:tc>
                <a:tc>
                  <a:txBody>
                    <a:bodyPr wrap="square"/>
                    <a:lstStyle/>
                    <a:p>
                      <a:pPr>
                        <a:buNone/>
                      </a:pPr>
                      <a:endParaRPr lang="zh-CN" altLang="en-US" sz="2400"/>
                    </a:p>
                    <a:p>
                      <a:pPr>
                        <a:buNone/>
                      </a:pPr>
                      <a:r>
                        <a:rPr lang="en-US" altLang="zh-CN" sz="2400"/>
                        <a:t>14.  the Silk Road </a:t>
                      </a:r>
                      <a:endParaRPr lang="en-US" altLang="zh-CN" sz="2400"/>
                    </a:p>
                  </a:txBody>
                  <a:tcPr vert="horz"/>
                </a:tc>
              </a:tr>
            </a:tbl>
          </a:graphicData>
        </a:graphic>
      </p:graphicFrame>
    </p:spTree>
    <p:custDataLst>
      <p:tags r:id="rId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479040" y="339090"/>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823595" y="1217295"/>
            <a:ext cx="10676255" cy="3969385"/>
          </a:xfrm>
          <a:prstGeom prst="rect">
            <a:avLst/>
          </a:prstGeom>
          <a:noFill/>
        </p:spPr>
        <p:txBody>
          <a:bodyPr wrap="square" rtlCol="0">
            <a:spAutoFit/>
          </a:bodyPr>
          <a:lstStyle/>
          <a:p>
            <a:pPr fontAlgn="auto">
              <a:lnSpc>
                <a:spcPct val="150000"/>
              </a:lnSpc>
            </a:pPr>
            <a:r>
              <a:rPr lang="en-US" altLang="zh-CN" sz="2800">
                <a:solidFill>
                  <a:srgbClr val="00B050"/>
                </a:solidFill>
              </a:rPr>
              <a:t>1. Review the basic usage of the new words and expressions learned in this period.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2. Further understand the passage by reading and listening more.</a:t>
            </a:r>
            <a:endParaRPr lang="en-US" altLang="zh-CN" sz="2800">
              <a:solidFill>
                <a:srgbClr val="00B050"/>
              </a:solidFill>
            </a:endParaRPr>
          </a:p>
          <a:p>
            <a:pPr fontAlgn="auto">
              <a:lnSpc>
                <a:spcPct val="150000"/>
              </a:lnSpc>
            </a:pPr>
            <a:r>
              <a:rPr lang="en-US" altLang="zh-CN" sz="2800">
                <a:solidFill>
                  <a:srgbClr val="00B050"/>
                </a:solidFill>
              </a:rPr>
              <a:t> </a:t>
            </a:r>
            <a:endParaRPr lang="en-US" altLang="zh-CN" sz="2800">
              <a:solidFill>
                <a:srgbClr val="00B050"/>
              </a:solidFill>
            </a:endParaRPr>
          </a:p>
          <a:p>
            <a:pPr fontAlgn="auto">
              <a:lnSpc>
                <a:spcPct val="150000"/>
              </a:lnSpc>
            </a:pPr>
            <a:r>
              <a:rPr lang="en-US" altLang="zh-CN" sz="2800">
                <a:solidFill>
                  <a:srgbClr val="00B050"/>
                </a:solidFill>
              </a:rPr>
              <a:t>3. Writing a 60-word summary of the passage. </a:t>
            </a:r>
            <a:endParaRPr lang="en-US" altLang="zh-CN" sz="2800">
              <a:solidFill>
                <a:srgbClr val="00B050"/>
              </a:solidFill>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3" name="New picture" hidden="1"/>
          <p:cNvPicPr/>
          <p:nvPr/>
        </p:nvPicPr>
        <p:blipFill>
          <a:blip r:embed="rId2"/>
          <a:stretch>
            <a:fillRect/>
          </a:stretch>
        </p:blipFill>
        <p:spPr>
          <a:xfrm>
            <a:off x="11252200" y="10375900"/>
            <a:ext cx="393700" cy="4064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240" y="0"/>
            <a:ext cx="9431655" cy="705485"/>
          </a:xfrm>
        </p:spPr>
        <p:txBody>
          <a:bodyPr/>
          <a:lstStyle/>
          <a:p>
            <a:pPr algn="ctr"/>
            <a:r>
              <a:rPr lang="en-US" altLang="zh-CN">
                <a:solidFill>
                  <a:srgbClr val="4F5BF7"/>
                </a:solidFill>
                <a:effectLst>
                  <a:outerShdw blurRad="38100" dist="25400" dir="5400000" algn="ctr" rotWithShape="0">
                    <a:srgbClr val="6E747A">
                      <a:alpha val="43000"/>
                    </a:srgbClr>
                  </a:outerShdw>
                </a:effectLst>
              </a:rPr>
              <a:t>Part One  Starting out </a:t>
            </a:r>
            <a:endParaRPr lang="en-US" altLang="zh-CN">
              <a:solidFill>
                <a:srgbClr val="4F5BF7"/>
              </a:solidFill>
              <a:effectLst>
                <a:outerShdw blurRad="38100" dist="25400" dir="5400000" algn="ctr" rotWithShape="0">
                  <a:srgbClr val="6E747A">
                    <a:alpha val="43000"/>
                  </a:srgbClr>
                </a:outerShdw>
              </a:effectLst>
            </a:endParaRPr>
          </a:p>
        </p:txBody>
      </p:sp>
      <p:pic>
        <p:nvPicPr>
          <p:cNvPr id="5" name="图片 4"/>
          <p:cNvPicPr>
            <a:picLocks noChangeAspect="1"/>
          </p:cNvPicPr>
          <p:nvPr>
            <p:custDataLst>
              <p:tags r:id="rId1"/>
            </p:custDataLst>
          </p:nvPr>
        </p:nvPicPr>
        <p:blipFill>
          <a:blip r:embed="rId2"/>
          <a:stretch>
            <a:fillRect/>
          </a:stretch>
        </p:blipFill>
        <p:spPr>
          <a:xfrm>
            <a:off x="11059160" y="-64770"/>
            <a:ext cx="1075690" cy="1075690"/>
          </a:xfrm>
          <a:prstGeom prst="rect">
            <a:avLst/>
          </a:prstGeom>
        </p:spPr>
      </p:pic>
      <p:graphicFrame>
        <p:nvGraphicFramePr>
          <p:cNvPr id="7" name="表格 6"/>
          <p:cNvGraphicFramePr>
            <a:graphicFrameLocks noGrp="1"/>
          </p:cNvGraphicFramePr>
          <p:nvPr>
            <p:custDataLst>
              <p:tags r:id="rId3"/>
            </p:custDataLst>
          </p:nvPr>
        </p:nvGraphicFramePr>
        <p:xfrm>
          <a:off x="307023" y="1010920"/>
          <a:ext cx="11377930" cy="5100320"/>
        </p:xfrm>
        <a:graphic>
          <a:graphicData uri="http://schemas.openxmlformats.org/drawingml/2006/table">
            <a:tbl>
              <a:tblPr firstRow="1" bandRow="1">
                <a:tableStyleId>{5940675A-B579-460E-94D1-54222C63F5DA}</a:tableStyleId>
              </a:tblPr>
              <a:tblGrid>
                <a:gridCol w="667385"/>
                <a:gridCol w="10710545"/>
              </a:tblGrid>
              <a:tr h="2661920">
                <a:tc>
                  <a:txBody>
                    <a:bodyPr wrap="square"/>
                    <a:lstStyle/>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800" b="0">
                          <a:latin typeface="微软雅黑" panose="020B0503020204020204" pitchFamily="34" charset="-122"/>
                          <a:ea typeface="微软雅黑" panose="020B0503020204020204" pitchFamily="34" charset="-122"/>
                          <a:cs typeface="宋体" panose="02010600030101010101" pitchFamily="2" charset="-122"/>
                        </a:rPr>
                        <a:t>What is the video about? </a:t>
                      </a:r>
                      <a:endParaRPr lang="en-US" altLang="en-US" sz="28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2438400">
                <a:tc>
                  <a:txBody>
                    <a:bodyPr wrap="square"/>
                    <a:lstStyle/>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2</a:t>
                      </a: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800" b="0">
                          <a:latin typeface="微软雅黑" panose="020B0503020204020204" pitchFamily="34" charset="-122"/>
                          <a:ea typeface="微软雅黑" panose="020B0503020204020204" pitchFamily="34" charset="-122"/>
                          <a:cs typeface="宋体" panose="02010600030101010101" pitchFamily="2" charset="-122"/>
                        </a:rPr>
                        <a:t>How did the road get its name? </a:t>
                      </a:r>
                      <a:endParaRPr lang="en-US" altLang="en-US" sz="28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8" name="文本框 7"/>
          <p:cNvSpPr txBox="1"/>
          <p:nvPr/>
        </p:nvSpPr>
        <p:spPr>
          <a:xfrm>
            <a:off x="1001395" y="1982470"/>
            <a:ext cx="10731500" cy="1198880"/>
          </a:xfrm>
          <a:prstGeom prst="rect">
            <a:avLst/>
          </a:prstGeom>
          <a:noFill/>
        </p:spPr>
        <p:txBody>
          <a:bodyPr wrap="square" rtlCol="0">
            <a:spAutoFit/>
          </a:bodyPr>
          <a:lstStyle/>
          <a:p>
            <a:pPr fontAlgn="auto">
              <a:lnSpc>
                <a:spcPct val="150000"/>
              </a:lnSpc>
            </a:pPr>
            <a:r>
              <a:rPr lang="zh-CN" altLang="en-US" sz="2400">
                <a:solidFill>
                  <a:srgbClr val="FF0000"/>
                </a:solidFill>
              </a:rPr>
              <a:t>The video is about the historical importance of the ancient Silk Road and its revival through the Belt and Road initiative.  </a:t>
            </a:r>
            <a:endParaRPr lang="zh-CN" altLang="en-US" sz="2400">
              <a:solidFill>
                <a:srgbClr val="FF0000"/>
              </a:solidFill>
            </a:endParaRPr>
          </a:p>
        </p:txBody>
      </p:sp>
      <p:sp>
        <p:nvSpPr>
          <p:cNvPr id="9" name="文本框 8"/>
          <p:cNvSpPr txBox="1"/>
          <p:nvPr/>
        </p:nvSpPr>
        <p:spPr>
          <a:xfrm>
            <a:off x="937895" y="4824730"/>
            <a:ext cx="10400030" cy="460375"/>
          </a:xfrm>
          <a:prstGeom prst="rect">
            <a:avLst/>
          </a:prstGeom>
          <a:noFill/>
        </p:spPr>
        <p:txBody>
          <a:bodyPr wrap="square" rtlCol="0">
            <a:spAutoFit/>
          </a:bodyPr>
          <a:lstStyle/>
          <a:p>
            <a:r>
              <a:rPr lang="zh-CN" altLang="en-US" sz="2400">
                <a:solidFill>
                  <a:srgbClr val="FF0000"/>
                </a:solidFill>
              </a:rPr>
              <a:t>It got its name because a lot of trade along the road was in Chinese silk. </a:t>
            </a:r>
            <a:endParaRPr lang="zh-CN" altLang="en-US" sz="2400">
              <a:solidFill>
                <a:srgbClr val="FF0000"/>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custDataLst>
              <p:tags r:id="rId1"/>
            </p:custDataLst>
          </p:nvPr>
        </p:nvGraphicFramePr>
        <p:xfrm>
          <a:off x="297180" y="1335405"/>
          <a:ext cx="11280140" cy="4631690"/>
        </p:xfrm>
        <a:graphic>
          <a:graphicData uri="http://schemas.openxmlformats.org/drawingml/2006/table">
            <a:tbl>
              <a:tblPr firstRow="1" bandRow="1">
                <a:tableStyleId>{5940675A-B579-460E-94D1-54222C63F5DA}</a:tableStyleId>
              </a:tblPr>
              <a:tblGrid>
                <a:gridCol w="713740"/>
                <a:gridCol w="10566400"/>
              </a:tblGrid>
              <a:tr h="4631690">
                <a:tc>
                  <a:txBody>
                    <a:bodyPr wrap="square"/>
                    <a:lstStyle/>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endParaRPr lang="en-US" altLang="en-US" sz="24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endParaRPr lang="en-US" sz="2400" b="0">
                        <a:latin typeface="Arial" panose="020B0604020202020204" pitchFamily="34" charset="0"/>
                        <a:ea typeface="微软雅黑" panose="020B0503020204020204" pitchFamily="34" charset="-122"/>
                        <a:cs typeface="Arial" panose="020B0604020202020204" pitchFamily="34" charset="0"/>
                      </a:endParaRPr>
                    </a:p>
                    <a:p>
                      <a:pPr indent="0" algn="ctr">
                        <a:buNone/>
                      </a:pPr>
                      <a:r>
                        <a:rPr lang="en-US" sz="2800" b="0">
                          <a:latin typeface="微软雅黑" panose="020B0503020204020204" pitchFamily="34" charset="-122"/>
                          <a:ea typeface="微软雅黑" panose="020B0503020204020204" pitchFamily="34" charset="-122"/>
                          <a:cs typeface="Arial" panose="020B0604020202020204" pitchFamily="34" charset="0"/>
                        </a:rPr>
                        <a:t>What is remarkable about the road? </a:t>
                      </a:r>
                      <a:endParaRPr lang="en-US" altLang="en-US" sz="2800" b="0">
                        <a:latin typeface="微软雅黑" panose="020B0503020204020204" pitchFamily="34" charset="-122"/>
                        <a:ea typeface="微软雅黑" panose="020B0503020204020204" pitchFamily="34"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10" name="文本框 9"/>
          <p:cNvSpPr txBox="1"/>
          <p:nvPr/>
        </p:nvSpPr>
        <p:spPr>
          <a:xfrm>
            <a:off x="1165860" y="2498090"/>
            <a:ext cx="10411460" cy="2306955"/>
          </a:xfrm>
          <a:prstGeom prst="rect">
            <a:avLst/>
          </a:prstGeom>
          <a:noFill/>
        </p:spPr>
        <p:txBody>
          <a:bodyPr wrap="square" rtlCol="0">
            <a:spAutoFit/>
          </a:bodyPr>
          <a:lstStyle/>
          <a:p>
            <a:pPr fontAlgn="auto">
              <a:lnSpc>
                <a:spcPct val="200000"/>
              </a:lnSpc>
            </a:pPr>
            <a:r>
              <a:rPr lang="zh-CN" altLang="en-US" sz="2400">
                <a:solidFill>
                  <a:srgbClr val="FF0000"/>
                </a:solidFill>
              </a:rPr>
              <a:t>The road is remarkable firstly because it lasted around 1700 years from the Han Dynasty until the Ming Dynasty. Secondly, it’s a unique and important cultural crossroads between the East and West. </a:t>
            </a:r>
            <a:endParaRPr lang="zh-CN" altLang="en-US" sz="2400">
              <a:solidFill>
                <a:srgbClr val="FF0000"/>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title"/>
          </p:nvPr>
        </p:nvSpPr>
        <p:spPr>
          <a:xfrm>
            <a:off x="2047240" y="0"/>
            <a:ext cx="9431655" cy="705485"/>
          </a:xfrm>
        </p:spPr>
        <p:txBody>
          <a:bodyPr/>
          <a:lstStyle/>
          <a:p>
            <a:pPr algn="ctr"/>
            <a:r>
              <a:rPr lang="en-US" altLang="zh-CN">
                <a:solidFill>
                  <a:srgbClr val="4F5BF7"/>
                </a:solidFill>
                <a:effectLst>
                  <a:outerShdw blurRad="38100" dist="25400" dir="5400000" algn="ctr" rotWithShape="0">
                    <a:srgbClr val="6E747A">
                      <a:alpha val="43000"/>
                    </a:srgbClr>
                  </a:outerShdw>
                </a:effectLst>
              </a:rPr>
              <a:t>Part One  Starting out </a:t>
            </a:r>
            <a:endParaRPr lang="en-US" altLang="zh-CN">
              <a:solidFill>
                <a:srgbClr val="4F5BF7"/>
              </a:solidFill>
              <a:effectLst>
                <a:outerShdw blurRad="38100" dist="25400" dir="5400000" algn="ctr" rotWithShape="0">
                  <a:srgbClr val="6E747A">
                    <a:alpha val="43000"/>
                  </a:srgbClr>
                </a:outerShdw>
              </a:effectLst>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71090" y="86360"/>
            <a:ext cx="9206230" cy="705485"/>
          </a:xfrm>
        </p:spPr>
        <p:txBody>
          <a:bodyPr/>
          <a:lstStyle/>
          <a:p>
            <a:pPr algn="ctr"/>
            <a:r>
              <a:rPr lang="en-US" altLang="zh-CN">
                <a:solidFill>
                  <a:srgbClr val="4F5BF7"/>
                </a:solidFill>
                <a:effectLst>
                  <a:outerShdw blurRad="38100" dist="25400" dir="5400000" algn="ctr" rotWithShape="0">
                    <a:srgbClr val="6E747A">
                      <a:alpha val="43000"/>
                    </a:srgbClr>
                  </a:outerShdw>
                </a:effectLst>
                <a:latin typeface="微软雅黑" panose="020B0503020204020204" pitchFamily="34" charset="-122"/>
              </a:rPr>
              <a:t>Look and say</a:t>
            </a:r>
            <a:endParaRPr lang="en-US" altLang="zh-CN">
              <a:solidFill>
                <a:srgbClr val="4F5BF7"/>
              </a:solidFill>
              <a:effectLst>
                <a:outerShdw blurRad="38100" dist="25400" dir="5400000" algn="ctr" rotWithShape="0">
                  <a:srgbClr val="6E747A">
                    <a:alpha val="43000"/>
                  </a:srgbClr>
                </a:outerShdw>
              </a:effectLst>
              <a:latin typeface="微软雅黑" panose="020B0503020204020204" pitchFamily="34" charset="-122"/>
            </a:endParaRPr>
          </a:p>
        </p:txBody>
      </p:sp>
      <p:pic>
        <p:nvPicPr>
          <p:cNvPr id="22" name="图片 22" descr="20210408164331"/>
          <p:cNvPicPr>
            <a:picLocks noChangeAspect="1"/>
          </p:cNvPicPr>
          <p:nvPr/>
        </p:nvPicPr>
        <p:blipFill>
          <a:blip r:embed="rId1"/>
          <a:stretch>
            <a:fillRect/>
          </a:stretch>
        </p:blipFill>
        <p:spPr>
          <a:xfrm>
            <a:off x="0" y="1227455"/>
            <a:ext cx="3027045" cy="1832610"/>
          </a:xfrm>
          <a:prstGeom prst="rect">
            <a:avLst/>
          </a:prstGeom>
        </p:spPr>
      </p:pic>
      <p:sp>
        <p:nvSpPr>
          <p:cNvPr id="4" name="文本框 3"/>
          <p:cNvSpPr txBox="1"/>
          <p:nvPr/>
        </p:nvSpPr>
        <p:spPr>
          <a:xfrm>
            <a:off x="608330" y="607060"/>
            <a:ext cx="2046605" cy="521970"/>
          </a:xfrm>
          <a:prstGeom prst="rect">
            <a:avLst/>
          </a:prstGeom>
          <a:noFill/>
        </p:spPr>
        <p:txBody>
          <a:bodyPr wrap="square" rtlCol="0">
            <a:spAutoFit/>
          </a:bodyPr>
          <a:lstStyle/>
          <a:p>
            <a:pPr algn="ctr"/>
            <a:r>
              <a:rPr lang="en-US" altLang="zh-CN" sz="2800" b="1">
                <a:solidFill>
                  <a:schemeClr val="accent3"/>
                </a:solidFill>
              </a:rPr>
              <a:t>Picture 1 </a:t>
            </a:r>
            <a:endParaRPr lang="en-US" altLang="zh-CN" sz="2800" b="1">
              <a:solidFill>
                <a:schemeClr val="accent3"/>
              </a:solidFill>
            </a:endParaRPr>
          </a:p>
        </p:txBody>
      </p:sp>
      <p:sp>
        <p:nvSpPr>
          <p:cNvPr id="100" name="文本框 99"/>
          <p:cNvSpPr txBox="1"/>
          <p:nvPr/>
        </p:nvSpPr>
        <p:spPr>
          <a:xfrm>
            <a:off x="3357880" y="1692910"/>
            <a:ext cx="8219440" cy="1198880"/>
          </a:xfrm>
          <a:prstGeom prst="rect">
            <a:avLst/>
          </a:prstGeom>
          <a:noFill/>
          <a:ln w="9525">
            <a:noFill/>
          </a:ln>
        </p:spPr>
        <p:txBody>
          <a:bodyPr wrap="square">
            <a:spAutoFit/>
          </a:bodyPr>
          <a:lstStyle/>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The picture shows Chinese and foreign students are walking through their school. </a:t>
            </a:r>
            <a:endParaRPr lang="en-US" altLang="en-US" sz="2400" b="1">
              <a:solidFill>
                <a:schemeClr val="accent3"/>
              </a:solidFill>
              <a:latin typeface="Times New Roman" panose="02020603050405020304"/>
              <a:ea typeface="宋体" panose="02010600030101010101" pitchFamily="2" charset="-122"/>
            </a:endParaRPr>
          </a:p>
        </p:txBody>
      </p:sp>
      <p:pic>
        <p:nvPicPr>
          <p:cNvPr id="23" name="图片 23" descr="20210408164705"/>
          <p:cNvPicPr>
            <a:picLocks noChangeAspect="1"/>
          </p:cNvPicPr>
          <p:nvPr/>
        </p:nvPicPr>
        <p:blipFill>
          <a:blip r:embed="rId2"/>
          <a:stretch>
            <a:fillRect/>
          </a:stretch>
        </p:blipFill>
        <p:spPr>
          <a:xfrm>
            <a:off x="0" y="4653915"/>
            <a:ext cx="3005455" cy="2091055"/>
          </a:xfrm>
          <a:prstGeom prst="rect">
            <a:avLst/>
          </a:prstGeom>
        </p:spPr>
      </p:pic>
      <p:sp>
        <p:nvSpPr>
          <p:cNvPr id="5" name="文本框 4"/>
          <p:cNvSpPr txBox="1"/>
          <p:nvPr/>
        </p:nvSpPr>
        <p:spPr>
          <a:xfrm>
            <a:off x="608330" y="4004945"/>
            <a:ext cx="2046605" cy="521970"/>
          </a:xfrm>
          <a:prstGeom prst="rect">
            <a:avLst/>
          </a:prstGeom>
          <a:noFill/>
        </p:spPr>
        <p:txBody>
          <a:bodyPr wrap="square" rtlCol="0">
            <a:spAutoFit/>
          </a:bodyPr>
          <a:lstStyle/>
          <a:p>
            <a:pPr algn="ctr"/>
            <a:r>
              <a:rPr lang="en-US" altLang="zh-CN" sz="2800" b="1">
                <a:solidFill>
                  <a:srgbClr val="FF0000"/>
                </a:solidFill>
              </a:rPr>
              <a:t>Picture 2 </a:t>
            </a:r>
            <a:endParaRPr lang="en-US" altLang="zh-CN" sz="2800" b="1">
              <a:solidFill>
                <a:srgbClr val="FF0000"/>
              </a:solidFill>
            </a:endParaRPr>
          </a:p>
        </p:txBody>
      </p:sp>
      <p:sp>
        <p:nvSpPr>
          <p:cNvPr id="6" name="文本框 5"/>
          <p:cNvSpPr txBox="1"/>
          <p:nvPr/>
        </p:nvSpPr>
        <p:spPr>
          <a:xfrm>
            <a:off x="3357880" y="5222875"/>
            <a:ext cx="8677910" cy="953135"/>
          </a:xfrm>
          <a:prstGeom prst="rect">
            <a:avLst/>
          </a:prstGeom>
          <a:noFill/>
          <a:ln w="9525">
            <a:noFill/>
          </a:ln>
        </p:spPr>
        <p:txBody>
          <a:bodyPr wrap="square">
            <a:spAutoFit/>
          </a:bodyPr>
          <a:lstStyle/>
          <a:p>
            <a:pPr indent="0"/>
            <a:r>
              <a:rPr lang="en-US" sz="2800" b="1">
                <a:solidFill>
                  <a:srgbClr val="FF0000"/>
                </a:solidFill>
                <a:latin typeface="Times New Roman" panose="02020603050405020304" charset="0"/>
                <a:ea typeface="宋体" panose="02010600030101010101" pitchFamily="2" charset="-122"/>
              </a:rPr>
              <a:t>It shows Chinese and foreigners are doing body-building exercise eg. tai chi.</a:t>
            </a:r>
            <a:endParaRPr lang="zh-CN" altLang="en-US" sz="2800" b="1"/>
          </a:p>
        </p:txBody>
      </p:sp>
      <p:sp>
        <p:nvSpPr>
          <p:cNvPr id="7" name="右箭头 6"/>
          <p:cNvSpPr/>
          <p:nvPr/>
        </p:nvSpPr>
        <p:spPr>
          <a:xfrm>
            <a:off x="3413125" y="1213485"/>
            <a:ext cx="861695" cy="480060"/>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3357880" y="4653915"/>
            <a:ext cx="889000" cy="4654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32990" y="0"/>
            <a:ext cx="8302625" cy="705485"/>
          </a:xfrm>
        </p:spPr>
        <p:txBody>
          <a:bodyPr>
            <a:normAutofit fontScale="90000"/>
            <a:scene3d>
              <a:camera prst="orthographicFront"/>
              <a:lightRig rig="threePt" dir="t"/>
            </a:scene3d>
          </a:bodyPr>
          <a:lstStyle/>
          <a:p>
            <a:pPr algn="ctr"/>
            <a:br>
              <a:rPr lang="en-US" altLang="zh-CN">
                <a:solidFill>
                  <a:srgbClr val="4F5BF7"/>
                </a:solidFill>
                <a:effectLst>
                  <a:outerShdw blurRad="38100" dist="25400" dir="5400000" algn="ctr" rotWithShape="0">
                    <a:srgbClr val="6E747A">
                      <a:alpha val="43000"/>
                    </a:srgbClr>
                  </a:outerShdw>
                </a:effectLst>
                <a:sym typeface="+mn-ea"/>
              </a:rPr>
            </a:br>
            <a:r>
              <a:rPr lang="en-US" altLang="zh-CN">
                <a:solidFill>
                  <a:srgbClr val="4F5BF7"/>
                </a:solidFill>
                <a:effectLst>
                  <a:outerShdw blurRad="38100" dist="25400" dir="5400000" algn="ctr" rotWithShape="0">
                    <a:srgbClr val="6E747A">
                      <a:alpha val="43000"/>
                    </a:srgbClr>
                  </a:outerShdw>
                </a:effectLst>
                <a:latin typeface="微软雅黑" panose="020B0503020204020204" pitchFamily="34" charset="-122"/>
                <a:sym typeface="+mn-ea"/>
              </a:rPr>
              <a:t>Look and say</a:t>
            </a:r>
            <a:br>
              <a:rPr lang="en-US" altLang="zh-CN">
                <a:solidFill>
                  <a:srgbClr val="4F5BF7"/>
                </a:solidFill>
                <a:effectLst>
                  <a:outerShdw blurRad="38100" dist="25400" dir="5400000" algn="ctr" rotWithShape="0">
                    <a:srgbClr val="6E747A">
                      <a:alpha val="43000"/>
                    </a:srgbClr>
                  </a:outerShdw>
                </a:effectLst>
                <a:latin typeface="微软雅黑" panose="020B0503020204020204" pitchFamily="34" charset="-122"/>
              </a:rPr>
            </a:br>
            <a:endParaRPr lang="en-US" altLang="zh-CN">
              <a:solidFill>
                <a:srgbClr val="4F5BF7"/>
              </a:solidFill>
              <a:effectLst>
                <a:outerShdw blurRad="38100" dist="25400" dir="5400000" algn="ctr" rotWithShape="0">
                  <a:srgbClr val="6E747A">
                    <a:alpha val="43000"/>
                  </a:srgbClr>
                </a:outerShdw>
              </a:effectLst>
              <a:latin typeface="微软雅黑" panose="020B0503020204020204" pitchFamily="34" charset="-122"/>
            </a:endParaRPr>
          </a:p>
        </p:txBody>
      </p:sp>
      <p:pic>
        <p:nvPicPr>
          <p:cNvPr id="24" name="图片 24" descr="20210408164845"/>
          <p:cNvPicPr>
            <a:picLocks noChangeAspect="1"/>
          </p:cNvPicPr>
          <p:nvPr/>
        </p:nvPicPr>
        <p:blipFill>
          <a:blip r:embed="rId1"/>
          <a:stretch>
            <a:fillRect/>
          </a:stretch>
        </p:blipFill>
        <p:spPr>
          <a:xfrm>
            <a:off x="635" y="1305560"/>
            <a:ext cx="3120390" cy="2017395"/>
          </a:xfrm>
          <a:prstGeom prst="rect">
            <a:avLst/>
          </a:prstGeom>
        </p:spPr>
      </p:pic>
      <p:pic>
        <p:nvPicPr>
          <p:cNvPr id="25" name="图片 25" descr="20210408165239"/>
          <p:cNvPicPr>
            <a:picLocks noChangeAspect="1"/>
          </p:cNvPicPr>
          <p:nvPr/>
        </p:nvPicPr>
        <p:blipFill>
          <a:blip r:embed="rId2"/>
          <a:stretch>
            <a:fillRect/>
          </a:stretch>
        </p:blipFill>
        <p:spPr>
          <a:xfrm>
            <a:off x="0" y="4752975"/>
            <a:ext cx="3121025" cy="2105025"/>
          </a:xfrm>
          <a:prstGeom prst="rect">
            <a:avLst/>
          </a:prstGeom>
        </p:spPr>
      </p:pic>
      <p:sp>
        <p:nvSpPr>
          <p:cNvPr id="4" name="文本框 3"/>
          <p:cNvSpPr txBox="1"/>
          <p:nvPr/>
        </p:nvSpPr>
        <p:spPr>
          <a:xfrm>
            <a:off x="536575" y="706120"/>
            <a:ext cx="2046605" cy="521970"/>
          </a:xfrm>
          <a:prstGeom prst="rect">
            <a:avLst/>
          </a:prstGeom>
          <a:noFill/>
        </p:spPr>
        <p:txBody>
          <a:bodyPr wrap="square" rtlCol="0">
            <a:spAutoFit/>
          </a:bodyPr>
          <a:lstStyle/>
          <a:p>
            <a:pPr algn="ctr"/>
            <a:r>
              <a:rPr lang="en-US" altLang="zh-CN" sz="2800" b="1">
                <a:solidFill>
                  <a:srgbClr val="00B0F0"/>
                </a:solidFill>
              </a:rPr>
              <a:t>Picture 3 </a:t>
            </a:r>
            <a:endParaRPr lang="en-US" altLang="zh-CN" sz="2800" b="1">
              <a:solidFill>
                <a:srgbClr val="00B0F0"/>
              </a:solidFill>
            </a:endParaRPr>
          </a:p>
        </p:txBody>
      </p:sp>
      <p:sp>
        <p:nvSpPr>
          <p:cNvPr id="5" name="文本框 4"/>
          <p:cNvSpPr txBox="1"/>
          <p:nvPr/>
        </p:nvSpPr>
        <p:spPr>
          <a:xfrm>
            <a:off x="611505" y="4022090"/>
            <a:ext cx="2046605" cy="521970"/>
          </a:xfrm>
          <a:prstGeom prst="rect">
            <a:avLst/>
          </a:prstGeom>
          <a:noFill/>
        </p:spPr>
        <p:txBody>
          <a:bodyPr wrap="square" rtlCol="0">
            <a:spAutoFit/>
          </a:bodyPr>
          <a:lstStyle/>
          <a:p>
            <a:pPr algn="ctr"/>
            <a:r>
              <a:rPr lang="en-US" altLang="zh-CN" sz="2800" b="1">
                <a:solidFill>
                  <a:srgbClr val="7030A0"/>
                </a:solidFill>
              </a:rPr>
              <a:t>Picture 4 </a:t>
            </a:r>
            <a:endParaRPr lang="en-US" altLang="zh-CN" sz="2800" b="1">
              <a:solidFill>
                <a:srgbClr val="7030A0"/>
              </a:solidFill>
            </a:endParaRPr>
          </a:p>
        </p:txBody>
      </p:sp>
      <p:sp>
        <p:nvSpPr>
          <p:cNvPr id="100" name="文本框 99"/>
          <p:cNvSpPr txBox="1"/>
          <p:nvPr/>
        </p:nvSpPr>
        <p:spPr>
          <a:xfrm>
            <a:off x="3570605" y="1991360"/>
            <a:ext cx="8353425" cy="1198880"/>
          </a:xfrm>
          <a:prstGeom prst="rect">
            <a:avLst/>
          </a:prstGeom>
          <a:noFill/>
          <a:ln w="9525">
            <a:noFill/>
          </a:ln>
        </p:spPr>
        <p:txBody>
          <a:bodyPr wrap="square">
            <a:spAutoFit/>
          </a:bodyPr>
          <a:lstStyle/>
          <a:p>
            <a:pPr indent="0" fontAlgn="auto">
              <a:lnSpc>
                <a:spcPct val="150000"/>
              </a:lnSpc>
            </a:pPr>
            <a:r>
              <a:rPr lang="en-US" sz="2400" b="1">
                <a:solidFill>
                  <a:schemeClr val="accent2"/>
                </a:solidFill>
                <a:latin typeface="Times New Roman" panose="02020603050405020304" charset="0"/>
                <a:ea typeface="宋体" panose="02010600030101010101" pitchFamily="2" charset="-122"/>
              </a:rPr>
              <a:t>A group of foreign tourists are exploring the Great Wall of China</a:t>
            </a:r>
            <a:r>
              <a:rPr lang="en-US" sz="1050" b="0">
                <a:solidFill>
                  <a:schemeClr val="accent2"/>
                </a:solidFill>
                <a:latin typeface="Times New Roman" panose="02020603050405020304" charset="0"/>
                <a:ea typeface="宋体" panose="02010600030101010101" pitchFamily="2" charset="-122"/>
              </a:rPr>
              <a:t>. </a:t>
            </a:r>
            <a:endParaRPr lang="en-US" altLang="en-US" sz="1050" b="0">
              <a:solidFill>
                <a:schemeClr val="accent2"/>
              </a:solidFill>
              <a:latin typeface="Times New Roman" panose="02020603050405020304"/>
              <a:ea typeface="宋体" panose="02010600030101010101" pitchFamily="2" charset="-122"/>
            </a:endParaRPr>
          </a:p>
        </p:txBody>
      </p:sp>
      <p:sp>
        <p:nvSpPr>
          <p:cNvPr id="7" name="右箭头 6"/>
          <p:cNvSpPr/>
          <p:nvPr/>
        </p:nvSpPr>
        <p:spPr>
          <a:xfrm>
            <a:off x="3570605" y="1305560"/>
            <a:ext cx="861695" cy="48006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a:off x="3455670" y="4752975"/>
            <a:ext cx="861695" cy="480060"/>
          </a:xfrm>
          <a:prstGeom prst="rightArrow">
            <a:avLst/>
          </a:prstGeom>
          <a:gradFill>
            <a:gsLst>
              <a:gs pos="0">
                <a:srgbClr val="7B32B2"/>
              </a:gs>
              <a:gs pos="100000">
                <a:srgbClr val="401A5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455670" y="5390515"/>
            <a:ext cx="8298180" cy="1198880"/>
          </a:xfrm>
          <a:prstGeom prst="rect">
            <a:avLst/>
          </a:prstGeom>
          <a:noFill/>
          <a:ln w="9525">
            <a:noFill/>
          </a:ln>
        </p:spPr>
        <p:txBody>
          <a:bodyPr wrap="square">
            <a:spAutoFit/>
          </a:bodyPr>
          <a:lstStyle/>
          <a:p>
            <a:pPr indent="0" fontAlgn="auto">
              <a:lnSpc>
                <a:spcPct val="150000"/>
              </a:lnSpc>
            </a:pPr>
            <a:r>
              <a:rPr lang="en-US" sz="2400" b="1">
                <a:gradFill>
                  <a:gsLst>
                    <a:gs pos="0">
                      <a:srgbClr val="7B32B2"/>
                    </a:gs>
                    <a:gs pos="100000">
                      <a:srgbClr val="401A5D"/>
                    </a:gs>
                  </a:gsLst>
                  <a:lin scaled="0"/>
                </a:gradFill>
                <a:latin typeface="Times New Roman" panose="02020603050405020304" charset="0"/>
                <a:ea typeface="宋体" panose="02010600030101010101" pitchFamily="2" charset="-122"/>
              </a:rPr>
              <a:t>The picture shows a foreign business man is shaking hands with a Chinese one.</a:t>
            </a:r>
            <a:endParaRPr lang="en-US" altLang="en-US" sz="2400" b="1">
              <a:gradFill>
                <a:gsLst>
                  <a:gs pos="0">
                    <a:srgbClr val="7B32B2"/>
                  </a:gs>
                  <a:gs pos="100000">
                    <a:srgbClr val="401A5D"/>
                  </a:gs>
                </a:gsLst>
                <a:lin scaled="0"/>
              </a:gradFill>
              <a:latin typeface="Times New Roman" panose="02020603050405020304"/>
              <a:ea typeface="宋体" panose="02010600030101010101" pitchFamily="2" charset="-122"/>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705485"/>
          </a:xfrm>
          <a:solidFill>
            <a:schemeClr val="accent4">
              <a:lumMod val="20000"/>
              <a:lumOff val="80000"/>
            </a:schemeClr>
          </a:solidFill>
        </p:spPr>
        <p:txBody>
          <a:bodyPr/>
          <a:lstStyle/>
          <a:p>
            <a:pPr algn="ctr"/>
            <a:r>
              <a:rPr lang="en-US" altLang="zh-CN">
                <a:solidFill>
                  <a:srgbClr val="4F5BF7"/>
                </a:solidFill>
                <a:effectLst>
                  <a:outerShdw blurRad="38100" dist="25400" dir="5400000" algn="ctr" rotWithShape="0">
                    <a:srgbClr val="6E747A">
                      <a:alpha val="43000"/>
                    </a:srgbClr>
                  </a:outerShdw>
                </a:effectLst>
              </a:rPr>
              <a:t>Part Two  Reading--Understanding ideas </a:t>
            </a:r>
            <a:r>
              <a:rPr lang="en-US" altLang="zh-CN">
                <a:solidFill>
                  <a:srgbClr val="4F5BF7"/>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a:t>
            </a:r>
            <a:endParaRPr lang="en-US" altLang="zh-CN">
              <a:solidFill>
                <a:srgbClr val="4F5BF7"/>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0" y="970915"/>
            <a:ext cx="3660140" cy="4134485"/>
          </a:xfrm>
          <a:prstGeom prst="rect">
            <a:avLst/>
          </a:prstGeom>
        </p:spPr>
      </p:pic>
      <p:pic>
        <p:nvPicPr>
          <p:cNvPr id="5" name="图片 4"/>
          <p:cNvPicPr>
            <a:picLocks noChangeAspect="1"/>
          </p:cNvPicPr>
          <p:nvPr/>
        </p:nvPicPr>
        <p:blipFill>
          <a:blip r:embed="rId2"/>
          <a:stretch>
            <a:fillRect/>
          </a:stretch>
        </p:blipFill>
        <p:spPr>
          <a:xfrm>
            <a:off x="3846195" y="1255395"/>
            <a:ext cx="4134485" cy="4939030"/>
          </a:xfrm>
          <a:prstGeom prst="rect">
            <a:avLst/>
          </a:prstGeom>
        </p:spPr>
      </p:pic>
      <p:pic>
        <p:nvPicPr>
          <p:cNvPr id="6" name="图片 5"/>
          <p:cNvPicPr>
            <a:picLocks noChangeAspect="1"/>
          </p:cNvPicPr>
          <p:nvPr/>
        </p:nvPicPr>
        <p:blipFill>
          <a:blip r:embed="rId3"/>
          <a:stretch>
            <a:fillRect/>
          </a:stretch>
        </p:blipFill>
        <p:spPr>
          <a:xfrm>
            <a:off x="8166735" y="2056765"/>
            <a:ext cx="4039235" cy="4801235"/>
          </a:xfrm>
          <a:prstGeom prst="rect">
            <a:avLst/>
          </a:prstGeom>
        </p:spPr>
      </p:pic>
      <p:sp>
        <p:nvSpPr>
          <p:cNvPr id="7" name="文本框 6"/>
          <p:cNvSpPr txBox="1"/>
          <p:nvPr/>
        </p:nvSpPr>
        <p:spPr>
          <a:xfrm>
            <a:off x="255905" y="5370830"/>
            <a:ext cx="2172970" cy="398780"/>
          </a:xfrm>
          <a:prstGeom prst="rect">
            <a:avLst/>
          </a:prstGeom>
          <a:noFill/>
        </p:spPr>
        <p:txBody>
          <a:bodyPr wrap="square" rtlCol="0">
            <a:spAutoFit/>
          </a:bodyPr>
          <a:lstStyle/>
          <a:p>
            <a:r>
              <a:rPr lang="en-US" altLang="zh-CN" sz="2000" b="1">
                <a:solidFill>
                  <a:srgbClr val="FF0000"/>
                </a:solidFill>
              </a:rPr>
              <a:t>Mogao Grottoes</a:t>
            </a:r>
            <a:endParaRPr lang="en-US" altLang="zh-CN" sz="2000" b="1">
              <a:solidFill>
                <a:srgbClr val="FF0000"/>
              </a:solidFill>
            </a:endParaRPr>
          </a:p>
        </p:txBody>
      </p:sp>
      <p:sp>
        <p:nvSpPr>
          <p:cNvPr id="8" name="文本框 7"/>
          <p:cNvSpPr txBox="1"/>
          <p:nvPr/>
        </p:nvSpPr>
        <p:spPr>
          <a:xfrm>
            <a:off x="9091930" y="1509395"/>
            <a:ext cx="2667000" cy="398780"/>
          </a:xfrm>
          <a:prstGeom prst="rect">
            <a:avLst/>
          </a:prstGeom>
          <a:noFill/>
        </p:spPr>
        <p:txBody>
          <a:bodyPr wrap="square" rtlCol="0">
            <a:spAutoFit/>
          </a:bodyPr>
          <a:lstStyle/>
          <a:p>
            <a:r>
              <a:rPr lang="en-US" altLang="zh-CN" sz="2000" b="1">
                <a:solidFill>
                  <a:srgbClr val="FF0000"/>
                </a:solidFill>
              </a:rPr>
              <a:t>Mingsha Moutain</a:t>
            </a:r>
            <a:endParaRPr lang="en-US" altLang="zh-CN" sz="2000" b="1">
              <a:solidFill>
                <a:srgbClr val="FF0000"/>
              </a:solidFill>
            </a:endParaRPr>
          </a:p>
        </p:txBody>
      </p:sp>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5330" y="114300"/>
            <a:ext cx="7864475" cy="705485"/>
          </a:xfrm>
        </p:spPr>
        <p:txBody>
          <a:bodyPr/>
          <a:lstStyle/>
          <a:p>
            <a:pPr algn="ctr"/>
            <a:r>
              <a:rPr lang="en-US" altLang="zh-CN"/>
              <a:t> </a:t>
            </a:r>
            <a:r>
              <a:rPr lang="en-US" altLang="zh-CN">
                <a:solidFill>
                  <a:srgbClr val="4F5BF7"/>
                </a:solidFill>
                <a:effectLst>
                  <a:outerShdw blurRad="38100" dist="25400" dir="5400000" algn="ctr" rotWithShape="0">
                    <a:srgbClr val="6E747A">
                      <a:alpha val="43000"/>
                    </a:srgbClr>
                  </a:outerShdw>
                </a:effectLst>
              </a:rPr>
              <a:t>Welcome to Dunhuanng</a:t>
            </a:r>
            <a:endParaRPr lang="en-US" altLang="zh-CN">
              <a:solidFill>
                <a:srgbClr val="4F5BF7"/>
              </a:solidFill>
              <a:effectLst>
                <a:outerShdw blurRad="38100" dist="25400" dir="5400000" algn="ctr" rotWithShape="0">
                  <a:srgbClr val="6E747A">
                    <a:alpha val="43000"/>
                  </a:srgbClr>
                </a:outerShdw>
              </a:effectLst>
            </a:endParaRPr>
          </a:p>
        </p:txBody>
      </p:sp>
      <p:sp>
        <p:nvSpPr>
          <p:cNvPr id="3" name="文本框 2"/>
          <p:cNvSpPr txBox="1"/>
          <p:nvPr/>
        </p:nvSpPr>
        <p:spPr>
          <a:xfrm>
            <a:off x="704850" y="930910"/>
            <a:ext cx="10074275" cy="5077460"/>
          </a:xfrm>
          <a:prstGeom prst="rect">
            <a:avLst/>
          </a:prstGeom>
          <a:noFill/>
        </p:spPr>
        <p:txBody>
          <a:bodyPr wrap="square" rtlCol="0">
            <a:spAutoFit/>
          </a:bodyPr>
          <a:lstStyle/>
          <a:p>
            <a:pPr fontAlgn="auto">
              <a:lnSpc>
                <a:spcPct val="150000"/>
              </a:lnSpc>
            </a:pPr>
            <a:r>
              <a:rPr lang="en-US" altLang="zh-CN" sz="2400"/>
              <a:t>1.  What makes Dunhuang unique,Mogao Grottoes, murals or Mingsha   Mountain? Why? </a:t>
            </a:r>
            <a:endParaRPr lang="en-US" altLang="zh-CN" sz="2400"/>
          </a:p>
          <a:p>
            <a:pPr fontAlgn="auto">
              <a:lnSpc>
                <a:spcPct val="150000"/>
              </a:lnSpc>
            </a:pPr>
            <a:r>
              <a:rPr lang="en-US" altLang="zh-CN" sz="2400"/>
              <a:t> </a:t>
            </a:r>
            <a:endParaRPr lang="en-US" altLang="zh-CN" sz="2400"/>
          </a:p>
          <a:p>
            <a:pPr fontAlgn="auto">
              <a:lnSpc>
                <a:spcPct val="150000"/>
              </a:lnSpc>
            </a:pPr>
            <a:endParaRPr lang="en-US" altLang="zh-CN" sz="2400"/>
          </a:p>
          <a:p>
            <a:pPr fontAlgn="auto">
              <a:lnSpc>
                <a:spcPct val="150000"/>
              </a:lnSpc>
            </a:pPr>
            <a:endParaRPr lang="en-US" altLang="zh-CN" sz="2400"/>
          </a:p>
          <a:p>
            <a:pPr fontAlgn="auto">
              <a:lnSpc>
                <a:spcPct val="150000"/>
              </a:lnSpc>
            </a:pPr>
            <a:endParaRPr lang="en-US" altLang="zh-CN" sz="2400"/>
          </a:p>
          <a:p>
            <a:pPr fontAlgn="auto">
              <a:lnSpc>
                <a:spcPct val="150000"/>
              </a:lnSpc>
            </a:pPr>
            <a:r>
              <a:rPr lang="en-US" altLang="zh-CN" sz="2400"/>
              <a:t> </a:t>
            </a:r>
            <a:endParaRPr lang="en-US" altLang="zh-CN" sz="2400"/>
          </a:p>
          <a:p>
            <a:pPr fontAlgn="auto">
              <a:lnSpc>
                <a:spcPct val="150000"/>
              </a:lnSpc>
            </a:pPr>
            <a:r>
              <a:rPr lang="en-US" altLang="zh-CN" sz="2400"/>
              <a:t>  </a:t>
            </a:r>
            <a:r>
              <a:rPr lang="en-US" altLang="zh-CN" sz="2400">
                <a:solidFill>
                  <a:srgbClr val="00B050"/>
                </a:solidFill>
              </a:rPr>
              <a:t> </a:t>
            </a:r>
            <a:endParaRPr lang="en-US" altLang="zh-CN" sz="2400">
              <a:solidFill>
                <a:srgbClr val="00B050"/>
              </a:solidFill>
            </a:endParaRPr>
          </a:p>
          <a:p>
            <a:pPr fontAlgn="auto">
              <a:lnSpc>
                <a:spcPct val="150000"/>
              </a:lnSpc>
            </a:pPr>
            <a:endParaRPr lang="en-US" altLang="zh-CN" sz="2400">
              <a:solidFill>
                <a:srgbClr val="00B050"/>
              </a:solidFill>
            </a:endParaRPr>
          </a:p>
        </p:txBody>
      </p:sp>
      <p:sp>
        <p:nvSpPr>
          <p:cNvPr id="4" name="文本框 3"/>
          <p:cNvSpPr txBox="1"/>
          <p:nvPr/>
        </p:nvSpPr>
        <p:spPr>
          <a:xfrm>
            <a:off x="608330" y="2135505"/>
            <a:ext cx="10170160" cy="3046095"/>
          </a:xfrm>
          <a:prstGeom prst="rect">
            <a:avLst/>
          </a:prstGeom>
          <a:noFill/>
        </p:spPr>
        <p:txBody>
          <a:bodyPr wrap="square" rtlCol="0">
            <a:spAutoFit/>
          </a:bodyPr>
          <a:lstStyle/>
          <a:p>
            <a:pPr fontAlgn="auto">
              <a:lnSpc>
                <a:spcPct val="200000"/>
              </a:lnSpc>
            </a:pPr>
            <a:r>
              <a:rPr lang="en-US" altLang="zh-CN" sz="2400">
                <a:solidFill>
                  <a:srgbClr val="00B050"/>
                </a:solidFill>
              </a:rPr>
              <a:t>Possible answer:</a:t>
            </a:r>
            <a:r>
              <a:rPr lang="en-US" altLang="zh-CN" sz="2400">
                <a:solidFill>
                  <a:srgbClr val="FF0000"/>
                </a:solidFill>
              </a:rPr>
              <a:t> </a:t>
            </a:r>
            <a:endParaRPr lang="en-US" altLang="zh-CN" sz="2400">
              <a:solidFill>
                <a:srgbClr val="FF0000"/>
              </a:solidFill>
            </a:endParaRPr>
          </a:p>
          <a:p>
            <a:pPr fontAlgn="auto">
              <a:lnSpc>
                <a:spcPct val="200000"/>
              </a:lnSpc>
            </a:pPr>
            <a:r>
              <a:rPr lang="zh-CN" altLang="en-US" sz="2400">
                <a:solidFill>
                  <a:srgbClr val="FF0000"/>
                </a:solidFill>
              </a:rPr>
              <a:t>Dunhuang is unique because of the Mogao Grottoes, its incredibly detailed, colourful murals and Mingsha Mountain, which is rarely seen in any other place.  </a:t>
            </a:r>
            <a:endParaRPr lang="zh-CN" altLang="en-US" sz="2400">
              <a:solidFill>
                <a:srgbClr val="FF0000"/>
              </a:solidFill>
            </a:endParaRPr>
          </a:p>
        </p:txBody>
      </p:sp>
      <p:pic>
        <p:nvPicPr>
          <p:cNvPr id="7" name="图片 6"/>
          <p:cNvPicPr>
            <a:picLocks noChangeAspect="1"/>
          </p:cNvPicPr>
          <p:nvPr/>
        </p:nvPicPr>
        <p:blipFill>
          <a:blip r:embed="rId1"/>
          <a:stretch>
            <a:fillRect/>
          </a:stretch>
        </p:blipFill>
        <p:spPr>
          <a:xfrm>
            <a:off x="10493375" y="0"/>
            <a:ext cx="1698625" cy="1919605"/>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58595" y="142240"/>
            <a:ext cx="8512810" cy="705485"/>
          </a:xfrm>
        </p:spPr>
        <p:txBody>
          <a:bodyPr/>
          <a:lstStyle/>
          <a:p>
            <a:pPr algn="ctr"/>
            <a:r>
              <a:rPr lang="en-US" altLang="zh-CN"/>
              <a:t>  </a:t>
            </a:r>
            <a:r>
              <a:rPr lang="en-US" altLang="zh-CN">
                <a:solidFill>
                  <a:srgbClr val="4F5BF7"/>
                </a:solidFill>
                <a:effectLst>
                  <a:outerShdw blurRad="38100" dist="25400" dir="5400000" algn="ctr" rotWithShape="0">
                    <a:srgbClr val="6E747A">
                      <a:alpha val="43000"/>
                    </a:srgbClr>
                  </a:outerShdw>
                </a:effectLst>
                <a:sym typeface="+mn-ea"/>
              </a:rPr>
              <a:t>Welcome to Dunhuanng</a:t>
            </a:r>
            <a:endParaRPr lang="en-US" altLang="zh-CN"/>
          </a:p>
        </p:txBody>
      </p:sp>
      <p:sp>
        <p:nvSpPr>
          <p:cNvPr id="5" name="文本框 4"/>
          <p:cNvSpPr txBox="1"/>
          <p:nvPr/>
        </p:nvSpPr>
        <p:spPr>
          <a:xfrm>
            <a:off x="876935" y="1042035"/>
            <a:ext cx="9357360" cy="5815965"/>
          </a:xfrm>
          <a:prstGeom prst="rect">
            <a:avLst/>
          </a:prstGeom>
          <a:noFill/>
        </p:spPr>
        <p:txBody>
          <a:bodyPr wrap="square" rtlCol="0">
            <a:spAutoFit/>
          </a:bodyPr>
          <a:lstStyle/>
          <a:p>
            <a:pPr fontAlgn="auto">
              <a:lnSpc>
                <a:spcPct val="150000"/>
              </a:lnSpc>
            </a:pPr>
            <a:r>
              <a:rPr lang="en-US" altLang="zh-CN" sz="2400">
                <a:latin typeface="微软雅黑" panose="020B0503020204020204" pitchFamily="34" charset="-122"/>
                <a:ea typeface="微软雅黑" panose="020B0503020204020204" pitchFamily="34" charset="-122"/>
              </a:rPr>
              <a:t>2. What else do you know about Dunhuang?</a:t>
            </a:r>
            <a:endParaRPr lang="en-US" altLang="zh-CN" sz="2400">
              <a:latin typeface="微软雅黑" panose="020B0503020204020204" pitchFamily="34" charset="-122"/>
              <a:ea typeface="微软雅黑" panose="020B0503020204020204" pitchFamily="34" charset="-122"/>
            </a:endParaRPr>
          </a:p>
          <a:p>
            <a:pPr fontAlgn="auto">
              <a:lnSpc>
                <a:spcPct val="150000"/>
              </a:lnSpc>
            </a:pPr>
            <a:r>
              <a:rPr lang="en-US" altLang="zh-CN" sz="2400"/>
              <a:t> </a:t>
            </a:r>
            <a:endParaRPr lang="en-US" altLang="zh-CN" sz="2400"/>
          </a:p>
          <a:p>
            <a:pPr fontAlgn="auto">
              <a:lnSpc>
                <a:spcPct val="150000"/>
              </a:lnSpc>
            </a:pPr>
            <a:r>
              <a:rPr lang="en-US" altLang="zh-CN" sz="2400"/>
              <a:t>       </a:t>
            </a:r>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r>
              <a:rPr lang="en-US" altLang="zh-CN" sz="2400"/>
              <a:t> </a:t>
            </a:r>
            <a:endParaRPr lang="en-US" altLang="zh-CN" sz="2400"/>
          </a:p>
        </p:txBody>
      </p:sp>
      <p:sp>
        <p:nvSpPr>
          <p:cNvPr id="6" name="文本框 5"/>
          <p:cNvSpPr txBox="1"/>
          <p:nvPr/>
        </p:nvSpPr>
        <p:spPr>
          <a:xfrm>
            <a:off x="876935" y="1829435"/>
            <a:ext cx="9357360" cy="4338320"/>
          </a:xfrm>
          <a:prstGeom prst="rect">
            <a:avLst/>
          </a:prstGeom>
          <a:noFill/>
        </p:spPr>
        <p:txBody>
          <a:bodyPr wrap="square" rtlCol="0">
            <a:spAutoFit/>
          </a:bodyPr>
          <a:lstStyle/>
          <a:p>
            <a:pPr fontAlgn="auto">
              <a:lnSpc>
                <a:spcPct val="150000"/>
              </a:lnSpc>
            </a:pPr>
            <a:r>
              <a:rPr lang="en-US" altLang="zh-CN" sz="2400">
                <a:solidFill>
                  <a:srgbClr val="00B050"/>
                </a:solidFill>
              </a:rPr>
              <a:t>Possible answer:</a:t>
            </a:r>
            <a:r>
              <a:rPr lang="en-US" altLang="zh-CN" sz="2400">
                <a:solidFill>
                  <a:srgbClr val="FF0000"/>
                </a:solidFill>
              </a:rPr>
              <a:t> </a:t>
            </a:r>
            <a:endParaRPr lang="en-US" altLang="zh-CN" sz="2400">
              <a:solidFill>
                <a:srgbClr val="FF0000"/>
              </a:solidFill>
            </a:endParaRPr>
          </a:p>
          <a:p>
            <a:pPr fontAlgn="auto">
              <a:lnSpc>
                <a:spcPct val="200000"/>
              </a:lnSpc>
            </a:pPr>
            <a:r>
              <a:rPr lang="zh-CN" altLang="en-US" sz="2400">
                <a:solidFill>
                  <a:srgbClr val="FF0000"/>
                </a:solidFill>
              </a:rPr>
              <a:t>As far as I</a:t>
            </a:r>
            <a:r>
              <a:rPr lang="en-US" altLang="zh-CN" sz="2400">
                <a:solidFill>
                  <a:srgbClr val="FF0000"/>
                </a:solidFill>
              </a:rPr>
              <a:t>’</a:t>
            </a:r>
            <a:r>
              <a:rPr lang="zh-CN" altLang="en-US" sz="2400">
                <a:solidFill>
                  <a:srgbClr val="FF0000"/>
                </a:solidFill>
              </a:rPr>
              <a:t>m concerned, Dunhuang is a place where many cultures meet and collide, where Chinese, Indian, Greek and Islamic cultures meet. Dunhuang is a temple of art. The murals and sculptures from the 4th to the 11th centuries give people a very powerful artistic experience. </a:t>
            </a:r>
            <a:endParaRPr lang="zh-CN" altLang="en-US" sz="2400">
              <a:solidFill>
                <a:srgbClr val="FF0000"/>
              </a:solidFill>
            </a:endParaRPr>
          </a:p>
        </p:txBody>
      </p:sp>
      <p:pic>
        <p:nvPicPr>
          <p:cNvPr id="7" name="图片 6"/>
          <p:cNvPicPr>
            <a:picLocks noChangeAspect="1"/>
          </p:cNvPicPr>
          <p:nvPr/>
        </p:nvPicPr>
        <p:blipFill>
          <a:blip r:embed="rId1"/>
          <a:stretch>
            <a:fillRect/>
          </a:stretch>
        </p:blipFill>
        <p:spPr>
          <a:xfrm>
            <a:off x="10493375" y="0"/>
            <a:ext cx="1698625" cy="1919605"/>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UNIT_PLACING_PICTURE_USER_VIEWPORT" val="{&quot;height&quot;:15360,&quot;width&quot;:15360}"/>
</p:tagLst>
</file>

<file path=ppt/tags/tag66.xml><?xml version="1.0" encoding="utf-8"?>
<p:tagLst xmlns:p="http://schemas.openxmlformats.org/presentationml/2006/main">
  <p:tag name="KSO_WM_UNIT_TABLE_BEAUTIFY" val="smartTable{c628a621-915b-4705-8d63-efa6f9b39676}"/>
  <p:tag name="TABLE_ENDDRAG_ORIGIN_RECT" val="895*401"/>
  <p:tag name="TABLE_ENDDRAG_RECT" val="24*79*895*40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UNIT_TABLE_BEAUTIFY" val="smartTable{0fa9c0df-f101-4f1d-9358-bbf446264a04}"/>
  <p:tag name="TABLE_ENDDRAG_ORIGIN_RECT" val="939*400"/>
  <p:tag name="TABLE_ENDDRAG_RECT" val="13*77*939*400"/>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UNIT_TABLE_BEAUTIFY" val="smartTable{ec6b4dcb-3f81-43e9-9e97-be6fbe8bd975}"/>
  <p:tag name="TABLE_ENDDRAG_ORIGIN_RECT" val="945*390"/>
  <p:tag name="TABLE_ENDDRAG_RECT" val="6*77*946*390"/>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UNIT_TABLE_BEAUTIFY" val="smartTable{dbfffcbd-4955-4b9c-85da-5c0ab29cc718}"/>
  <p:tag name="TABLE_ENDDRAG_ORIGIN_RECT" val="877*452"/>
  <p:tag name="TABLE_ENDDRAG_RECT" val="49*66*877*452"/>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AS_NET" val="4.0.30319.42000"/>
  <p:tag name="AS_OS" val="Microsoft Windows NT 6.1.7601 Service Pack 1"/>
  <p:tag name="AS_RELEASE_DATE" val="2020.05.14"/>
  <p:tag name="AS_TITLE" val="Aspose.Slides for .NET 4.0 Client Profile"/>
  <p:tag name="AS_VERSION" val="20.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7342</Words>
  <Application>WPS 演示</Application>
  <PresentationFormat/>
  <Paragraphs>311</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宋体</vt:lpstr>
      <vt:lpstr>Wingdings</vt:lpstr>
      <vt:lpstr>微软雅黑</vt:lpstr>
      <vt:lpstr>Wingdings</vt:lpstr>
      <vt:lpstr>Times New Roman</vt:lpstr>
      <vt:lpstr>字魂27号-布丁体</vt:lpstr>
      <vt:lpstr>Times New Roman</vt:lpstr>
      <vt:lpstr>Arial Unicode MS</vt:lpstr>
      <vt:lpstr>Calibri</vt:lpstr>
      <vt:lpstr>Office 主题​​</vt:lpstr>
      <vt:lpstr>PowerPoint 演示文稿</vt:lpstr>
      <vt:lpstr>PowerPoint 演示文稿</vt:lpstr>
      <vt:lpstr>Part One  Starting out </vt:lpstr>
      <vt:lpstr>Part One  Starting out </vt:lpstr>
      <vt:lpstr>Look and say</vt:lpstr>
      <vt:lpstr> Look and say </vt:lpstr>
      <vt:lpstr>Part Two  Reading--Understanding ideas ▼</vt:lpstr>
      <vt:lpstr> Welcome to Dunhuanng</vt:lpstr>
      <vt:lpstr>  Welcome to Dunhuanng</vt:lpstr>
      <vt:lpstr>            Reading comprehension</vt:lpstr>
      <vt:lpstr>Reading comprehension</vt:lpstr>
      <vt:lpstr> Reading comprehension </vt:lpstr>
      <vt:lpstr> Analyze the structure of the passage</vt:lpstr>
      <vt:lpstr>Feed back key information from the text    </vt:lpstr>
      <vt:lpstr>PowerPoint 演示文稿</vt:lpstr>
      <vt:lpstr>PowerPoint 演示文稿</vt:lpstr>
      <vt:lpstr>PowerPoint 演示文稿</vt:lpstr>
      <vt:lpstr>Post reading       Think &amp; share</vt:lpstr>
      <vt:lpstr>  Language appreciation   </vt:lpstr>
      <vt:lpstr> Language appreciation   </vt:lpstr>
      <vt:lpstr> Language appreciation   </vt:lpstr>
      <vt:lpstr>  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沧海昆仑</cp:lastModifiedBy>
  <cp:revision>2</cp:revision>
  <cp:lastPrinted>2021-04-15T08:15:00Z</cp:lastPrinted>
  <dcterms:created xsi:type="dcterms:W3CDTF">2021-04-15T08:15:00Z</dcterms:created>
  <dcterms:modified xsi:type="dcterms:W3CDTF">2021-04-25T07:00:38Z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C9C8A487D7804EBBA4A718733AF91809</vt:lpwstr>
  </property>
  <property fmtid="{D5CDD505-2E9C-101B-9397-08002B2CF9AE}" pid="7" name="KSOProductBuildVer">
    <vt:lpwstr>2052-11.1.0.10463</vt:lpwstr>
  </property>
</Properties>
</file>