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4" r:id="rId4"/>
    <p:sldId id="271" r:id="rId5"/>
    <p:sldId id="272" r:id="rId6"/>
    <p:sldId id="262" r:id="rId7"/>
    <p:sldId id="261"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7" r:id="rId22"/>
    <p:sldId id="288" r:id="rId23"/>
    <p:sldId id="260" r:id="rId24"/>
    <p:sldId id="259" r:id="rId25"/>
    <p:sldId id="258" r:id="rId26"/>
    <p:sldId id="257"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21"/>
        <p:guide pos="386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00.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endParaRPr lang="zh-CN" altLang="en-US"/>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a:sym typeface="+mn-ea"/>
              </a:rPr>
              <a:t>单击此处编辑标题</a:t>
            </a:r>
            <a:endParaRPr>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3.xml"/><Relationship Id="rId2" Type="http://schemas.openxmlformats.org/officeDocument/2006/relationships/image" Target="../media/image10.png"/><Relationship Id="rId1" Type="http://schemas.openxmlformats.org/officeDocument/2006/relationships/tags" Target="../tags/tag8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9.xml"/><Relationship Id="rId2" Type="http://schemas.openxmlformats.org/officeDocument/2006/relationships/image" Target="../media/image1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image" Target="../media/image5.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9758045" y="6524625"/>
            <a:ext cx="2350135" cy="228600"/>
            <a:chOff x="2805536" y="-1467853"/>
            <a:chExt cx="2161673" cy="228600"/>
          </a:xfrm>
        </p:grpSpPr>
        <p:sp>
          <p:nvSpPr>
            <p:cNvPr id="26" name="椭圆 25"/>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3" name="图片 12" descr="新教材精创页眉-简化版"/>
          <p:cNvPicPr>
            <a:picLocks noChangeAspect="1"/>
          </p:cNvPicPr>
          <p:nvPr/>
        </p:nvPicPr>
        <p:blipFill>
          <a:blip r:embed="rId1"/>
          <a:stretch>
            <a:fillRect/>
          </a:stretch>
        </p:blipFill>
        <p:spPr>
          <a:xfrm>
            <a:off x="2149475" y="84455"/>
            <a:ext cx="7988935" cy="829310"/>
          </a:xfrm>
          <a:prstGeom prst="rect">
            <a:avLst/>
          </a:prstGeom>
        </p:spPr>
      </p:pic>
      <p:sp>
        <p:nvSpPr>
          <p:cNvPr id="6" name="文本框 5"/>
          <p:cNvSpPr txBox="1"/>
          <p:nvPr/>
        </p:nvSpPr>
        <p:spPr>
          <a:xfrm>
            <a:off x="8290560" y="937260"/>
            <a:ext cx="3901440" cy="368300"/>
          </a:xfrm>
          <a:prstGeom prst="rect">
            <a:avLst/>
          </a:prstGeom>
          <a:noFill/>
        </p:spPr>
        <p:txBody>
          <a:bodyPr wrap="square" rtlCol="0">
            <a:spAutoFit/>
          </a:bodyPr>
          <a:lstStyle/>
          <a:p>
            <a:r>
              <a:rPr lang="en-US" altLang="zh-CN" b="1" smtClean="0">
                <a:solidFill>
                  <a:schemeClr val="accent1"/>
                </a:solidFill>
                <a:sym typeface="+mn-ea"/>
              </a:rPr>
              <a:t>  </a:t>
            </a:r>
            <a:r>
              <a:rPr lang="zh-CN" altLang="en-US" sz="1600" b="1" smtClean="0">
                <a:solidFill>
                  <a:schemeClr val="accent1"/>
                </a:solidFill>
                <a:sym typeface="+mn-ea"/>
              </a:rPr>
              <a:t>外研版高中英语  选择性</a:t>
            </a:r>
            <a:r>
              <a:rPr lang="zh-CN" altLang="en-US" sz="1600" b="1">
                <a:solidFill>
                  <a:schemeClr val="accent1"/>
                </a:solidFill>
                <a:sym typeface="+mn-ea"/>
              </a:rPr>
              <a:t>必修第四册</a:t>
            </a:r>
            <a:r>
              <a:rPr lang="zh-CN" altLang="en-US" b="1">
                <a:solidFill>
                  <a:schemeClr val="accent1"/>
                </a:solidFill>
                <a:sym typeface="+mn-ea"/>
              </a:rPr>
              <a:t>   </a:t>
            </a:r>
            <a:endParaRPr lang="zh-CN" altLang="en-US"/>
          </a:p>
        </p:txBody>
      </p:sp>
      <p:sp>
        <p:nvSpPr>
          <p:cNvPr id="7" name="文本框 6"/>
          <p:cNvSpPr txBox="1"/>
          <p:nvPr/>
        </p:nvSpPr>
        <p:spPr>
          <a:xfrm>
            <a:off x="871220" y="1842770"/>
            <a:ext cx="10560050" cy="922020"/>
          </a:xfrm>
          <a:prstGeom prst="rect">
            <a:avLst/>
          </a:prstGeom>
          <a:noFill/>
        </p:spPr>
        <p:txBody>
          <a:bodyPr wrap="square" rtlCol="0">
            <a:spAutoFit/>
          </a:bodyPr>
          <a:lstStyle/>
          <a:p>
            <a:pPr algn="ctr"/>
            <a:r>
              <a:rPr lang="en-US" altLang="zh-CN" sz="3200" b="1">
                <a:solidFill>
                  <a:srgbClr val="FF0000"/>
                </a:solidFill>
                <a:latin typeface="Times New Roman" panose="02020603050405020304" charset="0"/>
                <a:ea typeface="字魂27号-布丁体" panose="00000500000000000000" charset="-122"/>
                <a:cs typeface="Times New Roman" panose="02020603050405020304" charset="0"/>
                <a:sym typeface="+mn-ea"/>
              </a:rPr>
              <a:t>   </a:t>
            </a:r>
            <a:r>
              <a:rPr lang="en-US" altLang="zh-CN" sz="5400" b="1">
                <a:solidFill>
                  <a:srgbClr val="FF0000"/>
                </a:solidFill>
                <a:latin typeface="Times New Roman" panose="02020603050405020304" charset="0"/>
                <a:ea typeface="字魂27号-布丁体" panose="00000500000000000000" charset="-122"/>
                <a:cs typeface="Times New Roman" panose="02020603050405020304" charset="0"/>
                <a:sym typeface="+mn-ea"/>
              </a:rPr>
              <a:t>Unit 3     The world meets China  </a:t>
            </a:r>
            <a:endParaRPr lang="en-US" altLang="zh-CN" sz="5400" b="1">
              <a:solidFill>
                <a:srgbClr val="FF0000"/>
              </a:solidFill>
              <a:latin typeface="Times New Roman" panose="02020603050405020304" charset="0"/>
              <a:ea typeface="字魂27号-布丁体" panose="00000500000000000000" charset="-122"/>
              <a:cs typeface="Times New Roman" panose="02020603050405020304" charset="0"/>
              <a:sym typeface="+mn-ea"/>
            </a:endParaRPr>
          </a:p>
        </p:txBody>
      </p:sp>
      <p:sp>
        <p:nvSpPr>
          <p:cNvPr id="8" name="文本框 7"/>
          <p:cNvSpPr txBox="1"/>
          <p:nvPr/>
        </p:nvSpPr>
        <p:spPr>
          <a:xfrm>
            <a:off x="2149475" y="3302000"/>
            <a:ext cx="8134350" cy="706755"/>
          </a:xfrm>
          <a:prstGeom prst="rect">
            <a:avLst/>
          </a:prstGeom>
          <a:noFill/>
        </p:spPr>
        <p:txBody>
          <a:bodyPr wrap="square" rtlCol="0">
            <a:spAutoFit/>
          </a:bodyPr>
          <a:lstStyle/>
          <a:p>
            <a:pPr algn="ctr"/>
            <a:r>
              <a:rPr lang="zh-CN" altLang="en-US" sz="4000">
                <a:solidFill>
                  <a:srgbClr val="FF0000"/>
                </a:solidFill>
                <a:latin typeface="Times New Roman" panose="02020603050405020304" charset="0"/>
                <a:ea typeface="字魂27号-布丁体" panose="00000500000000000000" charset="-122"/>
                <a:cs typeface="Times New Roman" panose="02020603050405020304" charset="0"/>
                <a:sym typeface="+mn-ea"/>
              </a:rPr>
              <a:t>Period </a:t>
            </a:r>
            <a:r>
              <a:rPr lang="en-US" altLang="zh-CN" sz="4000">
                <a:solidFill>
                  <a:srgbClr val="FF0000"/>
                </a:solidFill>
                <a:latin typeface="Times New Roman" panose="02020603050405020304" charset="0"/>
                <a:ea typeface="字魂27号-布丁体" panose="00000500000000000000" charset="-122"/>
                <a:cs typeface="Times New Roman" panose="02020603050405020304" charset="0"/>
                <a:sym typeface="+mn-ea"/>
              </a:rPr>
              <a:t>2</a:t>
            </a:r>
            <a:r>
              <a:rPr lang="zh-CN" altLang="en-US" sz="4000">
                <a:solidFill>
                  <a:srgbClr val="FF0000"/>
                </a:solidFill>
                <a:latin typeface="Times New Roman" panose="02020603050405020304" charset="0"/>
                <a:ea typeface="字魂27号-布丁体" panose="00000500000000000000" charset="-122"/>
                <a:cs typeface="Times New Roman" panose="02020603050405020304" charset="0"/>
                <a:sym typeface="+mn-ea"/>
              </a:rPr>
              <a:t>  </a:t>
            </a:r>
            <a:r>
              <a:rPr lang="en-US" altLang="zh-CN" sz="4000">
                <a:solidFill>
                  <a:srgbClr val="FF0000"/>
                </a:solidFill>
                <a:latin typeface="Times New Roman" panose="02020603050405020304" charset="0"/>
                <a:ea typeface="字魂27号-布丁体" panose="00000500000000000000" charset="-122"/>
                <a:cs typeface="Times New Roman" panose="02020603050405020304" charset="0"/>
                <a:sym typeface="+mn-ea"/>
              </a:rPr>
              <a:t>    Using language</a:t>
            </a:r>
            <a:endParaRPr lang="en-US" altLang="zh-CN" sz="4000">
              <a:solidFill>
                <a:srgbClr val="FF0000"/>
              </a:solidFill>
              <a:latin typeface="Times New Roman" panose="02020603050405020304" charset="0"/>
              <a:ea typeface="字魂27号-布丁体" panose="00000500000000000000" charset="-122"/>
              <a:cs typeface="Times New Roman" panose="02020603050405020304" charset="0"/>
              <a:sym typeface="+mn-ea"/>
            </a:endParaRPr>
          </a:p>
        </p:txBody>
      </p:sp>
      <p:grpSp>
        <p:nvGrpSpPr>
          <p:cNvPr id="61" name="组合 60"/>
          <p:cNvGrpSpPr/>
          <p:nvPr/>
        </p:nvGrpSpPr>
        <p:grpSpPr>
          <a:xfrm flipH="1" flipV="1">
            <a:off x="-981075" y="-35560"/>
            <a:ext cx="5055870" cy="573405"/>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2"/>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5395" y="124530"/>
            <a:ext cx="10969200" cy="705600"/>
          </a:xfrm>
        </p:spPr>
        <p:txBody>
          <a:bodyPr>
            <a:normAutofit fontScale="90000"/>
          </a:bodyPr>
          <a:lstStyle/>
          <a:p>
            <a:r>
              <a:rPr lang="zh-CN" altLang="en-US"/>
              <a:t> </a:t>
            </a:r>
            <a:r>
              <a:rPr lang="zh-CN" altLang="en-US">
                <a:solidFill>
                  <a:srgbClr val="5E4EF8"/>
                </a:solidFill>
                <a:effectLst>
                  <a:outerShdw blurRad="38100" dist="25400" dir="5400000" algn="ctr" rotWithShape="0">
                    <a:srgbClr val="6E747A">
                      <a:alpha val="43000"/>
                    </a:srgbClr>
                  </a:outerShdw>
                </a:effectLst>
              </a:rPr>
              <a:t>Focus on vocabulary about cultural exchange</a:t>
            </a:r>
            <a:r>
              <a:rPr lang="zh-CN" altLang="en-US"/>
              <a:t> </a:t>
            </a:r>
            <a:endParaRPr lang="zh-CN" altLang="en-US"/>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 name="图片 2"/>
          <p:cNvPicPr>
            <a:picLocks noChangeAspect="1"/>
          </p:cNvPicPr>
          <p:nvPr/>
        </p:nvPicPr>
        <p:blipFill>
          <a:blip r:embed="rId1"/>
          <a:stretch>
            <a:fillRect/>
          </a:stretch>
        </p:blipFill>
        <p:spPr>
          <a:xfrm>
            <a:off x="0" y="1301750"/>
            <a:ext cx="3477260" cy="4636135"/>
          </a:xfrm>
          <a:prstGeom prst="rect">
            <a:avLst/>
          </a:prstGeom>
        </p:spPr>
      </p:pic>
      <p:sp>
        <p:nvSpPr>
          <p:cNvPr id="6" name="燕尾形箭头 5"/>
          <p:cNvSpPr/>
          <p:nvPr/>
        </p:nvSpPr>
        <p:spPr>
          <a:xfrm>
            <a:off x="3521075" y="2893060"/>
            <a:ext cx="1029970" cy="663575"/>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170680" y="1524635"/>
            <a:ext cx="7866380" cy="521970"/>
          </a:xfrm>
          <a:prstGeom prst="rect">
            <a:avLst/>
          </a:prstGeom>
          <a:solidFill>
            <a:srgbClr val="C00000"/>
          </a:solidFill>
        </p:spPr>
        <p:txBody>
          <a:bodyPr wrap="square" rtlCol="0">
            <a:spAutoFit/>
          </a:bodyPr>
          <a:lstStyle/>
          <a:p>
            <a:r>
              <a:rPr lang="en-US" altLang="zh-CN" sz="2800">
                <a:solidFill>
                  <a:schemeClr val="bg1"/>
                </a:solidFill>
              </a:rPr>
              <a:t>The 2nd century BC: Zhang Qian, a diplomat,...</a:t>
            </a:r>
            <a:endParaRPr lang="en-US" altLang="zh-CN" sz="2800">
              <a:solidFill>
                <a:schemeClr val="bg1"/>
              </a:solidFill>
            </a:endParaRPr>
          </a:p>
        </p:txBody>
      </p:sp>
      <p:sp>
        <p:nvSpPr>
          <p:cNvPr id="8" name="文本框 7"/>
          <p:cNvSpPr txBox="1"/>
          <p:nvPr/>
        </p:nvSpPr>
        <p:spPr>
          <a:xfrm>
            <a:off x="4170680" y="4533265"/>
            <a:ext cx="8021955" cy="521970"/>
          </a:xfrm>
          <a:prstGeom prst="rect">
            <a:avLst/>
          </a:prstGeom>
          <a:solidFill>
            <a:srgbClr val="C00000"/>
          </a:solidFill>
        </p:spPr>
        <p:txBody>
          <a:bodyPr wrap="square" rtlCol="0">
            <a:spAutoFit/>
          </a:bodyPr>
          <a:lstStyle/>
          <a:p>
            <a:r>
              <a:rPr lang="en-US" altLang="zh-CN" sz="2800">
                <a:solidFill>
                  <a:schemeClr val="bg1"/>
                </a:solidFill>
              </a:rPr>
              <a:t>The 1st century AD: Gan Yang, a military envoy,...</a:t>
            </a:r>
            <a:endParaRPr lang="en-US" altLang="zh-CN" sz="2800">
              <a:solidFill>
                <a:schemeClr val="bg1"/>
              </a:solidFill>
            </a:endParaRPr>
          </a:p>
        </p:txBody>
      </p:sp>
      <p:sp>
        <p:nvSpPr>
          <p:cNvPr id="100" name="文本框 99"/>
          <p:cNvSpPr txBox="1"/>
          <p:nvPr/>
        </p:nvSpPr>
        <p:spPr>
          <a:xfrm>
            <a:off x="5249545" y="2598420"/>
            <a:ext cx="5080000" cy="1383665"/>
          </a:xfrm>
          <a:prstGeom prst="rect">
            <a:avLst/>
          </a:prstGeom>
          <a:noFill/>
          <a:ln w="9525">
            <a:noFill/>
          </a:ln>
        </p:spPr>
        <p:txBody>
          <a:bodyPr>
            <a:spAutoFit/>
          </a:bodyPr>
          <a:lstStyle/>
          <a:p>
            <a:pPr indent="0" fontAlgn="auto">
              <a:lnSpc>
                <a:spcPct val="150000"/>
              </a:lnSpc>
            </a:pPr>
            <a:r>
              <a:rPr lang="en-US" sz="2800" b="0">
                <a:gradFill>
                  <a:gsLst>
                    <a:gs pos="0">
                      <a:srgbClr val="14CD68"/>
                    </a:gs>
                    <a:gs pos="100000">
                      <a:srgbClr val="0B6E38"/>
                    </a:gs>
                  </a:gsLst>
                  <a:lin scaled="0"/>
                </a:gradFill>
                <a:latin typeface="+mj-lt"/>
                <a:ea typeface="宋体" panose="02010600030101010101" pitchFamily="2" charset="-122"/>
                <a:cs typeface="+mj-lt"/>
              </a:rPr>
              <a:t>1. give a reliable account of </a:t>
            </a:r>
            <a:endParaRPr lang="en-US" sz="2800" b="0">
              <a:gradFill>
                <a:gsLst>
                  <a:gs pos="0">
                    <a:srgbClr val="14CD68"/>
                  </a:gs>
                  <a:gs pos="100000">
                    <a:srgbClr val="0B6E38"/>
                  </a:gs>
                </a:gsLst>
                <a:lin scaled="0"/>
              </a:gradFill>
              <a:latin typeface="+mj-lt"/>
              <a:ea typeface="宋体" panose="02010600030101010101" pitchFamily="2" charset="-122"/>
              <a:cs typeface="+mj-lt"/>
            </a:endParaRPr>
          </a:p>
          <a:p>
            <a:pPr indent="0" fontAlgn="auto">
              <a:lnSpc>
                <a:spcPct val="150000"/>
              </a:lnSpc>
            </a:pPr>
            <a:r>
              <a:rPr lang="en-US" altLang="zh-CN" sz="2800">
                <a:gradFill>
                  <a:gsLst>
                    <a:gs pos="0">
                      <a:srgbClr val="14CD68"/>
                    </a:gs>
                    <a:gs pos="100000">
                      <a:srgbClr val="0B6E38"/>
                    </a:gs>
                  </a:gsLst>
                  <a:lin scaled="0"/>
                </a:gradFill>
                <a:latin typeface="+mj-lt"/>
                <a:cs typeface="+mj-lt"/>
              </a:rPr>
              <a:t>2. get information on...</a:t>
            </a:r>
            <a:endParaRPr lang="en-US" altLang="zh-CN" sz="2800">
              <a:gradFill>
                <a:gsLst>
                  <a:gs pos="0">
                    <a:srgbClr val="14CD68"/>
                  </a:gs>
                  <a:gs pos="100000">
                    <a:srgbClr val="0B6E38"/>
                  </a:gs>
                </a:gsLst>
                <a:lin scaled="0"/>
              </a:gradFill>
              <a:latin typeface="+mj-lt"/>
              <a:cs typeface="+mj-lt"/>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 name="图片 3"/>
          <p:cNvPicPr>
            <a:picLocks noChangeAspect="1"/>
          </p:cNvPicPr>
          <p:nvPr/>
        </p:nvPicPr>
        <p:blipFill>
          <a:blip r:embed="rId1"/>
          <a:stretch>
            <a:fillRect/>
          </a:stretch>
        </p:blipFill>
        <p:spPr>
          <a:xfrm>
            <a:off x="0" y="1111250"/>
            <a:ext cx="3399155" cy="4635500"/>
          </a:xfrm>
          <a:prstGeom prst="rect">
            <a:avLst/>
          </a:prstGeom>
        </p:spPr>
      </p:pic>
      <p:sp>
        <p:nvSpPr>
          <p:cNvPr id="6" name="燕尾形箭头 5"/>
          <p:cNvSpPr/>
          <p:nvPr/>
        </p:nvSpPr>
        <p:spPr>
          <a:xfrm>
            <a:off x="3521075" y="2893060"/>
            <a:ext cx="1029970" cy="663575"/>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171950" y="1499235"/>
            <a:ext cx="7865110" cy="953135"/>
          </a:xfrm>
          <a:prstGeom prst="rect">
            <a:avLst/>
          </a:prstGeom>
          <a:solidFill>
            <a:srgbClr val="C00000"/>
          </a:solidFill>
        </p:spPr>
        <p:txBody>
          <a:bodyPr wrap="square" rtlCol="0">
            <a:spAutoFit/>
          </a:bodyPr>
          <a:lstStyle/>
          <a:p>
            <a:r>
              <a:rPr lang="en-US" altLang="zh-CN" sz="2800">
                <a:solidFill>
                  <a:schemeClr val="bg1"/>
                </a:solidFill>
              </a:rPr>
              <a:t>The 7th century: Xuanzang, a Chinese monk, scholar and traveller,...</a:t>
            </a:r>
            <a:endParaRPr lang="en-US" altLang="zh-CN" sz="2800">
              <a:solidFill>
                <a:schemeClr val="bg1"/>
              </a:solidFill>
            </a:endParaRPr>
          </a:p>
        </p:txBody>
      </p:sp>
      <p:sp>
        <p:nvSpPr>
          <p:cNvPr id="3" name="文本框 2"/>
          <p:cNvSpPr txBox="1"/>
          <p:nvPr/>
        </p:nvSpPr>
        <p:spPr>
          <a:xfrm>
            <a:off x="4171315" y="4829175"/>
            <a:ext cx="7753350" cy="521970"/>
          </a:xfrm>
          <a:prstGeom prst="rect">
            <a:avLst/>
          </a:prstGeom>
          <a:solidFill>
            <a:srgbClr val="C00000"/>
          </a:solidFill>
        </p:spPr>
        <p:txBody>
          <a:bodyPr wrap="square" rtlCol="0">
            <a:spAutoFit/>
          </a:bodyPr>
          <a:lstStyle/>
          <a:p>
            <a:r>
              <a:rPr lang="en-US" altLang="zh-CN" sz="2800">
                <a:solidFill>
                  <a:schemeClr val="bg1"/>
                </a:solidFill>
              </a:rPr>
              <a:t>The 8th century: Chinese monk Jianzhen,...</a:t>
            </a:r>
            <a:endParaRPr lang="en-US" altLang="zh-CN" sz="2800">
              <a:solidFill>
                <a:schemeClr val="bg1"/>
              </a:solidFill>
            </a:endParaRPr>
          </a:p>
        </p:txBody>
      </p:sp>
      <p:sp>
        <p:nvSpPr>
          <p:cNvPr id="100" name="文本框 99"/>
          <p:cNvSpPr txBox="1"/>
          <p:nvPr/>
        </p:nvSpPr>
        <p:spPr>
          <a:xfrm>
            <a:off x="4672965" y="2808605"/>
            <a:ext cx="7486015" cy="1383665"/>
          </a:xfrm>
          <a:prstGeom prst="rect">
            <a:avLst/>
          </a:prstGeom>
          <a:noFill/>
          <a:ln w="9525">
            <a:noFill/>
          </a:ln>
        </p:spPr>
        <p:txBody>
          <a:bodyPr wrap="square">
            <a:spAutoFit/>
          </a:bodyPr>
          <a:lstStyle/>
          <a:p>
            <a:pPr indent="0" fontAlgn="auto">
              <a:lnSpc>
                <a:spcPct val="150000"/>
              </a:lnSpc>
            </a:pPr>
            <a:r>
              <a:rPr lang="en-US" sz="2800" b="0">
                <a:solidFill>
                  <a:srgbClr val="00B050"/>
                </a:solidFill>
                <a:latin typeface="+mj-lt"/>
                <a:ea typeface="宋体" panose="02010600030101010101" pitchFamily="2" charset="-122"/>
                <a:cs typeface="+mj-lt"/>
              </a:rPr>
              <a:t>3. translate...from...</a:t>
            </a:r>
            <a:endParaRPr lang="en-US" sz="2800" b="0">
              <a:solidFill>
                <a:srgbClr val="00B050"/>
              </a:solidFill>
              <a:latin typeface="+mj-lt"/>
              <a:ea typeface="宋体" panose="02010600030101010101" pitchFamily="2" charset="-122"/>
              <a:cs typeface="+mj-lt"/>
            </a:endParaRPr>
          </a:p>
          <a:p>
            <a:pPr indent="0" fontAlgn="auto">
              <a:lnSpc>
                <a:spcPct val="150000"/>
              </a:lnSpc>
            </a:pPr>
            <a:r>
              <a:rPr lang="en-US" altLang="zh-CN" sz="2800">
                <a:solidFill>
                  <a:srgbClr val="00B050"/>
                </a:solidFill>
                <a:latin typeface="+mj-lt"/>
                <a:cs typeface="+mj-lt"/>
              </a:rPr>
              <a:t>4. promote exchange and understanding</a:t>
            </a:r>
            <a:endParaRPr lang="en-US" altLang="zh-CN" sz="2800">
              <a:solidFill>
                <a:srgbClr val="00B050"/>
              </a:solidFill>
              <a:latin typeface="+mj-lt"/>
              <a:cs typeface="+mj-lt"/>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 name="图片 4"/>
          <p:cNvPicPr>
            <a:picLocks noChangeAspect="1"/>
          </p:cNvPicPr>
          <p:nvPr/>
        </p:nvPicPr>
        <p:blipFill>
          <a:blip r:embed="rId1"/>
          <a:stretch>
            <a:fillRect/>
          </a:stretch>
        </p:blipFill>
        <p:spPr>
          <a:xfrm>
            <a:off x="0" y="1109345"/>
            <a:ext cx="3479165" cy="4639945"/>
          </a:xfrm>
          <a:prstGeom prst="rect">
            <a:avLst/>
          </a:prstGeom>
        </p:spPr>
      </p:pic>
      <p:sp>
        <p:nvSpPr>
          <p:cNvPr id="6" name="燕尾形箭头 5"/>
          <p:cNvSpPr/>
          <p:nvPr/>
        </p:nvSpPr>
        <p:spPr>
          <a:xfrm>
            <a:off x="3521075" y="2893060"/>
            <a:ext cx="1029970" cy="663575"/>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171315" y="4829175"/>
            <a:ext cx="7753350" cy="521970"/>
          </a:xfrm>
          <a:prstGeom prst="rect">
            <a:avLst/>
          </a:prstGeom>
          <a:solidFill>
            <a:srgbClr val="C00000"/>
          </a:solidFill>
        </p:spPr>
        <p:txBody>
          <a:bodyPr wrap="square" rtlCol="0">
            <a:spAutoFit/>
          </a:bodyPr>
          <a:lstStyle/>
          <a:p>
            <a:r>
              <a:rPr lang="en-US" altLang="zh-CN" sz="2800">
                <a:solidFill>
                  <a:schemeClr val="bg1"/>
                </a:solidFill>
              </a:rPr>
              <a:t>The 15t century: Zheng He sailed to,...</a:t>
            </a:r>
            <a:endParaRPr lang="en-US" altLang="zh-CN" sz="2800">
              <a:solidFill>
                <a:schemeClr val="bg1"/>
              </a:solidFill>
            </a:endParaRPr>
          </a:p>
        </p:txBody>
      </p:sp>
      <p:sp>
        <p:nvSpPr>
          <p:cNvPr id="4" name="文本框 3"/>
          <p:cNvSpPr txBox="1"/>
          <p:nvPr/>
        </p:nvSpPr>
        <p:spPr>
          <a:xfrm>
            <a:off x="4171315" y="1470660"/>
            <a:ext cx="7753350" cy="521970"/>
          </a:xfrm>
          <a:prstGeom prst="rect">
            <a:avLst/>
          </a:prstGeom>
          <a:solidFill>
            <a:srgbClr val="C00000"/>
          </a:solidFill>
        </p:spPr>
        <p:txBody>
          <a:bodyPr wrap="square" rtlCol="0">
            <a:spAutoFit/>
          </a:bodyPr>
          <a:lstStyle/>
          <a:p>
            <a:r>
              <a:rPr lang="en-US" altLang="zh-CN" sz="2800">
                <a:solidFill>
                  <a:schemeClr val="bg1"/>
                </a:solidFill>
              </a:rPr>
              <a:t>The 13th century: Marco Polo travelled,...</a:t>
            </a:r>
            <a:endParaRPr lang="en-US" altLang="zh-CN" sz="2800">
              <a:solidFill>
                <a:schemeClr val="bg1"/>
              </a:solidFill>
            </a:endParaRPr>
          </a:p>
        </p:txBody>
      </p:sp>
      <p:sp>
        <p:nvSpPr>
          <p:cNvPr id="100" name="文本框 99"/>
          <p:cNvSpPr txBox="1"/>
          <p:nvPr/>
        </p:nvSpPr>
        <p:spPr>
          <a:xfrm>
            <a:off x="4769485" y="2498725"/>
            <a:ext cx="5814060" cy="1383665"/>
          </a:xfrm>
          <a:prstGeom prst="rect">
            <a:avLst/>
          </a:prstGeom>
          <a:noFill/>
          <a:ln w="9525">
            <a:noFill/>
          </a:ln>
        </p:spPr>
        <p:txBody>
          <a:bodyPr wrap="square">
            <a:spAutoFit/>
          </a:bodyPr>
          <a:lstStyle/>
          <a:p>
            <a:pPr indent="0" fontAlgn="auto">
              <a:lnSpc>
                <a:spcPct val="150000"/>
              </a:lnSpc>
            </a:pPr>
            <a:r>
              <a:rPr lang="en-US" sz="2800" b="0">
                <a:solidFill>
                  <a:srgbClr val="00B050"/>
                </a:solidFill>
                <a:latin typeface="+mj-lt"/>
                <a:ea typeface="宋体" panose="02010600030101010101" pitchFamily="2" charset="-122"/>
                <a:cs typeface="+mj-lt"/>
              </a:rPr>
              <a:t>5. bring knowledge of...</a:t>
            </a:r>
            <a:endParaRPr lang="en-US" sz="2800" b="0">
              <a:solidFill>
                <a:srgbClr val="00B050"/>
              </a:solidFill>
              <a:latin typeface="+mj-lt"/>
              <a:ea typeface="宋体" panose="02010600030101010101" pitchFamily="2" charset="-122"/>
              <a:cs typeface="+mj-lt"/>
            </a:endParaRPr>
          </a:p>
          <a:p>
            <a:pPr indent="0" fontAlgn="auto">
              <a:lnSpc>
                <a:spcPct val="150000"/>
              </a:lnSpc>
            </a:pPr>
            <a:r>
              <a:rPr lang="en-US" altLang="zh-CN" sz="2800">
                <a:solidFill>
                  <a:srgbClr val="00B050"/>
                </a:solidFill>
                <a:latin typeface="+mj-lt"/>
                <a:cs typeface="+mj-lt"/>
              </a:rPr>
              <a:t>6. lead to a legacy...</a:t>
            </a:r>
            <a:endParaRPr lang="en-US" altLang="zh-CN" sz="2800">
              <a:solidFill>
                <a:srgbClr val="00B050"/>
              </a:solidFill>
              <a:latin typeface="+mj-lt"/>
              <a:cs typeface="+mj-lt"/>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8915" y="0"/>
            <a:ext cx="11565255" cy="705485"/>
          </a:xfrm>
        </p:spPr>
        <p:txBody>
          <a:bodyPr/>
          <a:lstStyle/>
          <a:p>
            <a:r>
              <a:rPr lang="en-US" altLang="zh-CN">
                <a:solidFill>
                  <a:srgbClr val="5E4EF8"/>
                </a:solidFill>
              </a:rPr>
              <a:t>A renowned literary&amp; scholar,Qian Zhongzhu</a:t>
            </a:r>
            <a:endParaRPr lang="en-US" altLang="zh-CN">
              <a:solidFill>
                <a:srgbClr val="5E4EF8"/>
              </a:solidFill>
            </a:endParaRPr>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 name="图片 2"/>
          <p:cNvPicPr>
            <a:picLocks noChangeAspect="1"/>
          </p:cNvPicPr>
          <p:nvPr/>
        </p:nvPicPr>
        <p:blipFill>
          <a:blip r:embed="rId1"/>
          <a:stretch>
            <a:fillRect/>
          </a:stretch>
        </p:blipFill>
        <p:spPr>
          <a:xfrm>
            <a:off x="9586595" y="2761615"/>
            <a:ext cx="2571750" cy="3612515"/>
          </a:xfrm>
          <a:prstGeom prst="rect">
            <a:avLst/>
          </a:prstGeom>
        </p:spPr>
      </p:pic>
      <p:graphicFrame>
        <p:nvGraphicFramePr>
          <p:cNvPr id="4" name="表格 3"/>
          <p:cNvGraphicFramePr>
            <a:graphicFrameLocks noGrp="1"/>
          </p:cNvGraphicFramePr>
          <p:nvPr>
            <p:custDataLst>
              <p:tags r:id="rId2"/>
            </p:custDataLst>
          </p:nvPr>
        </p:nvGraphicFramePr>
        <p:xfrm>
          <a:off x="80010" y="826135"/>
          <a:ext cx="9451340" cy="5547995"/>
        </p:xfrm>
        <a:graphic>
          <a:graphicData uri="http://schemas.openxmlformats.org/drawingml/2006/table">
            <a:tbl>
              <a:tblPr firstRow="1" bandRow="1">
                <a:tableStyleId>{5C22544A-7EE6-4342-B048-85BDC9FD1C3A}</a:tableStyleId>
              </a:tblPr>
              <a:tblGrid>
                <a:gridCol w="534670"/>
                <a:gridCol w="8916670"/>
              </a:tblGrid>
              <a:tr h="1943100">
                <a:tc>
                  <a:txBody>
                    <a:bodyPr wrap="square"/>
                    <a:lstStyle/>
                    <a:p>
                      <a:pPr>
                        <a:buNone/>
                      </a:pPr>
                      <a:endParaRPr lang="en-US" altLang="zh-CN" sz="2400" b="1">
                        <a:solidFill>
                          <a:srgbClr val="FF0000"/>
                        </a:solidFill>
                      </a:endParaRPr>
                    </a:p>
                    <a:p>
                      <a:pPr>
                        <a:buNone/>
                      </a:pPr>
                      <a:endParaRPr lang="en-US" altLang="zh-CN" sz="2400" b="1">
                        <a:solidFill>
                          <a:srgbClr val="FF0000"/>
                        </a:solidFill>
                      </a:endParaRPr>
                    </a:p>
                    <a:p>
                      <a:pPr>
                        <a:buNone/>
                      </a:pPr>
                      <a:r>
                        <a:rPr lang="en-US" altLang="zh-CN" sz="2400" b="1">
                          <a:solidFill>
                            <a:srgbClr val="FF0000"/>
                          </a:solidFill>
                        </a:rPr>
                        <a:t>1</a:t>
                      </a:r>
                      <a:endParaRPr lang="en-US" altLang="zh-CN" sz="2400" b="1">
                        <a:solidFill>
                          <a:srgbClr val="FF0000"/>
                        </a:solidFill>
                      </a:endParaRPr>
                    </a:p>
                  </a:txBody>
                  <a:tcPr vert="horz">
                    <a:solidFill>
                      <a:schemeClr val="accent3">
                        <a:lumMod val="60000"/>
                        <a:lumOff val="40000"/>
                      </a:schemeClr>
                    </a:solidFill>
                  </a:tcPr>
                </a:tc>
                <a:tc>
                  <a:txBody>
                    <a:bodyPr wrap="square"/>
                    <a:lstStyle/>
                    <a:p>
                      <a:pPr fontAlgn="auto">
                        <a:lnSpc>
                          <a:spcPct val="150000"/>
                        </a:lnSpc>
                        <a:buNone/>
                      </a:pPr>
                      <a:r>
                        <a:rPr lang="en-US" altLang="zh-CN" sz="2400" b="0">
                          <a:solidFill>
                            <a:schemeClr val="tx1"/>
                          </a:solidFill>
                        </a:rPr>
                        <a:t>His translations and writings</a:t>
                      </a:r>
                      <a:r>
                        <a:rPr lang="en-US" altLang="zh-CN" sz="2400" b="0">
                          <a:solidFill>
                            <a:srgbClr val="FF0000"/>
                          </a:solidFill>
                        </a:rPr>
                        <a:t> </a:t>
                      </a:r>
                      <a:r>
                        <a:rPr lang="en-US" altLang="zh-CN" sz="2400" b="0" baseline="30000">
                          <a:solidFill>
                            <a:srgbClr val="FF0000"/>
                          </a:solidFill>
                          <a:uFillTx/>
                        </a:rPr>
                        <a:t>1</a:t>
                      </a:r>
                      <a:r>
                        <a:rPr lang="en-US" altLang="zh-CN" sz="2400" b="0">
                          <a:solidFill>
                            <a:srgbClr val="FF0000"/>
                          </a:solidFill>
                          <a:uFillTx/>
                        </a:rPr>
                        <a:t>__________________ </a:t>
                      </a:r>
                      <a:r>
                        <a:rPr lang="en-US" altLang="zh-CN" sz="2400" b="0">
                          <a:solidFill>
                            <a:schemeClr val="tx1"/>
                          </a:solidFill>
                          <a:uFillTx/>
                        </a:rPr>
                        <a:t>of cultural exchange between China and the West that continues to this day.</a:t>
                      </a:r>
                      <a:endParaRPr lang="en-US" altLang="zh-CN" sz="2400" b="0">
                        <a:solidFill>
                          <a:schemeClr val="tx1"/>
                        </a:solidFill>
                        <a:uFillTx/>
                      </a:endParaRPr>
                    </a:p>
                  </a:txBody>
                  <a:tcPr vert="horz">
                    <a:solidFill>
                      <a:schemeClr val="accent3">
                        <a:lumMod val="60000"/>
                        <a:lumOff val="40000"/>
                      </a:schemeClr>
                    </a:solidFill>
                  </a:tcPr>
                </a:tc>
              </a:tr>
              <a:tr h="1633220">
                <a:tc>
                  <a:txBody>
                    <a:bodyPr wrap="square"/>
                    <a:lstStyle/>
                    <a:p>
                      <a:pPr>
                        <a:buNone/>
                      </a:pPr>
                      <a:endParaRPr lang="en-US" altLang="zh-CN" sz="2400" b="1">
                        <a:solidFill>
                          <a:srgbClr val="FF0000"/>
                        </a:solidFill>
                      </a:endParaRPr>
                    </a:p>
                    <a:p>
                      <a:pPr>
                        <a:buNone/>
                      </a:pPr>
                      <a:endParaRPr lang="en-US" altLang="zh-CN" sz="2400" b="1">
                        <a:solidFill>
                          <a:srgbClr val="FF0000"/>
                        </a:solidFill>
                      </a:endParaRPr>
                    </a:p>
                    <a:p>
                      <a:pPr>
                        <a:buNone/>
                      </a:pPr>
                      <a:r>
                        <a:rPr lang="en-US" altLang="zh-CN" sz="2400" b="1">
                          <a:solidFill>
                            <a:srgbClr val="FF0000"/>
                          </a:solidFill>
                        </a:rPr>
                        <a:t>2</a:t>
                      </a:r>
                      <a:endParaRPr lang="en-US" altLang="zh-CN" sz="2400" b="1">
                        <a:solidFill>
                          <a:srgbClr val="FF0000"/>
                        </a:solidFill>
                      </a:endParaRPr>
                    </a:p>
                  </a:txBody>
                  <a:tcPr vert="horz">
                    <a:solidFill>
                      <a:schemeClr val="accent3">
                        <a:lumMod val="60000"/>
                        <a:lumOff val="40000"/>
                      </a:schemeClr>
                    </a:solidFill>
                  </a:tcPr>
                </a:tc>
                <a:tc>
                  <a:txBody>
                    <a:bodyPr wrap="square"/>
                    <a:lstStyle/>
                    <a:p>
                      <a:pPr fontAlgn="auto">
                        <a:lnSpc>
                          <a:spcPct val="150000"/>
                        </a:lnSpc>
                        <a:buNone/>
                      </a:pPr>
                      <a:r>
                        <a:rPr lang="en-US" altLang="zh-CN" sz="2400"/>
                        <a:t>He spent two years at Oxford University, where he studied and </a:t>
                      </a:r>
                      <a:endParaRPr lang="en-US" altLang="zh-CN" sz="2400"/>
                    </a:p>
                    <a:p>
                      <a:pPr fontAlgn="auto">
                        <a:lnSpc>
                          <a:spcPct val="150000"/>
                        </a:lnSpc>
                        <a:buNone/>
                      </a:pPr>
                      <a:r>
                        <a:rPr lang="en-US" altLang="zh-CN" sz="2400" baseline="30000">
                          <a:solidFill>
                            <a:srgbClr val="FF0000"/>
                          </a:solidFill>
                          <a:uFillTx/>
                        </a:rPr>
                        <a:t>2</a:t>
                      </a:r>
                      <a:r>
                        <a:rPr lang="en-US" altLang="zh-CN" sz="2400"/>
                        <a:t> </a:t>
                      </a:r>
                      <a:r>
                        <a:rPr lang="en-US" altLang="zh-CN" sz="2400">
                          <a:solidFill>
                            <a:srgbClr val="FF0000"/>
                          </a:solidFill>
                        </a:rPr>
                        <a:t>_______________________ </a:t>
                      </a:r>
                      <a:r>
                        <a:rPr lang="en-US" altLang="zh-CN" sz="2400"/>
                        <a:t>English literature. </a:t>
                      </a:r>
                      <a:endParaRPr lang="en-US" altLang="zh-CN" sz="2400"/>
                    </a:p>
                  </a:txBody>
                  <a:tcPr vert="horz">
                    <a:solidFill>
                      <a:schemeClr val="accent3">
                        <a:lumMod val="60000"/>
                        <a:lumOff val="40000"/>
                      </a:schemeClr>
                    </a:solidFill>
                  </a:tcPr>
                </a:tc>
              </a:tr>
              <a:tr h="1971675">
                <a:tc>
                  <a:txBody>
                    <a:bodyPr wrap="square"/>
                    <a:lstStyle/>
                    <a:p>
                      <a:pPr>
                        <a:buNone/>
                      </a:pPr>
                      <a:endParaRPr lang="en-US" altLang="zh-CN" sz="2400" b="1">
                        <a:solidFill>
                          <a:srgbClr val="FF0000"/>
                        </a:solidFill>
                      </a:endParaRPr>
                    </a:p>
                    <a:p>
                      <a:pPr>
                        <a:buNone/>
                      </a:pPr>
                      <a:endParaRPr lang="en-US" altLang="zh-CN" sz="2400" b="1">
                        <a:solidFill>
                          <a:srgbClr val="FF0000"/>
                        </a:solidFill>
                      </a:endParaRPr>
                    </a:p>
                    <a:p>
                      <a:pPr>
                        <a:buNone/>
                      </a:pPr>
                      <a:r>
                        <a:rPr lang="en-US" altLang="zh-CN" sz="2400" b="1">
                          <a:solidFill>
                            <a:srgbClr val="FF0000"/>
                          </a:solidFill>
                        </a:rPr>
                        <a:t>3</a:t>
                      </a:r>
                      <a:endParaRPr lang="en-US" altLang="zh-CN" sz="2400" b="1">
                        <a:solidFill>
                          <a:srgbClr val="FF0000"/>
                        </a:solidFill>
                      </a:endParaRPr>
                    </a:p>
                  </a:txBody>
                  <a:tcPr vert="horz">
                    <a:solidFill>
                      <a:schemeClr val="accent3">
                        <a:lumMod val="60000"/>
                        <a:lumOff val="40000"/>
                      </a:schemeClr>
                    </a:solidFill>
                  </a:tcPr>
                </a:tc>
                <a:tc>
                  <a:txBody>
                    <a:bodyPr wrap="square"/>
                    <a:lstStyle/>
                    <a:p>
                      <a:pPr fontAlgn="auto">
                        <a:lnSpc>
                          <a:spcPct val="150000"/>
                        </a:lnSpc>
                        <a:buNone/>
                      </a:pPr>
                      <a:r>
                        <a:rPr lang="en-US" altLang="zh-CN" sz="2400"/>
                        <a:t>This made him an excellent translator, who </a:t>
                      </a:r>
                      <a:endParaRPr lang="en-US" altLang="zh-CN" sz="2400"/>
                    </a:p>
                    <a:p>
                      <a:pPr fontAlgn="auto">
                        <a:lnSpc>
                          <a:spcPct val="150000"/>
                        </a:lnSpc>
                        <a:buNone/>
                      </a:pPr>
                      <a:r>
                        <a:rPr lang="en-US" altLang="zh-CN" sz="2400" baseline="30000">
                          <a:solidFill>
                            <a:srgbClr val="FF0000"/>
                          </a:solidFill>
                          <a:uFillTx/>
                        </a:rPr>
                        <a:t>3 </a:t>
                      </a:r>
                      <a:r>
                        <a:rPr lang="en-US" altLang="zh-CN" sz="2400">
                          <a:solidFill>
                            <a:srgbClr val="FF0000"/>
                          </a:solidFill>
                        </a:rPr>
                        <a:t>___________________________________   </a:t>
                      </a:r>
                      <a:r>
                        <a:rPr lang="en-US" altLang="zh-CN" sz="2400"/>
                        <a:t>between Western and Chinese academics. </a:t>
                      </a:r>
                      <a:endParaRPr lang="en-US" altLang="zh-CN" sz="2400"/>
                    </a:p>
                  </a:txBody>
                  <a:tcPr vert="horz">
                    <a:solidFill>
                      <a:schemeClr val="accent3">
                        <a:lumMod val="60000"/>
                        <a:lumOff val="40000"/>
                      </a:schemeClr>
                    </a:solidFill>
                  </a:tcPr>
                </a:tc>
              </a:tr>
            </a:tbl>
          </a:graphicData>
        </a:graphic>
      </p:graphicFrame>
      <p:sp>
        <p:nvSpPr>
          <p:cNvPr id="5" name="文本框 4"/>
          <p:cNvSpPr txBox="1"/>
          <p:nvPr/>
        </p:nvSpPr>
        <p:spPr>
          <a:xfrm>
            <a:off x="4831080" y="916940"/>
            <a:ext cx="2709545" cy="460375"/>
          </a:xfrm>
          <a:prstGeom prst="rect">
            <a:avLst/>
          </a:prstGeom>
          <a:noFill/>
        </p:spPr>
        <p:txBody>
          <a:bodyPr wrap="square" rtlCol="0">
            <a:spAutoFit/>
          </a:bodyPr>
          <a:lstStyle/>
          <a:p>
            <a:r>
              <a:rPr lang="zh-CN" altLang="en-US" sz="2400">
                <a:solidFill>
                  <a:srgbClr val="FF0000"/>
                </a:solidFill>
              </a:rPr>
              <a:t> led to a legacy</a:t>
            </a:r>
            <a:endParaRPr lang="zh-CN" altLang="en-US" sz="2400">
              <a:solidFill>
                <a:srgbClr val="FF0000"/>
              </a:solidFill>
            </a:endParaRPr>
          </a:p>
        </p:txBody>
      </p:sp>
      <p:sp>
        <p:nvSpPr>
          <p:cNvPr id="6" name="文本框 5"/>
          <p:cNvSpPr txBox="1"/>
          <p:nvPr/>
        </p:nvSpPr>
        <p:spPr>
          <a:xfrm>
            <a:off x="1162685" y="3315335"/>
            <a:ext cx="3068320" cy="460375"/>
          </a:xfrm>
          <a:prstGeom prst="rect">
            <a:avLst/>
          </a:prstGeom>
          <a:noFill/>
        </p:spPr>
        <p:txBody>
          <a:bodyPr wrap="square" rtlCol="0">
            <a:spAutoFit/>
          </a:bodyPr>
          <a:lstStyle/>
          <a:p>
            <a:r>
              <a:rPr lang="zh-CN" altLang="en-US"/>
              <a:t> </a:t>
            </a:r>
            <a:r>
              <a:rPr lang="zh-CN" altLang="en-US" sz="2400">
                <a:solidFill>
                  <a:srgbClr val="FF0000"/>
                </a:solidFill>
              </a:rPr>
              <a:t>got information on</a:t>
            </a:r>
            <a:endParaRPr lang="zh-CN" altLang="en-US" sz="2400">
              <a:solidFill>
                <a:srgbClr val="FF0000"/>
              </a:solidFill>
            </a:endParaRPr>
          </a:p>
        </p:txBody>
      </p:sp>
      <p:sp>
        <p:nvSpPr>
          <p:cNvPr id="7" name="文本框 6"/>
          <p:cNvSpPr txBox="1"/>
          <p:nvPr/>
        </p:nvSpPr>
        <p:spPr>
          <a:xfrm>
            <a:off x="1003300" y="5008880"/>
            <a:ext cx="5761990" cy="460375"/>
          </a:xfrm>
          <a:prstGeom prst="rect">
            <a:avLst/>
          </a:prstGeom>
          <a:noFill/>
        </p:spPr>
        <p:txBody>
          <a:bodyPr wrap="square" rtlCol="0">
            <a:spAutoFit/>
          </a:bodyPr>
          <a:lstStyle/>
          <a:p>
            <a:r>
              <a:rPr lang="zh-CN" altLang="en-US" sz="2400">
                <a:solidFill>
                  <a:srgbClr val="FF0000"/>
                </a:solidFill>
              </a:rPr>
              <a:t>promote</a:t>
            </a:r>
            <a:r>
              <a:rPr lang="en-US" altLang="zh-CN" sz="2400">
                <a:solidFill>
                  <a:srgbClr val="FF0000"/>
                </a:solidFill>
              </a:rPr>
              <a:t>d</a:t>
            </a:r>
            <a:r>
              <a:rPr lang="zh-CN" altLang="en-US" sz="2400">
                <a:solidFill>
                  <a:srgbClr val="FF0000"/>
                </a:solidFill>
              </a:rPr>
              <a:t> exchange and understanding</a:t>
            </a:r>
            <a:endParaRPr lang="zh-CN" altLang="en-US" sz="2400">
              <a:solidFill>
                <a:srgbClr val="FF0000"/>
              </a:solidFill>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8425" y="99130"/>
            <a:ext cx="10969200" cy="705600"/>
          </a:xfrm>
        </p:spPr>
        <p:txBody>
          <a:bodyPr>
            <a:normAutofit fontScale="90000"/>
          </a:bodyPr>
          <a:lstStyle/>
          <a:p>
            <a:br>
              <a:rPr lang="en-US" altLang="zh-CN">
                <a:solidFill>
                  <a:srgbClr val="5E4EF8"/>
                </a:solidFill>
                <a:sym typeface="+mn-ea"/>
              </a:rPr>
            </a:br>
            <a:r>
              <a:rPr lang="en-US" altLang="zh-CN">
                <a:solidFill>
                  <a:srgbClr val="5E4EF8"/>
                </a:solidFill>
                <a:sym typeface="+mn-ea"/>
              </a:rPr>
              <a:t>A renowned literary&amp; scholar,Qian Zhongzhu</a:t>
            </a:r>
            <a:br>
              <a:rPr lang="en-US" altLang="zh-CN">
                <a:solidFill>
                  <a:srgbClr val="5E4EF8"/>
                </a:solidFill>
              </a:rPr>
            </a:br>
            <a:endParaRPr lang="zh-CN" altLang="en-US"/>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4" name="表格 3"/>
          <p:cNvGraphicFramePr>
            <a:graphicFrameLocks noGrp="1"/>
          </p:cNvGraphicFramePr>
          <p:nvPr>
            <p:custDataLst>
              <p:tags r:id="rId1"/>
            </p:custDataLst>
          </p:nvPr>
        </p:nvGraphicFramePr>
        <p:xfrm>
          <a:off x="136525" y="1037590"/>
          <a:ext cx="9505950" cy="5187315"/>
        </p:xfrm>
        <a:graphic>
          <a:graphicData uri="http://schemas.openxmlformats.org/drawingml/2006/table">
            <a:tbl>
              <a:tblPr firstRow="1" bandRow="1">
                <a:tableStyleId>{5C22544A-7EE6-4342-B048-85BDC9FD1C3A}</a:tableStyleId>
              </a:tblPr>
              <a:tblGrid>
                <a:gridCol w="661035"/>
                <a:gridCol w="8844915"/>
              </a:tblGrid>
              <a:tr h="2423160">
                <a:tc>
                  <a:txBody>
                    <a:bodyPr wrap="square"/>
                    <a:lstStyle/>
                    <a:p>
                      <a:pPr fontAlgn="auto">
                        <a:lnSpc>
                          <a:spcPct val="150000"/>
                        </a:lnSpc>
                        <a:buNone/>
                      </a:pPr>
                      <a:endParaRPr lang="en-US" altLang="zh-CN" sz="2400" b="1">
                        <a:solidFill>
                          <a:srgbClr val="FF0000"/>
                        </a:solidFill>
                        <a:uFillTx/>
                      </a:endParaRPr>
                    </a:p>
                    <a:p>
                      <a:pPr fontAlgn="auto">
                        <a:lnSpc>
                          <a:spcPct val="150000"/>
                        </a:lnSpc>
                        <a:buNone/>
                      </a:pPr>
                      <a:endParaRPr lang="en-US" altLang="zh-CN" sz="2400" b="1">
                        <a:solidFill>
                          <a:srgbClr val="FF0000"/>
                        </a:solidFill>
                        <a:uFillTx/>
                      </a:endParaRPr>
                    </a:p>
                    <a:p>
                      <a:pPr fontAlgn="auto">
                        <a:lnSpc>
                          <a:spcPct val="150000"/>
                        </a:lnSpc>
                        <a:buNone/>
                      </a:pPr>
                      <a:r>
                        <a:rPr lang="en-US" altLang="zh-CN" sz="2400" b="1">
                          <a:solidFill>
                            <a:srgbClr val="FF0000"/>
                          </a:solidFill>
                          <a:uFillTx/>
                        </a:rPr>
                        <a:t>4</a:t>
                      </a:r>
                      <a:endParaRPr lang="en-US" altLang="zh-CN" sz="2400" b="1">
                        <a:solidFill>
                          <a:srgbClr val="FF0000"/>
                        </a:solidFill>
                        <a:uFillTx/>
                      </a:endParaRPr>
                    </a:p>
                  </a:txBody>
                  <a:tcPr vert="horz">
                    <a:solidFill>
                      <a:schemeClr val="accent3">
                        <a:lumMod val="60000"/>
                        <a:lumOff val="40000"/>
                      </a:schemeClr>
                    </a:solidFill>
                  </a:tcPr>
                </a:tc>
                <a:tc>
                  <a:txBody>
                    <a:bodyPr wrap="square"/>
                    <a:lstStyle/>
                    <a:p>
                      <a:pPr fontAlgn="auto">
                        <a:lnSpc>
                          <a:spcPct val="150000"/>
                        </a:lnSpc>
                        <a:buNone/>
                      </a:pPr>
                      <a:endParaRPr lang="en-US" altLang="zh-CN" sz="2400" b="0">
                        <a:solidFill>
                          <a:schemeClr val="tx1"/>
                        </a:solidFill>
                        <a:uFillTx/>
                      </a:endParaRPr>
                    </a:p>
                    <a:p>
                      <a:pPr fontAlgn="auto">
                        <a:lnSpc>
                          <a:spcPct val="150000"/>
                        </a:lnSpc>
                        <a:buNone/>
                      </a:pPr>
                      <a:r>
                        <a:rPr lang="en-US" altLang="zh-CN" sz="2400" b="0">
                          <a:solidFill>
                            <a:schemeClr val="tx1"/>
                          </a:solidFill>
                          <a:uFillTx/>
                        </a:rPr>
                        <a:t>Selected and Annotated Song Dynasty Poetry was one of the many works he </a:t>
                      </a:r>
                      <a:r>
                        <a:rPr lang="en-US" altLang="zh-CN" sz="2400" b="0" baseline="30000">
                          <a:solidFill>
                            <a:srgbClr val="FF0000"/>
                          </a:solidFill>
                          <a:uFillTx/>
                        </a:rPr>
                        <a:t>4 </a:t>
                      </a:r>
                      <a:r>
                        <a:rPr lang="en-US" altLang="zh-CN" sz="2400" b="0">
                          <a:solidFill>
                            <a:srgbClr val="FF0000"/>
                          </a:solidFill>
                          <a:uFillTx/>
                        </a:rPr>
                        <a:t>_______________________ </a:t>
                      </a:r>
                      <a:r>
                        <a:rPr lang="en-US" altLang="zh-CN" sz="2400" b="0">
                          <a:solidFill>
                            <a:schemeClr val="tx1"/>
                          </a:solidFill>
                          <a:uFillTx/>
                        </a:rPr>
                        <a:t>Chinese to English. </a:t>
                      </a:r>
                      <a:endParaRPr lang="en-US" altLang="zh-CN" sz="2400" b="0">
                        <a:solidFill>
                          <a:schemeClr val="tx1"/>
                        </a:solidFill>
                        <a:uFillTx/>
                      </a:endParaRPr>
                    </a:p>
                  </a:txBody>
                  <a:tcPr vert="horz">
                    <a:solidFill>
                      <a:schemeClr val="accent3">
                        <a:lumMod val="60000"/>
                        <a:lumOff val="40000"/>
                      </a:schemeClr>
                    </a:solidFill>
                  </a:tcPr>
                </a:tc>
              </a:tr>
              <a:tr h="2764155">
                <a:tc>
                  <a:txBody>
                    <a:bodyPr wrap="square"/>
                    <a:lstStyle/>
                    <a:p>
                      <a:pPr fontAlgn="auto">
                        <a:lnSpc>
                          <a:spcPct val="150000"/>
                        </a:lnSpc>
                        <a:buNone/>
                      </a:pPr>
                      <a:endParaRPr lang="en-US" altLang="zh-CN" sz="2400" b="1">
                        <a:solidFill>
                          <a:srgbClr val="FF0000"/>
                        </a:solidFill>
                      </a:endParaRPr>
                    </a:p>
                    <a:p>
                      <a:pPr fontAlgn="auto">
                        <a:lnSpc>
                          <a:spcPct val="150000"/>
                        </a:lnSpc>
                        <a:buNone/>
                      </a:pPr>
                      <a:r>
                        <a:rPr lang="en-US" altLang="zh-CN" sz="2400" b="1">
                          <a:solidFill>
                            <a:srgbClr val="FF0000"/>
                          </a:solidFill>
                        </a:rPr>
                        <a:t>5</a:t>
                      </a:r>
                      <a:endParaRPr lang="en-US" altLang="zh-CN" sz="2400" b="1">
                        <a:solidFill>
                          <a:srgbClr val="FF0000"/>
                        </a:solidFill>
                      </a:endParaRPr>
                    </a:p>
                  </a:txBody>
                  <a:tcPr vert="horz">
                    <a:solidFill>
                      <a:schemeClr val="accent3">
                        <a:lumMod val="60000"/>
                        <a:lumOff val="40000"/>
                      </a:schemeClr>
                    </a:solidFill>
                  </a:tcPr>
                </a:tc>
                <a:tc>
                  <a:txBody>
                    <a:bodyPr wrap="square"/>
                    <a:lstStyle/>
                    <a:p>
                      <a:pPr fontAlgn="auto">
                        <a:lnSpc>
                          <a:spcPct val="150000"/>
                        </a:lnSpc>
                        <a:buNone/>
                      </a:pPr>
                      <a:endParaRPr lang="en-US" altLang="zh-CN" sz="2400"/>
                    </a:p>
                    <a:p>
                      <a:pPr fontAlgn="auto">
                        <a:lnSpc>
                          <a:spcPct val="150000"/>
                        </a:lnSpc>
                        <a:buNone/>
                      </a:pPr>
                      <a:r>
                        <a:rPr lang="en-US" altLang="zh-CN" sz="2400"/>
                        <a:t>These books helped </a:t>
                      </a:r>
                      <a:r>
                        <a:rPr lang="en-US" altLang="zh-CN" sz="2400" baseline="30000">
                          <a:solidFill>
                            <a:srgbClr val="FF0000"/>
                          </a:solidFill>
                          <a:uFillTx/>
                        </a:rPr>
                        <a:t>5</a:t>
                      </a:r>
                      <a:r>
                        <a:rPr lang="en-US" altLang="zh-CN" sz="2400">
                          <a:solidFill>
                            <a:srgbClr val="FF0000"/>
                          </a:solidFill>
                        </a:rPr>
                        <a:t> ________________________ </a:t>
                      </a:r>
                      <a:r>
                        <a:rPr lang="en-US" altLang="zh-CN" sz="2400"/>
                        <a:t>Chinese literature to the West. </a:t>
                      </a:r>
                      <a:endParaRPr lang="en-US" altLang="zh-CN" sz="2400"/>
                    </a:p>
                  </a:txBody>
                  <a:tcPr vert="horz">
                    <a:solidFill>
                      <a:schemeClr val="accent3">
                        <a:lumMod val="60000"/>
                        <a:lumOff val="40000"/>
                      </a:schemeClr>
                    </a:solidFill>
                  </a:tcPr>
                </a:tc>
              </a:tr>
            </a:tbl>
          </a:graphicData>
        </a:graphic>
      </p:graphicFrame>
      <p:pic>
        <p:nvPicPr>
          <p:cNvPr id="3" name="图片 2"/>
          <p:cNvPicPr>
            <a:picLocks noChangeAspect="1"/>
          </p:cNvPicPr>
          <p:nvPr/>
        </p:nvPicPr>
        <p:blipFill>
          <a:blip r:embed="rId2"/>
          <a:stretch>
            <a:fillRect/>
          </a:stretch>
        </p:blipFill>
        <p:spPr>
          <a:xfrm>
            <a:off x="9642475" y="2725420"/>
            <a:ext cx="2571750" cy="3499485"/>
          </a:xfrm>
          <a:prstGeom prst="rect">
            <a:avLst/>
          </a:prstGeom>
        </p:spPr>
      </p:pic>
      <p:sp>
        <p:nvSpPr>
          <p:cNvPr id="5" name="文本框 4"/>
          <p:cNvSpPr txBox="1"/>
          <p:nvPr/>
        </p:nvSpPr>
        <p:spPr>
          <a:xfrm>
            <a:off x="3477895" y="2235835"/>
            <a:ext cx="2962910" cy="460375"/>
          </a:xfrm>
          <a:prstGeom prst="rect">
            <a:avLst/>
          </a:prstGeom>
          <a:noFill/>
        </p:spPr>
        <p:txBody>
          <a:bodyPr wrap="square" rtlCol="0">
            <a:spAutoFit/>
          </a:bodyPr>
          <a:lstStyle/>
          <a:p>
            <a:r>
              <a:rPr lang="en-US" altLang="zh-CN"/>
              <a:t>  </a:t>
            </a:r>
            <a:r>
              <a:rPr lang="zh-CN" altLang="en-US" sz="2400">
                <a:solidFill>
                  <a:srgbClr val="FF0000"/>
                </a:solidFill>
              </a:rPr>
              <a:t>translated from </a:t>
            </a:r>
            <a:endParaRPr lang="zh-CN" altLang="en-US" sz="2400">
              <a:solidFill>
                <a:srgbClr val="FF0000"/>
              </a:solidFill>
            </a:endParaRPr>
          </a:p>
        </p:txBody>
      </p:sp>
      <p:sp>
        <p:nvSpPr>
          <p:cNvPr id="6" name="文本框 5"/>
          <p:cNvSpPr txBox="1"/>
          <p:nvPr/>
        </p:nvSpPr>
        <p:spPr>
          <a:xfrm>
            <a:off x="4183380" y="4127500"/>
            <a:ext cx="3599815" cy="460375"/>
          </a:xfrm>
          <a:prstGeom prst="rect">
            <a:avLst/>
          </a:prstGeom>
          <a:noFill/>
        </p:spPr>
        <p:txBody>
          <a:bodyPr wrap="square" rtlCol="0">
            <a:spAutoFit/>
          </a:bodyPr>
          <a:lstStyle/>
          <a:p>
            <a:r>
              <a:rPr lang="zh-CN" altLang="en-US" sz="2400">
                <a:solidFill>
                  <a:srgbClr val="FF0000"/>
                </a:solidFill>
              </a:rPr>
              <a:t>bring knowledge of </a:t>
            </a:r>
            <a:endParaRPr lang="zh-CN" altLang="en-US" sz="2400">
              <a:solidFill>
                <a:srgbClr val="FF0000"/>
              </a:solidFill>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05480" y="86360"/>
            <a:ext cx="5781675" cy="705485"/>
          </a:xfrm>
        </p:spPr>
        <p:txBody>
          <a:bodyPr/>
          <a:lstStyle/>
          <a:p>
            <a:pPr algn="ctr"/>
            <a:r>
              <a:rPr lang="en-US" altLang="zh-CN">
                <a:solidFill>
                  <a:srgbClr val="5E4EF8"/>
                </a:solidFill>
                <a:effectLst>
                  <a:outerShdw blurRad="38100" dist="25400" dir="5400000" algn="ctr" rotWithShape="0">
                    <a:srgbClr val="6E747A">
                      <a:alpha val="43000"/>
                    </a:srgbClr>
                  </a:outerShdw>
                </a:effectLst>
              </a:rPr>
              <a:t>Before listening </a:t>
            </a:r>
            <a:endParaRPr lang="en-US" altLang="zh-CN">
              <a:solidFill>
                <a:srgbClr val="5E4EF8"/>
              </a:solidFill>
              <a:effectLst>
                <a:outerShdw blurRad="38100" dist="25400" dir="5400000" algn="ctr" rotWithShape="0">
                  <a:srgbClr val="6E747A">
                    <a:alpha val="43000"/>
                  </a:srgbClr>
                </a:outerShdw>
              </a:effectLst>
            </a:endParaRPr>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 name="图片 3"/>
          <p:cNvPicPr>
            <a:picLocks noChangeAspect="1"/>
          </p:cNvPicPr>
          <p:nvPr/>
        </p:nvPicPr>
        <p:blipFill>
          <a:blip r:embed="rId1"/>
          <a:stretch>
            <a:fillRect/>
          </a:stretch>
        </p:blipFill>
        <p:spPr>
          <a:xfrm rot="16200000">
            <a:off x="7369810" y="2085340"/>
            <a:ext cx="5855335" cy="3467735"/>
          </a:xfrm>
          <a:prstGeom prst="rect">
            <a:avLst/>
          </a:prstGeom>
        </p:spPr>
      </p:pic>
      <p:sp>
        <p:nvSpPr>
          <p:cNvPr id="5" name="文本框 4"/>
          <p:cNvSpPr txBox="1"/>
          <p:nvPr/>
        </p:nvSpPr>
        <p:spPr>
          <a:xfrm>
            <a:off x="635" y="891540"/>
            <a:ext cx="8562975" cy="6000750"/>
          </a:xfrm>
          <a:prstGeom prst="rect">
            <a:avLst/>
          </a:prstGeom>
          <a:noFill/>
        </p:spPr>
        <p:txBody>
          <a:bodyPr wrap="square" rtlCol="0">
            <a:spAutoFit/>
          </a:bodyPr>
          <a:lstStyle/>
          <a:p>
            <a:pPr fontAlgn="auto">
              <a:lnSpc>
                <a:spcPct val="200000"/>
              </a:lnSpc>
            </a:pPr>
            <a:r>
              <a:rPr lang="en-US" altLang="zh-CN" sz="2400"/>
              <a:t>     </a:t>
            </a:r>
            <a:r>
              <a:rPr lang="en-US" altLang="zh-CN" sz="2400">
                <a:solidFill>
                  <a:srgbClr val="00B0F0"/>
                </a:solidFill>
              </a:rPr>
              <a:t> The Confucius Institute is a non-profit educational organisation run by the Chinese Ministy of Education, aiming to promote Chinese language and culture abroad and to encourage cultural exchange. </a:t>
            </a:r>
            <a:endParaRPr lang="en-US" altLang="zh-CN" sz="2400">
              <a:solidFill>
                <a:srgbClr val="00B0F0"/>
              </a:solidFill>
            </a:endParaRPr>
          </a:p>
          <a:p>
            <a:pPr fontAlgn="auto">
              <a:lnSpc>
                <a:spcPct val="200000"/>
              </a:lnSpc>
            </a:pPr>
            <a:r>
              <a:rPr lang="en-US" altLang="zh-CN" sz="2400"/>
              <a:t>      </a:t>
            </a:r>
            <a:r>
              <a:rPr lang="en-US" altLang="zh-CN" sz="2400">
                <a:solidFill>
                  <a:srgbClr val="00B050"/>
                </a:solidFill>
              </a:rPr>
              <a:t>The first institute opened in 2004, and today there are over 500 institutes around the world . In addition to Chinese language courses, the institutes also support activities, such as art exhibitions, concerts and film festivals. </a:t>
            </a:r>
            <a:r>
              <a:rPr lang="en-US" altLang="zh-CN" sz="2400"/>
              <a:t> </a:t>
            </a:r>
            <a:endParaRPr lang="en-US" altLang="zh-CN" sz="2400"/>
          </a:p>
        </p:txBody>
      </p:sp>
    </p:spTree>
    <p:custDataLst>
      <p:tags r:id="rId2"/>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7715" y="0"/>
            <a:ext cx="11156315" cy="705485"/>
          </a:xfrm>
        </p:spPr>
        <p:txBody>
          <a:bodyPr>
            <a:normAutofit fontScale="90000"/>
          </a:bodyPr>
          <a:lstStyle/>
          <a:p>
            <a:pPr algn="ctr"/>
            <a:r>
              <a:rPr lang="en-US" altLang="zh-CN">
                <a:solidFill>
                  <a:srgbClr val="5E4EF8"/>
                </a:solidFill>
                <a:effectLst>
                  <a:outerShdw blurRad="38100" dist="25400" dir="5400000" algn="ctr" rotWithShape="0">
                    <a:srgbClr val="6E747A">
                      <a:alpha val="43000"/>
                    </a:srgbClr>
                  </a:outerShdw>
                </a:effectLst>
              </a:rPr>
              <a:t> </a:t>
            </a:r>
            <a:br>
              <a:rPr lang="en-US" altLang="zh-CN">
                <a:solidFill>
                  <a:srgbClr val="5E4EF8"/>
                </a:solidFill>
                <a:effectLst>
                  <a:outerShdw blurRad="38100" dist="25400" dir="5400000" algn="ctr" rotWithShape="0">
                    <a:srgbClr val="6E747A">
                      <a:alpha val="43000"/>
                    </a:srgbClr>
                  </a:outerShdw>
                </a:effectLst>
              </a:rPr>
            </a:br>
            <a:r>
              <a:rPr lang="en-US" altLang="zh-CN">
                <a:solidFill>
                  <a:srgbClr val="5E4EF8"/>
                </a:solidFill>
                <a:effectLst>
                  <a:outerShdw blurRad="38100" dist="25400" dir="5400000" algn="ctr" rotWithShape="0">
                    <a:srgbClr val="6E747A">
                      <a:alpha val="43000"/>
                    </a:srgbClr>
                  </a:outerShdw>
                </a:effectLst>
              </a:rPr>
              <a:t>Listen and understand the topics it covers</a:t>
            </a:r>
            <a:br>
              <a:rPr lang="en-US" altLang="zh-CN">
                <a:solidFill>
                  <a:srgbClr val="5E4EF8"/>
                </a:solidFill>
                <a:effectLst>
                  <a:outerShdw blurRad="38100" dist="25400" dir="5400000" algn="ctr" rotWithShape="0">
                    <a:srgbClr val="6E747A">
                      <a:alpha val="43000"/>
                    </a:srgbClr>
                  </a:outerShdw>
                </a:effectLst>
              </a:rPr>
            </a:br>
            <a:endParaRPr lang="zh-CN" altLang="en-US"/>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3" name="表格 2"/>
          <p:cNvGraphicFramePr>
            <a:graphicFrameLocks noGrp="1"/>
          </p:cNvGraphicFramePr>
          <p:nvPr>
            <p:custDataLst>
              <p:tags r:id="rId1"/>
            </p:custDataLst>
          </p:nvPr>
        </p:nvGraphicFramePr>
        <p:xfrm>
          <a:off x="757873" y="859155"/>
          <a:ext cx="11026775" cy="4582795"/>
        </p:xfrm>
        <a:graphic>
          <a:graphicData uri="http://schemas.openxmlformats.org/drawingml/2006/table">
            <a:tbl>
              <a:tblPr firstRow="1" bandRow="1">
                <a:tableStyleId>{5940675A-B579-460E-94D1-54222C63F5DA}</a:tableStyleId>
              </a:tblPr>
              <a:tblGrid>
                <a:gridCol w="1092835"/>
                <a:gridCol w="9933940"/>
              </a:tblGrid>
              <a:tr h="875030">
                <a:tc>
                  <a:txBody>
                    <a:bodyPr wrap="square"/>
                    <a:lstStyle/>
                    <a:p>
                      <a:pPr indent="0" algn="ctr" fontAlgn="auto">
                        <a:lnSpc>
                          <a:spcPct val="150000"/>
                        </a:lnSpc>
                        <a:buNone/>
                      </a:pPr>
                      <a:r>
                        <a:rPr lang="en-US" sz="2800" b="1">
                          <a:solidFill>
                            <a:srgbClr val="00B050"/>
                          </a:solidFill>
                          <a:latin typeface="+mj-lt"/>
                          <a:ea typeface="宋体" panose="02010600030101010101" pitchFamily="2" charset="-122"/>
                          <a:cs typeface="+mj-lt"/>
                        </a:rPr>
                        <a:t>a</a:t>
                      </a:r>
                      <a:endParaRPr lang="en-US" altLang="en-US" sz="2800" b="1">
                        <a:solidFill>
                          <a:srgbClr val="00B050"/>
                        </a:solidFill>
                        <a:latin typeface="+mj-lt"/>
                        <a:ea typeface="宋体" panose="02010600030101010101" pitchFamily="2" charset="-122"/>
                        <a:cs typeface="+mj-lt"/>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E599"/>
                    </a:solidFill>
                  </a:tcPr>
                </a:tc>
                <a:tc>
                  <a:txBody>
                    <a:bodyPr wrap="square"/>
                    <a:lstStyle/>
                    <a:p>
                      <a:pPr indent="0" fontAlgn="auto">
                        <a:lnSpc>
                          <a:spcPct val="150000"/>
                        </a:lnSpc>
                        <a:buNone/>
                      </a:pPr>
                      <a:r>
                        <a:rPr lang="en-US" sz="2800" b="0">
                          <a:solidFill>
                            <a:schemeClr val="tx1"/>
                          </a:solidFill>
                          <a:latin typeface="+mj-lt"/>
                          <a:ea typeface="宋体" panose="02010600030101010101" pitchFamily="2" charset="-122"/>
                          <a:cs typeface="+mj-lt"/>
                        </a:rPr>
                        <a:t> The reason why Liang Ran decided to work for the </a:t>
                      </a:r>
                      <a:endParaRPr lang="en-US" altLang="en-US" sz="2800" b="0">
                        <a:solidFill>
                          <a:schemeClr val="tx1"/>
                        </a:solidFill>
                        <a:latin typeface="+mj-lt"/>
                        <a:ea typeface="宋体" panose="02010600030101010101" pitchFamily="2" charset="-122"/>
                        <a:cs typeface="+mj-lt"/>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r>
              <a:tr h="741045">
                <a:tc>
                  <a:txBody>
                    <a:bodyPr wrap="square"/>
                    <a:lstStyle/>
                    <a:p>
                      <a:pPr indent="0" algn="ctr" fontAlgn="auto">
                        <a:lnSpc>
                          <a:spcPct val="150000"/>
                        </a:lnSpc>
                        <a:buNone/>
                      </a:pPr>
                      <a:r>
                        <a:rPr lang="en-US" sz="2800" b="1">
                          <a:solidFill>
                            <a:srgbClr val="00B050"/>
                          </a:solidFill>
                          <a:latin typeface="+mj-lt"/>
                          <a:ea typeface="宋体" panose="02010600030101010101" pitchFamily="2" charset="-122"/>
                          <a:cs typeface="+mj-lt"/>
                        </a:rPr>
                        <a:t>b</a:t>
                      </a:r>
                      <a:endParaRPr lang="en-US" altLang="en-US" sz="2800" b="1">
                        <a:solidFill>
                          <a:srgbClr val="00B050"/>
                        </a:solidFill>
                        <a:latin typeface="+mj-lt"/>
                        <a:ea typeface="宋体" panose="02010600030101010101" pitchFamily="2" charset="-122"/>
                        <a:cs typeface="+mj-lt"/>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E599"/>
                    </a:solidFill>
                  </a:tcPr>
                </a:tc>
                <a:tc>
                  <a:txBody>
                    <a:bodyPr wrap="square"/>
                    <a:lstStyle/>
                    <a:p>
                      <a:pPr indent="0" fontAlgn="auto">
                        <a:lnSpc>
                          <a:spcPct val="150000"/>
                        </a:lnSpc>
                        <a:buNone/>
                      </a:pPr>
                      <a:r>
                        <a:rPr lang="en-US" sz="2800" b="0">
                          <a:solidFill>
                            <a:schemeClr val="tx1"/>
                          </a:solidFill>
                          <a:latin typeface="+mj-lt"/>
                          <a:ea typeface="宋体" panose="02010600030101010101" pitchFamily="2" charset="-122"/>
                          <a:cs typeface="+mj-lt"/>
                        </a:rPr>
                        <a:t> The working environment at the Institute.</a:t>
                      </a:r>
                      <a:endParaRPr lang="en-US" altLang="en-US" sz="2800" b="0">
                        <a:solidFill>
                          <a:schemeClr val="tx1"/>
                        </a:solidFill>
                        <a:latin typeface="+mj-lt"/>
                        <a:ea typeface="宋体" panose="02010600030101010101" pitchFamily="2" charset="-122"/>
                        <a:cs typeface="+mj-lt"/>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r>
              <a:tr h="741680">
                <a:tc>
                  <a:txBody>
                    <a:bodyPr wrap="square"/>
                    <a:lstStyle/>
                    <a:p>
                      <a:pPr indent="0" algn="ctr" fontAlgn="auto">
                        <a:lnSpc>
                          <a:spcPct val="150000"/>
                        </a:lnSpc>
                        <a:buNone/>
                      </a:pPr>
                      <a:r>
                        <a:rPr lang="en-US" sz="2800" b="1">
                          <a:solidFill>
                            <a:srgbClr val="00B050"/>
                          </a:solidFill>
                          <a:latin typeface="+mj-lt"/>
                          <a:ea typeface="宋体" panose="02010600030101010101" pitchFamily="2" charset="-122"/>
                          <a:cs typeface="+mj-lt"/>
                        </a:rPr>
                        <a:t>c</a:t>
                      </a:r>
                      <a:endParaRPr lang="en-US" altLang="en-US" sz="2800" b="1">
                        <a:solidFill>
                          <a:srgbClr val="00B050"/>
                        </a:solidFill>
                        <a:latin typeface="+mj-lt"/>
                        <a:ea typeface="宋体" panose="02010600030101010101" pitchFamily="2" charset="-122"/>
                        <a:cs typeface="+mj-lt"/>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E599"/>
                    </a:solidFill>
                  </a:tcPr>
                </a:tc>
                <a:tc>
                  <a:txBody>
                    <a:bodyPr wrap="square"/>
                    <a:lstStyle/>
                    <a:p>
                      <a:pPr indent="0" fontAlgn="auto">
                        <a:lnSpc>
                          <a:spcPct val="150000"/>
                        </a:lnSpc>
                        <a:buNone/>
                      </a:pPr>
                      <a:r>
                        <a:rPr lang="en-US" sz="2800" b="0">
                          <a:solidFill>
                            <a:schemeClr val="tx1"/>
                          </a:solidFill>
                          <a:latin typeface="+mj-lt"/>
                          <a:ea typeface="宋体" panose="02010600030101010101" pitchFamily="2" charset="-122"/>
                          <a:cs typeface="+mj-lt"/>
                        </a:rPr>
                        <a:t> The troubles he had during teaching.</a:t>
                      </a:r>
                      <a:endParaRPr lang="en-US" altLang="en-US" sz="2800" b="0">
                        <a:solidFill>
                          <a:schemeClr val="tx1"/>
                        </a:solidFill>
                        <a:latin typeface="+mj-lt"/>
                        <a:ea typeface="宋体" panose="02010600030101010101" pitchFamily="2" charset="-122"/>
                        <a:cs typeface="+mj-lt"/>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r>
              <a:tr h="741680">
                <a:tc>
                  <a:txBody>
                    <a:bodyPr wrap="square"/>
                    <a:lstStyle/>
                    <a:p>
                      <a:pPr indent="0" algn="ctr" fontAlgn="auto">
                        <a:lnSpc>
                          <a:spcPct val="150000"/>
                        </a:lnSpc>
                        <a:buNone/>
                      </a:pPr>
                      <a:r>
                        <a:rPr lang="en-US" sz="2800" b="1">
                          <a:solidFill>
                            <a:srgbClr val="00B050"/>
                          </a:solidFill>
                          <a:latin typeface="+mj-lt"/>
                          <a:ea typeface="宋体" panose="02010600030101010101" pitchFamily="2" charset="-122"/>
                          <a:cs typeface="+mj-lt"/>
                        </a:rPr>
                        <a:t>d</a:t>
                      </a:r>
                      <a:endParaRPr lang="en-US" altLang="en-US" sz="2800" b="1">
                        <a:solidFill>
                          <a:srgbClr val="00B050"/>
                        </a:solidFill>
                        <a:latin typeface="+mj-lt"/>
                        <a:ea typeface="宋体" panose="02010600030101010101" pitchFamily="2" charset="-122"/>
                        <a:cs typeface="+mj-lt"/>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E599"/>
                    </a:solidFill>
                  </a:tcPr>
                </a:tc>
                <a:tc>
                  <a:txBody>
                    <a:bodyPr wrap="square"/>
                    <a:lstStyle/>
                    <a:p>
                      <a:pPr indent="0" fontAlgn="auto">
                        <a:lnSpc>
                          <a:spcPct val="150000"/>
                        </a:lnSpc>
                        <a:buNone/>
                      </a:pPr>
                      <a:r>
                        <a:rPr lang="en-US" sz="2800" b="0">
                          <a:solidFill>
                            <a:schemeClr val="tx1"/>
                          </a:solidFill>
                          <a:latin typeface="+mj-lt"/>
                          <a:ea typeface="宋体" panose="02010600030101010101" pitchFamily="2" charset="-122"/>
                          <a:cs typeface="+mj-lt"/>
                        </a:rPr>
                        <a:t> A special moment from his time at the Institute.</a:t>
                      </a:r>
                      <a:endParaRPr lang="en-US" altLang="en-US" sz="2800" b="0">
                        <a:solidFill>
                          <a:schemeClr val="tx1"/>
                        </a:solidFill>
                        <a:latin typeface="+mj-lt"/>
                        <a:ea typeface="宋体" panose="02010600030101010101" pitchFamily="2" charset="-122"/>
                        <a:cs typeface="+mj-lt"/>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r>
              <a:tr h="741680">
                <a:tc>
                  <a:txBody>
                    <a:bodyPr wrap="square"/>
                    <a:lstStyle/>
                    <a:p>
                      <a:pPr indent="0" algn="ctr" fontAlgn="auto">
                        <a:lnSpc>
                          <a:spcPct val="150000"/>
                        </a:lnSpc>
                        <a:buNone/>
                      </a:pPr>
                      <a:r>
                        <a:rPr lang="en-US" sz="2800" b="1">
                          <a:solidFill>
                            <a:srgbClr val="00B050"/>
                          </a:solidFill>
                          <a:latin typeface="+mj-lt"/>
                          <a:ea typeface="宋体" panose="02010600030101010101" pitchFamily="2" charset="-122"/>
                          <a:cs typeface="+mj-lt"/>
                        </a:rPr>
                        <a:t>e</a:t>
                      </a:r>
                      <a:endParaRPr lang="en-US" altLang="en-US" sz="2800" b="1">
                        <a:solidFill>
                          <a:srgbClr val="00B050"/>
                        </a:solidFill>
                        <a:latin typeface="+mj-lt"/>
                        <a:ea typeface="宋体" panose="02010600030101010101" pitchFamily="2" charset="-122"/>
                        <a:cs typeface="+mj-lt"/>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E599"/>
                    </a:solidFill>
                  </a:tcPr>
                </a:tc>
                <a:tc>
                  <a:txBody>
                    <a:bodyPr wrap="square"/>
                    <a:lstStyle/>
                    <a:p>
                      <a:pPr indent="0" fontAlgn="auto">
                        <a:lnSpc>
                          <a:spcPct val="150000"/>
                        </a:lnSpc>
                        <a:buNone/>
                      </a:pPr>
                      <a:r>
                        <a:rPr lang="en-US" sz="2800" b="0">
                          <a:solidFill>
                            <a:schemeClr val="tx1"/>
                          </a:solidFill>
                          <a:latin typeface="+mj-lt"/>
                          <a:ea typeface="宋体" panose="02010600030101010101" pitchFamily="2" charset="-122"/>
                          <a:cs typeface="+mj-lt"/>
                        </a:rPr>
                        <a:t> What he learned from his students.</a:t>
                      </a:r>
                      <a:endParaRPr lang="en-US" altLang="en-US" sz="2800" b="0">
                        <a:solidFill>
                          <a:schemeClr val="tx1"/>
                        </a:solidFill>
                        <a:latin typeface="+mj-lt"/>
                        <a:ea typeface="宋体" panose="02010600030101010101" pitchFamily="2" charset="-122"/>
                        <a:cs typeface="+mj-lt"/>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r>
              <a:tr h="741680">
                <a:tc>
                  <a:txBody>
                    <a:bodyPr wrap="square"/>
                    <a:lstStyle/>
                    <a:p>
                      <a:pPr indent="0" algn="ctr" fontAlgn="auto">
                        <a:lnSpc>
                          <a:spcPct val="150000"/>
                        </a:lnSpc>
                        <a:buNone/>
                      </a:pPr>
                      <a:r>
                        <a:rPr lang="en-US" sz="2800" b="1">
                          <a:solidFill>
                            <a:srgbClr val="00B050"/>
                          </a:solidFill>
                          <a:latin typeface="+mj-lt"/>
                          <a:ea typeface="宋体" panose="02010600030101010101" pitchFamily="2" charset="-122"/>
                          <a:cs typeface="+mj-lt"/>
                        </a:rPr>
                        <a:t>f</a:t>
                      </a:r>
                      <a:endParaRPr lang="en-US" altLang="en-US" sz="2800" b="1">
                        <a:solidFill>
                          <a:srgbClr val="00B050"/>
                        </a:solidFill>
                        <a:latin typeface="+mj-lt"/>
                        <a:ea typeface="宋体" panose="02010600030101010101" pitchFamily="2" charset="-122"/>
                        <a:cs typeface="+mj-lt"/>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E599"/>
                    </a:solidFill>
                  </a:tcPr>
                </a:tc>
                <a:tc>
                  <a:txBody>
                    <a:bodyPr wrap="square"/>
                    <a:lstStyle/>
                    <a:p>
                      <a:pPr indent="0" fontAlgn="auto">
                        <a:lnSpc>
                          <a:spcPct val="150000"/>
                        </a:lnSpc>
                        <a:buNone/>
                      </a:pPr>
                      <a:r>
                        <a:rPr lang="en-US" sz="2800" b="0">
                          <a:solidFill>
                            <a:schemeClr val="tx1"/>
                          </a:solidFill>
                          <a:latin typeface="+mj-lt"/>
                          <a:ea typeface="宋体" panose="02010600030101010101" pitchFamily="2" charset="-122"/>
                          <a:cs typeface="+mj-lt"/>
                        </a:rPr>
                        <a:t> The friends he made in New York.</a:t>
                      </a:r>
                      <a:endParaRPr lang="en-US" altLang="en-US" sz="2800" b="0">
                        <a:solidFill>
                          <a:schemeClr val="tx1"/>
                        </a:solidFill>
                        <a:latin typeface="+mj-lt"/>
                        <a:ea typeface="宋体" panose="02010600030101010101" pitchFamily="2" charset="-122"/>
                        <a:cs typeface="+mj-lt"/>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r>
            </a:tbl>
          </a:graphicData>
        </a:graphic>
      </p:graphicFrame>
      <p:sp>
        <p:nvSpPr>
          <p:cNvPr id="4" name="文本框 3"/>
          <p:cNvSpPr txBox="1"/>
          <p:nvPr/>
        </p:nvSpPr>
        <p:spPr>
          <a:xfrm>
            <a:off x="1867535" y="5608320"/>
            <a:ext cx="5912485" cy="521970"/>
          </a:xfrm>
          <a:prstGeom prst="rect">
            <a:avLst/>
          </a:prstGeom>
          <a:noFill/>
        </p:spPr>
        <p:txBody>
          <a:bodyPr wrap="square" rtlCol="0">
            <a:spAutoFit/>
          </a:bodyPr>
          <a:lstStyle/>
          <a:p>
            <a:r>
              <a:rPr lang="en-US" altLang="zh-CN" sz="2800">
                <a:solidFill>
                  <a:srgbClr val="7030A0"/>
                </a:solidFill>
              </a:rPr>
              <a:t>Suggested answer:</a:t>
            </a:r>
            <a:r>
              <a:rPr lang="en-US" altLang="zh-CN" sz="2800">
                <a:solidFill>
                  <a:srgbClr val="002060"/>
                </a:solidFill>
              </a:rPr>
              <a:t> </a:t>
            </a:r>
            <a:r>
              <a:rPr lang="en-US" altLang="zh-CN" sz="2800">
                <a:solidFill>
                  <a:srgbClr val="FF0000"/>
                </a:solidFill>
              </a:rPr>
              <a:t> __________</a:t>
            </a:r>
            <a:endParaRPr lang="en-US" altLang="zh-CN" sz="2800">
              <a:solidFill>
                <a:srgbClr val="FF0000"/>
              </a:solidFill>
            </a:endParaRPr>
          </a:p>
        </p:txBody>
      </p:sp>
      <p:sp>
        <p:nvSpPr>
          <p:cNvPr id="5" name="文本框 4"/>
          <p:cNvSpPr txBox="1"/>
          <p:nvPr/>
        </p:nvSpPr>
        <p:spPr>
          <a:xfrm>
            <a:off x="5368925" y="5641975"/>
            <a:ext cx="1454150" cy="460375"/>
          </a:xfrm>
          <a:prstGeom prst="rect">
            <a:avLst/>
          </a:prstGeom>
          <a:noFill/>
        </p:spPr>
        <p:txBody>
          <a:bodyPr wrap="square" rtlCol="0">
            <a:spAutoFit/>
          </a:bodyPr>
          <a:lstStyle/>
          <a:p>
            <a:r>
              <a:rPr lang="en-US" altLang="zh-CN"/>
              <a:t> </a:t>
            </a:r>
            <a:r>
              <a:rPr lang="en-US" altLang="zh-CN" sz="2400" b="1">
                <a:solidFill>
                  <a:srgbClr val="FF0000"/>
                </a:solidFill>
              </a:rPr>
              <a:t>  a /d /e</a:t>
            </a:r>
            <a:endParaRPr lang="en-US" altLang="zh-CN" sz="2400" b="1">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5395" y="100400"/>
            <a:ext cx="10969200" cy="705600"/>
          </a:xfrm>
        </p:spPr>
        <p:txBody>
          <a:bodyPr/>
          <a:lstStyle/>
          <a:p>
            <a:pPr algn="ctr"/>
            <a:r>
              <a:rPr lang="zh-CN" altLang="en-US">
                <a:solidFill>
                  <a:srgbClr val="5E4EF8"/>
                </a:solidFill>
                <a:effectLst>
                  <a:outerShdw blurRad="38100" dist="25400" dir="5400000" algn="ctr" rotWithShape="0">
                    <a:srgbClr val="6E747A">
                      <a:alpha val="43000"/>
                    </a:srgbClr>
                  </a:outerShdw>
                </a:effectLst>
              </a:rPr>
              <a:t>Listen again and finish the task</a:t>
            </a:r>
            <a:r>
              <a:rPr lang="zh-CN" altLang="en-US">
                <a:solidFill>
                  <a:schemeClr val="accent1"/>
                </a:solidFill>
                <a:effectLst>
                  <a:outerShdw blurRad="38100" dist="25400" dir="5400000" algn="ctr" rotWithShape="0">
                    <a:srgbClr val="6E747A">
                      <a:alpha val="43000"/>
                    </a:srgbClr>
                  </a:outerShdw>
                </a:effectLst>
              </a:rPr>
              <a:t> </a:t>
            </a:r>
            <a:endParaRPr lang="zh-CN" altLang="en-US">
              <a:solidFill>
                <a:schemeClr val="accent1"/>
              </a:solidFill>
              <a:effectLst>
                <a:outerShdw blurRad="38100" dist="25400" dir="5400000" algn="ctr" rotWithShape="0">
                  <a:srgbClr val="6E747A">
                    <a:alpha val="43000"/>
                  </a:srgbClr>
                </a:outerShdw>
              </a:effectLst>
            </a:endParaRPr>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3" name="表格 2"/>
          <p:cNvGraphicFramePr>
            <a:graphicFrameLocks noGrp="1"/>
          </p:cNvGraphicFramePr>
          <p:nvPr>
            <p:custDataLst>
              <p:tags r:id="rId1"/>
            </p:custDataLst>
          </p:nvPr>
        </p:nvGraphicFramePr>
        <p:xfrm>
          <a:off x="391478" y="913765"/>
          <a:ext cx="11633200" cy="5511165"/>
        </p:xfrm>
        <a:graphic>
          <a:graphicData uri="http://schemas.openxmlformats.org/drawingml/2006/table">
            <a:tbl>
              <a:tblPr firstRow="1" bandRow="1">
                <a:tableStyleId>{5940675A-B579-460E-94D1-54222C63F5DA}</a:tableStyleId>
              </a:tblPr>
              <a:tblGrid>
                <a:gridCol w="766445"/>
                <a:gridCol w="10866755"/>
              </a:tblGrid>
              <a:tr h="1837055">
                <a:tc>
                  <a:txBody>
                    <a:bodyPr wrap="square"/>
                    <a:lstStyle/>
                    <a:p>
                      <a:pPr indent="0" fontAlgn="auto">
                        <a:lnSpc>
                          <a:spcPct val="150000"/>
                        </a:lnSpc>
                        <a:buNone/>
                      </a:pPr>
                      <a:r>
                        <a:rPr lang="en-US" sz="2400" b="0">
                          <a:latin typeface="Arial" panose="020B0604020202020204" pitchFamily="34" charset="0"/>
                          <a:ea typeface="宋体" panose="02010600030101010101" pitchFamily="2" charset="-122"/>
                          <a:cs typeface="Arial" panose="020B0604020202020204" pitchFamily="34" charset="0"/>
                        </a:rPr>
                        <a:t>1/2</a:t>
                      </a:r>
                      <a:endParaRPr lang="en-US" altLang="en-US" sz="24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E599"/>
                    </a:solidFill>
                  </a:tcPr>
                </a:tc>
                <a:tc>
                  <a:txBody>
                    <a:bodyPr wrap="square"/>
                    <a:lstStyle/>
                    <a:p>
                      <a:pPr indent="0" fontAlgn="auto">
                        <a:lnSpc>
                          <a:spcPct val="200000"/>
                        </a:lnSpc>
                        <a:buNone/>
                      </a:pPr>
                      <a:r>
                        <a:rPr lang="en-US" sz="2400" b="0">
                          <a:latin typeface="Arial" panose="020B0604020202020204" pitchFamily="34" charset="0"/>
                          <a:ea typeface="宋体" panose="02010600030101010101" pitchFamily="2" charset="-122"/>
                          <a:cs typeface="Arial" panose="020B0604020202020204" pitchFamily="34" charset="0"/>
                        </a:rPr>
                        <a:t>Liang Ran spent</a:t>
                      </a:r>
                      <a:r>
                        <a:rPr lang="en-US" sz="2400" b="0">
                          <a:solidFill>
                            <a:srgbClr val="FF0000"/>
                          </a:solidFill>
                          <a:latin typeface="Arial" panose="020B0604020202020204" pitchFamily="34" charset="0"/>
                          <a:ea typeface="宋体" panose="02010600030101010101" pitchFamily="2" charset="-122"/>
                          <a:cs typeface="Arial" panose="020B0604020202020204" pitchFamily="34" charset="0"/>
                        </a:rPr>
                        <a:t> </a:t>
                      </a:r>
                      <a:r>
                        <a:rPr lang="en-US" sz="2400" b="0" baseline="30000">
                          <a:solidFill>
                            <a:srgbClr val="FF0000"/>
                          </a:solidFill>
                          <a:latin typeface="Arial" panose="020B0604020202020204" pitchFamily="34" charset="0"/>
                          <a:ea typeface="宋体" panose="02010600030101010101" pitchFamily="2" charset="-122"/>
                          <a:cs typeface="Arial" panose="020B0604020202020204" pitchFamily="34" charset="0"/>
                        </a:rPr>
                        <a:t>1</a:t>
                      </a:r>
                      <a:r>
                        <a:rPr lang="en-US" sz="2400" b="0">
                          <a:solidFill>
                            <a:srgbClr val="FF0000"/>
                          </a:solidFill>
                          <a:latin typeface="Arial" panose="020B0604020202020204" pitchFamily="34" charset="0"/>
                          <a:ea typeface="宋体" panose="02010600030101010101" pitchFamily="2" charset="-122"/>
                          <a:cs typeface="Arial" panose="020B0604020202020204" pitchFamily="34" charset="0"/>
                        </a:rPr>
                        <a:t>__________________________ </a:t>
                      </a:r>
                      <a:r>
                        <a:rPr lang="en-US" sz="2400" b="0">
                          <a:latin typeface="Arial" panose="020B0604020202020204" pitchFamily="34" charset="0"/>
                          <a:ea typeface="宋体" panose="02010600030101010101" pitchFamily="2" charset="-122"/>
                          <a:cs typeface="Arial" panose="020B0604020202020204" pitchFamily="34" charset="0"/>
                        </a:rPr>
                        <a:t>abroad working as a teacher at</a:t>
                      </a:r>
                      <a:r>
                        <a:rPr lang="en-US" sz="2400" b="0" baseline="30000">
                          <a:solidFill>
                            <a:srgbClr val="FF0000"/>
                          </a:solidFill>
                          <a:latin typeface="Arial" panose="020B0604020202020204" pitchFamily="34" charset="0"/>
                          <a:ea typeface="宋体" panose="02010600030101010101" pitchFamily="2" charset="-122"/>
                          <a:cs typeface="Arial" panose="020B0604020202020204" pitchFamily="34" charset="0"/>
                        </a:rPr>
                        <a:t> 2</a:t>
                      </a:r>
                      <a:r>
                        <a:rPr lang="en-US" sz="2400" b="0">
                          <a:solidFill>
                            <a:srgbClr val="FF0000"/>
                          </a:solidFill>
                          <a:latin typeface="Arial" panose="020B0604020202020204" pitchFamily="34" charset="0"/>
                          <a:ea typeface="宋体" panose="02010600030101010101" pitchFamily="2" charset="-122"/>
                          <a:cs typeface="Arial" panose="020B0604020202020204" pitchFamily="34" charset="0"/>
                        </a:rPr>
                        <a:t>_____________________________________.</a:t>
                      </a:r>
                      <a:endParaRPr lang="en-US" altLang="en-US" sz="24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r>
              <a:tr h="1837055">
                <a:tc>
                  <a:txBody>
                    <a:bodyPr wrap="square"/>
                    <a:lstStyle/>
                    <a:p>
                      <a:pPr indent="0" fontAlgn="auto">
                        <a:lnSpc>
                          <a:spcPct val="150000"/>
                        </a:lnSpc>
                        <a:buNone/>
                      </a:pPr>
                      <a:endParaRPr lang="en-US" sz="2400" b="0">
                        <a:latin typeface="Arial" panose="020B0604020202020204" pitchFamily="34" charset="0"/>
                        <a:ea typeface="宋体" panose="02010600030101010101" pitchFamily="2" charset="-122"/>
                        <a:cs typeface="Arial" panose="020B0604020202020204" pitchFamily="34" charset="0"/>
                      </a:endParaRPr>
                    </a:p>
                    <a:p>
                      <a:pPr indent="0" fontAlgn="auto">
                        <a:lnSpc>
                          <a:spcPct val="150000"/>
                        </a:lnSpc>
                        <a:buNone/>
                      </a:pPr>
                      <a:r>
                        <a:rPr lang="en-US" sz="2400" b="0">
                          <a:latin typeface="Arial" panose="020B0604020202020204" pitchFamily="34" charset="0"/>
                          <a:ea typeface="宋体" panose="02010600030101010101" pitchFamily="2" charset="-122"/>
                          <a:cs typeface="Arial" panose="020B0604020202020204" pitchFamily="34" charset="0"/>
                        </a:rPr>
                        <a:t>3</a:t>
                      </a:r>
                      <a:endParaRPr lang="en-US" altLang="en-US" sz="24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E599"/>
                    </a:solidFill>
                  </a:tcPr>
                </a:tc>
                <a:tc>
                  <a:txBody>
                    <a:bodyPr wrap="square"/>
                    <a:lstStyle/>
                    <a:p>
                      <a:pPr indent="0" fontAlgn="auto">
                        <a:lnSpc>
                          <a:spcPct val="200000"/>
                        </a:lnSpc>
                        <a:buNone/>
                      </a:pPr>
                      <a:r>
                        <a:rPr lang="en-US" sz="2400" b="0">
                          <a:latin typeface="Arial" panose="020B0604020202020204" pitchFamily="34" charset="0"/>
                          <a:ea typeface="宋体" panose="02010600030101010101" pitchFamily="2" charset="-122"/>
                          <a:cs typeface="Arial" panose="020B0604020202020204" pitchFamily="34" charset="0"/>
                        </a:rPr>
                        <a:t>He said it was a difficult decision, because it would mean </a:t>
                      </a:r>
                      <a:endParaRPr lang="en-US" sz="2400" b="0">
                        <a:latin typeface="Arial" panose="020B0604020202020204" pitchFamily="34" charset="0"/>
                        <a:ea typeface="宋体" panose="02010600030101010101" pitchFamily="2" charset="-122"/>
                        <a:cs typeface="Arial" panose="020B0604020202020204" pitchFamily="34" charset="0"/>
                      </a:endParaRPr>
                    </a:p>
                    <a:p>
                      <a:pPr indent="0" fontAlgn="auto">
                        <a:lnSpc>
                          <a:spcPct val="200000"/>
                        </a:lnSpc>
                        <a:buNone/>
                      </a:pPr>
                      <a:r>
                        <a:rPr lang="en-US" sz="2400" b="0" baseline="30000">
                          <a:solidFill>
                            <a:srgbClr val="FF0000"/>
                          </a:solidFill>
                          <a:latin typeface="Arial" panose="020B0604020202020204" pitchFamily="34" charset="0"/>
                          <a:ea typeface="宋体" panose="02010600030101010101" pitchFamily="2" charset="-122"/>
                          <a:cs typeface="Arial" panose="020B0604020202020204" pitchFamily="34" charset="0"/>
                        </a:rPr>
                        <a:t>3</a:t>
                      </a:r>
                      <a:r>
                        <a:rPr lang="en-US" sz="2400" b="0">
                          <a:solidFill>
                            <a:srgbClr val="FF0000"/>
                          </a:solidFill>
                          <a:latin typeface="Arial" panose="020B0604020202020204" pitchFamily="34" charset="0"/>
                          <a:ea typeface="宋体" panose="02010600030101010101" pitchFamily="2" charset="-122"/>
                          <a:cs typeface="Arial" panose="020B0604020202020204" pitchFamily="34" charset="0"/>
                        </a:rPr>
                        <a:t> __________________________.</a:t>
                      </a:r>
                      <a:endParaRPr lang="en-US" altLang="en-US" sz="24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2EFDA"/>
                    </a:solidFill>
                  </a:tcPr>
                </a:tc>
              </a:tr>
              <a:tr h="1837055">
                <a:tc>
                  <a:txBody>
                    <a:bodyPr wrap="square"/>
                    <a:lstStyle/>
                    <a:p>
                      <a:pPr indent="0" fontAlgn="auto">
                        <a:lnSpc>
                          <a:spcPct val="150000"/>
                        </a:lnSpc>
                        <a:buNone/>
                      </a:pPr>
                      <a:r>
                        <a:rPr lang="en-US" sz="2400" b="0">
                          <a:latin typeface="Arial" panose="020B0604020202020204" pitchFamily="34" charset="0"/>
                          <a:ea typeface="宋体" panose="02010600030101010101" pitchFamily="2" charset="-122"/>
                          <a:cs typeface="Arial" panose="020B0604020202020204" pitchFamily="34" charset="0"/>
                        </a:rPr>
                        <a:t>4</a:t>
                      </a:r>
                      <a:endParaRPr lang="en-US" altLang="en-US" sz="24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E599"/>
                    </a:solidFill>
                  </a:tcPr>
                </a:tc>
                <a:tc>
                  <a:txBody>
                    <a:bodyPr wrap="square"/>
                    <a:lstStyle/>
                    <a:p>
                      <a:pPr indent="0" fontAlgn="auto">
                        <a:lnSpc>
                          <a:spcPct val="200000"/>
                        </a:lnSpc>
                        <a:buNone/>
                      </a:pPr>
                      <a:r>
                        <a:rPr lang="en-US" sz="2400" b="0">
                          <a:latin typeface="Arial" panose="020B0604020202020204" pitchFamily="34" charset="0"/>
                          <a:ea typeface="宋体" panose="02010600030101010101" pitchFamily="2" charset="-122"/>
                          <a:cs typeface="Arial" panose="020B0604020202020204" pitchFamily="34" charset="0"/>
                        </a:rPr>
                        <a:t>He also wanted to</a:t>
                      </a:r>
                      <a:r>
                        <a:rPr lang="en-US" sz="2400" b="0">
                          <a:solidFill>
                            <a:srgbClr val="FF0000"/>
                          </a:solidFill>
                          <a:latin typeface="Arial" panose="020B0604020202020204" pitchFamily="34" charset="0"/>
                          <a:ea typeface="宋体" panose="02010600030101010101" pitchFamily="2" charset="-122"/>
                          <a:cs typeface="Arial" panose="020B0604020202020204" pitchFamily="34" charset="0"/>
                        </a:rPr>
                        <a:t> </a:t>
                      </a:r>
                      <a:r>
                        <a:rPr lang="en-US" sz="2400" b="0" baseline="30000">
                          <a:solidFill>
                            <a:srgbClr val="FF0000"/>
                          </a:solidFill>
                          <a:latin typeface="Arial" panose="020B0604020202020204" pitchFamily="34" charset="0"/>
                          <a:ea typeface="宋体" panose="02010600030101010101" pitchFamily="2" charset="-122"/>
                          <a:cs typeface="Arial" panose="020B0604020202020204" pitchFamily="34" charset="0"/>
                        </a:rPr>
                        <a:t>4</a:t>
                      </a:r>
                      <a:r>
                        <a:rPr lang="en-US" sz="2400" b="0">
                          <a:solidFill>
                            <a:srgbClr val="FF0000"/>
                          </a:solidFill>
                          <a:latin typeface="Arial" panose="020B0604020202020204" pitchFamily="34" charset="0"/>
                          <a:ea typeface="宋体" panose="02010600030101010101" pitchFamily="2" charset="-122"/>
                          <a:cs typeface="Arial" panose="020B0604020202020204" pitchFamily="34" charset="0"/>
                        </a:rPr>
                        <a:t> _____________________________________________.</a:t>
                      </a:r>
                      <a:endParaRPr lang="en-US" altLang="en-US" sz="24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BE5D6"/>
                    </a:solidFill>
                  </a:tcPr>
                </a:tc>
              </a:tr>
            </a:tbl>
          </a:graphicData>
        </a:graphic>
      </p:graphicFrame>
      <p:sp>
        <p:nvSpPr>
          <p:cNvPr id="4" name="文本框 3"/>
          <p:cNvSpPr txBox="1"/>
          <p:nvPr/>
        </p:nvSpPr>
        <p:spPr>
          <a:xfrm>
            <a:off x="4075430" y="1086485"/>
            <a:ext cx="3084195" cy="460375"/>
          </a:xfrm>
          <a:prstGeom prst="rect">
            <a:avLst/>
          </a:prstGeom>
          <a:noFill/>
        </p:spPr>
        <p:txBody>
          <a:bodyPr wrap="square" rtlCol="0">
            <a:spAutoFit/>
          </a:bodyPr>
          <a:lstStyle/>
          <a:p>
            <a:pPr algn="ctr"/>
            <a:r>
              <a:rPr lang="zh-CN" altLang="en-US" sz="2400">
                <a:solidFill>
                  <a:srgbClr val="FF0000"/>
                </a:solidFill>
              </a:rPr>
              <a:t>A whole year</a:t>
            </a:r>
            <a:endParaRPr lang="zh-CN" altLang="en-US" sz="2400">
              <a:solidFill>
                <a:srgbClr val="FF0000"/>
              </a:solidFill>
            </a:endParaRPr>
          </a:p>
        </p:txBody>
      </p:sp>
      <p:sp>
        <p:nvSpPr>
          <p:cNvPr id="5" name="文本框 4"/>
          <p:cNvSpPr txBox="1"/>
          <p:nvPr/>
        </p:nvSpPr>
        <p:spPr>
          <a:xfrm>
            <a:off x="3053080" y="1777365"/>
            <a:ext cx="5179060" cy="460375"/>
          </a:xfrm>
          <a:prstGeom prst="rect">
            <a:avLst/>
          </a:prstGeom>
          <a:noFill/>
        </p:spPr>
        <p:txBody>
          <a:bodyPr wrap="square" rtlCol="0">
            <a:spAutoFit/>
          </a:bodyPr>
          <a:lstStyle/>
          <a:p>
            <a:r>
              <a:rPr lang="en-US" altLang="zh-CN" sz="2400">
                <a:solidFill>
                  <a:srgbClr val="FF0000"/>
                </a:solidFill>
              </a:rPr>
              <a:t>t</a:t>
            </a:r>
            <a:r>
              <a:rPr lang="zh-CN" altLang="en-US" sz="2400">
                <a:solidFill>
                  <a:srgbClr val="FF0000"/>
                </a:solidFill>
              </a:rPr>
              <a:t>he Confucius Institute.in New York</a:t>
            </a:r>
            <a:endParaRPr lang="zh-CN" altLang="en-US" sz="2400">
              <a:solidFill>
                <a:srgbClr val="FF0000"/>
              </a:solidFill>
            </a:endParaRPr>
          </a:p>
        </p:txBody>
      </p:sp>
      <p:sp>
        <p:nvSpPr>
          <p:cNvPr id="6" name="文本框 5"/>
          <p:cNvSpPr txBox="1"/>
          <p:nvPr/>
        </p:nvSpPr>
        <p:spPr>
          <a:xfrm>
            <a:off x="1769110" y="3668395"/>
            <a:ext cx="3599180" cy="460375"/>
          </a:xfrm>
          <a:prstGeom prst="rect">
            <a:avLst/>
          </a:prstGeom>
          <a:noFill/>
        </p:spPr>
        <p:txBody>
          <a:bodyPr wrap="square" rtlCol="0">
            <a:spAutoFit/>
          </a:bodyPr>
          <a:lstStyle/>
          <a:p>
            <a:pPr algn="ctr"/>
            <a:r>
              <a:rPr lang="en-US" altLang="zh-CN" sz="2400">
                <a:solidFill>
                  <a:srgbClr val="FF0000"/>
                </a:solidFill>
              </a:rPr>
              <a:t>d</a:t>
            </a:r>
            <a:r>
              <a:rPr lang="zh-CN" altLang="en-US" sz="2400">
                <a:solidFill>
                  <a:srgbClr val="FF0000"/>
                </a:solidFill>
              </a:rPr>
              <a:t>elaying his studies</a:t>
            </a:r>
            <a:endParaRPr lang="zh-CN" altLang="en-US" sz="2400">
              <a:solidFill>
                <a:srgbClr val="FF0000"/>
              </a:solidFill>
            </a:endParaRPr>
          </a:p>
        </p:txBody>
      </p:sp>
      <p:sp>
        <p:nvSpPr>
          <p:cNvPr id="7" name="文本框 6"/>
          <p:cNvSpPr txBox="1"/>
          <p:nvPr/>
        </p:nvSpPr>
        <p:spPr>
          <a:xfrm>
            <a:off x="4040505" y="4783455"/>
            <a:ext cx="7390130" cy="460375"/>
          </a:xfrm>
          <a:prstGeom prst="rect">
            <a:avLst/>
          </a:prstGeom>
          <a:noFill/>
        </p:spPr>
        <p:txBody>
          <a:bodyPr wrap="square" rtlCol="0">
            <a:spAutoFit/>
          </a:bodyPr>
          <a:lstStyle/>
          <a:p>
            <a:r>
              <a:rPr lang="en-US" altLang="zh-CN" sz="2400">
                <a:solidFill>
                  <a:srgbClr val="FF0000"/>
                </a:solidFill>
              </a:rPr>
              <a:t> e</a:t>
            </a:r>
            <a:r>
              <a:rPr lang="zh-CN" altLang="en-US" sz="2400">
                <a:solidFill>
                  <a:srgbClr val="FF0000"/>
                </a:solidFill>
              </a:rPr>
              <a:t>xperience life abroad and learn Western culture</a:t>
            </a:r>
            <a:endParaRPr lang="zh-CN" altLang="en-US" sz="2400">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3" name="表格 2"/>
          <p:cNvGraphicFramePr>
            <a:graphicFrameLocks noGrp="1"/>
          </p:cNvGraphicFramePr>
          <p:nvPr>
            <p:custDataLst>
              <p:tags r:id="rId1"/>
            </p:custDataLst>
          </p:nvPr>
        </p:nvGraphicFramePr>
        <p:xfrm>
          <a:off x="11113" y="243205"/>
          <a:ext cx="12166600" cy="6372225"/>
        </p:xfrm>
        <a:graphic>
          <a:graphicData uri="http://schemas.openxmlformats.org/drawingml/2006/table">
            <a:tbl>
              <a:tblPr firstRow="1" bandRow="1">
                <a:tableStyleId>{5940675A-B579-460E-94D1-54222C63F5DA}</a:tableStyleId>
              </a:tblPr>
              <a:tblGrid>
                <a:gridCol w="802005"/>
                <a:gridCol w="11364595"/>
              </a:tblGrid>
              <a:tr h="1466215">
                <a:tc>
                  <a:txBody>
                    <a:bodyPr wrap="square"/>
                    <a:lstStyle/>
                    <a:p>
                      <a:pPr indent="0" fontAlgn="auto">
                        <a:lnSpc>
                          <a:spcPct val="200000"/>
                        </a:lnSpc>
                        <a:buNone/>
                      </a:pPr>
                      <a:r>
                        <a:rPr lang="en-US" sz="2400" b="0">
                          <a:latin typeface="Arial" panose="020B0604020202020204" pitchFamily="34" charset="0"/>
                          <a:ea typeface="宋体" panose="02010600030101010101" pitchFamily="2" charset="-122"/>
                          <a:cs typeface="Arial" panose="020B0604020202020204" pitchFamily="34" charset="0"/>
                        </a:rPr>
                        <a:t>5</a:t>
                      </a:r>
                      <a:endParaRPr lang="en-US" altLang="en-US" sz="24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E599"/>
                    </a:solidFill>
                  </a:tcPr>
                </a:tc>
                <a:tc>
                  <a:txBody>
                    <a:bodyPr wrap="square"/>
                    <a:lstStyle/>
                    <a:p>
                      <a:pPr indent="0" fontAlgn="auto">
                        <a:lnSpc>
                          <a:spcPct val="200000"/>
                        </a:lnSpc>
                        <a:buNone/>
                      </a:pPr>
                      <a:r>
                        <a:rPr lang="en-US" sz="2400" b="0">
                          <a:latin typeface="Arial" panose="020B0604020202020204" pitchFamily="34" charset="0"/>
                          <a:ea typeface="宋体" panose="02010600030101010101" pitchFamily="2" charset="-122"/>
                          <a:cs typeface="Arial" panose="020B0604020202020204" pitchFamily="34" charset="0"/>
                        </a:rPr>
                        <a:t>At first, Liang was surprised at</a:t>
                      </a:r>
                      <a:r>
                        <a:rPr lang="en-US" sz="2400" b="0">
                          <a:solidFill>
                            <a:srgbClr val="FF0000"/>
                          </a:solidFill>
                          <a:latin typeface="Arial" panose="020B0604020202020204" pitchFamily="34" charset="0"/>
                          <a:ea typeface="宋体" panose="02010600030101010101" pitchFamily="2" charset="-122"/>
                          <a:cs typeface="Arial" panose="020B0604020202020204" pitchFamily="34" charset="0"/>
                        </a:rPr>
                        <a:t> </a:t>
                      </a:r>
                      <a:r>
                        <a:rPr lang="en-US" sz="2400" b="0" baseline="30000">
                          <a:solidFill>
                            <a:srgbClr val="FF0000"/>
                          </a:solidFill>
                          <a:latin typeface="Arial" panose="020B0604020202020204" pitchFamily="34" charset="0"/>
                          <a:ea typeface="宋体" panose="02010600030101010101" pitchFamily="2" charset="-122"/>
                          <a:cs typeface="Arial" panose="020B0604020202020204" pitchFamily="34" charset="0"/>
                        </a:rPr>
                        <a:t>5</a:t>
                      </a:r>
                      <a:r>
                        <a:rPr lang="en-US" sz="2400" b="0">
                          <a:solidFill>
                            <a:srgbClr val="FF0000"/>
                          </a:solidFill>
                          <a:latin typeface="Arial" panose="020B0604020202020204" pitchFamily="34" charset="0"/>
                          <a:ea typeface="宋体" panose="02010600030101010101" pitchFamily="2" charset="-122"/>
                          <a:cs typeface="Arial" panose="020B0604020202020204" pitchFamily="34" charset="0"/>
                        </a:rPr>
                        <a:t>________________________________, </a:t>
                      </a:r>
                      <a:r>
                        <a:rPr lang="en-US" sz="2400" b="0">
                          <a:latin typeface="Arial" panose="020B0604020202020204" pitchFamily="34" charset="0"/>
                          <a:ea typeface="宋体" panose="02010600030101010101" pitchFamily="2" charset="-122"/>
                          <a:cs typeface="Arial" panose="020B0604020202020204" pitchFamily="34" charset="0"/>
                        </a:rPr>
                        <a:t>as they were quite varied. </a:t>
                      </a:r>
                      <a:endParaRPr lang="en-US" altLang="en-US" sz="24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BE5D6"/>
                    </a:solidFill>
                  </a:tcPr>
                </a:tc>
              </a:tr>
              <a:tr h="1635760">
                <a:tc>
                  <a:txBody>
                    <a:bodyPr wrap="square"/>
                    <a:lstStyle/>
                    <a:p>
                      <a:pPr indent="0" fontAlgn="auto">
                        <a:lnSpc>
                          <a:spcPct val="200000"/>
                        </a:lnSpc>
                        <a:buNone/>
                      </a:pPr>
                      <a:r>
                        <a:rPr lang="en-US" sz="2400" b="0">
                          <a:latin typeface="Arial" panose="020B0604020202020204" pitchFamily="34" charset="0"/>
                          <a:ea typeface="宋体" panose="02010600030101010101" pitchFamily="2" charset="-122"/>
                          <a:cs typeface="Arial" panose="020B0604020202020204" pitchFamily="34" charset="0"/>
                        </a:rPr>
                        <a:t>6</a:t>
                      </a:r>
                      <a:endParaRPr lang="en-US" altLang="en-US" sz="24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E599"/>
                    </a:solidFill>
                  </a:tcPr>
                </a:tc>
                <a:tc>
                  <a:txBody>
                    <a:bodyPr wrap="square"/>
                    <a:lstStyle/>
                    <a:p>
                      <a:pPr indent="0" fontAlgn="auto">
                        <a:lnSpc>
                          <a:spcPct val="200000"/>
                        </a:lnSpc>
                        <a:buNone/>
                      </a:pPr>
                      <a:r>
                        <a:rPr lang="en-US" sz="2400" b="0">
                          <a:latin typeface="Arial" panose="020B0604020202020204" pitchFamily="34" charset="0"/>
                          <a:ea typeface="宋体" panose="02010600030101010101" pitchFamily="2" charset="-122"/>
                          <a:cs typeface="Arial" panose="020B0604020202020204" pitchFamily="34" charset="0"/>
                        </a:rPr>
                        <a:t>One challenge they met was that they</a:t>
                      </a:r>
                      <a:r>
                        <a:rPr lang="en-US" sz="2400" b="0">
                          <a:solidFill>
                            <a:srgbClr val="FF0000"/>
                          </a:solidFill>
                          <a:latin typeface="Arial" panose="020B0604020202020204" pitchFamily="34" charset="0"/>
                          <a:ea typeface="宋体" panose="02010600030101010101" pitchFamily="2" charset="-122"/>
                          <a:cs typeface="Arial" panose="020B0604020202020204" pitchFamily="34" charset="0"/>
                        </a:rPr>
                        <a:t> </a:t>
                      </a:r>
                      <a:r>
                        <a:rPr lang="en-US" sz="2400" b="0" baseline="30000">
                          <a:solidFill>
                            <a:srgbClr val="FF0000"/>
                          </a:solidFill>
                          <a:latin typeface="Arial" panose="020B0604020202020204" pitchFamily="34" charset="0"/>
                          <a:ea typeface="宋体" panose="02010600030101010101" pitchFamily="2" charset="-122"/>
                          <a:cs typeface="Arial" panose="020B0604020202020204" pitchFamily="34" charset="0"/>
                        </a:rPr>
                        <a:t>6</a:t>
                      </a:r>
                      <a:r>
                        <a:rPr lang="en-US" sz="2400" b="0">
                          <a:solidFill>
                            <a:srgbClr val="FF0000"/>
                          </a:solidFill>
                          <a:latin typeface="Arial" panose="020B0604020202020204" pitchFamily="34" charset="0"/>
                          <a:ea typeface="宋体" panose="02010600030101010101" pitchFamily="2" charset="-122"/>
                          <a:cs typeface="Arial" panose="020B0604020202020204" pitchFamily="34" charset="0"/>
                        </a:rPr>
                        <a:t> _________________________________, </a:t>
                      </a:r>
                      <a:r>
                        <a:rPr lang="en-US" sz="2400" b="0">
                          <a:latin typeface="Arial" panose="020B0604020202020204" pitchFamily="34" charset="0"/>
                          <a:ea typeface="宋体" panose="02010600030101010101" pitchFamily="2" charset="-122"/>
                          <a:cs typeface="Arial" panose="020B0604020202020204" pitchFamily="34" charset="0"/>
                        </a:rPr>
                        <a:t>so Liang had to give them a lot of support.</a:t>
                      </a:r>
                      <a:endParaRPr lang="en-US" altLang="en-US" sz="24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EEBF6"/>
                    </a:solidFill>
                  </a:tcPr>
                </a:tc>
              </a:tr>
              <a:tr h="1634490">
                <a:tc>
                  <a:txBody>
                    <a:bodyPr wrap="square"/>
                    <a:lstStyle/>
                    <a:p>
                      <a:pPr indent="0" fontAlgn="auto">
                        <a:lnSpc>
                          <a:spcPct val="200000"/>
                        </a:lnSpc>
                        <a:buNone/>
                      </a:pPr>
                      <a:r>
                        <a:rPr lang="en-US" sz="2400" b="0">
                          <a:latin typeface="Arial" panose="020B0604020202020204" pitchFamily="34" charset="0"/>
                          <a:ea typeface="宋体" panose="02010600030101010101" pitchFamily="2" charset="-122"/>
                          <a:cs typeface="Arial" panose="020B0604020202020204" pitchFamily="34" charset="0"/>
                        </a:rPr>
                        <a:t>7/8</a:t>
                      </a:r>
                      <a:endParaRPr lang="en-US" altLang="en-US" sz="24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E599"/>
                    </a:solidFill>
                  </a:tcPr>
                </a:tc>
                <a:tc>
                  <a:txBody>
                    <a:bodyPr wrap="square"/>
                    <a:lstStyle/>
                    <a:p>
                      <a:pPr indent="0" fontAlgn="auto">
                        <a:lnSpc>
                          <a:spcPct val="200000"/>
                        </a:lnSpc>
                        <a:buNone/>
                      </a:pPr>
                      <a:r>
                        <a:rPr lang="en-US" sz="2400" b="0">
                          <a:latin typeface="Arial" panose="020B0604020202020204" pitchFamily="34" charset="0"/>
                          <a:ea typeface="宋体" panose="02010600030101010101" pitchFamily="2" charset="-122"/>
                          <a:cs typeface="Arial" panose="020B0604020202020204" pitchFamily="34" charset="0"/>
                        </a:rPr>
                        <a:t>When students learned about traditional Chinese dancing and</a:t>
                      </a:r>
                      <a:r>
                        <a:rPr lang="en-US" sz="2400" b="0" baseline="30000">
                          <a:latin typeface="Arial" panose="020B0604020202020204" pitchFamily="34" charset="0"/>
                          <a:ea typeface="宋体" panose="02010600030101010101" pitchFamily="2" charset="-122"/>
                          <a:cs typeface="Arial" panose="020B0604020202020204" pitchFamily="34" charset="0"/>
                        </a:rPr>
                        <a:t> </a:t>
                      </a:r>
                      <a:r>
                        <a:rPr lang="en-US" sz="2400" b="0" baseline="30000">
                          <a:solidFill>
                            <a:srgbClr val="FF0000"/>
                          </a:solidFill>
                          <a:latin typeface="Arial" panose="020B0604020202020204" pitchFamily="34" charset="0"/>
                          <a:ea typeface="宋体" panose="02010600030101010101" pitchFamily="2" charset="-122"/>
                          <a:cs typeface="Arial" panose="020B0604020202020204" pitchFamily="34" charset="0"/>
                        </a:rPr>
                        <a:t>7</a:t>
                      </a:r>
                      <a:r>
                        <a:rPr lang="en-US" sz="2400" b="0">
                          <a:solidFill>
                            <a:srgbClr val="FF0000"/>
                          </a:solidFill>
                          <a:latin typeface="Arial" panose="020B0604020202020204" pitchFamily="34" charset="0"/>
                          <a:ea typeface="宋体" panose="02010600030101010101" pitchFamily="2" charset="-122"/>
                          <a:cs typeface="Arial" panose="020B0604020202020204" pitchFamily="34" charset="0"/>
                        </a:rPr>
                        <a:t>________________.</a:t>
                      </a:r>
                      <a:r>
                        <a:rPr lang="en-US" sz="2400" b="0">
                          <a:latin typeface="Arial" panose="020B0604020202020204" pitchFamily="34" charset="0"/>
                          <a:ea typeface="宋体" panose="02010600030101010101" pitchFamily="2" charset="-122"/>
                          <a:cs typeface="Arial" panose="020B0604020202020204" pitchFamily="34" charset="0"/>
                        </a:rPr>
                        <a:t> Liang said their</a:t>
                      </a:r>
                      <a:r>
                        <a:rPr lang="en-US" sz="2400" b="0">
                          <a:solidFill>
                            <a:srgbClr val="FF0000"/>
                          </a:solidFill>
                          <a:latin typeface="Arial" panose="020B0604020202020204" pitchFamily="34" charset="0"/>
                          <a:ea typeface="宋体" panose="02010600030101010101" pitchFamily="2" charset="-122"/>
                          <a:cs typeface="Arial" panose="020B0604020202020204" pitchFamily="34" charset="0"/>
                        </a:rPr>
                        <a:t> </a:t>
                      </a:r>
                      <a:r>
                        <a:rPr lang="en-US" sz="2400" b="0" baseline="30000">
                          <a:solidFill>
                            <a:srgbClr val="FF0000"/>
                          </a:solidFill>
                          <a:latin typeface="Arial" panose="020B0604020202020204" pitchFamily="34" charset="0"/>
                          <a:ea typeface="宋体" panose="02010600030101010101" pitchFamily="2" charset="-122"/>
                          <a:cs typeface="Arial" panose="020B0604020202020204" pitchFamily="34" charset="0"/>
                        </a:rPr>
                        <a:t>8 </a:t>
                      </a:r>
                      <a:r>
                        <a:rPr lang="en-US" sz="2400" b="0">
                          <a:solidFill>
                            <a:srgbClr val="FF0000"/>
                          </a:solidFill>
                          <a:latin typeface="Arial" panose="020B0604020202020204" pitchFamily="34" charset="0"/>
                          <a:ea typeface="宋体" panose="02010600030101010101" pitchFamily="2" charset="-122"/>
                          <a:cs typeface="Arial" panose="020B0604020202020204" pitchFamily="34" charset="0"/>
                        </a:rPr>
                        <a:t>________________</a:t>
                      </a:r>
                      <a:r>
                        <a:rPr lang="en-US" sz="2400" b="0">
                          <a:latin typeface="Arial" panose="020B0604020202020204" pitchFamily="34" charset="0"/>
                          <a:ea typeface="宋体" panose="02010600030101010101" pitchFamily="2" charset="-122"/>
                          <a:cs typeface="Arial" panose="020B0604020202020204" pitchFamily="34" charset="0"/>
                        </a:rPr>
                        <a:t> was amazing. </a:t>
                      </a:r>
                      <a:endParaRPr lang="en-US" altLang="en-US" sz="24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EEBF6"/>
                    </a:solidFill>
                  </a:tcPr>
                </a:tc>
              </a:tr>
              <a:tr h="1635760">
                <a:tc>
                  <a:txBody>
                    <a:bodyPr wrap="square"/>
                    <a:lstStyle/>
                    <a:p>
                      <a:pPr indent="0" fontAlgn="auto">
                        <a:lnSpc>
                          <a:spcPct val="200000"/>
                        </a:lnSpc>
                        <a:buNone/>
                      </a:pPr>
                      <a:r>
                        <a:rPr lang="en-US" sz="2400" b="0">
                          <a:latin typeface="Arial" panose="020B0604020202020204" pitchFamily="34" charset="0"/>
                          <a:ea typeface="宋体" panose="02010600030101010101" pitchFamily="2" charset="-122"/>
                          <a:cs typeface="Arial" panose="020B0604020202020204" pitchFamily="34" charset="0"/>
                        </a:rPr>
                        <a:t>9/10</a:t>
                      </a:r>
                      <a:endParaRPr lang="en-US" altLang="en-US" sz="24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E599"/>
                    </a:solidFill>
                  </a:tcPr>
                </a:tc>
                <a:tc>
                  <a:txBody>
                    <a:bodyPr wrap="square"/>
                    <a:lstStyle/>
                    <a:p>
                      <a:pPr indent="0" fontAlgn="auto">
                        <a:lnSpc>
                          <a:spcPct val="200000"/>
                        </a:lnSpc>
                        <a:buNone/>
                      </a:pPr>
                      <a:r>
                        <a:rPr lang="en-US" sz="2400" b="0">
                          <a:latin typeface="Arial" panose="020B0604020202020204" pitchFamily="34" charset="0"/>
                          <a:ea typeface="宋体" panose="02010600030101010101" pitchFamily="2" charset="-122"/>
                          <a:cs typeface="Arial" panose="020B0604020202020204" pitchFamily="34" charset="0"/>
                        </a:rPr>
                        <a:t>Through teaching Chinese, he </a:t>
                      </a:r>
                      <a:r>
                        <a:rPr lang="en-US" sz="2400" b="0" baseline="30000">
                          <a:solidFill>
                            <a:srgbClr val="FF0000"/>
                          </a:solidFill>
                          <a:latin typeface="Arial" panose="020B0604020202020204" pitchFamily="34" charset="0"/>
                          <a:ea typeface="宋体" panose="02010600030101010101" pitchFamily="2" charset="-122"/>
                          <a:cs typeface="Arial" panose="020B0604020202020204" pitchFamily="34" charset="0"/>
                        </a:rPr>
                        <a:t>9</a:t>
                      </a:r>
                      <a:r>
                        <a:rPr lang="en-US" sz="2400" b="0">
                          <a:solidFill>
                            <a:srgbClr val="FF0000"/>
                          </a:solidFill>
                          <a:latin typeface="Arial" panose="020B0604020202020204" pitchFamily="34" charset="0"/>
                          <a:ea typeface="宋体" panose="02010600030101010101" pitchFamily="2" charset="-122"/>
                          <a:cs typeface="Arial" panose="020B0604020202020204" pitchFamily="34" charset="0"/>
                        </a:rPr>
                        <a:t> ____________________________________,</a:t>
                      </a:r>
                      <a:r>
                        <a:rPr lang="en-US" sz="2400" b="0">
                          <a:latin typeface="Arial" panose="020B0604020202020204" pitchFamily="34" charset="0"/>
                          <a:ea typeface="宋体" panose="02010600030101010101" pitchFamily="2" charset="-122"/>
                          <a:cs typeface="Arial" panose="020B0604020202020204" pitchFamily="34" charset="0"/>
                        </a:rPr>
                        <a:t> and though interesting with students, he </a:t>
                      </a:r>
                      <a:r>
                        <a:rPr lang="en-US" sz="2400" b="0" baseline="30000">
                          <a:solidFill>
                            <a:srgbClr val="FF0000"/>
                          </a:solidFill>
                          <a:latin typeface="Arial" panose="020B0604020202020204" pitchFamily="34" charset="0"/>
                          <a:ea typeface="宋体" panose="02010600030101010101" pitchFamily="2" charset="-122"/>
                          <a:cs typeface="Arial" panose="020B0604020202020204" pitchFamily="34" charset="0"/>
                        </a:rPr>
                        <a:t>10</a:t>
                      </a:r>
                      <a:r>
                        <a:rPr lang="en-US" sz="2400" b="0">
                          <a:solidFill>
                            <a:srgbClr val="FF0000"/>
                          </a:solidFill>
                          <a:latin typeface="Arial" panose="020B0604020202020204" pitchFamily="34" charset="0"/>
                          <a:ea typeface="宋体" panose="02010600030101010101" pitchFamily="2" charset="-122"/>
                          <a:cs typeface="Arial" panose="020B0604020202020204" pitchFamily="34" charset="0"/>
                        </a:rPr>
                        <a:t>_____________________________. </a:t>
                      </a:r>
                      <a:endParaRPr lang="en-US" altLang="en-US" sz="24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r>
            </a:tbl>
          </a:graphicData>
        </a:graphic>
      </p:graphicFrame>
      <p:sp>
        <p:nvSpPr>
          <p:cNvPr id="4" name="文本框 3"/>
          <p:cNvSpPr txBox="1"/>
          <p:nvPr/>
        </p:nvSpPr>
        <p:spPr>
          <a:xfrm>
            <a:off x="5691505" y="338455"/>
            <a:ext cx="5263515" cy="460375"/>
          </a:xfrm>
          <a:prstGeom prst="rect">
            <a:avLst/>
          </a:prstGeom>
          <a:noFill/>
        </p:spPr>
        <p:txBody>
          <a:bodyPr wrap="square" rtlCol="0">
            <a:spAutoFit/>
          </a:bodyPr>
          <a:lstStyle/>
          <a:p>
            <a:r>
              <a:rPr lang="en-US" altLang="zh-CN" sz="2400">
                <a:solidFill>
                  <a:srgbClr val="FF0000"/>
                </a:solidFill>
              </a:rPr>
              <a:t>t</a:t>
            </a:r>
            <a:r>
              <a:rPr lang="zh-CN" altLang="en-US" sz="2400">
                <a:solidFill>
                  <a:srgbClr val="FF0000"/>
                </a:solidFill>
              </a:rPr>
              <a:t>he different ages of the students</a:t>
            </a:r>
            <a:endParaRPr lang="zh-CN" altLang="en-US" sz="2400">
              <a:solidFill>
                <a:srgbClr val="FF0000"/>
              </a:solidFill>
            </a:endParaRPr>
          </a:p>
        </p:txBody>
      </p:sp>
      <p:sp>
        <p:nvSpPr>
          <p:cNvPr id="5" name="文本框 4"/>
          <p:cNvSpPr txBox="1"/>
          <p:nvPr/>
        </p:nvSpPr>
        <p:spPr>
          <a:xfrm>
            <a:off x="6384925" y="1777365"/>
            <a:ext cx="5279390" cy="460375"/>
          </a:xfrm>
          <a:prstGeom prst="rect">
            <a:avLst/>
          </a:prstGeom>
          <a:noFill/>
        </p:spPr>
        <p:txBody>
          <a:bodyPr wrap="square" rtlCol="0">
            <a:spAutoFit/>
          </a:bodyPr>
          <a:lstStyle/>
          <a:p>
            <a:r>
              <a:rPr lang="en-US" altLang="zh-CN" sz="2400">
                <a:solidFill>
                  <a:srgbClr val="FF0000"/>
                </a:solidFill>
              </a:rPr>
              <a:t>h</a:t>
            </a:r>
            <a:r>
              <a:rPr lang="zh-CN" altLang="en-US" sz="2400">
                <a:solidFill>
                  <a:srgbClr val="FF0000"/>
                </a:solidFill>
              </a:rPr>
              <a:t>ad difficulty with Chinese characters</a:t>
            </a:r>
            <a:endParaRPr lang="zh-CN" altLang="en-US" sz="2400">
              <a:solidFill>
                <a:srgbClr val="FF0000"/>
              </a:solidFill>
            </a:endParaRPr>
          </a:p>
        </p:txBody>
      </p:sp>
      <p:sp>
        <p:nvSpPr>
          <p:cNvPr id="6" name="文本框 5"/>
          <p:cNvSpPr txBox="1"/>
          <p:nvPr/>
        </p:nvSpPr>
        <p:spPr>
          <a:xfrm>
            <a:off x="9419590" y="3442335"/>
            <a:ext cx="2758440" cy="460375"/>
          </a:xfrm>
          <a:prstGeom prst="rect">
            <a:avLst/>
          </a:prstGeom>
          <a:noFill/>
        </p:spPr>
        <p:txBody>
          <a:bodyPr wrap="square" rtlCol="0">
            <a:spAutoFit/>
          </a:bodyPr>
          <a:lstStyle/>
          <a:p>
            <a:r>
              <a:rPr lang="zh-CN" altLang="en-US" sz="2400">
                <a:solidFill>
                  <a:srgbClr val="FF0000"/>
                </a:solidFill>
              </a:rPr>
              <a:t>Chinese costumes</a:t>
            </a:r>
            <a:endParaRPr lang="zh-CN" altLang="en-US" sz="2400">
              <a:solidFill>
                <a:srgbClr val="FF0000"/>
              </a:solidFill>
            </a:endParaRPr>
          </a:p>
        </p:txBody>
      </p:sp>
      <p:sp>
        <p:nvSpPr>
          <p:cNvPr id="7" name="文本框 6"/>
          <p:cNvSpPr txBox="1"/>
          <p:nvPr/>
        </p:nvSpPr>
        <p:spPr>
          <a:xfrm>
            <a:off x="3383915" y="4218940"/>
            <a:ext cx="2328545" cy="460375"/>
          </a:xfrm>
          <a:prstGeom prst="rect">
            <a:avLst/>
          </a:prstGeom>
          <a:noFill/>
        </p:spPr>
        <p:txBody>
          <a:bodyPr wrap="square" rtlCol="0">
            <a:spAutoFit/>
          </a:bodyPr>
          <a:lstStyle/>
          <a:p>
            <a:r>
              <a:rPr lang="en-US" altLang="zh-CN"/>
              <a:t> </a:t>
            </a:r>
            <a:r>
              <a:rPr lang="en-US" altLang="zh-CN" sz="2400">
                <a:solidFill>
                  <a:srgbClr val="FF0000"/>
                </a:solidFill>
              </a:rPr>
              <a:t> enthusiasm</a:t>
            </a:r>
            <a:endParaRPr lang="en-US" altLang="zh-CN" sz="2400">
              <a:solidFill>
                <a:srgbClr val="FF0000"/>
              </a:solidFill>
            </a:endParaRPr>
          </a:p>
        </p:txBody>
      </p:sp>
      <p:sp>
        <p:nvSpPr>
          <p:cNvPr id="8" name="文本框 7"/>
          <p:cNvSpPr txBox="1"/>
          <p:nvPr/>
        </p:nvSpPr>
        <p:spPr>
          <a:xfrm>
            <a:off x="5599430" y="5023485"/>
            <a:ext cx="5192395" cy="460375"/>
          </a:xfrm>
          <a:prstGeom prst="rect">
            <a:avLst/>
          </a:prstGeom>
          <a:noFill/>
        </p:spPr>
        <p:txBody>
          <a:bodyPr wrap="square" rtlCol="0">
            <a:spAutoFit/>
          </a:bodyPr>
          <a:lstStyle/>
          <a:p>
            <a:r>
              <a:rPr lang="en-US" altLang="zh-CN" sz="2400">
                <a:solidFill>
                  <a:srgbClr val="FF0000"/>
                </a:solidFill>
              </a:rPr>
              <a:t> b</a:t>
            </a:r>
            <a:r>
              <a:rPr lang="zh-CN" altLang="en-US" sz="2400">
                <a:solidFill>
                  <a:srgbClr val="FF0000"/>
                </a:solidFill>
              </a:rPr>
              <a:t>ecame even more proud of China</a:t>
            </a:r>
            <a:endParaRPr lang="zh-CN" altLang="en-US" sz="2400">
              <a:solidFill>
                <a:srgbClr val="FF0000"/>
              </a:solidFill>
            </a:endParaRPr>
          </a:p>
        </p:txBody>
      </p:sp>
      <p:sp>
        <p:nvSpPr>
          <p:cNvPr id="9" name="文本框 8"/>
          <p:cNvSpPr txBox="1"/>
          <p:nvPr/>
        </p:nvSpPr>
        <p:spPr>
          <a:xfrm>
            <a:off x="6234430" y="5926455"/>
            <a:ext cx="4445000" cy="460375"/>
          </a:xfrm>
          <a:prstGeom prst="rect">
            <a:avLst/>
          </a:prstGeom>
          <a:noFill/>
        </p:spPr>
        <p:txBody>
          <a:bodyPr wrap="square" rtlCol="0">
            <a:spAutoFit/>
          </a:bodyPr>
          <a:lstStyle/>
          <a:p>
            <a:r>
              <a:rPr lang="en-US" altLang="zh-CN" sz="2400">
                <a:solidFill>
                  <a:srgbClr val="FF0000"/>
                </a:solidFill>
              </a:rPr>
              <a:t> l</a:t>
            </a:r>
            <a:r>
              <a:rPr lang="zh-CN" altLang="en-US" sz="2400">
                <a:solidFill>
                  <a:srgbClr val="FF0000"/>
                </a:solidFill>
              </a:rPr>
              <a:t>earned more about the world</a:t>
            </a:r>
            <a:endParaRPr lang="zh-CN" altLang="en-US" sz="2400">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0965" y="0"/>
            <a:ext cx="12056745" cy="705485"/>
          </a:xfrm>
        </p:spPr>
        <p:txBody>
          <a:bodyPr>
            <a:normAutofit fontScale="90000"/>
          </a:bodyPr>
          <a:lstStyle/>
          <a:p>
            <a:pPr algn="ctr"/>
            <a:r>
              <a:rPr lang="zh-CN" altLang="en-US">
                <a:solidFill>
                  <a:srgbClr val="5E4EF8"/>
                </a:solidFill>
                <a:effectLst>
                  <a:outerShdw blurRad="38100" dist="25400" dir="5400000" algn="ctr" rotWithShape="0">
                    <a:srgbClr val="6E747A">
                      <a:alpha val="43000"/>
                    </a:srgbClr>
                  </a:outerShdw>
                </a:effectLst>
              </a:rPr>
              <a:t>Post listening</a:t>
            </a:r>
            <a:r>
              <a:rPr lang="en-US" altLang="zh-CN">
                <a:solidFill>
                  <a:srgbClr val="5E4EF8"/>
                </a:solidFill>
                <a:effectLst>
                  <a:outerShdw blurRad="38100" dist="25400" dir="5400000" algn="ctr" rotWithShape="0">
                    <a:srgbClr val="6E747A">
                      <a:alpha val="43000"/>
                    </a:srgbClr>
                  </a:outerShdw>
                </a:effectLst>
              </a:rPr>
              <a:t>   give reasons and draw conclusions. </a:t>
            </a:r>
            <a:r>
              <a:rPr lang="zh-CN" altLang="en-US">
                <a:solidFill>
                  <a:srgbClr val="5E4EF8"/>
                </a:solidFill>
                <a:effectLst>
                  <a:outerShdw blurRad="38100" dist="25400" dir="5400000" algn="ctr" rotWithShape="0">
                    <a:srgbClr val="6E747A">
                      <a:alpha val="43000"/>
                    </a:srgbClr>
                  </a:outerShdw>
                </a:effectLst>
              </a:rPr>
              <a:t> </a:t>
            </a:r>
            <a:endParaRPr lang="zh-CN" altLang="en-US">
              <a:solidFill>
                <a:srgbClr val="5E4EF8"/>
              </a:solidFill>
              <a:effectLst>
                <a:outerShdw blurRad="38100" dist="25400" dir="5400000" algn="ctr" rotWithShape="0">
                  <a:srgbClr val="6E747A">
                    <a:alpha val="43000"/>
                  </a:srgbClr>
                </a:outerShdw>
              </a:effectLst>
            </a:endParaRPr>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3" name="表格 2"/>
          <p:cNvGraphicFramePr>
            <a:graphicFrameLocks noGrp="1"/>
          </p:cNvGraphicFramePr>
          <p:nvPr>
            <p:custDataLst>
              <p:tags r:id="rId1"/>
            </p:custDataLst>
          </p:nvPr>
        </p:nvGraphicFramePr>
        <p:xfrm>
          <a:off x="66993" y="860425"/>
          <a:ext cx="11887200" cy="6210300"/>
        </p:xfrm>
        <a:graphic>
          <a:graphicData uri="http://schemas.openxmlformats.org/drawingml/2006/table">
            <a:tbl>
              <a:tblPr firstRow="1" bandRow="1">
                <a:tableStyleId>{5940675A-B579-460E-94D1-54222C63F5DA}</a:tableStyleId>
              </a:tblPr>
              <a:tblGrid>
                <a:gridCol w="4532630"/>
                <a:gridCol w="3533775"/>
                <a:gridCol w="3820795"/>
              </a:tblGrid>
              <a:tr h="1552575">
                <a:tc>
                  <a:txBody>
                    <a:bodyPr wrap="square"/>
                    <a:lstStyle/>
                    <a:p>
                      <a:pPr indent="0">
                        <a:buNone/>
                      </a:pPr>
                      <a:endParaRPr lang="en-US" sz="2400" b="0">
                        <a:latin typeface="Arial" panose="020B0604020202020204" pitchFamily="34" charset="0"/>
                        <a:ea typeface="宋体" panose="02010600030101010101" pitchFamily="2" charset="-122"/>
                        <a:cs typeface="Arial" panose="020B0604020202020204" pitchFamily="34" charset="0"/>
                      </a:endParaRPr>
                    </a:p>
                    <a:p>
                      <a:pPr indent="0">
                        <a:buNone/>
                      </a:pPr>
                      <a:r>
                        <a:rPr lang="en-US" sz="2400" b="0">
                          <a:latin typeface="Arial" panose="020B0604020202020204" pitchFamily="34" charset="0"/>
                          <a:ea typeface="宋体" panose="02010600030101010101" pitchFamily="2" charset="-122"/>
                          <a:cs typeface="Arial" panose="020B0604020202020204" pitchFamily="34" charset="0"/>
                        </a:rPr>
                        <a:t>1  the reason why .... is that...</a:t>
                      </a:r>
                      <a:endParaRPr lang="en-US" altLang="en-US" sz="24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E0B3"/>
                    </a:solidFill>
                  </a:tcPr>
                </a:tc>
                <a:tc>
                  <a:txBody>
                    <a:bodyPr wrap="square"/>
                    <a:lstStyle/>
                    <a:p>
                      <a:pPr indent="0">
                        <a:buNone/>
                      </a:pPr>
                      <a:endParaRPr lang="en-US" sz="2400" b="0">
                        <a:latin typeface="Arial" panose="020B0604020202020204" pitchFamily="34" charset="0"/>
                        <a:ea typeface="宋体" panose="02010600030101010101" pitchFamily="2" charset="-122"/>
                        <a:cs typeface="Arial" panose="020B0604020202020204" pitchFamily="34" charset="0"/>
                      </a:endParaRPr>
                    </a:p>
                    <a:p>
                      <a:pPr indent="0">
                        <a:buNone/>
                      </a:pPr>
                      <a:r>
                        <a:rPr lang="en-US" sz="2400" b="0">
                          <a:latin typeface="Arial" panose="020B0604020202020204" pitchFamily="34" charset="0"/>
                          <a:ea typeface="宋体" panose="02010600030101010101" pitchFamily="2" charset="-122"/>
                          <a:cs typeface="Arial" panose="020B0604020202020204" pitchFamily="34" charset="0"/>
                        </a:rPr>
                        <a:t>2  that was due to..</a:t>
                      </a:r>
                      <a:endParaRPr lang="en-US" altLang="en-US" sz="24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E0B3"/>
                    </a:solidFill>
                  </a:tcPr>
                </a:tc>
                <a:tc>
                  <a:txBody>
                    <a:bodyPr wrap="square"/>
                    <a:lstStyle/>
                    <a:p>
                      <a:pPr indent="0">
                        <a:buNone/>
                      </a:pPr>
                      <a:endParaRPr lang="en-US" sz="2400" b="0">
                        <a:latin typeface="Arial" panose="020B0604020202020204" pitchFamily="34" charset="0"/>
                        <a:ea typeface="宋体" panose="02010600030101010101" pitchFamily="2" charset="-122"/>
                        <a:cs typeface="Arial" panose="020B0604020202020204" pitchFamily="34" charset="0"/>
                      </a:endParaRPr>
                    </a:p>
                    <a:p>
                      <a:pPr indent="0">
                        <a:buNone/>
                      </a:pPr>
                      <a:r>
                        <a:rPr lang="en-US" sz="2400" b="0">
                          <a:latin typeface="Arial" panose="020B0604020202020204" pitchFamily="34" charset="0"/>
                          <a:ea typeface="宋体" panose="02010600030101010101" pitchFamily="2" charset="-122"/>
                          <a:cs typeface="Arial" panose="020B0604020202020204" pitchFamily="34" charset="0"/>
                        </a:rPr>
                        <a:t>3  on the whole,...</a:t>
                      </a:r>
                      <a:endParaRPr lang="en-US" altLang="en-US" sz="24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E0B3"/>
                    </a:solidFill>
                  </a:tcPr>
                </a:tc>
              </a:tr>
              <a:tr h="1552575">
                <a:tc>
                  <a:txBody>
                    <a:bodyPr wrap="square"/>
                    <a:lstStyle/>
                    <a:p>
                      <a:pPr indent="0">
                        <a:buNone/>
                      </a:pPr>
                      <a:endParaRPr lang="en-US" sz="2400" b="0">
                        <a:latin typeface="Arial" panose="020B0604020202020204" pitchFamily="34" charset="0"/>
                        <a:ea typeface="宋体" panose="02010600030101010101" pitchFamily="2" charset="-122"/>
                        <a:cs typeface="Arial" panose="020B0604020202020204" pitchFamily="34" charset="0"/>
                      </a:endParaRPr>
                    </a:p>
                    <a:p>
                      <a:pPr indent="0">
                        <a:buNone/>
                      </a:pPr>
                      <a:r>
                        <a:rPr lang="en-US" sz="2400" b="0">
                          <a:latin typeface="Arial" panose="020B0604020202020204" pitchFamily="34" charset="0"/>
                          <a:ea typeface="宋体" panose="02010600030101010101" pitchFamily="2" charset="-122"/>
                          <a:cs typeface="Arial" panose="020B0604020202020204" pitchFamily="34" charset="0"/>
                        </a:rPr>
                        <a:t>4  to sum up,...</a:t>
                      </a:r>
                      <a:endParaRPr lang="en-US" altLang="en-US" sz="24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E0B3"/>
                    </a:solidFill>
                  </a:tcPr>
                </a:tc>
                <a:tc>
                  <a:txBody>
                    <a:bodyPr wrap="square"/>
                    <a:lstStyle/>
                    <a:p>
                      <a:pPr indent="0">
                        <a:buNone/>
                      </a:pPr>
                      <a:endParaRPr lang="en-US" sz="2400" b="0">
                        <a:latin typeface="Arial" panose="020B0604020202020204" pitchFamily="34" charset="0"/>
                        <a:ea typeface="宋体" panose="02010600030101010101" pitchFamily="2" charset="-122"/>
                        <a:cs typeface="Arial" panose="020B0604020202020204" pitchFamily="34" charset="0"/>
                      </a:endParaRPr>
                    </a:p>
                    <a:p>
                      <a:pPr indent="0">
                        <a:buNone/>
                      </a:pPr>
                      <a:r>
                        <a:rPr lang="en-US" sz="2400" b="0">
                          <a:latin typeface="Arial" panose="020B0604020202020204" pitchFamily="34" charset="0"/>
                          <a:ea typeface="宋体" panose="02010600030101010101" pitchFamily="2" charset="-122"/>
                          <a:cs typeface="Arial" panose="020B0604020202020204" pitchFamily="34" charset="0"/>
                        </a:rPr>
                        <a:t>5  in short,...</a:t>
                      </a:r>
                      <a:endParaRPr lang="en-US" altLang="en-US" sz="24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E0B3"/>
                    </a:solidFill>
                  </a:tcPr>
                </a:tc>
                <a:tc>
                  <a:txBody>
                    <a:bodyPr wrap="square"/>
                    <a:lstStyle/>
                    <a:p>
                      <a:pPr indent="0">
                        <a:buNone/>
                      </a:pPr>
                      <a:r>
                        <a:rPr lang="en-US" sz="2400" b="0">
                          <a:latin typeface="Arial" panose="020B0604020202020204" pitchFamily="34" charset="0"/>
                          <a:ea typeface="宋体" panose="02010600030101010101" pitchFamily="2" charset="-122"/>
                          <a:cs typeface="Arial" panose="020B0604020202020204" pitchFamily="34" charset="0"/>
                        </a:rPr>
                        <a:t> </a:t>
                      </a:r>
                      <a:endParaRPr lang="en-US" altLang="en-US" sz="2400" b="0">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5E0B3"/>
                    </a:solidFill>
                  </a:tcPr>
                </a:tc>
              </a:tr>
              <a:tr h="1552575">
                <a:tc gridSpan="3">
                  <a:txBody>
                    <a:bodyPr wrap="square"/>
                    <a:lstStyle/>
                    <a:p>
                      <a:pPr indent="0">
                        <a:buNone/>
                      </a:pPr>
                      <a:endParaRPr lang="en-US" sz="2400" b="1">
                        <a:solidFill>
                          <a:srgbClr val="00B0F0"/>
                        </a:solidFill>
                        <a:latin typeface="Arial" panose="020B0604020202020204" pitchFamily="34" charset="0"/>
                        <a:ea typeface="宋体" panose="02010600030101010101" pitchFamily="2" charset="-122"/>
                        <a:cs typeface="Arial" panose="020B0604020202020204" pitchFamily="34" charset="0"/>
                      </a:endParaRPr>
                    </a:p>
                    <a:p>
                      <a:pPr indent="0">
                        <a:buNone/>
                      </a:pPr>
                      <a:r>
                        <a:rPr lang="en-US" sz="2400" b="1">
                          <a:solidFill>
                            <a:srgbClr val="00B0F0"/>
                          </a:solidFill>
                          <a:latin typeface="Arial" panose="020B0604020202020204" pitchFamily="34" charset="0"/>
                          <a:ea typeface="宋体" panose="02010600030101010101" pitchFamily="2" charset="-122"/>
                          <a:cs typeface="Arial" panose="020B0604020202020204" pitchFamily="34" charset="0"/>
                        </a:rPr>
                        <a:t>Giving reasons: </a:t>
                      </a:r>
                      <a:endParaRPr lang="en-US" altLang="en-US" sz="2400" b="1">
                        <a:solidFill>
                          <a:srgbClr val="00B0F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552575">
                <a:tc gridSpan="3">
                  <a:txBody>
                    <a:bodyPr wrap="square"/>
                    <a:lstStyle/>
                    <a:p>
                      <a:pPr indent="0">
                        <a:buNone/>
                      </a:pPr>
                      <a:endParaRPr lang="en-US" sz="2400" b="1">
                        <a:solidFill>
                          <a:srgbClr val="00B0F0"/>
                        </a:solidFill>
                        <a:latin typeface="Arial" panose="020B0604020202020204" pitchFamily="34" charset="0"/>
                        <a:ea typeface="宋体" panose="02010600030101010101" pitchFamily="2" charset="-122"/>
                        <a:cs typeface="Arial" panose="020B0604020202020204" pitchFamily="34" charset="0"/>
                      </a:endParaRPr>
                    </a:p>
                    <a:p>
                      <a:pPr indent="0">
                        <a:buNone/>
                      </a:pPr>
                      <a:r>
                        <a:rPr lang="en-US" sz="2400" b="1">
                          <a:solidFill>
                            <a:srgbClr val="00B0F0"/>
                          </a:solidFill>
                          <a:latin typeface="Arial" panose="020B0604020202020204" pitchFamily="34" charset="0"/>
                          <a:ea typeface="宋体" panose="02010600030101010101" pitchFamily="2" charset="-122"/>
                          <a:cs typeface="Arial" panose="020B0604020202020204" pitchFamily="34" charset="0"/>
                        </a:rPr>
                        <a:t>Drawing conclusions: </a:t>
                      </a:r>
                      <a:r>
                        <a:rPr lang="en-US" sz="2400" b="1" u="sng">
                          <a:solidFill>
                            <a:srgbClr val="FF0000"/>
                          </a:solidFill>
                          <a:latin typeface="Arial" panose="020B0604020202020204" pitchFamily="34" charset="0"/>
                          <a:ea typeface="宋体" panose="02010600030101010101" pitchFamily="2" charset="-122"/>
                          <a:cs typeface="Arial" panose="020B0604020202020204" pitchFamily="34" charset="0"/>
                        </a:rPr>
                        <a:t> </a:t>
                      </a:r>
                      <a:endParaRPr lang="en-US" altLang="en-US" sz="2400" b="1">
                        <a:solidFill>
                          <a:srgbClr val="00B0F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4" name="文本框 3"/>
          <p:cNvSpPr txBox="1"/>
          <p:nvPr/>
        </p:nvSpPr>
        <p:spPr>
          <a:xfrm>
            <a:off x="2799080" y="4246880"/>
            <a:ext cx="1276350" cy="521970"/>
          </a:xfrm>
          <a:prstGeom prst="rect">
            <a:avLst/>
          </a:prstGeom>
          <a:noFill/>
        </p:spPr>
        <p:txBody>
          <a:bodyPr wrap="square" rtlCol="0">
            <a:spAutoFit/>
          </a:bodyPr>
          <a:lstStyle/>
          <a:p>
            <a:pPr indent="0">
              <a:buNone/>
            </a:pPr>
            <a:r>
              <a:rPr lang="en-US" b="1" u="sng">
                <a:solidFill>
                  <a:srgbClr val="FF0000"/>
                </a:solidFill>
                <a:latin typeface="Arial" panose="020B0604020202020204" pitchFamily="34" charset="0"/>
                <a:ea typeface="宋体" panose="02010600030101010101" pitchFamily="2" charset="-122"/>
                <a:cs typeface="Arial" panose="020B0604020202020204" pitchFamily="34" charset="0"/>
                <a:sym typeface="+mn-ea"/>
              </a:rPr>
              <a:t> </a:t>
            </a:r>
            <a:r>
              <a:rPr lang="en-US" sz="2800" b="1" u="sng">
                <a:solidFill>
                  <a:srgbClr val="FF0000"/>
                </a:solidFill>
                <a:latin typeface="Arial" panose="020B0604020202020204" pitchFamily="34" charset="0"/>
                <a:ea typeface="宋体" panose="02010600030101010101" pitchFamily="2" charset="-122"/>
                <a:cs typeface="Arial" panose="020B0604020202020204" pitchFamily="34" charset="0"/>
                <a:sym typeface="+mn-ea"/>
              </a:rPr>
              <a:t>1/ 2        </a:t>
            </a:r>
            <a:endParaRPr lang="zh-CN" altLang="en-US" sz="2800" u="sng"/>
          </a:p>
        </p:txBody>
      </p:sp>
      <p:sp>
        <p:nvSpPr>
          <p:cNvPr id="6" name="文本框 5"/>
          <p:cNvSpPr txBox="1"/>
          <p:nvPr/>
        </p:nvSpPr>
        <p:spPr>
          <a:xfrm>
            <a:off x="3702050" y="5774055"/>
            <a:ext cx="1962150" cy="521970"/>
          </a:xfrm>
          <a:prstGeom prst="rect">
            <a:avLst/>
          </a:prstGeom>
          <a:noFill/>
        </p:spPr>
        <p:txBody>
          <a:bodyPr wrap="square" rtlCol="0">
            <a:spAutoFit/>
          </a:bodyPr>
          <a:lstStyle/>
          <a:p>
            <a:r>
              <a:rPr lang="en-US" altLang="zh-CN"/>
              <a:t> </a:t>
            </a:r>
            <a:r>
              <a:rPr lang="en-US" altLang="zh-CN" sz="2800" b="1" u="sng">
                <a:solidFill>
                  <a:srgbClr val="FF0000"/>
                </a:solidFill>
              </a:rPr>
              <a:t>  3/ 4/ 5   </a:t>
            </a:r>
            <a:endParaRPr lang="en-US" altLang="zh-CN" sz="2800" b="1" u="sng">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75" y="128340"/>
            <a:ext cx="10969200" cy="705600"/>
          </a:xfrm>
        </p:spPr>
        <p:txBody>
          <a:bodyPr>
            <a:normAutofit fontScale="90000"/>
          </a:bodyPr>
          <a:lstStyle/>
          <a:p>
            <a:pPr algn="ctr"/>
            <a:br>
              <a:rPr lang="en-US" altLang="zh-CN">
                <a:ln w="22225">
                  <a:solidFill>
                    <a:schemeClr val="accent2"/>
                  </a:solidFill>
                  <a:prstDash val="solid"/>
                </a:ln>
                <a:solidFill>
                  <a:schemeClr val="accent2">
                    <a:lumMod val="40000"/>
                    <a:lumOff val="60000"/>
                  </a:schemeClr>
                </a:solidFill>
                <a:effectLst/>
                <a:latin typeface="微软雅黑" panose="020B0503020204020204" pitchFamily="34" charset="-122"/>
                <a:sym typeface="+mn-ea"/>
              </a:rPr>
            </a:br>
            <a:r>
              <a:rPr lang="en-US" altLang="zh-CN">
                <a:ln w="22225">
                  <a:solidFill>
                    <a:schemeClr val="accent2"/>
                  </a:solidFill>
                  <a:prstDash val="solid"/>
                </a:ln>
                <a:solidFill>
                  <a:schemeClr val="accent2">
                    <a:lumMod val="40000"/>
                    <a:lumOff val="60000"/>
                  </a:schemeClr>
                </a:solidFill>
                <a:effectLst/>
                <a:latin typeface="微软雅黑" panose="020B0503020204020204" pitchFamily="34" charset="-122"/>
                <a:sym typeface="+mn-ea"/>
              </a:rPr>
              <a:t>Part 1    Grammar</a:t>
            </a:r>
            <a:br>
              <a:rPr lang="zh-CN" altLang="en-US"/>
            </a:br>
            <a:endParaRPr lang="zh-CN" altLang="en-US"/>
          </a:p>
        </p:txBody>
      </p:sp>
      <p:pic>
        <p:nvPicPr>
          <p:cNvPr id="4" name="图片 3"/>
          <p:cNvPicPr>
            <a:picLocks noChangeAspect="1"/>
          </p:cNvPicPr>
          <p:nvPr/>
        </p:nvPicPr>
        <p:blipFill>
          <a:blip r:embed="rId1"/>
          <a:stretch>
            <a:fillRect/>
          </a:stretch>
        </p:blipFill>
        <p:spPr>
          <a:xfrm>
            <a:off x="1331595" y="1005205"/>
            <a:ext cx="9605645" cy="5148580"/>
          </a:xfrm>
          <a:prstGeom prst="rect">
            <a:avLst/>
          </a:prstGeom>
        </p:spPr>
      </p:pic>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2"/>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5395" y="128340"/>
            <a:ext cx="10969200" cy="705600"/>
          </a:xfrm>
        </p:spPr>
        <p:txBody>
          <a:bodyPr/>
          <a:lstStyle/>
          <a:p>
            <a:pPr algn="ctr"/>
            <a:r>
              <a:rPr lang="zh-CN" altLang="en-US">
                <a:solidFill>
                  <a:srgbClr val="4F5BF7"/>
                </a:solidFill>
                <a:sym typeface="+mn-ea"/>
              </a:rPr>
              <a:t>Language appreciation</a:t>
            </a:r>
            <a:endParaRPr lang="zh-CN" altLang="en-US"/>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 name="文本框 4"/>
          <p:cNvSpPr txBox="1"/>
          <p:nvPr/>
        </p:nvSpPr>
        <p:spPr>
          <a:xfrm>
            <a:off x="165100" y="1071245"/>
            <a:ext cx="11895455" cy="5077460"/>
          </a:xfrm>
          <a:prstGeom prst="rect">
            <a:avLst/>
          </a:prstGeom>
          <a:noFill/>
        </p:spPr>
        <p:txBody>
          <a:bodyPr wrap="square" rtlCol="0">
            <a:spAutoFit/>
          </a:bodyPr>
          <a:lstStyle/>
          <a:p>
            <a:pPr fontAlgn="auto">
              <a:lnSpc>
                <a:spcPct val="150000"/>
              </a:lnSpc>
            </a:pPr>
            <a:r>
              <a:rPr lang="en-US" altLang="zh-CN" sz="240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1.  Gan Ying, a military envoy, exploded the Persian Gulf and became the first Chinese to get information on Europe. </a:t>
            </a:r>
            <a:endParaRPr lang="en-US" altLang="zh-CN" sz="240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endParaRPr lang="en-US" altLang="zh-CN" sz="2400">
              <a:solidFill>
                <a:schemeClr val="accent6"/>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sz="2400" b="1">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[句式分析] </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 a military envoy充当主语Gan Ying的 同位语 (成分)；the first Chinese to get information采用结构“the +序数词+名词+ 带to不定式”，其中不定式作名词的 后置定语 （成分）。</a:t>
            </a:r>
            <a:endParaRPr lang="en-US" altLang="zh-CN" sz="24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endParaRPr lang="en-US" altLang="zh-CN" sz="24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sz="2400" b="1">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[尝试翻译]</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军事使者甘莹考察了波斯湾，成为第一个获得欧洲情报的中国人。</a:t>
            </a:r>
            <a:endParaRPr lang="en-US" altLang="zh-CN"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endParaRPr lang="en-US" altLang="zh-CN"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75" y="70"/>
            <a:ext cx="10969200" cy="705600"/>
          </a:xfrm>
        </p:spPr>
        <p:txBody>
          <a:bodyPr/>
          <a:lstStyle/>
          <a:p>
            <a:pPr algn="ctr"/>
            <a:r>
              <a:rPr lang="zh-CN" altLang="en-US">
                <a:solidFill>
                  <a:srgbClr val="4F5BF7"/>
                </a:solidFill>
                <a:sym typeface="+mn-ea"/>
              </a:rPr>
              <a:t>Language appreciation </a:t>
            </a:r>
            <a:endParaRPr lang="zh-CN" altLang="en-US"/>
          </a:p>
        </p:txBody>
      </p:sp>
      <p:sp>
        <p:nvSpPr>
          <p:cNvPr id="5" name="文本框 4"/>
          <p:cNvSpPr txBox="1"/>
          <p:nvPr/>
        </p:nvSpPr>
        <p:spPr>
          <a:xfrm>
            <a:off x="148590" y="705485"/>
            <a:ext cx="11895455" cy="5631180"/>
          </a:xfrm>
          <a:prstGeom prst="rect">
            <a:avLst/>
          </a:prstGeom>
          <a:noFill/>
        </p:spPr>
        <p:txBody>
          <a:bodyPr wrap="square" rtlCol="0">
            <a:spAutoFit/>
          </a:bodyPr>
          <a:lstStyle/>
          <a:p>
            <a:pPr fontAlgn="auto">
              <a:lnSpc>
                <a:spcPct val="150000"/>
              </a:lnSpc>
            </a:pPr>
            <a:r>
              <a:rPr lang="en-US" altLang="zh-CN" sz="240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2. The Confucius Institute is a non-profit educational organization run by the Chinese Ministry of Education, aiming to promote Chinese language and culture abroad and encourage cultural exchange. </a:t>
            </a:r>
            <a:endParaRPr lang="en-US" altLang="zh-CN" sz="240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endParaRPr lang="en-US" altLang="zh-CN" sz="2400">
              <a:solidFill>
                <a:schemeClr val="accent6"/>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sz="2400" b="1">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[句式分析]</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 run by the Chinese Ministry of Education为过去分词短语作 后置定语 （成分），“run”意为“管理，经营”与其前面的名词organization构成 被动 关系；“aiming to promote Chinese language”为现在分词短语作状语，所给动词aim与其前面的句子构成  主动语态 关系。</a:t>
            </a:r>
            <a:endParaRPr lang="en-US" altLang="zh-CN" sz="240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sz="2400" b="1">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[尝试翻译] </a:t>
            </a:r>
            <a:r>
              <a:rPr lang="en-US" altLang="zh-CN"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孔子学院是由中国教育部主办的非营利性教育组织，旨在向海外推广中国语言和文化，鼓励文化交流。</a:t>
            </a:r>
            <a:endParaRPr lang="en-US" altLang="zh-CN"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202180" y="86360"/>
            <a:ext cx="8289290" cy="705485"/>
          </a:xfrm>
        </p:spPr>
        <p:txBody>
          <a:bodyPr>
            <a:normAutofit fontScale="90000"/>
          </a:bodyPr>
          <a:lstStyle/>
          <a:p>
            <a:pPr algn="ctr"/>
            <a:br>
              <a:rPr lang="zh-CN" altLang="en-US">
                <a:solidFill>
                  <a:srgbClr val="4F5BF7"/>
                </a:solidFill>
                <a:sym typeface="+mn-ea"/>
              </a:rPr>
            </a:br>
            <a:r>
              <a:rPr lang="zh-CN" altLang="en-US">
                <a:solidFill>
                  <a:srgbClr val="4F5BF7"/>
                </a:solidFill>
                <a:sym typeface="+mn-ea"/>
              </a:rPr>
              <a:t>Language appreciation  </a:t>
            </a:r>
            <a:br>
              <a:rPr lang="zh-CN" altLang="en-US">
                <a:solidFill>
                  <a:srgbClr val="4F5BF7"/>
                </a:solidFill>
                <a:sym typeface="+mn-ea"/>
              </a:rPr>
            </a:br>
            <a:endParaRPr lang="zh-CN" altLang="en-US"/>
          </a:p>
        </p:txBody>
      </p:sp>
      <p:sp>
        <p:nvSpPr>
          <p:cNvPr id="5" name="文本框 4"/>
          <p:cNvSpPr txBox="1"/>
          <p:nvPr/>
        </p:nvSpPr>
        <p:spPr>
          <a:xfrm>
            <a:off x="148590" y="930275"/>
            <a:ext cx="11895455" cy="4523105"/>
          </a:xfrm>
          <a:prstGeom prst="rect">
            <a:avLst/>
          </a:prstGeom>
          <a:noFill/>
        </p:spPr>
        <p:txBody>
          <a:bodyPr wrap="square" rtlCol="0">
            <a:spAutoFit/>
          </a:bodyPr>
          <a:lstStyle/>
          <a:p>
            <a:pPr fontAlgn="auto">
              <a:lnSpc>
                <a:spcPct val="150000"/>
              </a:lnSpc>
            </a:pPr>
            <a:r>
              <a:rPr lang="en-US" altLang="zh-CN" sz="2400">
                <a:solidFill>
                  <a:schemeClr val="accent6">
                    <a:lumMod val="50000"/>
                  </a:schemeClr>
                </a:solidFill>
                <a:latin typeface="Arial" panose="020B0604020202020204" pitchFamily="34" charset="0"/>
                <a:ea typeface="微软雅黑" panose="020B0503020204020204" pitchFamily="34" charset="-122"/>
                <a:cs typeface="Arial" panose="020B0604020202020204" pitchFamily="34" charset="0"/>
              </a:rPr>
              <a:t>3. One of Qian’s great achievements was to produce comparative studies of classical Chinese texts, which made these works more accessible to Western readers. </a:t>
            </a:r>
            <a:endParaRPr lang="en-US" altLang="zh-CN" sz="2400">
              <a:solidFill>
                <a:schemeClr val="accent6">
                  <a:lumMod val="50000"/>
                </a:schemeClr>
              </a:solidFill>
              <a:latin typeface="Arial" panose="020B0604020202020204" pitchFamily="34" charset="0"/>
              <a:ea typeface="微软雅黑" panose="020B0503020204020204" pitchFamily="34" charset="-122"/>
              <a:cs typeface="Arial" panose="020B0604020202020204" pitchFamily="34" charset="0"/>
            </a:endParaRPr>
          </a:p>
          <a:p>
            <a:pPr fontAlgn="auto">
              <a:lnSpc>
                <a:spcPct val="150000"/>
              </a:lnSpc>
            </a:pPr>
            <a:endParaRPr lang="en-US" altLang="zh-CN" sz="2400">
              <a:solidFill>
                <a:schemeClr val="accent6">
                  <a:lumMod val="50000"/>
                </a:schemeClr>
              </a:solidFill>
              <a:latin typeface="Arial" panose="020B0604020202020204" pitchFamily="34" charset="0"/>
              <a:ea typeface="微软雅黑" panose="020B0503020204020204" pitchFamily="34" charset="-122"/>
              <a:cs typeface="Arial" panose="020B0604020202020204" pitchFamily="34" charset="0"/>
            </a:endParaRPr>
          </a:p>
          <a:p>
            <a:pPr fontAlgn="auto">
              <a:lnSpc>
                <a:spcPct val="150000"/>
              </a:lnSpc>
            </a:pPr>
            <a:r>
              <a:rPr lang="en-US" altLang="zh-CN" sz="2400" b="1">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[句式分析]</a:t>
            </a:r>
            <a:r>
              <a:rPr lang="en-US" altLang="zh-CN" sz="2400" b="1">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a:solidFill>
                  <a:schemeClr val="tx1"/>
                </a:solidFill>
                <a:latin typeface="Arial" panose="020B0604020202020204" pitchFamily="34" charset="0"/>
                <a:ea typeface="微软雅黑" panose="020B0503020204020204" pitchFamily="34" charset="-122"/>
                <a:cs typeface="Arial" panose="020B0604020202020204" pitchFamily="34" charset="0"/>
                <a:sym typeface="+mn-ea"/>
              </a:rPr>
              <a:t>to produce comparative studies of classical Chinese texts </a:t>
            </a:r>
            <a:r>
              <a:rPr lang="zh-CN" altLang="en-US" sz="2400">
                <a:solidFill>
                  <a:schemeClr val="tx1"/>
                </a:solidFill>
                <a:latin typeface="Arial" panose="020B0604020202020204" pitchFamily="34" charset="0"/>
                <a:ea typeface="微软雅黑" panose="020B0503020204020204" pitchFamily="34" charset="-122"/>
                <a:cs typeface="Arial" panose="020B0604020202020204" pitchFamily="34" charset="0"/>
                <a:sym typeface="+mn-ea"/>
              </a:rPr>
              <a:t>为不定式短语作表语，</a:t>
            </a:r>
            <a:r>
              <a:rPr lang="en-US" altLang="zh-CN" sz="2400">
                <a:solidFill>
                  <a:schemeClr val="tx1"/>
                </a:solidFill>
                <a:latin typeface="Arial" panose="020B0604020202020204" pitchFamily="34" charset="0"/>
                <a:ea typeface="微软雅黑" panose="020B0503020204020204" pitchFamily="34" charset="-122"/>
                <a:cs typeface="Arial" panose="020B0604020202020204" pitchFamily="34" charset="0"/>
                <a:sym typeface="+mn-ea"/>
              </a:rPr>
              <a:t> which</a:t>
            </a:r>
            <a:r>
              <a:rPr lang="zh-CN" altLang="en-US" sz="2400">
                <a:solidFill>
                  <a:schemeClr val="tx1"/>
                </a:solidFill>
                <a:latin typeface="Arial" panose="020B0604020202020204" pitchFamily="34" charset="0"/>
                <a:ea typeface="微软雅黑" panose="020B0503020204020204" pitchFamily="34" charset="-122"/>
                <a:cs typeface="Arial" panose="020B0604020202020204" pitchFamily="34" charset="0"/>
                <a:sym typeface="+mn-ea"/>
              </a:rPr>
              <a:t>引导非限定性定语从句，从句中采用</a:t>
            </a:r>
            <a:r>
              <a:rPr lang="en-US" altLang="zh-CN" sz="2400">
                <a:solidFill>
                  <a:schemeClr val="tx1"/>
                </a:solidFill>
                <a:latin typeface="Arial" panose="020B0604020202020204" pitchFamily="34" charset="0"/>
                <a:ea typeface="微软雅黑" panose="020B0503020204020204" pitchFamily="34" charset="-122"/>
                <a:cs typeface="Arial" panose="020B0604020202020204" pitchFamily="34" charset="0"/>
                <a:sym typeface="+mn-ea"/>
              </a:rPr>
              <a:t>make +</a:t>
            </a:r>
            <a:r>
              <a:rPr lang="zh-CN" altLang="en-US" sz="2400">
                <a:solidFill>
                  <a:schemeClr val="tx1"/>
                </a:solidFill>
                <a:latin typeface="Arial" panose="020B0604020202020204" pitchFamily="34" charset="0"/>
                <a:ea typeface="微软雅黑" panose="020B0503020204020204" pitchFamily="34" charset="-122"/>
                <a:cs typeface="Arial" panose="020B0604020202020204" pitchFamily="34" charset="0"/>
                <a:sym typeface="+mn-ea"/>
              </a:rPr>
              <a:t>宾语</a:t>
            </a:r>
            <a:r>
              <a:rPr lang="en-US" altLang="zh-CN" sz="2400">
                <a:solidFill>
                  <a:schemeClr val="tx1"/>
                </a:solidFill>
                <a:latin typeface="Arial" panose="020B0604020202020204" pitchFamily="34" charset="0"/>
                <a:ea typeface="微软雅黑" panose="020B0503020204020204" pitchFamily="34" charset="-122"/>
                <a:cs typeface="Arial" panose="020B0604020202020204" pitchFamily="34" charset="0"/>
                <a:sym typeface="+mn-ea"/>
              </a:rPr>
              <a:t>+</a:t>
            </a:r>
            <a:r>
              <a:rPr lang="zh-CN" altLang="en-US" sz="2400">
                <a:solidFill>
                  <a:schemeClr val="tx1"/>
                </a:solidFill>
                <a:latin typeface="Arial" panose="020B0604020202020204" pitchFamily="34" charset="0"/>
                <a:ea typeface="微软雅黑" panose="020B0503020204020204" pitchFamily="34" charset="-122"/>
                <a:cs typeface="Arial" panose="020B0604020202020204" pitchFamily="34" charset="0"/>
                <a:sym typeface="+mn-ea"/>
              </a:rPr>
              <a:t>形容词作宾语补足语</a:t>
            </a:r>
            <a:endParaRPr lang="en-US" altLang="zh-CN"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endPar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en-US" altLang="zh-CN" sz="2400" b="1">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[尝试翻译]</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钱</a:t>
            </a:r>
            <a:r>
              <a:rPr lang="zh-CN" altLang="en-US"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钟书</a:t>
            </a:r>
            <a:r>
              <a:rPr lang="en-US" altLang="zh-CN" sz="2400"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的伟大成就之一是对中国古典文本进行比较研究，使这些作品更容易为西方读者所理解</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4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938145" y="8255"/>
            <a:ext cx="5795010" cy="705485"/>
          </a:xfrm>
        </p:spPr>
        <p:txBody>
          <a:bodyPr>
            <a:normAutofit fontScale="90000"/>
          </a:bodyPr>
          <a:lstStyle/>
          <a:p>
            <a:pPr algn="ctr"/>
            <a:r>
              <a:rPr lang="en-US" altLang="zh-CN">
                <a:sym typeface="+mn-ea"/>
              </a:rPr>
              <a:t> </a:t>
            </a:r>
            <a:br>
              <a:rPr lang="en-US" altLang="zh-CN">
                <a:sym typeface="+mn-ea"/>
              </a:rPr>
            </a:br>
            <a:r>
              <a:rPr lang="en-US" altLang="zh-CN" sz="4000">
                <a:solidFill>
                  <a:srgbClr val="4F5BF7"/>
                </a:solidFill>
                <a:effectLst>
                  <a:outerShdw blurRad="38100" dist="25400" dir="5400000" algn="ctr" rotWithShape="0">
                    <a:srgbClr val="6E747A">
                      <a:alpha val="43000"/>
                    </a:srgbClr>
                  </a:outerShdw>
                </a:effectLst>
                <a:sym typeface="+mn-ea"/>
              </a:rPr>
              <a:t>Language points</a:t>
            </a:r>
            <a:r>
              <a:rPr lang="en-US" altLang="zh-CN" sz="4000">
                <a:ln w="22225">
                  <a:solidFill>
                    <a:schemeClr val="accent2"/>
                  </a:solidFill>
                  <a:prstDash val="solid"/>
                </a:ln>
                <a:solidFill>
                  <a:schemeClr val="accent2">
                    <a:lumMod val="40000"/>
                    <a:lumOff val="60000"/>
                  </a:schemeClr>
                </a:solidFill>
                <a:effectLst/>
                <a:sym typeface="+mn-ea"/>
              </a:rPr>
              <a:t> </a:t>
            </a:r>
            <a:br>
              <a:rPr lang="en-US" altLang="zh-CN" sz="4000" b="1">
                <a:ln w="22225">
                  <a:solidFill>
                    <a:schemeClr val="accent2"/>
                  </a:solidFill>
                  <a:prstDash val="solid"/>
                </a:ln>
                <a:solidFill>
                  <a:schemeClr val="accent2">
                    <a:lumMod val="40000"/>
                    <a:lumOff val="60000"/>
                  </a:schemeClr>
                </a:solidFill>
                <a:effectLst/>
              </a:rPr>
            </a:br>
            <a:endParaRPr lang="en-US" altLang="zh-CN" sz="4000" b="1">
              <a:ln w="22225">
                <a:solidFill>
                  <a:schemeClr val="accent2"/>
                </a:solidFill>
                <a:prstDash val="solid"/>
              </a:ln>
              <a:solidFill>
                <a:schemeClr val="accent2">
                  <a:lumMod val="40000"/>
                  <a:lumOff val="60000"/>
                </a:schemeClr>
              </a:solidFill>
              <a:effectLst/>
            </a:endParaRPr>
          </a:p>
        </p:txBody>
      </p:sp>
      <p:grpSp>
        <p:nvGrpSpPr>
          <p:cNvPr id="58" name="Group 21_1"/>
          <p:cNvGrpSpPr/>
          <p:nvPr/>
        </p:nvGrpSpPr>
        <p:grpSpPr>
          <a:xfrm>
            <a:off x="-947639" y="11"/>
            <a:ext cx="12858769" cy="6560166"/>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5" name="表格 4"/>
          <p:cNvGraphicFramePr>
            <a:graphicFrameLocks noGrp="1"/>
          </p:cNvGraphicFramePr>
          <p:nvPr>
            <p:custDataLst>
              <p:tags r:id="rId1"/>
            </p:custDataLst>
          </p:nvPr>
        </p:nvGraphicFramePr>
        <p:xfrm>
          <a:off x="629285" y="824230"/>
          <a:ext cx="11144250" cy="5760720"/>
        </p:xfrm>
        <a:graphic>
          <a:graphicData uri="http://schemas.openxmlformats.org/drawingml/2006/table">
            <a:tbl>
              <a:tblPr firstRow="1" bandRow="1">
                <a:tableStyleId>{5C22544A-7EE6-4342-B048-85BDC9FD1C3A}</a:tableStyleId>
              </a:tblPr>
              <a:tblGrid>
                <a:gridCol w="4612640"/>
                <a:gridCol w="6531610"/>
              </a:tblGrid>
              <a:tr h="822960">
                <a:tc>
                  <a:txBody>
                    <a:bodyPr wrap="square"/>
                    <a:lstStyle/>
                    <a:p>
                      <a:pPr>
                        <a:buNone/>
                      </a:pPr>
                      <a:endParaRPr lang="zh-CN" altLang="en-US" sz="2400" b="0"/>
                    </a:p>
                    <a:p>
                      <a:pPr>
                        <a:buNone/>
                      </a:pPr>
                      <a:r>
                        <a:rPr lang="en-US" altLang="zh-CN" sz="2400" b="0"/>
                        <a:t>1.   due to...</a:t>
                      </a:r>
                      <a:endParaRPr lang="zh-CN" altLang="en-US" sz="2400" b="0"/>
                    </a:p>
                  </a:txBody>
                  <a:tcPr vert="horz"/>
                </a:tc>
                <a:tc>
                  <a:txBody>
                    <a:bodyPr wrap="square"/>
                    <a:lstStyle/>
                    <a:p>
                      <a:pPr>
                        <a:buNone/>
                      </a:pPr>
                      <a:endParaRPr lang="zh-CN" altLang="en-US" sz="2400" b="0"/>
                    </a:p>
                    <a:p>
                      <a:pPr>
                        <a:buNone/>
                      </a:pPr>
                      <a:r>
                        <a:rPr lang="en-US" altLang="zh-CN" sz="2400" b="0"/>
                        <a:t>8.  get information on...</a:t>
                      </a:r>
                      <a:endParaRPr lang="en-US" altLang="zh-CN" sz="2400" b="0"/>
                    </a:p>
                  </a:txBody>
                  <a:tcPr vert="horz"/>
                </a:tc>
              </a:tr>
              <a:tr h="822960">
                <a:tc>
                  <a:txBody>
                    <a:bodyPr wrap="square"/>
                    <a:lstStyle/>
                    <a:p>
                      <a:pPr>
                        <a:buNone/>
                      </a:pPr>
                      <a:endParaRPr lang="zh-CN" altLang="en-US" sz="2400" b="0"/>
                    </a:p>
                    <a:p>
                      <a:pPr>
                        <a:buNone/>
                      </a:pPr>
                      <a:r>
                        <a:rPr lang="en-US" altLang="zh-CN" sz="2400" b="0"/>
                        <a:t>2.  on the whole </a:t>
                      </a:r>
                      <a:endParaRPr lang="en-US" altLang="zh-CN" sz="2400" b="0"/>
                    </a:p>
                  </a:txBody>
                  <a:tcPr vert="horz"/>
                </a:tc>
                <a:tc>
                  <a:txBody>
                    <a:bodyPr wrap="square"/>
                    <a:lstStyle/>
                    <a:p>
                      <a:pPr>
                        <a:buNone/>
                      </a:pPr>
                      <a:endParaRPr lang="zh-CN" altLang="en-US" sz="2400" b="0"/>
                    </a:p>
                    <a:p>
                      <a:pPr>
                        <a:buNone/>
                      </a:pPr>
                      <a:r>
                        <a:rPr lang="en-US" altLang="zh-CN" sz="2400" b="0"/>
                        <a:t>9.  work as ...</a:t>
                      </a:r>
                      <a:endParaRPr lang="en-US" altLang="zh-CN" sz="2400" b="0"/>
                    </a:p>
                  </a:txBody>
                  <a:tcPr vert="horz"/>
                </a:tc>
              </a:tr>
              <a:tr h="822960">
                <a:tc>
                  <a:txBody>
                    <a:bodyPr wrap="square"/>
                    <a:lstStyle/>
                    <a:p>
                      <a:pPr>
                        <a:buNone/>
                      </a:pPr>
                      <a:endParaRPr lang="zh-CN" altLang="en-US" sz="2400" b="0"/>
                    </a:p>
                    <a:p>
                      <a:pPr>
                        <a:buNone/>
                      </a:pPr>
                      <a:r>
                        <a:rPr lang="en-US" altLang="zh-CN" sz="2400" b="0"/>
                        <a:t>3.  to sum up </a:t>
                      </a:r>
                      <a:endParaRPr lang="en-US" altLang="zh-CN" sz="2400" b="0"/>
                    </a:p>
                  </a:txBody>
                  <a:tcPr vert="horz"/>
                </a:tc>
                <a:tc>
                  <a:txBody>
                    <a:bodyPr wrap="square"/>
                    <a:lstStyle/>
                    <a:p>
                      <a:pPr>
                        <a:buNone/>
                      </a:pPr>
                      <a:endParaRPr lang="zh-CN" altLang="en-US" sz="2400" b="0"/>
                    </a:p>
                    <a:p>
                      <a:pPr>
                        <a:buNone/>
                      </a:pPr>
                      <a:r>
                        <a:rPr lang="en-US" altLang="zh-CN" sz="2400" b="0"/>
                        <a:t>10. at first</a:t>
                      </a:r>
                      <a:endParaRPr lang="en-US" altLang="zh-CN" sz="2400" b="0"/>
                    </a:p>
                  </a:txBody>
                  <a:tcPr vert="horz"/>
                </a:tc>
              </a:tr>
              <a:tr h="822960">
                <a:tc>
                  <a:txBody>
                    <a:bodyPr wrap="square"/>
                    <a:lstStyle/>
                    <a:p>
                      <a:pPr>
                        <a:buNone/>
                      </a:pPr>
                      <a:endParaRPr lang="zh-CN" altLang="en-US" sz="2400" b="0"/>
                    </a:p>
                    <a:p>
                      <a:pPr>
                        <a:buNone/>
                      </a:pPr>
                      <a:r>
                        <a:rPr lang="en-US" altLang="zh-CN" sz="2400" b="0"/>
                        <a:t>4.  in short </a:t>
                      </a:r>
                      <a:endParaRPr lang="en-US" altLang="zh-CN" sz="2400" b="0"/>
                    </a:p>
                  </a:txBody>
                  <a:tcPr vert="horz"/>
                </a:tc>
                <a:tc>
                  <a:txBody>
                    <a:bodyPr wrap="square"/>
                    <a:lstStyle/>
                    <a:p>
                      <a:pPr>
                        <a:buNone/>
                      </a:pPr>
                      <a:endParaRPr lang="zh-CN" altLang="en-US" sz="2400" b="0"/>
                    </a:p>
                    <a:p>
                      <a:pPr>
                        <a:buNone/>
                      </a:pPr>
                      <a:r>
                        <a:rPr lang="en-US" altLang="zh-CN" sz="2400" b="0"/>
                        <a:t>11.  be surprised at...</a:t>
                      </a:r>
                      <a:endParaRPr lang="en-US" altLang="zh-CN" sz="2400" b="0"/>
                    </a:p>
                  </a:txBody>
                  <a:tcPr vert="horz"/>
                </a:tc>
              </a:tr>
              <a:tr h="822960">
                <a:tc>
                  <a:txBody>
                    <a:bodyPr wrap="square"/>
                    <a:lstStyle/>
                    <a:p>
                      <a:pPr>
                        <a:buNone/>
                      </a:pPr>
                      <a:endParaRPr lang="zh-CN" altLang="en-US" sz="2400" b="0"/>
                    </a:p>
                    <a:p>
                      <a:pPr>
                        <a:buNone/>
                      </a:pPr>
                      <a:r>
                        <a:rPr lang="en-US" altLang="zh-CN" sz="2400" b="0"/>
                        <a:t>5.  translate... from...</a:t>
                      </a:r>
                      <a:endParaRPr lang="en-US" altLang="zh-CN" sz="2400" b="0"/>
                    </a:p>
                  </a:txBody>
                  <a:tcPr vert="horz"/>
                </a:tc>
                <a:tc>
                  <a:txBody>
                    <a:bodyPr wrap="square"/>
                    <a:lstStyle/>
                    <a:p>
                      <a:pPr>
                        <a:buNone/>
                      </a:pPr>
                      <a:endParaRPr lang="zh-CN" altLang="en-US" sz="2400" b="0"/>
                    </a:p>
                    <a:p>
                      <a:pPr>
                        <a:buNone/>
                      </a:pPr>
                      <a:r>
                        <a:rPr lang="en-US" altLang="zh-CN" sz="2400" b="0"/>
                        <a:t>12.  interact with ...</a:t>
                      </a:r>
                      <a:endParaRPr lang="en-US" altLang="zh-CN" sz="2400" b="0"/>
                    </a:p>
                  </a:txBody>
                  <a:tcPr vert="horz"/>
                </a:tc>
              </a:tr>
              <a:tr h="737870">
                <a:tc>
                  <a:txBody>
                    <a:bodyPr wrap="square"/>
                    <a:lstStyle/>
                    <a:p>
                      <a:pPr>
                        <a:buNone/>
                      </a:pPr>
                      <a:endParaRPr lang="zh-CN" altLang="en-US" sz="2400" b="0"/>
                    </a:p>
                    <a:p>
                      <a:pPr>
                        <a:buNone/>
                      </a:pPr>
                      <a:r>
                        <a:rPr lang="en-US" altLang="zh-CN" sz="2400" b="0"/>
                        <a:t>6.  bring knowledge of...</a:t>
                      </a:r>
                      <a:endParaRPr lang="en-US" altLang="zh-CN" sz="2400" b="0"/>
                    </a:p>
                  </a:txBody>
                  <a:tcPr vert="horz"/>
                </a:tc>
                <a:tc>
                  <a:txBody>
                    <a:bodyPr wrap="square"/>
                    <a:lstStyle/>
                    <a:p>
                      <a:pPr>
                        <a:buNone/>
                      </a:pPr>
                      <a:endParaRPr lang="zh-CN" altLang="en-US" sz="2400" b="0"/>
                    </a:p>
                    <a:p>
                      <a:pPr>
                        <a:buNone/>
                      </a:pPr>
                      <a:r>
                        <a:rPr lang="en-US" altLang="zh-CN" sz="2400" b="0"/>
                        <a:t>13.  promote exchange and understanding...</a:t>
                      </a:r>
                      <a:endParaRPr lang="en-US" altLang="zh-CN" sz="2400" b="0"/>
                    </a:p>
                  </a:txBody>
                  <a:tcPr vert="horz"/>
                </a:tc>
              </a:tr>
              <a:tr h="822960">
                <a:tc>
                  <a:txBody>
                    <a:bodyPr wrap="square"/>
                    <a:lstStyle/>
                    <a:p>
                      <a:pPr>
                        <a:buNone/>
                      </a:pPr>
                      <a:endParaRPr lang="zh-CN" altLang="en-US" sz="2400" b="0"/>
                    </a:p>
                    <a:p>
                      <a:pPr>
                        <a:buNone/>
                      </a:pPr>
                      <a:r>
                        <a:rPr lang="en-US" altLang="zh-CN" sz="2400" b="0"/>
                        <a:t>7.  lead to a legacy of </a:t>
                      </a:r>
                      <a:endParaRPr lang="en-US" altLang="zh-CN" sz="2400" b="0"/>
                    </a:p>
                  </a:txBody>
                  <a:tcPr vert="horz"/>
                </a:tc>
                <a:tc>
                  <a:txBody>
                    <a:bodyPr wrap="square"/>
                    <a:lstStyle/>
                    <a:p>
                      <a:pPr>
                        <a:buNone/>
                      </a:pPr>
                      <a:endParaRPr lang="zh-CN" altLang="en-US" sz="2400" b="0"/>
                    </a:p>
                    <a:p>
                      <a:pPr>
                        <a:buNone/>
                      </a:pPr>
                      <a:r>
                        <a:rPr lang="en-US" altLang="zh-CN" sz="2400" b="0"/>
                        <a:t>14.  give an account of ...</a:t>
                      </a:r>
                      <a:endParaRPr lang="en-US" altLang="zh-CN" sz="2400" b="0"/>
                    </a:p>
                  </a:txBody>
                  <a:tcPr vert="horz"/>
                </a:tc>
              </a:tr>
            </a:tbl>
          </a:graphicData>
        </a:graphic>
      </p:graphicFrame>
    </p:spTree>
    <p:custDataLst>
      <p:tags r:id="rId2"/>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1_1"/>
          <p:cNvGrpSpPr/>
          <p:nvPr/>
        </p:nvGrpSpPr>
        <p:grpSpPr>
          <a:xfrm>
            <a:off x="-309245" y="0"/>
            <a:ext cx="1250124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文本框 3"/>
          <p:cNvSpPr txBox="1"/>
          <p:nvPr/>
        </p:nvSpPr>
        <p:spPr>
          <a:xfrm>
            <a:off x="2479040" y="339090"/>
            <a:ext cx="7879715" cy="645160"/>
          </a:xfrm>
          <a:prstGeom prst="rect">
            <a:avLst/>
          </a:prstGeom>
          <a:noFill/>
        </p:spPr>
        <p:txBody>
          <a:bodyPr wrap="square" rtlCol="0">
            <a:spAutoFit/>
          </a:bodyPr>
          <a:lstStyle/>
          <a:p>
            <a:r>
              <a:rPr lang="en-US" altLang="zh-CN"/>
              <a:t> </a:t>
            </a:r>
            <a:r>
              <a:rPr lang="en-US" altLang="zh-CN" sz="3600" b="1">
                <a:solidFill>
                  <a:srgbClr val="00B0F0"/>
                </a:solidFill>
              </a:rPr>
              <a:t>Assignments for this period  </a:t>
            </a:r>
            <a:endParaRPr lang="en-US" altLang="zh-CN" sz="3600" b="1">
              <a:solidFill>
                <a:srgbClr val="00B0F0"/>
              </a:solidFill>
            </a:endParaRPr>
          </a:p>
        </p:txBody>
      </p:sp>
      <p:sp>
        <p:nvSpPr>
          <p:cNvPr id="5" name="文本框 4"/>
          <p:cNvSpPr txBox="1"/>
          <p:nvPr/>
        </p:nvSpPr>
        <p:spPr>
          <a:xfrm>
            <a:off x="358140" y="1217295"/>
            <a:ext cx="11363325" cy="4523105"/>
          </a:xfrm>
          <a:prstGeom prst="rect">
            <a:avLst/>
          </a:prstGeom>
          <a:noFill/>
        </p:spPr>
        <p:txBody>
          <a:bodyPr wrap="square" rtlCol="0">
            <a:spAutoFit/>
          </a:bodyPr>
          <a:lstStyle/>
          <a:p>
            <a:pPr fontAlgn="auto">
              <a:lnSpc>
                <a:spcPct val="200000"/>
              </a:lnSpc>
            </a:pPr>
            <a:r>
              <a:rPr lang="en-US" altLang="zh-CN" sz="2400">
                <a:solidFill>
                  <a:srgbClr val="00B050"/>
                </a:solidFill>
              </a:rPr>
              <a:t>1. Review the new words and expressions learned in this period. </a:t>
            </a:r>
            <a:endParaRPr lang="en-US" altLang="zh-CN" sz="2400">
              <a:solidFill>
                <a:srgbClr val="00B050"/>
              </a:solidFill>
            </a:endParaRPr>
          </a:p>
          <a:p>
            <a:pPr fontAlgn="auto">
              <a:lnSpc>
                <a:spcPct val="200000"/>
              </a:lnSpc>
            </a:pPr>
            <a:endParaRPr lang="en-US" altLang="zh-CN" sz="2400">
              <a:solidFill>
                <a:srgbClr val="00B050"/>
              </a:solidFill>
            </a:endParaRPr>
          </a:p>
          <a:p>
            <a:pPr fontAlgn="auto">
              <a:lnSpc>
                <a:spcPct val="200000"/>
              </a:lnSpc>
            </a:pPr>
            <a:r>
              <a:rPr lang="en-US" altLang="zh-CN" sz="2400">
                <a:solidFill>
                  <a:srgbClr val="00B050"/>
                </a:solidFill>
              </a:rPr>
              <a:t>2. Review the usages of the adverbial clauses. </a:t>
            </a:r>
            <a:endParaRPr lang="en-US" altLang="zh-CN" sz="2400">
              <a:solidFill>
                <a:srgbClr val="00B050"/>
              </a:solidFill>
            </a:endParaRPr>
          </a:p>
          <a:p>
            <a:pPr fontAlgn="auto">
              <a:lnSpc>
                <a:spcPct val="200000"/>
              </a:lnSpc>
            </a:pPr>
            <a:endParaRPr lang="en-US" altLang="zh-CN" sz="2400">
              <a:solidFill>
                <a:srgbClr val="00B050"/>
              </a:solidFill>
            </a:endParaRPr>
          </a:p>
          <a:p>
            <a:pPr fontAlgn="auto">
              <a:lnSpc>
                <a:spcPct val="200000"/>
              </a:lnSpc>
            </a:pPr>
            <a:r>
              <a:rPr lang="en-US" altLang="zh-CN" sz="2400">
                <a:solidFill>
                  <a:srgbClr val="00B050"/>
                </a:solidFill>
              </a:rPr>
              <a:t>3. Describe a Chinese innovation that has had a great impact both at home and abroad. </a:t>
            </a:r>
            <a:endParaRPr lang="en-US" altLang="zh-CN" sz="2400">
              <a:solidFill>
                <a:srgbClr val="00B050"/>
              </a:solidFill>
            </a:endParaRPr>
          </a:p>
        </p:txBody>
      </p:sp>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9911014" y="723424"/>
            <a:ext cx="2161673" cy="228600"/>
            <a:chOff x="2805536" y="-1467853"/>
            <a:chExt cx="2161673" cy="228600"/>
          </a:xfrm>
        </p:grpSpPr>
        <p:sp>
          <p:nvSpPr>
            <p:cNvPr id="26" name="椭圆 25"/>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2971491" y="2665046"/>
            <a:ext cx="6020418" cy="923330"/>
          </a:xfrm>
          <a:prstGeom prst="rect">
            <a:avLst/>
          </a:prstGeom>
          <a:noFill/>
        </p:spPr>
        <p:txBody>
          <a:bodyPr wrap="square" lIns="91440" tIns="45720" rIns="91440" bIns="45720">
            <a:spAutoFit/>
          </a:bodyPr>
          <a:lstStyle/>
          <a:p>
            <a:pPr algn="dist"/>
            <a:r>
              <a:rPr lang="zh-CN" altLang="en-US" sz="54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感谢您的观看</a:t>
            </a:r>
            <a:endParaRPr lang="zh-CN" altLang="en-US" sz="5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3" name="图片 12" descr="新教材精创页眉-简化版"/>
          <p:cNvPicPr>
            <a:picLocks noChangeAspect="1"/>
          </p:cNvPicPr>
          <p:nvPr/>
        </p:nvPicPr>
        <p:blipFill>
          <a:blip r:embed="rId1"/>
          <a:stretch>
            <a:fillRect/>
          </a:stretch>
        </p:blipFill>
        <p:spPr>
          <a:xfrm>
            <a:off x="454025" y="94615"/>
            <a:ext cx="7475220" cy="857250"/>
          </a:xfrm>
          <a:prstGeom prst="rect">
            <a:avLst/>
          </a:prstGeom>
        </p:spPr>
      </p:pic>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72" name="New picture"/>
          <p:cNvPicPr/>
          <p:nvPr/>
        </p:nvPicPr>
        <p:blipFill>
          <a:blip r:embed="rId2"/>
          <a:stretch>
            <a:fillRect/>
          </a:stretch>
        </p:blipFill>
        <p:spPr>
          <a:xfrm>
            <a:off x="10833100" y="10299700"/>
            <a:ext cx="342900" cy="254000"/>
          </a:xfrm>
          <a:prstGeom prst="cube">
            <a:avLst/>
          </a:prstGeom>
        </p:spPr>
      </p:pic>
    </p:spTree>
    <p:custDataLst>
      <p:tags r:id="rId3"/>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75" y="86430"/>
            <a:ext cx="10969200" cy="705600"/>
          </a:xfrm>
        </p:spPr>
        <p:txBody>
          <a:bodyPr/>
          <a:lstStyle/>
          <a:p>
            <a:pPr algn="ctr"/>
            <a:r>
              <a:rPr lang="en-US" altLang="zh-CN">
                <a:solidFill>
                  <a:srgbClr val="5E4EF8"/>
                </a:solidFill>
                <a:effectLst>
                  <a:outerShdw blurRad="38100" dist="25400" dir="5400000" algn="ctr" rotWithShape="0">
                    <a:srgbClr val="6E747A">
                      <a:alpha val="43000"/>
                    </a:srgbClr>
                  </a:outerShdw>
                </a:effectLst>
              </a:rPr>
              <a:t>C</a:t>
            </a:r>
            <a:r>
              <a:rPr lang="zh-CN" altLang="en-US">
                <a:solidFill>
                  <a:srgbClr val="5E4EF8"/>
                </a:solidFill>
                <a:effectLst>
                  <a:outerShdw blurRad="38100" dist="25400" dir="5400000" algn="ctr" rotWithShape="0">
                    <a:srgbClr val="6E747A">
                      <a:alpha val="43000"/>
                    </a:srgbClr>
                  </a:outerShdw>
                </a:effectLst>
              </a:rPr>
              <a:t>ommon subordinating conjunctions </a:t>
            </a:r>
            <a:r>
              <a:rPr lang="en-US" altLang="zh-CN">
                <a:solidFill>
                  <a:srgbClr val="FF0000"/>
                </a:solidFill>
                <a:effectLst>
                  <a:outerShdw blurRad="38100" dist="25400" dir="5400000" algn="ctr" rotWithShape="0">
                    <a:srgbClr val="6E747A">
                      <a:alpha val="43000"/>
                    </a:srgbClr>
                  </a:outerShdw>
                </a:effectLst>
              </a:rPr>
              <a:t>1</a:t>
            </a:r>
            <a:r>
              <a:rPr lang="zh-CN" altLang="en-US">
                <a:solidFill>
                  <a:srgbClr val="5E4EF8"/>
                </a:solidFill>
                <a:effectLst>
                  <a:outerShdw blurRad="38100" dist="25400" dir="5400000" algn="ctr" rotWithShape="0">
                    <a:srgbClr val="6E747A">
                      <a:alpha val="43000"/>
                    </a:srgbClr>
                  </a:outerShdw>
                </a:effectLst>
              </a:rPr>
              <a:t> </a:t>
            </a:r>
            <a:endParaRPr lang="zh-CN" altLang="en-US">
              <a:solidFill>
                <a:srgbClr val="5E4EF8"/>
              </a:solidFill>
              <a:effectLst>
                <a:outerShdw blurRad="38100" dist="25400" dir="5400000" algn="ctr" rotWithShape="0">
                  <a:srgbClr val="6E747A">
                    <a:alpha val="43000"/>
                  </a:srgbClr>
                </a:outerShdw>
              </a:effectLst>
            </a:endParaRPr>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4" name="表格 3"/>
          <p:cNvGraphicFramePr>
            <a:graphicFrameLocks noGrp="1"/>
          </p:cNvGraphicFramePr>
          <p:nvPr>
            <p:custDataLst>
              <p:tags r:id="rId1"/>
            </p:custDataLst>
          </p:nvPr>
        </p:nvGraphicFramePr>
        <p:xfrm>
          <a:off x="251143" y="930275"/>
          <a:ext cx="11717020" cy="5392420"/>
        </p:xfrm>
        <a:graphic>
          <a:graphicData uri="http://schemas.openxmlformats.org/drawingml/2006/table">
            <a:tbl>
              <a:tblPr firstRow="1" bandRow="1">
                <a:tableStyleId>{5940675A-B579-460E-94D1-54222C63F5DA}</a:tableStyleId>
              </a:tblPr>
              <a:tblGrid>
                <a:gridCol w="1699895"/>
                <a:gridCol w="10017125"/>
              </a:tblGrid>
              <a:tr h="704215">
                <a:tc rowSpan="3">
                  <a:txBody>
                    <a:bodyPr wrap="square"/>
                    <a:lstStyle/>
                    <a:p>
                      <a:pPr indent="0">
                        <a:buNone/>
                      </a:pPr>
                      <a:endParaRPr lang="en-US" sz="2400" b="0">
                        <a:solidFill>
                          <a:srgbClr val="5E4EF8"/>
                        </a:solidFill>
                        <a:latin typeface="微软雅黑" panose="020B0503020204020204" pitchFamily="34" charset="-122"/>
                        <a:ea typeface="微软雅黑" panose="020B0503020204020204" pitchFamily="34" charset="-122"/>
                        <a:cs typeface="宋体" panose="02010600030101010101" pitchFamily="2" charset="-122"/>
                      </a:endParaRPr>
                    </a:p>
                    <a:p>
                      <a:pPr indent="0">
                        <a:buNone/>
                      </a:pPr>
                      <a:r>
                        <a:rPr lang="en-US" sz="2400" b="0">
                          <a:solidFill>
                            <a:srgbClr val="5E4EF8"/>
                          </a:solidFill>
                          <a:latin typeface="微软雅黑" panose="020B0503020204020204" pitchFamily="34" charset="-122"/>
                          <a:ea typeface="微软雅黑" panose="020B0503020204020204" pitchFamily="34" charset="-122"/>
                          <a:cs typeface="宋体" panose="02010600030101010101" pitchFamily="2" charset="-122"/>
                        </a:rPr>
                        <a:t>time</a:t>
                      </a:r>
                      <a:endParaRPr lang="en-US" sz="2400" b="0">
                        <a:solidFill>
                          <a:srgbClr val="5E4EF8"/>
                        </a:solidFill>
                        <a:latin typeface="微软雅黑" panose="020B0503020204020204" pitchFamily="34" charset="-122"/>
                        <a:ea typeface="微软雅黑" panose="020B0503020204020204" pitchFamily="34" charset="-122"/>
                        <a:cs typeface="宋体" panose="02010600030101010101" pitchFamily="2" charset="-122"/>
                      </a:endParaRPr>
                    </a:p>
                    <a:p>
                      <a:pPr indent="0">
                        <a:buNone/>
                      </a:pPr>
                      <a:r>
                        <a:rPr lang="en-US" altLang="zh-CN" sz="2400">
                          <a:solidFill>
                            <a:srgbClr val="5E4EF8"/>
                          </a:solidFill>
                          <a:latin typeface="微软雅黑" panose="020B0503020204020204" pitchFamily="34" charset="-122"/>
                          <a:ea typeface="微软雅黑" panose="020B0503020204020204" pitchFamily="34" charset="-122"/>
                        </a:rPr>
                        <a:t> </a:t>
                      </a:r>
                      <a:endParaRPr lang="en-US" altLang="zh-CN" sz="2400" b="0">
                        <a:solidFill>
                          <a:srgbClr val="5E4EF8"/>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60000"/>
                        <a:lumOff val="40000"/>
                      </a:schemeClr>
                    </a:solidFill>
                  </a:tcPr>
                </a:tc>
                <a:tc>
                  <a:txBody>
                    <a:bodyPr wrap="square"/>
                    <a:lstStyle/>
                    <a:p>
                      <a:pPr indent="0">
                        <a:buNone/>
                      </a:pPr>
                      <a:endParaRPr lang="en-US" altLang="en-US" sz="2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60000"/>
                        <a:lumOff val="40000"/>
                      </a:schemeClr>
                    </a:solidFill>
                  </a:tcPr>
                </a:tc>
              </a:tr>
              <a:tr h="675640">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wrap="square"/>
                    <a:lstStyle/>
                    <a:p>
                      <a:pPr indent="0">
                        <a:buNone/>
                      </a:pPr>
                      <a:r>
                        <a:rPr lang="en-US" sz="2400" b="0">
                          <a:latin typeface="微软雅黑" panose="020B0503020204020204" pitchFamily="34" charset="-122"/>
                          <a:ea typeface="微软雅黑" panose="020B0503020204020204" pitchFamily="34" charset="-122"/>
                          <a:cs typeface="Times New Roman" panose="02020603050405020304" charset="0"/>
                        </a:rPr>
                        <a:t> </a:t>
                      </a:r>
                      <a:endParaRPr lang="en-US" altLang="en-US" sz="2400" b="0">
                        <a:latin typeface="微软雅黑" panose="020B0503020204020204" pitchFamily="34" charset="-122"/>
                        <a:ea typeface="微软雅黑" panose="020B0503020204020204" pitchFamily="34"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60000"/>
                        <a:lumOff val="40000"/>
                      </a:schemeClr>
                    </a:solidFill>
                  </a:tcPr>
                </a:tc>
              </a:tr>
              <a:tr h="674370">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EF2CC"/>
                    </a:solidFill>
                  </a:tcPr>
                </a:tc>
                <a:tc>
                  <a:txBody>
                    <a:bodyPr wrap="square"/>
                    <a:lstStyle/>
                    <a:p>
                      <a:pPr indent="0">
                        <a:buNone/>
                      </a:pPr>
                      <a:endParaRPr lang="en-US" altLang="en-US" sz="2400" b="0">
                        <a:latin typeface="微软雅黑" panose="020B0503020204020204" pitchFamily="34" charset="-122"/>
                        <a:ea typeface="微软雅黑" panose="020B0503020204020204" pitchFamily="34"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60000"/>
                        <a:lumOff val="40000"/>
                      </a:schemeClr>
                    </a:solidFill>
                  </a:tcPr>
                </a:tc>
              </a:tr>
              <a:tr h="834390">
                <a:tc>
                  <a:txBody>
                    <a:bodyPr wrap="square"/>
                    <a:lstStyle/>
                    <a:p>
                      <a:pPr indent="0">
                        <a:buNone/>
                      </a:pPr>
                      <a:r>
                        <a:rPr lang="en-US" sz="2400" b="0">
                          <a:solidFill>
                            <a:srgbClr val="5E4EF8"/>
                          </a:solidFill>
                          <a:latin typeface="微软雅黑" panose="020B0503020204020204" pitchFamily="34" charset="-122"/>
                          <a:ea typeface="微软雅黑" panose="020B0503020204020204" pitchFamily="34" charset="-122"/>
                          <a:cs typeface="宋体" panose="02010600030101010101" pitchFamily="2" charset="-122"/>
                        </a:rPr>
                        <a:t>place</a:t>
                      </a:r>
                      <a:endParaRPr lang="en-US" altLang="en-US" sz="2400" b="0">
                        <a:solidFill>
                          <a:srgbClr val="5E4EF8"/>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40000"/>
                        <a:lumOff val="60000"/>
                      </a:schemeClr>
                    </a:solidFill>
                  </a:tcPr>
                </a:tc>
                <a:tc>
                  <a:txBody>
                    <a:bodyPr wrap="square"/>
                    <a:lstStyle/>
                    <a:p>
                      <a:pPr indent="0">
                        <a:buNone/>
                      </a:pPr>
                      <a:endParaRPr lang="en-US" altLang="en-US" sz="2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40000"/>
                        <a:lumOff val="60000"/>
                      </a:schemeClr>
                    </a:solidFill>
                  </a:tcPr>
                </a:tc>
              </a:tr>
              <a:tr h="834390">
                <a:tc>
                  <a:txBody>
                    <a:bodyPr wrap="square"/>
                    <a:lstStyle/>
                    <a:p>
                      <a:pPr indent="0">
                        <a:buNone/>
                      </a:pPr>
                      <a:r>
                        <a:rPr lang="en-US" sz="2400" b="0">
                          <a:solidFill>
                            <a:srgbClr val="5E4EF8"/>
                          </a:solidFill>
                          <a:latin typeface="微软雅黑" panose="020B0503020204020204" pitchFamily="34" charset="-122"/>
                          <a:ea typeface="微软雅黑" panose="020B0503020204020204" pitchFamily="34" charset="-122"/>
                          <a:cs typeface="宋体" panose="02010600030101010101" pitchFamily="2" charset="-122"/>
                        </a:rPr>
                        <a:t>reason</a:t>
                      </a:r>
                      <a:endParaRPr lang="en-US" altLang="en-US" sz="2400" b="0">
                        <a:solidFill>
                          <a:srgbClr val="5E4EF8"/>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60000"/>
                        <a:lumOff val="40000"/>
                      </a:schemeClr>
                    </a:solidFill>
                  </a:tcPr>
                </a:tc>
                <a:tc>
                  <a:txBody>
                    <a:bodyPr wrap="square"/>
                    <a:lstStyle/>
                    <a:p>
                      <a:pPr indent="0">
                        <a:buNone/>
                      </a:pPr>
                      <a:endParaRPr lang="en-US" altLang="en-US" sz="2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60000"/>
                        <a:lumOff val="40000"/>
                      </a:schemeClr>
                    </a:solidFill>
                  </a:tcPr>
                </a:tc>
              </a:tr>
              <a:tr h="835025">
                <a:tc>
                  <a:txBody>
                    <a:bodyPr wrap="square"/>
                    <a:lstStyle/>
                    <a:p>
                      <a:pPr indent="0">
                        <a:buNone/>
                      </a:pPr>
                      <a:r>
                        <a:rPr lang="en-US" sz="2400" b="0">
                          <a:solidFill>
                            <a:srgbClr val="5E4EF8"/>
                          </a:solidFill>
                          <a:latin typeface="微软雅黑" panose="020B0503020204020204" pitchFamily="34" charset="-122"/>
                          <a:ea typeface="微软雅黑" panose="020B0503020204020204" pitchFamily="34" charset="-122"/>
                          <a:cs typeface="宋体" panose="02010600030101010101" pitchFamily="2" charset="-122"/>
                        </a:rPr>
                        <a:t>result</a:t>
                      </a:r>
                      <a:endParaRPr lang="en-US" altLang="en-US" sz="2400" b="0">
                        <a:solidFill>
                          <a:srgbClr val="5E4EF8"/>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wrap="square"/>
                    <a:lstStyle/>
                    <a:p>
                      <a:pPr indent="0">
                        <a:buNone/>
                      </a:pPr>
                      <a:endParaRPr lang="en-US" altLang="en-US" sz="2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r>
              <a:tr h="834390">
                <a:tc>
                  <a:txBody>
                    <a:bodyPr wrap="square"/>
                    <a:lstStyle/>
                    <a:p>
                      <a:pPr indent="0">
                        <a:buNone/>
                      </a:pPr>
                      <a:r>
                        <a:rPr lang="en-US" sz="2400" b="0">
                          <a:solidFill>
                            <a:srgbClr val="5E4EF8"/>
                          </a:solidFill>
                          <a:latin typeface="微软雅黑" panose="020B0503020204020204" pitchFamily="34" charset="-122"/>
                          <a:ea typeface="微软雅黑" panose="020B0503020204020204" pitchFamily="34" charset="-122"/>
                          <a:cs typeface="宋体" panose="02010600030101010101" pitchFamily="2" charset="-122"/>
                        </a:rPr>
                        <a:t>condition</a:t>
                      </a:r>
                      <a:endParaRPr lang="en-US" altLang="en-US" sz="2400" b="0">
                        <a:solidFill>
                          <a:srgbClr val="5E4EF8"/>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60000"/>
                        <a:lumOff val="40000"/>
                      </a:schemeClr>
                    </a:solidFill>
                  </a:tcPr>
                </a:tc>
                <a:tc>
                  <a:txBody>
                    <a:bodyPr wrap="square"/>
                    <a:lstStyle/>
                    <a:p>
                      <a:pPr indent="0">
                        <a:buNone/>
                      </a:pPr>
                      <a:r>
                        <a:rPr lang="en-US" altLang="en-US" sz="24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2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60000"/>
                        <a:lumOff val="40000"/>
                      </a:schemeClr>
                    </a:solidFill>
                  </a:tcPr>
                </a:tc>
              </a:tr>
            </a:tbl>
          </a:graphicData>
        </a:graphic>
      </p:graphicFrame>
      <p:sp>
        <p:nvSpPr>
          <p:cNvPr id="5" name="文本框 4"/>
          <p:cNvSpPr txBox="1"/>
          <p:nvPr/>
        </p:nvSpPr>
        <p:spPr>
          <a:xfrm>
            <a:off x="2148205" y="1121410"/>
            <a:ext cx="8862695" cy="460375"/>
          </a:xfrm>
          <a:prstGeom prst="rect">
            <a:avLst/>
          </a:prstGeom>
          <a:noFill/>
        </p:spPr>
        <p:txBody>
          <a:bodyPr wrap="square" rtlCol="0">
            <a:spAutoFit/>
          </a:bodyPr>
          <a:lstStyle/>
          <a:p>
            <a:r>
              <a:rPr lang="zh-CN" altLang="en-US" sz="2400">
                <a:solidFill>
                  <a:srgbClr val="FF0000"/>
                </a:solidFill>
              </a:rPr>
              <a:t>when/ while/ as/ since/ before/ after/ until/ till/ as soon as/ </a:t>
            </a:r>
            <a:r>
              <a:rPr lang="en-US" altLang="zh-CN" sz="2400">
                <a:solidFill>
                  <a:srgbClr val="FF0000"/>
                </a:solidFill>
              </a:rPr>
              <a:t>.....</a:t>
            </a:r>
            <a:endParaRPr lang="en-US" altLang="zh-CN" sz="2400">
              <a:solidFill>
                <a:srgbClr val="FF0000"/>
              </a:solidFill>
            </a:endParaRPr>
          </a:p>
        </p:txBody>
      </p:sp>
      <p:sp>
        <p:nvSpPr>
          <p:cNvPr id="6" name="文本框 5"/>
          <p:cNvSpPr txBox="1"/>
          <p:nvPr/>
        </p:nvSpPr>
        <p:spPr>
          <a:xfrm>
            <a:off x="2148205" y="1741805"/>
            <a:ext cx="8637905" cy="460375"/>
          </a:xfrm>
          <a:prstGeom prst="rect">
            <a:avLst/>
          </a:prstGeom>
          <a:noFill/>
        </p:spPr>
        <p:txBody>
          <a:bodyPr wrap="square" rtlCol="0">
            <a:spAutoFit/>
          </a:bodyPr>
          <a:lstStyle/>
          <a:p>
            <a:r>
              <a:rPr lang="zh-CN" altLang="en-US" sz="2400">
                <a:solidFill>
                  <a:srgbClr val="FF0000"/>
                </a:solidFill>
              </a:rPr>
              <a:t>the second/ the minute/ the instant/ every time/.... </a:t>
            </a:r>
            <a:endParaRPr lang="zh-CN" altLang="en-US" sz="2400">
              <a:solidFill>
                <a:srgbClr val="FF0000"/>
              </a:solidFill>
            </a:endParaRPr>
          </a:p>
        </p:txBody>
      </p:sp>
      <p:sp>
        <p:nvSpPr>
          <p:cNvPr id="7" name="文本框 6"/>
          <p:cNvSpPr txBox="1"/>
          <p:nvPr/>
        </p:nvSpPr>
        <p:spPr>
          <a:xfrm>
            <a:off x="2148840" y="2405380"/>
            <a:ext cx="7748270" cy="460375"/>
          </a:xfrm>
          <a:prstGeom prst="rect">
            <a:avLst/>
          </a:prstGeom>
          <a:noFill/>
        </p:spPr>
        <p:txBody>
          <a:bodyPr wrap="square" rtlCol="0">
            <a:spAutoFit/>
          </a:bodyPr>
          <a:lstStyle/>
          <a:p>
            <a:r>
              <a:rPr lang="zh-CN" altLang="en-US" sz="2400">
                <a:solidFill>
                  <a:srgbClr val="FF0000"/>
                </a:solidFill>
              </a:rPr>
              <a:t>immediately/ instantly/ directly...</a:t>
            </a:r>
            <a:endParaRPr lang="zh-CN" altLang="en-US" sz="2400">
              <a:solidFill>
                <a:srgbClr val="FF0000"/>
              </a:solidFill>
            </a:endParaRPr>
          </a:p>
        </p:txBody>
      </p:sp>
      <p:sp>
        <p:nvSpPr>
          <p:cNvPr id="8" name="文本框 7"/>
          <p:cNvSpPr txBox="1"/>
          <p:nvPr/>
        </p:nvSpPr>
        <p:spPr>
          <a:xfrm>
            <a:off x="2149475" y="3124835"/>
            <a:ext cx="6236970" cy="460375"/>
          </a:xfrm>
          <a:prstGeom prst="rect">
            <a:avLst/>
          </a:prstGeom>
          <a:noFill/>
        </p:spPr>
        <p:txBody>
          <a:bodyPr wrap="square" rtlCol="0">
            <a:spAutoFit/>
          </a:bodyPr>
          <a:lstStyle/>
          <a:p>
            <a:r>
              <a:rPr lang="en-US" altLang="zh-CN" sz="2400">
                <a:solidFill>
                  <a:srgbClr val="FF0000"/>
                </a:solidFill>
              </a:rPr>
              <a:t>where/ wherever</a:t>
            </a:r>
            <a:endParaRPr lang="en-US" altLang="zh-CN" sz="2400">
              <a:solidFill>
                <a:srgbClr val="FF0000"/>
              </a:solidFill>
            </a:endParaRPr>
          </a:p>
        </p:txBody>
      </p:sp>
      <p:sp>
        <p:nvSpPr>
          <p:cNvPr id="9" name="文本框 8"/>
          <p:cNvSpPr txBox="1"/>
          <p:nvPr/>
        </p:nvSpPr>
        <p:spPr>
          <a:xfrm>
            <a:off x="2148205" y="3929380"/>
            <a:ext cx="7550785" cy="460375"/>
          </a:xfrm>
          <a:prstGeom prst="rect">
            <a:avLst/>
          </a:prstGeom>
          <a:noFill/>
        </p:spPr>
        <p:txBody>
          <a:bodyPr wrap="square" rtlCol="0">
            <a:spAutoFit/>
          </a:bodyPr>
          <a:lstStyle/>
          <a:p>
            <a:r>
              <a:rPr lang="en-US" altLang="zh-CN" sz="2400">
                <a:solidFill>
                  <a:srgbClr val="FF0000"/>
                </a:solidFill>
              </a:rPr>
              <a:t>because/ as/  since/  in that/  now that....</a:t>
            </a:r>
            <a:endParaRPr lang="en-US" altLang="zh-CN" sz="2400">
              <a:solidFill>
                <a:srgbClr val="FF0000"/>
              </a:solidFill>
            </a:endParaRPr>
          </a:p>
        </p:txBody>
      </p:sp>
      <p:sp>
        <p:nvSpPr>
          <p:cNvPr id="10" name="文本框 9"/>
          <p:cNvSpPr txBox="1"/>
          <p:nvPr/>
        </p:nvSpPr>
        <p:spPr>
          <a:xfrm>
            <a:off x="2149475" y="4747895"/>
            <a:ext cx="7408545" cy="460375"/>
          </a:xfrm>
          <a:prstGeom prst="rect">
            <a:avLst/>
          </a:prstGeom>
          <a:noFill/>
        </p:spPr>
        <p:txBody>
          <a:bodyPr wrap="square" rtlCol="0">
            <a:spAutoFit/>
          </a:bodyPr>
          <a:lstStyle/>
          <a:p>
            <a:r>
              <a:rPr lang="en-US" altLang="zh-CN" sz="2400">
                <a:solidFill>
                  <a:srgbClr val="FF0000"/>
                </a:solidFill>
              </a:rPr>
              <a:t>so that /  so that/   such...that....</a:t>
            </a:r>
            <a:endParaRPr lang="en-US" altLang="zh-CN" sz="2400">
              <a:solidFill>
                <a:srgbClr val="FF0000"/>
              </a:solidFill>
            </a:endParaRPr>
          </a:p>
        </p:txBody>
      </p:sp>
      <p:sp>
        <p:nvSpPr>
          <p:cNvPr id="11" name="文本框 10"/>
          <p:cNvSpPr txBox="1"/>
          <p:nvPr/>
        </p:nvSpPr>
        <p:spPr>
          <a:xfrm>
            <a:off x="2148840" y="5566410"/>
            <a:ext cx="9775190" cy="460375"/>
          </a:xfrm>
          <a:prstGeom prst="rect">
            <a:avLst/>
          </a:prstGeom>
          <a:noFill/>
        </p:spPr>
        <p:txBody>
          <a:bodyPr wrap="square" rtlCol="0">
            <a:spAutoFit/>
          </a:bodyPr>
          <a:lstStyle/>
          <a:p>
            <a:r>
              <a:rPr lang="en-US" altLang="zh-CN" sz="2400">
                <a:solidFill>
                  <a:srgbClr val="FF0000"/>
                </a:solidFill>
              </a:rPr>
              <a:t>if/  unless/ in case/  on condition that/  supposing that/ providing that... </a:t>
            </a:r>
            <a:endParaRPr lang="en-US" altLang="zh-CN" sz="2400">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75" y="-27235"/>
            <a:ext cx="10969200" cy="705600"/>
          </a:xfrm>
        </p:spPr>
        <p:txBody>
          <a:bodyPr/>
          <a:lstStyle/>
          <a:p>
            <a:r>
              <a:rPr lang="en-US" altLang="zh-CN">
                <a:solidFill>
                  <a:srgbClr val="5E4EF8"/>
                </a:solidFill>
                <a:effectLst>
                  <a:outerShdw blurRad="38100" dist="25400" dir="5400000" algn="ctr" rotWithShape="0">
                    <a:srgbClr val="6E747A">
                      <a:alpha val="43000"/>
                    </a:srgbClr>
                  </a:outerShdw>
                </a:effectLst>
                <a:sym typeface="+mn-ea"/>
              </a:rPr>
              <a:t>C</a:t>
            </a:r>
            <a:r>
              <a:rPr lang="zh-CN" altLang="en-US">
                <a:solidFill>
                  <a:srgbClr val="5E4EF8"/>
                </a:solidFill>
                <a:effectLst>
                  <a:outerShdw blurRad="38100" dist="25400" dir="5400000" algn="ctr" rotWithShape="0">
                    <a:srgbClr val="6E747A">
                      <a:alpha val="43000"/>
                    </a:srgbClr>
                  </a:outerShdw>
                </a:effectLst>
                <a:sym typeface="+mn-ea"/>
              </a:rPr>
              <a:t>ommon subordinating conjunctions </a:t>
            </a:r>
            <a:r>
              <a:rPr lang="en-US" altLang="zh-CN">
                <a:solidFill>
                  <a:srgbClr val="FF0000"/>
                </a:solidFill>
                <a:effectLst>
                  <a:outerShdw blurRad="38100" dist="25400" dir="5400000" algn="ctr" rotWithShape="0">
                    <a:srgbClr val="6E747A">
                      <a:alpha val="43000"/>
                    </a:srgbClr>
                  </a:outerShdw>
                </a:effectLst>
                <a:sym typeface="+mn-ea"/>
              </a:rPr>
              <a:t>2</a:t>
            </a:r>
            <a:r>
              <a:rPr lang="zh-CN" altLang="en-US">
                <a:solidFill>
                  <a:srgbClr val="FF0000"/>
                </a:solidFill>
                <a:effectLst>
                  <a:outerShdw blurRad="38100" dist="25400" dir="5400000" algn="ctr" rotWithShape="0">
                    <a:srgbClr val="6E747A">
                      <a:alpha val="43000"/>
                    </a:srgbClr>
                  </a:outerShdw>
                </a:effectLst>
                <a:sym typeface="+mn-ea"/>
              </a:rPr>
              <a:t> </a:t>
            </a:r>
            <a:endParaRPr lang="zh-CN" altLang="en-US">
              <a:solidFill>
                <a:srgbClr val="FF0000"/>
              </a:solidFill>
              <a:effectLst>
                <a:outerShdw blurRad="38100" dist="25400" dir="5400000" algn="ctr" rotWithShape="0">
                  <a:srgbClr val="6E747A">
                    <a:alpha val="43000"/>
                  </a:srgbClr>
                </a:outerShdw>
              </a:effectLst>
              <a:sym typeface="+mn-ea"/>
            </a:endParaRPr>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4" name="表格 3"/>
          <p:cNvGraphicFramePr>
            <a:graphicFrameLocks noGrp="1"/>
          </p:cNvGraphicFramePr>
          <p:nvPr>
            <p:custDataLst>
              <p:tags r:id="rId1"/>
            </p:custDataLst>
          </p:nvPr>
        </p:nvGraphicFramePr>
        <p:xfrm>
          <a:off x="251460" y="930275"/>
          <a:ext cx="11716385" cy="5195570"/>
        </p:xfrm>
        <a:graphic>
          <a:graphicData uri="http://schemas.openxmlformats.org/drawingml/2006/table">
            <a:tbl>
              <a:tblPr firstRow="1" bandRow="1">
                <a:tableStyleId>{5940675A-B579-460E-94D1-54222C63F5DA}</a:tableStyleId>
              </a:tblPr>
              <a:tblGrid>
                <a:gridCol w="2010410"/>
                <a:gridCol w="9705975"/>
              </a:tblGrid>
              <a:tr h="1140460">
                <a:tc>
                  <a:txBody>
                    <a:bodyPr wrap="square"/>
                    <a:lstStyle/>
                    <a:p>
                      <a:pPr indent="0">
                        <a:buNone/>
                      </a:pPr>
                      <a:endParaRPr lang="en-US" altLang="zh-CN" sz="2400">
                        <a:solidFill>
                          <a:srgbClr val="5E4EF8"/>
                        </a:solidFill>
                        <a:latin typeface="微软雅黑" panose="020B0503020204020204" pitchFamily="34" charset="-122"/>
                        <a:ea typeface="微软雅黑" panose="020B0503020204020204" pitchFamily="34" charset="-122"/>
                      </a:endParaRPr>
                    </a:p>
                    <a:p>
                      <a:pPr indent="0">
                        <a:buNone/>
                      </a:pPr>
                      <a:r>
                        <a:rPr lang="en-US" altLang="zh-CN" sz="2400">
                          <a:solidFill>
                            <a:srgbClr val="5E4EF8"/>
                          </a:solidFill>
                          <a:latin typeface="微软雅黑" panose="020B0503020204020204" pitchFamily="34" charset="-122"/>
                          <a:ea typeface="微软雅黑" panose="020B0503020204020204" pitchFamily="34" charset="-122"/>
                        </a:rPr>
                        <a:t>comparison</a:t>
                      </a:r>
                      <a:endParaRPr lang="en-US" altLang="zh-CN" sz="2400" b="0">
                        <a:solidFill>
                          <a:srgbClr val="5E4EF8"/>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60000"/>
                        <a:lumOff val="40000"/>
                      </a:schemeClr>
                    </a:solidFill>
                  </a:tcPr>
                </a:tc>
                <a:tc>
                  <a:txBody>
                    <a:bodyPr wrap="square"/>
                    <a:lstStyle/>
                    <a:p>
                      <a:pPr indent="0">
                        <a:buNone/>
                      </a:pPr>
                      <a:endParaRPr lang="en-US" altLang="en-US" sz="2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60000"/>
                        <a:lumOff val="40000"/>
                      </a:schemeClr>
                    </a:solidFill>
                  </a:tcPr>
                </a:tc>
              </a:tr>
              <a:tr h="1351280">
                <a:tc>
                  <a:txBody>
                    <a:bodyPr wrap="square"/>
                    <a:lstStyle/>
                    <a:p>
                      <a:pPr indent="0">
                        <a:buNone/>
                      </a:pPr>
                      <a:endParaRPr lang="en-US" altLang="en-US" sz="2400" b="0">
                        <a:solidFill>
                          <a:srgbClr val="5E4EF8"/>
                        </a:solidFill>
                        <a:latin typeface="微软雅黑" panose="020B0503020204020204" pitchFamily="34" charset="-122"/>
                        <a:ea typeface="微软雅黑" panose="020B0503020204020204" pitchFamily="34" charset="-122"/>
                        <a:cs typeface="宋体" panose="02010600030101010101" pitchFamily="2" charset="-122"/>
                      </a:endParaRPr>
                    </a:p>
                    <a:p>
                      <a:pPr indent="0">
                        <a:buNone/>
                      </a:pPr>
                      <a:r>
                        <a:rPr lang="en-US" altLang="en-US" sz="2400" b="0">
                          <a:solidFill>
                            <a:srgbClr val="5E4EF8"/>
                          </a:solidFill>
                          <a:latin typeface="微软雅黑" panose="020B0503020204020204" pitchFamily="34" charset="-122"/>
                          <a:ea typeface="微软雅黑" panose="020B0503020204020204" pitchFamily="34" charset="-122"/>
                          <a:cs typeface="宋体" panose="02010600030101010101" pitchFamily="2" charset="-122"/>
                        </a:rPr>
                        <a:t>concession</a:t>
                      </a:r>
                      <a:endParaRPr lang="en-US" altLang="en-US" sz="2400" b="0">
                        <a:solidFill>
                          <a:srgbClr val="5E4EF8"/>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60000"/>
                        <a:lumOff val="40000"/>
                      </a:schemeClr>
                    </a:solidFill>
                  </a:tcPr>
                </a:tc>
                <a:tc>
                  <a:txBody>
                    <a:bodyPr wrap="square"/>
                    <a:lstStyle/>
                    <a:p>
                      <a:pPr indent="0">
                        <a:buNone/>
                      </a:pPr>
                      <a:endParaRPr lang="en-US" altLang="en-US" sz="2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60000"/>
                        <a:lumOff val="40000"/>
                      </a:schemeClr>
                    </a:solidFill>
                  </a:tcPr>
                </a:tc>
              </a:tr>
              <a:tr h="1351915">
                <a:tc>
                  <a:txBody>
                    <a:bodyPr wrap="square"/>
                    <a:lstStyle/>
                    <a:p>
                      <a:pPr indent="0">
                        <a:buNone/>
                      </a:pPr>
                      <a:endParaRPr lang="en-US" altLang="en-US" sz="2400" b="0">
                        <a:solidFill>
                          <a:srgbClr val="5E4EF8"/>
                        </a:solidFill>
                        <a:latin typeface="微软雅黑" panose="020B0503020204020204" pitchFamily="34" charset="-122"/>
                        <a:ea typeface="微软雅黑" panose="020B0503020204020204" pitchFamily="34" charset="-122"/>
                        <a:cs typeface="宋体" panose="02010600030101010101" pitchFamily="2" charset="-122"/>
                      </a:endParaRPr>
                    </a:p>
                    <a:p>
                      <a:pPr indent="0">
                        <a:buNone/>
                      </a:pPr>
                      <a:r>
                        <a:rPr lang="en-US" altLang="en-US" sz="2400" b="0">
                          <a:solidFill>
                            <a:srgbClr val="5E4EF8"/>
                          </a:solidFill>
                          <a:latin typeface="微软雅黑" panose="020B0503020204020204" pitchFamily="34" charset="-122"/>
                          <a:ea typeface="微软雅黑" panose="020B0503020204020204" pitchFamily="34" charset="-122"/>
                          <a:cs typeface="宋体" panose="02010600030101010101" pitchFamily="2" charset="-122"/>
                        </a:rPr>
                        <a:t>purpose</a:t>
                      </a:r>
                      <a:endParaRPr lang="en-US" altLang="en-US" sz="2400" b="0">
                        <a:solidFill>
                          <a:srgbClr val="5E4EF8"/>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wrap="square"/>
                    <a:lstStyle/>
                    <a:p>
                      <a:pPr indent="0">
                        <a:buNone/>
                      </a:pPr>
                      <a:endParaRPr lang="en-US" altLang="en-US" sz="2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r>
              <a:tr h="1351915">
                <a:tc>
                  <a:txBody>
                    <a:bodyPr wrap="square"/>
                    <a:lstStyle/>
                    <a:p>
                      <a:pPr indent="0">
                        <a:buNone/>
                      </a:pPr>
                      <a:endParaRPr lang="en-US" altLang="en-US" sz="2400" b="0">
                        <a:solidFill>
                          <a:srgbClr val="5E4EF8"/>
                        </a:solidFill>
                        <a:latin typeface="微软雅黑" panose="020B0503020204020204" pitchFamily="34" charset="-122"/>
                        <a:ea typeface="微软雅黑" panose="020B0503020204020204" pitchFamily="34" charset="-122"/>
                        <a:cs typeface="宋体" panose="02010600030101010101" pitchFamily="2" charset="-122"/>
                      </a:endParaRPr>
                    </a:p>
                    <a:p>
                      <a:pPr indent="0">
                        <a:buNone/>
                      </a:pPr>
                      <a:r>
                        <a:rPr lang="en-US" altLang="en-US" sz="2400" b="0">
                          <a:solidFill>
                            <a:srgbClr val="5E4EF8"/>
                          </a:solidFill>
                          <a:latin typeface="微软雅黑" panose="020B0503020204020204" pitchFamily="34" charset="-122"/>
                          <a:ea typeface="微软雅黑" panose="020B0503020204020204" pitchFamily="34" charset="-122"/>
                          <a:cs typeface="宋体" panose="02010600030101010101" pitchFamily="2" charset="-122"/>
                        </a:rPr>
                        <a:t>manner</a:t>
                      </a:r>
                      <a:endParaRPr lang="en-US" altLang="en-US" sz="2400" b="0">
                        <a:solidFill>
                          <a:srgbClr val="5E4EF8"/>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60000"/>
                        <a:lumOff val="40000"/>
                      </a:schemeClr>
                    </a:solidFill>
                  </a:tcPr>
                </a:tc>
                <a:tc>
                  <a:txBody>
                    <a:bodyPr wrap="square"/>
                    <a:lstStyle/>
                    <a:p>
                      <a:pPr indent="0">
                        <a:buNone/>
                      </a:pPr>
                      <a:r>
                        <a:rPr lang="en-US" altLang="en-US" sz="24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2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60000"/>
                        <a:lumOff val="40000"/>
                      </a:schemeClr>
                    </a:solidFill>
                  </a:tcPr>
                </a:tc>
              </a:tr>
            </a:tbl>
          </a:graphicData>
        </a:graphic>
      </p:graphicFrame>
      <p:sp>
        <p:nvSpPr>
          <p:cNvPr id="5" name="文本框 4"/>
          <p:cNvSpPr txBox="1"/>
          <p:nvPr/>
        </p:nvSpPr>
        <p:spPr>
          <a:xfrm>
            <a:off x="2362200" y="1170940"/>
            <a:ext cx="8367395" cy="460375"/>
          </a:xfrm>
          <a:prstGeom prst="rect">
            <a:avLst/>
          </a:prstGeom>
          <a:noFill/>
        </p:spPr>
        <p:txBody>
          <a:bodyPr wrap="square" rtlCol="0">
            <a:spAutoFit/>
          </a:bodyPr>
          <a:lstStyle/>
          <a:p>
            <a:r>
              <a:rPr lang="en-US" altLang="zh-CN" sz="2400">
                <a:solidFill>
                  <a:srgbClr val="FF0000"/>
                </a:solidFill>
                <a:latin typeface="微软雅黑" panose="020B0503020204020204" pitchFamily="34" charset="-122"/>
                <a:ea typeface="微软雅黑" panose="020B0503020204020204" pitchFamily="34" charset="-122"/>
              </a:rPr>
              <a:t>than/    not so... as..../     as.....as....</a:t>
            </a:r>
            <a:endParaRPr lang="en-US" altLang="zh-CN" sz="2400">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361565" y="2214880"/>
            <a:ext cx="9563735" cy="460375"/>
          </a:xfrm>
          <a:prstGeom prst="rect">
            <a:avLst/>
          </a:prstGeom>
          <a:noFill/>
        </p:spPr>
        <p:txBody>
          <a:bodyPr wrap="square" rtlCol="0">
            <a:spAutoFit/>
          </a:bodyPr>
          <a:lstStyle/>
          <a:p>
            <a:r>
              <a:rPr lang="en-US" altLang="zh-CN" sz="2400">
                <a:solidFill>
                  <a:srgbClr val="FF0000"/>
                </a:solidFill>
                <a:latin typeface="微软雅黑" panose="020B0503020204020204" pitchFamily="34" charset="-122"/>
                <a:ea typeface="微软雅黑" panose="020B0503020204020204" pitchFamily="34" charset="-122"/>
              </a:rPr>
              <a:t>although/ though/ as / even though= even if/  no matter wh-....</a:t>
            </a:r>
            <a:endParaRPr lang="en-US" altLang="zh-CN" sz="2400">
              <a:solidFill>
                <a:srgbClr val="FF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389505" y="3611880"/>
            <a:ext cx="9158605" cy="460375"/>
          </a:xfrm>
          <a:prstGeom prst="rect">
            <a:avLst/>
          </a:prstGeom>
          <a:noFill/>
        </p:spPr>
        <p:txBody>
          <a:bodyPr wrap="square" rtlCol="0">
            <a:spAutoFit/>
          </a:bodyPr>
          <a:lstStyle/>
          <a:p>
            <a:r>
              <a:rPr lang="en-US" altLang="zh-CN" sz="2400">
                <a:solidFill>
                  <a:srgbClr val="FF0000"/>
                </a:solidFill>
                <a:latin typeface="微软雅黑" panose="020B0503020204020204" pitchFamily="34" charset="-122"/>
                <a:ea typeface="微软雅黑" panose="020B0503020204020204" pitchFamily="34" charset="-122"/>
              </a:rPr>
              <a:t>so that/   in order that/    lest</a:t>
            </a:r>
            <a:r>
              <a:rPr lang="zh-CN" altLang="en-US" sz="2400">
                <a:solidFill>
                  <a:srgbClr val="FF0000"/>
                </a:solidFill>
                <a:latin typeface="微软雅黑" panose="020B0503020204020204" pitchFamily="34" charset="-122"/>
                <a:ea typeface="微软雅黑" panose="020B0503020204020204" pitchFamily="34" charset="-122"/>
              </a:rPr>
              <a:t>（以免）</a:t>
            </a:r>
            <a:r>
              <a:rPr lang="en-US" altLang="zh-CN" sz="2400">
                <a:solidFill>
                  <a:srgbClr val="FF0000"/>
                </a:solidFill>
                <a:latin typeface="微软雅黑" panose="020B0503020204020204" pitchFamily="34" charset="-122"/>
                <a:ea typeface="微软雅黑" panose="020B0503020204020204" pitchFamily="34" charset="-122"/>
              </a:rPr>
              <a:t>/   in case...</a:t>
            </a:r>
            <a:endParaRPr lang="en-US" altLang="zh-CN" sz="2400">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2361565" y="5093970"/>
            <a:ext cx="7774940" cy="460375"/>
          </a:xfrm>
          <a:prstGeom prst="rect">
            <a:avLst/>
          </a:prstGeom>
          <a:noFill/>
        </p:spPr>
        <p:txBody>
          <a:bodyPr wrap="square" rtlCol="0">
            <a:spAutoFit/>
          </a:bodyPr>
          <a:lstStyle/>
          <a:p>
            <a:r>
              <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as if /   as though/    as (</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按照</a:t>
            </a:r>
            <a:r>
              <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69900" y="86360"/>
            <a:ext cx="11506200" cy="705485"/>
          </a:xfrm>
        </p:spPr>
        <p:txBody>
          <a:bodyPr>
            <a:normAutofit fontScale="90000"/>
          </a:bodyPr>
          <a:lstStyle/>
          <a:p>
            <a:pPr algn="ctr"/>
            <a:br>
              <a:rPr lang="zh-CN" altLang="en-US">
                <a:solidFill>
                  <a:srgbClr val="4F5BF7"/>
                </a:solidFill>
                <a:sym typeface="+mn-ea"/>
              </a:rPr>
            </a:br>
            <a:r>
              <a:rPr lang="zh-CN" altLang="en-US">
                <a:solidFill>
                  <a:srgbClr val="4F5BF7"/>
                </a:solidFill>
                <a:sym typeface="+mn-ea"/>
              </a:rPr>
              <a:t> </a:t>
            </a:r>
            <a:r>
              <a:rPr lang="en-US" altLang="zh-CN">
                <a:solidFill>
                  <a:srgbClr val="4F5BF7"/>
                </a:solidFill>
                <a:sym typeface="+mn-ea"/>
              </a:rPr>
              <a:t>Recognize and classify the adverbial clasues</a:t>
            </a:r>
            <a:br>
              <a:rPr lang="zh-CN" altLang="en-US">
                <a:solidFill>
                  <a:srgbClr val="4F5BF7"/>
                </a:solidFill>
                <a:sym typeface="+mn-ea"/>
              </a:rPr>
            </a:br>
            <a:endParaRPr lang="zh-CN" altLang="en-US"/>
          </a:p>
        </p:txBody>
      </p:sp>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2" name="表格 1"/>
          <p:cNvGraphicFramePr>
            <a:graphicFrameLocks noGrp="1"/>
          </p:cNvGraphicFramePr>
          <p:nvPr>
            <p:custDataLst>
              <p:tags r:id="rId1"/>
            </p:custDataLst>
          </p:nvPr>
        </p:nvGraphicFramePr>
        <p:xfrm>
          <a:off x="194628" y="923925"/>
          <a:ext cx="11562715" cy="5349240"/>
        </p:xfrm>
        <a:graphic>
          <a:graphicData uri="http://schemas.openxmlformats.org/drawingml/2006/table">
            <a:tbl>
              <a:tblPr firstRow="1" bandRow="1">
                <a:tableStyleId>{5940675A-B579-460E-94D1-54222C63F5DA}</a:tableStyleId>
              </a:tblPr>
              <a:tblGrid>
                <a:gridCol w="550545"/>
                <a:gridCol w="2082165"/>
                <a:gridCol w="8930005"/>
              </a:tblGrid>
              <a:tr h="1295400">
                <a:tc>
                  <a:txBody>
                    <a:bodyPr wrap="square"/>
                    <a:lstStyle/>
                    <a:p>
                      <a:pPr indent="0">
                        <a:buNone/>
                      </a:pPr>
                      <a:endParaRPr lang="en-US" sz="2400" b="0">
                        <a:latin typeface="微软雅黑" panose="020B0503020204020204" pitchFamily="34" charset="-122"/>
                        <a:ea typeface="微软雅黑" panose="020B0503020204020204" pitchFamily="34" charset="-122"/>
                        <a:cs typeface="宋体" panose="02010600030101010101" pitchFamily="2" charset="-122"/>
                      </a:endParaRPr>
                    </a:p>
                    <a:p>
                      <a:pPr indent="0">
                        <a:buNone/>
                      </a:pPr>
                      <a:r>
                        <a:rPr lang="en-US" sz="2400" b="0">
                          <a:latin typeface="微软雅黑" panose="020B0503020204020204" pitchFamily="34" charset="-122"/>
                          <a:ea typeface="微软雅黑" panose="020B0503020204020204" pitchFamily="34" charset="-122"/>
                          <a:cs typeface="宋体" panose="02010600030101010101" pitchFamily="2" charset="-122"/>
                        </a:rPr>
                        <a:t>1</a:t>
                      </a:r>
                      <a:endParaRPr lang="en-US" altLang="en-US" sz="2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solidFill>
                  </a:tcPr>
                </a:tc>
                <a:tc>
                  <a:txBody>
                    <a:bodyPr wrap="square"/>
                    <a:lstStyle/>
                    <a:p>
                      <a:pPr indent="0">
                        <a:buNone/>
                      </a:pPr>
                      <a:endParaRPr lang="en-US" altLang="en-US" sz="2400" b="0">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wrap="square"/>
                    <a:lstStyle/>
                    <a:p>
                      <a:pPr indent="0" fontAlgn="auto">
                        <a:lnSpc>
                          <a:spcPct val="150000"/>
                        </a:lnSpc>
                        <a:buNone/>
                      </a:pPr>
                      <a:r>
                        <a:rPr lang="en-US" sz="2400">
                          <a:latin typeface="微软雅黑" panose="020B0503020204020204" pitchFamily="34" charset="-122"/>
                          <a:ea typeface="微软雅黑" panose="020B0503020204020204" pitchFamily="34" charset="-122"/>
                          <a:cs typeface="宋体" panose="02010600030101010101" pitchFamily="2" charset="-122"/>
                          <a:sym typeface="+mn-ea"/>
                        </a:rPr>
                        <a:t>You can only imagine how travelers felt </a:t>
                      </a:r>
                      <a:r>
                        <a:rPr lang="en-US" sz="2400" u="sng">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when</a:t>
                      </a:r>
                      <a:r>
                        <a:rPr lang="en-US" sz="2400">
                          <a:solidFill>
                            <a:srgbClr val="0000FF"/>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en-US" sz="24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they saw the oasis of Dunhuang ahead of them. </a:t>
                      </a:r>
                      <a:endParaRPr lang="zh-CN" altLang="en-US" sz="2400">
                        <a:solidFill>
                          <a:schemeClr val="tx1"/>
                        </a:solidFill>
                      </a:endParaRPr>
                    </a:p>
                    <a:p>
                      <a:pPr indent="0">
                        <a:buNone/>
                      </a:pPr>
                      <a:endParaRPr lang="zh-CN" altLang="en-US" sz="2400" b="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1295400">
                <a:tc>
                  <a:txBody>
                    <a:bodyPr wrap="square"/>
                    <a:lstStyle/>
                    <a:p>
                      <a:pPr indent="0">
                        <a:buNone/>
                      </a:pPr>
                      <a:endParaRPr lang="en-US" sz="2400" b="0">
                        <a:latin typeface="微软雅黑" panose="020B0503020204020204" pitchFamily="34" charset="-122"/>
                        <a:ea typeface="微软雅黑" panose="020B0503020204020204" pitchFamily="34" charset="-122"/>
                        <a:cs typeface="宋体" panose="02010600030101010101" pitchFamily="2" charset="-122"/>
                      </a:endParaRPr>
                    </a:p>
                    <a:p>
                      <a:pPr indent="0">
                        <a:buNone/>
                      </a:pPr>
                      <a:r>
                        <a:rPr lang="en-US" sz="2400" b="0">
                          <a:latin typeface="微软雅黑" panose="020B0503020204020204" pitchFamily="34" charset="-122"/>
                          <a:ea typeface="微软雅黑" panose="020B0503020204020204" pitchFamily="34" charset="-122"/>
                          <a:cs typeface="宋体" panose="02010600030101010101" pitchFamily="2" charset="-122"/>
                        </a:rPr>
                        <a:t>2</a:t>
                      </a:r>
                      <a:endParaRPr lang="en-US" altLang="en-US" sz="2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solidFill>
                  </a:tcPr>
                </a:tc>
                <a:tc>
                  <a:txBody>
                    <a:bodyPr wrap="square"/>
                    <a:lstStyle/>
                    <a:p>
                      <a:pPr indent="0">
                        <a:buNone/>
                      </a:pPr>
                      <a:endParaRPr lang="en-US" altLang="en-US" sz="2400" b="0">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wrap="square"/>
                    <a:lstStyle/>
                    <a:p>
                      <a:pPr indent="0">
                        <a:buNone/>
                      </a:pPr>
                      <a:endParaRPr lang="en-US" sz="2400">
                        <a:solidFill>
                          <a:srgbClr val="0000FF"/>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indent="0">
                        <a:buNone/>
                      </a:pPr>
                      <a:r>
                        <a:rPr lang="en-US" sz="2400" u="sng">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If</a:t>
                      </a:r>
                      <a:r>
                        <a:rPr lang="en-US" sz="240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en-US" sz="24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you look up, you can see </a:t>
                      </a:r>
                      <a:r>
                        <a:rPr lang="en-US" sz="2400">
                          <a:latin typeface="微软雅黑" panose="020B0503020204020204" pitchFamily="34" charset="-122"/>
                          <a:ea typeface="微软雅黑" panose="020B0503020204020204" pitchFamily="34" charset="-122"/>
                          <a:cs typeface="宋体" panose="02010600030101010101" pitchFamily="2" charset="-122"/>
                          <a:sym typeface="+mn-ea"/>
                        </a:rPr>
                        <a:t>the paintings and other artworks. </a:t>
                      </a:r>
                      <a:endParaRPr lang="en-US" altLang="en-US" sz="2400" b="0">
                        <a:solidFill>
                          <a:srgbClr val="0000FF"/>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1295400">
                <a:tc>
                  <a:txBody>
                    <a:bodyPr wrap="square"/>
                    <a:lstStyle/>
                    <a:p>
                      <a:pPr indent="0">
                        <a:buNone/>
                      </a:pPr>
                      <a:endParaRPr lang="en-US" sz="2400" b="0">
                        <a:latin typeface="微软雅黑" panose="020B0503020204020204" pitchFamily="34" charset="-122"/>
                        <a:ea typeface="微软雅黑" panose="020B0503020204020204" pitchFamily="34" charset="-122"/>
                        <a:cs typeface="宋体" panose="02010600030101010101" pitchFamily="2" charset="-122"/>
                      </a:endParaRPr>
                    </a:p>
                    <a:p>
                      <a:pPr indent="0">
                        <a:buNone/>
                      </a:pPr>
                      <a:r>
                        <a:rPr lang="en-US" sz="2400" b="0">
                          <a:latin typeface="微软雅黑" panose="020B0503020204020204" pitchFamily="34" charset="-122"/>
                          <a:ea typeface="微软雅黑" panose="020B0503020204020204" pitchFamily="34" charset="-122"/>
                          <a:cs typeface="宋体" panose="02010600030101010101" pitchFamily="2" charset="-122"/>
                        </a:rPr>
                        <a:t>3</a:t>
                      </a:r>
                      <a:endParaRPr lang="en-US" altLang="en-US" sz="2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solidFill>
                  </a:tcPr>
                </a:tc>
                <a:tc>
                  <a:txBody>
                    <a:bodyPr wrap="square"/>
                    <a:lstStyle/>
                    <a:p>
                      <a:pPr indent="0">
                        <a:buNone/>
                      </a:pPr>
                      <a:endParaRPr lang="en-US" altLang="en-US" sz="2400" b="0">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wrap="square"/>
                    <a:lstStyle/>
                    <a:p>
                      <a:pPr indent="0">
                        <a:buNone/>
                      </a:pPr>
                      <a:endParaRPr lang="en-US" sz="2400" b="0">
                        <a:latin typeface="微软雅黑" panose="020B0503020204020204" pitchFamily="34" charset="-122"/>
                        <a:ea typeface="微软雅黑" panose="020B0503020204020204" pitchFamily="34" charset="-122"/>
                        <a:cs typeface="宋体" panose="02010600030101010101" pitchFamily="2" charset="-122"/>
                      </a:endParaRPr>
                    </a:p>
                    <a:p>
                      <a:pPr indent="0">
                        <a:buNone/>
                      </a:pPr>
                      <a:r>
                        <a:rPr lang="en-US" sz="2400" b="0">
                          <a:latin typeface="微软雅黑" panose="020B0503020204020204" pitchFamily="34" charset="-122"/>
                          <a:ea typeface="微软雅黑" panose="020B0503020204020204" pitchFamily="34" charset="-122"/>
                          <a:cs typeface="宋体" panose="02010600030101010101" pitchFamily="2" charset="-122"/>
                        </a:rPr>
                        <a:t>...Dunhuang was not as prosperous</a:t>
                      </a:r>
                      <a:r>
                        <a:rPr lang="en-US" sz="2400" b="0">
                          <a:solidFill>
                            <a:srgbClr val="0000FF"/>
                          </a:solidFill>
                          <a:latin typeface="微软雅黑" panose="020B0503020204020204" pitchFamily="34" charset="-122"/>
                          <a:ea typeface="微软雅黑" panose="020B0503020204020204" pitchFamily="34" charset="-122"/>
                          <a:cs typeface="宋体" panose="02010600030101010101" pitchFamily="2" charset="-122"/>
                        </a:rPr>
                        <a:t> </a:t>
                      </a:r>
                      <a:r>
                        <a:rPr lang="en-US" sz="2400" b="0" u="sng">
                          <a:solidFill>
                            <a:srgbClr val="FF0000"/>
                          </a:solidFill>
                          <a:latin typeface="微软雅黑" panose="020B0503020204020204" pitchFamily="34" charset="-122"/>
                          <a:ea typeface="微软雅黑" panose="020B0503020204020204" pitchFamily="34" charset="-122"/>
                          <a:cs typeface="宋体" panose="02010600030101010101" pitchFamily="2" charset="-122"/>
                        </a:rPr>
                        <a:t>as</a:t>
                      </a:r>
                      <a:r>
                        <a:rPr lang="en-US" sz="2400" b="0">
                          <a:solidFill>
                            <a:srgbClr val="0000FF"/>
                          </a:solidFill>
                          <a:latin typeface="微软雅黑" panose="020B0503020204020204" pitchFamily="34" charset="-122"/>
                          <a:ea typeface="微软雅黑" panose="020B0503020204020204" pitchFamily="34" charset="-122"/>
                          <a:cs typeface="宋体" panose="02010600030101010101" pitchFamily="2" charset="-122"/>
                        </a:rPr>
                        <a:t> </a:t>
                      </a:r>
                      <a:r>
                        <a:rPr lang="en-US" sz="2400" b="0">
                          <a:solidFill>
                            <a:schemeClr val="tx1"/>
                          </a:solidFill>
                          <a:latin typeface="微软雅黑" panose="020B0503020204020204" pitchFamily="34" charset="-122"/>
                          <a:ea typeface="微软雅黑" panose="020B0503020204020204" pitchFamily="34" charset="-122"/>
                          <a:cs typeface="宋体" panose="02010600030101010101" pitchFamily="2" charset="-122"/>
                        </a:rPr>
                        <a:t>it used to be. </a:t>
                      </a:r>
                      <a:endParaRPr lang="en-US" altLang="en-US" sz="2400" b="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1295400">
                <a:tc>
                  <a:txBody>
                    <a:bodyPr wrap="square"/>
                    <a:lstStyle/>
                    <a:p>
                      <a:pPr indent="0">
                        <a:buNone/>
                      </a:pPr>
                      <a:endParaRPr lang="en-US" sz="2400" b="0">
                        <a:latin typeface="微软雅黑" panose="020B0503020204020204" pitchFamily="34" charset="-122"/>
                        <a:ea typeface="微软雅黑" panose="020B0503020204020204" pitchFamily="34" charset="-122"/>
                        <a:cs typeface="宋体" panose="02010600030101010101" pitchFamily="2" charset="-122"/>
                      </a:endParaRPr>
                    </a:p>
                    <a:p>
                      <a:pPr indent="0">
                        <a:buNone/>
                      </a:pPr>
                      <a:r>
                        <a:rPr lang="en-US" sz="2400" b="0">
                          <a:latin typeface="微软雅黑" panose="020B0503020204020204" pitchFamily="34" charset="-122"/>
                          <a:ea typeface="微软雅黑" panose="020B0503020204020204" pitchFamily="34" charset="-122"/>
                          <a:cs typeface="宋体" panose="02010600030101010101" pitchFamily="2" charset="-122"/>
                        </a:rPr>
                        <a:t>4</a:t>
                      </a:r>
                      <a:endParaRPr lang="en-US" altLang="en-US" sz="2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solidFill>
                  </a:tcPr>
                </a:tc>
                <a:tc>
                  <a:txBody>
                    <a:bodyPr wrap="square"/>
                    <a:lstStyle/>
                    <a:p>
                      <a:pPr indent="0">
                        <a:buNone/>
                      </a:pPr>
                      <a:endParaRPr lang="en-US" altLang="en-US" sz="2400" b="0">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wrap="square"/>
                    <a:lstStyle/>
                    <a:p>
                      <a:pPr indent="0" fontAlgn="auto">
                        <a:lnSpc>
                          <a:spcPct val="150000"/>
                        </a:lnSpc>
                        <a:buNone/>
                      </a:pPr>
                      <a:r>
                        <a:rPr lang="en-US" sz="2400" u="sng">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Given that</a:t>
                      </a:r>
                      <a:r>
                        <a:rPr lang="en-US" sz="2400">
                          <a:solidFill>
                            <a:srgbClr val="0000FF"/>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en-US" sz="240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the theme of the Expo was to promote cultural exchange,</a:t>
                      </a:r>
                      <a:r>
                        <a:rPr lang="en-US" sz="2400">
                          <a:latin typeface="微软雅黑" panose="020B0503020204020204" pitchFamily="34" charset="-122"/>
                          <a:ea typeface="微软雅黑" panose="020B0503020204020204" pitchFamily="34" charset="-122"/>
                          <a:cs typeface="宋体" panose="02010600030101010101" pitchFamily="2" charset="-122"/>
                          <a:sym typeface="+mn-ea"/>
                        </a:rPr>
                        <a:t> Dunhuang was the ideal place</a:t>
                      </a:r>
                      <a:endParaRPr lang="en-US" altLang="en-US" sz="24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9" name="文本框 8"/>
          <p:cNvSpPr txBox="1"/>
          <p:nvPr/>
        </p:nvSpPr>
        <p:spPr>
          <a:xfrm>
            <a:off x="730250" y="1322070"/>
            <a:ext cx="1936750" cy="460375"/>
          </a:xfrm>
          <a:prstGeom prst="rect">
            <a:avLst/>
          </a:prstGeom>
          <a:noFill/>
        </p:spPr>
        <p:txBody>
          <a:bodyPr wrap="square" rtlCol="0">
            <a:spAutoFit/>
          </a:bodyPr>
          <a:lstStyle/>
          <a:p>
            <a:pPr algn="l"/>
            <a:r>
              <a:rPr lang="en-US" sz="240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  time</a:t>
            </a:r>
            <a:endParaRPr lang="zh-CN" altLang="en-US" sz="2400"/>
          </a:p>
        </p:txBody>
      </p:sp>
      <p:sp>
        <p:nvSpPr>
          <p:cNvPr id="10" name="文本框 9"/>
          <p:cNvSpPr txBox="1"/>
          <p:nvPr/>
        </p:nvSpPr>
        <p:spPr>
          <a:xfrm>
            <a:off x="869315" y="5305425"/>
            <a:ext cx="1676400" cy="460375"/>
          </a:xfrm>
          <a:prstGeom prst="rect">
            <a:avLst/>
          </a:prstGeom>
          <a:noFill/>
        </p:spPr>
        <p:txBody>
          <a:bodyPr wrap="square" rtlCol="0">
            <a:spAutoFit/>
          </a:bodyPr>
          <a:lstStyle/>
          <a:p>
            <a:r>
              <a:rPr lang="en-US" sz="240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reason </a:t>
            </a:r>
            <a:endParaRPr lang="zh-CN" altLang="en-US" sz="2400"/>
          </a:p>
        </p:txBody>
      </p:sp>
      <p:sp>
        <p:nvSpPr>
          <p:cNvPr id="11" name="文本框 10"/>
          <p:cNvSpPr txBox="1"/>
          <p:nvPr/>
        </p:nvSpPr>
        <p:spPr>
          <a:xfrm>
            <a:off x="729615" y="3992880"/>
            <a:ext cx="2059305" cy="460375"/>
          </a:xfrm>
          <a:prstGeom prst="rect">
            <a:avLst/>
          </a:prstGeom>
          <a:noFill/>
        </p:spPr>
        <p:txBody>
          <a:bodyPr wrap="square" rtlCol="0">
            <a:spAutoFit/>
          </a:bodyPr>
          <a:lstStyle/>
          <a:p>
            <a:r>
              <a:rPr lang="en-US" sz="240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comparison</a:t>
            </a:r>
            <a:endParaRPr lang="zh-CN" altLang="en-US" sz="2400"/>
          </a:p>
        </p:txBody>
      </p:sp>
      <p:sp>
        <p:nvSpPr>
          <p:cNvPr id="12" name="文本框 11"/>
          <p:cNvSpPr txBox="1"/>
          <p:nvPr/>
        </p:nvSpPr>
        <p:spPr>
          <a:xfrm>
            <a:off x="869950" y="2765425"/>
            <a:ext cx="1772920" cy="460375"/>
          </a:xfrm>
          <a:prstGeom prst="rect">
            <a:avLst/>
          </a:prstGeom>
          <a:noFill/>
        </p:spPr>
        <p:txBody>
          <a:bodyPr wrap="square" rtlCol="0">
            <a:spAutoFit/>
          </a:bodyPr>
          <a:lstStyle/>
          <a:p>
            <a:r>
              <a:rPr lang="en-US" sz="240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condition</a:t>
            </a:r>
            <a:endParaRPr lang="zh-CN" altLang="en-US" sz="2400"/>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1"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0" y="151765"/>
            <a:ext cx="3071495" cy="705485"/>
          </a:xfrm>
        </p:spPr>
        <p:txBody>
          <a:bodyPr>
            <a:normAutofit fontScale="90000"/>
          </a:bodyPr>
          <a:lstStyle/>
          <a:p>
            <a:pPr algn="ctr"/>
            <a:br>
              <a:rPr lang="zh-CN" altLang="en-US">
                <a:solidFill>
                  <a:srgbClr val="4F5BF7"/>
                </a:solidFill>
                <a:sym typeface="+mn-ea"/>
              </a:rPr>
            </a:br>
            <a:r>
              <a:rPr lang="en-US" altLang="zh-CN">
                <a:solidFill>
                  <a:srgbClr val="4F5BF7"/>
                </a:solidFill>
                <a:sym typeface="+mn-ea"/>
              </a:rPr>
              <a:t>Practice 1</a:t>
            </a:r>
            <a:r>
              <a:rPr lang="zh-CN" altLang="en-US">
                <a:solidFill>
                  <a:srgbClr val="4F5BF7"/>
                </a:solidFill>
                <a:sym typeface="+mn-ea"/>
              </a:rPr>
              <a:t>  </a:t>
            </a:r>
            <a:br>
              <a:rPr lang="zh-CN" altLang="en-US">
                <a:solidFill>
                  <a:srgbClr val="4F5BF7"/>
                </a:solidFill>
                <a:sym typeface="+mn-ea"/>
              </a:rPr>
            </a:br>
            <a:endParaRPr lang="zh-CN" altLang="en-US"/>
          </a:p>
        </p:txBody>
      </p:sp>
      <p:grpSp>
        <p:nvGrpSpPr>
          <p:cNvPr id="58" name="Group 21_1"/>
          <p:cNvGrpSpPr/>
          <p:nvPr/>
        </p:nvGrpSpPr>
        <p:grpSpPr>
          <a:xfrm>
            <a:off x="635" y="-889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 name="图片 1"/>
          <p:cNvPicPr>
            <a:picLocks noChangeAspect="1"/>
          </p:cNvPicPr>
          <p:nvPr/>
        </p:nvPicPr>
        <p:blipFill>
          <a:blip r:embed="rId1"/>
          <a:stretch>
            <a:fillRect/>
          </a:stretch>
        </p:blipFill>
        <p:spPr>
          <a:xfrm>
            <a:off x="111760" y="1062355"/>
            <a:ext cx="3385185" cy="3354070"/>
          </a:xfrm>
          <a:prstGeom prst="rect">
            <a:avLst/>
          </a:prstGeom>
        </p:spPr>
      </p:pic>
      <p:pic>
        <p:nvPicPr>
          <p:cNvPr id="7" name="图片 6"/>
          <p:cNvPicPr>
            <a:picLocks noChangeAspect="1"/>
          </p:cNvPicPr>
          <p:nvPr/>
        </p:nvPicPr>
        <p:blipFill>
          <a:blip r:embed="rId2"/>
          <a:stretch>
            <a:fillRect/>
          </a:stretch>
        </p:blipFill>
        <p:spPr>
          <a:xfrm>
            <a:off x="3573780" y="0"/>
            <a:ext cx="8564245" cy="5003800"/>
          </a:xfrm>
          <a:prstGeom prst="rect">
            <a:avLst/>
          </a:prstGeom>
        </p:spPr>
      </p:pic>
      <p:graphicFrame>
        <p:nvGraphicFramePr>
          <p:cNvPr id="8" name="表格 7"/>
          <p:cNvGraphicFramePr>
            <a:graphicFrameLocks noGrp="1"/>
          </p:cNvGraphicFramePr>
          <p:nvPr>
            <p:custDataLst>
              <p:tags r:id="rId3"/>
            </p:custDataLst>
          </p:nvPr>
        </p:nvGraphicFramePr>
        <p:xfrm>
          <a:off x="298450" y="5148580"/>
          <a:ext cx="11836400" cy="1543685"/>
        </p:xfrm>
        <a:graphic>
          <a:graphicData uri="http://schemas.openxmlformats.org/drawingml/2006/table">
            <a:tbl>
              <a:tblPr firstRow="1" bandRow="1">
                <a:tableStyleId>{5940675A-B579-460E-94D1-54222C63F5DA}</a:tableStyleId>
              </a:tblPr>
              <a:tblGrid>
                <a:gridCol w="8402955"/>
                <a:gridCol w="930275"/>
                <a:gridCol w="2503170"/>
              </a:tblGrid>
              <a:tr h="564515">
                <a:tc>
                  <a:txBody>
                    <a:bodyPr wrap="square"/>
                    <a:lstStyle/>
                    <a:p>
                      <a:pPr indent="0">
                        <a:buNone/>
                      </a:pPr>
                      <a:r>
                        <a:rPr lang="en-US" sz="2400" b="0">
                          <a:solidFill>
                            <a:srgbClr val="00B050"/>
                          </a:solidFill>
                          <a:latin typeface="微软雅黑" panose="020B0503020204020204" pitchFamily="34" charset="-122"/>
                          <a:ea typeface="微软雅黑" panose="020B0503020204020204" pitchFamily="34" charset="-122"/>
                          <a:cs typeface="宋体" panose="02010600030101010101" pitchFamily="2" charset="-122"/>
                        </a:rPr>
                        <a:t>so that people can learn about different cultures </a:t>
                      </a:r>
                      <a:endParaRPr lang="en-US" altLang="en-US" sz="2400" b="0">
                        <a:solidFill>
                          <a:srgbClr val="00B05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wrap="square"/>
                    <a:lstStyle/>
                    <a:p>
                      <a:pPr indent="0">
                        <a:buNone/>
                      </a:pPr>
                      <a:r>
                        <a:rPr lang="en-US" sz="24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 →</a:t>
                      </a:r>
                      <a:endParaRPr lang="en-US" altLang="en-US" sz="24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10000"/>
                        <a:lumOff val="90000"/>
                      </a:schemeClr>
                    </a:solidFill>
                  </a:tcPr>
                </a:tc>
                <a:tc>
                  <a:txBody>
                    <a:bodyPr wrap="square"/>
                    <a:lstStyle/>
                    <a:p>
                      <a:pPr indent="0">
                        <a:buNone/>
                      </a:pPr>
                      <a:endParaRPr lang="en-US" altLang="en-US" sz="24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r>
              <a:tr h="520700">
                <a:tc>
                  <a:txBody>
                    <a:bodyPr wrap="square"/>
                    <a:lstStyle/>
                    <a:p>
                      <a:pPr indent="0">
                        <a:buNone/>
                      </a:pPr>
                      <a:r>
                        <a:rPr lang="en-US" sz="2400">
                          <a:solidFill>
                            <a:srgbClr val="00B050"/>
                          </a:solidFill>
                          <a:latin typeface="微软雅黑" panose="020B0503020204020204" pitchFamily="34" charset="-122"/>
                          <a:ea typeface="微软雅黑" panose="020B0503020204020204" pitchFamily="34" charset="-122"/>
                          <a:cs typeface="宋体" panose="02010600030101010101" pitchFamily="2" charset="-122"/>
                          <a:sym typeface="+mn-ea"/>
                        </a:rPr>
                        <a:t>As the traditional is mixed with the modern </a:t>
                      </a:r>
                      <a:endParaRPr lang="en-US" altLang="en-US" sz="2400" b="0">
                        <a:solidFill>
                          <a:srgbClr val="00B05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wrap="square"/>
                    <a:lstStyle/>
                    <a:p>
                      <a:pPr indent="0">
                        <a:buNone/>
                      </a:pPr>
                      <a:r>
                        <a:rPr lang="en-US" altLang="en-US" sz="2400" b="1">
                          <a:solidFill>
                            <a:srgbClr val="FF0000"/>
                          </a:solidFill>
                          <a:latin typeface="微软雅黑" panose="020B0503020204020204" pitchFamily="34" charset="-122"/>
                          <a:ea typeface="微软雅黑" panose="020B0503020204020204" pitchFamily="34" charset="-122"/>
                          <a:cs typeface="宋体" panose="02010600030101010101" pitchFamily="2" charset="-122"/>
                        </a:rPr>
                        <a:t> </a:t>
                      </a:r>
                      <a:r>
                        <a:rPr lang="en-US" sz="2400" b="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a:t>
                      </a:r>
                      <a:endParaRPr lang="en-US" altLang="en-US" sz="24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10000"/>
                        <a:lumOff val="90000"/>
                      </a:schemeClr>
                    </a:solidFill>
                  </a:tcPr>
                </a:tc>
                <a:tc>
                  <a:txBody>
                    <a:bodyPr wrap="square"/>
                    <a:lstStyle/>
                    <a:p>
                      <a:pPr indent="0">
                        <a:buNone/>
                      </a:pPr>
                      <a:endParaRPr lang="en-US" altLang="en-US" sz="24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r>
              <a:tr h="458470">
                <a:tc>
                  <a:txBody>
                    <a:bodyPr wrap="square"/>
                    <a:lstStyle/>
                    <a:p>
                      <a:pPr indent="0">
                        <a:buNone/>
                      </a:pPr>
                      <a:r>
                        <a:rPr lang="en-US" sz="2400">
                          <a:solidFill>
                            <a:srgbClr val="00B050"/>
                          </a:solidFill>
                          <a:latin typeface="微软雅黑" panose="020B0503020204020204" pitchFamily="34" charset="-122"/>
                          <a:ea typeface="微软雅黑" panose="020B0503020204020204" pitchFamily="34" charset="-122"/>
                          <a:cs typeface="宋体" panose="02010600030101010101" pitchFamily="2" charset="-122"/>
                          <a:sym typeface="+mn-ea"/>
                        </a:rPr>
                        <a:t>no matter what culture it comes from </a:t>
                      </a:r>
                      <a:endParaRPr lang="en-US" altLang="en-US" sz="2400" b="0">
                        <a:solidFill>
                          <a:srgbClr val="00B05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wrap="square"/>
                    <a:lstStyle/>
                    <a:p>
                      <a:pPr indent="0">
                        <a:buNone/>
                      </a:pPr>
                      <a:r>
                        <a:rPr lang="en-US" sz="2400" b="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 → </a:t>
                      </a:r>
                      <a:endParaRPr lang="en-US" altLang="en-US" sz="24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10000"/>
                        <a:lumOff val="90000"/>
                      </a:schemeClr>
                    </a:solidFill>
                  </a:tcPr>
                </a:tc>
                <a:tc>
                  <a:txBody>
                    <a:bodyPr wrap="square"/>
                    <a:lstStyle/>
                    <a:p>
                      <a:pPr indent="0">
                        <a:buNone/>
                      </a:pPr>
                      <a:endParaRPr lang="en-US" altLang="en-US" sz="24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r>
            </a:tbl>
          </a:graphicData>
        </a:graphic>
      </p:graphicFrame>
      <p:sp>
        <p:nvSpPr>
          <p:cNvPr id="10" name="文本框 9"/>
          <p:cNvSpPr txBox="1"/>
          <p:nvPr/>
        </p:nvSpPr>
        <p:spPr>
          <a:xfrm>
            <a:off x="9735185" y="5203190"/>
            <a:ext cx="527685" cy="460375"/>
          </a:xfrm>
          <a:prstGeom prst="rect">
            <a:avLst/>
          </a:prstGeom>
          <a:noFill/>
        </p:spPr>
        <p:txBody>
          <a:bodyPr wrap="square" rtlCol="0">
            <a:spAutoFit/>
          </a:bodyPr>
          <a:lstStyle/>
          <a:p>
            <a:r>
              <a:rPr lang="en-US" altLang="zh-CN" sz="2400" b="1">
                <a:solidFill>
                  <a:srgbClr val="FF0000"/>
                </a:solidFill>
                <a:latin typeface="微软雅黑" panose="020B0503020204020204" pitchFamily="34" charset="-122"/>
                <a:ea typeface="微软雅黑" panose="020B0503020204020204" pitchFamily="34" charset="-122"/>
              </a:rPr>
              <a:t>1</a:t>
            </a:r>
            <a:endParaRPr lang="en-US" altLang="zh-CN" sz="2400" b="1">
              <a:solidFill>
                <a:srgbClr val="FF00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rot="10800000" flipV="1">
            <a:off x="10262235" y="5663565"/>
            <a:ext cx="666750" cy="521970"/>
          </a:xfrm>
          <a:prstGeom prst="rect">
            <a:avLst/>
          </a:prstGeom>
          <a:noFill/>
        </p:spPr>
        <p:txBody>
          <a:bodyPr wrap="square" rtlCol="0">
            <a:spAutoFit/>
          </a:bodyPr>
          <a:lstStyle/>
          <a:p>
            <a:r>
              <a:rPr lang="en-US" altLang="zh-CN" sz="2800" b="1">
                <a:solidFill>
                  <a:srgbClr val="FF0000"/>
                </a:solidFill>
                <a:latin typeface="微软雅黑" panose="020B0503020204020204" pitchFamily="34" charset="-122"/>
                <a:ea typeface="微软雅黑" panose="020B0503020204020204" pitchFamily="34" charset="-122"/>
              </a:rPr>
              <a:t> </a:t>
            </a:r>
            <a:r>
              <a:rPr lang="en-US" altLang="zh-CN" sz="2400" b="1">
                <a:solidFill>
                  <a:srgbClr val="FF0000"/>
                </a:solidFill>
                <a:latin typeface="微软雅黑" panose="020B0503020204020204" pitchFamily="34" charset="-122"/>
                <a:ea typeface="微软雅黑" panose="020B0503020204020204" pitchFamily="34" charset="-122"/>
              </a:rPr>
              <a:t>2</a:t>
            </a:r>
            <a:endParaRPr lang="en-US" altLang="zh-CN" sz="2400" b="1">
              <a:solidFill>
                <a:srgbClr val="FF000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rot="10800000" flipV="1">
            <a:off x="10928985" y="6185535"/>
            <a:ext cx="666750" cy="521970"/>
          </a:xfrm>
          <a:prstGeom prst="rect">
            <a:avLst/>
          </a:prstGeom>
          <a:noFill/>
        </p:spPr>
        <p:txBody>
          <a:bodyPr wrap="square" rtlCol="0">
            <a:spAutoFit/>
          </a:bodyPr>
          <a:lstStyle/>
          <a:p>
            <a:r>
              <a:rPr lang="en-US" altLang="zh-CN" sz="2800" b="1">
                <a:solidFill>
                  <a:srgbClr val="FF0000"/>
                </a:solidFill>
                <a:latin typeface="微软雅黑" panose="020B0503020204020204" pitchFamily="34" charset="-122"/>
                <a:ea typeface="微软雅黑" panose="020B0503020204020204" pitchFamily="34" charset="-122"/>
              </a:rPr>
              <a:t> </a:t>
            </a:r>
            <a:r>
              <a:rPr lang="en-US" altLang="zh-CN" sz="2400" b="1">
                <a:solidFill>
                  <a:srgbClr val="FF0000"/>
                </a:solidFill>
                <a:latin typeface="微软雅黑" panose="020B0503020204020204" pitchFamily="34" charset="-122"/>
                <a:ea typeface="微软雅黑" panose="020B0503020204020204" pitchFamily="34" charset="-122"/>
              </a:rPr>
              <a:t>3</a:t>
            </a:r>
            <a:endParaRPr lang="en-US" altLang="zh-CN" sz="2400" b="1">
              <a:solidFill>
                <a:srgbClr val="FF0000"/>
              </a:solidFill>
              <a:latin typeface="微软雅黑" panose="020B0503020204020204" pitchFamily="34" charset="-122"/>
              <a:ea typeface="微软雅黑" panose="020B0503020204020204" pitchFamily="34" charset="-122"/>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 name="图片 3"/>
          <p:cNvPicPr>
            <a:picLocks noChangeAspect="1"/>
          </p:cNvPicPr>
          <p:nvPr/>
        </p:nvPicPr>
        <p:blipFill>
          <a:blip r:embed="rId1"/>
          <a:stretch>
            <a:fillRect/>
          </a:stretch>
        </p:blipFill>
        <p:spPr>
          <a:xfrm>
            <a:off x="208915" y="1327150"/>
            <a:ext cx="3178175" cy="3247390"/>
          </a:xfrm>
          <a:prstGeom prst="rect">
            <a:avLst/>
          </a:prstGeom>
        </p:spPr>
      </p:pic>
      <p:sp>
        <p:nvSpPr>
          <p:cNvPr id="6" name="标题 5"/>
          <p:cNvSpPr>
            <a:spLocks noGrp="1"/>
          </p:cNvSpPr>
          <p:nvPr>
            <p:ph type="title"/>
          </p:nvPr>
        </p:nvSpPr>
        <p:spPr>
          <a:xfrm>
            <a:off x="323850" y="0"/>
            <a:ext cx="11821795" cy="705485"/>
          </a:xfrm>
        </p:spPr>
        <p:txBody>
          <a:bodyPr>
            <a:normAutofit fontScale="90000"/>
          </a:bodyPr>
          <a:lstStyle/>
          <a:p>
            <a:pPr algn="ctr"/>
            <a:br>
              <a:rPr lang="en-US" altLang="zh-CN">
                <a:solidFill>
                  <a:srgbClr val="4F5BF7"/>
                </a:solidFill>
                <a:sym typeface="+mn-ea"/>
              </a:rPr>
            </a:br>
            <a:r>
              <a:rPr lang="en-US" altLang="zh-CN">
                <a:solidFill>
                  <a:srgbClr val="4F5BF7"/>
                </a:solidFill>
                <a:sym typeface="+mn-ea"/>
              </a:rPr>
              <a:t>Yo-Yo Ma, a French-born Chinese American cellist</a:t>
            </a:r>
            <a:r>
              <a:rPr lang="zh-CN" altLang="en-US">
                <a:solidFill>
                  <a:srgbClr val="4F5BF7"/>
                </a:solidFill>
                <a:sym typeface="+mn-ea"/>
              </a:rPr>
              <a:t> </a:t>
            </a:r>
            <a:br>
              <a:rPr lang="zh-CN" altLang="en-US">
                <a:solidFill>
                  <a:srgbClr val="4F5BF7"/>
                </a:solidFill>
                <a:sym typeface="+mn-ea"/>
              </a:rPr>
            </a:br>
            <a:endParaRPr lang="zh-CN" altLang="en-US"/>
          </a:p>
        </p:txBody>
      </p:sp>
      <p:pic>
        <p:nvPicPr>
          <p:cNvPr id="13" name="图片 12"/>
          <p:cNvPicPr>
            <a:picLocks noChangeAspect="1"/>
          </p:cNvPicPr>
          <p:nvPr/>
        </p:nvPicPr>
        <p:blipFill>
          <a:blip r:embed="rId2"/>
          <a:stretch>
            <a:fillRect/>
          </a:stretch>
        </p:blipFill>
        <p:spPr>
          <a:xfrm>
            <a:off x="3478530" y="819785"/>
            <a:ext cx="8667750" cy="4359275"/>
          </a:xfrm>
          <a:prstGeom prst="rect">
            <a:avLst/>
          </a:prstGeom>
        </p:spPr>
      </p:pic>
      <p:graphicFrame>
        <p:nvGraphicFramePr>
          <p:cNvPr id="14" name="表格 13"/>
          <p:cNvGraphicFramePr>
            <a:graphicFrameLocks noGrp="1"/>
          </p:cNvGraphicFramePr>
          <p:nvPr>
            <p:custDataLst>
              <p:tags r:id="rId3"/>
            </p:custDataLst>
          </p:nvPr>
        </p:nvGraphicFramePr>
        <p:xfrm>
          <a:off x="79375" y="5364480"/>
          <a:ext cx="12033250" cy="1490980"/>
        </p:xfrm>
        <a:graphic>
          <a:graphicData uri="http://schemas.openxmlformats.org/drawingml/2006/table">
            <a:tbl>
              <a:tblPr firstRow="1" bandRow="1">
                <a:tableStyleId>{5940675A-B579-460E-94D1-54222C63F5DA}</a:tableStyleId>
              </a:tblPr>
              <a:tblGrid>
                <a:gridCol w="8542020"/>
                <a:gridCol w="946150"/>
                <a:gridCol w="2545080"/>
              </a:tblGrid>
              <a:tr h="745490">
                <a:tc>
                  <a:txBody>
                    <a:bodyPr wrap="square"/>
                    <a:lstStyle/>
                    <a:p>
                      <a:pPr indent="0">
                        <a:buNone/>
                      </a:pPr>
                      <a:r>
                        <a:rPr lang="en-US" sz="2400">
                          <a:solidFill>
                            <a:srgbClr val="00B050"/>
                          </a:solidFill>
                          <a:latin typeface="微软雅黑" panose="020B0503020204020204" pitchFamily="34" charset="-122"/>
                          <a:ea typeface="微软雅黑" panose="020B0503020204020204" pitchFamily="34" charset="-122"/>
                          <a:cs typeface="宋体" panose="02010600030101010101" pitchFamily="2" charset="-122"/>
                          <a:sym typeface="+mn-ea"/>
                        </a:rPr>
                        <a:t> that over 15000 people each year attend them</a:t>
                      </a:r>
                      <a:endParaRPr lang="en-US" sz="2400">
                        <a:solidFill>
                          <a:srgbClr val="00B050"/>
                        </a:solidFill>
                        <a:latin typeface="微软雅黑" panose="020B0503020204020204" pitchFamily="34" charset="-122"/>
                        <a:ea typeface="微软雅黑" panose="020B0503020204020204" pitchFamily="34" charset="-122"/>
                        <a:cs typeface="宋体" panose="02010600030101010101" pitchFamily="2" charset="-122"/>
                        <a:sym typeface="+mn-ea"/>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wrap="square"/>
                    <a:lstStyle/>
                    <a:p>
                      <a:pPr indent="0">
                        <a:buNone/>
                      </a:pPr>
                      <a:r>
                        <a:rPr lang="en-US" sz="2400" b="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 → </a:t>
                      </a:r>
                      <a:endParaRPr lang="en-US" altLang="en-US" sz="24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10000"/>
                        <a:lumOff val="90000"/>
                      </a:schemeClr>
                    </a:solidFill>
                  </a:tcPr>
                </a:tc>
                <a:tc>
                  <a:txBody>
                    <a:bodyPr wrap="square"/>
                    <a:lstStyle/>
                    <a:p>
                      <a:pPr indent="0">
                        <a:buNone/>
                      </a:pPr>
                      <a:endParaRPr lang="en-US" altLang="en-US" sz="24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r>
              <a:tr h="745490">
                <a:tc>
                  <a:txBody>
                    <a:bodyPr wrap="square"/>
                    <a:lstStyle/>
                    <a:p>
                      <a:pPr indent="0">
                        <a:buNone/>
                      </a:pPr>
                      <a:r>
                        <a:rPr lang="en-US" altLang="en-US" sz="2400" b="0">
                          <a:solidFill>
                            <a:srgbClr val="00B050"/>
                          </a:solidFill>
                          <a:latin typeface="微软雅黑" panose="020B0503020204020204" pitchFamily="34" charset="-122"/>
                          <a:ea typeface="微软雅黑" panose="020B0503020204020204" pitchFamily="34" charset="-122"/>
                          <a:cs typeface="宋体" panose="02010600030101010101" pitchFamily="2" charset="-122"/>
                        </a:rPr>
                        <a:t> as if they are neighbors</a:t>
                      </a:r>
                      <a:endParaRPr lang="en-US" altLang="en-US" sz="2400" b="0">
                        <a:solidFill>
                          <a:srgbClr val="00B05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wrap="square"/>
                    <a:lstStyle/>
                    <a:p>
                      <a:pPr indent="0">
                        <a:buNone/>
                      </a:pPr>
                      <a:r>
                        <a:rPr lang="en-US" sz="2400" b="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 → </a:t>
                      </a:r>
                      <a:endParaRPr lang="en-US" altLang="en-US" sz="24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10000"/>
                        <a:lumOff val="90000"/>
                      </a:schemeClr>
                    </a:solidFill>
                  </a:tcPr>
                </a:tc>
                <a:tc>
                  <a:txBody>
                    <a:bodyPr wrap="square"/>
                    <a:lstStyle/>
                    <a:p>
                      <a:pPr indent="0">
                        <a:buNone/>
                      </a:pPr>
                      <a:endParaRPr lang="en-US" altLang="en-US" sz="2400" b="1">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DD6EE"/>
                    </a:solidFill>
                  </a:tcPr>
                </a:tc>
              </a:tr>
            </a:tbl>
          </a:graphicData>
        </a:graphic>
      </p:graphicFrame>
      <p:sp>
        <p:nvSpPr>
          <p:cNvPr id="15" name="文本框 14"/>
          <p:cNvSpPr txBox="1"/>
          <p:nvPr/>
        </p:nvSpPr>
        <p:spPr>
          <a:xfrm>
            <a:off x="9685020" y="5450205"/>
            <a:ext cx="757555" cy="460375"/>
          </a:xfrm>
          <a:prstGeom prst="rect">
            <a:avLst/>
          </a:prstGeom>
          <a:noFill/>
        </p:spPr>
        <p:txBody>
          <a:bodyPr wrap="square" rtlCol="0">
            <a:spAutoFit/>
          </a:bodyPr>
          <a:lstStyle/>
          <a:p>
            <a:r>
              <a:rPr lang="en-US" altLang="zh-CN" sz="2400" b="1">
                <a:solidFill>
                  <a:srgbClr val="FF0000"/>
                </a:solidFill>
                <a:latin typeface="微软雅黑" panose="020B0503020204020204" pitchFamily="34" charset="-122"/>
                <a:ea typeface="微软雅黑" panose="020B0503020204020204" pitchFamily="34" charset="-122"/>
              </a:rPr>
              <a:t> 4</a:t>
            </a:r>
            <a:endParaRPr lang="en-US" altLang="zh-CN" sz="2400" b="1">
              <a:solidFill>
                <a:srgbClr val="FF0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0281920" y="6181725"/>
            <a:ext cx="778510" cy="46037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rPr>
              <a:t>  </a:t>
            </a:r>
            <a:r>
              <a:rPr lang="en-US" altLang="zh-CN" sz="2400" b="1">
                <a:solidFill>
                  <a:srgbClr val="FF0000"/>
                </a:solidFill>
                <a:latin typeface="微软雅黑" panose="020B0503020204020204" pitchFamily="34" charset="-122"/>
                <a:ea typeface="微软雅黑" panose="020B0503020204020204" pitchFamily="34" charset="-122"/>
              </a:rPr>
              <a:t>5</a:t>
            </a:r>
            <a:endParaRPr lang="en-US" altLang="zh-CN" sz="2400" b="1">
              <a:solidFill>
                <a:srgbClr val="FF0000"/>
              </a:solidFill>
              <a:latin typeface="微软雅黑" panose="020B0503020204020204" pitchFamily="34" charset="-122"/>
              <a:ea typeface="微软雅黑" panose="020B0503020204020204" pitchFamily="34" charset="-122"/>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5325" y="0"/>
            <a:ext cx="11229975" cy="705485"/>
          </a:xfrm>
        </p:spPr>
        <p:txBody>
          <a:bodyPr/>
          <a:lstStyle/>
          <a:p>
            <a:r>
              <a:rPr lang="en-US" altLang="zh-CN">
                <a:solidFill>
                  <a:srgbClr val="4F5BF7"/>
                </a:solidFill>
                <a:sym typeface="+mn-ea"/>
              </a:rPr>
              <a:t>Practice 2    China’s High Speed Rail--</a:t>
            </a:r>
            <a:r>
              <a:rPr lang="en-US" altLang="zh-CN">
                <a:solidFill>
                  <a:srgbClr val="5E4EF8"/>
                </a:solidFill>
                <a:sym typeface="+mn-ea"/>
              </a:rPr>
              <a:t>HSR</a:t>
            </a:r>
            <a:endParaRPr lang="en-US" altLang="zh-CN">
              <a:solidFill>
                <a:srgbClr val="5E4EF8"/>
              </a:solidFill>
              <a:sym typeface="+mn-ea"/>
            </a:endParaRPr>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3" name="表格 2"/>
          <p:cNvGraphicFramePr>
            <a:graphicFrameLocks noGrp="1"/>
          </p:cNvGraphicFramePr>
          <p:nvPr/>
        </p:nvGraphicFramePr>
        <p:xfrm>
          <a:off x="483870" y="823595"/>
          <a:ext cx="11440795" cy="5379720"/>
        </p:xfrm>
        <a:graphic>
          <a:graphicData uri="http://schemas.openxmlformats.org/drawingml/2006/table">
            <a:tbl>
              <a:tblPr firstRow="1" bandRow="1">
                <a:tableStyleId>{5940675A-B579-460E-94D1-54222C63F5DA}</a:tableStyleId>
              </a:tblPr>
              <a:tblGrid>
                <a:gridCol w="11440795"/>
              </a:tblGrid>
              <a:tr h="736600">
                <a:tc>
                  <a:txBody>
                    <a:bodyPr wrap="square"/>
                    <a:lstStyle/>
                    <a:p>
                      <a:pPr indent="0" algn="ctr" fontAlgn="auto">
                        <a:lnSpc>
                          <a:spcPct val="150000"/>
                        </a:lnSpc>
                        <a:buNone/>
                      </a:pPr>
                      <a:r>
                        <a:rPr lang="en-US" sz="2400" b="1">
                          <a:solidFill>
                            <a:srgbClr val="00B050"/>
                          </a:solidFill>
                          <a:latin typeface="Arial" panose="020B0604020202020204" pitchFamily="34" charset="0"/>
                          <a:ea typeface="微软雅黑" panose="020B0503020204020204" pitchFamily="34" charset="-122"/>
                          <a:cs typeface="Arial" panose="020B0604020202020204" pitchFamily="34" charset="0"/>
                        </a:rPr>
                        <a:t>Describe China’s High Speed Rail(HSR)</a:t>
                      </a:r>
                      <a:endParaRPr lang="en-US" altLang="en-US" sz="2400" b="1">
                        <a:solidFill>
                          <a:srgbClr val="00B050"/>
                        </a:solidFill>
                        <a:latin typeface="Arial" panose="020B0604020202020204" pitchFamily="34" charset="0"/>
                        <a:ea typeface="微软雅黑" panose="020B0503020204020204" pitchFamily="34"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r>
              <a:tr h="862330">
                <a:tc>
                  <a:txBody>
                    <a:bodyPr wrap="square"/>
                    <a:lstStyle/>
                    <a:p>
                      <a:pPr indent="0" fontAlgn="auto">
                        <a:lnSpc>
                          <a:spcPct val="150000"/>
                        </a:lnSpc>
                        <a:buNone/>
                      </a:pPr>
                      <a:r>
                        <a:rPr lang="en-US" sz="2800" b="1">
                          <a:solidFill>
                            <a:srgbClr val="FF0000"/>
                          </a:solidFill>
                          <a:latin typeface="Arial" panose="020B0604020202020204" pitchFamily="34" charset="0"/>
                          <a:ea typeface="微软雅黑" panose="020B0503020204020204" pitchFamily="34" charset="-122"/>
                          <a:cs typeface="Arial" panose="020B0604020202020204" pitchFamily="34" charset="0"/>
                        </a:rPr>
                        <a:t>◎</a:t>
                      </a:r>
                      <a:r>
                        <a:rPr lang="en-US" sz="2400" b="1">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sz="2400" b="0">
                          <a:solidFill>
                            <a:srgbClr val="000000"/>
                          </a:solidFill>
                          <a:latin typeface="Arial" panose="020B0604020202020204" pitchFamily="34" charset="0"/>
                          <a:ea typeface="微软雅黑" panose="020B0503020204020204" pitchFamily="34" charset="-122"/>
                          <a:cs typeface="Arial" panose="020B0604020202020204" pitchFamily="34" charset="0"/>
                        </a:rPr>
                        <a:t>In 2008, China’s HSR service started.</a:t>
                      </a:r>
                      <a:endParaRPr lang="en-US" altLang="en-US" sz="2400" b="1">
                        <a:solidFill>
                          <a:srgbClr val="FF0000"/>
                        </a:solidFill>
                        <a:latin typeface="Arial" panose="020B0604020202020204" pitchFamily="34" charset="0"/>
                        <a:ea typeface="微软雅黑" panose="020B0503020204020204" pitchFamily="34"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r>
              <a:tr h="960755">
                <a:tc>
                  <a:txBody>
                    <a:bodyPr wrap="square"/>
                    <a:lstStyle/>
                    <a:p>
                      <a:pPr indent="0" fontAlgn="auto">
                        <a:lnSpc>
                          <a:spcPct val="150000"/>
                        </a:lnSpc>
                        <a:buNone/>
                      </a:pPr>
                      <a:r>
                        <a:rPr lang="en-US" sz="2800" b="1">
                          <a:solidFill>
                            <a:srgbClr val="FF0000"/>
                          </a:solidFill>
                          <a:latin typeface="Arial" panose="020B0604020202020204" pitchFamily="34" charset="0"/>
                          <a:ea typeface="微软雅黑" panose="020B0503020204020204" pitchFamily="34" charset="-122"/>
                          <a:cs typeface="Arial" panose="020B0604020202020204" pitchFamily="34" charset="0"/>
                        </a:rPr>
                        <a:t>◎</a:t>
                      </a:r>
                      <a:r>
                        <a:rPr lang="en-US" sz="2400" b="1">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sz="2400" b="0">
                          <a:solidFill>
                            <a:srgbClr val="000000"/>
                          </a:solidFill>
                          <a:latin typeface="Arial" panose="020B0604020202020204" pitchFamily="34" charset="0"/>
                          <a:ea typeface="微软雅黑" panose="020B0503020204020204" pitchFamily="34" charset="-122"/>
                          <a:cs typeface="Arial" panose="020B0604020202020204" pitchFamily="34" charset="0"/>
                        </a:rPr>
                        <a:t>In 2015, a major breakthrough in technology was made, using independent R&amp;D. </a:t>
                      </a:r>
                      <a:endParaRPr lang="en-US" altLang="en-US" sz="2400" b="1">
                        <a:solidFill>
                          <a:srgbClr val="FF0000"/>
                        </a:solidFill>
                        <a:latin typeface="Arial" panose="020B0604020202020204" pitchFamily="34" charset="0"/>
                        <a:ea typeface="微软雅黑" panose="020B0503020204020204" pitchFamily="34"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r>
              <a:tr h="1195070">
                <a:tc>
                  <a:txBody>
                    <a:bodyPr wrap="square"/>
                    <a:lstStyle/>
                    <a:p>
                      <a:pPr indent="0" fontAlgn="auto">
                        <a:lnSpc>
                          <a:spcPct val="150000"/>
                        </a:lnSpc>
                        <a:buNone/>
                      </a:pPr>
                      <a:r>
                        <a:rPr lang="en-US" sz="2800" b="1">
                          <a:solidFill>
                            <a:srgbClr val="FF0000"/>
                          </a:solidFill>
                          <a:latin typeface="Arial" panose="020B0604020202020204" pitchFamily="34" charset="0"/>
                          <a:ea typeface="微软雅黑" panose="020B0503020204020204" pitchFamily="34" charset="-122"/>
                          <a:cs typeface="Arial" panose="020B0604020202020204" pitchFamily="34" charset="0"/>
                        </a:rPr>
                        <a:t>◎</a:t>
                      </a:r>
                      <a:r>
                        <a:rPr lang="en-US" sz="2400" b="1">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sz="2400" b="0">
                          <a:latin typeface="Arial" panose="020B0604020202020204" pitchFamily="34" charset="0"/>
                          <a:ea typeface="微软雅黑" panose="020B0503020204020204" pitchFamily="34" charset="-122"/>
                          <a:cs typeface="Arial" panose="020B0604020202020204" pitchFamily="34" charset="0"/>
                        </a:rPr>
                        <a:t>Now, China cooperates with dozens of countries in the world to develop HSR services overseas. </a:t>
                      </a:r>
                      <a:endParaRPr lang="en-US" altLang="en-US" sz="2400" b="1">
                        <a:solidFill>
                          <a:srgbClr val="FF0000"/>
                        </a:solidFill>
                        <a:latin typeface="Arial" panose="020B0604020202020204" pitchFamily="34" charset="0"/>
                        <a:ea typeface="微软雅黑" panose="020B0503020204020204" pitchFamily="34" charset="-122"/>
                        <a:cs typeface="Arial" panose="020B0604020202020204" pitchFamily="3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20000"/>
                        <a:lumOff val="80000"/>
                      </a:schemeClr>
                    </a:solidFill>
                  </a:tcPr>
                </a:tc>
              </a:tr>
              <a:tr h="1624965">
                <a:tc>
                  <a:txBody>
                    <a:bodyPr wrap="square"/>
                    <a:lstStyle/>
                    <a:p>
                      <a:pPr indent="0" fontAlgn="auto">
                        <a:lnSpc>
                          <a:spcPct val="150000"/>
                        </a:lnSpc>
                        <a:buNone/>
                      </a:pPr>
                      <a:endParaRPr lang="en-US" altLang="en-US" sz="2400" b="0">
                        <a:latin typeface="微软雅黑" panose="020B0503020204020204" pitchFamily="34" charset="-122"/>
                        <a:ea typeface="微软雅黑" panose="020B0503020204020204" pitchFamily="34" charset="-122"/>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r>
            </a:tbl>
          </a:graphicData>
        </a:graphic>
      </p:graphicFrame>
      <p:pic>
        <p:nvPicPr>
          <p:cNvPr id="6" name="图片 1" descr="IMG_256"/>
          <p:cNvPicPr>
            <a:picLocks noChangeAspect="1"/>
          </p:cNvPicPr>
          <p:nvPr/>
        </p:nvPicPr>
        <p:blipFill>
          <a:blip r:embed="rId1"/>
          <a:stretch>
            <a:fillRect/>
          </a:stretch>
        </p:blipFill>
        <p:spPr>
          <a:xfrm>
            <a:off x="483870" y="4659630"/>
            <a:ext cx="5391785" cy="2035175"/>
          </a:xfrm>
          <a:prstGeom prst="rect">
            <a:avLst/>
          </a:prstGeom>
          <a:noFill/>
          <a:ln w="9525">
            <a:noFill/>
          </a:ln>
        </p:spPr>
      </p:pic>
      <p:sp>
        <p:nvSpPr>
          <p:cNvPr id="7" name="文本框 5"/>
          <p:cNvSpPr txBox="1"/>
          <p:nvPr/>
        </p:nvSpPr>
        <p:spPr>
          <a:xfrm>
            <a:off x="5891530" y="4567555"/>
            <a:ext cx="6017895" cy="212725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just" fontAlgn="auto">
              <a:lnSpc>
                <a:spcPct val="150000"/>
              </a:lnSpc>
            </a:pPr>
            <a:r>
              <a:rPr lang="en-US" altLang="zh-CN" sz="2400" kern="100">
                <a:solidFill>
                  <a:srgbClr val="FF0000"/>
                </a:solidFill>
                <a:latin typeface="Arial" panose="020B0604020202020204" pitchFamily="34" charset="0"/>
                <a:ea typeface="微软雅黑" panose="020B0503020204020204" pitchFamily="34" charset="-122"/>
                <a:cs typeface="Arial" panose="020B0604020202020204" pitchFamily="34" charset="0"/>
                <a:sym typeface="Times New Roman" panose="02020603050405020304" charset="0"/>
              </a:rPr>
              <a:t>Since HSR service started in China in 2008, it has undergone rapid growth...</a:t>
            </a:r>
            <a:endParaRPr lang="en-US" altLang="zh-CN" sz="2400" kern="100">
              <a:solidFill>
                <a:srgbClr val="FF0000"/>
              </a:solidFill>
              <a:latin typeface="Arial" panose="020B0604020202020204" pitchFamily="34" charset="0"/>
              <a:ea typeface="微软雅黑" panose="020B0503020204020204" pitchFamily="34" charset="-122"/>
              <a:cs typeface="Arial" panose="020B0604020202020204" pitchFamily="34" charset="0"/>
              <a:sym typeface="Times New Roman" panose="02020603050405020304" charset="0"/>
            </a:endParaRPr>
          </a:p>
        </p:txBody>
      </p:sp>
    </p:spTree>
    <p:custDataLst>
      <p:tags r:id="rId2"/>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91915" y="86430"/>
            <a:ext cx="10969200" cy="705600"/>
          </a:xfrm>
        </p:spPr>
        <p:txBody>
          <a:bodyPr>
            <a:normAutofit fontScale="90000"/>
          </a:bodyPr>
          <a:lstStyle/>
          <a:p>
            <a:pPr algn="ctr"/>
            <a:br>
              <a:rPr lang="en-US">
                <a:solidFill>
                  <a:srgbClr val="00B050"/>
                </a:solidFill>
                <a:cs typeface="Arial" panose="020B0604020202020204" pitchFamily="34" charset="0"/>
                <a:sym typeface="+mn-ea"/>
              </a:rPr>
            </a:br>
            <a:r>
              <a:rPr lang="en-US">
                <a:solidFill>
                  <a:srgbClr val="00B050"/>
                </a:solidFill>
                <a:cs typeface="Arial" panose="020B0604020202020204" pitchFamily="34" charset="0"/>
                <a:sym typeface="+mn-ea"/>
              </a:rPr>
              <a:t>Describe China’s High Speed Rail(HSR)</a:t>
            </a:r>
            <a:br>
              <a:rPr lang="en-US" altLang="en-US" b="1">
                <a:solidFill>
                  <a:srgbClr val="00B050"/>
                </a:solidFill>
                <a:latin typeface="Arial" panose="020B0604020202020204" pitchFamily="34" charset="0"/>
                <a:ea typeface="微软雅黑" panose="020B0503020204020204" pitchFamily="34" charset="-122"/>
                <a:cs typeface="Arial" panose="020B0604020202020204" pitchFamily="34" charset="0"/>
              </a:rPr>
            </a:br>
            <a:endParaRPr lang="zh-CN" altLang="en-US"/>
          </a:p>
        </p:txBody>
      </p:sp>
      <p:grpSp>
        <p:nvGrpSpPr>
          <p:cNvPr id="58" name="Group 21_1"/>
          <p:cNvGrpSpPr/>
          <p:nvPr/>
        </p:nvGrpSpPr>
        <p:grpSpPr>
          <a:xfrm>
            <a:off x="-981075" y="-35560"/>
            <a:ext cx="13139420" cy="6560185"/>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文本框 2"/>
          <p:cNvSpPr txBox="1"/>
          <p:nvPr/>
        </p:nvSpPr>
        <p:spPr>
          <a:xfrm>
            <a:off x="421005" y="890270"/>
            <a:ext cx="11339830" cy="5077460"/>
          </a:xfrm>
          <a:prstGeom prst="rect">
            <a:avLst/>
          </a:prstGeom>
          <a:noFill/>
        </p:spPr>
        <p:txBody>
          <a:bodyPr wrap="square" rtlCol="0">
            <a:spAutoFit/>
          </a:bodyPr>
          <a:lstStyle/>
          <a:p>
            <a:pPr fontAlgn="auto">
              <a:lnSpc>
                <a:spcPct val="150000"/>
              </a:lnSpc>
            </a:pPr>
            <a:r>
              <a:rPr lang="en-US" altLang="zh-CN" sz="2400"/>
              <a:t>       </a:t>
            </a:r>
            <a:r>
              <a:rPr lang="en-US" altLang="zh-CN" sz="2400">
                <a:solidFill>
                  <a:srgbClr val="FF0000"/>
                </a:solidFill>
              </a:rPr>
              <a:t> </a:t>
            </a:r>
            <a:r>
              <a:rPr lang="zh-CN" altLang="en-US" sz="2400">
                <a:solidFill>
                  <a:srgbClr val="FF0000"/>
                </a:solidFill>
                <a:latin typeface="Arial" panose="020B0604020202020204" pitchFamily="34" charset="0"/>
                <a:cs typeface="Arial" panose="020B0604020202020204" pitchFamily="34" charset="0"/>
              </a:rPr>
              <a:t>Since HSR service started in China in 2008, it has undergone rapid growth. The experience of train travel becomes much more efficient and enjoyable than before because journeys are not only much faster but also comfortable.</a:t>
            </a:r>
            <a:endParaRPr lang="zh-CN" altLang="en-US" sz="2400">
              <a:solidFill>
                <a:srgbClr val="FF0000"/>
              </a:solidFill>
              <a:latin typeface="Arial" panose="020B0604020202020204" pitchFamily="34" charset="0"/>
              <a:cs typeface="Arial" panose="020B0604020202020204" pitchFamily="34" charset="0"/>
            </a:endParaRPr>
          </a:p>
          <a:p>
            <a:pPr fontAlgn="auto">
              <a:lnSpc>
                <a:spcPct val="150000"/>
              </a:lnSpc>
            </a:pPr>
            <a:r>
              <a:rPr lang="zh-CN" altLang="en-US" sz="2400">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     </a:t>
            </a:r>
            <a:r>
              <a:rPr lang="zh-CN" altLang="en-US" sz="2400">
                <a:latin typeface="Arial" panose="020B0604020202020204" pitchFamily="34" charset="0"/>
                <a:cs typeface="Arial" panose="020B0604020202020204" pitchFamily="34" charset="0"/>
              </a:rPr>
              <a:t> </a:t>
            </a:r>
            <a:r>
              <a:rPr lang="zh-CN" altLang="en-US" sz="2400">
                <a:solidFill>
                  <a:srgbClr val="5E4EF8"/>
                </a:solidFill>
                <a:latin typeface="Arial" panose="020B0604020202020204" pitchFamily="34" charset="0"/>
                <a:cs typeface="Arial" panose="020B0604020202020204" pitchFamily="34" charset="0"/>
              </a:rPr>
              <a:t>China</a:t>
            </a:r>
            <a:r>
              <a:rPr lang="en-US" altLang="zh-CN" sz="2400">
                <a:solidFill>
                  <a:srgbClr val="5E4EF8"/>
                </a:solidFill>
                <a:latin typeface="Arial" panose="020B0604020202020204" pitchFamily="34" charset="0"/>
                <a:cs typeface="Arial" panose="020B0604020202020204" pitchFamily="34" charset="0"/>
              </a:rPr>
              <a:t>’</a:t>
            </a:r>
            <a:r>
              <a:rPr lang="zh-CN" altLang="en-US" sz="2400">
                <a:solidFill>
                  <a:srgbClr val="5E4EF8"/>
                </a:solidFill>
                <a:latin typeface="Arial" panose="020B0604020202020204" pitchFamily="34" charset="0"/>
                <a:cs typeface="Arial" panose="020B0604020202020204" pitchFamily="34" charset="0"/>
              </a:rPr>
              <a:t>s HSR had another technological leap when a major breakthrough was made in 2015, using independent R&amp;D. travelers have have become so accustomed to the incredible speed of HSR that many of us have already forgotten the old, slow trains of just a decade ago. </a:t>
            </a:r>
            <a:endParaRPr lang="zh-CN" altLang="en-US" sz="2400">
              <a:solidFill>
                <a:srgbClr val="5E4EF8"/>
              </a:solidFill>
              <a:latin typeface="Arial" panose="020B0604020202020204" pitchFamily="34" charset="0"/>
              <a:cs typeface="Arial" panose="020B0604020202020204" pitchFamily="34" charset="0"/>
            </a:endParaRPr>
          </a:p>
          <a:p>
            <a:pPr fontAlgn="auto">
              <a:lnSpc>
                <a:spcPct val="150000"/>
              </a:lnSpc>
            </a:pPr>
            <a:r>
              <a:rPr lang="zh-CN" altLang="en-US" sz="2400">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      </a:t>
            </a:r>
            <a:r>
              <a:rPr lang="en-US" altLang="zh-CN" sz="2400">
                <a:solidFill>
                  <a:srgbClr val="00B0F0"/>
                </a:solidFill>
                <a:latin typeface="Arial" panose="020B0604020202020204" pitchFamily="34" charset="0"/>
                <a:cs typeface="Arial" panose="020B0604020202020204" pitchFamily="34" charset="0"/>
              </a:rPr>
              <a:t> </a:t>
            </a:r>
            <a:r>
              <a:rPr lang="zh-CN" altLang="en-US" sz="2400">
                <a:solidFill>
                  <a:srgbClr val="00B0F0"/>
                </a:solidFill>
                <a:latin typeface="Arial" panose="020B0604020202020204" pitchFamily="34" charset="0"/>
                <a:cs typeface="Arial" panose="020B0604020202020204" pitchFamily="34" charset="0"/>
              </a:rPr>
              <a:t>Now, China cooperates with dozens of countries around the world in order to share its groundbreaking technology and develop HSR services overseas.</a:t>
            </a:r>
            <a:endParaRPr lang="zh-CN" altLang="en-US" sz="2400">
              <a:solidFill>
                <a:srgbClr val="00B0F0"/>
              </a:solidFill>
              <a:latin typeface="Arial" panose="020B0604020202020204" pitchFamily="34" charset="0"/>
              <a:cs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AS_OS" val="Unix 3.10 unknown"/>
  <p:tag name="AS_RELEASE_DATE" val="2020.11.30"/>
  <p:tag name="AS_TITLE" val="Aspose.Slides for Java"/>
  <p:tag name="AS_VERSION" val="20.1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2.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3.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UNIT_TABLE_BEAUTIFY" val="smartTable{eb0f67ac-9a4d-4358-942b-1107da4a3cb9}"/>
  <p:tag name="TABLE_ENDDRAG_ORIGIN_RECT" val="903*424"/>
  <p:tag name="TABLE_ENDDRAG_RECT" val="38*73*903*424"/>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UNIT_TABLE_BEAUTIFY" val="smartTable{1d7c6318-6113-4ff0-846f-829f0cc65cfb}"/>
  <p:tag name="TABLE_ENDDRAG_ORIGIN_RECT" val="922*409"/>
  <p:tag name="TABLE_ENDDRAG_RECT" val="19*73*922*409"/>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UNIT_TABLE_BEAUTIFY" val="smartTable{48fce135-e44e-44f4-8495-ee31698aac7b}"/>
  <p:tag name="TABLE_ENDDRAG_ORIGIN_RECT" val="910*408"/>
  <p:tag name="TABLE_ENDDRAG_RECT" val="15*97*910*408"/>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UNIT_TABLE_BEAUTIFY" val="smartTable{467479f1-395f-4f8f-a35e-996fca300e2a}"/>
  <p:tag name="TABLE_ENDDRAG_ORIGIN_RECT" val="931*121"/>
  <p:tag name="TABLE_ENDDRAG_RECT" val="21*409*932*12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UNIT_TABLE_BEAUTIFY" val="smartTable{5b017a3c-779e-4c65-8c90-f97969f74e0a}"/>
  <p:tag name="TABLE_ENDDRAG_ORIGIN_RECT" val="947*117"/>
  <p:tag name="TABLE_ENDDRAG_RECT" val="6*422*947*117"/>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KSO_WM_UNIT_TABLE_BEAUTIFY" val="smartTable{d183a339-943e-4017-b036-9e0614ce484c}"/>
  <p:tag name="TABLE_ENDDRAG_ORIGIN_RECT" val="744*465"/>
  <p:tag name="TABLE_ENDDRAG_RECT" val="6*65*744*465"/>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UNIT_TABLE_BEAUTIFY" val="smartTable{f12e09e7-11c3-4b8f-abf0-67613f47c1db}"/>
  <p:tag name="TABLE_ENDDRAG_ORIGIN_RECT" val="748*408"/>
  <p:tag name="TABLE_ENDDRAG_RECT" val="10*81*748*408"/>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UNIT_TABLE_BEAUTIFY" val="smartTable{fabf73a8-9f83-40cc-b98f-261ebc86cb44}"/>
  <p:tag name="TABLE_ENDDRAG_ORIGIN_RECT" val="868*360"/>
  <p:tag name="TABLE_ENDDRAG_RECT" val="59*67*868*360"/>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UNIT_TABLE_BEAUTIFY" val="smartTable{5d2ead2f-4e16-4109-a826-f09a139d69b4}"/>
  <p:tag name="TABLE_ENDDRAG_ORIGIN_RECT" val="916*433"/>
  <p:tag name="TABLE_ENDDRAG_RECT" val="30*71*916*433"/>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UNIT_TABLE_BEAUTIFY" val="smartTable{7fab7544-a448-44d8-ae06-8abc604631b8}"/>
  <p:tag name="TABLE_ENDDRAG_ORIGIN_RECT" val="957*501"/>
  <p:tag name="TABLE_ENDDRAG_RECT" val="0*19*958*50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UNIT_TABLE_BEAUTIFY" val="smartTable{a93e43cf-82db-482b-83b3-dcd3dea0afd6}"/>
  <p:tag name="TABLE_ENDDRAG_ORIGIN_RECT" val="936*488"/>
  <p:tag name="TABLE_ENDDRAG_RECT" val="5*67*936*488"/>
</p:tagLst>
</file>

<file path=ppt/tags/tag92.xml><?xml version="1.0" encoding="utf-8"?>
<p:tagLst xmlns:p="http://schemas.openxmlformats.org/presentationml/2006/main">
  <p:tag name="KSO_WM_BEAUTIFY_FLAG" val="#wm#"/>
  <p:tag name="KSO_WM_TEMPLATE_CATEGORY" val="custom"/>
  <p:tag name="KSO_WM_TEMPLATE_INDEX" val="20205081"/>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wm#"/>
  <p:tag name="KSO_WM_TEMPLATE_CATEGORY" val="custom"/>
  <p:tag name="KSO_WM_TEMPLATE_INDEX" val="20205081"/>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UNIT_TABLE_BEAUTIFY" val="smartTable{dbfffcbd-4955-4b9c-85da-5c0ab29cc718}"/>
  <p:tag name="TABLE_ENDDRAG_ORIGIN_RECT" val="877*452"/>
  <p:tag name="TABLE_ENDDRAG_RECT" val="49*66*877*452"/>
</p:tagLst>
</file>

<file path=ppt/tags/tag97.xml><?xml version="1.0" encoding="utf-8"?>
<p:tagLst xmlns:p="http://schemas.openxmlformats.org/presentationml/2006/main">
  <p:tag name="KSO_WM_BEAUTIFY_FLAG" val="#wm#"/>
  <p:tag name="KSO_WM_TEMPLATE_CATEGORY" val="custom"/>
  <p:tag name="KSO_WM_TEMPLATE_INDEX" val="20205081"/>
</p:tagLst>
</file>

<file path=ppt/tags/tag98.xml><?xml version="1.0" encoding="utf-8"?>
<p:tagLst xmlns:p="http://schemas.openxmlformats.org/presentationml/2006/main">
  <p:tag name="KSO_WM_BEAUTIFY_FLAG" val="#wm#"/>
  <p:tag name="KSO_WM_TEMPLATE_CATEGORY" val="custom"/>
  <p:tag name="KSO_WM_TEMPLATE_INDEX" val="20205081"/>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7614</Words>
  <Application>WPS 演示</Application>
  <PresentationFormat/>
  <Paragraphs>387</Paragraphs>
  <Slides>25</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Arial</vt:lpstr>
      <vt:lpstr>宋体</vt:lpstr>
      <vt:lpstr>Wingdings</vt:lpstr>
      <vt:lpstr>微软雅黑</vt:lpstr>
      <vt:lpstr>Wingdings</vt:lpstr>
      <vt:lpstr>Times New Roman</vt:lpstr>
      <vt:lpstr>字魂27号-布丁体</vt:lpstr>
      <vt:lpstr>Arial Unicode MS</vt:lpstr>
      <vt:lpstr>Calibri</vt:lpstr>
      <vt:lpstr>Office 主题​​</vt:lpstr>
      <vt:lpstr>PowerPoint 演示文稿</vt:lpstr>
      <vt:lpstr> Part 1    Grammar </vt:lpstr>
      <vt:lpstr>Common subordinating conjunctions 1 </vt:lpstr>
      <vt:lpstr>Common subordinating conjunctions 2 </vt:lpstr>
      <vt:lpstr>  Recognize and classify the adverbial clasues </vt:lpstr>
      <vt:lpstr> Practice 1   </vt:lpstr>
      <vt:lpstr> Yo-Yo Ma, a French-born Chinese American cellist  </vt:lpstr>
      <vt:lpstr>Practice 2    China’s High Speed Rail--HSR</vt:lpstr>
      <vt:lpstr> Describe China’s High Speed Rail(HSR) </vt:lpstr>
      <vt:lpstr> Focus on vocabulary about cultural exchange </vt:lpstr>
      <vt:lpstr>PowerPoint 演示文稿</vt:lpstr>
      <vt:lpstr>PowerPoint 演示文稿</vt:lpstr>
      <vt:lpstr>A renowned literary&amp; scholar,Qian Zhongzhu</vt:lpstr>
      <vt:lpstr> A renowned literary&amp; scholar,Qian Zhongzhu </vt:lpstr>
      <vt:lpstr>Before listening </vt:lpstr>
      <vt:lpstr>  Listen and understand the topics it covers </vt:lpstr>
      <vt:lpstr>Listen again and finish the task </vt:lpstr>
      <vt:lpstr>PowerPoint 演示文稿</vt:lpstr>
      <vt:lpstr>Post listening   give reasons and draw conclusions.  </vt:lpstr>
      <vt:lpstr>Language appreciation</vt:lpstr>
      <vt:lpstr>Language appreciation </vt:lpstr>
      <vt:lpstr> Language appreciation   </vt:lpstr>
      <vt:lpstr>  Language points  </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沧海昆仑</cp:lastModifiedBy>
  <cp:revision>2</cp:revision>
  <cp:lastPrinted>2021-04-28T07:05:00Z</cp:lastPrinted>
  <dcterms:created xsi:type="dcterms:W3CDTF">2021-04-28T07:05:00Z</dcterms:created>
  <dcterms:modified xsi:type="dcterms:W3CDTF">2021-05-16T14:15:49Z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7A1F4D81F42544C1AD79FFDBDDC727DD</vt:lpwstr>
  </property>
  <property fmtid="{D5CDD505-2E9C-101B-9397-08002B2CF9AE}" pid="7" name="KSOProductBuildVer">
    <vt:lpwstr>2052-11.1.0.10495</vt:lpwstr>
  </property>
</Properties>
</file>