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4" r:id="rId4"/>
    <p:sldId id="278" r:id="rId5"/>
    <p:sldId id="319" r:id="rId6"/>
    <p:sldId id="277" r:id="rId7"/>
    <p:sldId id="266" r:id="rId8"/>
    <p:sldId id="263" r:id="rId9"/>
    <p:sldId id="302" r:id="rId10"/>
    <p:sldId id="303" r:id="rId11"/>
    <p:sldId id="304" r:id="rId12"/>
    <p:sldId id="305" r:id="rId13"/>
    <p:sldId id="306" r:id="rId14"/>
    <p:sldId id="307" r:id="rId15"/>
    <p:sldId id="308" r:id="rId16"/>
    <p:sldId id="309" r:id="rId17"/>
    <p:sldId id="310" r:id="rId18"/>
    <p:sldId id="339" r:id="rId19"/>
    <p:sldId id="340" r:id="rId20"/>
    <p:sldId id="349" r:id="rId21"/>
    <p:sldId id="341" r:id="rId22"/>
    <p:sldId id="342" r:id="rId23"/>
    <p:sldId id="350" r:id="rId24"/>
    <p:sldId id="262" r:id="rId25"/>
    <p:sldId id="261" r:id="rId26"/>
    <p:sldId id="260" r:id="rId27"/>
    <p:sldId id="259" r:id="rId28"/>
    <p:sldId id="258" r:id="rId29"/>
    <p:sldId id="257"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24"/>
        <p:guide pos="389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10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endParaRPr lang="zh-CN" altLang="en-US"/>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a:sym typeface="+mn-ea"/>
              </a:rPr>
              <a:t>单击此处编辑标题</a:t>
            </a:r>
            <a:endParaRPr>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4.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0.xml"/><Relationship Id="rId2" Type="http://schemas.openxmlformats.org/officeDocument/2006/relationships/image" Target="../media/image10.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6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9758045" y="6524625"/>
            <a:ext cx="2350135" cy="228600"/>
            <a:chOff x="2805536" y="-1467853"/>
            <a:chExt cx="2161673" cy="228600"/>
          </a:xfrm>
        </p:grpSpPr>
        <p:sp>
          <p:nvSpPr>
            <p:cNvPr id="26" name="椭圆 25"/>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3" name="图片 12" descr="新教材精创页眉-简化版"/>
          <p:cNvPicPr>
            <a:picLocks noChangeAspect="1"/>
          </p:cNvPicPr>
          <p:nvPr/>
        </p:nvPicPr>
        <p:blipFill>
          <a:blip r:embed="rId1"/>
          <a:stretch>
            <a:fillRect/>
          </a:stretch>
        </p:blipFill>
        <p:spPr>
          <a:xfrm>
            <a:off x="1819910" y="84455"/>
            <a:ext cx="8318500" cy="829310"/>
          </a:xfrm>
          <a:prstGeom prst="rect">
            <a:avLst/>
          </a:prstGeom>
        </p:spPr>
      </p:pic>
      <p:sp>
        <p:nvSpPr>
          <p:cNvPr id="6" name="文本框 5"/>
          <p:cNvSpPr txBox="1"/>
          <p:nvPr/>
        </p:nvSpPr>
        <p:spPr>
          <a:xfrm>
            <a:off x="7923530" y="937260"/>
            <a:ext cx="4268470" cy="368300"/>
          </a:xfrm>
          <a:prstGeom prst="rect">
            <a:avLst/>
          </a:prstGeom>
          <a:noFill/>
        </p:spPr>
        <p:txBody>
          <a:bodyPr wrap="square" rtlCol="0">
            <a:spAutoFit/>
          </a:bodyPr>
          <a:lstStyle/>
          <a:p>
            <a:r>
              <a:rPr lang="en-US" altLang="zh-CN" b="1" smtClean="0">
                <a:solidFill>
                  <a:schemeClr val="accent1"/>
                </a:solidFill>
                <a:sym typeface="+mn-ea"/>
              </a:rPr>
              <a:t>  </a:t>
            </a:r>
            <a:r>
              <a:rPr lang="zh-CN" altLang="en-US" sz="1600" b="1" smtClean="0">
                <a:solidFill>
                  <a:schemeClr val="accent1"/>
                </a:solidFill>
                <a:sym typeface="+mn-ea"/>
              </a:rPr>
              <a:t>外研版</a:t>
            </a:r>
            <a:r>
              <a:rPr lang="en-US" altLang="zh-CN" sz="1600" b="1" smtClean="0">
                <a:solidFill>
                  <a:schemeClr val="accent1"/>
                </a:solidFill>
                <a:sym typeface="+mn-ea"/>
              </a:rPr>
              <a:t>(2019)</a:t>
            </a:r>
            <a:r>
              <a:rPr lang="zh-CN" altLang="en-US" sz="1600" b="1" smtClean="0">
                <a:solidFill>
                  <a:schemeClr val="accent1"/>
                </a:solidFill>
                <a:sym typeface="+mn-ea"/>
              </a:rPr>
              <a:t>高中英语  选择性</a:t>
            </a:r>
            <a:r>
              <a:rPr lang="zh-CN" altLang="en-US" sz="1600" b="1">
                <a:solidFill>
                  <a:schemeClr val="accent1"/>
                </a:solidFill>
                <a:sym typeface="+mn-ea"/>
              </a:rPr>
              <a:t>必修第四册</a:t>
            </a:r>
            <a:r>
              <a:rPr lang="zh-CN" altLang="en-US" b="1">
                <a:solidFill>
                  <a:schemeClr val="accent1"/>
                </a:solidFill>
                <a:sym typeface="+mn-ea"/>
              </a:rPr>
              <a:t>   </a:t>
            </a:r>
            <a:endParaRPr lang="zh-CN" altLang="en-US"/>
          </a:p>
        </p:txBody>
      </p:sp>
      <p:sp>
        <p:nvSpPr>
          <p:cNvPr id="7" name="文本框 6"/>
          <p:cNvSpPr txBox="1"/>
          <p:nvPr/>
        </p:nvSpPr>
        <p:spPr>
          <a:xfrm>
            <a:off x="1003300" y="1842770"/>
            <a:ext cx="10427970" cy="922020"/>
          </a:xfrm>
          <a:prstGeom prst="rect">
            <a:avLst/>
          </a:prstGeom>
          <a:noFill/>
        </p:spPr>
        <p:txBody>
          <a:bodyPr wrap="square" rtlCol="0">
            <a:spAutoFit/>
          </a:bodyPr>
          <a:lstStyle/>
          <a:p>
            <a:pPr algn="ctr"/>
            <a:r>
              <a:rPr lang="en-US" altLang="zh-CN" sz="3200" b="1">
                <a:solidFill>
                  <a:srgbClr val="FF0000"/>
                </a:solidFill>
                <a:latin typeface="Times New Roman" panose="02020603050405020304" charset="0"/>
                <a:ea typeface="字魂27号-布丁体" panose="00000500000000000000" charset="-122"/>
                <a:cs typeface="Times New Roman" panose="02020603050405020304" charset="0"/>
                <a:sym typeface="+mn-ea"/>
              </a:rPr>
              <a:t>   </a:t>
            </a:r>
            <a:r>
              <a:rPr lang="en-US" altLang="zh-CN" sz="5400" b="1">
                <a:solidFill>
                  <a:srgbClr val="FF0000"/>
                </a:solidFill>
                <a:latin typeface="Times New Roman" panose="02020603050405020304" charset="0"/>
                <a:ea typeface="字魂27号-布丁体" panose="00000500000000000000" charset="-122"/>
                <a:cs typeface="Times New Roman" panose="02020603050405020304" charset="0"/>
                <a:sym typeface="+mn-ea"/>
              </a:rPr>
              <a:t>Unit 3     The world meets China</a:t>
            </a:r>
            <a:endParaRPr lang="zh-CN" altLang="en-US" sz="5400" b="1">
              <a:solidFill>
                <a:srgbClr val="FF0000"/>
              </a:solidFill>
              <a:latin typeface="Times New Roman" panose="02020603050405020304" charset="0"/>
              <a:ea typeface="字魂27号-布丁体" panose="00000500000000000000" charset="-122"/>
              <a:cs typeface="Times New Roman" panose="02020603050405020304" charset="0"/>
              <a:sym typeface="+mn-ea"/>
            </a:endParaRPr>
          </a:p>
        </p:txBody>
      </p:sp>
      <p:sp>
        <p:nvSpPr>
          <p:cNvPr id="8" name="文本框 7"/>
          <p:cNvSpPr txBox="1"/>
          <p:nvPr/>
        </p:nvSpPr>
        <p:spPr>
          <a:xfrm>
            <a:off x="1508125" y="3251200"/>
            <a:ext cx="9923145" cy="706755"/>
          </a:xfrm>
          <a:prstGeom prst="rect">
            <a:avLst/>
          </a:prstGeom>
          <a:noFill/>
        </p:spPr>
        <p:txBody>
          <a:bodyPr wrap="square" rtlCol="0">
            <a:spAutoFit/>
          </a:bodyPr>
          <a:lstStyle/>
          <a:p>
            <a:r>
              <a:rPr lang="zh-CN" altLang="en-US" sz="4000">
                <a:solidFill>
                  <a:srgbClr val="FF0000"/>
                </a:solidFill>
                <a:latin typeface="Times New Roman" panose="02020603050405020304" charset="0"/>
                <a:ea typeface="字魂27号-布丁体" panose="00000500000000000000" charset="-122"/>
                <a:cs typeface="Times New Roman" panose="02020603050405020304" charset="0"/>
                <a:sym typeface="+mn-ea"/>
              </a:rPr>
              <a:t>Period </a:t>
            </a:r>
            <a:r>
              <a:rPr lang="en-US" altLang="zh-CN" sz="4000">
                <a:solidFill>
                  <a:srgbClr val="FF0000"/>
                </a:solidFill>
                <a:latin typeface="Times New Roman" panose="02020603050405020304" charset="0"/>
                <a:ea typeface="字魂27号-布丁体" panose="00000500000000000000" charset="-122"/>
                <a:cs typeface="Times New Roman" panose="02020603050405020304" charset="0"/>
                <a:sym typeface="+mn-ea"/>
              </a:rPr>
              <a:t>3</a:t>
            </a:r>
            <a:r>
              <a:rPr lang="zh-CN" altLang="en-US" sz="4000">
                <a:solidFill>
                  <a:srgbClr val="FF0000"/>
                </a:solidFill>
                <a:latin typeface="Times New Roman" panose="02020603050405020304" charset="0"/>
                <a:ea typeface="字魂27号-布丁体" panose="00000500000000000000" charset="-122"/>
                <a:cs typeface="Times New Roman" panose="02020603050405020304" charset="0"/>
                <a:sym typeface="+mn-ea"/>
              </a:rPr>
              <a:t>   Developing ideas &amp; Presenting ideas</a:t>
            </a:r>
            <a:endParaRPr lang="zh-CN" altLang="en-US" sz="4000">
              <a:solidFill>
                <a:srgbClr val="FF0000"/>
              </a:solidFill>
              <a:latin typeface="Times New Roman" panose="02020603050405020304" charset="0"/>
              <a:ea typeface="字魂27号-布丁体" panose="00000500000000000000" charset="-122"/>
              <a:cs typeface="Times New Roman" panose="02020603050405020304" charset="0"/>
              <a:sym typeface="+mn-ea"/>
            </a:endParaRPr>
          </a:p>
        </p:txBody>
      </p:sp>
      <p:grpSp>
        <p:nvGrpSpPr>
          <p:cNvPr id="61" name="组合 60"/>
          <p:cNvGrpSpPr/>
          <p:nvPr/>
        </p:nvGrpSpPr>
        <p:grpSpPr>
          <a:xfrm flipH="1" flipV="1">
            <a:off x="-981075" y="-35560"/>
            <a:ext cx="5055870" cy="573405"/>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2"/>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5395" y="12135"/>
            <a:ext cx="10969200" cy="705600"/>
          </a:xfrm>
        </p:spPr>
        <p:txBody>
          <a:bodyPr>
            <a:scene3d>
              <a:camera prst="orthographicFront"/>
              <a:lightRig rig="threePt" dir="t"/>
            </a:scene3d>
          </a:bodyPr>
          <a:lstStyle/>
          <a:p>
            <a:pPr algn="ctr"/>
            <a:r>
              <a:rPr lang="zh-CN" altLang="en-US"/>
              <a:t> </a:t>
            </a:r>
            <a:r>
              <a:rPr lang="en-US" altLang="zh-CN">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O</a:t>
            </a:r>
            <a:r>
              <a:rPr lang="zh-CN" altLang="en-US">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pinions </a:t>
            </a:r>
            <a:r>
              <a:rPr lang="en-US" altLang="zh-CN">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&amp;</a:t>
            </a:r>
            <a:r>
              <a:rPr lang="zh-CN" altLang="en-US">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a:t>
            </a:r>
            <a:r>
              <a:rPr lang="en-US" altLang="zh-CN">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E</a:t>
            </a:r>
            <a:r>
              <a:rPr lang="zh-CN" altLang="en-US">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vidence</a:t>
            </a:r>
            <a:endParaRPr lang="zh-CN" altLang="en-US">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5" name="表格 4"/>
          <p:cNvGraphicFramePr>
            <a:graphicFrameLocks noGrp="1"/>
          </p:cNvGraphicFramePr>
          <p:nvPr>
            <p:custDataLst>
              <p:tags r:id="rId1"/>
            </p:custDataLst>
          </p:nvPr>
        </p:nvGraphicFramePr>
        <p:xfrm>
          <a:off x="377825" y="974090"/>
          <a:ext cx="11512550" cy="3967480"/>
        </p:xfrm>
        <a:graphic>
          <a:graphicData uri="http://schemas.openxmlformats.org/drawingml/2006/table">
            <a:tbl>
              <a:tblPr firstRow="1" bandRow="1">
                <a:tableStyleId>{5940675A-B579-460E-94D1-54222C63F5DA}</a:tableStyleId>
              </a:tblPr>
              <a:tblGrid>
                <a:gridCol w="1720215"/>
                <a:gridCol w="9792335"/>
              </a:tblGrid>
              <a:tr h="1717675">
                <a:tc>
                  <a:txBody>
                    <a:bodyPr wrap="square"/>
                    <a:lstStyle/>
                    <a:p>
                      <a:pPr indent="0" fontAlgn="auto">
                        <a:lnSpc>
                          <a:spcPct val="150000"/>
                        </a:lnSpc>
                        <a:buNone/>
                      </a:pPr>
                      <a:r>
                        <a:rPr lang="en-US" sz="2400" b="0">
                          <a:solidFill>
                            <a:srgbClr val="161BDE"/>
                          </a:solidFill>
                          <a:latin typeface="Times New Roman" panose="02020603050405020304" charset="0"/>
                          <a:ea typeface="宋体" panose="02010600030101010101" pitchFamily="2" charset="-122"/>
                          <a:cs typeface="Times New Roman" panose="02020603050405020304" charset="0"/>
                        </a:rPr>
                        <a:t>1.Petko’s opinion</a:t>
                      </a:r>
                      <a:endParaRPr lang="en-US" altLang="en-US" sz="2400" b="0">
                        <a:solidFill>
                          <a:srgbClr val="161BDE"/>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wrap="square"/>
                    <a:lstStyle/>
                    <a:p>
                      <a:pPr indent="0" fontAlgn="auto">
                        <a:lnSpc>
                          <a:spcPct val="150000"/>
                        </a:lnSpc>
                        <a:buNone/>
                      </a:pPr>
                      <a:r>
                        <a:rPr lang="en-US" altLang="en-US" sz="2400" b="0">
                          <a:solidFill>
                            <a:srgbClr val="FF0000"/>
                          </a:solidFill>
                          <a:latin typeface="Times New Roman" panose="02020603050405020304" charset="0"/>
                          <a:ea typeface="宋体" panose="02010600030101010101" pitchFamily="2" charset="-122"/>
                          <a:cs typeface="Times New Roman" panose="02020603050405020304" charset="0"/>
                        </a:rPr>
                        <a:t>I wish that people could learn to love Chinese culture as much as I do especially stories from classical literature.  </a:t>
                      </a:r>
                      <a:endParaRPr lang="en-US" altLang="en-US" sz="2400" b="0">
                        <a:solidFill>
                          <a:srgbClr val="FF0000"/>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49805">
                <a:tc>
                  <a:txBody>
                    <a:bodyPr wrap="square"/>
                    <a:lstStyle/>
                    <a:p>
                      <a:pPr indent="0" fontAlgn="auto">
                        <a:lnSpc>
                          <a:spcPct val="150000"/>
                        </a:lnSpc>
                        <a:buNone/>
                      </a:pPr>
                      <a:endParaRPr lang="en-US" altLang="en-US" sz="2400" b="0">
                        <a:solidFill>
                          <a:srgbClr val="161BDE"/>
                        </a:solidFill>
                        <a:latin typeface="Times New Roman" panose="02020603050405020304" charset="0"/>
                        <a:ea typeface="宋体" panose="02010600030101010101" pitchFamily="2" charset="-122"/>
                        <a:cs typeface="Times New Roman" panose="02020603050405020304" charset="0"/>
                      </a:endParaRPr>
                    </a:p>
                    <a:p>
                      <a:pPr indent="0" fontAlgn="auto">
                        <a:lnSpc>
                          <a:spcPct val="150000"/>
                        </a:lnSpc>
                        <a:buNone/>
                      </a:pPr>
                      <a:r>
                        <a:rPr lang="en-US" altLang="en-US" sz="2400" b="0">
                          <a:solidFill>
                            <a:srgbClr val="161BDE"/>
                          </a:solidFill>
                          <a:latin typeface="Times New Roman" panose="02020603050405020304" charset="0"/>
                          <a:ea typeface="宋体" panose="02010600030101010101" pitchFamily="2" charset="-122"/>
                          <a:cs typeface="Times New Roman" panose="02020603050405020304" charset="0"/>
                        </a:rPr>
                        <a:t>Evidence</a:t>
                      </a:r>
                      <a:endParaRPr lang="en-US" altLang="en-US" sz="2400" b="0">
                        <a:solidFill>
                          <a:srgbClr val="161BDE"/>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wrap="square"/>
                    <a:lstStyle/>
                    <a:p>
                      <a:pPr indent="0" fontAlgn="auto">
                        <a:lnSpc>
                          <a:spcPct val="150000"/>
                        </a:lnSpc>
                        <a:buNone/>
                      </a:pPr>
                      <a:endParaRPr lang="en-US" altLang="en-US" sz="2400" b="1">
                        <a:solidFill>
                          <a:srgbClr val="FF0000"/>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2210435" y="2849880"/>
            <a:ext cx="9453880" cy="1753235"/>
          </a:xfrm>
          <a:prstGeom prst="rect">
            <a:avLst/>
          </a:prstGeom>
          <a:noFill/>
        </p:spPr>
        <p:txBody>
          <a:bodyPr wrap="square" rtlCol="0">
            <a:spAutoFit/>
          </a:bodyPr>
          <a:lstStyle/>
          <a:p>
            <a:pPr fontAlgn="auto">
              <a:lnSpc>
                <a:spcPct val="150000"/>
              </a:lnSpc>
            </a:pPr>
            <a:r>
              <a:rPr lang="en-US" altLang="zh-CN" sz="2400">
                <a:solidFill>
                  <a:srgbClr val="FF0000"/>
                </a:solidFill>
              </a:rPr>
              <a:t>He particularly like classical Chinese literature, especially works from the Ming &amp; Qing dynasties,such as Dream of the Red Chamber and The Romance of the Three Kingdoms. </a:t>
            </a:r>
            <a:endParaRPr lang="en-US" altLang="zh-CN" sz="2400">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5395" y="142945"/>
            <a:ext cx="10969200" cy="705600"/>
          </a:xfrm>
        </p:spPr>
        <p:txBody>
          <a:bodyPr>
            <a:normAutofit/>
          </a:bodyPr>
          <a:lstStyle/>
          <a:p>
            <a:pPr algn="ctr"/>
            <a:r>
              <a:rPr lang="en-US" altLang="zh-CN">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O</a:t>
            </a:r>
            <a:r>
              <a:rPr lang="zh-CN" altLang="en-US">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pinions </a:t>
            </a:r>
            <a:r>
              <a:rPr lang="en-US" altLang="zh-CN">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&amp;</a:t>
            </a:r>
            <a:r>
              <a:rPr lang="zh-CN" altLang="en-US">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E</a:t>
            </a:r>
            <a:r>
              <a:rPr lang="zh-CN" altLang="en-US">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vidence</a:t>
            </a:r>
            <a:endParaRPr lang="zh-CN" altLang="en-US"/>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4" name="表格 3"/>
          <p:cNvGraphicFramePr>
            <a:graphicFrameLocks noGrp="1"/>
          </p:cNvGraphicFramePr>
          <p:nvPr>
            <p:custDataLst>
              <p:tags r:id="rId1"/>
            </p:custDataLst>
          </p:nvPr>
        </p:nvGraphicFramePr>
        <p:xfrm>
          <a:off x="372745" y="1099820"/>
          <a:ext cx="11474450" cy="4219575"/>
        </p:xfrm>
        <a:graphic>
          <a:graphicData uri="http://schemas.openxmlformats.org/drawingml/2006/table">
            <a:tbl>
              <a:tblPr firstRow="1" bandRow="1">
                <a:tableStyleId>{5940675A-B579-460E-94D1-54222C63F5DA}</a:tableStyleId>
              </a:tblPr>
              <a:tblGrid>
                <a:gridCol w="2142490"/>
                <a:gridCol w="9331960"/>
              </a:tblGrid>
              <a:tr h="1918970">
                <a:tc>
                  <a:txBody>
                    <a:bodyPr wrap="square"/>
                    <a:lstStyle/>
                    <a:p>
                      <a:pPr indent="0" fontAlgn="auto">
                        <a:lnSpc>
                          <a:spcPct val="150000"/>
                        </a:lnSpc>
                        <a:buNone/>
                      </a:pPr>
                      <a:endParaRPr lang="en-US" altLang="en-US" sz="2400" b="0">
                        <a:solidFill>
                          <a:srgbClr val="161BDE"/>
                        </a:solidFill>
                        <a:latin typeface="Times New Roman" panose="02020603050405020304" charset="0"/>
                        <a:ea typeface="宋体" panose="02010600030101010101" pitchFamily="2" charset="-122"/>
                        <a:cs typeface="Times New Roman" panose="02020603050405020304" charset="0"/>
                      </a:endParaRPr>
                    </a:p>
                    <a:p>
                      <a:pPr indent="0" fontAlgn="auto">
                        <a:lnSpc>
                          <a:spcPct val="150000"/>
                        </a:lnSpc>
                        <a:buNone/>
                      </a:pPr>
                      <a:r>
                        <a:rPr lang="en-US" altLang="en-US" sz="2400" b="0">
                          <a:solidFill>
                            <a:srgbClr val="161BDE"/>
                          </a:solidFill>
                          <a:latin typeface="Times New Roman" panose="02020603050405020304" charset="0"/>
                          <a:ea typeface="宋体" panose="02010600030101010101" pitchFamily="2" charset="-122"/>
                          <a:cs typeface="Times New Roman" panose="02020603050405020304" charset="0"/>
                        </a:rPr>
                        <a:t>2. Annelous’s opinion</a:t>
                      </a:r>
                      <a:endParaRPr lang="en-US" altLang="en-US" sz="2400" b="0">
                        <a:solidFill>
                          <a:srgbClr val="161BDE"/>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wrap="square"/>
                    <a:lstStyle/>
                    <a:p>
                      <a:pPr indent="0" fontAlgn="auto">
                        <a:lnSpc>
                          <a:spcPct val="150000"/>
                        </a:lnSpc>
                        <a:buNone/>
                      </a:pPr>
                      <a:r>
                        <a:rPr lang="en-US" altLang="en-US" sz="2400" b="0">
                          <a:solidFill>
                            <a:srgbClr val="FF0000"/>
                          </a:solidFill>
                          <a:latin typeface="Times New Roman" panose="02020603050405020304" charset="0"/>
                          <a:ea typeface="宋体" panose="02010600030101010101" pitchFamily="2" charset="-122"/>
                          <a:cs typeface="Times New Roman" panose="02020603050405020304" charset="0"/>
                        </a:rPr>
                        <a:t>Studying Chinese language was what first got me interested in its culture. If only there was greater awareness of Chinese language and literature in my country. </a:t>
                      </a:r>
                      <a:endParaRPr lang="en-US" altLang="en-US" sz="2400" b="0">
                        <a:solidFill>
                          <a:srgbClr val="FF0000"/>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00605">
                <a:tc>
                  <a:txBody>
                    <a:bodyPr wrap="square"/>
                    <a:lstStyle/>
                    <a:p>
                      <a:pPr indent="0" fontAlgn="auto">
                        <a:lnSpc>
                          <a:spcPct val="150000"/>
                        </a:lnSpc>
                        <a:buNone/>
                      </a:pPr>
                      <a:endParaRPr lang="en-US" altLang="en-US" sz="2400">
                        <a:solidFill>
                          <a:srgbClr val="161BDE"/>
                        </a:solidFill>
                        <a:latin typeface="Times New Roman" panose="02020603050405020304" charset="0"/>
                        <a:ea typeface="宋体" panose="02010600030101010101" pitchFamily="2" charset="-122"/>
                        <a:cs typeface="Times New Roman" panose="02020603050405020304" charset="0"/>
                        <a:sym typeface="+mn-ea"/>
                      </a:endParaRPr>
                    </a:p>
                    <a:p>
                      <a:pPr indent="0" fontAlgn="auto">
                        <a:lnSpc>
                          <a:spcPct val="150000"/>
                        </a:lnSpc>
                        <a:buNone/>
                      </a:pPr>
                      <a:r>
                        <a:rPr lang="en-US" altLang="en-US" sz="2400">
                          <a:solidFill>
                            <a:srgbClr val="161BDE"/>
                          </a:solidFill>
                          <a:latin typeface="Times New Roman" panose="02020603050405020304" charset="0"/>
                          <a:ea typeface="宋体" panose="02010600030101010101" pitchFamily="2" charset="-122"/>
                          <a:cs typeface="Times New Roman" panose="02020603050405020304" charset="0"/>
                          <a:sym typeface="+mn-ea"/>
                        </a:rPr>
                        <a:t>Evidence</a:t>
                      </a:r>
                      <a:endParaRPr lang="en-US" altLang="en-US" sz="2400" b="0">
                        <a:solidFill>
                          <a:srgbClr val="161BDE"/>
                        </a:solidFill>
                        <a:latin typeface="Times New Roman" panose="02020603050405020304" charset="0"/>
                        <a:ea typeface="宋体" panose="02010600030101010101" pitchFamily="2" charset="-122"/>
                        <a:cs typeface="Times New Roman" panose="02020603050405020304" charset="0"/>
                      </a:endParaRPr>
                    </a:p>
                    <a:p>
                      <a:pPr indent="0" fontAlgn="auto">
                        <a:lnSpc>
                          <a:spcPct val="150000"/>
                        </a:lnSpc>
                        <a:buNone/>
                      </a:pPr>
                      <a:endParaRPr lang="en-US" altLang="en-US" sz="2400" b="0">
                        <a:solidFill>
                          <a:srgbClr val="161BDE"/>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wrap="square"/>
                    <a:lstStyle/>
                    <a:p>
                      <a:pPr indent="0">
                        <a:buNone/>
                      </a:pPr>
                      <a:endParaRPr lang="en-US" altLang="en-US" sz="2400" b="1">
                        <a:solidFill>
                          <a:srgbClr val="FF0000"/>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2658110" y="3259455"/>
            <a:ext cx="9006205" cy="1753235"/>
          </a:xfrm>
          <a:prstGeom prst="rect">
            <a:avLst/>
          </a:prstGeom>
          <a:noFill/>
        </p:spPr>
        <p:txBody>
          <a:bodyPr wrap="square" rtlCol="0">
            <a:spAutoFit/>
          </a:bodyPr>
          <a:lstStyle/>
          <a:p>
            <a:pPr fontAlgn="auto">
              <a:lnSpc>
                <a:spcPct val="150000"/>
              </a:lnSpc>
            </a:pPr>
            <a:r>
              <a:rPr lang="en-US" altLang="zh-CN" sz="2400">
                <a:solidFill>
                  <a:srgbClr val="FF0000"/>
                </a:solidFill>
              </a:rPr>
              <a:t>When he started high school, he began reading books about Chinese history and culture, and this inspired me to choose Chinese Studies as my academic.</a:t>
            </a:r>
            <a:endParaRPr lang="en-US" altLang="zh-CN" sz="2400">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5745" y="86430"/>
            <a:ext cx="10969200" cy="705600"/>
          </a:xfrm>
        </p:spPr>
        <p:txBody>
          <a:bodyPr>
            <a:normAutofit/>
          </a:bodyPr>
          <a:lstStyle/>
          <a:p>
            <a:pPr algn="ctr"/>
            <a:r>
              <a:rPr lang="en-US" altLang="zh-CN">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O</a:t>
            </a:r>
            <a:r>
              <a:rPr lang="zh-CN" altLang="en-US">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pinions </a:t>
            </a:r>
            <a:r>
              <a:rPr lang="en-US" altLang="zh-CN">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&amp;</a:t>
            </a:r>
            <a:r>
              <a:rPr lang="zh-CN" altLang="en-US">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E</a:t>
            </a:r>
            <a:r>
              <a:rPr lang="zh-CN" altLang="en-US">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vidence</a:t>
            </a:r>
            <a:endParaRPr lang="zh-CN" altLang="en-US"/>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5" name="表格 4"/>
          <p:cNvGraphicFramePr>
            <a:graphicFrameLocks noGrp="1"/>
          </p:cNvGraphicFramePr>
          <p:nvPr>
            <p:custDataLst>
              <p:tags r:id="rId1"/>
            </p:custDataLst>
          </p:nvPr>
        </p:nvGraphicFramePr>
        <p:xfrm>
          <a:off x="377825" y="974090"/>
          <a:ext cx="11513185" cy="3502660"/>
        </p:xfrm>
        <a:graphic>
          <a:graphicData uri="http://schemas.openxmlformats.org/drawingml/2006/table">
            <a:tbl>
              <a:tblPr firstRow="1" bandRow="1">
                <a:tableStyleId>{5940675A-B579-460E-94D1-54222C63F5DA}</a:tableStyleId>
              </a:tblPr>
              <a:tblGrid>
                <a:gridCol w="1720215"/>
                <a:gridCol w="9792970"/>
              </a:tblGrid>
              <a:tr h="1516380">
                <a:tc>
                  <a:txBody>
                    <a:bodyPr wrap="square"/>
                    <a:lstStyle/>
                    <a:p>
                      <a:pPr indent="0" fontAlgn="auto">
                        <a:lnSpc>
                          <a:spcPct val="150000"/>
                        </a:lnSpc>
                        <a:buNone/>
                      </a:pPr>
                      <a:r>
                        <a:rPr lang="en-US" sz="2400" b="0">
                          <a:solidFill>
                            <a:srgbClr val="161BDE"/>
                          </a:solidFill>
                          <a:latin typeface="Times New Roman" panose="02020603050405020304" charset="0"/>
                          <a:ea typeface="宋体" panose="02010600030101010101" pitchFamily="2" charset="-122"/>
                          <a:cs typeface="Times New Roman" panose="02020603050405020304" charset="0"/>
                        </a:rPr>
                        <a:t>3.Joachim’s</a:t>
                      </a:r>
                      <a:endParaRPr lang="en-US" sz="2400" b="0">
                        <a:solidFill>
                          <a:srgbClr val="161BDE"/>
                        </a:solidFill>
                        <a:latin typeface="Times New Roman" panose="02020603050405020304" charset="0"/>
                        <a:ea typeface="宋体" panose="02010600030101010101" pitchFamily="2" charset="-122"/>
                        <a:cs typeface="Times New Roman" panose="02020603050405020304" charset="0"/>
                      </a:endParaRPr>
                    </a:p>
                    <a:p>
                      <a:pPr indent="0" fontAlgn="auto">
                        <a:lnSpc>
                          <a:spcPct val="150000"/>
                        </a:lnSpc>
                        <a:buNone/>
                      </a:pPr>
                      <a:r>
                        <a:rPr lang="en-US" sz="2400" b="0">
                          <a:solidFill>
                            <a:srgbClr val="161BDE"/>
                          </a:solidFill>
                          <a:latin typeface="Times New Roman" panose="02020603050405020304" charset="0"/>
                          <a:ea typeface="宋体" panose="02010600030101010101" pitchFamily="2" charset="-122"/>
                          <a:cs typeface="Times New Roman" panose="02020603050405020304" charset="0"/>
                        </a:rPr>
                        <a:t>opinion</a:t>
                      </a:r>
                      <a:endParaRPr lang="en-US" sz="2400" b="0">
                        <a:solidFill>
                          <a:srgbClr val="161BDE"/>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wrap="square"/>
                    <a:lstStyle/>
                    <a:p>
                      <a:pPr indent="0" fontAlgn="auto">
                        <a:lnSpc>
                          <a:spcPct val="150000"/>
                        </a:lnSpc>
                        <a:buNone/>
                      </a:pPr>
                      <a:r>
                        <a:rPr lang="en-US" altLang="en-US" sz="2400" b="0">
                          <a:solidFill>
                            <a:srgbClr val="FF0000"/>
                          </a:solidFill>
                          <a:latin typeface="Times New Roman" panose="02020603050405020304" charset="0"/>
                          <a:ea typeface="宋体" panose="02010600030101010101" pitchFamily="2" charset="-122"/>
                          <a:cs typeface="Times New Roman" panose="02020603050405020304" charset="0"/>
                        </a:rPr>
                        <a:t>It’s important to read what interests you, not just what is recommended by other people. The same goes for the literature that I translate. </a:t>
                      </a:r>
                      <a:endParaRPr lang="en-US" altLang="en-US" sz="2400" b="0">
                        <a:solidFill>
                          <a:srgbClr val="FF0000"/>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6280">
                <a:tc>
                  <a:txBody>
                    <a:bodyPr wrap="square"/>
                    <a:lstStyle/>
                    <a:p>
                      <a:pPr indent="0" fontAlgn="auto">
                        <a:lnSpc>
                          <a:spcPct val="150000"/>
                        </a:lnSpc>
                        <a:buNone/>
                      </a:pPr>
                      <a:endParaRPr lang="en-US" altLang="en-US" sz="2400" b="0">
                        <a:solidFill>
                          <a:srgbClr val="161BDE"/>
                        </a:solidFill>
                        <a:latin typeface="Times New Roman" panose="02020603050405020304" charset="0"/>
                        <a:ea typeface="宋体" panose="02010600030101010101" pitchFamily="2" charset="-122"/>
                        <a:cs typeface="Times New Roman" panose="02020603050405020304" charset="0"/>
                      </a:endParaRPr>
                    </a:p>
                    <a:p>
                      <a:pPr indent="0" fontAlgn="auto">
                        <a:lnSpc>
                          <a:spcPct val="150000"/>
                        </a:lnSpc>
                        <a:buNone/>
                      </a:pPr>
                      <a:r>
                        <a:rPr lang="en-US" altLang="en-US" sz="2400" b="0">
                          <a:solidFill>
                            <a:srgbClr val="161BDE"/>
                          </a:solidFill>
                          <a:latin typeface="Times New Roman" panose="02020603050405020304" charset="0"/>
                          <a:ea typeface="宋体" panose="02010600030101010101" pitchFamily="2" charset="-122"/>
                          <a:cs typeface="Times New Roman" panose="02020603050405020304" charset="0"/>
                        </a:rPr>
                        <a:t>Evidence</a:t>
                      </a:r>
                      <a:endParaRPr lang="en-US" altLang="en-US" sz="2400" b="0">
                        <a:solidFill>
                          <a:srgbClr val="161BDE"/>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wrap="square"/>
                    <a:lstStyle/>
                    <a:p>
                      <a:pPr indent="0" fontAlgn="auto">
                        <a:lnSpc>
                          <a:spcPct val="150000"/>
                        </a:lnSpc>
                        <a:buNone/>
                      </a:pPr>
                      <a:endParaRPr lang="en-US" altLang="en-US" sz="2400" b="1">
                        <a:solidFill>
                          <a:srgbClr val="FF0000"/>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2248535" y="2666365"/>
            <a:ext cx="8819515" cy="1198880"/>
          </a:xfrm>
          <a:prstGeom prst="rect">
            <a:avLst/>
          </a:prstGeom>
          <a:noFill/>
        </p:spPr>
        <p:txBody>
          <a:bodyPr wrap="square" rtlCol="0">
            <a:spAutoFit/>
          </a:bodyPr>
          <a:lstStyle/>
          <a:p>
            <a:pPr fontAlgn="auto">
              <a:lnSpc>
                <a:spcPct val="150000"/>
              </a:lnSpc>
            </a:pPr>
            <a:r>
              <a:rPr lang="en-US" altLang="zh-CN" sz="2400">
                <a:solidFill>
                  <a:srgbClr val="FF0000"/>
                </a:solidFill>
              </a:rPr>
              <a:t>He just go with what he like and what he is interested in. He has translated several short stories by Mo Yan....</a:t>
            </a:r>
            <a:endParaRPr lang="en-US" altLang="zh-CN" sz="2400">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50110" y="100330"/>
            <a:ext cx="8293100" cy="705485"/>
          </a:xfrm>
        </p:spPr>
        <p:txBody>
          <a:bodyPr>
            <a:normAutofit/>
          </a:bodyPr>
          <a:lstStyle/>
          <a:p>
            <a:pPr algn="ctr"/>
            <a:r>
              <a:rPr lang="en-US" altLang="zh-CN">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O</a:t>
            </a:r>
            <a:r>
              <a:rPr lang="zh-CN" altLang="en-US">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pinions </a:t>
            </a:r>
            <a:r>
              <a:rPr lang="en-US" altLang="zh-CN">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&amp;</a:t>
            </a:r>
            <a:r>
              <a:rPr lang="zh-CN" altLang="en-US">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E</a:t>
            </a:r>
            <a:r>
              <a:rPr lang="zh-CN" altLang="en-US">
                <a:solidFill>
                  <a:srgbClr val="1E19DB"/>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vidence</a:t>
            </a:r>
            <a:endParaRPr lang="zh-CN" altLang="en-US"/>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5" name="表格 4"/>
          <p:cNvGraphicFramePr>
            <a:graphicFrameLocks noGrp="1"/>
          </p:cNvGraphicFramePr>
          <p:nvPr>
            <p:custDataLst>
              <p:tags r:id="rId1"/>
            </p:custDataLst>
          </p:nvPr>
        </p:nvGraphicFramePr>
        <p:xfrm>
          <a:off x="377825" y="946150"/>
          <a:ext cx="11287125" cy="3968115"/>
        </p:xfrm>
        <a:graphic>
          <a:graphicData uri="http://schemas.openxmlformats.org/drawingml/2006/table">
            <a:tbl>
              <a:tblPr firstRow="1" bandRow="1">
                <a:tableStyleId>{5940675A-B579-460E-94D1-54222C63F5DA}</a:tableStyleId>
              </a:tblPr>
              <a:tblGrid>
                <a:gridCol w="1686560"/>
                <a:gridCol w="9600565"/>
              </a:tblGrid>
              <a:tr h="1383030">
                <a:tc>
                  <a:txBody>
                    <a:bodyPr wrap="square"/>
                    <a:lstStyle/>
                    <a:p>
                      <a:pPr indent="0" fontAlgn="auto">
                        <a:lnSpc>
                          <a:spcPct val="150000"/>
                        </a:lnSpc>
                        <a:buNone/>
                      </a:pPr>
                      <a:r>
                        <a:rPr lang="en-US" sz="2400" b="0">
                          <a:solidFill>
                            <a:srgbClr val="161BDE"/>
                          </a:solidFill>
                          <a:latin typeface="Times New Roman" panose="02020603050405020304" charset="0"/>
                          <a:ea typeface="宋体" panose="02010600030101010101" pitchFamily="2" charset="-122"/>
                          <a:cs typeface="Times New Roman" panose="02020603050405020304" charset="0"/>
                        </a:rPr>
                        <a:t>4. Mai’s</a:t>
                      </a:r>
                      <a:endParaRPr lang="en-US" sz="2400" b="0">
                        <a:solidFill>
                          <a:srgbClr val="161BDE"/>
                        </a:solidFill>
                        <a:latin typeface="Times New Roman" panose="02020603050405020304" charset="0"/>
                        <a:ea typeface="宋体" panose="02010600030101010101" pitchFamily="2" charset="-122"/>
                        <a:cs typeface="Times New Roman" panose="02020603050405020304" charset="0"/>
                      </a:endParaRPr>
                    </a:p>
                    <a:p>
                      <a:pPr indent="0" fontAlgn="auto">
                        <a:lnSpc>
                          <a:spcPct val="150000"/>
                        </a:lnSpc>
                        <a:buNone/>
                      </a:pPr>
                      <a:r>
                        <a:rPr lang="en-US" sz="2400" b="0">
                          <a:solidFill>
                            <a:srgbClr val="161BDE"/>
                          </a:solidFill>
                          <a:latin typeface="Times New Roman" panose="02020603050405020304" charset="0"/>
                          <a:ea typeface="宋体" panose="02010600030101010101" pitchFamily="2" charset="-122"/>
                          <a:cs typeface="Times New Roman" panose="02020603050405020304" charset="0"/>
                        </a:rPr>
                        <a:t>opinion</a:t>
                      </a:r>
                      <a:endParaRPr lang="en-US" sz="2400" b="0">
                        <a:solidFill>
                          <a:srgbClr val="161BDE"/>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wrap="square"/>
                    <a:lstStyle/>
                    <a:p>
                      <a:pPr indent="0" fontAlgn="auto">
                        <a:lnSpc>
                          <a:spcPct val="150000"/>
                        </a:lnSpc>
                        <a:buNone/>
                      </a:pPr>
                      <a:r>
                        <a:rPr lang="en-US" altLang="en-US" sz="2400" b="0">
                          <a:solidFill>
                            <a:srgbClr val="FF0000"/>
                          </a:solidFill>
                          <a:latin typeface="Times New Roman" panose="02020603050405020304" charset="0"/>
                          <a:ea typeface="宋体" panose="02010600030101010101" pitchFamily="2" charset="-122"/>
                          <a:cs typeface="Times New Roman" panose="02020603050405020304" charset="0"/>
                        </a:rPr>
                        <a:t>I feel that my culture has a lot in common with Chinese culture. I care more about what writers have to say than who they are.  </a:t>
                      </a:r>
                      <a:endParaRPr lang="en-US" altLang="en-US" sz="2400" b="0">
                        <a:solidFill>
                          <a:srgbClr val="FF0000"/>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85085">
                <a:tc>
                  <a:txBody>
                    <a:bodyPr wrap="square"/>
                    <a:lstStyle/>
                    <a:p>
                      <a:pPr indent="0" fontAlgn="auto">
                        <a:lnSpc>
                          <a:spcPct val="150000"/>
                        </a:lnSpc>
                        <a:buNone/>
                      </a:pPr>
                      <a:endParaRPr lang="en-US" altLang="en-US" sz="2400" b="0">
                        <a:solidFill>
                          <a:srgbClr val="161BDE"/>
                        </a:solidFill>
                        <a:latin typeface="Times New Roman" panose="02020603050405020304" charset="0"/>
                        <a:ea typeface="宋体" panose="02010600030101010101" pitchFamily="2" charset="-122"/>
                        <a:cs typeface="Times New Roman" panose="02020603050405020304" charset="0"/>
                      </a:endParaRPr>
                    </a:p>
                    <a:p>
                      <a:pPr indent="0" fontAlgn="auto">
                        <a:lnSpc>
                          <a:spcPct val="150000"/>
                        </a:lnSpc>
                        <a:buNone/>
                      </a:pPr>
                      <a:r>
                        <a:rPr lang="en-US" altLang="en-US" sz="2400" b="0">
                          <a:solidFill>
                            <a:srgbClr val="161BDE"/>
                          </a:solidFill>
                          <a:latin typeface="Times New Roman" panose="02020603050405020304" charset="0"/>
                          <a:ea typeface="宋体" panose="02010600030101010101" pitchFamily="2" charset="-122"/>
                          <a:cs typeface="Times New Roman" panose="02020603050405020304" charset="0"/>
                        </a:rPr>
                        <a:t>Evidence</a:t>
                      </a:r>
                      <a:endParaRPr lang="en-US" altLang="en-US" sz="2400" b="0">
                        <a:solidFill>
                          <a:srgbClr val="161BDE"/>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wrap="square"/>
                    <a:lstStyle/>
                    <a:p>
                      <a:pPr indent="0" fontAlgn="auto">
                        <a:lnSpc>
                          <a:spcPct val="150000"/>
                        </a:lnSpc>
                        <a:buNone/>
                      </a:pPr>
                      <a:endParaRPr lang="en-US" altLang="en-US" sz="2400" b="1">
                        <a:solidFill>
                          <a:srgbClr val="FF0000"/>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2220595" y="2680970"/>
            <a:ext cx="9468485" cy="1753235"/>
          </a:xfrm>
          <a:prstGeom prst="rect">
            <a:avLst/>
          </a:prstGeom>
          <a:noFill/>
        </p:spPr>
        <p:txBody>
          <a:bodyPr wrap="square" rtlCol="0">
            <a:spAutoFit/>
          </a:bodyPr>
          <a:lstStyle/>
          <a:p>
            <a:pPr fontAlgn="auto">
              <a:lnSpc>
                <a:spcPct val="150000"/>
              </a:lnSpc>
            </a:pPr>
            <a:r>
              <a:rPr lang="en-US" altLang="zh-CN" sz="2400">
                <a:solidFill>
                  <a:srgbClr val="FF0000"/>
                </a:solidFill>
              </a:rPr>
              <a:t>He thinks Egypt and China are closely connected and both have a lot in common. because of this, Chinese literary works really strike a chord in the hearts of Egyptian readers. </a:t>
            </a:r>
            <a:endParaRPr lang="en-US" altLang="zh-CN" sz="2400">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75" y="128975"/>
            <a:ext cx="10969200" cy="705600"/>
          </a:xfrm>
        </p:spPr>
        <p:txBody>
          <a:bodyPr/>
          <a:lstStyle/>
          <a:p>
            <a:pPr algn="ctr"/>
            <a:r>
              <a:rPr lang="zh-CN" altLang="en-US">
                <a:solidFill>
                  <a:srgbClr val="1E19DB"/>
                </a:solidFill>
              </a:rPr>
              <a:t>Think and Share </a:t>
            </a:r>
            <a:endParaRPr lang="zh-CN" altLang="en-US">
              <a:solidFill>
                <a:srgbClr val="1E19DB"/>
              </a:solidFill>
            </a:endParaRPr>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0" name="文本框 99"/>
          <p:cNvSpPr txBox="1"/>
          <p:nvPr/>
        </p:nvSpPr>
        <p:spPr>
          <a:xfrm>
            <a:off x="320675" y="1018540"/>
            <a:ext cx="11550650" cy="1198880"/>
          </a:xfrm>
          <a:prstGeom prst="rect">
            <a:avLst/>
          </a:prstGeom>
          <a:noFill/>
          <a:ln w="9525">
            <a:noFill/>
          </a:ln>
        </p:spPr>
        <p:txBody>
          <a:bodyPr wrap="square">
            <a:spAutoFit/>
          </a:bodyPr>
          <a:lstStyle/>
          <a:p>
            <a:pPr indent="0" fontAlgn="auto">
              <a:lnSpc>
                <a:spcPct val="150000"/>
              </a:lnSpc>
            </a:pPr>
            <a:r>
              <a:rPr lang="en-US" sz="2400" b="1">
                <a:latin typeface="Times New Roman" panose="02020603050405020304" charset="0"/>
                <a:ea typeface="宋体" panose="02010600030101010101" pitchFamily="2" charset="-122"/>
              </a:rPr>
              <a:t>Work in groups and discuss the following questions. </a:t>
            </a:r>
            <a:r>
              <a:rPr lang="en-US" sz="2400" b="0">
                <a:latin typeface="Times New Roman" panose="02020603050405020304" charset="0"/>
                <a:ea typeface="宋体" panose="02010600030101010101" pitchFamily="2" charset="-122"/>
              </a:rPr>
              <a:t>1. What work would you like to recommend as an introduction to Chinese literature? Why ? </a:t>
            </a:r>
            <a:r>
              <a:rPr lang="en-US" sz="2400" b="0">
                <a:latin typeface="Times New Roman" panose="02020603050405020304" charset="0"/>
                <a:ea typeface="宋体" panose="02010600030101010101" pitchFamily="2" charset="-122"/>
              </a:rPr>
              <a:t>
</a:t>
            </a:r>
            <a:endParaRPr lang="zh-CN" altLang="en-US" sz="2400"/>
          </a:p>
        </p:txBody>
      </p:sp>
      <p:sp>
        <p:nvSpPr>
          <p:cNvPr id="3" name="文本框 2"/>
          <p:cNvSpPr txBox="1"/>
          <p:nvPr/>
        </p:nvSpPr>
        <p:spPr>
          <a:xfrm>
            <a:off x="478790" y="2688590"/>
            <a:ext cx="10951845" cy="1753235"/>
          </a:xfrm>
          <a:prstGeom prst="rect">
            <a:avLst/>
          </a:prstGeom>
          <a:noFill/>
        </p:spPr>
        <p:txBody>
          <a:bodyPr wrap="square" rtlCol="0" anchor="t">
            <a:spAutoFit/>
          </a:bodyPr>
          <a:lstStyle/>
          <a:p>
            <a:pPr indent="0" fontAlgn="auto">
              <a:lnSpc>
                <a:spcPct val="150000"/>
              </a:lnSpc>
            </a:pPr>
            <a:r>
              <a:rPr lang="en-US" sz="2400">
                <a:solidFill>
                  <a:srgbClr val="FF0000"/>
                </a:solidFill>
                <a:latin typeface="Times New Roman" panose="02020603050405020304" charset="0"/>
                <a:ea typeface="宋体" panose="02010600030101010101" pitchFamily="2" charset="-122"/>
                <a:sym typeface="+mn-ea"/>
              </a:rPr>
              <a:t>Possible answer: </a:t>
            </a:r>
            <a:endParaRPr lang="en-US" sz="2400">
              <a:solidFill>
                <a:srgbClr val="FF0000"/>
              </a:solidFill>
              <a:latin typeface="Times New Roman" panose="02020603050405020304" charset="0"/>
              <a:ea typeface="宋体" panose="02010600030101010101" pitchFamily="2" charset="-122"/>
              <a:sym typeface="+mn-ea"/>
            </a:endParaRPr>
          </a:p>
          <a:p>
            <a:pPr indent="0" fontAlgn="auto">
              <a:lnSpc>
                <a:spcPct val="150000"/>
              </a:lnSpc>
            </a:pPr>
            <a:r>
              <a:rPr lang="en-US" sz="2400">
                <a:solidFill>
                  <a:srgbClr val="FF0000"/>
                </a:solidFill>
                <a:latin typeface="Times New Roman" panose="02020603050405020304" charset="0"/>
                <a:ea typeface="宋体" panose="02010600030101010101" pitchFamily="2" charset="-122"/>
                <a:sym typeface="+mn-ea"/>
              </a:rPr>
              <a:t>I’d like to recommend the novel </a:t>
            </a:r>
            <a:r>
              <a:rPr lang="en-US" sz="2400" i="1">
                <a:solidFill>
                  <a:srgbClr val="FF0000"/>
                </a:solidFill>
                <a:latin typeface="Times New Roman" panose="02020603050405020304" charset="0"/>
                <a:ea typeface="宋体" panose="02010600030101010101" pitchFamily="2" charset="-122"/>
                <a:sym typeface="+mn-ea"/>
              </a:rPr>
              <a:t>The Romance of the Three Kingdoms, </a:t>
            </a:r>
            <a:r>
              <a:rPr lang="en-US" sz="2400">
                <a:solidFill>
                  <a:srgbClr val="FF0000"/>
                </a:solidFill>
                <a:latin typeface="Times New Roman" panose="02020603050405020304" charset="0"/>
                <a:ea typeface="宋体" panose="02010600030101010101" pitchFamily="2" charset="-122"/>
                <a:sym typeface="+mn-ea"/>
              </a:rPr>
              <a:t>which presents enormous battle scenes and military stratagems of Ancient China. </a:t>
            </a:r>
            <a:endParaRPr lang="zh-CN" altLang="en-US" sz="240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2685" y="156845"/>
            <a:ext cx="10612120" cy="705485"/>
          </a:xfrm>
        </p:spPr>
        <p:txBody>
          <a:bodyPr>
            <a:normAutofit/>
          </a:bodyPr>
          <a:lstStyle/>
          <a:p>
            <a:pPr algn="ctr"/>
            <a:r>
              <a:rPr lang="zh-CN" altLang="en-US">
                <a:solidFill>
                  <a:srgbClr val="1E19DB"/>
                </a:solidFill>
                <a:sym typeface="+mn-ea"/>
              </a:rPr>
              <a:t>Think and Share </a:t>
            </a:r>
            <a:endParaRPr lang="zh-CN" altLang="en-US"/>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3" name="表格 2"/>
          <p:cNvGraphicFramePr>
            <a:graphicFrameLocks noGrp="1"/>
          </p:cNvGraphicFramePr>
          <p:nvPr/>
        </p:nvGraphicFramePr>
        <p:xfrm>
          <a:off x="592455" y="1694180"/>
          <a:ext cx="11565890" cy="1602740"/>
        </p:xfrm>
        <a:graphic>
          <a:graphicData uri="http://schemas.openxmlformats.org/drawingml/2006/table">
            <a:tbl>
              <a:tblPr firstRow="1" bandRow="1">
                <a:tableStyleId>{5940675A-B579-460E-94D1-54222C63F5DA}</a:tableStyleId>
              </a:tblPr>
              <a:tblGrid>
                <a:gridCol w="11565890"/>
              </a:tblGrid>
              <a:tr h="643890">
                <a:tc>
                  <a:txBody>
                    <a:bodyPr wrap="square"/>
                    <a:lstStyle/>
                    <a:p>
                      <a:pPr indent="0">
                        <a:buNone/>
                      </a:pPr>
                      <a:endParaRPr lang="en-US" sz="2400" b="0">
                        <a:latin typeface="Times New Roman" panose="02020603050405020304" charset="0"/>
                        <a:ea typeface="宋体" panose="02010600030101010101" pitchFamily="2" charset="-122"/>
                        <a:cs typeface="Times New Roman" panose="02020603050405020304" charset="0"/>
                      </a:endParaRPr>
                    </a:p>
                    <a:p>
                      <a:pPr indent="0">
                        <a:buNone/>
                      </a:pPr>
                      <a:r>
                        <a:rPr lang="en-US" sz="2400" b="0">
                          <a:latin typeface="Times New Roman" panose="02020603050405020304" charset="0"/>
                          <a:ea typeface="宋体" panose="02010600030101010101" pitchFamily="2" charset="-122"/>
                          <a:cs typeface="Times New Roman" panose="02020603050405020304" charset="0"/>
                        </a:rPr>
                        <a:t>① What types of literary works do you think should be promoted?</a:t>
                      </a:r>
                      <a:r>
                        <a:rPr lang="en-US" sz="2400" b="0">
                          <a:solidFill>
                            <a:srgbClr val="4F0FBD"/>
                          </a:solidFill>
                          <a:latin typeface="Times New Roman" panose="02020603050405020304" charset="0"/>
                          <a:ea typeface="宋体" panose="02010600030101010101" pitchFamily="2" charset="-122"/>
                          <a:cs typeface="Times New Roman" panose="02020603050405020304" charset="0"/>
                        </a:rPr>
                        <a:t> (fiction/ drama/ or poetry)</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71220">
                <a:tc>
                  <a:txBody>
                    <a:bodyPr wrap="square"/>
                    <a:lstStyle/>
                    <a:p>
                      <a:pPr indent="0">
                        <a:buNone/>
                      </a:pPr>
                      <a:r>
                        <a:rPr lang="en-US" sz="2400" b="0">
                          <a:latin typeface="Times New Roman" panose="02020603050405020304" charset="0"/>
                          <a:ea typeface="宋体" panose="02010600030101010101" pitchFamily="2" charset="-122"/>
                          <a:cs typeface="Times New Roman" panose="02020603050405020304" charset="0"/>
                        </a:rPr>
                        <a:t> </a:t>
                      </a:r>
                      <a:endParaRPr lang="en-US" sz="2400" b="0">
                        <a:latin typeface="Times New Roman" panose="02020603050405020304" charset="0"/>
                        <a:ea typeface="宋体" panose="02010600030101010101" pitchFamily="2" charset="-122"/>
                        <a:cs typeface="Times New Roman" panose="02020603050405020304" charset="0"/>
                      </a:endParaRPr>
                    </a:p>
                    <a:p>
                      <a:pPr indent="0">
                        <a:buNone/>
                      </a:pPr>
                      <a:r>
                        <a:rPr lang="en-US" sz="2400" b="0">
                          <a:latin typeface="Times New Roman" panose="02020603050405020304" charset="0"/>
                          <a:ea typeface="宋体" panose="02010600030101010101" pitchFamily="2" charset="-122"/>
                          <a:cs typeface="Times New Roman" panose="02020603050405020304" charset="0"/>
                        </a:rPr>
                        <a:t>② By what methods could this be done? </a:t>
                      </a:r>
                      <a:r>
                        <a:rPr lang="en-US" sz="2400" b="0">
                          <a:solidFill>
                            <a:srgbClr val="4F0FBD"/>
                          </a:solidFill>
                          <a:latin typeface="Times New Roman" panose="02020603050405020304" charset="0"/>
                          <a:ea typeface="宋体" panose="02010600030101010101" pitchFamily="2" charset="-122"/>
                          <a:cs typeface="Times New Roman" panose="02020603050405020304" charset="0"/>
                        </a:rPr>
                        <a:t> (translation/ advertising/or film adaptation)</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612775" y="1017270"/>
            <a:ext cx="10064115" cy="521970"/>
          </a:xfrm>
          <a:prstGeom prst="rect">
            <a:avLst/>
          </a:prstGeom>
          <a:noFill/>
          <a:ln w="9525">
            <a:noFill/>
          </a:ln>
        </p:spPr>
        <p:txBody>
          <a:bodyPr wrap="square">
            <a:spAutoFit/>
          </a:bodyPr>
          <a:lstStyle/>
          <a:p>
            <a:pPr indent="0"/>
            <a:r>
              <a:rPr lang="en-US" sz="2800" b="0">
                <a:latin typeface="Times New Roman" panose="02020603050405020304" charset="0"/>
                <a:ea typeface="宋体" panose="02010600030101010101" pitchFamily="2" charset="-122"/>
              </a:rPr>
              <a:t>2. How do you promote Chinese literature throughout the world? </a:t>
            </a:r>
            <a:endParaRPr lang="zh-CN" altLang="en-US" sz="2800"/>
          </a:p>
        </p:txBody>
      </p:sp>
      <p:sp>
        <p:nvSpPr>
          <p:cNvPr id="4" name="文本框 3"/>
          <p:cNvSpPr txBox="1"/>
          <p:nvPr/>
        </p:nvSpPr>
        <p:spPr>
          <a:xfrm>
            <a:off x="592455" y="3696335"/>
            <a:ext cx="11312525" cy="2306955"/>
          </a:xfrm>
          <a:prstGeom prst="rect">
            <a:avLst/>
          </a:prstGeom>
          <a:noFill/>
          <a:ln w="9525">
            <a:noFill/>
          </a:ln>
        </p:spPr>
        <p:txBody>
          <a:bodyPr wrap="square">
            <a:spAutoFit/>
          </a:bodyPr>
          <a:lstStyle/>
          <a:p>
            <a:pPr indent="0" fontAlgn="auto">
              <a:lnSpc>
                <a:spcPct val="150000"/>
              </a:lnSpc>
            </a:pPr>
            <a:r>
              <a:rPr lang="en-US" sz="2400" b="0">
                <a:solidFill>
                  <a:srgbClr val="FF0000"/>
                </a:solidFill>
                <a:latin typeface="Times New Roman" panose="02020603050405020304" charset="0"/>
                <a:ea typeface="宋体" panose="02010600030101010101" pitchFamily="2" charset="-122"/>
              </a:rPr>
              <a:t>① Peking Opera, I think should be promoted in that it is an important form of traditional Chinese culture, in which a variety of artistic elements have been used as a symbol of traditional Chinese culture. </a:t>
            </a:r>
            <a:r>
              <a:rPr lang="en-US" sz="2400" b="0">
                <a:solidFill>
                  <a:srgbClr val="FF0000"/>
                </a:solidFill>
                <a:latin typeface="Times New Roman" panose="02020603050405020304" charset="0"/>
                <a:ea typeface="宋体" panose="02010600030101010101" pitchFamily="2" charset="-122"/>
              </a:rPr>
              <a:t>②</a:t>
            </a:r>
            <a:r>
              <a:rPr lang="en-US" sz="2400" b="0">
                <a:solidFill>
                  <a:srgbClr val="FF0000"/>
                </a:solidFill>
                <a:latin typeface="Times New Roman" panose="02020603050405020304" charset="0"/>
                <a:ea typeface="宋体" panose="02010600030101010101" pitchFamily="2" charset="-122"/>
                <a:cs typeface="Times New Roman" panose="02020603050405020304" charset="0"/>
              </a:rPr>
              <a:t> </a:t>
            </a:r>
            <a:r>
              <a:rPr lang="en-US" sz="2400" b="0">
                <a:solidFill>
                  <a:srgbClr val="FF0000"/>
                </a:solidFill>
                <a:latin typeface="Times New Roman" panose="02020603050405020304" charset="0"/>
                <a:ea typeface="宋体" panose="02010600030101010101" pitchFamily="2" charset="-122"/>
              </a:rPr>
              <a:t>It is advised that this kind of art should be spread by live-streaming through mass media.</a:t>
            </a:r>
            <a:r>
              <a:rPr lang="en-US" sz="2400" b="0">
                <a:solidFill>
                  <a:srgbClr val="FF0000"/>
                </a:solidFill>
                <a:latin typeface="Times New Roman" panose="02020603050405020304" charset="0"/>
                <a:ea typeface="宋体" panose="02010600030101010101" pitchFamily="2" charset="-122"/>
              </a:rPr>
              <a:t>
</a:t>
            </a:r>
            <a:endParaRPr lang="zh-CN" altLang="en-US" sz="240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82850" y="0"/>
            <a:ext cx="7141845" cy="705485"/>
          </a:xfrm>
        </p:spPr>
        <p:txBody>
          <a:bodyPr>
            <a:normAutofit fontScale="90000"/>
          </a:bodyPr>
          <a:lstStyle/>
          <a:p>
            <a:pPr algn="ctr"/>
            <a:br>
              <a:rPr lang="en-US" altLang="zh-CN" sz="4000">
                <a:solidFill>
                  <a:srgbClr val="161BDE"/>
                </a:solidFill>
                <a:effectLst>
                  <a:outerShdw blurRad="38100" dist="25400" dir="5400000" algn="ctr" rotWithShape="0">
                    <a:srgbClr val="6E747A">
                      <a:alpha val="43000"/>
                    </a:srgbClr>
                  </a:outerShdw>
                </a:effectLst>
                <a:latin typeface="微软雅黑" panose="020B0503020204020204" pitchFamily="34" charset="-122"/>
              </a:rPr>
            </a:br>
            <a:r>
              <a:rPr lang="en-US" altLang="zh-CN" sz="4000">
                <a:solidFill>
                  <a:srgbClr val="161BDE"/>
                </a:solidFill>
                <a:effectLst>
                  <a:outerShdw blurRad="38100" dist="25400" dir="5400000" algn="ctr" rotWithShape="0">
                    <a:srgbClr val="6E747A">
                      <a:alpha val="43000"/>
                    </a:srgbClr>
                  </a:outerShdw>
                </a:effectLst>
                <a:latin typeface="微软雅黑" panose="020B0503020204020204" pitchFamily="34" charset="-122"/>
              </a:rPr>
              <a:t>Part Two    </a:t>
            </a:r>
            <a:r>
              <a:rPr lang="zh-CN" altLang="en-US" sz="4000">
                <a:solidFill>
                  <a:srgbClr val="161BDE"/>
                </a:solidFill>
                <a:effectLst>
                  <a:outerShdw blurRad="38100" dist="25400" dir="5400000" algn="ctr" rotWithShape="0">
                    <a:srgbClr val="6E747A">
                      <a:alpha val="43000"/>
                    </a:srgbClr>
                  </a:outerShdw>
                </a:effectLst>
                <a:latin typeface="微软雅黑" panose="020B0503020204020204" pitchFamily="34" charset="-122"/>
              </a:rPr>
              <a:t> </a:t>
            </a:r>
            <a:r>
              <a:rPr lang="en-US" altLang="zh-CN" sz="4000">
                <a:solidFill>
                  <a:srgbClr val="161BDE"/>
                </a:solidFill>
                <a:effectLst>
                  <a:outerShdw blurRad="38100" dist="25400" dir="5400000" algn="ctr" rotWithShape="0">
                    <a:srgbClr val="6E747A">
                      <a:alpha val="43000"/>
                    </a:srgbClr>
                  </a:outerShdw>
                </a:effectLst>
                <a:latin typeface="微软雅黑" panose="020B0503020204020204" pitchFamily="34" charset="-122"/>
              </a:rPr>
              <a:t>W</a:t>
            </a:r>
            <a:r>
              <a:rPr lang="zh-CN" altLang="en-US" sz="4000">
                <a:solidFill>
                  <a:srgbClr val="161BDE"/>
                </a:solidFill>
                <a:effectLst>
                  <a:outerShdw blurRad="38100" dist="25400" dir="5400000" algn="ctr" rotWithShape="0">
                    <a:srgbClr val="6E747A">
                      <a:alpha val="43000"/>
                    </a:srgbClr>
                  </a:outerShdw>
                </a:effectLst>
                <a:latin typeface="微软雅黑" panose="020B0503020204020204" pitchFamily="34" charset="-122"/>
              </a:rPr>
              <a:t>riting</a:t>
            </a:r>
            <a:r>
              <a:rPr lang="zh-CN" altLang="en-US" sz="2665">
                <a:solidFill>
                  <a:srgbClr val="161BDE"/>
                </a:solidFill>
                <a:effectLst>
                  <a:outerShdw blurRad="38100" dist="25400" dir="5400000" algn="ctr" rotWithShape="0">
                    <a:srgbClr val="6E747A">
                      <a:alpha val="43000"/>
                    </a:srgbClr>
                  </a:outerShdw>
                </a:effectLst>
              </a:rPr>
              <a:t> </a:t>
            </a:r>
            <a:br>
              <a:rPr lang="en-US" altLang="en-US" sz="2665" b="0">
                <a:solidFill>
                  <a:srgbClr val="FF0000"/>
                </a:solidFill>
                <a:latin typeface="Times New Roman" panose="02020603050405020304" charset="0"/>
                <a:ea typeface="宋体" panose="02010600030101010101" pitchFamily="2" charset="-122"/>
              </a:rPr>
            </a:br>
            <a:endParaRPr lang="zh-CN" altLang="en-US" sz="2665">
              <a:solidFill>
                <a:srgbClr val="161BDE"/>
              </a:solidFill>
              <a:effectLst>
                <a:outerShdw blurRad="38100" dist="25400" dir="5400000" algn="ctr" rotWithShape="0">
                  <a:srgbClr val="6E747A">
                    <a:alpha val="43000"/>
                  </a:srgbClr>
                </a:outerShdw>
              </a:effectLst>
            </a:endParaRPr>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 name="图片 2"/>
          <p:cNvPicPr>
            <a:picLocks noChangeAspect="1"/>
          </p:cNvPicPr>
          <p:nvPr/>
        </p:nvPicPr>
        <p:blipFill>
          <a:blip r:embed="rId1"/>
          <a:stretch>
            <a:fillRect/>
          </a:stretch>
        </p:blipFill>
        <p:spPr>
          <a:xfrm>
            <a:off x="478790" y="922020"/>
            <a:ext cx="11087100" cy="5723890"/>
          </a:xfrm>
          <a:prstGeom prst="rect">
            <a:avLst/>
          </a:prstGeom>
        </p:spPr>
      </p:pic>
    </p:spTree>
    <p:custDataLst>
      <p:tags r:id="rId2"/>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57780" y="114935"/>
            <a:ext cx="7751445" cy="705485"/>
          </a:xfrm>
        </p:spPr>
        <p:txBody>
          <a:bodyPr/>
          <a:lstStyle/>
          <a:p>
            <a:pPr algn="ctr"/>
            <a:r>
              <a:rPr lang="zh-CN" altLang="en-US">
                <a:solidFill>
                  <a:srgbClr val="1E19DB"/>
                </a:solidFill>
              </a:rPr>
              <a:t>Outline your writing </a:t>
            </a:r>
            <a:endParaRPr lang="zh-CN" altLang="en-US">
              <a:solidFill>
                <a:srgbClr val="1E19DB"/>
              </a:solidFill>
            </a:endParaRPr>
          </a:p>
        </p:txBody>
      </p:sp>
      <p:graphicFrame>
        <p:nvGraphicFramePr>
          <p:cNvPr id="4" name="表格 3"/>
          <p:cNvGraphicFramePr>
            <a:graphicFrameLocks noGrp="1"/>
          </p:cNvGraphicFramePr>
          <p:nvPr>
            <p:custDataLst>
              <p:tags r:id="rId1"/>
            </p:custDataLst>
          </p:nvPr>
        </p:nvGraphicFramePr>
        <p:xfrm>
          <a:off x="264478" y="1180465"/>
          <a:ext cx="11633200" cy="3971925"/>
        </p:xfrm>
        <a:graphic>
          <a:graphicData uri="http://schemas.openxmlformats.org/drawingml/2006/table">
            <a:tbl>
              <a:tblPr firstRow="1" bandRow="1">
                <a:tableStyleId>{5940675A-B579-460E-94D1-54222C63F5DA}</a:tableStyleId>
              </a:tblPr>
              <a:tblGrid>
                <a:gridCol w="5814060"/>
                <a:gridCol w="5819140"/>
              </a:tblGrid>
              <a:tr h="1323975">
                <a:tc>
                  <a:txBody>
                    <a:bodyPr wrap="square"/>
                    <a:lstStyle/>
                    <a:p>
                      <a:pPr indent="0">
                        <a:buNone/>
                      </a:pPr>
                      <a:endParaRPr lang="en-US" sz="2800" b="1">
                        <a:solidFill>
                          <a:srgbClr val="7030A0"/>
                        </a:solidFill>
                        <a:latin typeface="Arial" panose="020B0604020202020204" pitchFamily="34" charset="0"/>
                        <a:ea typeface="宋体" panose="02010600030101010101" pitchFamily="2" charset="-122"/>
                        <a:cs typeface="Arial" panose="020B0604020202020204" pitchFamily="34" charset="0"/>
                      </a:endParaRPr>
                    </a:p>
                    <a:p>
                      <a:pPr indent="0">
                        <a:buNone/>
                      </a:pPr>
                      <a:r>
                        <a:rPr lang="en-US" sz="2800" b="1">
                          <a:solidFill>
                            <a:srgbClr val="7030A0"/>
                          </a:solidFill>
                          <a:latin typeface="Arial" panose="020B0604020202020204" pitchFamily="34" charset="0"/>
                          <a:ea typeface="宋体" panose="02010600030101010101" pitchFamily="2" charset="-122"/>
                          <a:cs typeface="Arial" panose="020B0604020202020204" pitchFamily="34" charset="0"/>
                        </a:rPr>
                        <a:t>Recommended place </a:t>
                      </a:r>
                      <a:endParaRPr lang="en-US" altLang="en-US" sz="2800" b="1">
                        <a:solidFill>
                          <a:srgbClr val="7030A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wrap="square"/>
                    <a:lstStyle/>
                    <a:p>
                      <a:pPr indent="0">
                        <a:buNone/>
                      </a:pPr>
                      <a:endParaRPr lang="en-US" sz="2800" b="0">
                        <a:solidFill>
                          <a:srgbClr val="FF0000"/>
                        </a:solidFill>
                        <a:latin typeface="Arial" panose="020B0604020202020204" pitchFamily="34" charset="0"/>
                        <a:ea typeface="宋体" panose="02010600030101010101" pitchFamily="2" charset="-122"/>
                        <a:cs typeface="Arial" panose="020B0604020202020204" pitchFamily="34" charset="0"/>
                      </a:endParaRPr>
                    </a:p>
                    <a:p>
                      <a:pPr indent="0">
                        <a:buNone/>
                      </a:pPr>
                      <a:endParaRPr lang="en-US" altLang="en-US" sz="2800" b="0">
                        <a:solidFill>
                          <a:srgbClr val="FF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23975">
                <a:tc>
                  <a:txBody>
                    <a:bodyPr wrap="square"/>
                    <a:lstStyle/>
                    <a:p>
                      <a:pPr indent="0">
                        <a:buNone/>
                      </a:pPr>
                      <a:endParaRPr lang="en-US" sz="2800" b="1">
                        <a:solidFill>
                          <a:srgbClr val="7030A0"/>
                        </a:solidFill>
                        <a:latin typeface="Arial" panose="020B0604020202020204" pitchFamily="34" charset="0"/>
                        <a:ea typeface="宋体" panose="02010600030101010101" pitchFamily="2" charset="-122"/>
                        <a:cs typeface="Arial" panose="020B0604020202020204" pitchFamily="34" charset="0"/>
                      </a:endParaRPr>
                    </a:p>
                    <a:p>
                      <a:pPr indent="0">
                        <a:buNone/>
                      </a:pPr>
                      <a:r>
                        <a:rPr lang="en-US" sz="2800" b="1">
                          <a:solidFill>
                            <a:srgbClr val="7030A0"/>
                          </a:solidFill>
                          <a:latin typeface="Arial" panose="020B0604020202020204" pitchFamily="34" charset="0"/>
                          <a:ea typeface="宋体" panose="02010600030101010101" pitchFamily="2" charset="-122"/>
                          <a:cs typeface="Arial" panose="020B0604020202020204" pitchFamily="34" charset="0"/>
                        </a:rPr>
                        <a:t>What it is like </a:t>
                      </a:r>
                      <a:endParaRPr lang="en-US" altLang="en-US" sz="2800" b="1">
                        <a:solidFill>
                          <a:srgbClr val="7030A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wrap="square"/>
                    <a:lstStyle/>
                    <a:p>
                      <a:pPr indent="0">
                        <a:buNone/>
                      </a:pPr>
                      <a:endParaRPr lang="en-US" sz="2800" b="0">
                        <a:solidFill>
                          <a:srgbClr val="FF0000"/>
                        </a:solidFill>
                        <a:latin typeface="Arial" panose="020B0604020202020204" pitchFamily="34" charset="0"/>
                        <a:ea typeface="宋体" panose="02010600030101010101" pitchFamily="2" charset="-122"/>
                        <a:cs typeface="Arial" panose="020B0604020202020204" pitchFamily="34" charset="0"/>
                      </a:endParaRPr>
                    </a:p>
                    <a:p>
                      <a:pPr indent="0">
                        <a:buNone/>
                      </a:pPr>
                      <a:endParaRPr lang="en-US" altLang="en-US" sz="2800" b="0">
                        <a:solidFill>
                          <a:srgbClr val="FF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23975">
                <a:tc>
                  <a:txBody>
                    <a:bodyPr wrap="square"/>
                    <a:lstStyle/>
                    <a:p>
                      <a:pPr indent="0">
                        <a:buNone/>
                      </a:pPr>
                      <a:endParaRPr lang="en-US" sz="2800" b="1">
                        <a:solidFill>
                          <a:srgbClr val="7030A0"/>
                        </a:solidFill>
                        <a:latin typeface="Arial" panose="020B0604020202020204" pitchFamily="34" charset="0"/>
                        <a:ea typeface="宋体" panose="02010600030101010101" pitchFamily="2" charset="-122"/>
                        <a:cs typeface="Arial" panose="020B0604020202020204" pitchFamily="34" charset="0"/>
                      </a:endParaRPr>
                    </a:p>
                    <a:p>
                      <a:pPr indent="0">
                        <a:buNone/>
                      </a:pPr>
                      <a:r>
                        <a:rPr lang="en-US" sz="2800" b="1">
                          <a:solidFill>
                            <a:srgbClr val="7030A0"/>
                          </a:solidFill>
                          <a:latin typeface="Arial" panose="020B0604020202020204" pitchFamily="34" charset="0"/>
                          <a:ea typeface="宋体" panose="02010600030101010101" pitchFamily="2" charset="-122"/>
                          <a:cs typeface="Arial" panose="020B0604020202020204" pitchFamily="34" charset="0"/>
                        </a:rPr>
                        <a:t>Reason for recommendation</a:t>
                      </a:r>
                      <a:endParaRPr lang="en-US" altLang="en-US" sz="2800" b="1">
                        <a:solidFill>
                          <a:srgbClr val="7030A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wrap="square"/>
                    <a:lstStyle/>
                    <a:p>
                      <a:pPr indent="0">
                        <a:buNone/>
                      </a:pPr>
                      <a:endParaRPr lang="en-US" sz="2800" b="0">
                        <a:latin typeface="Arial" panose="020B0604020202020204" pitchFamily="34" charset="0"/>
                        <a:ea typeface="宋体" panose="02010600030101010101" pitchFamily="2" charset="-122"/>
                        <a:cs typeface="Arial" panose="020B0604020202020204" pitchFamily="34" charset="0"/>
                      </a:endParaRPr>
                    </a:p>
                    <a:p>
                      <a:pPr indent="0">
                        <a:buNone/>
                      </a:pPr>
                      <a:endParaRPr lang="en-US" altLang="en-US" sz="2800" b="0">
                        <a:solidFill>
                          <a:srgbClr val="FF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文本框 2"/>
          <p:cNvSpPr txBox="1"/>
          <p:nvPr/>
        </p:nvSpPr>
        <p:spPr>
          <a:xfrm>
            <a:off x="6199505" y="1516380"/>
            <a:ext cx="4738370" cy="460375"/>
          </a:xfrm>
          <a:prstGeom prst="rect">
            <a:avLst/>
          </a:prstGeom>
          <a:noFill/>
        </p:spPr>
        <p:txBody>
          <a:bodyPr wrap="square" rtlCol="0">
            <a:spAutoFit/>
          </a:bodyPr>
          <a:lstStyle/>
          <a:p>
            <a:pPr indent="0">
              <a:buNone/>
            </a:pPr>
            <a:r>
              <a:rPr lang="en-US" sz="2400">
                <a:solidFill>
                  <a:srgbClr val="FF0000"/>
                </a:solidFill>
                <a:latin typeface="Arial" panose="020B0604020202020204" pitchFamily="34" charset="0"/>
                <a:ea typeface="宋体" panose="02010600030101010101" pitchFamily="2" charset="-122"/>
                <a:cs typeface="Arial" panose="020B0604020202020204" pitchFamily="34" charset="0"/>
                <a:sym typeface="+mn-ea"/>
              </a:rPr>
              <a:t>The city of Chongqing, China</a:t>
            </a:r>
            <a:endParaRPr lang="zh-CN" altLang="en-US" sz="2400"/>
          </a:p>
        </p:txBody>
      </p:sp>
      <p:sp>
        <p:nvSpPr>
          <p:cNvPr id="5" name="文本框 4"/>
          <p:cNvSpPr txBox="1"/>
          <p:nvPr/>
        </p:nvSpPr>
        <p:spPr>
          <a:xfrm>
            <a:off x="6185535" y="2729865"/>
            <a:ext cx="5546090" cy="460375"/>
          </a:xfrm>
          <a:prstGeom prst="rect">
            <a:avLst/>
          </a:prstGeom>
          <a:noFill/>
        </p:spPr>
        <p:txBody>
          <a:bodyPr wrap="square" rtlCol="0">
            <a:spAutoFit/>
          </a:bodyPr>
          <a:lstStyle/>
          <a:p>
            <a:pPr indent="0">
              <a:buNone/>
            </a:pPr>
            <a:r>
              <a:rPr lang="en-US" sz="2400">
                <a:solidFill>
                  <a:srgbClr val="FF0000"/>
                </a:solidFill>
                <a:latin typeface="Arial" panose="020B0604020202020204" pitchFamily="34" charset="0"/>
                <a:ea typeface="宋体" panose="02010600030101010101" pitchFamily="2" charset="-122"/>
                <a:cs typeface="Arial" panose="020B0604020202020204" pitchFamily="34" charset="0"/>
                <a:sym typeface="+mn-ea"/>
              </a:rPr>
              <a:t>a distinctive hilly city </a:t>
            </a:r>
            <a:endParaRPr lang="zh-CN" altLang="en-US" sz="2400"/>
          </a:p>
        </p:txBody>
      </p:sp>
      <p:sp>
        <p:nvSpPr>
          <p:cNvPr id="6" name="文本框 5"/>
          <p:cNvSpPr txBox="1"/>
          <p:nvPr/>
        </p:nvSpPr>
        <p:spPr>
          <a:xfrm>
            <a:off x="6199505" y="4070350"/>
            <a:ext cx="5532120" cy="460375"/>
          </a:xfrm>
          <a:prstGeom prst="rect">
            <a:avLst/>
          </a:prstGeom>
          <a:noFill/>
        </p:spPr>
        <p:txBody>
          <a:bodyPr wrap="square" rtlCol="0">
            <a:spAutoFit/>
          </a:bodyPr>
          <a:lstStyle/>
          <a:p>
            <a:pPr indent="0">
              <a:buNone/>
            </a:pPr>
            <a:r>
              <a:rPr lang="en-US" sz="2400">
                <a:solidFill>
                  <a:srgbClr val="FF0000"/>
                </a:solidFill>
                <a:latin typeface="Arial" panose="020B0604020202020204" pitchFamily="34" charset="0"/>
                <a:ea typeface="宋体" panose="02010600030101010101" pitchFamily="2" charset="-122"/>
                <a:cs typeface="Arial" panose="020B0604020202020204" pitchFamily="34" charset="0"/>
                <a:sym typeface="+mn-ea"/>
              </a:rPr>
              <a:t>Unique mountain with...</a:t>
            </a:r>
            <a:endParaRPr lang="zh-CN" altLang="en-US" sz="2400"/>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62785" y="0"/>
            <a:ext cx="9995535" cy="705485"/>
          </a:xfrm>
        </p:spPr>
        <p:txBody>
          <a:bodyPr/>
          <a:lstStyle/>
          <a:p>
            <a:r>
              <a:rPr lang="en-US" altLang="zh-CN">
                <a:solidFill>
                  <a:srgbClr val="1E19DB"/>
                </a:solidFill>
                <a:effectLst>
                  <a:outerShdw blurRad="38100" dist="25400" dir="5400000" algn="ctr" rotWithShape="0">
                    <a:srgbClr val="6E747A">
                      <a:alpha val="43000"/>
                    </a:srgbClr>
                  </a:outerShdw>
                </a:effectLst>
              </a:rPr>
              <a:t>S</a:t>
            </a:r>
            <a:r>
              <a:rPr lang="zh-CN" altLang="en-US">
                <a:solidFill>
                  <a:srgbClr val="1E19DB"/>
                </a:solidFill>
                <a:effectLst>
                  <a:outerShdw blurRad="38100" dist="25400" dir="5400000" algn="ctr" rotWithShape="0">
                    <a:srgbClr val="6E747A">
                      <a:alpha val="43000"/>
                    </a:srgbClr>
                  </a:outerShdw>
                </a:effectLst>
              </a:rPr>
              <a:t>hare your writing with the class.  </a:t>
            </a:r>
            <a:endParaRPr lang="zh-CN" altLang="en-US">
              <a:solidFill>
                <a:srgbClr val="1E19DB"/>
              </a:solidFill>
              <a:effectLst>
                <a:outerShdw blurRad="38100" dist="25400" dir="5400000" algn="ctr" rotWithShape="0">
                  <a:srgbClr val="6E747A">
                    <a:alpha val="43000"/>
                  </a:srgbClr>
                </a:outerShdw>
              </a:effectLst>
            </a:endParaRPr>
          </a:p>
        </p:txBody>
      </p:sp>
      <p:sp>
        <p:nvSpPr>
          <p:cNvPr id="100" name="文本框 99"/>
          <p:cNvSpPr txBox="1"/>
          <p:nvPr/>
        </p:nvSpPr>
        <p:spPr>
          <a:xfrm>
            <a:off x="989330" y="890270"/>
            <a:ext cx="10503535" cy="5169535"/>
          </a:xfrm>
          <a:prstGeom prst="rect">
            <a:avLst/>
          </a:prstGeom>
          <a:noFill/>
          <a:ln w="9525">
            <a:noFill/>
          </a:ln>
        </p:spPr>
        <p:txBody>
          <a:bodyPr wrap="square">
            <a:spAutoFit/>
          </a:bodyPr>
          <a:lstStyle/>
          <a:p>
            <a:pPr indent="0" fontAlgn="auto">
              <a:lnSpc>
                <a:spcPct val="150000"/>
              </a:lnSpc>
            </a:pPr>
            <a:r>
              <a:rPr lang="en-US" sz="2400" b="0">
                <a:solidFill>
                  <a:srgbClr val="FF0000"/>
                </a:solidFill>
                <a:latin typeface="Times New Roman" panose="02020603050405020304" charset="0"/>
                <a:ea typeface="宋体" panose="02010600030101010101" pitchFamily="2" charset="-122"/>
              </a:rPr>
              <a:t>Dear Selena, </a:t>
            </a:r>
            <a:r>
              <a:rPr lang="en-US" sz="2400" b="0">
                <a:solidFill>
                  <a:srgbClr val="FF0000"/>
                </a:solidFill>
                <a:latin typeface="Times New Roman" panose="02020603050405020304" charset="0"/>
                <a:ea typeface="宋体" panose="02010600030101010101" pitchFamily="2" charset="-122"/>
                <a:cs typeface="Times New Roman" panose="02020603050405020304" charset="0"/>
              </a:rPr>
              <a:t>     </a:t>
            </a:r>
            <a:r>
              <a:rPr lang="en-US" sz="2400" b="0">
                <a:solidFill>
                  <a:srgbClr val="00B0F0"/>
                </a:solidFill>
                <a:latin typeface="Times New Roman" panose="02020603050405020304" charset="0"/>
                <a:ea typeface="宋体" panose="02010600030101010101" pitchFamily="2" charset="-122"/>
                <a:cs typeface="Times New Roman" panose="02020603050405020304" charset="0"/>
              </a:rPr>
              <a:t> </a:t>
            </a:r>
            <a:r>
              <a:rPr lang="en-US" sz="2800" b="0">
                <a:solidFill>
                  <a:srgbClr val="00B0F0"/>
                </a:solidFill>
                <a:latin typeface="Times New Roman" panose="02020603050405020304" charset="0"/>
                <a:ea typeface="宋体" panose="02010600030101010101" pitchFamily="2" charset="-122"/>
              </a:rPr>
              <a:t>Thank you for all your recommendations, which have definitely inspired me to include New York in my trip. I can’t wait to see you there!</a:t>
            </a:r>
            <a:r>
              <a:rPr lang="en-US" sz="2800" b="0">
                <a:solidFill>
                  <a:srgbClr val="FF0000"/>
                </a:solidFill>
                <a:latin typeface="Times New Roman" panose="02020603050405020304" charset="0"/>
                <a:ea typeface="宋体" panose="02010600030101010101" pitchFamily="2" charset="-122"/>
              </a:rPr>
              <a:t>      </a:t>
            </a:r>
            <a:r>
              <a:rPr lang="en-US" sz="2800" b="0">
                <a:solidFill>
                  <a:schemeClr val="accent6">
                    <a:lumMod val="75000"/>
                  </a:schemeClr>
                </a:solidFill>
                <a:latin typeface="Times New Roman" panose="02020603050405020304" charset="0"/>
                <a:ea typeface="宋体" panose="02010600030101010101" pitchFamily="2" charset="-122"/>
              </a:rPr>
              <a:t>I’m so excited to hear that you’re coming to China. I can easily suggested places for you to visit because there are so many interesting ones. First of all, I must recommend my own city, Chongqing. Located in the south-west, it would give you an experience of urban China different to that of any other Chinese city. </a:t>
            </a:r>
            <a:r>
              <a:rPr lang="en-US" sz="2800" b="0">
                <a:solidFill>
                  <a:schemeClr val="accent6">
                    <a:lumMod val="75000"/>
                  </a:schemeClr>
                </a:solidFill>
                <a:latin typeface="Times New Roman" panose="02020603050405020304" charset="0"/>
                <a:ea typeface="宋体" panose="02010600030101010101" pitchFamily="2" charset="-122"/>
              </a:rPr>
              <a:t>
</a:t>
            </a:r>
            <a:endParaRPr lang="en-US" altLang="en-US" sz="2800" b="0">
              <a:solidFill>
                <a:schemeClr val="accent6">
                  <a:lumMod val="75000"/>
                </a:schemeClr>
              </a:solidFill>
              <a:latin typeface="Times New Roman" panose="02020603050405020304" charset="0"/>
              <a:ea typeface="宋体" panose="02010600030101010101" pitchFamily="2" charset="-122"/>
            </a:endParaRPr>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7880" y="797560"/>
            <a:ext cx="10386060" cy="5262245"/>
          </a:xfrm>
          <a:prstGeom prst="rect">
            <a:avLst/>
          </a:prstGeom>
          <a:noFill/>
        </p:spPr>
        <p:txBody>
          <a:bodyPr wrap="square" rtlCol="0" anchor="t">
            <a:spAutoFit/>
          </a:bodyPr>
          <a:lstStyle/>
          <a:p>
            <a:pPr fontAlgn="auto">
              <a:lnSpc>
                <a:spcPct val="150000"/>
              </a:lnSpc>
            </a:pPr>
            <a:r>
              <a:rPr lang="en-US" sz="2400">
                <a:solidFill>
                  <a:srgbClr val="FF0000"/>
                </a:solidFill>
                <a:latin typeface="Times New Roman" panose="02020603050405020304" charset="0"/>
                <a:ea typeface="宋体" panose="02010600030101010101" pitchFamily="2" charset="-122"/>
                <a:sym typeface="+mn-ea"/>
              </a:rPr>
              <a:t>      </a:t>
            </a:r>
            <a:r>
              <a:rPr lang="en-US" sz="2800">
                <a:solidFill>
                  <a:schemeClr val="accent6"/>
                </a:solidFill>
                <a:latin typeface="Times New Roman" panose="02020603050405020304" charset="0"/>
                <a:ea typeface="宋体" panose="02010600030101010101" pitchFamily="2" charset="-122"/>
                <a:sym typeface="+mn-ea"/>
              </a:rPr>
              <a:t>Chongqing is a hilly city with a unique landscape so the best way to travel around is by light rail. Most of the light rail is above ground, so it’s a great way to get a feeling for the place. Chongqing is also the perfect spot to see the amazingly clear line where the emerald waters of the Jialing River and those of the sandy Yangtze River meet. The city is beautiful at night, with its shining lights reflected on the rivers. The most spectacular nighttime views are from one of the surrounding mountain tops. </a:t>
            </a:r>
            <a:endParaRPr lang="en-US" altLang="en-US" sz="2800">
              <a:solidFill>
                <a:schemeClr val="accent6"/>
              </a:solidFill>
              <a:latin typeface="Times New Roman" panose="02020603050405020304" charset="0"/>
              <a:ea typeface="宋体" panose="02010600030101010101" pitchFamily="2" charset="-122"/>
              <a:sym typeface="+mn-ea"/>
            </a:endParaRPr>
          </a:p>
        </p:txBody>
      </p:sp>
      <p:sp>
        <p:nvSpPr>
          <p:cNvPr id="5" name="标题 4"/>
          <p:cNvSpPr>
            <a:spLocks noGrp="1"/>
          </p:cNvSpPr>
          <p:nvPr>
            <p:ph type="title"/>
          </p:nvPr>
        </p:nvSpPr>
        <p:spPr>
          <a:xfrm>
            <a:off x="1864360" y="92075"/>
            <a:ext cx="9995535" cy="705485"/>
          </a:xfrm>
        </p:spPr>
        <p:txBody>
          <a:bodyPr/>
          <a:lstStyle/>
          <a:p>
            <a:r>
              <a:rPr lang="en-US" altLang="zh-CN">
                <a:solidFill>
                  <a:srgbClr val="1E19DB"/>
                </a:solidFill>
                <a:effectLst>
                  <a:outerShdw blurRad="38100" dist="25400" dir="5400000" algn="ctr" rotWithShape="0">
                    <a:srgbClr val="6E747A">
                      <a:alpha val="43000"/>
                    </a:srgbClr>
                  </a:outerShdw>
                </a:effectLst>
              </a:rPr>
              <a:t>S</a:t>
            </a:r>
            <a:r>
              <a:rPr lang="zh-CN" altLang="en-US">
                <a:solidFill>
                  <a:srgbClr val="1E19DB"/>
                </a:solidFill>
                <a:effectLst>
                  <a:outerShdw blurRad="38100" dist="25400" dir="5400000" algn="ctr" rotWithShape="0">
                    <a:srgbClr val="6E747A">
                      <a:alpha val="43000"/>
                    </a:srgbClr>
                  </a:outerShdw>
                </a:effectLst>
              </a:rPr>
              <a:t>hare your writing with the class.  </a:t>
            </a:r>
            <a:endParaRPr lang="zh-CN" altLang="en-US">
              <a:solidFill>
                <a:srgbClr val="1E19DB"/>
              </a:solidFill>
              <a:effectLst>
                <a:outerShdw blurRad="38100" dist="25400" dir="5400000" algn="ctr" rotWithShape="0">
                  <a:srgbClr val="6E747A">
                    <a:alpha val="43000"/>
                  </a:srgbClr>
                </a:outerShdw>
              </a:effectLst>
            </a:endParaRPr>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04900" y="8890"/>
            <a:ext cx="10170795" cy="705485"/>
          </a:xfrm>
        </p:spPr>
        <p:txBody>
          <a:bodyPr/>
          <a:lstStyle/>
          <a:p>
            <a:pPr algn="ctr"/>
            <a:r>
              <a:rPr lang="en-US" altLang="zh-CN">
                <a:solidFill>
                  <a:srgbClr val="161BDE"/>
                </a:solidFill>
                <a:effectLst>
                  <a:outerShdw blurRad="38100" dist="25400" dir="5400000" algn="ctr" rotWithShape="0">
                    <a:srgbClr val="6E747A">
                      <a:alpha val="43000"/>
                    </a:srgbClr>
                  </a:outerShdw>
                </a:effectLst>
              </a:rPr>
              <a:t>Part One     Developing ideas</a:t>
            </a:r>
            <a:endParaRPr lang="en-US" altLang="zh-CN">
              <a:solidFill>
                <a:srgbClr val="161BDE"/>
              </a:solidFill>
              <a:effectLst>
                <a:outerShdw blurRad="38100" dist="25400" dir="5400000" algn="ctr" rotWithShape="0">
                  <a:srgbClr val="6E747A">
                    <a:alpha val="43000"/>
                  </a:srgbClr>
                </a:outerShdw>
              </a:effectLst>
            </a:endParaRPr>
          </a:p>
        </p:txBody>
      </p:sp>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 name="图片 2"/>
          <p:cNvPicPr>
            <a:picLocks noChangeAspect="1"/>
          </p:cNvPicPr>
          <p:nvPr/>
        </p:nvPicPr>
        <p:blipFill>
          <a:blip r:embed="rId1"/>
          <a:stretch>
            <a:fillRect/>
          </a:stretch>
        </p:blipFill>
        <p:spPr>
          <a:xfrm>
            <a:off x="804545" y="828675"/>
            <a:ext cx="3233420" cy="4231005"/>
          </a:xfrm>
          <a:prstGeom prst="rect">
            <a:avLst/>
          </a:prstGeom>
        </p:spPr>
      </p:pic>
      <p:pic>
        <p:nvPicPr>
          <p:cNvPr id="4" name="图片 3"/>
          <p:cNvPicPr>
            <a:picLocks noChangeAspect="1"/>
          </p:cNvPicPr>
          <p:nvPr/>
        </p:nvPicPr>
        <p:blipFill>
          <a:blip r:embed="rId2"/>
          <a:stretch>
            <a:fillRect/>
          </a:stretch>
        </p:blipFill>
        <p:spPr>
          <a:xfrm>
            <a:off x="7251700" y="828675"/>
            <a:ext cx="3348990" cy="4429760"/>
          </a:xfrm>
          <a:prstGeom prst="rect">
            <a:avLst/>
          </a:prstGeom>
        </p:spPr>
      </p:pic>
      <p:sp>
        <p:nvSpPr>
          <p:cNvPr id="7" name="文本框 6"/>
          <p:cNvSpPr txBox="1"/>
          <p:nvPr/>
        </p:nvSpPr>
        <p:spPr>
          <a:xfrm>
            <a:off x="1442085" y="6097905"/>
            <a:ext cx="1957705" cy="521970"/>
          </a:xfrm>
          <a:prstGeom prst="rect">
            <a:avLst/>
          </a:prstGeom>
          <a:noFill/>
        </p:spPr>
        <p:txBody>
          <a:bodyPr wrap="square" rtlCol="0">
            <a:spAutoFit/>
          </a:bodyPr>
          <a:lstStyle/>
          <a:p>
            <a:r>
              <a:rPr lang="en-US" altLang="zh-CN" sz="2800" b="1">
                <a:solidFill>
                  <a:srgbClr val="FF0000"/>
                </a:solidFill>
              </a:rPr>
              <a:t>  </a:t>
            </a:r>
            <a:r>
              <a:rPr lang="zh-CN" altLang="en-US" sz="2800" b="1">
                <a:solidFill>
                  <a:srgbClr val="FF0000"/>
                </a:solidFill>
              </a:rPr>
              <a:t>《论</a:t>
            </a:r>
            <a:r>
              <a:rPr lang="en-US" altLang="zh-CN" sz="2800" b="1">
                <a:solidFill>
                  <a:srgbClr val="FF0000"/>
                </a:solidFill>
              </a:rPr>
              <a:t> </a:t>
            </a:r>
            <a:r>
              <a:rPr lang="zh-CN" altLang="en-US" sz="2800" b="1">
                <a:solidFill>
                  <a:srgbClr val="FF0000"/>
                </a:solidFill>
              </a:rPr>
              <a:t>语》</a:t>
            </a:r>
            <a:endParaRPr lang="zh-CN" altLang="en-US" sz="2800" b="1">
              <a:solidFill>
                <a:srgbClr val="FF0000"/>
              </a:solidFill>
            </a:endParaRPr>
          </a:p>
        </p:txBody>
      </p:sp>
      <p:sp>
        <p:nvSpPr>
          <p:cNvPr id="10" name="文本框 9"/>
          <p:cNvSpPr txBox="1"/>
          <p:nvPr/>
        </p:nvSpPr>
        <p:spPr>
          <a:xfrm>
            <a:off x="7988300" y="6097905"/>
            <a:ext cx="2308860" cy="521970"/>
          </a:xfrm>
          <a:prstGeom prst="rect">
            <a:avLst/>
          </a:prstGeom>
          <a:noFill/>
        </p:spPr>
        <p:txBody>
          <a:bodyPr wrap="square" rtlCol="0">
            <a:spAutoFit/>
          </a:bodyPr>
          <a:lstStyle/>
          <a:p>
            <a:r>
              <a:rPr lang="zh-CN" altLang="en-US" sz="2800" b="1">
                <a:solidFill>
                  <a:srgbClr val="FF0000"/>
                </a:solidFill>
              </a:rPr>
              <a:t>《孙子兵法》</a:t>
            </a:r>
            <a:endParaRPr lang="zh-CN" altLang="en-US" sz="2800" b="1">
              <a:solidFill>
                <a:srgbClr val="FF0000"/>
              </a:solidFill>
            </a:endParaRPr>
          </a:p>
        </p:txBody>
      </p:sp>
      <p:pic>
        <p:nvPicPr>
          <p:cNvPr id="12" name="图片 11"/>
          <p:cNvPicPr>
            <a:picLocks noChangeAspect="1"/>
          </p:cNvPicPr>
          <p:nvPr/>
        </p:nvPicPr>
        <p:blipFill>
          <a:blip r:embed="rId1"/>
          <a:stretch>
            <a:fillRect/>
          </a:stretch>
        </p:blipFill>
        <p:spPr>
          <a:xfrm>
            <a:off x="1126490" y="1157605"/>
            <a:ext cx="3340735" cy="4371975"/>
          </a:xfrm>
          <a:prstGeom prst="rect">
            <a:avLst/>
          </a:prstGeom>
        </p:spPr>
      </p:pic>
      <p:pic>
        <p:nvPicPr>
          <p:cNvPr id="13" name="图片 12"/>
          <p:cNvPicPr>
            <a:picLocks noChangeAspect="1"/>
          </p:cNvPicPr>
          <p:nvPr/>
        </p:nvPicPr>
        <p:blipFill>
          <a:blip r:embed="rId1"/>
          <a:stretch>
            <a:fillRect/>
          </a:stretch>
        </p:blipFill>
        <p:spPr>
          <a:xfrm>
            <a:off x="1557020" y="1657985"/>
            <a:ext cx="3233420" cy="4231005"/>
          </a:xfrm>
          <a:prstGeom prst="rect">
            <a:avLst/>
          </a:prstGeom>
        </p:spPr>
      </p:pic>
      <p:pic>
        <p:nvPicPr>
          <p:cNvPr id="16" name="图片 15"/>
          <p:cNvPicPr>
            <a:picLocks noChangeAspect="1"/>
          </p:cNvPicPr>
          <p:nvPr/>
        </p:nvPicPr>
        <p:blipFill>
          <a:blip r:embed="rId2"/>
          <a:stretch>
            <a:fillRect/>
          </a:stretch>
        </p:blipFill>
        <p:spPr>
          <a:xfrm>
            <a:off x="7468235" y="1136650"/>
            <a:ext cx="3348990" cy="4429760"/>
          </a:xfrm>
          <a:prstGeom prst="rect">
            <a:avLst/>
          </a:prstGeom>
        </p:spPr>
      </p:pic>
      <p:pic>
        <p:nvPicPr>
          <p:cNvPr id="17" name="图片 16"/>
          <p:cNvPicPr>
            <a:picLocks noChangeAspect="1"/>
          </p:cNvPicPr>
          <p:nvPr/>
        </p:nvPicPr>
        <p:blipFill>
          <a:blip r:embed="rId2"/>
          <a:stretch>
            <a:fillRect/>
          </a:stretch>
        </p:blipFill>
        <p:spPr>
          <a:xfrm>
            <a:off x="7710170" y="1558290"/>
            <a:ext cx="3348990" cy="4429760"/>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96950" y="1188720"/>
            <a:ext cx="9987280" cy="3322955"/>
          </a:xfrm>
          <a:prstGeom prst="rect">
            <a:avLst/>
          </a:prstGeom>
          <a:noFill/>
        </p:spPr>
        <p:txBody>
          <a:bodyPr wrap="square" rtlCol="0" anchor="t">
            <a:spAutoFit/>
          </a:bodyPr>
          <a:lstStyle/>
          <a:p>
            <a:pPr indent="0" fontAlgn="auto">
              <a:lnSpc>
                <a:spcPct val="150000"/>
              </a:lnSpc>
            </a:pPr>
            <a:r>
              <a:rPr lang="en-US" sz="2800">
                <a:solidFill>
                  <a:srgbClr val="FF0000"/>
                </a:solidFill>
                <a:latin typeface="Times New Roman" panose="02020603050405020304" charset="0"/>
                <a:ea typeface="宋体" panose="02010600030101010101" pitchFamily="2" charset="-122"/>
                <a:sym typeface="+mn-ea"/>
              </a:rPr>
              <a:t>        </a:t>
            </a:r>
            <a:r>
              <a:rPr lang="en-US" sz="2800">
                <a:solidFill>
                  <a:srgbClr val="161BDE"/>
                </a:solidFill>
                <a:latin typeface="Times New Roman" panose="02020603050405020304" charset="0"/>
                <a:ea typeface="宋体" panose="02010600030101010101" pitchFamily="2" charset="-122"/>
                <a:sym typeface="+mn-ea"/>
              </a:rPr>
              <a:t> </a:t>
            </a:r>
            <a:r>
              <a:rPr lang="en-US" sz="2800">
                <a:solidFill>
                  <a:schemeClr val="accent6"/>
                </a:solidFill>
                <a:latin typeface="Times New Roman" panose="02020603050405020304" charset="0"/>
                <a:ea typeface="宋体" panose="02010600030101010101" pitchFamily="2" charset="-122"/>
                <a:sym typeface="+mn-ea"/>
              </a:rPr>
              <a:t>Last but not least, you absolutely mustn’t miss out on Chongqing food--it’s spicy. However, I promise that after trying our local hot pot, you’ll be hooked. There are loads of other things to see and I’d be very happy to show you around!</a:t>
            </a:r>
            <a:r>
              <a:rPr lang="en-US" sz="2800">
                <a:solidFill>
                  <a:schemeClr val="accent6"/>
                </a:solidFill>
                <a:latin typeface="Times New Roman" panose="02020603050405020304" charset="0"/>
                <a:ea typeface="宋体" panose="02010600030101010101" pitchFamily="2" charset="-122"/>
                <a:sym typeface="+mn-ea"/>
              </a:rPr>
              <a:t>See you soon in New York! </a:t>
            </a:r>
            <a:r>
              <a:rPr lang="en-US" sz="2800">
                <a:solidFill>
                  <a:schemeClr val="accent6"/>
                </a:solidFill>
                <a:latin typeface="Times New Roman" panose="02020603050405020304" charset="0"/>
                <a:ea typeface="宋体" panose="02010600030101010101" pitchFamily="2" charset="-122"/>
                <a:sym typeface="+mn-ea"/>
              </a:rPr>
              <a:t>
</a:t>
            </a:r>
            <a:endParaRPr lang="en-US" altLang="en-US" sz="2800">
              <a:solidFill>
                <a:schemeClr val="accent6"/>
              </a:solidFill>
              <a:latin typeface="Times New Roman" panose="02020603050405020304" charset="0"/>
              <a:ea typeface="宋体" panose="02010600030101010101" pitchFamily="2" charset="-122"/>
              <a:sym typeface="+mn-ea"/>
            </a:endParaRPr>
          </a:p>
        </p:txBody>
      </p:sp>
      <p:sp>
        <p:nvSpPr>
          <p:cNvPr id="2" name="标题 1"/>
          <p:cNvSpPr>
            <a:spLocks noGrp="1"/>
          </p:cNvSpPr>
          <p:nvPr>
            <p:ph type="title"/>
          </p:nvPr>
        </p:nvSpPr>
        <p:spPr>
          <a:xfrm>
            <a:off x="1962785" y="0"/>
            <a:ext cx="9177020" cy="705485"/>
          </a:xfrm>
        </p:spPr>
        <p:txBody>
          <a:bodyPr/>
          <a:lstStyle/>
          <a:p>
            <a:r>
              <a:rPr lang="en-US" altLang="zh-CN">
                <a:solidFill>
                  <a:srgbClr val="1E19DB"/>
                </a:solidFill>
                <a:effectLst>
                  <a:outerShdw blurRad="38100" dist="25400" dir="5400000" algn="ctr" rotWithShape="0">
                    <a:srgbClr val="6E747A">
                      <a:alpha val="43000"/>
                    </a:srgbClr>
                  </a:outerShdw>
                </a:effectLst>
              </a:rPr>
              <a:t>S</a:t>
            </a:r>
            <a:r>
              <a:rPr lang="zh-CN" altLang="en-US">
                <a:solidFill>
                  <a:srgbClr val="1E19DB"/>
                </a:solidFill>
                <a:effectLst>
                  <a:outerShdw blurRad="38100" dist="25400" dir="5400000" algn="ctr" rotWithShape="0">
                    <a:srgbClr val="6E747A">
                      <a:alpha val="43000"/>
                    </a:srgbClr>
                  </a:outerShdw>
                </a:effectLst>
              </a:rPr>
              <a:t>hare your writing with the class.  </a:t>
            </a:r>
            <a:endParaRPr lang="zh-CN" altLang="en-US">
              <a:solidFill>
                <a:srgbClr val="1E19DB"/>
              </a:solidFill>
              <a:effectLst>
                <a:outerShdw blurRad="38100" dist="25400" dir="5400000" algn="ctr" rotWithShape="0">
                  <a:srgbClr val="6E747A">
                    <a:alpha val="43000"/>
                  </a:srgbClr>
                </a:outerShdw>
              </a:effectLst>
            </a:endParaRPr>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37100" y="0"/>
            <a:ext cx="5706110" cy="705485"/>
          </a:xfrm>
        </p:spPr>
        <p:txBody>
          <a:bodyPr>
            <a:scene3d>
              <a:camera prst="orthographicFront"/>
              <a:lightRig rig="threePt" dir="t"/>
            </a:scene3d>
          </a:bodyPr>
          <a:lstStyle/>
          <a:p>
            <a:r>
              <a:rPr lang="zh-CN" altLang="en-US"/>
              <a:t> </a:t>
            </a:r>
            <a:r>
              <a:rPr lang="zh-CN" altLang="en-US">
                <a:solidFill>
                  <a:srgbClr val="1E19DB"/>
                </a:solidFill>
                <a:effectLst>
                  <a:outerShdw blurRad="38100" dist="25400" dir="5400000" algn="ctr" rotWithShape="0">
                    <a:srgbClr val="6E747A">
                      <a:alpha val="43000"/>
                    </a:srgbClr>
                  </a:outerShdw>
                </a:effectLst>
              </a:rPr>
              <a:t>Presenting ideas </a:t>
            </a:r>
            <a:endParaRPr lang="zh-CN" altLang="en-US">
              <a:solidFill>
                <a:srgbClr val="1E19DB"/>
              </a:solidFill>
              <a:effectLst>
                <a:outerShdw blurRad="38100" dist="25400" dir="5400000" algn="ctr" rotWithShape="0">
                  <a:srgbClr val="6E747A">
                    <a:alpha val="43000"/>
                  </a:srgbClr>
                </a:outerShdw>
              </a:effectLst>
            </a:endParaRPr>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0" name="文本框 99"/>
          <p:cNvSpPr txBox="1"/>
          <p:nvPr/>
        </p:nvSpPr>
        <p:spPr>
          <a:xfrm>
            <a:off x="208915" y="537845"/>
            <a:ext cx="4332605" cy="1198880"/>
          </a:xfrm>
          <a:prstGeom prst="rect">
            <a:avLst/>
          </a:prstGeom>
          <a:noFill/>
          <a:ln w="9525">
            <a:noFill/>
          </a:ln>
        </p:spPr>
        <p:txBody>
          <a:bodyPr wrap="square">
            <a:spAutoFit/>
          </a:bodyPr>
          <a:lstStyle/>
          <a:p>
            <a:pPr indent="0"/>
            <a:r>
              <a:rPr lang="en-US" sz="2400" b="0">
                <a:solidFill>
                  <a:schemeClr val="accent1"/>
                </a:solidFill>
                <a:latin typeface="Times New Roman" panose="02020603050405020304" charset="0"/>
                <a:ea typeface="宋体" panose="02010600030101010101" pitchFamily="2" charset="-122"/>
              </a:rPr>
              <a:t>Read the notice on Page 36 and brainstorm events for the opening ceremony. </a:t>
            </a:r>
            <a:endParaRPr lang="en-US" altLang="en-US" sz="2400" b="0">
              <a:solidFill>
                <a:schemeClr val="accent1"/>
              </a:solidFill>
              <a:latin typeface="Times New Roman" panose="02020603050405020304" charset="0"/>
              <a:ea typeface="宋体" panose="02010600030101010101" pitchFamily="2" charset="-122"/>
            </a:endParaRPr>
          </a:p>
        </p:txBody>
      </p:sp>
      <p:graphicFrame>
        <p:nvGraphicFramePr>
          <p:cNvPr id="3" name="表格 2"/>
          <p:cNvGraphicFramePr>
            <a:graphicFrameLocks noGrp="1"/>
          </p:cNvGraphicFramePr>
          <p:nvPr>
            <p:custDataLst>
              <p:tags r:id="rId1"/>
            </p:custDataLst>
          </p:nvPr>
        </p:nvGraphicFramePr>
        <p:xfrm>
          <a:off x="1579880" y="1472565"/>
          <a:ext cx="9050655" cy="4504055"/>
        </p:xfrm>
        <a:graphic>
          <a:graphicData uri="http://schemas.openxmlformats.org/drawingml/2006/table">
            <a:tbl>
              <a:tblPr firstRow="1" bandRow="1">
                <a:tableStyleId>{5940675A-B579-460E-94D1-54222C63F5DA}</a:tableStyleId>
              </a:tblPr>
              <a:tblGrid>
                <a:gridCol w="4133850"/>
                <a:gridCol w="4916805"/>
              </a:tblGrid>
              <a:tr h="813435">
                <a:tc gridSpan="2">
                  <a:txBody>
                    <a:bodyPr wrap="square"/>
                    <a:lstStyle/>
                    <a:p>
                      <a:pPr indent="0" algn="ctr">
                        <a:buNone/>
                      </a:pPr>
                      <a:r>
                        <a:rPr lang="en-US" sz="2400" b="1">
                          <a:solidFill>
                            <a:schemeClr val="accent4"/>
                          </a:solidFill>
                          <a:latin typeface="Arial" panose="020B0604020202020204" pitchFamily="34" charset="0"/>
                          <a:ea typeface="宋体" panose="02010600030101010101" pitchFamily="2" charset="-122"/>
                          <a:cs typeface="Arial" panose="020B0604020202020204" pitchFamily="34" charset="0"/>
                        </a:rPr>
                        <a:t>Useful expressions</a:t>
                      </a:r>
                      <a:endParaRPr lang="en-US" altLang="en-US" sz="2400" b="1">
                        <a:solidFill>
                          <a:schemeClr val="accent4"/>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967105">
                <a:tc>
                  <a:txBody>
                    <a:bodyPr wrap="square"/>
                    <a:lstStyle/>
                    <a:p>
                      <a:pPr indent="0">
                        <a:buNone/>
                      </a:pPr>
                      <a:r>
                        <a:rPr lang="en-US" sz="2400" b="0">
                          <a:solidFill>
                            <a:srgbClr val="FF0000"/>
                          </a:solidFill>
                          <a:latin typeface="Arial" panose="020B0604020202020204" pitchFamily="34" charset="0"/>
                          <a:ea typeface="宋体" panose="02010600030101010101" pitchFamily="2" charset="-122"/>
                          <a:cs typeface="Arial" panose="020B0604020202020204" pitchFamily="34" charset="0"/>
                        </a:rPr>
                        <a:t>host an event/ a ceremony/...</a:t>
                      </a:r>
                      <a:endParaRPr lang="en-US" altLang="en-US" sz="2400" b="0">
                        <a:solidFill>
                          <a:srgbClr val="FF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solidFill>
                            <a:srgbClr val="FF0000"/>
                          </a:solidFill>
                          <a:latin typeface="Arial" panose="020B0604020202020204" pitchFamily="34" charset="0"/>
                          <a:ea typeface="宋体" panose="02010600030101010101" pitchFamily="2" charset="-122"/>
                          <a:cs typeface="Arial" panose="020B0604020202020204" pitchFamily="34" charset="0"/>
                        </a:rPr>
                        <a:t>will involve/attend/...</a:t>
                      </a:r>
                      <a:endParaRPr lang="en-US" altLang="en-US" sz="2400" b="0">
                        <a:solidFill>
                          <a:srgbClr val="FF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97280">
                <a:tc>
                  <a:txBody>
                    <a:bodyPr wrap="square"/>
                    <a:lstStyle/>
                    <a:p>
                      <a:pPr indent="0">
                        <a:buNone/>
                      </a:pPr>
                      <a:endParaRPr lang="en-US" sz="2400" b="0">
                        <a:solidFill>
                          <a:srgbClr val="FF0000"/>
                        </a:solidFill>
                        <a:latin typeface="Arial" panose="020B0604020202020204" pitchFamily="34" charset="0"/>
                        <a:ea typeface="宋体" panose="02010600030101010101" pitchFamily="2" charset="-122"/>
                        <a:cs typeface="Arial" panose="020B0604020202020204" pitchFamily="34" charset="0"/>
                      </a:endParaRPr>
                    </a:p>
                    <a:p>
                      <a:pPr indent="0">
                        <a:buNone/>
                      </a:pPr>
                      <a:r>
                        <a:rPr lang="en-US" sz="2400" b="0">
                          <a:solidFill>
                            <a:srgbClr val="FF0000"/>
                          </a:solidFill>
                          <a:latin typeface="Arial" panose="020B0604020202020204" pitchFamily="34" charset="0"/>
                          <a:ea typeface="宋体" panose="02010600030101010101" pitchFamily="2" charset="-122"/>
                          <a:cs typeface="Arial" panose="020B0604020202020204" pitchFamily="34" charset="0"/>
                        </a:rPr>
                        <a:t>last for (time...)</a:t>
                      </a:r>
                      <a:endParaRPr lang="en-US" altLang="en-US" sz="2400" b="0">
                        <a:solidFill>
                          <a:srgbClr val="FF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solidFill>
                            <a:srgbClr val="FF0000"/>
                          </a:solidFill>
                          <a:latin typeface="Arial" panose="020B0604020202020204" pitchFamily="34" charset="0"/>
                          <a:ea typeface="宋体" panose="02010600030101010101" pitchFamily="2" charset="-122"/>
                          <a:cs typeface="Arial" panose="020B0604020202020204" pitchFamily="34" charset="0"/>
                        </a:rPr>
                        <a:t>will begin with an opening ceremony to...</a:t>
                      </a:r>
                      <a:endParaRPr lang="en-US" altLang="en-US" sz="2400" b="0">
                        <a:solidFill>
                          <a:srgbClr val="FF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26235">
                <a:tc>
                  <a:txBody>
                    <a:bodyPr wrap="square"/>
                    <a:lstStyle/>
                    <a:p>
                      <a:pPr indent="0">
                        <a:buNone/>
                      </a:pPr>
                      <a:endParaRPr lang="en-US" sz="2400" b="0">
                        <a:solidFill>
                          <a:srgbClr val="FF0000"/>
                        </a:solidFill>
                        <a:latin typeface="Arial" panose="020B0604020202020204" pitchFamily="34" charset="0"/>
                        <a:ea typeface="宋体" panose="02010600030101010101" pitchFamily="2" charset="-122"/>
                        <a:cs typeface="Arial" panose="020B0604020202020204" pitchFamily="34" charset="0"/>
                      </a:endParaRPr>
                    </a:p>
                    <a:p>
                      <a:pPr indent="0">
                        <a:buNone/>
                      </a:pPr>
                      <a:r>
                        <a:rPr lang="en-US" sz="2400" b="0">
                          <a:solidFill>
                            <a:srgbClr val="FF0000"/>
                          </a:solidFill>
                          <a:latin typeface="Arial" panose="020B0604020202020204" pitchFamily="34" charset="0"/>
                          <a:ea typeface="宋体" panose="02010600030101010101" pitchFamily="2" charset="-122"/>
                          <a:cs typeface="Arial" panose="020B0604020202020204" pitchFamily="34" charset="0"/>
                        </a:rPr>
                        <a:t>Include different activities and performances</a:t>
                      </a:r>
                      <a:endParaRPr lang="en-US" altLang="en-US" sz="2400" b="0">
                        <a:solidFill>
                          <a:srgbClr val="FF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sz="2400" b="0">
                        <a:solidFill>
                          <a:srgbClr val="FF0000"/>
                        </a:solidFill>
                        <a:latin typeface="Arial" panose="020B0604020202020204" pitchFamily="34" charset="0"/>
                        <a:ea typeface="宋体" panose="02010600030101010101" pitchFamily="2" charset="-122"/>
                        <a:cs typeface="Arial" panose="020B0604020202020204" pitchFamily="34" charset="0"/>
                      </a:endParaRPr>
                    </a:p>
                    <a:p>
                      <a:pPr indent="0">
                        <a:buNone/>
                      </a:pPr>
                      <a:r>
                        <a:rPr lang="en-US" sz="2400" b="0">
                          <a:solidFill>
                            <a:srgbClr val="FF0000"/>
                          </a:solidFill>
                          <a:latin typeface="Arial" panose="020B0604020202020204" pitchFamily="34" charset="0"/>
                          <a:ea typeface="宋体" panose="02010600030101010101" pitchFamily="2" charset="-122"/>
                          <a:cs typeface="Arial" panose="020B0604020202020204" pitchFamily="34" charset="0"/>
                        </a:rPr>
                        <a:t>aiming to enhance....</a:t>
                      </a:r>
                      <a:endParaRPr lang="en-US" altLang="en-US" sz="2400" b="0">
                        <a:solidFill>
                          <a:srgbClr val="FF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1905" y="185420"/>
            <a:ext cx="5789930" cy="705485"/>
          </a:xfrm>
        </p:spPr>
        <p:txBody>
          <a:bodyPr>
            <a:normAutofit fontScale="90000"/>
          </a:bodyPr>
          <a:lstStyle/>
          <a:p>
            <a:br>
              <a:rPr lang="zh-CN" altLang="en-US">
                <a:solidFill>
                  <a:srgbClr val="1E19DB"/>
                </a:solidFill>
                <a:effectLst>
                  <a:outerShdw blurRad="38100" dist="25400" dir="5400000" algn="ctr" rotWithShape="0">
                    <a:srgbClr val="6E747A">
                      <a:alpha val="43000"/>
                    </a:srgbClr>
                  </a:outerShdw>
                </a:effectLst>
                <a:sym typeface="+mn-ea"/>
              </a:rPr>
            </a:br>
            <a:r>
              <a:rPr lang="zh-CN" altLang="en-US">
                <a:solidFill>
                  <a:srgbClr val="1E19DB"/>
                </a:solidFill>
                <a:effectLst>
                  <a:outerShdw blurRad="38100" dist="25400" dir="5400000" algn="ctr" rotWithShape="0">
                    <a:srgbClr val="6E747A">
                      <a:alpha val="43000"/>
                    </a:srgbClr>
                  </a:outerShdw>
                </a:effectLst>
                <a:sym typeface="+mn-ea"/>
              </a:rPr>
              <a:t>Presenting ideas </a:t>
            </a:r>
            <a:br>
              <a:rPr lang="zh-CN" altLang="en-US">
                <a:solidFill>
                  <a:srgbClr val="1E19DB"/>
                </a:solidFill>
                <a:effectLst>
                  <a:outerShdw blurRad="38100" dist="25400" dir="5400000" algn="ctr" rotWithShape="0">
                    <a:srgbClr val="6E747A">
                      <a:alpha val="43000"/>
                    </a:srgbClr>
                  </a:outerShdw>
                </a:effectLst>
              </a:rPr>
            </a:br>
            <a:endParaRPr lang="zh-CN" altLang="en-US"/>
          </a:p>
        </p:txBody>
      </p:sp>
      <p:sp>
        <p:nvSpPr>
          <p:cNvPr id="100" name="文本框 99"/>
          <p:cNvSpPr txBox="1"/>
          <p:nvPr/>
        </p:nvSpPr>
        <p:spPr>
          <a:xfrm>
            <a:off x="282575" y="890905"/>
            <a:ext cx="3049905" cy="1753235"/>
          </a:xfrm>
          <a:prstGeom prst="rect">
            <a:avLst/>
          </a:prstGeom>
          <a:noFill/>
          <a:ln w="9525">
            <a:noFill/>
          </a:ln>
        </p:spPr>
        <p:txBody>
          <a:bodyPr wrap="square">
            <a:spAutoFit/>
          </a:bodyPr>
          <a:lstStyle/>
          <a:p>
            <a:pPr indent="0" fontAlgn="auto">
              <a:lnSpc>
                <a:spcPct val="150000"/>
              </a:lnSpc>
            </a:pPr>
            <a:r>
              <a:rPr lang="en-US" sz="2400" b="0">
                <a:solidFill>
                  <a:schemeClr val="accent3"/>
                </a:solidFill>
                <a:latin typeface="Times New Roman" panose="02020603050405020304" charset="0"/>
                <a:ea typeface="宋体" panose="02010600030101010101" pitchFamily="2" charset="-122"/>
              </a:rPr>
              <a:t>Create a programme of events for the opening ceremony. </a:t>
            </a:r>
            <a:endParaRPr lang="en-US" altLang="en-US" sz="2400" b="0">
              <a:solidFill>
                <a:schemeClr val="accent3"/>
              </a:solidFill>
              <a:latin typeface="Times New Roman" panose="02020603050405020304" charset="0"/>
              <a:ea typeface="宋体" panose="02010600030101010101" pitchFamily="2" charset="-122"/>
            </a:endParaRPr>
          </a:p>
        </p:txBody>
      </p:sp>
      <p:graphicFrame>
        <p:nvGraphicFramePr>
          <p:cNvPr id="4" name="表格 3"/>
          <p:cNvGraphicFramePr>
            <a:graphicFrameLocks noGrp="1"/>
          </p:cNvGraphicFramePr>
          <p:nvPr>
            <p:custDataLst>
              <p:tags r:id="rId1"/>
            </p:custDataLst>
          </p:nvPr>
        </p:nvGraphicFramePr>
        <p:xfrm>
          <a:off x="3650933" y="1204595"/>
          <a:ext cx="8204200" cy="4544695"/>
        </p:xfrm>
        <a:graphic>
          <a:graphicData uri="http://schemas.openxmlformats.org/drawingml/2006/table">
            <a:tbl>
              <a:tblPr firstRow="1" bandRow="1">
                <a:tableStyleId>{5940675A-B579-460E-94D1-54222C63F5DA}</a:tableStyleId>
              </a:tblPr>
              <a:tblGrid>
                <a:gridCol w="2148840"/>
                <a:gridCol w="6055360"/>
              </a:tblGrid>
              <a:tr h="1387475">
                <a:tc>
                  <a:txBody>
                    <a:bodyPr wrap="square"/>
                    <a:lstStyle/>
                    <a:p>
                      <a:pPr indent="0">
                        <a:buNone/>
                      </a:pPr>
                      <a:endParaRPr lang="en-US" sz="2400" b="0">
                        <a:latin typeface="Arial" panose="020B0604020202020204" pitchFamily="34" charset="0"/>
                        <a:ea typeface="宋体" panose="02010600030101010101" pitchFamily="2" charset="-122"/>
                        <a:cs typeface="Arial" panose="020B0604020202020204" pitchFamily="34" charset="0"/>
                      </a:endParaRPr>
                    </a:p>
                    <a:p>
                      <a:pPr indent="0">
                        <a:buNone/>
                      </a:pPr>
                      <a:r>
                        <a:rPr lang="en-US" sz="2400" b="0">
                          <a:latin typeface="Arial" panose="020B0604020202020204" pitchFamily="34" charset="0"/>
                          <a:ea typeface="宋体" panose="02010600030101010101" pitchFamily="2" charset="-122"/>
                          <a:cs typeface="Arial" panose="020B0604020202020204" pitchFamily="34" charset="0"/>
                        </a:rPr>
                        <a:t>Events </a:t>
                      </a:r>
                      <a:endParaRPr lang="en-US" altLang="en-US" sz="24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wrap="square"/>
                    <a:lstStyle/>
                    <a:p>
                      <a:pPr indent="0">
                        <a:buNone/>
                      </a:pPr>
                      <a:endParaRPr lang="en-US" sz="2400" b="0">
                        <a:solidFill>
                          <a:srgbClr val="FF0000"/>
                        </a:solidFill>
                        <a:latin typeface="Arial" panose="020B0604020202020204" pitchFamily="34" charset="0"/>
                        <a:ea typeface="宋体" panose="02010600030101010101" pitchFamily="2" charset="-122"/>
                        <a:cs typeface="Arial" panose="020B0604020202020204" pitchFamily="34" charset="0"/>
                      </a:endParaRPr>
                    </a:p>
                    <a:p>
                      <a:pPr indent="0">
                        <a:buNone/>
                      </a:pPr>
                      <a:endParaRPr lang="en-US" altLang="en-US" sz="2400" b="0">
                        <a:solidFill>
                          <a:srgbClr val="FF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67230">
                <a:tc>
                  <a:txBody>
                    <a:bodyPr wrap="square"/>
                    <a:lstStyle/>
                    <a:p>
                      <a:pPr indent="0">
                        <a:buNone/>
                      </a:pPr>
                      <a:endParaRPr lang="en-US" sz="2400" b="0">
                        <a:latin typeface="Arial" panose="020B0604020202020204" pitchFamily="34" charset="0"/>
                        <a:ea typeface="宋体" panose="02010600030101010101" pitchFamily="2" charset="-122"/>
                        <a:cs typeface="Arial" panose="020B0604020202020204" pitchFamily="34" charset="0"/>
                      </a:endParaRPr>
                    </a:p>
                    <a:p>
                      <a:pPr indent="0">
                        <a:buNone/>
                      </a:pPr>
                      <a:r>
                        <a:rPr lang="en-US" sz="2400" b="0">
                          <a:latin typeface="Arial" panose="020B0604020202020204" pitchFamily="34" charset="0"/>
                          <a:ea typeface="宋体" panose="02010600030101010101" pitchFamily="2" charset="-122"/>
                          <a:cs typeface="Arial" panose="020B0604020202020204" pitchFamily="34" charset="0"/>
                        </a:rPr>
                        <a:t>Descriptions </a:t>
                      </a:r>
                      <a:endParaRPr lang="en-US" altLang="en-US" sz="24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wrap="square"/>
                    <a:lstStyle/>
                    <a:p>
                      <a:pPr indent="0">
                        <a:buNone/>
                      </a:pPr>
                      <a:endParaRPr lang="en-US" altLang="en-US" sz="2400" b="0">
                        <a:solidFill>
                          <a:srgbClr val="FF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89990">
                <a:tc>
                  <a:txBody>
                    <a:bodyPr wrap="square"/>
                    <a:lstStyle/>
                    <a:p>
                      <a:pPr indent="0">
                        <a:buNone/>
                      </a:pPr>
                      <a:r>
                        <a:rPr lang="en-US" sz="2400" b="0">
                          <a:latin typeface="Arial" panose="020B0604020202020204" pitchFamily="34" charset="0"/>
                          <a:ea typeface="宋体" panose="02010600030101010101" pitchFamily="2" charset="-122"/>
                          <a:cs typeface="Arial" panose="020B0604020202020204" pitchFamily="34" charset="0"/>
                        </a:rPr>
                        <a:t>Purposes </a:t>
                      </a:r>
                      <a:endParaRPr lang="en-US" altLang="en-US" sz="24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wrap="square"/>
                    <a:lstStyle/>
                    <a:p>
                      <a:pPr indent="0">
                        <a:buNone/>
                      </a:pPr>
                      <a:endParaRPr lang="en-US" altLang="en-US" sz="2400" b="0">
                        <a:solidFill>
                          <a:srgbClr val="FF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5930265" y="1280795"/>
            <a:ext cx="5842000" cy="1198880"/>
          </a:xfrm>
          <a:prstGeom prst="rect">
            <a:avLst/>
          </a:prstGeom>
          <a:noFill/>
        </p:spPr>
        <p:txBody>
          <a:bodyPr wrap="square" rtlCol="0">
            <a:spAutoFit/>
          </a:bodyPr>
          <a:lstStyle/>
          <a:p>
            <a:pPr indent="0" fontAlgn="auto">
              <a:lnSpc>
                <a:spcPct val="150000"/>
              </a:lnSpc>
              <a:buNone/>
            </a:pPr>
            <a:r>
              <a:rPr lang="en-US" sz="2400">
                <a:solidFill>
                  <a:srgbClr val="FF0000"/>
                </a:solidFill>
                <a:latin typeface="Arial" panose="020B0604020202020204" pitchFamily="34" charset="0"/>
                <a:ea typeface="宋体" panose="02010600030101010101" pitchFamily="2" charset="-122"/>
                <a:cs typeface="Arial" panose="020B0604020202020204" pitchFamily="34" charset="0"/>
                <a:sym typeface="+mn-ea"/>
              </a:rPr>
              <a:t>An International Cultural Exchange for senior students</a:t>
            </a:r>
            <a:endParaRPr lang="zh-CN" altLang="en-US" sz="2400"/>
          </a:p>
        </p:txBody>
      </p:sp>
      <p:sp>
        <p:nvSpPr>
          <p:cNvPr id="6" name="文本框 5"/>
          <p:cNvSpPr txBox="1"/>
          <p:nvPr/>
        </p:nvSpPr>
        <p:spPr>
          <a:xfrm>
            <a:off x="5930265" y="2868930"/>
            <a:ext cx="5545455" cy="1198880"/>
          </a:xfrm>
          <a:prstGeom prst="rect">
            <a:avLst/>
          </a:prstGeom>
          <a:noFill/>
        </p:spPr>
        <p:txBody>
          <a:bodyPr wrap="square" rtlCol="0">
            <a:spAutoFit/>
          </a:bodyPr>
          <a:lstStyle/>
          <a:p>
            <a:pPr indent="0" fontAlgn="auto">
              <a:lnSpc>
                <a:spcPct val="150000"/>
              </a:lnSpc>
              <a:buNone/>
            </a:pPr>
            <a:r>
              <a:rPr lang="en-US" sz="2400">
                <a:solidFill>
                  <a:srgbClr val="FF0000"/>
                </a:solidFill>
                <a:latin typeface="Arial" panose="020B0604020202020204" pitchFamily="34" charset="0"/>
                <a:ea typeface="宋体" panose="02010600030101010101" pitchFamily="2" charset="-122"/>
                <a:cs typeface="Arial" panose="020B0604020202020204" pitchFamily="34" charset="0"/>
                <a:sym typeface="+mn-ea"/>
              </a:rPr>
              <a:t>...last for one week, and will involve overseas coming to our school.....</a:t>
            </a:r>
            <a:endParaRPr lang="zh-CN" altLang="en-US" sz="2400"/>
          </a:p>
        </p:txBody>
      </p:sp>
      <p:sp>
        <p:nvSpPr>
          <p:cNvPr id="7" name="文本框 6"/>
          <p:cNvSpPr txBox="1"/>
          <p:nvPr/>
        </p:nvSpPr>
        <p:spPr>
          <a:xfrm>
            <a:off x="5930265" y="4550410"/>
            <a:ext cx="5728970" cy="1198880"/>
          </a:xfrm>
          <a:prstGeom prst="rect">
            <a:avLst/>
          </a:prstGeom>
          <a:noFill/>
        </p:spPr>
        <p:txBody>
          <a:bodyPr wrap="square" rtlCol="0">
            <a:spAutoFit/>
          </a:bodyPr>
          <a:lstStyle/>
          <a:p>
            <a:pPr indent="0" fontAlgn="auto">
              <a:lnSpc>
                <a:spcPct val="150000"/>
              </a:lnSpc>
              <a:buNone/>
            </a:pPr>
            <a:r>
              <a:rPr lang="en-US" sz="2400">
                <a:solidFill>
                  <a:srgbClr val="FF0000"/>
                </a:solidFill>
                <a:latin typeface="Arial" panose="020B0604020202020204" pitchFamily="34" charset="0"/>
                <a:ea typeface="宋体" panose="02010600030101010101" pitchFamily="2" charset="-122"/>
                <a:cs typeface="Arial" panose="020B0604020202020204" pitchFamily="34" charset="0"/>
                <a:sym typeface="+mn-ea"/>
              </a:rPr>
              <a:t>an opening ceremony to show Chinese culture</a:t>
            </a:r>
            <a:endParaRPr lang="zh-CN" altLang="en-US" sz="2400"/>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707460" y="100400"/>
            <a:ext cx="10969200" cy="705600"/>
          </a:xfrm>
        </p:spPr>
        <p:txBody>
          <a:bodyPr/>
          <a:lstStyle/>
          <a:p>
            <a:pPr algn="ctr"/>
            <a:r>
              <a:rPr lang="zh-CN" altLang="en-US">
                <a:solidFill>
                  <a:srgbClr val="1D41D5"/>
                </a:solidFill>
                <a:effectLst>
                  <a:outerShdw blurRad="38100" dist="25400" dir="5400000" algn="ctr" rotWithShape="0">
                    <a:srgbClr val="6E747A">
                      <a:alpha val="43000"/>
                    </a:srgbClr>
                  </a:outerShdw>
                </a:effectLst>
                <a:sym typeface="+mn-ea"/>
              </a:rPr>
              <a:t>Language appreciation </a:t>
            </a:r>
            <a:endParaRPr lang="zh-CN" altLang="en-US"/>
          </a:p>
        </p:txBody>
      </p:sp>
      <p:sp>
        <p:nvSpPr>
          <p:cNvPr id="100" name="文本框 99"/>
          <p:cNvSpPr txBox="1"/>
          <p:nvPr/>
        </p:nvSpPr>
        <p:spPr>
          <a:xfrm>
            <a:off x="899160" y="970280"/>
            <a:ext cx="10864215" cy="4523105"/>
          </a:xfrm>
          <a:prstGeom prst="rect">
            <a:avLst/>
          </a:prstGeom>
          <a:noFill/>
          <a:ln w="9525">
            <a:noFill/>
          </a:ln>
        </p:spPr>
        <p:txBody>
          <a:bodyPr wrap="square">
            <a:spAutoFit/>
          </a:bodyPr>
          <a:lstStyle/>
          <a:p>
            <a:pPr indent="0" fontAlgn="auto">
              <a:lnSpc>
                <a:spcPct val="150000"/>
              </a:lnSpc>
            </a:pPr>
            <a:r>
              <a:rPr lang="en-US" sz="2400" b="0">
                <a:solidFill>
                  <a:srgbClr val="FF0000"/>
                </a:solidFill>
                <a:latin typeface="Times New Roman" panose="02020603050405020304" charset="0"/>
                <a:ea typeface="宋体" panose="02010600030101010101" pitchFamily="2" charset="-122"/>
              </a:rPr>
              <a:t>1.  I fell in love with Dream of the Red Chamber the first time I read it, and was determined to translate it into Bulgarian. </a:t>
            </a:r>
            <a:endParaRPr lang="en-US" sz="2400" b="0">
              <a:solidFill>
                <a:srgbClr val="FF0000"/>
              </a:solidFill>
              <a:latin typeface="Times New Roman" panose="02020603050405020304" charset="0"/>
              <a:ea typeface="宋体" panose="02010600030101010101" pitchFamily="2" charset="-122"/>
            </a:endParaRPr>
          </a:p>
          <a:p>
            <a:pPr indent="0" fontAlgn="auto">
              <a:lnSpc>
                <a:spcPct val="150000"/>
              </a:lnSpc>
            </a:pPr>
            <a:endParaRPr lang="en-US" sz="2400" b="0">
              <a:solidFill>
                <a:srgbClr val="FF0000"/>
              </a:solidFill>
              <a:latin typeface="Times New Roman" panose="02020603050405020304" charset="0"/>
              <a:ea typeface="宋体" panose="02010600030101010101" pitchFamily="2" charset="-122"/>
            </a:endParaRPr>
          </a:p>
          <a:p>
            <a:pPr indent="0" fontAlgn="auto">
              <a:lnSpc>
                <a:spcPct val="150000"/>
              </a:lnSpc>
            </a:pPr>
            <a:r>
              <a:rPr lang="en-US" sz="2400" b="1">
                <a:solidFill>
                  <a:schemeClr val="accent3"/>
                </a:solidFill>
                <a:latin typeface="Times New Roman" panose="02020603050405020304" charset="0"/>
                <a:ea typeface="宋体" panose="02010600030101010101" pitchFamily="2" charset="-122"/>
              </a:rPr>
              <a:t>[句式分析]</a:t>
            </a:r>
            <a:r>
              <a:rPr lang="en-US" sz="2400" b="0">
                <a:solidFill>
                  <a:schemeClr val="tx1"/>
                </a:solidFill>
                <a:latin typeface="Times New Roman" panose="02020603050405020304" charset="0"/>
                <a:ea typeface="宋体" panose="02010600030101010101" pitchFamily="2" charset="-122"/>
              </a:rPr>
              <a:t> “the first time I read it” 是the first time充当连接词，引导的 时间状语 从句，意为当第一次做某事的时候。 注意区别于介词短语“for the first time”仅仅作时间状语。另外固定句型 “This is the first time +从句（从句常常用 现在完成 时态）”</a:t>
            </a:r>
            <a:endParaRPr lang="en-US" sz="2400" b="0">
              <a:solidFill>
                <a:schemeClr val="tx1"/>
              </a:solidFill>
              <a:latin typeface="Times New Roman" panose="02020603050405020304" charset="0"/>
              <a:ea typeface="宋体" panose="02010600030101010101" pitchFamily="2" charset="-122"/>
            </a:endParaRPr>
          </a:p>
          <a:p>
            <a:pPr indent="0" fontAlgn="auto">
              <a:lnSpc>
                <a:spcPct val="150000"/>
              </a:lnSpc>
            </a:pPr>
            <a:r>
              <a:rPr lang="en-US" sz="2400" b="1">
                <a:solidFill>
                  <a:schemeClr val="accent3"/>
                </a:solidFill>
                <a:latin typeface="Times New Roman" panose="02020603050405020304" charset="0"/>
                <a:ea typeface="宋体" panose="02010600030101010101" pitchFamily="2" charset="-122"/>
              </a:rPr>
              <a:t>[尝试翻译]</a:t>
            </a:r>
            <a:r>
              <a:rPr lang="en-US" sz="2400" b="0">
                <a:solidFill>
                  <a:srgbClr val="FF0000"/>
                </a:solidFill>
                <a:latin typeface="Times New Roman" panose="02020603050405020304" charset="0"/>
                <a:ea typeface="宋体" panose="02010600030101010101" pitchFamily="2" charset="-122"/>
              </a:rPr>
              <a:t> </a:t>
            </a:r>
            <a:r>
              <a:rPr lang="en-US" sz="2400" b="0" u="sng">
                <a:solidFill>
                  <a:srgbClr val="FF0000"/>
                </a:solidFill>
                <a:latin typeface="Times New Roman" panose="02020603050405020304" charset="0"/>
                <a:ea typeface="宋体" panose="02010600030101010101" pitchFamily="2" charset="-122"/>
              </a:rPr>
              <a:t>我第一次读《红楼梦》就爱上了它，并决心要把它译成保加利亚文</a:t>
            </a:r>
            <a:r>
              <a:rPr lang="en-US" sz="2400" b="0">
                <a:solidFill>
                  <a:srgbClr val="FF0000"/>
                </a:solidFill>
                <a:latin typeface="Times New Roman" panose="02020603050405020304" charset="0"/>
                <a:ea typeface="宋体" panose="02010600030101010101" pitchFamily="2" charset="-122"/>
              </a:rPr>
              <a:t>。</a:t>
            </a:r>
            <a:endParaRPr lang="zh-CN" altLang="en-US" sz="2400"/>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707460" y="100400"/>
            <a:ext cx="10969200" cy="705600"/>
          </a:xfrm>
        </p:spPr>
        <p:txBody>
          <a:bodyPr/>
          <a:lstStyle/>
          <a:p>
            <a:pPr algn="ctr"/>
            <a:r>
              <a:rPr lang="zh-CN" altLang="en-US">
                <a:solidFill>
                  <a:srgbClr val="1D41D5"/>
                </a:solidFill>
                <a:effectLst>
                  <a:outerShdw blurRad="38100" dist="25400" dir="5400000" algn="ctr" rotWithShape="0">
                    <a:srgbClr val="6E747A">
                      <a:alpha val="43000"/>
                    </a:srgbClr>
                  </a:outerShdw>
                </a:effectLst>
                <a:sym typeface="+mn-ea"/>
              </a:rPr>
              <a:t>Language appreciation </a:t>
            </a:r>
            <a:endParaRPr lang="zh-CN" altLang="en-US"/>
          </a:p>
        </p:txBody>
      </p:sp>
      <p:sp>
        <p:nvSpPr>
          <p:cNvPr id="100" name="文本框 99"/>
          <p:cNvSpPr txBox="1"/>
          <p:nvPr/>
        </p:nvSpPr>
        <p:spPr>
          <a:xfrm>
            <a:off x="861060" y="970280"/>
            <a:ext cx="9815830" cy="3969385"/>
          </a:xfrm>
          <a:prstGeom prst="rect">
            <a:avLst/>
          </a:prstGeom>
          <a:noFill/>
          <a:ln w="9525">
            <a:noFill/>
          </a:ln>
        </p:spPr>
        <p:txBody>
          <a:bodyPr wrap="square">
            <a:spAutoFit/>
          </a:bodyPr>
          <a:lstStyle/>
          <a:p>
            <a:pPr indent="0" fontAlgn="auto">
              <a:lnSpc>
                <a:spcPct val="150000"/>
              </a:lnSpc>
            </a:pPr>
            <a:r>
              <a:rPr lang="en-US" sz="2400" b="0">
                <a:solidFill>
                  <a:srgbClr val="FF0000"/>
                </a:solidFill>
                <a:latin typeface="Times New Roman" panose="02020603050405020304" charset="0"/>
                <a:ea typeface="宋体" panose="02010600030101010101" pitchFamily="2" charset="-122"/>
              </a:rPr>
              <a:t>2. I just go with what I like and what I am interested in. </a:t>
            </a:r>
            <a:endParaRPr lang="en-US" sz="2400" b="0">
              <a:solidFill>
                <a:srgbClr val="FF0000"/>
              </a:solidFill>
              <a:latin typeface="Times New Roman" panose="02020603050405020304" charset="0"/>
              <a:ea typeface="宋体" panose="02010600030101010101" pitchFamily="2" charset="-122"/>
            </a:endParaRPr>
          </a:p>
          <a:p>
            <a:pPr indent="0" fontAlgn="auto">
              <a:lnSpc>
                <a:spcPct val="150000"/>
              </a:lnSpc>
            </a:pPr>
            <a:endParaRPr lang="en-US" sz="2400" b="0">
              <a:solidFill>
                <a:srgbClr val="FF0000"/>
              </a:solidFill>
              <a:latin typeface="Times New Roman" panose="02020603050405020304" charset="0"/>
              <a:ea typeface="宋体" panose="02010600030101010101" pitchFamily="2" charset="-122"/>
            </a:endParaRPr>
          </a:p>
          <a:p>
            <a:pPr indent="0" fontAlgn="auto">
              <a:lnSpc>
                <a:spcPct val="150000"/>
              </a:lnSpc>
            </a:pPr>
            <a:r>
              <a:rPr lang="en-US" sz="2400" b="1">
                <a:solidFill>
                  <a:srgbClr val="00B050"/>
                </a:solidFill>
                <a:latin typeface="Times New Roman" panose="02020603050405020304" charset="0"/>
                <a:ea typeface="宋体" panose="02010600030101010101" pitchFamily="2" charset="-122"/>
              </a:rPr>
              <a:t>[</a:t>
            </a:r>
            <a:r>
              <a:rPr lang="zh-CN" sz="2400" b="1">
                <a:solidFill>
                  <a:srgbClr val="00B050"/>
                </a:solidFill>
                <a:ea typeface="宋体" panose="02010600030101010101" pitchFamily="2" charset="-122"/>
              </a:rPr>
              <a:t>句式分析</a:t>
            </a:r>
            <a:r>
              <a:rPr lang="en-US" sz="2400" b="1">
                <a:solidFill>
                  <a:srgbClr val="00B050"/>
                </a:solidFill>
                <a:latin typeface="Times New Roman" panose="02020603050405020304" charset="0"/>
                <a:ea typeface="宋体" panose="02010600030101010101" pitchFamily="2" charset="-122"/>
              </a:rPr>
              <a:t>]</a:t>
            </a:r>
            <a:r>
              <a:rPr lang="en-US" sz="2400" b="1">
                <a:latin typeface="Times New Roman" panose="02020603050405020304" charset="0"/>
                <a:ea typeface="宋体" panose="02010600030101010101" pitchFamily="2" charset="-122"/>
              </a:rPr>
              <a:t> </a:t>
            </a:r>
            <a:r>
              <a:rPr lang="en-US" sz="2400" b="0">
                <a:latin typeface="Times New Roman" panose="02020603050405020304" charset="0"/>
                <a:ea typeface="宋体" panose="02010600030101010101" pitchFamily="2" charset="-122"/>
              </a:rPr>
              <a:t> what I like and what I am interested in 是and 连接的两个并列的 宾语 从句，作介词with的宾语 ，引导词what分别在从句中充当动词like和介词in的 宾语 。</a:t>
            </a:r>
            <a:endParaRPr lang="en-US" sz="2400" b="0">
              <a:latin typeface="Times New Roman" panose="02020603050405020304" charset="0"/>
              <a:ea typeface="宋体" panose="02010600030101010101" pitchFamily="2" charset="-122"/>
            </a:endParaRPr>
          </a:p>
          <a:p>
            <a:pPr indent="0" fontAlgn="auto">
              <a:lnSpc>
                <a:spcPct val="150000"/>
              </a:lnSpc>
            </a:pPr>
            <a:r>
              <a:rPr lang="en-US" sz="2400" b="0">
                <a:latin typeface="Times New Roman" panose="02020603050405020304" charset="0"/>
                <a:ea typeface="宋体" panose="02010600030101010101" pitchFamily="2" charset="-122"/>
              </a:rPr>
              <a:t> </a:t>
            </a:r>
            <a:r>
              <a:rPr lang="en-US" sz="2400" b="1">
                <a:solidFill>
                  <a:schemeClr val="accent3"/>
                </a:solidFill>
                <a:latin typeface="Times New Roman" panose="02020603050405020304" charset="0"/>
                <a:ea typeface="宋体" panose="02010600030101010101" pitchFamily="2" charset="-122"/>
              </a:rPr>
              <a:t>[</a:t>
            </a:r>
            <a:r>
              <a:rPr lang="zh-CN" sz="2400" b="1">
                <a:solidFill>
                  <a:schemeClr val="accent3"/>
                </a:solidFill>
                <a:ea typeface="宋体" panose="02010600030101010101" pitchFamily="2" charset="-122"/>
              </a:rPr>
              <a:t>尝试翻译</a:t>
            </a:r>
            <a:r>
              <a:rPr lang="en-US" sz="2400" b="1">
                <a:solidFill>
                  <a:schemeClr val="accent3"/>
                </a:solidFill>
                <a:latin typeface="Times New Roman" panose="02020603050405020304" charset="0"/>
                <a:ea typeface="宋体" panose="02010600030101010101" pitchFamily="2" charset="-122"/>
              </a:rPr>
              <a:t>]</a:t>
            </a:r>
            <a:r>
              <a:rPr lang="en-US" sz="2400" b="1">
                <a:solidFill>
                  <a:schemeClr val="accent3"/>
                </a:solidFill>
                <a:latin typeface="Calibri" panose="020F0502020204030204" charset="0"/>
                <a:ea typeface="宋体" panose="02010600030101010101" pitchFamily="2" charset="-122"/>
                <a:cs typeface="Times New Roman" panose="02020603050405020304" charset="0"/>
              </a:rPr>
              <a:t> </a:t>
            </a:r>
            <a:r>
              <a:rPr lang="en-US" sz="2400" b="0">
                <a:latin typeface="Calibri" panose="020F0502020204030204" charset="0"/>
                <a:ea typeface="宋体" panose="02010600030101010101" pitchFamily="2" charset="-122"/>
                <a:cs typeface="Times New Roman" panose="02020603050405020304" charset="0"/>
              </a:rPr>
              <a:t> </a:t>
            </a:r>
            <a:r>
              <a:rPr lang="en-US" sz="2400" b="0" u="sng">
                <a:solidFill>
                  <a:srgbClr val="FF0000"/>
                </a:solidFill>
                <a:latin typeface="Calibri" panose="020F0502020204030204" charset="0"/>
                <a:ea typeface="宋体" panose="02010600030101010101" pitchFamily="2" charset="-122"/>
                <a:cs typeface="Times New Roman" panose="02020603050405020304" charset="0"/>
              </a:rPr>
              <a:t>我只做我喜欢和感兴趣的事情</a:t>
            </a:r>
            <a:r>
              <a:rPr lang="en-US" sz="2400" b="0">
                <a:latin typeface="Calibri" panose="020F0502020204030204" charset="0"/>
                <a:ea typeface="宋体" panose="02010600030101010101" pitchFamily="2" charset="-122"/>
                <a:cs typeface="Times New Roman" panose="02020603050405020304" charset="0"/>
              </a:rPr>
              <a:t>。 </a:t>
            </a:r>
            <a:r>
              <a:rPr lang="en-US" sz="2400" b="0">
                <a:latin typeface="Calibri" panose="020F0502020204030204" charset="0"/>
                <a:ea typeface="宋体" panose="02010600030101010101" pitchFamily="2" charset="-122"/>
                <a:cs typeface="Times New Roman" panose="02020603050405020304" charset="0"/>
              </a:rPr>
              <a:t>
</a:t>
            </a:r>
            <a:endParaRPr lang="en-US" sz="2400" b="0">
              <a:latin typeface="Calibri" panose="020F0502020204030204" charset="0"/>
              <a:ea typeface="宋体" panose="02010600030101010101" pitchFamily="2" charset="-122"/>
              <a:cs typeface="Times New Roman" panose="02020603050405020304" charset="0"/>
            </a:endParaRPr>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707460" y="100400"/>
            <a:ext cx="10969200" cy="705600"/>
          </a:xfrm>
        </p:spPr>
        <p:txBody>
          <a:bodyPr/>
          <a:lstStyle/>
          <a:p>
            <a:pPr algn="ctr"/>
            <a:r>
              <a:rPr lang="zh-CN" altLang="en-US">
                <a:solidFill>
                  <a:srgbClr val="1D41D5"/>
                </a:solidFill>
                <a:effectLst>
                  <a:outerShdw blurRad="38100" dist="25400" dir="5400000" algn="ctr" rotWithShape="0">
                    <a:srgbClr val="6E747A">
                      <a:alpha val="43000"/>
                    </a:srgbClr>
                  </a:outerShdw>
                </a:effectLst>
                <a:sym typeface="+mn-ea"/>
              </a:rPr>
              <a:t>Language appreciation </a:t>
            </a:r>
            <a:endParaRPr lang="zh-CN" altLang="en-US"/>
          </a:p>
        </p:txBody>
      </p:sp>
      <p:sp>
        <p:nvSpPr>
          <p:cNvPr id="100" name="文本框 99"/>
          <p:cNvSpPr txBox="1"/>
          <p:nvPr/>
        </p:nvSpPr>
        <p:spPr>
          <a:xfrm>
            <a:off x="861060" y="970280"/>
            <a:ext cx="10815320" cy="5077460"/>
          </a:xfrm>
          <a:prstGeom prst="rect">
            <a:avLst/>
          </a:prstGeom>
          <a:noFill/>
          <a:ln w="9525">
            <a:noFill/>
          </a:ln>
        </p:spPr>
        <p:txBody>
          <a:bodyPr wrap="square">
            <a:spAutoFit/>
          </a:bodyPr>
          <a:lstStyle/>
          <a:p>
            <a:pPr indent="0" fontAlgn="auto">
              <a:lnSpc>
                <a:spcPct val="150000"/>
              </a:lnSpc>
            </a:pPr>
            <a:r>
              <a:rPr lang="en-US" sz="2400" b="0">
                <a:solidFill>
                  <a:srgbClr val="FF0000"/>
                </a:solidFill>
                <a:latin typeface="Times New Roman" panose="02020603050405020304" charset="0"/>
                <a:ea typeface="宋体" panose="02010600030101010101" pitchFamily="2" charset="-122"/>
              </a:rPr>
              <a:t>3.  When you consider that here the best a writer can usually hope for is to sell a few hundred copies of their work, Thirty-six Stratagems is a best-seller in Bulgaria!</a:t>
            </a:r>
            <a:endParaRPr lang="en-US" sz="2400" b="0">
              <a:solidFill>
                <a:srgbClr val="FF0000"/>
              </a:solidFill>
              <a:latin typeface="Times New Roman" panose="02020603050405020304" charset="0"/>
              <a:ea typeface="宋体" panose="02010600030101010101" pitchFamily="2" charset="-122"/>
            </a:endParaRPr>
          </a:p>
          <a:p>
            <a:pPr indent="0" fontAlgn="auto">
              <a:lnSpc>
                <a:spcPct val="150000"/>
              </a:lnSpc>
            </a:pPr>
            <a:r>
              <a:rPr lang="en-US" sz="2400" b="1">
                <a:solidFill>
                  <a:schemeClr val="accent3"/>
                </a:solidFill>
                <a:latin typeface="Times New Roman" panose="02020603050405020304" charset="0"/>
                <a:ea typeface="宋体" panose="02010600030101010101" pitchFamily="2" charset="-122"/>
              </a:rPr>
              <a:t>[</a:t>
            </a:r>
            <a:r>
              <a:rPr lang="zh-CN" sz="2400" b="1">
                <a:solidFill>
                  <a:schemeClr val="accent3"/>
                </a:solidFill>
                <a:ea typeface="宋体" panose="02010600030101010101" pitchFamily="2" charset="-122"/>
              </a:rPr>
              <a:t>句式分析</a:t>
            </a:r>
            <a:r>
              <a:rPr lang="en-US" sz="2400" b="1">
                <a:solidFill>
                  <a:schemeClr val="accent3"/>
                </a:solidFill>
                <a:latin typeface="Times New Roman" panose="02020603050405020304" charset="0"/>
                <a:ea typeface="宋体" panose="02010600030101010101" pitchFamily="2" charset="-122"/>
              </a:rPr>
              <a:t>]</a:t>
            </a:r>
            <a:r>
              <a:rPr lang="en-US" sz="2400" b="0">
                <a:latin typeface="Times New Roman" panose="02020603050405020304" charset="0"/>
                <a:ea typeface="宋体" panose="02010600030101010101" pitchFamily="2" charset="-122"/>
              </a:rPr>
              <a:t> When you consider that... 是when引导的时间状语从句，其中含有一个that 引导的宾语从句，a writer can usually hope for作 定语 从句修饰先行词the best； 不定式短语to sell a few...下句子中作表语 ，不定式作表语表示一次性动作或者将要发生的动作。</a:t>
            </a:r>
            <a:r>
              <a:rPr lang="en-US" sz="2400" b="0">
                <a:latin typeface="Times New Roman" panose="02020603050405020304" charset="0"/>
                <a:ea typeface="宋体" panose="02010600030101010101" pitchFamily="2" charset="-122"/>
              </a:rPr>
              <a:t>
</a:t>
            </a:r>
            <a:endParaRPr lang="en-US" sz="2400" b="0">
              <a:latin typeface="Times New Roman" panose="02020603050405020304" charset="0"/>
              <a:ea typeface="宋体" panose="02010600030101010101" pitchFamily="2" charset="-122"/>
            </a:endParaRPr>
          </a:p>
          <a:p>
            <a:pPr indent="0" fontAlgn="auto">
              <a:lnSpc>
                <a:spcPct val="150000"/>
              </a:lnSpc>
            </a:pPr>
            <a:r>
              <a:rPr lang="en-US" sz="2400" b="1">
                <a:solidFill>
                  <a:schemeClr val="accent3"/>
                </a:solidFill>
                <a:latin typeface="Times New Roman" panose="02020603050405020304" charset="0"/>
                <a:ea typeface="宋体" panose="02010600030101010101" pitchFamily="2" charset="-122"/>
              </a:rPr>
              <a:t>[</a:t>
            </a:r>
            <a:r>
              <a:rPr lang="zh-CN" sz="2400" b="1">
                <a:solidFill>
                  <a:schemeClr val="accent3"/>
                </a:solidFill>
                <a:ea typeface="宋体" panose="02010600030101010101" pitchFamily="2" charset="-122"/>
              </a:rPr>
              <a:t>尝试翻译</a:t>
            </a:r>
            <a:r>
              <a:rPr lang="en-US" sz="2400" b="1">
                <a:solidFill>
                  <a:schemeClr val="accent3"/>
                </a:solidFill>
                <a:latin typeface="Times New Roman" panose="02020603050405020304" charset="0"/>
                <a:ea typeface="宋体" panose="02010600030101010101" pitchFamily="2" charset="-122"/>
              </a:rPr>
              <a:t>]</a:t>
            </a:r>
            <a:r>
              <a:rPr lang="en-US" sz="2400" b="1">
                <a:solidFill>
                  <a:schemeClr val="accent3"/>
                </a:solidFill>
                <a:latin typeface="Calibri" panose="020F0502020204030204" charset="0"/>
                <a:ea typeface="宋体" panose="02010600030101010101" pitchFamily="2" charset="-122"/>
                <a:cs typeface="Times New Roman" panose="02020603050405020304" charset="0"/>
              </a:rPr>
              <a:t> </a:t>
            </a:r>
            <a:r>
              <a:rPr lang="en-US" sz="2400" b="0" u="sng">
                <a:solidFill>
                  <a:srgbClr val="FF0000"/>
                </a:solidFill>
                <a:latin typeface="Calibri" panose="020F0502020204030204" charset="0"/>
                <a:ea typeface="宋体" panose="02010600030101010101" pitchFamily="2" charset="-122"/>
                <a:cs typeface="Times New Roman" panose="02020603050405020304" charset="0"/>
              </a:rPr>
              <a:t>你想想看，在保加利亚，一个作家能指望的最好的作品通常就是卖出几百本。《三十六计》在保加利亚是一本畅销书</a:t>
            </a:r>
            <a:r>
              <a:rPr lang="en-US" sz="2400" b="0">
                <a:latin typeface="Calibri" panose="020F0502020204030204" charset="0"/>
                <a:ea typeface="宋体" panose="02010600030101010101" pitchFamily="2" charset="-122"/>
                <a:cs typeface="Times New Roman" panose="02020603050405020304" charset="0"/>
              </a:rPr>
              <a:t>。</a:t>
            </a:r>
            <a:endParaRPr lang="en-US" sz="2400" b="0">
              <a:latin typeface="Calibri" panose="020F0502020204030204" charset="0"/>
              <a:ea typeface="宋体" panose="02010600030101010101" pitchFamily="2" charset="-122"/>
              <a:cs typeface="Times New Roman" panose="02020603050405020304" charset="0"/>
            </a:endParaRPr>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537970" y="89535"/>
            <a:ext cx="8905240" cy="705485"/>
          </a:xfrm>
        </p:spPr>
        <p:txBody>
          <a:bodyPr/>
          <a:lstStyle/>
          <a:p>
            <a:pPr algn="ctr"/>
            <a:r>
              <a:rPr lang="en-US" altLang="zh-CN">
                <a:ln w="22225">
                  <a:solidFill>
                    <a:schemeClr val="accent2"/>
                  </a:solidFill>
                  <a:prstDash val="solid"/>
                </a:ln>
                <a:solidFill>
                  <a:schemeClr val="accent2">
                    <a:lumMod val="40000"/>
                    <a:lumOff val="60000"/>
                  </a:schemeClr>
                </a:solidFill>
                <a:effectLst/>
                <a:sym typeface="+mn-ea"/>
              </a:rPr>
              <a:t>Language points </a:t>
            </a:r>
            <a:endParaRPr lang="zh-CN" altLang="en-US"/>
          </a:p>
        </p:txBody>
      </p:sp>
      <p:graphicFrame>
        <p:nvGraphicFramePr>
          <p:cNvPr id="5" name="表格 4"/>
          <p:cNvGraphicFramePr>
            <a:graphicFrameLocks noGrp="1"/>
          </p:cNvGraphicFramePr>
          <p:nvPr>
            <p:custDataLst>
              <p:tags r:id="rId1"/>
            </p:custDataLst>
          </p:nvPr>
        </p:nvGraphicFramePr>
        <p:xfrm>
          <a:off x="739140" y="993140"/>
          <a:ext cx="10928350" cy="5227320"/>
        </p:xfrm>
        <a:graphic>
          <a:graphicData uri="http://schemas.openxmlformats.org/drawingml/2006/table">
            <a:tbl>
              <a:tblPr firstRow="1" bandRow="1">
                <a:tableStyleId>{5C22544A-7EE6-4342-B048-85BDC9FD1C3A}</a:tableStyleId>
              </a:tblPr>
              <a:tblGrid>
                <a:gridCol w="495935"/>
                <a:gridCol w="4968240"/>
                <a:gridCol w="617220"/>
                <a:gridCol w="4846955"/>
              </a:tblGrid>
              <a:tr h="871220">
                <a:tc>
                  <a:txBody>
                    <a:bodyPr wrap="square"/>
                    <a:lstStyle/>
                    <a:p>
                      <a:pPr>
                        <a:buNone/>
                      </a:pPr>
                      <a:r>
                        <a:rPr lang="en-US" altLang="zh-CN" sz="2400" b="1"/>
                        <a:t>1</a:t>
                      </a:r>
                      <a:endParaRPr lang="en-US" altLang="zh-CN" sz="2400" b="1"/>
                    </a:p>
                  </a:txBody>
                  <a:tcPr vert="horz"/>
                </a:tc>
                <a:tc>
                  <a:txBody>
                    <a:bodyPr wrap="square"/>
                    <a:lstStyle/>
                    <a:p>
                      <a:pPr>
                        <a:buNone/>
                      </a:pPr>
                      <a:r>
                        <a:rPr lang="en-US" altLang="zh-CN" sz="2400" b="1"/>
                        <a:t> be prior to...</a:t>
                      </a:r>
                      <a:endParaRPr lang="en-US" altLang="zh-CN" sz="2400" b="1"/>
                    </a:p>
                  </a:txBody>
                  <a:tcPr vert="horz"/>
                </a:tc>
                <a:tc>
                  <a:txBody>
                    <a:bodyPr wrap="square"/>
                    <a:lstStyle/>
                    <a:p>
                      <a:pPr>
                        <a:buNone/>
                      </a:pPr>
                      <a:r>
                        <a:rPr lang="en-US" altLang="zh-CN" sz="2400" b="1"/>
                        <a:t>7</a:t>
                      </a:r>
                      <a:endParaRPr lang="en-US" altLang="zh-CN" sz="2400" b="1"/>
                    </a:p>
                  </a:txBody>
                  <a:tcPr vert="horz"/>
                </a:tc>
                <a:tc>
                  <a:txBody>
                    <a:bodyPr wrap="square"/>
                    <a:lstStyle/>
                    <a:p>
                      <a:pPr>
                        <a:buNone/>
                      </a:pPr>
                      <a:r>
                        <a:rPr lang="en-US" altLang="zh-CN" sz="2400" b="1"/>
                        <a:t> hope for...</a:t>
                      </a:r>
                      <a:endParaRPr lang="en-US" altLang="zh-CN" sz="2400" b="1"/>
                    </a:p>
                  </a:txBody>
                  <a:tcPr vert="horz"/>
                </a:tc>
              </a:tr>
              <a:tr h="871220">
                <a:tc>
                  <a:txBody>
                    <a:bodyPr wrap="square"/>
                    <a:lstStyle/>
                    <a:p>
                      <a:pPr>
                        <a:buNone/>
                      </a:pPr>
                      <a:r>
                        <a:rPr lang="en-US" altLang="zh-CN" sz="2400" b="1"/>
                        <a:t>2</a:t>
                      </a:r>
                      <a:endParaRPr lang="en-US" altLang="zh-CN" sz="2400" b="1"/>
                    </a:p>
                  </a:txBody>
                  <a:tcPr vert="horz"/>
                </a:tc>
                <a:tc>
                  <a:txBody>
                    <a:bodyPr wrap="square"/>
                    <a:lstStyle/>
                    <a:p>
                      <a:pPr>
                        <a:buNone/>
                      </a:pPr>
                      <a:r>
                        <a:rPr lang="en-US" altLang="zh-CN" sz="2400" b="1"/>
                        <a:t>be exposed to...</a:t>
                      </a:r>
                      <a:endParaRPr lang="en-US" altLang="zh-CN" sz="2400" b="1"/>
                    </a:p>
                  </a:txBody>
                  <a:tcPr vert="horz"/>
                </a:tc>
                <a:tc>
                  <a:txBody>
                    <a:bodyPr wrap="square"/>
                    <a:lstStyle/>
                    <a:p>
                      <a:pPr>
                        <a:buNone/>
                      </a:pPr>
                      <a:r>
                        <a:rPr lang="en-US" altLang="zh-CN" sz="2400" b="1"/>
                        <a:t>8</a:t>
                      </a:r>
                      <a:endParaRPr lang="en-US" altLang="zh-CN" sz="2400" b="1"/>
                    </a:p>
                  </a:txBody>
                  <a:tcPr vert="horz"/>
                </a:tc>
                <a:tc>
                  <a:txBody>
                    <a:bodyPr wrap="square"/>
                    <a:lstStyle/>
                    <a:p>
                      <a:pPr>
                        <a:buNone/>
                      </a:pPr>
                      <a:r>
                        <a:rPr lang="en-US" altLang="zh-CN" sz="2400" b="1"/>
                        <a:t>have...in common</a:t>
                      </a:r>
                      <a:endParaRPr lang="en-US" altLang="zh-CN" sz="2400" b="1"/>
                    </a:p>
                  </a:txBody>
                  <a:tcPr vert="horz"/>
                </a:tc>
              </a:tr>
              <a:tr h="871220">
                <a:tc>
                  <a:txBody>
                    <a:bodyPr wrap="square"/>
                    <a:lstStyle/>
                    <a:p>
                      <a:pPr>
                        <a:buNone/>
                      </a:pPr>
                      <a:r>
                        <a:rPr lang="en-US" altLang="zh-CN" sz="2400" b="1"/>
                        <a:t>3</a:t>
                      </a:r>
                      <a:endParaRPr lang="en-US" altLang="zh-CN" sz="2400" b="1"/>
                    </a:p>
                  </a:txBody>
                  <a:tcPr vert="horz"/>
                </a:tc>
                <a:tc>
                  <a:txBody>
                    <a:bodyPr wrap="square"/>
                    <a:lstStyle/>
                    <a:p>
                      <a:pPr>
                        <a:buNone/>
                      </a:pPr>
                      <a:r>
                        <a:rPr lang="en-US" altLang="zh-CN" sz="2400" b="1"/>
                        <a:t>keep an eye on...</a:t>
                      </a:r>
                      <a:endParaRPr lang="en-US" altLang="zh-CN" sz="2400" b="1"/>
                    </a:p>
                  </a:txBody>
                  <a:tcPr vert="horz"/>
                </a:tc>
                <a:tc>
                  <a:txBody>
                    <a:bodyPr wrap="square"/>
                    <a:lstStyle/>
                    <a:p>
                      <a:pPr>
                        <a:buNone/>
                      </a:pPr>
                      <a:r>
                        <a:rPr lang="en-US" altLang="zh-CN" sz="2400" b="1"/>
                        <a:t>9</a:t>
                      </a:r>
                      <a:endParaRPr lang="en-US" altLang="zh-CN" sz="2400" b="1"/>
                    </a:p>
                  </a:txBody>
                  <a:tcPr vert="horz"/>
                </a:tc>
                <a:tc>
                  <a:txBody>
                    <a:bodyPr wrap="square"/>
                    <a:lstStyle/>
                    <a:p>
                      <a:pPr>
                        <a:buNone/>
                      </a:pPr>
                      <a:r>
                        <a:rPr lang="en-US" altLang="zh-CN" sz="2400" b="1"/>
                        <a:t>strike a chord </a:t>
                      </a:r>
                      <a:endParaRPr lang="en-US" altLang="zh-CN" sz="2400" b="1"/>
                    </a:p>
                  </a:txBody>
                  <a:tcPr vert="horz"/>
                </a:tc>
              </a:tr>
              <a:tr h="871220">
                <a:tc>
                  <a:txBody>
                    <a:bodyPr wrap="square"/>
                    <a:lstStyle/>
                    <a:p>
                      <a:pPr>
                        <a:buNone/>
                      </a:pPr>
                      <a:r>
                        <a:rPr lang="en-US" altLang="zh-CN" sz="2400" b="1"/>
                        <a:t>4</a:t>
                      </a:r>
                      <a:endParaRPr lang="en-US" altLang="zh-CN" sz="2400" b="1"/>
                    </a:p>
                  </a:txBody>
                  <a:tcPr vert="horz"/>
                </a:tc>
                <a:tc>
                  <a:txBody>
                    <a:bodyPr wrap="square"/>
                    <a:lstStyle/>
                    <a:p>
                      <a:pPr>
                        <a:buNone/>
                      </a:pPr>
                      <a:r>
                        <a:rPr lang="en-US" altLang="zh-CN" sz="2400" b="1"/>
                        <a:t> on the whole</a:t>
                      </a:r>
                      <a:endParaRPr lang="en-US" altLang="zh-CN" sz="2400" b="1"/>
                    </a:p>
                  </a:txBody>
                  <a:tcPr vert="horz"/>
                </a:tc>
                <a:tc>
                  <a:txBody>
                    <a:bodyPr wrap="square"/>
                    <a:lstStyle/>
                    <a:p>
                      <a:pPr>
                        <a:buNone/>
                      </a:pPr>
                      <a:r>
                        <a:rPr lang="en-US" altLang="zh-CN" sz="2400" b="1"/>
                        <a:t>10</a:t>
                      </a:r>
                      <a:endParaRPr lang="en-US" altLang="zh-CN" sz="2400" b="1"/>
                    </a:p>
                  </a:txBody>
                  <a:tcPr vert="horz"/>
                </a:tc>
                <a:tc>
                  <a:txBody>
                    <a:bodyPr wrap="square"/>
                    <a:lstStyle/>
                    <a:p>
                      <a:pPr>
                        <a:buNone/>
                      </a:pPr>
                      <a:r>
                        <a:rPr lang="en-US" altLang="zh-CN" sz="2400" b="1"/>
                        <a:t>show Chinese culture </a:t>
                      </a:r>
                      <a:endParaRPr lang="en-US" altLang="zh-CN" sz="2400" b="1"/>
                    </a:p>
                  </a:txBody>
                  <a:tcPr vert="horz"/>
                </a:tc>
              </a:tr>
              <a:tr h="871220">
                <a:tc>
                  <a:txBody>
                    <a:bodyPr wrap="square"/>
                    <a:lstStyle/>
                    <a:p>
                      <a:pPr>
                        <a:buNone/>
                      </a:pPr>
                      <a:r>
                        <a:rPr lang="en-US" altLang="zh-CN" sz="2400" b="1"/>
                        <a:t>5</a:t>
                      </a:r>
                      <a:endParaRPr lang="en-US" altLang="zh-CN" sz="2400" b="1"/>
                    </a:p>
                  </a:txBody>
                  <a:tcPr vert="horz"/>
                </a:tc>
                <a:tc>
                  <a:txBody>
                    <a:bodyPr wrap="square"/>
                    <a:lstStyle/>
                    <a:p>
                      <a:pPr>
                        <a:buNone/>
                      </a:pPr>
                      <a:r>
                        <a:rPr lang="en-US" altLang="zh-CN" sz="2400" b="1"/>
                        <a:t>think highly of ...</a:t>
                      </a:r>
                      <a:endParaRPr lang="en-US" altLang="zh-CN" sz="2400" b="1"/>
                    </a:p>
                  </a:txBody>
                  <a:tcPr vert="horz"/>
                </a:tc>
                <a:tc>
                  <a:txBody>
                    <a:bodyPr wrap="square"/>
                    <a:lstStyle/>
                    <a:p>
                      <a:pPr>
                        <a:buNone/>
                      </a:pPr>
                      <a:r>
                        <a:rPr lang="en-US" altLang="zh-CN" sz="2400" b="1"/>
                        <a:t>11</a:t>
                      </a:r>
                      <a:endParaRPr lang="en-US" altLang="zh-CN" sz="2400" b="1"/>
                    </a:p>
                  </a:txBody>
                  <a:tcPr vert="horz"/>
                </a:tc>
                <a:tc>
                  <a:txBody>
                    <a:bodyPr wrap="square"/>
                    <a:lstStyle/>
                    <a:p>
                      <a:pPr>
                        <a:buNone/>
                      </a:pPr>
                      <a:r>
                        <a:rPr lang="en-US" altLang="zh-CN" sz="2400" b="1"/>
                        <a:t> a combination of </a:t>
                      </a:r>
                      <a:endParaRPr lang="en-US" altLang="zh-CN" sz="2400" b="1"/>
                    </a:p>
                  </a:txBody>
                  <a:tcPr vert="horz"/>
                </a:tc>
              </a:tr>
              <a:tr h="871220">
                <a:tc>
                  <a:txBody>
                    <a:bodyPr wrap="square"/>
                    <a:lstStyle/>
                    <a:p>
                      <a:pPr>
                        <a:buNone/>
                      </a:pPr>
                      <a:r>
                        <a:rPr lang="en-US" altLang="zh-CN" sz="2400" b="1"/>
                        <a:t>6</a:t>
                      </a:r>
                      <a:endParaRPr lang="en-US" altLang="zh-CN" sz="2400" b="1"/>
                    </a:p>
                  </a:txBody>
                  <a:tcPr vert="horz"/>
                </a:tc>
                <a:tc>
                  <a:txBody>
                    <a:bodyPr wrap="square"/>
                    <a:lstStyle/>
                    <a:p>
                      <a:pPr>
                        <a:buNone/>
                      </a:pPr>
                      <a:r>
                        <a:rPr lang="en-US" altLang="zh-CN" sz="2400" b="1"/>
                        <a:t>be familiar to sb</a:t>
                      </a:r>
                      <a:endParaRPr lang="en-US" altLang="zh-CN" sz="2400" b="1"/>
                    </a:p>
                  </a:txBody>
                  <a:tcPr vert="horz"/>
                </a:tc>
                <a:tc>
                  <a:txBody>
                    <a:bodyPr wrap="square"/>
                    <a:lstStyle/>
                    <a:p>
                      <a:pPr>
                        <a:buNone/>
                      </a:pPr>
                      <a:r>
                        <a:rPr lang="en-US" altLang="zh-CN" sz="2400" b="1"/>
                        <a:t>12</a:t>
                      </a:r>
                      <a:endParaRPr lang="en-US" altLang="zh-CN" sz="2400" b="1"/>
                    </a:p>
                  </a:txBody>
                  <a:tcPr vert="horz"/>
                </a:tc>
                <a:tc>
                  <a:txBody>
                    <a:bodyPr wrap="square"/>
                    <a:lstStyle/>
                    <a:p>
                      <a:pPr>
                        <a:buNone/>
                      </a:pPr>
                      <a:r>
                        <a:rPr lang="en-US" altLang="zh-CN" sz="2400" b="1"/>
                        <a:t> do research into ...</a:t>
                      </a:r>
                      <a:endParaRPr lang="en-US" altLang="zh-CN" sz="2400" b="1"/>
                    </a:p>
                  </a:txBody>
                  <a:tcPr vert="horz"/>
                </a:tc>
              </a:tr>
            </a:tbl>
          </a:graphicData>
        </a:graphic>
      </p:graphicFrame>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2"/>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1_1"/>
          <p:cNvGrpSpPr/>
          <p:nvPr/>
        </p:nvGrpSpPr>
        <p:grpSpPr>
          <a:xfrm>
            <a:off x="-309245" y="0"/>
            <a:ext cx="1250124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文本框 3"/>
          <p:cNvSpPr txBox="1"/>
          <p:nvPr/>
        </p:nvSpPr>
        <p:spPr>
          <a:xfrm>
            <a:off x="2563495" y="155575"/>
            <a:ext cx="7879715" cy="645160"/>
          </a:xfrm>
          <a:prstGeom prst="rect">
            <a:avLst/>
          </a:prstGeom>
          <a:noFill/>
        </p:spPr>
        <p:txBody>
          <a:bodyPr wrap="square" rtlCol="0">
            <a:spAutoFit/>
          </a:bodyPr>
          <a:lstStyle/>
          <a:p>
            <a:r>
              <a:rPr lang="en-US" altLang="zh-CN"/>
              <a:t> </a:t>
            </a:r>
            <a:r>
              <a:rPr lang="en-US" altLang="zh-CN" sz="3600" b="1">
                <a:solidFill>
                  <a:srgbClr val="00B0F0"/>
                </a:solidFill>
              </a:rPr>
              <a:t>Assignments for this period  </a:t>
            </a:r>
            <a:endParaRPr lang="en-US" altLang="zh-CN" sz="3600" b="1">
              <a:solidFill>
                <a:srgbClr val="00B0F0"/>
              </a:solidFill>
            </a:endParaRPr>
          </a:p>
        </p:txBody>
      </p:sp>
      <p:sp>
        <p:nvSpPr>
          <p:cNvPr id="5" name="文本框 4"/>
          <p:cNvSpPr txBox="1"/>
          <p:nvPr/>
        </p:nvSpPr>
        <p:spPr>
          <a:xfrm>
            <a:off x="862965" y="1121410"/>
            <a:ext cx="10389235" cy="4615815"/>
          </a:xfrm>
          <a:prstGeom prst="rect">
            <a:avLst/>
          </a:prstGeom>
          <a:noFill/>
        </p:spPr>
        <p:txBody>
          <a:bodyPr wrap="square" rtlCol="0">
            <a:spAutoFit/>
          </a:bodyPr>
          <a:lstStyle/>
          <a:p>
            <a:pPr fontAlgn="auto">
              <a:lnSpc>
                <a:spcPct val="150000"/>
              </a:lnSpc>
            </a:pPr>
            <a:r>
              <a:rPr lang="en-US" altLang="zh-CN" sz="2800">
                <a:solidFill>
                  <a:srgbClr val="00B050"/>
                </a:solidFill>
              </a:rPr>
              <a:t>1. Review new words , phrases and useful expressions learned in this period. </a:t>
            </a:r>
            <a:endParaRPr lang="en-US" altLang="zh-CN" sz="2800">
              <a:solidFill>
                <a:srgbClr val="00B050"/>
              </a:solidFill>
            </a:endParaRPr>
          </a:p>
          <a:p>
            <a:pPr fontAlgn="auto">
              <a:lnSpc>
                <a:spcPct val="150000"/>
              </a:lnSpc>
            </a:pPr>
            <a:endParaRPr lang="en-US" altLang="zh-CN" sz="2800">
              <a:solidFill>
                <a:srgbClr val="00B050"/>
              </a:solidFill>
            </a:endParaRPr>
          </a:p>
          <a:p>
            <a:pPr fontAlgn="auto">
              <a:lnSpc>
                <a:spcPct val="150000"/>
              </a:lnSpc>
            </a:pPr>
            <a:r>
              <a:rPr lang="en-US" altLang="zh-CN" sz="2800">
                <a:solidFill>
                  <a:srgbClr val="00B050"/>
                </a:solidFill>
              </a:rPr>
              <a:t>2. Think back how to recommend culture highlights.</a:t>
            </a:r>
            <a:endParaRPr lang="en-US" altLang="zh-CN" sz="2800">
              <a:solidFill>
                <a:srgbClr val="00B050"/>
              </a:solidFill>
            </a:endParaRPr>
          </a:p>
          <a:p>
            <a:pPr fontAlgn="auto">
              <a:lnSpc>
                <a:spcPct val="150000"/>
              </a:lnSpc>
            </a:pPr>
            <a:endParaRPr lang="en-US" altLang="zh-CN" sz="2800">
              <a:solidFill>
                <a:srgbClr val="00B050"/>
              </a:solidFill>
            </a:endParaRPr>
          </a:p>
          <a:p>
            <a:pPr fontAlgn="auto">
              <a:lnSpc>
                <a:spcPct val="150000"/>
              </a:lnSpc>
            </a:pPr>
            <a:r>
              <a:rPr lang="en-US" altLang="zh-CN" sz="2800">
                <a:solidFill>
                  <a:srgbClr val="00B050"/>
                </a:solidFill>
              </a:rPr>
              <a:t>3. Polish your writing -recommending cultural attraction to your friend. </a:t>
            </a:r>
            <a:endParaRPr lang="en-US" altLang="zh-CN" sz="2800">
              <a:solidFill>
                <a:srgbClr val="00B050"/>
              </a:solidFill>
            </a:endParaRPr>
          </a:p>
        </p:txBody>
      </p:sp>
    </p:spTree>
    <p:custDataLst>
      <p:tags r:id="rId1"/>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9911014" y="723424"/>
            <a:ext cx="2161673" cy="228600"/>
            <a:chOff x="2805536" y="-1467853"/>
            <a:chExt cx="2161673" cy="228600"/>
          </a:xfrm>
        </p:grpSpPr>
        <p:sp>
          <p:nvSpPr>
            <p:cNvPr id="26" name="椭圆 25"/>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2971491" y="2665046"/>
            <a:ext cx="6020418" cy="923330"/>
          </a:xfrm>
          <a:prstGeom prst="rect">
            <a:avLst/>
          </a:prstGeom>
          <a:noFill/>
        </p:spPr>
        <p:txBody>
          <a:bodyPr wrap="square" lIns="91440" tIns="45720" rIns="91440" bIns="45720">
            <a:spAutoFit/>
          </a:bodyPr>
          <a:lstStyle/>
          <a:p>
            <a:pPr algn="dist"/>
            <a:r>
              <a:rPr lang="zh-CN" altLang="en-US" sz="54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感谢您的观看</a:t>
            </a:r>
            <a:endParaRPr lang="zh-CN" altLang="en-US" sz="5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3" name="图片 12" descr="新教材精创页眉-简化版"/>
          <p:cNvPicPr>
            <a:picLocks noChangeAspect="1"/>
          </p:cNvPicPr>
          <p:nvPr/>
        </p:nvPicPr>
        <p:blipFill>
          <a:blip r:embed="rId1"/>
          <a:stretch>
            <a:fillRect/>
          </a:stretch>
        </p:blipFill>
        <p:spPr>
          <a:xfrm>
            <a:off x="454025" y="94615"/>
            <a:ext cx="7475220" cy="857250"/>
          </a:xfrm>
          <a:prstGeom prst="rect">
            <a:avLst/>
          </a:prstGeom>
        </p:spPr>
      </p:pic>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72" name="New picture"/>
          <p:cNvPicPr/>
          <p:nvPr/>
        </p:nvPicPr>
        <p:blipFill>
          <a:blip r:embed="rId2"/>
          <a:stretch>
            <a:fillRect/>
          </a:stretch>
        </p:blipFill>
        <p:spPr>
          <a:xfrm>
            <a:off x="12026900" y="10871200"/>
            <a:ext cx="342900" cy="241300"/>
          </a:xfrm>
          <a:prstGeom prst="cube">
            <a:avLst/>
          </a:prstGeom>
        </p:spPr>
      </p:pic>
    </p:spTree>
    <p:custDataLst>
      <p:tags r:id="rId3"/>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 name="图片 4"/>
          <p:cNvPicPr>
            <a:picLocks noChangeAspect="1"/>
          </p:cNvPicPr>
          <p:nvPr/>
        </p:nvPicPr>
        <p:blipFill>
          <a:blip r:embed="rId1"/>
          <a:stretch>
            <a:fillRect/>
          </a:stretch>
        </p:blipFill>
        <p:spPr>
          <a:xfrm>
            <a:off x="671195" y="753745"/>
            <a:ext cx="3013075" cy="4169410"/>
          </a:xfrm>
          <a:prstGeom prst="rect">
            <a:avLst/>
          </a:prstGeom>
        </p:spPr>
      </p:pic>
      <p:pic>
        <p:nvPicPr>
          <p:cNvPr id="6" name="图片 5"/>
          <p:cNvPicPr>
            <a:picLocks noChangeAspect="1"/>
          </p:cNvPicPr>
          <p:nvPr/>
        </p:nvPicPr>
        <p:blipFill>
          <a:blip r:embed="rId2"/>
          <a:stretch>
            <a:fillRect/>
          </a:stretch>
        </p:blipFill>
        <p:spPr>
          <a:xfrm>
            <a:off x="7399655" y="643890"/>
            <a:ext cx="3289935" cy="4279265"/>
          </a:xfrm>
          <a:prstGeom prst="rect">
            <a:avLst/>
          </a:prstGeom>
        </p:spPr>
      </p:pic>
      <p:sp>
        <p:nvSpPr>
          <p:cNvPr id="9" name="文本框 8"/>
          <p:cNvSpPr txBox="1"/>
          <p:nvPr/>
        </p:nvSpPr>
        <p:spPr>
          <a:xfrm>
            <a:off x="8117205" y="5784850"/>
            <a:ext cx="2242185" cy="521970"/>
          </a:xfrm>
          <a:prstGeom prst="rect">
            <a:avLst/>
          </a:prstGeom>
          <a:noFill/>
        </p:spPr>
        <p:txBody>
          <a:bodyPr wrap="square" rtlCol="0">
            <a:spAutoFit/>
          </a:bodyPr>
          <a:lstStyle/>
          <a:p>
            <a:pPr algn="ctr"/>
            <a:r>
              <a:rPr lang="zh-CN" altLang="en-US" sz="2800" b="1">
                <a:solidFill>
                  <a:srgbClr val="161BDE"/>
                </a:solidFill>
              </a:rPr>
              <a:t>《三体》</a:t>
            </a:r>
            <a:endParaRPr lang="zh-CN" altLang="en-US" sz="2800" b="1">
              <a:solidFill>
                <a:srgbClr val="161BDE"/>
              </a:solidFill>
            </a:endParaRPr>
          </a:p>
        </p:txBody>
      </p:sp>
      <p:sp>
        <p:nvSpPr>
          <p:cNvPr id="10" name="文本框 9"/>
          <p:cNvSpPr txBox="1"/>
          <p:nvPr/>
        </p:nvSpPr>
        <p:spPr>
          <a:xfrm>
            <a:off x="897890" y="5897245"/>
            <a:ext cx="2599055" cy="521970"/>
          </a:xfrm>
          <a:prstGeom prst="rect">
            <a:avLst/>
          </a:prstGeom>
          <a:noFill/>
        </p:spPr>
        <p:txBody>
          <a:bodyPr wrap="square" rtlCol="0">
            <a:spAutoFit/>
          </a:bodyPr>
          <a:lstStyle/>
          <a:p>
            <a:r>
              <a:rPr lang="zh-CN" altLang="en-US" sz="2800" b="1">
                <a:solidFill>
                  <a:schemeClr val="accent4"/>
                </a:solidFill>
              </a:rPr>
              <a:t>《射雕英雄传》</a:t>
            </a:r>
            <a:endParaRPr lang="zh-CN" altLang="en-US" sz="2800" b="1">
              <a:solidFill>
                <a:schemeClr val="accent4"/>
              </a:solidFill>
            </a:endParaRPr>
          </a:p>
        </p:txBody>
      </p:sp>
      <p:pic>
        <p:nvPicPr>
          <p:cNvPr id="2" name="图片 1"/>
          <p:cNvPicPr>
            <a:picLocks noChangeAspect="1"/>
          </p:cNvPicPr>
          <p:nvPr/>
        </p:nvPicPr>
        <p:blipFill>
          <a:blip r:embed="rId1"/>
          <a:stretch>
            <a:fillRect/>
          </a:stretch>
        </p:blipFill>
        <p:spPr>
          <a:xfrm>
            <a:off x="897890" y="1034415"/>
            <a:ext cx="3013075" cy="4169410"/>
          </a:xfrm>
          <a:prstGeom prst="rect">
            <a:avLst/>
          </a:prstGeom>
        </p:spPr>
      </p:pic>
      <p:pic>
        <p:nvPicPr>
          <p:cNvPr id="11" name="图片 10"/>
          <p:cNvPicPr>
            <a:picLocks noChangeAspect="1"/>
          </p:cNvPicPr>
          <p:nvPr/>
        </p:nvPicPr>
        <p:blipFill>
          <a:blip r:embed="rId1"/>
          <a:stretch>
            <a:fillRect/>
          </a:stretch>
        </p:blipFill>
        <p:spPr>
          <a:xfrm>
            <a:off x="1236980" y="1377950"/>
            <a:ext cx="3013075" cy="4169410"/>
          </a:xfrm>
          <a:prstGeom prst="rect">
            <a:avLst/>
          </a:prstGeom>
        </p:spPr>
      </p:pic>
      <p:pic>
        <p:nvPicPr>
          <p:cNvPr id="13" name="图片 12"/>
          <p:cNvPicPr>
            <a:picLocks noChangeAspect="1"/>
          </p:cNvPicPr>
          <p:nvPr/>
        </p:nvPicPr>
        <p:blipFill>
          <a:blip r:embed="rId2"/>
          <a:stretch>
            <a:fillRect/>
          </a:stretch>
        </p:blipFill>
        <p:spPr>
          <a:xfrm>
            <a:off x="7612380" y="924560"/>
            <a:ext cx="3290570" cy="4279265"/>
          </a:xfrm>
          <a:prstGeom prst="rect">
            <a:avLst/>
          </a:prstGeom>
        </p:spPr>
      </p:pic>
      <p:pic>
        <p:nvPicPr>
          <p:cNvPr id="14" name="图片 13"/>
          <p:cNvPicPr>
            <a:picLocks noChangeAspect="1"/>
          </p:cNvPicPr>
          <p:nvPr/>
        </p:nvPicPr>
        <p:blipFill>
          <a:blip r:embed="rId2"/>
          <a:stretch>
            <a:fillRect/>
          </a:stretch>
        </p:blipFill>
        <p:spPr>
          <a:xfrm>
            <a:off x="7770495" y="1182370"/>
            <a:ext cx="3132455" cy="4237990"/>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stretch>
            <a:fillRect/>
          </a:stretch>
        </p:blipFill>
        <p:spPr>
          <a:xfrm>
            <a:off x="339725" y="1013460"/>
            <a:ext cx="3321685" cy="4389755"/>
          </a:xfrm>
          <a:prstGeom prst="rect">
            <a:avLst/>
          </a:prstGeom>
        </p:spPr>
      </p:pic>
      <p:pic>
        <p:nvPicPr>
          <p:cNvPr id="14" name="图片 13"/>
          <p:cNvPicPr>
            <a:picLocks noChangeAspect="1"/>
          </p:cNvPicPr>
          <p:nvPr/>
        </p:nvPicPr>
        <p:blipFill>
          <a:blip r:embed="rId2"/>
          <a:stretch>
            <a:fillRect/>
          </a:stretch>
        </p:blipFill>
        <p:spPr>
          <a:xfrm>
            <a:off x="537845" y="1229360"/>
            <a:ext cx="3329940" cy="4399915"/>
          </a:xfrm>
          <a:prstGeom prst="rect">
            <a:avLst/>
          </a:prstGeom>
        </p:spPr>
      </p:pic>
      <p:pic>
        <p:nvPicPr>
          <p:cNvPr id="5" name="图片 4"/>
          <p:cNvPicPr>
            <a:picLocks noChangeAspect="1"/>
          </p:cNvPicPr>
          <p:nvPr/>
        </p:nvPicPr>
        <p:blipFill>
          <a:blip r:embed="rId2"/>
          <a:stretch>
            <a:fillRect/>
          </a:stretch>
        </p:blipFill>
        <p:spPr>
          <a:xfrm>
            <a:off x="735330" y="1468120"/>
            <a:ext cx="3232150" cy="4399915"/>
          </a:xfrm>
          <a:prstGeom prst="rect">
            <a:avLst/>
          </a:prstGeom>
        </p:spPr>
      </p:pic>
      <p:sp>
        <p:nvSpPr>
          <p:cNvPr id="11" name="文本框 10"/>
          <p:cNvSpPr txBox="1"/>
          <p:nvPr/>
        </p:nvSpPr>
        <p:spPr>
          <a:xfrm>
            <a:off x="1030605" y="6109970"/>
            <a:ext cx="1947545" cy="521970"/>
          </a:xfrm>
          <a:prstGeom prst="rect">
            <a:avLst/>
          </a:prstGeom>
          <a:noFill/>
        </p:spPr>
        <p:txBody>
          <a:bodyPr wrap="square" rtlCol="0">
            <a:spAutoFit/>
          </a:bodyPr>
          <a:lstStyle/>
          <a:p>
            <a:r>
              <a:rPr lang="en-US" altLang="zh-CN" sz="2800" b="1">
                <a:solidFill>
                  <a:srgbClr val="FF0000"/>
                </a:solidFill>
              </a:rPr>
              <a:t>  </a:t>
            </a:r>
            <a:r>
              <a:rPr lang="zh-CN" altLang="en-US" sz="2800" b="1">
                <a:solidFill>
                  <a:srgbClr val="FF0000"/>
                </a:solidFill>
              </a:rPr>
              <a:t>《易经》</a:t>
            </a:r>
            <a:endParaRPr lang="zh-CN" altLang="en-US" sz="2800" b="1">
              <a:solidFill>
                <a:srgbClr val="FF0000"/>
              </a:solidFill>
            </a:endParaRPr>
          </a:p>
        </p:txBody>
      </p:sp>
      <p:sp>
        <p:nvSpPr>
          <p:cNvPr id="7" name="文本框 6"/>
          <p:cNvSpPr txBox="1"/>
          <p:nvPr/>
        </p:nvSpPr>
        <p:spPr>
          <a:xfrm>
            <a:off x="8308975" y="5987415"/>
            <a:ext cx="1811020" cy="521970"/>
          </a:xfrm>
          <a:prstGeom prst="rect">
            <a:avLst/>
          </a:prstGeom>
          <a:noFill/>
        </p:spPr>
        <p:txBody>
          <a:bodyPr wrap="square" rtlCol="0">
            <a:spAutoFit/>
          </a:bodyPr>
          <a:lstStyle/>
          <a:p>
            <a:pPr algn="ctr"/>
            <a:r>
              <a:rPr lang="zh-CN" altLang="en-US" sz="2800" b="1">
                <a:solidFill>
                  <a:schemeClr val="accent3"/>
                </a:solidFill>
              </a:rPr>
              <a:t>《茶馆》</a:t>
            </a:r>
            <a:endParaRPr lang="zh-CN" altLang="en-US" sz="2800" b="1">
              <a:solidFill>
                <a:schemeClr val="accent3"/>
              </a:solidFill>
            </a:endParaRPr>
          </a:p>
        </p:txBody>
      </p:sp>
      <p:pic>
        <p:nvPicPr>
          <p:cNvPr id="10" name="图片 9"/>
          <p:cNvPicPr>
            <a:picLocks noChangeAspect="1"/>
          </p:cNvPicPr>
          <p:nvPr/>
        </p:nvPicPr>
        <p:blipFill>
          <a:blip r:embed="rId3"/>
          <a:stretch>
            <a:fillRect/>
          </a:stretch>
        </p:blipFill>
        <p:spPr>
          <a:xfrm>
            <a:off x="7141845" y="1003300"/>
            <a:ext cx="3329940" cy="4399915"/>
          </a:xfrm>
          <a:prstGeom prst="rect">
            <a:avLst/>
          </a:prstGeom>
        </p:spPr>
      </p:pic>
      <p:pic>
        <p:nvPicPr>
          <p:cNvPr id="12" name="图片 11"/>
          <p:cNvPicPr>
            <a:picLocks noChangeAspect="1"/>
          </p:cNvPicPr>
          <p:nvPr/>
        </p:nvPicPr>
        <p:blipFill>
          <a:blip r:embed="rId3"/>
          <a:stretch>
            <a:fillRect/>
          </a:stretch>
        </p:blipFill>
        <p:spPr>
          <a:xfrm>
            <a:off x="7346950" y="1229360"/>
            <a:ext cx="3329940" cy="4399915"/>
          </a:xfrm>
          <a:prstGeom prst="rect">
            <a:avLst/>
          </a:prstGeom>
        </p:spPr>
      </p:pic>
      <p:pic>
        <p:nvPicPr>
          <p:cNvPr id="13" name="图片 12"/>
          <p:cNvPicPr>
            <a:picLocks noChangeAspect="1"/>
          </p:cNvPicPr>
          <p:nvPr/>
        </p:nvPicPr>
        <p:blipFill>
          <a:blip r:embed="rId3"/>
          <a:stretch>
            <a:fillRect/>
          </a:stretch>
        </p:blipFill>
        <p:spPr>
          <a:xfrm>
            <a:off x="7549515" y="1468120"/>
            <a:ext cx="3329940" cy="4399915"/>
          </a:xfrm>
          <a:prstGeom prst="rect">
            <a:avLst/>
          </a:prstGeom>
        </p:spPr>
      </p:pic>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4610" y="142945"/>
            <a:ext cx="10969200" cy="705600"/>
          </a:xfrm>
        </p:spPr>
        <p:txBody>
          <a:bodyPr/>
          <a:lstStyle/>
          <a:p>
            <a:r>
              <a:rPr lang="en-US" altLang="zh-CN">
                <a:solidFill>
                  <a:srgbClr val="161BDE"/>
                </a:solidFill>
                <a:effectLst>
                  <a:outerShdw blurRad="38100" dist="25400" dir="5400000" algn="ctr" rotWithShape="0">
                    <a:srgbClr val="6E747A">
                      <a:alpha val="43000"/>
                    </a:srgbClr>
                  </a:outerShdw>
                </a:effectLst>
              </a:rPr>
              <a:t>Chinese Works popular outside of China</a:t>
            </a:r>
            <a:r>
              <a:rPr lang="en-US" altLang="zh-CN"/>
              <a:t> </a:t>
            </a:r>
            <a:endParaRPr lang="en-US" altLang="zh-CN"/>
          </a:p>
        </p:txBody>
      </p:sp>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 name="图片 2"/>
          <p:cNvPicPr>
            <a:picLocks noChangeAspect="1"/>
          </p:cNvPicPr>
          <p:nvPr/>
        </p:nvPicPr>
        <p:blipFill>
          <a:blip r:embed="rId1"/>
          <a:stretch>
            <a:fillRect/>
          </a:stretch>
        </p:blipFill>
        <p:spPr>
          <a:xfrm>
            <a:off x="10508615" y="4735830"/>
            <a:ext cx="1683385" cy="2122170"/>
          </a:xfrm>
          <a:prstGeom prst="rect">
            <a:avLst/>
          </a:prstGeom>
        </p:spPr>
      </p:pic>
      <p:sp>
        <p:nvSpPr>
          <p:cNvPr id="100" name="文本框 99"/>
          <p:cNvSpPr txBox="1"/>
          <p:nvPr/>
        </p:nvSpPr>
        <p:spPr>
          <a:xfrm>
            <a:off x="454660" y="1116330"/>
            <a:ext cx="9361170" cy="521970"/>
          </a:xfrm>
          <a:prstGeom prst="rect">
            <a:avLst/>
          </a:prstGeom>
          <a:noFill/>
          <a:ln w="9525">
            <a:noFill/>
          </a:ln>
        </p:spPr>
        <p:txBody>
          <a:bodyPr wrap="square">
            <a:spAutoFit/>
          </a:bodyPr>
          <a:lstStyle/>
          <a:p>
            <a:pPr indent="0"/>
            <a:r>
              <a:rPr lang="en-US" sz="2800" b="0">
                <a:latin typeface="Times New Roman" panose="02020603050405020304" charset="0"/>
                <a:ea typeface="宋体" panose="02010600030101010101" pitchFamily="2" charset="-122"/>
              </a:rPr>
              <a:t>1. Why do you think these works are popular in the world? </a:t>
            </a:r>
            <a:endParaRPr lang="zh-CN" altLang="en-US" sz="2800"/>
          </a:p>
        </p:txBody>
      </p:sp>
      <p:sp>
        <p:nvSpPr>
          <p:cNvPr id="4" name="文本框 3"/>
          <p:cNvSpPr txBox="1"/>
          <p:nvPr/>
        </p:nvSpPr>
        <p:spPr>
          <a:xfrm>
            <a:off x="454660" y="1765300"/>
            <a:ext cx="9905365" cy="3969385"/>
          </a:xfrm>
          <a:prstGeom prst="rect">
            <a:avLst/>
          </a:prstGeom>
          <a:noFill/>
          <a:ln w="9525">
            <a:noFill/>
          </a:ln>
        </p:spPr>
        <p:txBody>
          <a:bodyPr wrap="square">
            <a:spAutoFit/>
          </a:bodyPr>
          <a:lstStyle/>
          <a:p>
            <a:pPr indent="0" fontAlgn="auto">
              <a:lnSpc>
                <a:spcPct val="150000"/>
              </a:lnSpc>
            </a:pPr>
            <a:r>
              <a:rPr lang="en-US" sz="2400" b="0">
                <a:solidFill>
                  <a:schemeClr val="accent6"/>
                </a:solidFill>
                <a:latin typeface="Times New Roman" panose="02020603050405020304" charset="0"/>
                <a:ea typeface="宋体" panose="02010600030101010101" pitchFamily="2" charset="-122"/>
              </a:rPr>
              <a:t>Possible answer:</a:t>
            </a:r>
            <a:endParaRPr lang="en-US" sz="2400" b="0">
              <a:solidFill>
                <a:schemeClr val="accent6"/>
              </a:solidFill>
              <a:latin typeface="Times New Roman" panose="02020603050405020304" charset="0"/>
              <a:ea typeface="宋体" panose="02010600030101010101" pitchFamily="2" charset="-122"/>
            </a:endParaRPr>
          </a:p>
          <a:p>
            <a:pPr indent="0" fontAlgn="auto">
              <a:lnSpc>
                <a:spcPct val="150000"/>
              </a:lnSpc>
            </a:pPr>
            <a:r>
              <a:rPr lang="en-US" sz="2400" b="0">
                <a:solidFill>
                  <a:srgbClr val="FF0000"/>
                </a:solidFill>
                <a:latin typeface="Times New Roman" panose="02020603050405020304" charset="0"/>
                <a:ea typeface="宋体" panose="02010600030101010101" pitchFamily="2" charset="-122"/>
              </a:rPr>
              <a:t>      On the one hand, the Chinese classical works contains the</a:t>
            </a:r>
            <a:r>
              <a:rPr lang="en-US" sz="2400" b="0">
                <a:solidFill>
                  <a:srgbClr val="FF0000"/>
                </a:solidFill>
                <a:latin typeface="Times New Roman" panose="02020603050405020304" charset="0"/>
                <a:ea typeface="宋体" panose="02010600030101010101" pitchFamily="2" charset="-122"/>
                <a:cs typeface="Times New Roman" panose="02020603050405020304" charset="0"/>
              </a:rPr>
              <a:t> </a:t>
            </a:r>
            <a:r>
              <a:rPr lang="en-US" sz="2400" b="0">
                <a:solidFill>
                  <a:srgbClr val="FF0000"/>
                </a:solidFill>
                <a:latin typeface="Times New Roman" panose="02020603050405020304" charset="0"/>
                <a:ea typeface="宋体" panose="02010600030101010101" pitchFamily="2" charset="-122"/>
              </a:rPr>
              <a:t>unique wisdom and great civilization of the Chinese nation, which interest foreigners and enrich their minds; </a:t>
            </a:r>
            <a:endParaRPr lang="en-US" sz="2400" b="0">
              <a:solidFill>
                <a:srgbClr val="FF0000"/>
              </a:solidFill>
              <a:latin typeface="Times New Roman" panose="02020603050405020304" charset="0"/>
              <a:ea typeface="宋体" panose="02010600030101010101" pitchFamily="2" charset="-122"/>
            </a:endParaRPr>
          </a:p>
          <a:p>
            <a:pPr indent="0" fontAlgn="auto">
              <a:lnSpc>
                <a:spcPct val="150000"/>
              </a:lnSpc>
            </a:pPr>
            <a:r>
              <a:rPr lang="en-US" sz="2400" b="0">
                <a:solidFill>
                  <a:srgbClr val="FF0000"/>
                </a:solidFill>
                <a:latin typeface="Times New Roman" panose="02020603050405020304" charset="0"/>
                <a:ea typeface="宋体" panose="02010600030101010101" pitchFamily="2" charset="-122"/>
              </a:rPr>
              <a:t>       on the other hand, unique writing styles and contents of modern works help foreigners have a better understanding of China and Chinese, including distinctive arts, local customs and culture</a:t>
            </a:r>
            <a:r>
              <a:rPr lang="en-US" sz="2400" b="0">
                <a:solidFill>
                  <a:srgbClr val="FF0000"/>
                </a:solidFill>
                <a:latin typeface="Times New Roman" panose="02020603050405020304" charset="0"/>
                <a:ea typeface="宋体" panose="02010600030101010101" pitchFamily="2" charset="-122"/>
                <a:cs typeface="Times New Roman" panose="02020603050405020304" charset="0"/>
              </a:rPr>
              <a:t> </a:t>
            </a:r>
            <a:r>
              <a:rPr lang="en-US" sz="2400" b="0">
                <a:solidFill>
                  <a:srgbClr val="FF0000"/>
                </a:solidFill>
                <a:latin typeface="Times New Roman" panose="02020603050405020304" charset="0"/>
                <a:ea typeface="宋体" panose="02010600030101010101" pitchFamily="2" charset="-122"/>
              </a:rPr>
              <a:t>and so on.</a:t>
            </a:r>
            <a:endParaRPr lang="zh-CN" altLang="en-US" sz="2400"/>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1655" y="240030"/>
            <a:ext cx="11109325" cy="705485"/>
          </a:xfrm>
        </p:spPr>
        <p:txBody>
          <a:bodyPr>
            <a:normAutofit/>
            <a:scene3d>
              <a:camera prst="orthographicFront"/>
              <a:lightRig rig="threePt" dir="t"/>
            </a:scene3d>
          </a:bodyPr>
          <a:lstStyle/>
          <a:p>
            <a:r>
              <a:rPr lang="zh-CN" altLang="en-US"/>
              <a:t> </a:t>
            </a:r>
            <a:r>
              <a:rPr lang="en-US" altLang="zh-CN">
                <a:solidFill>
                  <a:srgbClr val="161BDE"/>
                </a:solidFill>
                <a:effectLst>
                  <a:outerShdw blurRad="38100" dist="25400" dir="5400000" algn="ctr" rotWithShape="0">
                    <a:srgbClr val="6E747A">
                      <a:alpha val="43000"/>
                    </a:srgbClr>
                  </a:outerShdw>
                </a:effectLst>
              </a:rPr>
              <a:t>M</a:t>
            </a:r>
            <a:r>
              <a:rPr lang="zh-CN" altLang="en-US">
                <a:solidFill>
                  <a:srgbClr val="161BDE"/>
                </a:solidFill>
                <a:effectLst>
                  <a:outerShdw blurRad="38100" dist="25400" dir="5400000" algn="ctr" rotWithShape="0">
                    <a:srgbClr val="6E747A">
                      <a:alpha val="43000"/>
                    </a:srgbClr>
                  </a:outerShdw>
                </a:effectLst>
              </a:rPr>
              <a:t>ore </a:t>
            </a:r>
            <a:r>
              <a:rPr lang="zh-CN" altLang="en-US">
                <a:solidFill>
                  <a:srgbClr val="161BDE"/>
                </a:solidFill>
                <a:effectLst>
                  <a:outerShdw blurRad="38100" dist="25400" dir="5400000" algn="ctr" rotWithShape="0">
                    <a:srgbClr val="6E747A">
                      <a:alpha val="43000"/>
                    </a:srgbClr>
                  </a:outerShdw>
                </a:effectLst>
                <a:sym typeface="+mn-ea"/>
              </a:rPr>
              <a:t>popular </a:t>
            </a:r>
            <a:r>
              <a:rPr lang="zh-CN" altLang="en-US">
                <a:solidFill>
                  <a:srgbClr val="161BDE"/>
                </a:solidFill>
                <a:effectLst>
                  <a:outerShdw blurRad="38100" dist="25400" dir="5400000" algn="ctr" rotWithShape="0">
                    <a:srgbClr val="6E747A">
                      <a:alpha val="43000"/>
                    </a:srgbClr>
                  </a:outerShdw>
                </a:effectLst>
              </a:rPr>
              <a:t>examples of Chinese works </a:t>
            </a:r>
            <a:endParaRPr lang="zh-CN" altLang="en-US">
              <a:solidFill>
                <a:srgbClr val="161BDE"/>
              </a:solidFill>
              <a:effectLst>
                <a:outerShdw blurRad="38100" dist="25400" dir="5400000" algn="ctr" rotWithShape="0">
                  <a:srgbClr val="6E747A">
                    <a:alpha val="43000"/>
                  </a:srgbClr>
                </a:outerShdw>
              </a:effectLst>
            </a:endParaRPr>
          </a:p>
        </p:txBody>
      </p:sp>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3" name="表格 2"/>
          <p:cNvGraphicFramePr>
            <a:graphicFrameLocks noGrp="1"/>
          </p:cNvGraphicFramePr>
          <p:nvPr>
            <p:custDataLst>
              <p:tags r:id="rId1"/>
            </p:custDataLst>
          </p:nvPr>
        </p:nvGraphicFramePr>
        <p:xfrm>
          <a:off x="544830" y="1038225"/>
          <a:ext cx="11537315" cy="5288280"/>
        </p:xfrm>
        <a:graphic>
          <a:graphicData uri="http://schemas.openxmlformats.org/drawingml/2006/table">
            <a:tbl>
              <a:tblPr firstRow="1" bandRow="1">
                <a:tableStyleId>{5C22544A-7EE6-4342-B048-85BDC9FD1C3A}</a:tableStyleId>
              </a:tblPr>
              <a:tblGrid>
                <a:gridCol w="3094355"/>
                <a:gridCol w="8442960"/>
              </a:tblGrid>
              <a:tr h="1020445">
                <a:tc>
                  <a:txBody>
                    <a:bodyPr wrap="square"/>
                    <a:lstStyle/>
                    <a:p>
                      <a:pPr>
                        <a:buNone/>
                      </a:pPr>
                      <a:endParaRPr lang="zh-CN" altLang="en-US" sz="2800" b="0"/>
                    </a:p>
                    <a:p>
                      <a:pPr>
                        <a:buNone/>
                      </a:pPr>
                      <a:r>
                        <a:rPr lang="zh-CN" altLang="en-US" sz="2800" b="0"/>
                        <a:t>《红楼梦》 </a:t>
                      </a:r>
                      <a:endParaRPr lang="zh-CN" altLang="en-US" sz="2800" b="0"/>
                    </a:p>
                  </a:txBody>
                  <a:tcPr vert="horz"/>
                </a:tc>
                <a:tc>
                  <a:txBody>
                    <a:bodyPr wrap="square"/>
                    <a:lstStyle/>
                    <a:p>
                      <a:pPr>
                        <a:buNone/>
                      </a:pPr>
                      <a:endParaRPr lang="zh-CN" altLang="en-US" sz="2800" b="0" i="1">
                        <a:sym typeface="+mn-ea"/>
                      </a:endParaRPr>
                    </a:p>
                    <a:p>
                      <a:pPr>
                        <a:buNone/>
                      </a:pPr>
                      <a:r>
                        <a:rPr lang="zh-CN" altLang="en-US" sz="2800" b="0" i="1">
                          <a:solidFill>
                            <a:srgbClr val="FF0000"/>
                          </a:solidFill>
                          <a:sym typeface="+mn-ea"/>
                        </a:rPr>
                        <a:t>Dream of the Red Chamber</a:t>
                      </a:r>
                      <a:endParaRPr lang="zh-CN" altLang="en-US" sz="2800" b="0" i="1">
                        <a:solidFill>
                          <a:srgbClr val="FF0000"/>
                        </a:solidFill>
                        <a:sym typeface="+mn-ea"/>
                      </a:endParaRPr>
                    </a:p>
                  </a:txBody>
                  <a:tcPr vert="horz"/>
                </a:tc>
              </a:tr>
              <a:tr h="1221740">
                <a:tc>
                  <a:txBody>
                    <a:bodyPr wrap="square"/>
                    <a:lstStyle/>
                    <a:p>
                      <a:pPr>
                        <a:buNone/>
                      </a:pPr>
                      <a:endParaRPr lang="zh-CN" altLang="en-US" sz="2800">
                        <a:sym typeface="+mn-ea"/>
                      </a:endParaRPr>
                    </a:p>
                    <a:p>
                      <a:pPr>
                        <a:buNone/>
                      </a:pPr>
                      <a:r>
                        <a:rPr lang="zh-CN" altLang="en-US" sz="2800">
                          <a:sym typeface="+mn-ea"/>
                        </a:rPr>
                        <a:t>《三国演义》</a:t>
                      </a:r>
                      <a:endParaRPr lang="zh-CN" altLang="en-US" sz="2800"/>
                    </a:p>
                  </a:txBody>
                  <a:tcPr vert="horz"/>
                </a:tc>
                <a:tc>
                  <a:txBody>
                    <a:bodyPr wrap="square"/>
                    <a:lstStyle/>
                    <a:p>
                      <a:pPr>
                        <a:buNone/>
                      </a:pPr>
                      <a:endParaRPr lang="zh-CN" altLang="en-US" sz="2800" i="1">
                        <a:sym typeface="+mn-ea"/>
                      </a:endParaRPr>
                    </a:p>
                    <a:p>
                      <a:pPr>
                        <a:buNone/>
                      </a:pPr>
                      <a:r>
                        <a:rPr lang="zh-CN" altLang="en-US" sz="2800" i="1">
                          <a:solidFill>
                            <a:srgbClr val="FF0000"/>
                          </a:solidFill>
                          <a:sym typeface="+mn-ea"/>
                        </a:rPr>
                        <a:t>Romance of the Three KingdomsThirty-six </a:t>
                      </a:r>
                      <a:endParaRPr lang="zh-CN" altLang="en-US" sz="2800" i="1">
                        <a:solidFill>
                          <a:srgbClr val="FF0000"/>
                        </a:solidFill>
                        <a:sym typeface="+mn-ea"/>
                      </a:endParaRPr>
                    </a:p>
                  </a:txBody>
                  <a:tcPr vert="horz"/>
                </a:tc>
              </a:tr>
              <a:tr h="1019810">
                <a:tc>
                  <a:txBody>
                    <a:bodyPr wrap="square"/>
                    <a:lstStyle/>
                    <a:p>
                      <a:pPr>
                        <a:buNone/>
                      </a:pPr>
                      <a:endParaRPr lang="zh-CN" altLang="en-US" sz="2800">
                        <a:sym typeface="+mn-ea"/>
                      </a:endParaRPr>
                    </a:p>
                    <a:p>
                      <a:pPr>
                        <a:buNone/>
                      </a:pPr>
                      <a:r>
                        <a:rPr lang="zh-CN" altLang="en-US" sz="2800">
                          <a:sym typeface="+mn-ea"/>
                        </a:rPr>
                        <a:t>《三十六计》</a:t>
                      </a:r>
                      <a:endParaRPr lang="zh-CN" altLang="en-US" sz="2800"/>
                    </a:p>
                  </a:txBody>
                  <a:tcPr vert="horz"/>
                </a:tc>
                <a:tc>
                  <a:txBody>
                    <a:bodyPr wrap="square"/>
                    <a:lstStyle/>
                    <a:p>
                      <a:pPr>
                        <a:buNone/>
                      </a:pPr>
                      <a:endParaRPr lang="zh-CN" altLang="en-US" sz="2800" i="1">
                        <a:sym typeface="+mn-ea"/>
                      </a:endParaRPr>
                    </a:p>
                    <a:p>
                      <a:pPr>
                        <a:buNone/>
                      </a:pPr>
                      <a:r>
                        <a:rPr lang="zh-CN" altLang="en-US" sz="2800" i="1">
                          <a:solidFill>
                            <a:srgbClr val="FF0000"/>
                          </a:solidFill>
                          <a:sym typeface="+mn-ea"/>
                        </a:rPr>
                        <a:t>The Stratagems </a:t>
                      </a:r>
                      <a:endParaRPr lang="zh-CN" altLang="en-US" sz="2800" i="1">
                        <a:solidFill>
                          <a:srgbClr val="FF0000"/>
                        </a:solidFill>
                        <a:sym typeface="+mn-ea"/>
                      </a:endParaRPr>
                    </a:p>
                  </a:txBody>
                  <a:tcPr vert="horz"/>
                </a:tc>
              </a:tr>
              <a:tr h="1081405">
                <a:tc>
                  <a:txBody>
                    <a:bodyPr wrap="square"/>
                    <a:lstStyle/>
                    <a:p>
                      <a:pPr>
                        <a:buNone/>
                      </a:pPr>
                      <a:endParaRPr lang="zh-CN" altLang="en-US" sz="2800">
                        <a:sym typeface="+mn-ea"/>
                      </a:endParaRPr>
                    </a:p>
                    <a:p>
                      <a:pPr>
                        <a:buNone/>
                      </a:pPr>
                      <a:r>
                        <a:rPr lang="zh-CN" altLang="en-US" sz="2800">
                          <a:sym typeface="+mn-ea"/>
                        </a:rPr>
                        <a:t>《史记》  </a:t>
                      </a:r>
                      <a:endParaRPr lang="zh-CN" altLang="en-US" sz="2800"/>
                    </a:p>
                  </a:txBody>
                  <a:tcPr vert="horz"/>
                </a:tc>
                <a:tc>
                  <a:txBody>
                    <a:bodyPr wrap="square"/>
                    <a:lstStyle/>
                    <a:p>
                      <a:pPr>
                        <a:buNone/>
                      </a:pPr>
                      <a:endParaRPr lang="zh-CN" altLang="en-US" sz="2800" i="1">
                        <a:sym typeface="+mn-ea"/>
                      </a:endParaRPr>
                    </a:p>
                    <a:p>
                      <a:pPr>
                        <a:buNone/>
                      </a:pPr>
                      <a:r>
                        <a:rPr lang="zh-CN" altLang="en-US" sz="2800" i="1">
                          <a:solidFill>
                            <a:srgbClr val="FF0000"/>
                          </a:solidFill>
                          <a:sym typeface="+mn-ea"/>
                        </a:rPr>
                        <a:t>Shi Ji or Record of the Grand Historian        </a:t>
                      </a:r>
                      <a:endParaRPr lang="zh-CN" altLang="en-US" sz="2800" i="1">
                        <a:solidFill>
                          <a:srgbClr val="FF0000"/>
                        </a:solidFill>
                        <a:sym typeface="+mn-ea"/>
                      </a:endParaRPr>
                    </a:p>
                  </a:txBody>
                  <a:tcPr vert="horz"/>
                </a:tc>
              </a:tr>
              <a:tr h="639445">
                <a:tc>
                  <a:txBody>
                    <a:bodyPr wrap="square"/>
                    <a:lstStyle/>
                    <a:p>
                      <a:pPr>
                        <a:buNone/>
                      </a:pPr>
                      <a:endParaRPr lang="zh-CN" altLang="en-US" sz="2800"/>
                    </a:p>
                    <a:p>
                      <a:pPr algn="ctr">
                        <a:buNone/>
                      </a:pPr>
                      <a:r>
                        <a:rPr lang="en-US" altLang="zh-CN" sz="2800"/>
                        <a:t>.......</a:t>
                      </a:r>
                      <a:endParaRPr lang="en-US" altLang="zh-CN" sz="2800"/>
                    </a:p>
                  </a:txBody>
                  <a:tcPr vert="horz"/>
                </a:tc>
                <a:tc>
                  <a:txBody>
                    <a:bodyPr wrap="square"/>
                    <a:lstStyle/>
                    <a:p>
                      <a:pPr>
                        <a:buNone/>
                      </a:pPr>
                      <a:endParaRPr lang="zh-CN" altLang="en-US" sz="2800"/>
                    </a:p>
                    <a:p>
                      <a:pPr algn="ctr">
                        <a:buNone/>
                      </a:pPr>
                      <a:r>
                        <a:rPr lang="en-US" altLang="zh-CN" sz="2800"/>
                        <a:t>.....</a:t>
                      </a:r>
                      <a:endParaRPr lang="en-US" altLang="zh-CN" sz="2800"/>
                    </a:p>
                  </a:txBody>
                  <a:tcPr vert="horz"/>
                </a:tc>
              </a:tr>
            </a:tbl>
          </a:graphicData>
        </a:graphic>
      </p:graphicFrame>
    </p:spTree>
    <p:custDataLst>
      <p:tags r:id="rId2"/>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4610" y="8960"/>
            <a:ext cx="10969200" cy="705600"/>
          </a:xfrm>
        </p:spPr>
        <p:txBody>
          <a:bodyPr>
            <a:normAutofit/>
          </a:bodyPr>
          <a:lstStyle/>
          <a:p>
            <a:pPr algn="ctr"/>
            <a:r>
              <a:rPr lang="en-US" altLang="zh-CN">
                <a:solidFill>
                  <a:srgbClr val="1D41D5"/>
                </a:solidFill>
                <a:effectLst>
                  <a:outerShdw blurRad="38100" dist="25400" dir="5400000" algn="ctr" rotWithShape="0">
                    <a:srgbClr val="6E747A">
                      <a:alpha val="43000"/>
                    </a:srgbClr>
                  </a:outerShdw>
                </a:effectLst>
                <a:sym typeface="+mn-ea"/>
              </a:rPr>
              <a:t>Reading comprehension(</a:t>
            </a:r>
            <a:r>
              <a:rPr lang="zh-CN" altLang="en-US">
                <a:solidFill>
                  <a:srgbClr val="1D41D5"/>
                </a:solidFill>
                <a:effectLst>
                  <a:outerShdw blurRad="38100" dist="25400" dir="5400000" algn="ctr" rotWithShape="0">
                    <a:srgbClr val="6E747A">
                      <a:alpha val="43000"/>
                    </a:srgbClr>
                  </a:outerShdw>
                </a:effectLst>
                <a:sym typeface="+mn-ea"/>
              </a:rPr>
              <a:t>一</a:t>
            </a:r>
            <a:r>
              <a:rPr lang="en-US" altLang="zh-CN">
                <a:solidFill>
                  <a:srgbClr val="1D41D5"/>
                </a:solidFill>
                <a:effectLst>
                  <a:outerShdw blurRad="38100" dist="25400" dir="5400000" algn="ctr" rotWithShape="0">
                    <a:srgbClr val="6E747A">
                      <a:alpha val="43000"/>
                    </a:srgbClr>
                  </a:outerShdw>
                </a:effectLst>
                <a:sym typeface="+mn-ea"/>
              </a:rPr>
              <a:t>) </a:t>
            </a:r>
            <a:endParaRPr lang="zh-CN" altLang="en-US"/>
          </a:p>
        </p:txBody>
      </p:sp>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0" name="文本框 99"/>
          <p:cNvSpPr txBox="1"/>
          <p:nvPr/>
        </p:nvSpPr>
        <p:spPr>
          <a:xfrm>
            <a:off x="182880" y="806450"/>
            <a:ext cx="11841480" cy="1845310"/>
          </a:xfrm>
          <a:prstGeom prst="rect">
            <a:avLst/>
          </a:prstGeom>
          <a:noFill/>
          <a:ln w="9525">
            <a:noFill/>
          </a:ln>
        </p:spPr>
        <p:txBody>
          <a:bodyPr wrap="square">
            <a:spAutoFit/>
          </a:bodyPr>
          <a:lstStyle/>
          <a:p>
            <a:pPr indent="0" fontAlgn="auto">
              <a:lnSpc>
                <a:spcPct val="150000"/>
              </a:lnSpc>
            </a:pPr>
            <a:r>
              <a:rPr lang="en-US" sz="2400" b="1">
                <a:solidFill>
                  <a:srgbClr val="4F0FBD"/>
                </a:solidFill>
                <a:latin typeface="Times New Roman" panose="02020603050405020304" charset="0"/>
                <a:ea typeface="宋体" panose="02010600030101010101" pitchFamily="2" charset="-122"/>
              </a:rPr>
              <a:t>1.Which work is not mentioned in the passage?   </a:t>
            </a:r>
            <a:r>
              <a:rPr lang="en-US" sz="2400">
                <a:solidFill>
                  <a:srgbClr val="FF0000"/>
                </a:solidFill>
                <a:latin typeface="Times New Roman" panose="02020603050405020304" charset="0"/>
                <a:ea typeface="宋体" panose="02010600030101010101" pitchFamily="2" charset="-122"/>
                <a:sym typeface="+mn-ea"/>
              </a:rPr>
              <a:t>Answer:</a:t>
            </a:r>
            <a:r>
              <a:rPr lang="en-US" sz="2400" b="1">
                <a:solidFill>
                  <a:srgbClr val="FF0000"/>
                </a:solidFill>
                <a:latin typeface="Times New Roman" panose="02020603050405020304" charset="0"/>
                <a:ea typeface="宋体" panose="02010600030101010101" pitchFamily="2" charset="-122"/>
                <a:sym typeface="+mn-ea"/>
              </a:rPr>
              <a:t> ______</a:t>
            </a:r>
            <a:r>
              <a:rPr lang="en-US" sz="2400" b="0">
                <a:solidFill>
                  <a:srgbClr val="000000"/>
                </a:solidFill>
                <a:latin typeface="Times New Roman" panose="02020603050405020304" charset="0"/>
                <a:ea typeface="宋体" panose="02010600030101010101" pitchFamily="2" charset="-122"/>
              </a:rPr>
              <a:t>A. </a:t>
            </a:r>
            <a:r>
              <a:rPr lang="en-US" sz="2400" b="0">
                <a:latin typeface="Times New Roman" panose="02020603050405020304" charset="0"/>
                <a:ea typeface="宋体" panose="02010600030101010101" pitchFamily="2" charset="-122"/>
              </a:rPr>
              <a:t>Journey to the West                           B. Thirty-six Stratagems </a:t>
            </a:r>
            <a:r>
              <a:rPr lang="en-US" sz="2400" b="0">
                <a:latin typeface="Times New Roman" panose="02020603050405020304" charset="0"/>
                <a:ea typeface="宋体" panose="02010600030101010101" pitchFamily="2" charset="-122"/>
              </a:rPr>
              <a:t>C. Dream of the Three Kingdoms.        D. The Romance of the Three Kingdoms.</a:t>
            </a:r>
            <a:r>
              <a:rPr lang="en-US" sz="2800" b="0">
                <a:latin typeface="Times New Roman" panose="02020603050405020304" charset="0"/>
                <a:ea typeface="宋体" panose="02010600030101010101" pitchFamily="2" charset="-122"/>
              </a:rPr>
              <a:t> </a:t>
            </a:r>
            <a:r>
              <a:rPr lang="en-US" sz="2800" b="0">
                <a:latin typeface="Times New Roman" panose="02020603050405020304" charset="0"/>
                <a:ea typeface="宋体" panose="02010600030101010101" pitchFamily="2" charset="-122"/>
              </a:rPr>
              <a:t>
</a:t>
            </a:r>
            <a:endParaRPr lang="zh-CN" altLang="en-US" sz="2800"/>
          </a:p>
        </p:txBody>
      </p:sp>
      <p:sp>
        <p:nvSpPr>
          <p:cNvPr id="3" name="文本框 2"/>
          <p:cNvSpPr txBox="1"/>
          <p:nvPr/>
        </p:nvSpPr>
        <p:spPr>
          <a:xfrm>
            <a:off x="7853045" y="902970"/>
            <a:ext cx="622300" cy="460375"/>
          </a:xfrm>
          <a:prstGeom prst="rect">
            <a:avLst/>
          </a:prstGeom>
          <a:noFill/>
        </p:spPr>
        <p:txBody>
          <a:bodyPr wrap="square" rtlCol="0">
            <a:spAutoFit/>
          </a:bodyPr>
          <a:lstStyle/>
          <a:p>
            <a:r>
              <a:rPr lang="en-US" altLang="zh-CN"/>
              <a:t> </a:t>
            </a:r>
            <a:r>
              <a:rPr lang="en-US" altLang="zh-CN" sz="2400" b="1">
                <a:solidFill>
                  <a:srgbClr val="FF0000"/>
                </a:solidFill>
              </a:rPr>
              <a:t>C</a:t>
            </a:r>
            <a:endParaRPr lang="en-US" altLang="zh-CN" sz="2400" b="1">
              <a:solidFill>
                <a:srgbClr val="FF0000"/>
              </a:solidFill>
            </a:endParaRPr>
          </a:p>
        </p:txBody>
      </p:sp>
      <p:sp>
        <p:nvSpPr>
          <p:cNvPr id="4" name="文本框 3"/>
          <p:cNvSpPr txBox="1"/>
          <p:nvPr/>
        </p:nvSpPr>
        <p:spPr>
          <a:xfrm>
            <a:off x="182880" y="3007360"/>
            <a:ext cx="11841480" cy="2861310"/>
          </a:xfrm>
          <a:prstGeom prst="rect">
            <a:avLst/>
          </a:prstGeom>
          <a:noFill/>
          <a:ln w="9525">
            <a:noFill/>
          </a:ln>
        </p:spPr>
        <p:txBody>
          <a:bodyPr wrap="square">
            <a:spAutoFit/>
          </a:bodyPr>
          <a:lstStyle/>
          <a:p>
            <a:pPr indent="0" fontAlgn="auto">
              <a:lnSpc>
                <a:spcPct val="150000"/>
              </a:lnSpc>
            </a:pPr>
            <a:r>
              <a:rPr lang="en-US" sz="2400" b="1">
                <a:solidFill>
                  <a:srgbClr val="4F0FBD"/>
                </a:solidFill>
                <a:latin typeface="Times New Roman" panose="02020603050405020304" charset="0"/>
                <a:ea typeface="宋体" panose="02010600030101010101" pitchFamily="2" charset="-122"/>
              </a:rPr>
              <a:t>2. Which of the following is not true according to the passage?    </a:t>
            </a:r>
            <a:r>
              <a:rPr lang="en-US" sz="2400">
                <a:solidFill>
                  <a:srgbClr val="FF0000"/>
                </a:solidFill>
                <a:latin typeface="Times New Roman" panose="02020603050405020304" charset="0"/>
                <a:ea typeface="宋体" panose="02010600030101010101" pitchFamily="2" charset="-122"/>
                <a:sym typeface="+mn-ea"/>
              </a:rPr>
              <a:t>Answer: _____</a:t>
            </a:r>
            <a:r>
              <a:rPr lang="en-US" sz="2400" b="0">
                <a:solidFill>
                  <a:srgbClr val="000000"/>
                </a:solidFill>
                <a:latin typeface="Times New Roman" panose="02020603050405020304" charset="0"/>
                <a:ea typeface="宋体" panose="02010600030101010101" pitchFamily="2" charset="-122"/>
              </a:rPr>
              <a:t>A. </a:t>
            </a:r>
            <a:r>
              <a:rPr lang="en-US" sz="2400" b="0">
                <a:latin typeface="Times New Roman" panose="02020603050405020304" charset="0"/>
                <a:ea typeface="宋体" panose="02010600030101010101" pitchFamily="2" charset="-122"/>
              </a:rPr>
              <a:t>Thirty-six Stratagems sells well in Bulgaria. </a:t>
            </a:r>
            <a:r>
              <a:rPr lang="en-US" sz="2400" b="0">
                <a:solidFill>
                  <a:srgbClr val="000000"/>
                </a:solidFill>
                <a:latin typeface="Times New Roman" panose="02020603050405020304" charset="0"/>
                <a:ea typeface="宋体" panose="02010600030101010101" pitchFamily="2" charset="-122"/>
              </a:rPr>
              <a:t>B. People in the Netherlands like to learn about Chinese culture. </a:t>
            </a:r>
            <a:r>
              <a:rPr lang="en-US" sz="2400" b="0">
                <a:solidFill>
                  <a:srgbClr val="000000"/>
                </a:solidFill>
                <a:latin typeface="Times New Roman" panose="02020603050405020304" charset="0"/>
                <a:ea typeface="宋体" panose="02010600030101010101" pitchFamily="2" charset="-122"/>
              </a:rPr>
              <a:t>C. The works of Mo Yan are popular with the French. </a:t>
            </a:r>
            <a:r>
              <a:rPr lang="en-US" sz="2400" b="0">
                <a:solidFill>
                  <a:srgbClr val="000000"/>
                </a:solidFill>
                <a:latin typeface="Times New Roman" panose="02020603050405020304" charset="0"/>
                <a:ea typeface="宋体" panose="02010600030101010101" pitchFamily="2" charset="-122"/>
              </a:rPr>
              <a:t>D. Chinese literary works don’t really attract Egyptian.</a:t>
            </a:r>
            <a:r>
              <a:rPr lang="en-US" sz="2400" b="0">
                <a:solidFill>
                  <a:srgbClr val="000000"/>
                </a:solidFill>
                <a:latin typeface="Times New Roman" panose="02020603050405020304" charset="0"/>
                <a:ea typeface="宋体" panose="02010600030101010101" pitchFamily="2" charset="-122"/>
              </a:rPr>
              <a:t>
</a:t>
            </a:r>
            <a:endParaRPr lang="zh-CN" altLang="en-US" sz="2400"/>
          </a:p>
        </p:txBody>
      </p:sp>
      <p:sp>
        <p:nvSpPr>
          <p:cNvPr id="5" name="文本框 4"/>
          <p:cNvSpPr txBox="1"/>
          <p:nvPr/>
        </p:nvSpPr>
        <p:spPr>
          <a:xfrm>
            <a:off x="9848215" y="3119120"/>
            <a:ext cx="635000" cy="460375"/>
          </a:xfrm>
          <a:prstGeom prst="rect">
            <a:avLst/>
          </a:prstGeom>
          <a:noFill/>
        </p:spPr>
        <p:txBody>
          <a:bodyPr wrap="square" rtlCol="0">
            <a:spAutoFit/>
          </a:bodyPr>
          <a:lstStyle/>
          <a:p>
            <a:r>
              <a:rPr lang="en-US" altLang="zh-CN"/>
              <a:t> </a:t>
            </a:r>
            <a:r>
              <a:rPr lang="en-US" sz="2400" b="1">
                <a:solidFill>
                  <a:srgbClr val="FF0000"/>
                </a:solidFill>
                <a:latin typeface="Times New Roman" panose="02020603050405020304" charset="0"/>
                <a:ea typeface="宋体" panose="02010600030101010101" pitchFamily="2" charset="-122"/>
                <a:sym typeface="+mn-ea"/>
              </a:rPr>
              <a:t>D</a:t>
            </a:r>
            <a:endParaRPr lang="en-US" altLang="zh-CN" sz="240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17195" y="860425"/>
            <a:ext cx="11556365" cy="3969385"/>
          </a:xfrm>
          <a:prstGeom prst="rect">
            <a:avLst/>
          </a:prstGeom>
          <a:noFill/>
          <a:ln w="9525">
            <a:noFill/>
          </a:ln>
        </p:spPr>
        <p:txBody>
          <a:bodyPr wrap="square">
            <a:spAutoFit/>
          </a:bodyPr>
          <a:lstStyle/>
          <a:p>
            <a:pPr indent="0" fontAlgn="auto">
              <a:lnSpc>
                <a:spcPct val="150000"/>
              </a:lnSpc>
            </a:pPr>
            <a:r>
              <a:rPr lang="en-US" sz="2800" b="1">
                <a:solidFill>
                  <a:srgbClr val="4F0FBD"/>
                </a:solidFill>
                <a:latin typeface="Times New Roman" panose="02020603050405020304" charset="0"/>
                <a:ea typeface="宋体" panose="02010600030101010101" pitchFamily="2" charset="-122"/>
              </a:rPr>
              <a:t>3. Which is wrong according to the passage?        </a:t>
            </a:r>
            <a:r>
              <a:rPr lang="en-US" sz="2800" b="1">
                <a:solidFill>
                  <a:srgbClr val="FF0000"/>
                </a:solidFill>
                <a:latin typeface="Times New Roman" panose="02020603050405020304" charset="0"/>
                <a:ea typeface="宋体" panose="02010600030101010101" pitchFamily="2" charset="-122"/>
                <a:sym typeface="+mn-ea"/>
              </a:rPr>
              <a:t>Answer: ______</a:t>
            </a:r>
            <a:r>
              <a:rPr lang="en-US" sz="2800" b="0">
                <a:solidFill>
                  <a:srgbClr val="000000"/>
                </a:solidFill>
                <a:latin typeface="Times New Roman" panose="02020603050405020304" charset="0"/>
                <a:ea typeface="宋体" panose="02010600030101010101" pitchFamily="2" charset="-122"/>
              </a:rPr>
              <a:t>A. Petko prefera classical Chinese literature. </a:t>
            </a:r>
            <a:r>
              <a:rPr lang="en-US" sz="2800" b="0">
                <a:solidFill>
                  <a:srgbClr val="000000"/>
                </a:solidFill>
                <a:latin typeface="Times New Roman" panose="02020603050405020304" charset="0"/>
                <a:ea typeface="宋体" panose="02010600030101010101" pitchFamily="2" charset="-122"/>
              </a:rPr>
              <a:t>B. Annelous chooses the works to translate only if they are spoken of by Sinologists. </a:t>
            </a:r>
            <a:r>
              <a:rPr lang="en-US" sz="2800" b="0">
                <a:solidFill>
                  <a:srgbClr val="000000"/>
                </a:solidFill>
                <a:latin typeface="Times New Roman" panose="02020603050405020304" charset="0"/>
                <a:ea typeface="宋体" panose="02010600030101010101" pitchFamily="2" charset="-122"/>
              </a:rPr>
              <a:t>C. Joachim chooses the works to translate based on his own taste. </a:t>
            </a:r>
            <a:r>
              <a:rPr lang="en-US" sz="2800" b="0">
                <a:solidFill>
                  <a:srgbClr val="000000"/>
                </a:solidFill>
                <a:latin typeface="Times New Roman" panose="02020603050405020304" charset="0"/>
                <a:ea typeface="宋体" panose="02010600030101010101" pitchFamily="2" charset="-122"/>
              </a:rPr>
              <a:t>D. Mai doesn’t care the popularity of the writer. </a:t>
            </a:r>
            <a:r>
              <a:rPr lang="en-US" sz="2800" b="0">
                <a:solidFill>
                  <a:srgbClr val="000000"/>
                </a:solidFill>
                <a:latin typeface="Times New Roman" panose="02020603050405020304" charset="0"/>
                <a:ea typeface="宋体" panose="02010600030101010101" pitchFamily="2" charset="-122"/>
              </a:rPr>
              <a:t>
</a:t>
            </a:r>
            <a:endParaRPr lang="zh-CN" altLang="en-US" sz="2800"/>
          </a:p>
        </p:txBody>
      </p:sp>
      <p:sp>
        <p:nvSpPr>
          <p:cNvPr id="4" name="文本框 3"/>
          <p:cNvSpPr txBox="1"/>
          <p:nvPr/>
        </p:nvSpPr>
        <p:spPr>
          <a:xfrm>
            <a:off x="9377680" y="1015365"/>
            <a:ext cx="805180" cy="460375"/>
          </a:xfrm>
          <a:prstGeom prst="rect">
            <a:avLst/>
          </a:prstGeom>
          <a:noFill/>
        </p:spPr>
        <p:txBody>
          <a:bodyPr wrap="square" rtlCol="0">
            <a:spAutoFit/>
          </a:bodyPr>
          <a:lstStyle/>
          <a:p>
            <a:r>
              <a:rPr lang="en-US" altLang="zh-CN"/>
              <a:t>  </a:t>
            </a:r>
            <a:r>
              <a:rPr lang="en-US" sz="2400" b="1">
                <a:solidFill>
                  <a:srgbClr val="FF0000"/>
                </a:solidFill>
                <a:latin typeface="Times New Roman" panose="02020603050405020304" charset="0"/>
                <a:ea typeface="宋体" panose="02010600030101010101" pitchFamily="2" charset="-122"/>
                <a:sym typeface="+mn-ea"/>
              </a:rPr>
              <a:t>B</a:t>
            </a:r>
            <a:endParaRPr lang="en-US" altLang="zh-CN" sz="2400"/>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68170" y="142875"/>
            <a:ext cx="9303385" cy="705485"/>
          </a:xfrm>
        </p:spPr>
        <p:txBody>
          <a:bodyPr/>
          <a:lstStyle/>
          <a:p>
            <a:pPr algn="ctr"/>
            <a:r>
              <a:rPr lang="en-US" altLang="zh-CN">
                <a:solidFill>
                  <a:srgbClr val="1D41D5"/>
                </a:solidFill>
                <a:effectLst>
                  <a:outerShdw blurRad="38100" dist="25400" dir="5400000" algn="ctr" rotWithShape="0">
                    <a:srgbClr val="6E747A">
                      <a:alpha val="43000"/>
                    </a:srgbClr>
                  </a:outerShdw>
                </a:effectLst>
                <a:sym typeface="+mn-ea"/>
              </a:rPr>
              <a:t>Reading comprehension (</a:t>
            </a:r>
            <a:r>
              <a:rPr lang="zh-CN" altLang="en-US">
                <a:solidFill>
                  <a:srgbClr val="1D41D5"/>
                </a:solidFill>
                <a:effectLst>
                  <a:outerShdw blurRad="38100" dist="25400" dir="5400000" algn="ctr" rotWithShape="0">
                    <a:srgbClr val="6E747A">
                      <a:alpha val="43000"/>
                    </a:srgbClr>
                  </a:outerShdw>
                </a:effectLst>
                <a:sym typeface="+mn-ea"/>
              </a:rPr>
              <a:t>二</a:t>
            </a:r>
            <a:r>
              <a:rPr lang="en-US" altLang="zh-CN">
                <a:solidFill>
                  <a:srgbClr val="1D41D5"/>
                </a:solidFill>
                <a:effectLst>
                  <a:outerShdw blurRad="38100" dist="25400" dir="5400000" algn="ctr" rotWithShape="0">
                    <a:srgbClr val="6E747A">
                      <a:alpha val="43000"/>
                    </a:srgbClr>
                  </a:outerShdw>
                </a:effectLst>
                <a:sym typeface="+mn-ea"/>
              </a:rPr>
              <a:t>)</a:t>
            </a:r>
            <a:endParaRPr lang="zh-CN" altLang="en-US"/>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0" name="文本框 99"/>
          <p:cNvSpPr txBox="1"/>
          <p:nvPr/>
        </p:nvSpPr>
        <p:spPr>
          <a:xfrm>
            <a:off x="504190" y="958215"/>
            <a:ext cx="10927080" cy="2306955"/>
          </a:xfrm>
          <a:prstGeom prst="rect">
            <a:avLst/>
          </a:prstGeom>
          <a:noFill/>
          <a:ln w="9525">
            <a:noFill/>
          </a:ln>
        </p:spPr>
        <p:txBody>
          <a:bodyPr wrap="square">
            <a:spAutoFit/>
          </a:bodyPr>
          <a:lstStyle/>
          <a:p>
            <a:pPr indent="0" fontAlgn="auto">
              <a:lnSpc>
                <a:spcPct val="150000"/>
              </a:lnSpc>
            </a:pPr>
            <a:r>
              <a:rPr lang="en-US" sz="1050" b="1">
                <a:latin typeface="Times New Roman" panose="02020603050405020304" charset="0"/>
                <a:ea typeface="宋体" panose="02010600030101010101" pitchFamily="2" charset="-122"/>
              </a:rPr>
              <a:t> </a:t>
            </a:r>
            <a:r>
              <a:rPr lang="en-US" sz="2400" b="1">
                <a:latin typeface="Times New Roman" panose="02020603050405020304" charset="0"/>
                <a:ea typeface="宋体" panose="02010600030101010101" pitchFamily="2" charset="-122"/>
              </a:rPr>
              <a:t>Read the passage and put the three questions onto the right line in the text. </a:t>
            </a:r>
            <a:r>
              <a:rPr lang="en-US" sz="2400" b="0">
                <a:solidFill>
                  <a:srgbClr val="00B050"/>
                </a:solidFill>
                <a:latin typeface="Times New Roman" panose="02020603050405020304" charset="0"/>
                <a:ea typeface="宋体" panose="02010600030101010101" pitchFamily="2" charset="-122"/>
              </a:rPr>
              <a:t> 1  </a:t>
            </a:r>
            <a:r>
              <a:rPr lang="en-US" sz="2400" b="0">
                <a:latin typeface="Times New Roman" panose="02020603050405020304" charset="0"/>
                <a:ea typeface="宋体" panose="02010600030101010101" pitchFamily="2" charset="-122"/>
              </a:rPr>
              <a:t>Which works by Chinese writers are popular in your country? </a:t>
            </a:r>
            <a:r>
              <a:rPr lang="en-US" sz="2400" b="0">
                <a:solidFill>
                  <a:srgbClr val="00B050"/>
                </a:solidFill>
                <a:latin typeface="Times New Roman" panose="02020603050405020304" charset="0"/>
                <a:ea typeface="宋体" panose="02010600030101010101" pitchFamily="2" charset="-122"/>
              </a:rPr>
              <a:t> 2  </a:t>
            </a:r>
            <a:r>
              <a:rPr lang="en-US" sz="2400" b="0">
                <a:solidFill>
                  <a:srgbClr val="000000"/>
                </a:solidFill>
                <a:latin typeface="Times New Roman" panose="02020603050405020304" charset="0"/>
                <a:ea typeface="宋体" panose="02010600030101010101" pitchFamily="2" charset="-122"/>
              </a:rPr>
              <a:t>How did you get interested in Chinese literature? </a:t>
            </a:r>
            <a:r>
              <a:rPr lang="en-US" sz="2400" b="0">
                <a:solidFill>
                  <a:srgbClr val="00B050"/>
                </a:solidFill>
                <a:latin typeface="Times New Roman" panose="02020603050405020304" charset="0"/>
                <a:ea typeface="宋体" panose="02010600030101010101" pitchFamily="2" charset="-122"/>
              </a:rPr>
              <a:t> 3 </a:t>
            </a:r>
            <a:r>
              <a:rPr lang="en-US" sz="2400" b="0">
                <a:solidFill>
                  <a:srgbClr val="000000"/>
                </a:solidFill>
                <a:latin typeface="Times New Roman" panose="02020603050405020304" charset="0"/>
                <a:ea typeface="宋体" panose="02010600030101010101" pitchFamily="2" charset="-122"/>
                <a:cs typeface="Times New Roman" panose="02020603050405020304" charset="0"/>
              </a:rPr>
              <a:t> </a:t>
            </a:r>
            <a:r>
              <a:rPr lang="en-US" sz="2400" b="0">
                <a:solidFill>
                  <a:srgbClr val="000000"/>
                </a:solidFill>
                <a:latin typeface="Times New Roman" panose="02020603050405020304" charset="0"/>
                <a:ea typeface="宋体" panose="02010600030101010101" pitchFamily="2" charset="-122"/>
              </a:rPr>
              <a:t>How do you select works to translate? </a:t>
            </a:r>
            <a:r>
              <a:rPr lang="en-US" sz="2400" b="0">
                <a:solidFill>
                  <a:srgbClr val="000000"/>
                </a:solidFill>
                <a:latin typeface="Times New Roman" panose="02020603050405020304" charset="0"/>
                <a:ea typeface="宋体" panose="02010600030101010101" pitchFamily="2" charset="-122"/>
              </a:rPr>
              <a:t>
</a:t>
            </a:r>
            <a:endParaRPr lang="zh-CN" altLang="en-US" sz="2400"/>
          </a:p>
        </p:txBody>
      </p:sp>
      <p:sp>
        <p:nvSpPr>
          <p:cNvPr id="4" name="文本框 3"/>
          <p:cNvSpPr txBox="1"/>
          <p:nvPr/>
        </p:nvSpPr>
        <p:spPr>
          <a:xfrm>
            <a:off x="504190" y="3375025"/>
            <a:ext cx="10837545" cy="3046095"/>
          </a:xfrm>
          <a:prstGeom prst="rect">
            <a:avLst/>
          </a:prstGeom>
          <a:noFill/>
        </p:spPr>
        <p:txBody>
          <a:bodyPr wrap="square" rtlCol="0">
            <a:spAutoFit/>
          </a:bodyPr>
          <a:lstStyle/>
          <a:p>
            <a:pPr fontAlgn="auto">
              <a:lnSpc>
                <a:spcPct val="200000"/>
              </a:lnSpc>
            </a:pPr>
            <a:r>
              <a:rPr lang="en-US" altLang="zh-CN" sz="2400">
                <a:solidFill>
                  <a:srgbClr val="FF0000"/>
                </a:solidFill>
              </a:rPr>
              <a:t> Answer: </a:t>
            </a:r>
            <a:endParaRPr lang="en-US" altLang="zh-CN" sz="2400">
              <a:solidFill>
                <a:srgbClr val="FF0000"/>
              </a:solidFill>
            </a:endParaRPr>
          </a:p>
          <a:p>
            <a:pPr fontAlgn="auto">
              <a:lnSpc>
                <a:spcPct val="200000"/>
              </a:lnSpc>
            </a:pPr>
            <a:r>
              <a:rPr lang="en-US" altLang="zh-CN" sz="2400">
                <a:solidFill>
                  <a:srgbClr val="FF0000"/>
                </a:solidFill>
              </a:rPr>
              <a:t> Q 1: _______ </a:t>
            </a:r>
            <a:r>
              <a:rPr lang="en-US" altLang="zh-CN" sz="2400">
                <a:solidFill>
                  <a:srgbClr val="FF0000"/>
                </a:solidFill>
                <a:latin typeface="宋体" panose="02010600030101010101" pitchFamily="2" charset="-122"/>
                <a:ea typeface="宋体" panose="02010600030101010101" pitchFamily="2" charset="-122"/>
              </a:rPr>
              <a:t>→ </a:t>
            </a:r>
            <a:r>
              <a:rPr lang="en-US" sz="2400">
                <a:solidFill>
                  <a:srgbClr val="000000"/>
                </a:solidFill>
                <a:latin typeface="Times New Roman" panose="02020603050405020304" charset="0"/>
                <a:ea typeface="宋体" panose="02010600030101010101" pitchFamily="2" charset="-122"/>
                <a:sym typeface="+mn-ea"/>
              </a:rPr>
              <a:t>How did you get interested in Chinese literature? </a:t>
            </a:r>
            <a:r>
              <a:rPr lang="en-US" altLang="zh-CN" sz="2400">
                <a:solidFill>
                  <a:srgbClr val="FF0000"/>
                </a:solidFill>
                <a:latin typeface="宋体" panose="02010600030101010101" pitchFamily="2" charset="-122"/>
                <a:ea typeface="宋体" panose="02010600030101010101" pitchFamily="2" charset="-122"/>
              </a:rPr>
              <a:t> </a:t>
            </a:r>
            <a:endParaRPr lang="en-US" altLang="zh-CN" sz="2400">
              <a:solidFill>
                <a:srgbClr val="FF0000"/>
              </a:solidFill>
            </a:endParaRPr>
          </a:p>
          <a:p>
            <a:pPr fontAlgn="auto">
              <a:lnSpc>
                <a:spcPct val="200000"/>
              </a:lnSpc>
            </a:pPr>
            <a:r>
              <a:rPr lang="en-US" altLang="zh-CN" sz="2400">
                <a:solidFill>
                  <a:srgbClr val="FF0000"/>
                </a:solidFill>
                <a:sym typeface="+mn-ea"/>
              </a:rPr>
              <a:t> Q 2: _______ </a:t>
            </a:r>
            <a:r>
              <a:rPr lang="en-US" altLang="zh-CN" sz="2400">
                <a:solidFill>
                  <a:srgbClr val="FF0000"/>
                </a:solidFill>
                <a:latin typeface="宋体" panose="02010600030101010101" pitchFamily="2" charset="-122"/>
                <a:ea typeface="宋体" panose="02010600030101010101" pitchFamily="2" charset="-122"/>
                <a:sym typeface="+mn-ea"/>
              </a:rPr>
              <a:t>→ </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How do you select works to translate?</a:t>
            </a:r>
            <a:r>
              <a:rPr lang="en-US" altLang="zh-CN" sz="2400">
                <a:solidFill>
                  <a:schemeClr val="tx1"/>
                </a:solidFill>
                <a:latin typeface="Arial" panose="020B0604020202020204" pitchFamily="34" charset="0"/>
                <a:ea typeface="宋体" panose="02010600030101010101" pitchFamily="2" charset="-122"/>
                <a:cs typeface="Arial" panose="020B0604020202020204" pitchFamily="34" charset="0"/>
                <a:sym typeface="+mn-ea"/>
              </a:rPr>
              <a:t> </a:t>
            </a:r>
            <a:endParaRPr lang="en-US" altLang="zh-CN" sz="2400">
              <a:solidFill>
                <a:schemeClr val="tx1"/>
              </a:solidFill>
              <a:latin typeface="Arial" panose="020B0604020202020204" pitchFamily="34" charset="0"/>
              <a:ea typeface="宋体" panose="02010600030101010101" pitchFamily="2" charset="-122"/>
              <a:cs typeface="Arial" panose="020B0604020202020204" pitchFamily="34" charset="0"/>
              <a:sym typeface="+mn-ea"/>
            </a:endParaRPr>
          </a:p>
          <a:p>
            <a:pPr fontAlgn="auto">
              <a:lnSpc>
                <a:spcPct val="200000"/>
              </a:lnSpc>
            </a:pPr>
            <a:r>
              <a:rPr lang="en-US" altLang="zh-CN" sz="2400">
                <a:solidFill>
                  <a:srgbClr val="FF0000"/>
                </a:solidFill>
                <a:latin typeface="Arial" panose="020B0604020202020204" pitchFamily="34" charset="0"/>
                <a:cs typeface="Arial" panose="020B0604020202020204" pitchFamily="34" charset="0"/>
                <a:sym typeface="+mn-ea"/>
              </a:rPr>
              <a:t> Q 3:</a:t>
            </a:r>
            <a:r>
              <a:rPr lang="en-US" altLang="zh-CN" sz="2400">
                <a:solidFill>
                  <a:schemeClr val="tx1"/>
                </a:solidFill>
                <a:latin typeface="Arial" panose="020B0604020202020204" pitchFamily="34" charset="0"/>
                <a:cs typeface="Arial" panose="020B0604020202020204" pitchFamily="34" charset="0"/>
                <a:sym typeface="+mn-ea"/>
              </a:rPr>
              <a:t> </a:t>
            </a:r>
            <a:r>
              <a:rPr lang="en-US" altLang="zh-CN" sz="2400">
                <a:solidFill>
                  <a:srgbClr val="FF0000"/>
                </a:solidFill>
                <a:latin typeface="Arial" panose="020B0604020202020204" pitchFamily="34" charset="0"/>
                <a:cs typeface="Arial" panose="020B0604020202020204" pitchFamily="34" charset="0"/>
                <a:sym typeface="+mn-ea"/>
              </a:rPr>
              <a:t>_______</a:t>
            </a:r>
            <a:r>
              <a:rPr lang="en-US" altLang="zh-CN" sz="2400">
                <a:solidFill>
                  <a:schemeClr val="tx1"/>
                </a:solidFill>
                <a:latin typeface="Arial" panose="020B0604020202020204" pitchFamily="34" charset="0"/>
                <a:cs typeface="Arial" panose="020B0604020202020204" pitchFamily="34" charset="0"/>
                <a:sym typeface="+mn-ea"/>
              </a:rPr>
              <a:t> </a:t>
            </a:r>
            <a:r>
              <a:rPr lang="en-US" altLang="zh-CN" sz="2400">
                <a:solidFill>
                  <a:srgbClr val="FF0000"/>
                </a:solidFill>
                <a:sym typeface="+mn-ea"/>
              </a:rPr>
              <a:t> </a:t>
            </a:r>
            <a:r>
              <a:rPr lang="en-US" altLang="zh-CN" sz="2400">
                <a:solidFill>
                  <a:srgbClr val="FF0000"/>
                </a:solidFill>
                <a:latin typeface="宋体" panose="02010600030101010101" pitchFamily="2" charset="-122"/>
                <a:ea typeface="宋体" panose="02010600030101010101" pitchFamily="2" charset="-122"/>
                <a:sym typeface="+mn-ea"/>
              </a:rPr>
              <a:t>→</a:t>
            </a:r>
            <a:r>
              <a:rPr lang="en-US" sz="2400">
                <a:latin typeface="Times New Roman" panose="02020603050405020304" charset="0"/>
                <a:ea typeface="宋体" panose="02010600030101010101" pitchFamily="2" charset="-122"/>
                <a:sym typeface="+mn-ea"/>
              </a:rPr>
              <a:t>Which works by Chinese writers are popular in your country? </a:t>
            </a:r>
            <a:endParaRPr lang="en-US" altLang="zh-CN" sz="2400">
              <a:solidFill>
                <a:schemeClr val="tx1"/>
              </a:solidFill>
              <a:latin typeface="Arial" panose="020B0604020202020204" pitchFamily="34" charset="0"/>
              <a:cs typeface="Arial" panose="020B0604020202020204" pitchFamily="34" charset="0"/>
              <a:sym typeface="+mn-ea"/>
            </a:endParaRPr>
          </a:p>
        </p:txBody>
      </p:sp>
      <p:sp>
        <p:nvSpPr>
          <p:cNvPr id="5" name="文本框 4"/>
          <p:cNvSpPr txBox="1"/>
          <p:nvPr/>
        </p:nvSpPr>
        <p:spPr>
          <a:xfrm>
            <a:off x="1523365" y="4232910"/>
            <a:ext cx="626110" cy="460375"/>
          </a:xfrm>
          <a:prstGeom prst="rect">
            <a:avLst/>
          </a:prstGeom>
          <a:noFill/>
        </p:spPr>
        <p:txBody>
          <a:bodyPr wrap="square" rtlCol="0">
            <a:spAutoFit/>
          </a:bodyPr>
          <a:lstStyle/>
          <a:p>
            <a:pPr algn="ctr"/>
            <a:r>
              <a:rPr lang="en-US" altLang="zh-CN" sz="2400">
                <a:solidFill>
                  <a:schemeClr val="accent3"/>
                </a:solidFill>
              </a:rPr>
              <a:t>2</a:t>
            </a:r>
            <a:endParaRPr lang="en-US" altLang="zh-CN" sz="2400">
              <a:solidFill>
                <a:schemeClr val="accent3"/>
              </a:solidFill>
            </a:endParaRPr>
          </a:p>
        </p:txBody>
      </p:sp>
      <p:sp>
        <p:nvSpPr>
          <p:cNvPr id="6" name="文本框 5"/>
          <p:cNvSpPr txBox="1"/>
          <p:nvPr/>
        </p:nvSpPr>
        <p:spPr>
          <a:xfrm>
            <a:off x="1523365" y="5046345"/>
            <a:ext cx="626110" cy="460375"/>
          </a:xfrm>
          <a:prstGeom prst="rect">
            <a:avLst/>
          </a:prstGeom>
          <a:noFill/>
        </p:spPr>
        <p:txBody>
          <a:bodyPr wrap="square" rtlCol="0">
            <a:spAutoFit/>
          </a:bodyPr>
          <a:lstStyle/>
          <a:p>
            <a:pPr algn="ctr"/>
            <a:r>
              <a:rPr lang="en-US" altLang="zh-CN" sz="2400">
                <a:solidFill>
                  <a:schemeClr val="accent3"/>
                </a:solidFill>
              </a:rPr>
              <a:t>3</a:t>
            </a:r>
            <a:endParaRPr lang="en-US" altLang="zh-CN" sz="2400">
              <a:solidFill>
                <a:schemeClr val="accent3"/>
              </a:solidFill>
            </a:endParaRPr>
          </a:p>
        </p:txBody>
      </p:sp>
      <p:sp>
        <p:nvSpPr>
          <p:cNvPr id="7" name="文本框 6"/>
          <p:cNvSpPr txBox="1"/>
          <p:nvPr/>
        </p:nvSpPr>
        <p:spPr>
          <a:xfrm rot="10800000" flipV="1">
            <a:off x="1480820" y="5835650"/>
            <a:ext cx="711200" cy="460375"/>
          </a:xfrm>
          <a:prstGeom prst="rect">
            <a:avLst/>
          </a:prstGeom>
          <a:noFill/>
        </p:spPr>
        <p:txBody>
          <a:bodyPr wrap="square" rtlCol="0">
            <a:spAutoFit/>
          </a:bodyPr>
          <a:lstStyle/>
          <a:p>
            <a:pPr algn="ctr"/>
            <a:r>
              <a:rPr lang="en-US" altLang="zh-CN" sz="2400">
                <a:solidFill>
                  <a:schemeClr val="accent3"/>
                </a:solidFill>
              </a:rPr>
              <a:t>1</a:t>
            </a:r>
            <a:endParaRPr lang="en-US" altLang="zh-CN" sz="2400">
              <a:solidFill>
                <a:schemeClr val="accent3"/>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KSO_WM_BEAUTIFY_FLAG" val="#wm#"/>
  <p:tag name="KSO_WM_TEMPLATE_CATEGORY" val="custom"/>
  <p:tag name="KSO_WM_TEMPLATE_INDEX" val="20205081"/>
</p:tagLst>
</file>

<file path=ppt/tags/tag101.xml><?xml version="1.0" encoding="utf-8"?>
<p:tagLst xmlns:p="http://schemas.openxmlformats.org/presentationml/2006/main">
  <p:tag name="AS_OS" val="Unix 3.10 unknown"/>
  <p:tag name="AS_RELEASE_DATE" val="2020.11.30"/>
  <p:tag name="AS_TITLE" val="Aspose.Slides for Java"/>
  <p:tag name="AS_VERSION" val="20.1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2.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3.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UNIT_PLACING_PICTURE_USER_VIEWPORT" val="{&quot;height&quot;:6929,&quot;width&quot;:5244}"/>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UNIT_TABLE_BEAUTIFY" val="smartTable{2654a09e-9ecb-472e-a0de-e86a7b335f6f}"/>
  <p:tag name="TABLE_ENDDRAG_ORIGIN_RECT" val="908*392"/>
  <p:tag name="TABLE_ENDDRAG_RECT" val="42*97*908*392"/>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UNIT_TABLE_BEAUTIFY" val="smartTable{facbd8b5-6ce5-4df3-b531-65034ba52ed2}"/>
  <p:tag name="TABLE_ENDDRAG_ORIGIN_RECT" val="906*312"/>
  <p:tag name="TABLE_ENDDRAG_RECT" val="29*76*906*312"/>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UNIT_TABLE_BEAUTIFY" val="smartTable{d239aa03-5f52-462d-9b12-cb2b9f45ff9b}"/>
  <p:tag name="TABLE_ENDDRAG_ORIGIN_RECT" val="903*332"/>
  <p:tag name="TABLE_ENDDRAG_RECT" val="14*85*903*332"/>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UNIT_TABLE_BEAUTIFY" val="smartTable{facbd8b5-6ce5-4df3-b531-65034ba52ed2}"/>
  <p:tag name="TABLE_ENDDRAG_ORIGIN_RECT" val="906*275"/>
  <p:tag name="TABLE_ENDDRAG_RECT" val="23*72*906*275"/>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KSO_WM_UNIT_TABLE_BEAUTIFY" val="smartTable{14faa293-6362-42d4-ac67-55f935dcf3e5}"/>
  <p:tag name="TABLE_ENDDRAG_ORIGIN_RECT" val="888*312"/>
  <p:tag name="TABLE_ENDDRAG_RECT" val="29*74*888*312"/>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UNIT_TABLE_BEAUTIFY" val="smartTable{e257fdab-189b-493a-a7c4-7111df7c8123}"/>
  <p:tag name="TABLE_ENDDRAG_ORIGIN_RECT" val="916*312"/>
  <p:tag name="TABLE_ENDDRAG_RECT" val="20*92*916*312"/>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KSO_WM_UNIT_TABLE_BEAUTIFY" val="smartTable{ffba6fc9-493a-4ba3-bc01-fca6c27ca6df}"/>
  <p:tag name="TABLE_ENDDRAG_ORIGIN_RECT" val="712*354"/>
  <p:tag name="TABLE_ENDDRAG_RECT" val="124*115*712*354"/>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2.xml><?xml version="1.0" encoding="utf-8"?>
<p:tagLst xmlns:p="http://schemas.openxmlformats.org/presentationml/2006/main">
  <p:tag name="KSO_WM_UNIT_TABLE_BEAUTIFY" val="smartTable{2b37ccff-9a8f-4258-91bb-80f03b270cb4}"/>
  <p:tag name="TABLE_ENDDRAG_ORIGIN_RECT" val="646*374"/>
  <p:tag name="TABLE_ENDDRAG_RECT" val="287*94*646*374"/>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wm#"/>
  <p:tag name="KSO_WM_TEMPLATE_CATEGORY" val="custom"/>
  <p:tag name="KSO_WM_TEMPLATE_INDEX" val="20205081"/>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UNIT_TABLE_BEAUTIFY" val="smartTable{829a8c66-bb61-48d9-97b3-640ad19f63ae}"/>
  <p:tag name="TABLE_ENDDRAG_ORIGIN_RECT" val="860*411"/>
  <p:tag name="TABLE_ENDDRAG_RECT" val="58*78*860*411"/>
</p:tagLst>
</file>

<file path=ppt/tags/tag98.xml><?xml version="1.0" encoding="utf-8"?>
<p:tagLst xmlns:p="http://schemas.openxmlformats.org/presentationml/2006/main">
  <p:tag name="KSO_WM_BEAUTIFY_FLAG" val="#wm#"/>
  <p:tag name="KSO_WM_TEMPLATE_CATEGORY" val="custom"/>
  <p:tag name="KSO_WM_TEMPLATE_INDEX" val="20205081"/>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8044</Words>
  <Application>WPS 演示</Application>
  <PresentationFormat/>
  <Paragraphs>292</Paragraphs>
  <Slides>28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28</vt:i4>
      </vt:variant>
    </vt:vector>
  </HeadingPairs>
  <TitlesOfParts>
    <vt:vector size="38" baseType="lpstr">
      <vt:lpstr>Arial</vt:lpstr>
      <vt:lpstr>宋体</vt:lpstr>
      <vt:lpstr>Wingdings</vt:lpstr>
      <vt:lpstr>微软雅黑</vt:lpstr>
      <vt:lpstr>Wingdings</vt:lpstr>
      <vt:lpstr>Times New Roman</vt:lpstr>
      <vt:lpstr>字魂27号-布丁体</vt:lpstr>
      <vt:lpstr>Arial Unicode MS</vt:lpstr>
      <vt:lpstr>Calibri</vt:lpstr>
      <vt:lpstr>Office 主题​​</vt:lpstr>
      <vt:lpstr>PowerPoint 演示文稿</vt:lpstr>
      <vt:lpstr>Part One     Developing ideas</vt:lpstr>
      <vt:lpstr>PowerPoint 演示文稿</vt:lpstr>
      <vt:lpstr>PowerPoint 演示文稿</vt:lpstr>
      <vt:lpstr>Chinese Works popular outside of China </vt:lpstr>
      <vt:lpstr> More popular examples of Chinese works </vt:lpstr>
      <vt:lpstr>Reading comprehension(一) </vt:lpstr>
      <vt:lpstr>PowerPoint 演示文稿</vt:lpstr>
      <vt:lpstr>Reading comprehension (二)</vt:lpstr>
      <vt:lpstr> Opinions &amp; Evidence</vt:lpstr>
      <vt:lpstr>Opinions &amp; Evidence</vt:lpstr>
      <vt:lpstr>Opinions &amp; Evidence</vt:lpstr>
      <vt:lpstr>Opinions &amp; Evidence</vt:lpstr>
      <vt:lpstr>Think and Share </vt:lpstr>
      <vt:lpstr>Think and Share </vt:lpstr>
      <vt:lpstr> Part Two     Writing  </vt:lpstr>
      <vt:lpstr>Outline your writing </vt:lpstr>
      <vt:lpstr>Share your writing with the class.  </vt:lpstr>
      <vt:lpstr>Share your writing with the class.  </vt:lpstr>
      <vt:lpstr>Share your writing with the class.  </vt:lpstr>
      <vt:lpstr> Presenting ideas </vt:lpstr>
      <vt:lpstr> Presenting ideas  </vt:lpstr>
      <vt:lpstr>Language appreciation </vt:lpstr>
      <vt:lpstr>Language appreciation </vt:lpstr>
      <vt:lpstr>Language appreciation </vt:lpstr>
      <vt:lpstr>Language points </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沧海昆仑</cp:lastModifiedBy>
  <cp:revision>2</cp:revision>
  <cp:lastPrinted>2021-05-14T07:26:00Z</cp:lastPrinted>
  <dcterms:created xsi:type="dcterms:W3CDTF">2021-05-14T07:26:00Z</dcterms:created>
  <dcterms:modified xsi:type="dcterms:W3CDTF">2021-05-16T14:15:37Z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E6C6AEA566A443788E53DC5CDCCD3170</vt:lpwstr>
  </property>
  <property fmtid="{D5CDD505-2E9C-101B-9397-08002B2CF9AE}" pid="7" name="KSOProductBuildVer">
    <vt:lpwstr>2052-11.1.0.10495</vt:lpwstr>
  </property>
</Properties>
</file>