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58" r:id="rId5"/>
    <p:sldId id="280" r:id="rId6"/>
    <p:sldId id="279" r:id="rId7"/>
    <p:sldId id="278" r:id="rId8"/>
    <p:sldId id="277" r:id="rId9"/>
    <p:sldId id="276" r:id="rId10"/>
    <p:sldId id="275" r:id="rId11"/>
    <p:sldId id="274" r:id="rId12"/>
    <p:sldId id="273" r:id="rId13"/>
    <p:sldId id="272" r:id="rId14"/>
    <p:sldId id="271" r:id="rId15"/>
    <p:sldId id="270" r:id="rId16"/>
    <p:sldId id="269" r:id="rId17"/>
    <p:sldId id="268" r:id="rId18"/>
    <p:sldId id="267" r:id="rId19"/>
    <p:sldId id="266" r:id="rId20"/>
    <p:sldId id="265" r:id="rId21"/>
    <p:sldId id="263" r:id="rId22"/>
    <p:sldId id="262" r:id="rId23"/>
    <p:sldId id="261" r:id="rId24"/>
    <p:sldId id="260" r:id="rId25"/>
    <p:sldId id="281" r:id="rId26"/>
    <p:sldId id="282" r:id="rId27"/>
    <p:sldId id="257" r:id="rId28"/>
  </p:sldIdLst>
  <p:sldSz cx="12192000" cy="6858000"/>
  <p:notesSz cx="6858000" cy="9144000"/>
  <p:custDataLst>
    <p:tags r:id="rId3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7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gs" Target="tags/tag94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2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31" name="组合 30"/>
          <p:cNvGrpSpPr/>
          <p:nvPr/>
        </p:nvGrpSpPr>
        <p:grpSpPr>
          <a:xfrm>
            <a:off x="9758045" y="6524625"/>
            <a:ext cx="2350135" cy="228600"/>
            <a:chOff x="2805536" y="-1467853"/>
            <a:chExt cx="2161673" cy="228600"/>
          </a:xfrm>
        </p:grpSpPr>
        <p:sp>
          <p:nvSpPr>
            <p:cNvPr id="26" name="椭圆 25"/>
            <p:cNvSpPr/>
            <p:nvPr/>
          </p:nvSpPr>
          <p:spPr>
            <a:xfrm>
              <a:off x="2805536" y="-1467853"/>
              <a:ext cx="228600" cy="228600"/>
            </a:xfrm>
            <a:prstGeom prst="ellipse">
              <a:avLst/>
            </a:prstGeom>
            <a:solidFill>
              <a:srgbClr val="78B6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椭圆 26"/>
            <p:cNvSpPr/>
            <p:nvPr/>
          </p:nvSpPr>
          <p:spPr>
            <a:xfrm>
              <a:off x="3288804" y="-1467853"/>
              <a:ext cx="228600" cy="228600"/>
            </a:xfrm>
            <a:prstGeom prst="ellipse">
              <a:avLst/>
            </a:prstGeom>
            <a:solidFill>
              <a:srgbClr val="FDD0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椭圆 27"/>
            <p:cNvSpPr/>
            <p:nvPr/>
          </p:nvSpPr>
          <p:spPr>
            <a:xfrm>
              <a:off x="3772072" y="-1467853"/>
              <a:ext cx="228600" cy="228600"/>
            </a:xfrm>
            <a:prstGeom prst="ellipse">
              <a:avLst/>
            </a:prstGeom>
            <a:solidFill>
              <a:srgbClr val="ED93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椭圆 28"/>
            <p:cNvSpPr/>
            <p:nvPr/>
          </p:nvSpPr>
          <p:spPr>
            <a:xfrm>
              <a:off x="4255340" y="-1467853"/>
              <a:ext cx="228600" cy="228600"/>
            </a:xfrm>
            <a:prstGeom prst="ellipse">
              <a:avLst/>
            </a:prstGeom>
            <a:solidFill>
              <a:srgbClr val="E97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椭圆 29"/>
            <p:cNvSpPr/>
            <p:nvPr/>
          </p:nvSpPr>
          <p:spPr>
            <a:xfrm>
              <a:off x="4738609" y="-1467853"/>
              <a:ext cx="228600" cy="228600"/>
            </a:xfrm>
            <a:prstGeom prst="ellipse">
              <a:avLst/>
            </a:prstGeom>
            <a:solidFill>
              <a:srgbClr val="AB7D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13" name="图片 12" descr="新教材精创页眉-简化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1000" y="53975"/>
            <a:ext cx="7595235" cy="88328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8093075" y="741045"/>
            <a:ext cx="40144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smtClean="0">
                <a:solidFill>
                  <a:schemeClr val="accent1"/>
                </a:solidFill>
                <a:sym typeface="+mn-ea"/>
              </a:rPr>
              <a:t>  </a:t>
            </a:r>
            <a:r>
              <a:rPr lang="zh-CN" altLang="en-US" b="1" smtClean="0">
                <a:solidFill>
                  <a:schemeClr val="accent1"/>
                </a:solidFill>
                <a:sym typeface="+mn-ea"/>
              </a:rPr>
              <a:t>外研版高中英语  选择性</a:t>
            </a:r>
            <a:r>
              <a:rPr lang="zh-CN" altLang="en-US" b="1">
                <a:solidFill>
                  <a:schemeClr val="accent1"/>
                </a:solidFill>
                <a:sym typeface="+mn-ea"/>
              </a:rPr>
              <a:t>必修第四册   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007110" y="1744980"/>
            <a:ext cx="103270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     </a:t>
            </a:r>
            <a:r>
              <a:rPr lang="en-US" altLang="zh-CN" sz="5400" b="1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Unit 4      Everyday economics  </a:t>
            </a:r>
            <a:endParaRPr lang="zh-CN" altLang="en-US" sz="5400" b="1">
              <a:solidFill>
                <a:srgbClr val="FF0000"/>
              </a:solidFill>
              <a:latin typeface="Times New Roman" panose="02020603050405020304" charset="0"/>
              <a:ea typeface="字魂27号-布丁体" panose="00000500000000000000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682240" y="3302635"/>
            <a:ext cx="78498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Mainly revision for this unit</a:t>
            </a:r>
            <a:endParaRPr lang="en-US" altLang="zh-CN" sz="4000">
              <a:solidFill>
                <a:srgbClr val="FF0000"/>
              </a:solidFill>
              <a:latin typeface="Times New Roman" panose="02020603050405020304" charset="0"/>
              <a:ea typeface="字魂27号-布丁体" panose="00000500000000000000" charset="-122"/>
              <a:cs typeface="Times New Roman" panose="02020603050405020304" charset="0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2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11505" y="818515"/>
            <a:ext cx="10771505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Under his ______________ (guide), the students have learned to put on a few short English plays.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The assistant guided me _________ the shelf where the scientific books were displayed.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We were given a _____________(guide) tour of the royal courts of England.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 A trained dog can act as a guide ___________ a blind person.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 He wants to improve his spoken English ___________ the guidance of a British teacher.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43175" y="976630"/>
            <a:ext cx="16548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guidance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197985" y="2486660"/>
            <a:ext cx="789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37865" y="3954145"/>
            <a:ext cx="1468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guided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241925" y="4758690"/>
            <a:ext cx="1143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 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43955" y="5478145"/>
            <a:ext cx="1340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under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7152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四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superior adj.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优质的，更好的，上乘的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529590" y="1035050"/>
            <a:ext cx="1099121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Special features: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superior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, smooth blend, with mild flavour.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be superior to...              </a:t>
            </a:r>
            <a:r>
              <a:rPr lang="zh-CN" altLang="en-US" sz="2400"/>
              <a:t>比</a:t>
            </a:r>
            <a:r>
              <a:rPr lang="en-US" altLang="zh-CN" sz="2400"/>
              <a:t>...</a:t>
            </a:r>
            <a:r>
              <a:rPr lang="zh-CN" altLang="en-US" sz="2400"/>
              <a:t>更好</a:t>
            </a:r>
            <a:r>
              <a:rPr lang="en-US" altLang="zh-CN" sz="2400"/>
              <a:t>/</a:t>
            </a:r>
            <a:r>
              <a:rPr lang="zh-CN" altLang="en-US" sz="2400"/>
              <a:t>职位更高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superior intelligence      更强的智力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superior wine                 </a:t>
            </a:r>
            <a:r>
              <a:rPr lang="zh-CN" altLang="en-US" sz="2400"/>
              <a:t>优质葡萄酒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be inferior to...               </a:t>
            </a:r>
            <a:r>
              <a:rPr lang="zh-CN" altLang="en-US" sz="2400"/>
              <a:t>比</a:t>
            </a:r>
            <a:r>
              <a:rPr lang="en-US" altLang="zh-CN" sz="2400"/>
              <a:t>...</a:t>
            </a:r>
            <a:r>
              <a:rPr lang="zh-CN" altLang="en-US" sz="2400"/>
              <a:t>差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be junior to ...                </a:t>
            </a:r>
            <a:r>
              <a:rPr lang="zh-CN" altLang="en-US" sz="2400"/>
              <a:t>比</a:t>
            </a:r>
            <a:r>
              <a:rPr lang="en-US" altLang="zh-CN" sz="2400"/>
              <a:t>...</a:t>
            </a:r>
            <a:r>
              <a:rPr lang="zh-CN" altLang="en-US" sz="2400"/>
              <a:t>年轻</a:t>
            </a:r>
            <a:r>
              <a:rPr lang="en-US" altLang="zh-CN" sz="2400"/>
              <a:t>/</a:t>
            </a:r>
            <a:r>
              <a:rPr lang="zh-CN" altLang="en-US" sz="2400"/>
              <a:t>级别低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be senior to...                </a:t>
            </a:r>
            <a:r>
              <a:rPr lang="zh-CN" altLang="en-US" sz="2400"/>
              <a:t>比</a:t>
            </a:r>
            <a:r>
              <a:rPr lang="en-US" altLang="zh-CN" sz="2400"/>
              <a:t>...</a:t>
            </a:r>
            <a:r>
              <a:rPr lang="zh-CN" altLang="en-US" sz="2400"/>
              <a:t>年长</a:t>
            </a:r>
            <a:r>
              <a:rPr lang="en-US" altLang="zh-CN" sz="2400"/>
              <a:t>/</a:t>
            </a:r>
            <a:r>
              <a:rPr lang="zh-CN" altLang="en-US" sz="2400"/>
              <a:t>级别高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9290" y="887730"/>
            <a:ext cx="1096962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We have a relationship infinitely superior ________ those of many of our friends.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 This kind of refrigerator technically superior ________ its competitors has quickly taken over the market.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 She imagined herself to _____________________ (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更好于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others and envied by all good friends.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Katty _________________ (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比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...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级别更高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me, since she joined the firm before me.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Generally speaking, females are not junior _________ males in wisdom.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13500" y="1120140"/>
            <a:ext cx="875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906895" y="1881505"/>
            <a:ext cx="803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47540" y="3288665"/>
            <a:ext cx="26568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be superior 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38985" y="4732020"/>
            <a:ext cx="22148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is senior 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525895" y="5564505"/>
            <a:ext cx="930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to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14370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五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accumulate v.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积累，集聚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529590" y="1035050"/>
            <a:ext cx="1099121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to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accumulate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the quality of being creditworthy.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endParaRPr lang="en-US" altLang="zh-CN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accumulation  n.        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积累，集聚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accumulate experience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积累经验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accumulate a fortune 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积累一笔财富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accumulate  a lot of books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收集很多书籍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accumulate over the years         </a:t>
            </a:r>
            <a:r>
              <a:rPr lang="zh-CN" altLang="en-US" sz="2400">
                <a:ea typeface="微软雅黑" panose="020B0503020204020204" pitchFamily="34" charset="-122"/>
                <a:cs typeface="+mn-lt"/>
                <a:sym typeface="+mn-ea"/>
              </a:rPr>
              <a:t>日积月累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302895" y="857250"/>
            <a:ext cx="11562080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With the experience _________________ (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accumulate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 over the years, the man got over the difficulties and attained his goal.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 There is no doubt that it is good for the ___________________ (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accumulate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of wealth and working experience.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You should participate in social events ______________ (accumulate) practical experience.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 There is  __________________ (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accumulate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evidence indicating that birds navigate by using a wide variety of environmental clues.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987550" y="5422900"/>
            <a:ext cx="2455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accumulating</a:t>
            </a:r>
            <a:endParaRPr lang="en-US" altLang="zh-CN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538470" y="4012565"/>
            <a:ext cx="20453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to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accumulate</a:t>
            </a:r>
            <a:endParaRPr lang="en-US" altLang="zh-CN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03925" y="2459990"/>
            <a:ext cx="20466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accumulation</a:t>
            </a:r>
            <a:endParaRPr lang="en-US" altLang="zh-CN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548380" y="1049020"/>
            <a:ext cx="1990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accumulated</a:t>
            </a:r>
            <a:endParaRPr lang="en-US" altLang="zh-CN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5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95" y="70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六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frustration n.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懊恼，沮丧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00075" y="936625"/>
            <a:ext cx="1099121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It’s not just about sharing sweets or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frustration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frustrate    v.                 </a:t>
            </a:r>
            <a:r>
              <a:rPr lang="zh-CN" altLang="en-US" sz="2400"/>
              <a:t>使</a:t>
            </a:r>
            <a:r>
              <a:rPr lang="en-US" altLang="zh-CN" sz="2400"/>
              <a:t>... </a:t>
            </a:r>
            <a:r>
              <a:rPr lang="zh-CN" altLang="en-US" sz="2400"/>
              <a:t>懊恼，使</a:t>
            </a:r>
            <a:r>
              <a:rPr lang="en-US" altLang="zh-CN" sz="2400"/>
              <a:t>...</a:t>
            </a:r>
            <a:r>
              <a:rPr lang="zh-CN" altLang="en-US" sz="2400"/>
              <a:t>沮丧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frustrating     adj.          </a:t>
            </a:r>
            <a:r>
              <a:rPr lang="zh-CN" altLang="en-US" sz="2400"/>
              <a:t>令人</a:t>
            </a:r>
            <a:r>
              <a:rPr lang="zh-CN" altLang="en-US" sz="2400">
                <a:sym typeface="+mn-ea"/>
              </a:rPr>
              <a:t>懊恼的</a:t>
            </a:r>
            <a:r>
              <a:rPr lang="en-US" altLang="zh-CN" sz="2400">
                <a:sym typeface="+mn-ea"/>
              </a:rPr>
              <a:t>/</a:t>
            </a:r>
            <a:r>
              <a:rPr lang="zh-CN" altLang="en-US" sz="2400">
                <a:sym typeface="+mn-ea"/>
              </a:rPr>
              <a:t>沮丧的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</a:t>
            </a:r>
            <a:r>
              <a:rPr lang="en-US" altLang="zh-CN" sz="2400">
                <a:sym typeface="+mn-ea"/>
              </a:rPr>
              <a:t>frustrated      adj.          </a:t>
            </a:r>
            <a:r>
              <a:rPr lang="zh-CN" altLang="en-US" sz="2400">
                <a:sym typeface="+mn-ea"/>
              </a:rPr>
              <a:t>感到懊恼的</a:t>
            </a:r>
            <a:r>
              <a:rPr lang="en-US" altLang="zh-CN" sz="2400">
                <a:sym typeface="+mn-ea"/>
              </a:rPr>
              <a:t>/</a:t>
            </a:r>
            <a:r>
              <a:rPr lang="zh-CN" altLang="en-US" sz="2400">
                <a:sym typeface="+mn-ea"/>
              </a:rPr>
              <a:t>沮丧的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with </a:t>
            </a:r>
            <a:r>
              <a:rPr lang="en-US" altLang="zh-CN" sz="2400">
                <a:sym typeface="+mn-ea"/>
              </a:rPr>
              <a:t>frustration             </a:t>
            </a:r>
            <a:r>
              <a:rPr lang="zh-CN" altLang="en-US" sz="2400">
                <a:sym typeface="+mn-ea"/>
              </a:rPr>
              <a:t>懊恼地，沮丧地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a sense of </a:t>
            </a:r>
            <a:r>
              <a:rPr lang="en-US" altLang="zh-CN" sz="2400">
                <a:sym typeface="+mn-ea"/>
              </a:rPr>
              <a:t>frustration   </a:t>
            </a:r>
            <a:r>
              <a:rPr lang="zh-CN" altLang="en-US" sz="2400">
                <a:sym typeface="+mn-ea"/>
              </a:rPr>
              <a:t>挫败感</a:t>
            </a:r>
            <a:endParaRPr lang="zh-CN" altLang="en-US" sz="2400"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8090" y="8643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9290" y="887730"/>
            <a:ext cx="1096962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The green hand was practically screaming ____________ </a:t>
            </a:r>
            <a:r>
              <a:rPr lang="en-US" altLang="zh-CN" sz="2400">
                <a:sym typeface="+mn-ea"/>
              </a:rPr>
              <a:t>frustration.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 It _______________(</a:t>
            </a:r>
            <a:r>
              <a:rPr lang="en-US" altLang="zh-CN" sz="2400">
                <a:sym typeface="+mn-ea"/>
              </a:rPr>
              <a:t>frustrate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me that I’m not able to put my ideas into practice.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 It is rather ______________(</a:t>
            </a:r>
            <a:r>
              <a:rPr lang="en-US" altLang="zh-CN" sz="2400">
                <a:sym typeface="+mn-ea"/>
              </a:rPr>
              <a:t>frustrate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to learn that all the years’ efforts have come to noothing.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 I could sense his _______________ (</a:t>
            </a:r>
            <a:r>
              <a:rPr lang="en-US" altLang="zh-CN" sz="2400">
                <a:sym typeface="+mn-ea"/>
              </a:rPr>
              <a:t>frustrate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at not being able to help.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 The child felt _______________ (</a:t>
            </a:r>
            <a:r>
              <a:rPr lang="en-US" altLang="zh-CN" sz="2400">
                <a:sym typeface="+mn-ea"/>
              </a:rPr>
              <a:t>frustrate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in that he did not get permission from his parents.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4470" y="1176020"/>
            <a:ext cx="1424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with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15440" y="1824990"/>
            <a:ext cx="1947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  <a:sym typeface="+mn-ea"/>
              </a:rPr>
              <a:t>frustrates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560955" y="2573020"/>
            <a:ext cx="1848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  <a:sym typeface="+mn-ea"/>
              </a:rPr>
              <a:t>frustrating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477895" y="4012565"/>
            <a:ext cx="177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  <a:sym typeface="+mn-ea"/>
              </a:rPr>
              <a:t>frustration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189605" y="4814570"/>
            <a:ext cx="17132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  <a:sym typeface="+mn-ea"/>
              </a:rPr>
              <a:t>frustrated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-8185"/>
            <a:ext cx="10969200" cy="705600"/>
          </a:xfrm>
        </p:spPr>
        <p:txBody>
          <a:bodyPr/>
          <a:lstStyle/>
          <a:p>
            <a:pPr algn="ctr"/>
            <a: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</a:t>
            </a: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语法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  </a:t>
            </a:r>
            <a:r>
              <a:rPr lang="zh-CN" alt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定语从句</a:t>
            </a:r>
            <a:endParaRPr lang="zh-CN" altLang="en-US">
              <a:solidFill>
                <a:srgbClr val="00B050"/>
              </a:solidFill>
              <a:latin typeface="微软雅黑" panose="020B0503020204020204" pitchFamily="34" charset="-122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255270" y="828040"/>
            <a:ext cx="1168209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</a:t>
            </a:r>
            <a:r>
              <a:rPr lang="zh-CN" altLang="en-US" sz="2400"/>
              <a:t>概念：定语从句(</a:t>
            </a:r>
            <a:r>
              <a:rPr lang="zh-CN" altLang="en-US" sz="2400">
                <a:sym typeface="+mn-ea"/>
              </a:rPr>
              <a:t>attributive clause</a:t>
            </a:r>
            <a:r>
              <a:rPr lang="zh-CN" altLang="en-US" sz="2400"/>
              <a:t>)，是指一类由关系词(relative word)引导的从句,修饰某名词或代词，该名词或代词叫先行词(antecedent)。</a:t>
            </a:r>
            <a:r>
              <a:rPr lang="en-US" altLang="zh-CN" sz="2400"/>
              <a:t>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</a:t>
            </a:r>
            <a:r>
              <a:rPr lang="zh-CN" altLang="en-US" sz="2400"/>
              <a:t>分类：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endParaRPr lang="en-US" altLang="zh-CN" sz="2400"/>
          </a:p>
          <a:p>
            <a:pPr fontAlgn="auto">
              <a:lnSpc>
                <a:spcPct val="150000"/>
              </a:lnSpc>
            </a:pPr>
            <a:endParaRPr lang="en-US" altLang="zh-CN" sz="2400"/>
          </a:p>
          <a:p>
            <a:pPr fontAlgn="auto">
              <a:lnSpc>
                <a:spcPct val="150000"/>
              </a:lnSpc>
            </a:pPr>
            <a:endParaRPr lang="en-US" altLang="zh-CN" sz="2400"/>
          </a:p>
          <a:p>
            <a:pPr fontAlgn="auto">
              <a:lnSpc>
                <a:spcPct val="150000"/>
              </a:lnSpc>
            </a:pPr>
            <a:endParaRPr lang="en-US" altLang="zh-CN" sz="2400"/>
          </a:p>
          <a:p>
            <a:pPr fontAlgn="auto">
              <a:lnSpc>
                <a:spcPct val="150000"/>
              </a:lnSpc>
            </a:pPr>
            <a:endParaRPr lang="zh-CN" altLang="en-US" sz="240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26440" y="3173730"/>
          <a:ext cx="10910570" cy="2261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6645"/>
                <a:gridCol w="4963795"/>
                <a:gridCol w="4850130"/>
              </a:tblGrid>
              <a:tr h="539115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类别</a:t>
                      </a: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限制性定语从句</a:t>
                      </a: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800">
                          <a:solidFill>
                            <a:schemeClr val="tx1"/>
                          </a:solidFill>
                          <a:sym typeface="+mn-ea"/>
                        </a:rPr>
                        <a:t>非限制性定语从句</a:t>
                      </a: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rgbClr val="FFC000"/>
                    </a:solidFill>
                  </a:tcPr>
                </a:tc>
              </a:tr>
              <a:tr h="541020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功能</a:t>
                      </a: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起限定作业，不可省略，否则主句意思不完整</a:t>
                      </a:r>
                      <a:endParaRPr lang="en-US" altLang="zh-CN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起补充作用，省略后主句意思仍完整</a:t>
                      </a: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rgbClr val="FFC000"/>
                    </a:solidFill>
                  </a:tcPr>
                </a:tc>
              </a:tr>
              <a:tr h="541020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形式</a:t>
                      </a: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不用逗号与主句隔开</a:t>
                      </a: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用逗号与主句隔开</a:t>
                      </a: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rgbClr val="FFC000"/>
                    </a:solidFill>
                  </a:tcPr>
                </a:tc>
              </a:tr>
              <a:tr h="541020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关系词</a:t>
                      </a: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作宾语时可省略</a:t>
                      </a: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zh-CN" altLang="en-US">
                          <a:solidFill>
                            <a:schemeClr val="tx1"/>
                          </a:solidFill>
                        </a:rPr>
                        <a:t>作宾语时不可省略；不用</a:t>
                      </a: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that</a:t>
                      </a:r>
                      <a:endParaRPr lang="en-US" altLang="zh-CN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508000" y="592455"/>
            <a:ext cx="11176000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>
                <a:sym typeface="+mn-ea"/>
              </a:rPr>
              <a:t>3. </a:t>
            </a:r>
            <a:r>
              <a:rPr lang="zh-CN" altLang="en-US" sz="2400">
                <a:sym typeface="+mn-ea"/>
              </a:rPr>
              <a:t>区分关系代词与关系副词的用法</a:t>
            </a: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</a:t>
            </a:r>
            <a:r>
              <a:rPr lang="zh-CN" altLang="en-US" sz="2400"/>
              <a:t>区别</a:t>
            </a:r>
            <a:r>
              <a:rPr lang="en-US" altLang="zh-CN" sz="2400"/>
              <a:t>which </a:t>
            </a:r>
            <a:r>
              <a:rPr lang="zh-CN" altLang="en-US" sz="2400"/>
              <a:t>和</a:t>
            </a:r>
            <a:r>
              <a:rPr lang="en-US" altLang="zh-CN" sz="2400"/>
              <a:t> as</a:t>
            </a:r>
            <a:r>
              <a:rPr lang="zh-CN" altLang="en-US" sz="2400"/>
              <a:t>引导的非限制性定语从句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endParaRPr lang="zh-CN" altLang="en-US" sz="2400"/>
          </a:p>
          <a:p>
            <a:pPr fontAlgn="auto">
              <a:lnSpc>
                <a:spcPct val="150000"/>
              </a:lnSpc>
            </a:pPr>
            <a:endParaRPr lang="zh-CN" altLang="en-US" sz="2400"/>
          </a:p>
          <a:p>
            <a:pPr fontAlgn="auto">
              <a:lnSpc>
                <a:spcPct val="150000"/>
              </a:lnSpc>
            </a:pPr>
            <a:endParaRPr lang="zh-CN" altLang="en-US" sz="2400"/>
          </a:p>
          <a:p>
            <a:pPr fontAlgn="auto">
              <a:lnSpc>
                <a:spcPct val="150000"/>
              </a:lnSpc>
            </a:pPr>
            <a:endParaRPr lang="zh-CN" altLang="en-US" sz="240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70560" y="1521460"/>
          <a:ext cx="10711815" cy="1654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4010"/>
                <a:gridCol w="9107805"/>
              </a:tblGrid>
              <a:tr h="81597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zh-CN" altLang="en-US" sz="2400" b="0">
                          <a:solidFill>
                            <a:schemeClr val="tx1"/>
                          </a:solidFill>
                          <a:sym typeface="+mn-ea"/>
                        </a:rPr>
                        <a:t>关系代词</a:t>
                      </a:r>
                      <a:endParaRPr lang="zh-CN" altLang="en-US" sz="2400" b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 vert="horz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zh-CN" altLang="en-US" sz="2400" b="0">
                          <a:solidFill>
                            <a:schemeClr val="tx1"/>
                          </a:solidFill>
                        </a:rPr>
                        <a:t>指代人或事物，在从句中作主语或宾语；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whose</a:t>
                      </a:r>
                      <a:r>
                        <a:rPr lang="zh-CN" altLang="en-US" sz="2400" b="0">
                          <a:solidFill>
                            <a:schemeClr val="tx1"/>
                          </a:solidFill>
                        </a:rPr>
                        <a:t>作定语</a:t>
                      </a:r>
                      <a:endParaRPr lang="zh-CN" altLang="en-US" sz="2400" b="0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83820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zh-CN" altLang="en-US" sz="2400" b="0">
                          <a:solidFill>
                            <a:schemeClr val="tx1"/>
                          </a:solidFill>
                          <a:sym typeface="+mn-ea"/>
                        </a:rPr>
                        <a:t>关系副词</a:t>
                      </a:r>
                      <a:endParaRPr lang="zh-CN" altLang="en-US" sz="2400" b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zh-CN" altLang="en-US" sz="2400" b="0">
                          <a:solidFill>
                            <a:schemeClr val="tx1"/>
                          </a:solidFill>
                        </a:rPr>
                        <a:t>指时间、地点或原因，在从句中作状语，可用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zh-CN" altLang="en-US" sz="2400" b="0">
                          <a:solidFill>
                            <a:schemeClr val="tx1"/>
                          </a:solidFill>
                        </a:rPr>
                        <a:t>适当介词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+which”</a:t>
                      </a:r>
                      <a:r>
                        <a:rPr lang="zh-CN" altLang="en-US" sz="2400" b="0">
                          <a:solidFill>
                            <a:schemeClr val="tx1"/>
                          </a:solidFill>
                        </a:rPr>
                        <a:t>替换</a:t>
                      </a:r>
                      <a:endParaRPr lang="zh-CN" altLang="en-US" sz="2400" b="0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69925" y="4197350"/>
          <a:ext cx="10711815" cy="1546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6335"/>
                <a:gridCol w="9555480"/>
              </a:tblGrid>
              <a:tr h="72326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which 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zh-CN" altLang="en-US" sz="2400" b="0">
                          <a:solidFill>
                            <a:schemeClr val="tx1"/>
                          </a:solidFill>
                        </a:rPr>
                        <a:t>先行词可为一个词，或整个主句或主句的部分内容，位于主句之后。</a:t>
                      </a:r>
                      <a:endParaRPr lang="zh-CN" altLang="en-US" sz="2400" b="0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72326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as 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zh-CN" altLang="en-US" sz="2400" b="0">
                          <a:solidFill>
                            <a:schemeClr val="tx1"/>
                          </a:solidFill>
                        </a:rPr>
                        <a:t>先行词是整个主句，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as</a:t>
                      </a:r>
                      <a:r>
                        <a:rPr lang="zh-CN" altLang="en-US" sz="2400" b="0">
                          <a:solidFill>
                            <a:schemeClr val="tx1"/>
                          </a:solidFill>
                        </a:rPr>
                        <a:t>表示说话人的看法、态度或评论，意为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 “</a:t>
                      </a:r>
                      <a:r>
                        <a:rPr lang="zh-CN" altLang="en-US" sz="2400" b="0">
                          <a:solidFill>
                            <a:schemeClr val="tx1"/>
                          </a:solidFill>
                        </a:rPr>
                        <a:t>正如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”</a:t>
                      </a:r>
                      <a:r>
                        <a:rPr lang="zh-CN" altLang="en-US" sz="2400" b="0">
                          <a:solidFill>
                            <a:schemeClr val="tx1"/>
                          </a:solidFill>
                        </a:rPr>
                        <a:t>。</a:t>
                      </a:r>
                      <a:endParaRPr lang="zh-CN" altLang="en-US" sz="2400" b="0">
                        <a:solidFill>
                          <a:schemeClr val="tx1"/>
                        </a:solidFill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2925" y="0"/>
            <a:ext cx="10711815" cy="705485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542925" y="1049020"/>
            <a:ext cx="1109472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Who is the maid with __________ you just shook hands at the gate of the hall?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We study in a bright and broad room the door of _________ faces south.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The tall tree, the branches _________ which are almost bare, has a history of over 100 years. 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I would like to have the same sports shoes ________ my classmate bought last month.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 It was a big deal for us to load up and go to the local library, _________ my kids could pick out books to read.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02380" y="1303655"/>
            <a:ext cx="1128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whom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019925" y="2009140"/>
            <a:ext cx="1227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which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82440" y="2743200"/>
            <a:ext cx="1100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of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14440" y="4168775"/>
            <a:ext cx="931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as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629650" y="4972685"/>
            <a:ext cx="10852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where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25597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chemeClr val="accent1"/>
                </a:solidFill>
                <a:latin typeface="微软雅黑" panose="020B0503020204020204" pitchFamily="34" charset="-122"/>
                <a:sym typeface="+mn-ea"/>
              </a:rPr>
            </a:br>
            <a:r>
              <a:rPr sz="4445">
                <a:solidFill>
                  <a:schemeClr val="accent1"/>
                </a:solidFill>
                <a:latin typeface="微软雅黑" panose="020B0503020204020204" pitchFamily="34" charset="-122"/>
                <a:sym typeface="+mn-ea"/>
              </a:rPr>
              <a:t>本课件主要内容安排</a:t>
            </a:r>
            <a:br>
              <a:rPr sz="4445">
                <a:sym typeface="+mn-ea"/>
              </a:rPr>
            </a:br>
            <a:endParaRPr lang="zh-CN" altLang="en-US" sz="4445"/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1713865" y="1332230"/>
            <a:ext cx="8404860" cy="452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42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600" indent="-3810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–"/>
              <a:defRPr sz="37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40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6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–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»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8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4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20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6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   </a:t>
            </a:r>
            <a:r>
              <a:rPr lang="zh-CN" altLang="en-US" sz="3110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课件内容</a:t>
            </a:r>
            <a:endParaRPr lang="en-US" altLang="zh-CN" sz="3110" b="1">
              <a:solidFill>
                <a:srgbClr val="FF0000"/>
              </a:solidFill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1.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单元构词扩展词汇</a:t>
            </a:r>
            <a:endParaRPr lang="en-US" altLang="zh-CN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2.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单元核心词汇讲解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3.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单元专题语法讲解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4.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单元重点句型讲解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fontAlgn="auto">
              <a:lnSpc>
                <a:spcPct val="150000"/>
              </a:lnSpc>
              <a:spcBef>
                <a:spcPts val="100"/>
              </a:spcBef>
              <a:buNone/>
            </a:pPr>
            <a:endParaRPr lang="zh-CN" altLang="en-US">
              <a:latin typeface="Times New Roman" panose="02020603050405020304" charset="0"/>
            </a:endParaRPr>
          </a:p>
          <a:p>
            <a:pPr marL="0" indent="0" fontAlgn="auto">
              <a:lnSpc>
                <a:spcPct val="150000"/>
              </a:lnSpc>
              <a:spcBef>
                <a:spcPts val="100"/>
              </a:spcBef>
              <a:buNone/>
            </a:pP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7879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1</a:t>
            </a:r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11505" y="908050"/>
            <a:ext cx="1107757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1. They stared back, their blank faces giving no clue as to what they would say next.</a:t>
            </a:r>
            <a:endParaRPr lang="en-US" altLang="zh-CN" sz="24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  <a:sym typeface="+mn-ea"/>
              </a:rPr>
              <a:t>句式分析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]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their blank faces giving no clue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是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“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名词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+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现在分词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”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构成的独立主格结构。其特点为：独立主格结构的逻辑主语与句子的主语不同；当名词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代词与动词构成主动关系时，用现在分词；当名词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代词与动词构成主动关系时，用过去分词；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当表示将来的动作时，用不定式形式。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  <a:sym typeface="+mn-ea"/>
              </a:rPr>
              <a:t>尝试翻译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]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b="1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他们也盯着对方，脸上毫无表情，不知道接下来要说什么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。</a:t>
            </a:r>
            <a:endParaRPr lang="en-US" sz="24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/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9290" y="887730"/>
            <a:ext cx="1096962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The clock ______________ (strike) twelve, I went to bed. 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  Enough time ___________ (give), she will surely do the job better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 With much work _________ (do) next day, he felt anxious and didn’t sleep well.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 The children were listening to the music with their eyes ___________ (close).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 With the guide __________(lead) the way, I had no difficulty finding their village.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6. Last night, I followed him here and climbed in, _________ a sword in his hand.　　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687955" y="1148080"/>
            <a:ext cx="1481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striking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05455" y="1797050"/>
            <a:ext cx="11639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given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87725" y="2573020"/>
            <a:ext cx="10604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to do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148955" y="3348990"/>
            <a:ext cx="1270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 closed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104515" y="3997960"/>
            <a:ext cx="13436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leading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7034530" y="4746625"/>
            <a:ext cx="1114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with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95" y="8643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2</a:t>
            </a:r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759460" y="976630"/>
            <a:ext cx="1087945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2. They have no problem spending a bit more on Good Deal products...</a:t>
            </a:r>
            <a:endParaRPr lang="en-US" altLang="zh-CN" sz="24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  <a:sym typeface="+mn-ea"/>
              </a:rPr>
              <a:t>句式分析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] </a:t>
            </a:r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have (no) problem (in) doing sth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做某事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没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)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有问题。类似表达还有：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              have (no) difficulty/ trouble doing sth;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              have a hard/ difficult time doing sth;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              have difficulty/trouble with sth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  <a:sym typeface="+mn-ea"/>
              </a:rPr>
              <a:t>尝试翻译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] </a:t>
            </a:r>
            <a:r>
              <a:rPr lang="zh-CN" altLang="en-US" sz="240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他们不介意在物美价廉的商品上多花点钱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...</a:t>
            </a:r>
            <a:endParaRPr lang="en-US" altLang="zh-CN" sz="2400" u="sng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95" y="70"/>
            <a:ext cx="10969200" cy="705600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7385" y="887730"/>
            <a:ext cx="1096962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You can’t imagine the difficulty that I had ____________ (settle) the problem. 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 Childen whose parents split up are more likely to have trouble _________________ (concerntrate) on their studies.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 They take a lot of trouble ___________ (find) the right person for the right job.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 There is no difficulty in __________ (solve) this social problem.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 We are having a lot of trouble ____________ the new computer system.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93895" y="3349625"/>
            <a:ext cx="1298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to find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197350" y="4027170"/>
            <a:ext cx="1298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solving </a:t>
            </a:r>
            <a:endParaRPr lang="en-US" altLang="zh-CN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015865" y="4789170"/>
            <a:ext cx="1383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with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896985" y="1868170"/>
            <a:ext cx="22567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converntrating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497955" y="1176655"/>
            <a:ext cx="1424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settling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4" grpId="0"/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3</a:t>
            </a:r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669925" y="705485"/>
            <a:ext cx="10668000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en-US" altLang="zh-CN" sz="2400">
                <a:solidFill>
                  <a:srgbClr val="C00000"/>
                </a:solidFill>
              </a:rPr>
              <a:t>3. No need to bring my own tomorrow!</a:t>
            </a:r>
            <a:endParaRPr lang="en-US" altLang="zh-CN" sz="2400">
              <a:solidFill>
                <a:srgbClr val="C00000"/>
              </a:solidFill>
            </a:endParaRPr>
          </a:p>
          <a:p>
            <a:pPr algn="l" fontAlgn="auto">
              <a:lnSpc>
                <a:spcPct val="150000"/>
              </a:lnSpc>
            </a:pPr>
            <a:endParaRPr lang="en-US" altLang="zh-CN" sz="2400">
              <a:solidFill>
                <a:srgbClr val="C0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  <a:sym typeface="+mn-ea"/>
              </a:rPr>
              <a:t>句式分析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]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本句是一个省略句。其完整结构为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“There is no need to bring my own tomorrow.”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常见省略主语例子：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Mind your own business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祈使句省略主语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--you;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If (it is) possible, I will spare time to lend you a hand.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The naught boy looked as if  (he was) afraid of nothing.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(It is) no wonder that he has made so great a achievement.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  <a:sym typeface="+mn-ea"/>
              </a:rPr>
              <a:t>尝试翻译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] </a:t>
            </a:r>
            <a:r>
              <a:rPr lang="zh-CN" altLang="en-US" sz="240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明天不用带我自己的了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。</a:t>
            </a:r>
            <a:endParaRPr lang="zh-CN" altLang="en-US" sz="24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9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/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9290" y="887730"/>
            <a:ext cx="1096962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The pupil from another city gave the same answer __________ before.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 She will go to a big book store, but I don’t know how _________ (go) there.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 I think the door is locked, but I’d better go and make sure it _________.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 He didn’t sell half as many computers as he thought he _________.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 Dr Black comes from either Oxford or Cambridge. I can’t remember _________.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6.  ________ 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no wonder that he has made so great a achievement.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684895" y="2629535"/>
            <a:ext cx="1029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 </a:t>
            </a:r>
            <a:r>
              <a:rPr lang="en-US" altLang="zh-CN" sz="2400">
                <a:solidFill>
                  <a:srgbClr val="FF0000"/>
                </a:solidFill>
              </a:rPr>
              <a:t>is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936865" y="1881505"/>
            <a:ext cx="1101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 to go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485380" y="1109345"/>
            <a:ext cx="945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as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049895" y="3377565"/>
            <a:ext cx="1171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would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714865" y="4053840"/>
            <a:ext cx="1143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which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261745" y="4803140"/>
            <a:ext cx="8731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It’s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4" grpId="0"/>
      <p:bldP spid="7" grpId="0"/>
      <p:bldP spid="8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/>
        </p:nvSpPr>
        <p:spPr>
          <a:xfrm>
            <a:off x="740480" y="72143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5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br>
              <a:rPr lang="zh-CN" altLang="en-US"/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pic>
        <p:nvPicPr>
          <p:cNvPr id="13" name="图片 12" descr="新教材精创页眉-简化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68980" y="137795"/>
            <a:ext cx="7150735" cy="85725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2971491" y="2665046"/>
            <a:ext cx="60204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/>
            <a:r>
              <a:rPr lang="zh-CN" altLang="en-US" sz="540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感谢您的观看</a:t>
            </a:r>
            <a:endParaRPr lang="zh-CN" altLang="en-US" sz="5400" b="0" cap="none" spc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7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420600" y="11836400"/>
            <a:ext cx="342900" cy="241300"/>
          </a:xfrm>
          <a:prstGeom prst="cube">
            <a:avLst/>
          </a:prstGeom>
        </p:spPr>
      </p:pic>
    </p:spTree>
    <p:custDataLst>
      <p:tags r:id="rId3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73530" y="0"/>
            <a:ext cx="9580880" cy="705485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</a:br>
            <a: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  <a:t>单元构词扩展词汇 </a:t>
            </a:r>
            <a:br>
              <a:rPr lang="zh-CN" altLang="en-US"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39700" y="719455"/>
          <a:ext cx="11980545" cy="6130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4865"/>
                <a:gridCol w="6075680"/>
              </a:tblGrid>
              <a:tr h="82677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  distribution  n.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 </a:t>
                      </a:r>
                      <a:r>
                        <a:rPr lang="en-US" altLang="zh-CN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</a:t>
                      </a:r>
                      <a:endParaRPr lang="en-US" altLang="zh-CN" sz="2400" b="0">
                        <a:solidFill>
                          <a:srgbClr val="FF000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8  financial  adj.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n.  </a:t>
                      </a:r>
                      <a:r>
                        <a:rPr lang="en-US" altLang="zh-CN" sz="2400" b="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  enterprising  adj.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→n. 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9  frustration  n.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 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3  guidance  n.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 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10  expense  n.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→adj. 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4  consultant  n.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v. 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11  theft  n.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 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8872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5  conventional  adj.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→n.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12  accumulate  v.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→n.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6  discriminate v.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→n. 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13  supervision  n.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 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7  rational  adj.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→n. 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14  interfere  v.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→n. 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____________________</a:t>
                      </a:r>
                      <a:endParaRPr lang="en-US" altLang="zh-CN" sz="2400" b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3082925" y="987425"/>
            <a:ext cx="2074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distribute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22955" y="1960880"/>
            <a:ext cx="2145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enterprise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872105" y="2621280"/>
            <a:ext cx="1890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guide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78150" y="3476625"/>
            <a:ext cx="1678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consult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39160" y="4255135"/>
            <a:ext cx="19119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convention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135630" y="5364480"/>
            <a:ext cx="2215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discriminate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189605" y="6232525"/>
            <a:ext cx="1397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ration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9279890" y="1033145"/>
            <a:ext cx="18745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finance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9017000" y="1821180"/>
            <a:ext cx="2159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frustrate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9185910" y="2609215"/>
            <a:ext cx="1820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expensive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8643620" y="3397250"/>
            <a:ext cx="177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 thieve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9279890" y="4319270"/>
            <a:ext cx="2299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accumulation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9272905" y="5389245"/>
            <a:ext cx="2059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supervise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9017000" y="6232525"/>
            <a:ext cx="2116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interference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13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</a:br>
            <a: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  <a:t>单元</a:t>
            </a:r>
            <a:r>
              <a:rPr>
                <a:solidFill>
                  <a:srgbClr val="00B050"/>
                </a:solidFill>
                <a:sym typeface="+mn-ea"/>
              </a:rPr>
              <a:t>重点短语</a:t>
            </a:r>
            <a:br>
              <a:rPr lang="en-US" altLang="zh-CN"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3825" y="702310"/>
          <a:ext cx="11882120" cy="584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1060"/>
                <a:gridCol w="5941060"/>
              </a:tblGrid>
              <a:tr h="8356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   make ends meet 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8   row up row 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</a:tr>
              <a:tr h="8356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2   interfere with ...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9   run one’s own business 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</a:tr>
              <a:tr h="8356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3   go into debt 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10  stay afloat 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</a:tr>
              <a:tr h="8356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4   rent out 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11  exceed one’s agreed credit limit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</a:tr>
              <a:tr h="8356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5   at the expense of ...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12  build credit 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</a:tr>
              <a:tr h="8356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6   be subject to 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13  have a good credit record 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</a:tr>
              <a:tr h="8356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en-US" altLang="zh-CN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7  struggle to do sth 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14  affect one’s future ceditworthiness</a:t>
                      </a:r>
                      <a:endParaRPr lang="en-US" altLang="zh-CN" sz="2400"/>
                    </a:p>
                  </a:txBody>
                  <a:tcPr vert="horz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9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一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 blank  adj.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空白的，无表情的，茫然的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</a:t>
            </a:r>
            <a:endParaRPr lang="en-US" altLang="zh-CN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00075" y="1020445"/>
            <a:ext cx="1099121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They stared back, their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blank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faces giving no clue as to what they would say next.   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blank    n.                </a:t>
            </a:r>
            <a:r>
              <a:rPr lang="zh-CN" altLang="en-US" sz="2400"/>
              <a:t>空白处，空格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zh-CN" altLang="en-US" sz="2400"/>
              <a:t> </a:t>
            </a:r>
            <a:r>
              <a:rPr lang="en-US" altLang="zh-CN" sz="2400"/>
              <a:t> blankly   adv.           </a:t>
            </a:r>
            <a:r>
              <a:rPr lang="zh-CN" altLang="en-US" sz="2400"/>
              <a:t>茫然地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go blank                  </a:t>
            </a:r>
            <a:r>
              <a:rPr lang="zh-CN" altLang="en-US" sz="2400"/>
              <a:t>突然一片空白，出现空白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with a blank look     </a:t>
            </a:r>
            <a:r>
              <a:rPr lang="zh-CN" altLang="en-US" sz="2400"/>
              <a:t>面无表情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fill in the blank         </a:t>
            </a:r>
            <a:r>
              <a:rPr lang="zh-CN" altLang="en-US" sz="2400"/>
              <a:t>填空</a:t>
            </a:r>
            <a:endParaRPr lang="en-US" altLang="zh-CN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9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9290" y="887730"/>
            <a:ext cx="1096962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To his great surprise,  the girl stared at him _______________(blank). 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 Fill in these ____________ (blank) using proper forms of the verbs.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 At the boring meeting, people sat ___________ a blank expression.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 My mind was a blank and I couldn't remember her name. (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英译汉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___________________________________________.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 Chan’s _________________________ (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茫然的神情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made all of us worried and embarrassed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48410" y="3983990"/>
            <a:ext cx="6096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我脑子里是一片空白，记不起她的名字了。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91080" y="4759960"/>
            <a:ext cx="33750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 blank expression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396230" y="2657475"/>
            <a:ext cx="12001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with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839720" y="1866900"/>
            <a:ext cx="1425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blanks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6596380" y="1105535"/>
            <a:ext cx="1566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blankly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6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6530" y="0"/>
            <a:ext cx="10262870" cy="705485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二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potencial n.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潜力，潜能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529590" y="1035050"/>
            <a:ext cx="1099121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It was only after graduating from university overseas and returning to visit her parents that Zhang realized the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potential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 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potential   adj.              </a:t>
            </a:r>
            <a:r>
              <a:rPr lang="zh-CN" altLang="en-US" sz="2400"/>
              <a:t>有潜力，潜在的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the potencial for (doing) sth                      </a:t>
            </a:r>
            <a:r>
              <a:rPr lang="zh-CN" altLang="en-US" sz="2400"/>
              <a:t>做某事的潜力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have the potential to do sth                     </a:t>
            </a:r>
            <a:r>
              <a:rPr lang="zh-CN" altLang="en-US" sz="2400"/>
              <a:t>有潜力做某事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fulfil/ achieve/ realize one’s potential       </a:t>
            </a:r>
            <a:r>
              <a:rPr lang="zh-CN" altLang="en-US" sz="2400"/>
              <a:t>发挥某人的潜力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potential danger/ risk                               </a:t>
            </a:r>
            <a:r>
              <a:rPr lang="zh-CN" altLang="en-US" sz="2400"/>
              <a:t>潜在的危险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9290" y="789305"/>
            <a:ext cx="1119568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The European marketplace offers excellent potential __________ increasing sales.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He has the potential ___________________ (become) a world-class musician.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 It’s worrying to find out that someone you see every day is carrying a ____________ (potential) deadly virus.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Henry has the potential __________________ (appoint) as a manager next time.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We need to find new ways to help students ______________________________(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发挥他们的潜能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767320" y="1033145"/>
            <a:ext cx="1072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for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864610" y="1766570"/>
            <a:ext cx="23082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 become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813925" y="2501265"/>
            <a:ext cx="1820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potentially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84320" y="4010660"/>
            <a:ext cx="2497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to be appointed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666865" y="4674235"/>
            <a:ext cx="35217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  realize their potentail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63975" y="70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三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guidance n. 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指导，引导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391160" y="808990"/>
            <a:ext cx="1099121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She advises that people be realistic and seek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guidance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from expect consultants before rushing into things. 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guide   v. &amp; n.                          </a:t>
            </a:r>
            <a:r>
              <a:rPr lang="zh-CN" altLang="en-US" sz="2400"/>
              <a:t>指导，带领；导游，指南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seek guidance from sb           </a:t>
            </a:r>
            <a:r>
              <a:rPr lang="zh-CN" altLang="en-US" sz="2400"/>
              <a:t>向某人寻求指导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provide guidance for sb          </a:t>
            </a:r>
            <a:r>
              <a:rPr lang="zh-CN" altLang="en-US" sz="2400"/>
              <a:t>向某人提供指导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under one’s guidance             </a:t>
            </a:r>
            <a:r>
              <a:rPr lang="zh-CN" altLang="en-US" sz="2400"/>
              <a:t>在</a:t>
            </a:r>
            <a:r>
              <a:rPr lang="en-US" altLang="zh-CN" sz="2400"/>
              <a:t>...</a:t>
            </a:r>
            <a:r>
              <a:rPr lang="zh-CN" altLang="en-US" sz="2400"/>
              <a:t>的指导下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guide sb to/ around/ through   </a:t>
            </a:r>
            <a:r>
              <a:rPr lang="zh-CN" altLang="en-US" sz="2400"/>
              <a:t>带领某人去</a:t>
            </a:r>
            <a:r>
              <a:rPr lang="en-US" altLang="zh-CN" sz="2400"/>
              <a:t> / </a:t>
            </a:r>
            <a:r>
              <a:rPr lang="zh-CN" altLang="en-US" sz="2400"/>
              <a:t>参观</a:t>
            </a:r>
            <a:r>
              <a:rPr lang="en-US" altLang="zh-CN" sz="2400"/>
              <a:t>/</a:t>
            </a:r>
            <a:r>
              <a:rPr lang="zh-CN" altLang="en-US" sz="2400"/>
              <a:t>穿过</a:t>
            </a:r>
            <a:r>
              <a:rPr lang="en-US" altLang="zh-CN" sz="2400"/>
              <a:t> ...</a:t>
            </a:r>
            <a:endParaRPr lang="en-US" altLang="zh-CN" sz="2400"/>
          </a:p>
        </p:txBody>
      </p:sp>
    </p:spTree>
    <p:custDataLst>
      <p:tags r:id="rId1"/>
    </p:custDataLst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UNIT_TABLE_BEAUTIFY" val="smartTable{1317c229-c9b6-4ff5-a799-7cce5258f575}"/>
  <p:tag name="TABLE_ENDDRAG_ORIGIN_RECT" val="943*482"/>
  <p:tag name="TABLE_ENDDRAG_RECT" val="11*56*943*482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TABLE_BEAUTIFY" val="smartTable{681765eb-2b12-4fb4-810f-07b936594413}"/>
  <p:tag name="TABLE_ENDDRAG_ORIGIN_RECT" val="935*460"/>
  <p:tag name="TABLE_ENDDRAG_RECT" val="9*55*935*460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TABLE_BEAUTIFY" val="smartTable{38accecb-09fd-42c8-bffe-59ca6ff887e9}"/>
  <p:tag name="TABLE_ENDDRAG_ORIGIN_RECT" val="859*170"/>
  <p:tag name="TABLE_ENDDRAG_RECT" val="52*226*859*170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KSO_WM_UNIT_TABLE_BEAUTIFY" val="smartTable{71302c89-c894-4ef2-ae07-55918af64d2f}"/>
  <p:tag name="TABLE_ENDDRAG_ORIGIN_RECT" val="843*130"/>
  <p:tag name="TABLE_ENDDRAG_RECT" val="52*119*843*130"/>
</p:tagLst>
</file>

<file path=ppt/tags/tag84.xml><?xml version="1.0" encoding="utf-8"?>
<p:tagLst xmlns:p="http://schemas.openxmlformats.org/presentationml/2006/main">
  <p:tag name="KSO_WM_UNIT_TABLE_BEAUTIFY" val="smartTable{0568ea6b-4a67-4bc5-b304-340dd1acb0eb}"/>
  <p:tag name="TABLE_ENDDRAG_ORIGIN_RECT" val="843*113"/>
  <p:tag name="TABLE_ENDDRAG_RECT" val="52*330*843*113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KSO_WPP_MARK_KEY" val="837276d9-ad70-4575-aa57-6a7e80e42fb2"/>
  <p:tag name="COMMONDATA" val="eyJoZGlkIjoiNzAzMjMzZTEwNDUwZmM1Mjk2MTVjYmQxODMwZjRmZGIifQ==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9584</Words>
  <Application>WPS 演示</Application>
  <PresentationFormat/>
  <Paragraphs>454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6" baseType="lpstr">
      <vt:lpstr>Arial</vt:lpstr>
      <vt:lpstr>宋体</vt:lpstr>
      <vt:lpstr>Wingdings</vt:lpstr>
      <vt:lpstr>微软雅黑</vt:lpstr>
      <vt:lpstr>Wingdings</vt:lpstr>
      <vt:lpstr>Times New Roman</vt:lpstr>
      <vt:lpstr>字魂27号-布丁体</vt:lpstr>
      <vt:lpstr>Arial Unicode MS</vt:lpstr>
      <vt:lpstr>Calibri</vt:lpstr>
      <vt:lpstr>Office 主题​​</vt:lpstr>
      <vt:lpstr>PowerPoint 演示文稿</vt:lpstr>
      <vt:lpstr> 本课件主要内容安排 </vt:lpstr>
      <vt:lpstr> 单元构词扩展词汇  </vt:lpstr>
      <vt:lpstr> 单元重点短语 </vt:lpstr>
      <vt:lpstr>✭词汇一  blank  adj. 空白的，无表情的，茫然的 </vt:lpstr>
      <vt:lpstr> 跟踪练习 </vt:lpstr>
      <vt:lpstr>✭词汇二 potencial n. 潜力，潜能</vt:lpstr>
      <vt:lpstr> 跟踪练习 </vt:lpstr>
      <vt:lpstr>✭词汇三 guidance n.  指导，引导</vt:lpstr>
      <vt:lpstr> 跟踪练习 </vt:lpstr>
      <vt:lpstr>✭词汇四 superior adj. 优质的，更好的，上乘的</vt:lpstr>
      <vt:lpstr> 跟踪练习 </vt:lpstr>
      <vt:lpstr>✭词汇五 accumulate v. 积累，集聚</vt:lpstr>
      <vt:lpstr> 跟踪练习 </vt:lpstr>
      <vt:lpstr>✭词汇六 frustration n. 懊恼，沮丧</vt:lpstr>
      <vt:lpstr> 跟踪练习 </vt:lpstr>
      <vt:lpstr>单元语法  定语从句</vt:lpstr>
      <vt:lpstr>PowerPoint 演示文稿</vt:lpstr>
      <vt:lpstr> 理解应用 </vt:lpstr>
      <vt:lpstr> 单元重点句型 1 </vt:lpstr>
      <vt:lpstr> 理解应用 </vt:lpstr>
      <vt:lpstr> 单元重点句型 2 </vt:lpstr>
      <vt:lpstr>理解应用</vt:lpstr>
      <vt:lpstr> 单元重点句型 3 </vt:lpstr>
      <vt:lpstr> 理解应用 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风轻云淡</cp:lastModifiedBy>
  <cp:revision>2</cp:revision>
  <cp:lastPrinted>2021-06-18T00:10:00Z</cp:lastPrinted>
  <dcterms:created xsi:type="dcterms:W3CDTF">2021-06-18T00:10:00Z</dcterms:created>
  <dcterms:modified xsi:type="dcterms:W3CDTF">2023-03-19T18:51:27Z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0F8AA7424366499BBE39DF763A164B75</vt:lpwstr>
  </property>
  <property fmtid="{D5CDD505-2E9C-101B-9397-08002B2CF9AE}" pid="7" name="KSOProductBuildVer">
    <vt:lpwstr>2052-11.1.0.13703</vt:lpwstr>
  </property>
</Properties>
</file>