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0" r:id="rId4"/>
    <p:sldId id="279" r:id="rId5"/>
    <p:sldId id="278" r:id="rId6"/>
    <p:sldId id="277" r:id="rId7"/>
    <p:sldId id="276" r:id="rId8"/>
    <p:sldId id="275" r:id="rId9"/>
    <p:sldId id="274" r:id="rId10"/>
    <p:sldId id="273" r:id="rId11"/>
    <p:sldId id="272" r:id="rId12"/>
    <p:sldId id="271" r:id="rId13"/>
    <p:sldId id="270" r:id="rId14"/>
    <p:sldId id="269" r:id="rId15"/>
    <p:sldId id="268" r:id="rId16"/>
    <p:sldId id="267" r:id="rId17"/>
    <p:sldId id="266" r:id="rId18"/>
    <p:sldId id="265" r:id="rId19"/>
    <p:sldId id="264" r:id="rId20"/>
    <p:sldId id="263" r:id="rId21"/>
    <p:sldId id="262" r:id="rId22"/>
    <p:sldId id="261" r:id="rId23"/>
    <p:sldId id="260" r:id="rId24"/>
    <p:sldId id="259" r:id="rId25"/>
    <p:sldId id="258" r:id="rId26"/>
    <p:sldId id="257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7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24"/>
        <p:guide pos="37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96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2.xml"/><Relationship Id="rId2" Type="http://schemas.openxmlformats.org/officeDocument/2006/relationships/image" Target="../media/image15.jpeg"/><Relationship Id="rId1" Type="http://schemas.openxmlformats.org/officeDocument/2006/relationships/tags" Target="../tags/tag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4.xml"/><Relationship Id="rId6" Type="http://schemas.openxmlformats.org/officeDocument/2006/relationships/image" Target="file:///C:\Users\Administrator\AppData\Local\Temp\wps\INetCache\fc28ec7386eed41d2247e437f91d3f0b" TargetMode="External"/><Relationship Id="rId5" Type="http://schemas.openxmlformats.org/officeDocument/2006/relationships/image" Target="../media/image4.jpeg"/><Relationship Id="rId4" Type="http://schemas.openxmlformats.org/officeDocument/2006/relationships/image" Target="file:///C:\Users\Administrator\AppData\Local\Temp\wps\INetCache\5c7381aafc47ba96b42014fc63345151" TargetMode="External"/><Relationship Id="rId3" Type="http://schemas.openxmlformats.org/officeDocument/2006/relationships/image" Target="../media/image3.jpeg"/><Relationship Id="rId2" Type="http://schemas.openxmlformats.org/officeDocument/2006/relationships/image" Target="file:///C:\Users\Administrator\AppData\Local\Temp\wps\INetCache\330f7c8847735ea4ba23cfaebae64da4" TargetMode="Externa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5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758045" y="6524625"/>
            <a:ext cx="2350135" cy="228600"/>
            <a:chOff x="2805536" y="-1467853"/>
            <a:chExt cx="2161673" cy="228600"/>
          </a:xfrm>
        </p:grpSpPr>
        <p:sp>
          <p:nvSpPr>
            <p:cNvPr id="26" name="椭圆 25"/>
            <p:cNvSpPr/>
            <p:nvPr/>
          </p:nvSpPr>
          <p:spPr>
            <a:xfrm>
              <a:off x="2805536" y="-1467853"/>
              <a:ext cx="228600" cy="228600"/>
            </a:xfrm>
            <a:prstGeom prst="ellipse">
              <a:avLst/>
            </a:prstGeom>
            <a:solidFill>
              <a:srgbClr val="78B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288804" y="-1467853"/>
              <a:ext cx="228600" cy="228600"/>
            </a:xfrm>
            <a:prstGeom prst="ellipse">
              <a:avLst/>
            </a:prstGeom>
            <a:solidFill>
              <a:srgbClr val="FDD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772072" y="-1467853"/>
              <a:ext cx="228600" cy="228600"/>
            </a:xfrm>
            <a:prstGeom prst="ellipse">
              <a:avLst/>
            </a:prstGeom>
            <a:solidFill>
              <a:srgbClr val="ED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255340" y="-1467853"/>
              <a:ext cx="228600" cy="228600"/>
            </a:xfrm>
            <a:prstGeom prst="ellipse">
              <a:avLst/>
            </a:prstGeom>
            <a:solidFill>
              <a:srgbClr val="E97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4738609" y="-1467853"/>
              <a:ext cx="228600" cy="228600"/>
            </a:xfrm>
            <a:prstGeom prst="ellipse">
              <a:avLst/>
            </a:prstGeom>
            <a:solidFill>
              <a:srgbClr val="AB7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3" name="图片 12" descr="新教材精创页眉-简化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9910" y="84455"/>
            <a:ext cx="8318500" cy="8293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90560" y="937260"/>
            <a:ext cx="3901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solidFill>
                  <a:schemeClr val="accent1"/>
                </a:solidFill>
                <a:sym typeface="+mn-ea"/>
              </a:rPr>
              <a:t>  </a:t>
            </a:r>
            <a:r>
              <a:rPr lang="zh-CN" altLang="en-US" sz="1600" b="1" smtClean="0">
                <a:solidFill>
                  <a:schemeClr val="accent1"/>
                </a:solidFill>
                <a:sym typeface="+mn-ea"/>
              </a:rPr>
              <a:t>外研版高中英语  选择性</a:t>
            </a:r>
            <a:r>
              <a:rPr lang="zh-CN" altLang="en-US" sz="1600" b="1">
                <a:solidFill>
                  <a:schemeClr val="accent1"/>
                </a:solidFill>
                <a:sym typeface="+mn-ea"/>
              </a:rPr>
              <a:t>必修第四册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   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62050" y="1842770"/>
            <a:ext cx="9895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5400" b="1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Unit 4     Everyday economics</a:t>
            </a:r>
            <a:endParaRPr lang="en-US" altLang="zh-CN" sz="5400" b="1">
              <a:solidFill>
                <a:srgbClr val="FF0000"/>
              </a:solidFill>
              <a:latin typeface="Times New Roman" panose="02020603050405020304" charset="0"/>
              <a:ea typeface="字魂27号-布丁体" panose="00000500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19910" y="3302000"/>
            <a:ext cx="97758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Period 1  </a:t>
            </a:r>
            <a:r>
              <a:rPr lang="en-US" altLang="zh-CN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Staring out &amp; Understanding ideas</a:t>
            </a:r>
            <a:endParaRPr lang="en-US" altLang="zh-CN" sz="4000">
              <a:solidFill>
                <a:srgbClr val="FF0000"/>
              </a:solidFill>
              <a:latin typeface="Times New Roman" panose="02020603050405020304" charset="0"/>
              <a:ea typeface="字魂27号-布丁体" panose="00000500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61" name="组合 60"/>
          <p:cNvGrpSpPr/>
          <p:nvPr/>
        </p:nvGrpSpPr>
        <p:grpSpPr>
          <a:xfrm flipH="1" flipV="1">
            <a:off x="-923925" y="-35560"/>
            <a:ext cx="5055870" cy="573405"/>
            <a:chOff x="-460228" y="4964882"/>
            <a:chExt cx="16582544" cy="1921192"/>
          </a:xfrm>
        </p:grpSpPr>
        <p:sp>
          <p:nvSpPr>
            <p:cNvPr id="62" name="等腰三角形 5"/>
            <p:cNvSpPr/>
            <p:nvPr/>
          </p:nvSpPr>
          <p:spPr>
            <a:xfrm>
              <a:off x="-460228" y="5749042"/>
              <a:ext cx="3560710" cy="113703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78B6A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等腰三角形 5"/>
            <p:cNvSpPr/>
            <p:nvPr/>
          </p:nvSpPr>
          <p:spPr>
            <a:xfrm>
              <a:off x="1498898" y="5414211"/>
              <a:ext cx="4355342" cy="147186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137032 h 1137032"/>
                <a:gd name="connsiteX1-19" fmla="*/ 1780355 w 3560710"/>
                <a:gd name="connsiteY1-20" fmla="*/ 88 h 1137032"/>
                <a:gd name="connsiteX2-21" fmla="*/ 3560710 w 3560710"/>
                <a:gd name="connsiteY2-22" fmla="*/ 1137032 h 1137032"/>
                <a:gd name="connsiteX3-23" fmla="*/ 0 w 3560710"/>
                <a:gd name="connsiteY3-24" fmla="*/ 1137032 h 1137032"/>
                <a:gd name="connsiteX0-25" fmla="*/ 0 w 3560710"/>
                <a:gd name="connsiteY0-26" fmla="*/ 1137032 h 1137032"/>
                <a:gd name="connsiteX1-27" fmla="*/ 1780355 w 3560710"/>
                <a:gd name="connsiteY1-28" fmla="*/ 88 h 1137032"/>
                <a:gd name="connsiteX2-29" fmla="*/ 3560710 w 3560710"/>
                <a:gd name="connsiteY2-30" fmla="*/ 1137032 h 1137032"/>
                <a:gd name="connsiteX3-31" fmla="*/ 0 w 3560710"/>
                <a:gd name="connsiteY3-32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298852" y="-9500"/>
                    <a:pt x="1780355" y="88"/>
                  </a:cubicBezTo>
                  <a:cubicBezTo>
                    <a:pt x="2261858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FDD06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等腰三角形 5"/>
            <p:cNvSpPr/>
            <p:nvPr/>
          </p:nvSpPr>
          <p:spPr>
            <a:xfrm>
              <a:off x="3763709" y="4964882"/>
              <a:ext cx="5327811" cy="192119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ED935C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等腰三角形 5"/>
            <p:cNvSpPr/>
            <p:nvPr/>
          </p:nvSpPr>
          <p:spPr>
            <a:xfrm>
              <a:off x="6780019" y="5781117"/>
              <a:ext cx="5439657" cy="107688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076883 h 1076883"/>
                <a:gd name="connsiteX1-19" fmla="*/ 2134761 w 3560710"/>
                <a:gd name="connsiteY1-20" fmla="*/ 97 h 1076883"/>
                <a:gd name="connsiteX2-21" fmla="*/ 3560710 w 3560710"/>
                <a:gd name="connsiteY2-22" fmla="*/ 1076883 h 1076883"/>
                <a:gd name="connsiteX3-23" fmla="*/ 0 w 3560710"/>
                <a:gd name="connsiteY3-24" fmla="*/ 1076883 h 10768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076883">
                  <a:moveTo>
                    <a:pt x="0" y="1076883"/>
                  </a:moveTo>
                  <a:cubicBezTo>
                    <a:pt x="593452" y="697902"/>
                    <a:pt x="1456530" y="-9491"/>
                    <a:pt x="2134761" y="97"/>
                  </a:cubicBezTo>
                  <a:cubicBezTo>
                    <a:pt x="2812992" y="9685"/>
                    <a:pt x="2967258" y="697902"/>
                    <a:pt x="3560710" y="1076883"/>
                  </a:cubicBezTo>
                  <a:lnTo>
                    <a:pt x="0" y="1076883"/>
                  </a:lnTo>
                  <a:close/>
                </a:path>
              </a:pathLst>
            </a:custGeom>
            <a:solidFill>
              <a:srgbClr val="E9746E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等腰三角形 5"/>
            <p:cNvSpPr/>
            <p:nvPr/>
          </p:nvSpPr>
          <p:spPr>
            <a:xfrm>
              <a:off x="9613231" y="5220014"/>
              <a:ext cx="6509085" cy="1637986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AB7DB6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140" y="8890"/>
            <a:ext cx="10640060" cy="705485"/>
          </a:xfrm>
        </p:spPr>
        <p:txBody>
          <a:bodyPr/>
          <a:lstStyle/>
          <a:p>
            <a:r>
              <a:rPr lang="en-US" altLang="zh-CN">
                <a:solidFill>
                  <a:srgbClr val="5568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Reading </a:t>
            </a:r>
            <a:r>
              <a:rPr lang="en-US" altLang="zh-CN"/>
              <a:t>          </a:t>
            </a: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Business Blossoms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96010"/>
            <a:ext cx="6068060" cy="4245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060" y="1096645"/>
            <a:ext cx="6123940" cy="4244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5553710"/>
            <a:ext cx="7200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</a:rPr>
              <a:t>Zhang Yue, chairwoman of a compnay</a:t>
            </a:r>
            <a:endParaRPr lang="en-US" altLang="zh-CN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</a:rPr>
              <a:t>creating a multi-million </a:t>
            </a:r>
            <a:r>
              <a:rPr lang="en-US" altLang="zh-CN" sz="2400" i="1">
                <a:solidFill>
                  <a:srgbClr val="FF0000"/>
                </a:solidFill>
              </a:rPr>
              <a:t>yuan </a:t>
            </a:r>
            <a:r>
              <a:rPr lang="en-US" altLang="zh-CN" sz="2400">
                <a:solidFill>
                  <a:srgbClr val="FF0000"/>
                </a:solidFill>
              </a:rPr>
              <a:t>business form roses</a:t>
            </a:r>
            <a:endParaRPr lang="en-US" altLang="zh-CN" sz="24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8920" y="8890"/>
            <a:ext cx="3430905" cy="705485"/>
          </a:xfrm>
        </p:spPr>
        <p:txBody>
          <a:bodyPr/>
          <a:lstStyle/>
          <a:p>
            <a:r>
              <a:rPr lang="zh-CN" altLang="en-US">
                <a:solidFill>
                  <a:srgbClr val="5568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 reading</a:t>
            </a:r>
            <a:r>
              <a:rPr lang="zh-CN" altLang="en-US"/>
              <a:t>  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0" y="845820"/>
            <a:ext cx="1156652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</a:rPr>
              <a:t>1. What decision did Zhang Yue make to develop her career?  </a:t>
            </a:r>
            <a:endParaRPr lang="en-US" sz="2400" b="1">
              <a:latin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</a:rPr>
              <a:t>    A. She decided to return her home town and start a business growing roses. </a:t>
            </a:r>
            <a:r>
              <a:rPr lang="en-US" sz="2400" b="0">
                <a:latin typeface="Times New Roman" panose="02020603050405020304" charset="0"/>
              </a:rPr>
              <a:t>    B. She decided to return her home and start a company selling cosmetics. </a:t>
            </a:r>
            <a:r>
              <a:rPr lang="en-US" sz="2400" b="0">
                <a:latin typeface="Times New Roman" panose="02020603050405020304" charset="0"/>
              </a:rPr>
              <a:t>    C. She decided to return her home town and run a training school. </a:t>
            </a:r>
            <a:r>
              <a:rPr lang="en-US" sz="2400" b="0">
                <a:latin typeface="Times New Roman" panose="02020603050405020304" charset="0"/>
              </a:rPr>
              <a:t>
</a:t>
            </a:r>
            <a:endParaRPr lang="en-US" sz="2400" b="0">
              <a:latin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sym typeface="+mn-ea"/>
              </a:rPr>
              <a:t>                                                                                                                    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(Answer: _____ )   </a:t>
            </a:r>
            <a:endParaRPr lang="en-US" altLang="en-US" sz="2400" b="1">
              <a:solidFill>
                <a:srgbClr val="FF0000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61625" y="3098165"/>
            <a:ext cx="568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charset="0"/>
                <a:sym typeface="+mn-ea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A</a:t>
            </a:r>
            <a:endParaRPr lang="en-US" altLang="en-US" sz="2400" b="1">
              <a:solidFill>
                <a:srgbClr val="FF0000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3838575"/>
            <a:ext cx="1183957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</a:rPr>
              <a:t>2.  Which words can best describe Zhang Yue?</a:t>
            </a:r>
            <a:endParaRPr lang="en-US" sz="2400" b="1">
              <a:latin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>
                <a:latin typeface="Times New Roman" panose="02020603050405020304" charset="0"/>
              </a:rPr>
              <a:t>    A. Diligent and experienced       </a:t>
            </a:r>
            <a:r>
              <a:rPr lang="en-US" sz="2400">
                <a:latin typeface="Times New Roman" panose="02020603050405020304" charset="0"/>
              </a:rPr>
              <a:t>    B. Passionate and devoted    </a:t>
            </a:r>
            <a:r>
              <a:rPr lang="en-US" sz="2400">
                <a:latin typeface="Times New Roman" panose="02020603050405020304" charset="0"/>
              </a:rPr>
              <a:t>    C. Potential and doubtful</a:t>
            </a:r>
            <a:r>
              <a:rPr lang="en-US" sz="2400" b="1">
                <a:latin typeface="Times New Roman" panose="02020603050405020304" charset="0"/>
                <a:sym typeface="+mn-ea"/>
              </a:rPr>
              <a:t>                                                                          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(Answer:_____ )            </a:t>
            </a:r>
            <a:r>
              <a:rPr lang="en-US" sz="2400" b="1">
                <a:latin typeface="Times New Roman" panose="02020603050405020304" charset="0"/>
                <a:sym typeface="+mn-ea"/>
              </a:rPr>
              <a:t>                  </a:t>
            </a:r>
            <a:r>
              <a:rPr lang="en-US" sz="2400" b="1">
                <a:latin typeface="Times New Roman" panose="02020603050405020304" charset="0"/>
                <a:sym typeface="+mn-ea"/>
              </a:rPr>
              <a:t>
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 flipH="1">
            <a:off x="10560685" y="5516880"/>
            <a:ext cx="543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B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226060" y="339090"/>
            <a:ext cx="1174369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</a:rPr>
              <a:t>3. What was Zhang Yue biggest difficulty at the beginning? </a:t>
            </a:r>
            <a:endParaRPr lang="en-US" sz="2400" b="1">
              <a:latin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</a:rPr>
              <a:t>   </a:t>
            </a:r>
            <a:r>
              <a:rPr lang="en-US" sz="2400" b="0">
                <a:latin typeface="Times New Roman" panose="02020603050405020304" charset="0"/>
              </a:rPr>
              <a:t>A. Lacking much money         </a:t>
            </a:r>
            <a:r>
              <a:rPr lang="en-US" sz="2400" b="0">
                <a:latin typeface="Times New Roman" panose="02020603050405020304" charset="0"/>
              </a:rPr>
              <a:t>   B. Being refused by others   </a:t>
            </a:r>
            <a:r>
              <a:rPr lang="en-US" sz="2400" b="0">
                <a:latin typeface="Times New Roman" panose="02020603050405020304" charset="0"/>
              </a:rPr>
              <a:t>   D. Lacking labour force                                                   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(Answer : _______)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
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8983345" y="2032635"/>
            <a:ext cx="705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 A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226060" y="3075305"/>
            <a:ext cx="111842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4. Which is true about Zhang Yue according to the passage?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A. She has dreamed of starting business since children.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B. She only used her own money to start her business.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C. She never thought she would end up growing roses in her own town.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                                   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(Answer : _______)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53195" y="5375910"/>
            <a:ext cx="676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</a:t>
            </a:r>
            <a:r>
              <a:rPr lang="en-US" altLang="zh-CN" sz="2400" b="1">
                <a:solidFill>
                  <a:srgbClr val="FF0000"/>
                </a:solidFill>
              </a:rPr>
              <a:t>C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0860" y="8890"/>
            <a:ext cx="4294505" cy="705485"/>
          </a:xfrm>
        </p:spPr>
        <p:txBody>
          <a:bodyPr/>
          <a:lstStyle/>
          <a:p>
            <a:r>
              <a:rPr lang="zh-CN" altLang="en-US"/>
              <a:t> 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Further reading</a:t>
            </a:r>
            <a:r>
              <a:rPr lang="zh-CN" altLang="en-US"/>
              <a:t>  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133350" y="828040"/>
            <a:ext cx="1183576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</a:rPr>
              <a:t>1. Choose the main purpose of the text and give your reasons. </a:t>
            </a:r>
            <a:r>
              <a:rPr lang="en-US" sz="2400" b="0">
                <a:latin typeface="Times New Roman" panose="02020603050405020304" charset="0"/>
              </a:rPr>
              <a:t>   A. To introduce the main reasons why young people choose to start their own businesses. </a:t>
            </a:r>
            <a:r>
              <a:rPr lang="en-US" sz="2400" b="0">
                <a:latin typeface="Times New Roman" panose="02020603050405020304" charset="0"/>
              </a:rPr>
              <a:t>   B. To analyse the pros and cons of young people starting their own business. </a:t>
            </a:r>
            <a:r>
              <a:rPr lang="en-US" sz="2400" b="0">
                <a:latin typeface="Times New Roman" panose="02020603050405020304" charset="0"/>
              </a:rPr>
              <a:t>   C. To encourage all young people to start their own business after graduation. </a:t>
            </a:r>
            <a:r>
              <a:rPr lang="en-US" sz="2400" b="0">
                <a:latin typeface="Times New Roman" panose="02020603050405020304" charset="0"/>
              </a:rPr>
              <a:t>   D. To help young think more realistically before starting their own business. </a:t>
            </a:r>
            <a:r>
              <a:rPr lang="en-US" sz="2400" b="0">
                <a:latin typeface="Times New Roman" panose="02020603050405020304" charset="0"/>
              </a:rPr>
              <a:t>   E. To teach young people the correct procedures for starting their own businesses. </a:t>
            </a:r>
            <a:r>
              <a:rPr lang="en-US" sz="2400" b="1">
                <a:latin typeface="Times New Roman" panose="02020603050405020304" charset="0"/>
              </a:rPr>
              <a:t>                                                                                                    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</a:rPr>
              <a:t>(Answer :_________)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</a:rPr>
              <a:t>
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9535795" y="4246880"/>
            <a:ext cx="554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D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9360" y="156845"/>
            <a:ext cx="9799955" cy="705485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structure &amp; the theme of the text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934720"/>
          <a:ext cx="12192000" cy="5541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785"/>
                <a:gridCol w="2113915"/>
                <a:gridCol w="8623300"/>
              </a:tblGrid>
              <a:tr h="61912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Parts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Paragraphs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The main idea</a:t>
                      </a:r>
                      <a:endParaRPr lang="en-US" altLang="zh-CN" sz="2400"/>
                    </a:p>
                  </a:txBody>
                  <a:tcPr vert="horz"/>
                </a:tc>
              </a:tr>
              <a:tr h="123063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Part 1</a:t>
                      </a:r>
                      <a:endParaRPr lang="en-US" altLang="zh-CN" sz="2400"/>
                    </a:p>
                  </a:txBody>
                  <a:tcPr vert="horz">
                    <a:solidFill>
                      <a:srgbClr val="00B050"/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Paras 1/2</a:t>
                      </a:r>
                      <a:endParaRPr lang="en-US" altLang="zh-CN" sz="2400"/>
                    </a:p>
                  </a:txBody>
                  <a:tcPr vert="horz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122999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Part 2</a:t>
                      </a:r>
                      <a:endParaRPr lang="en-US" altLang="zh-CN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>
                    <a:solidFill>
                      <a:srgbClr val="00B050"/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Paras </a:t>
                      </a:r>
                      <a:r>
                        <a:rPr lang="en-US" altLang="zh-CN" sz="2400"/>
                        <a:t>3/4</a:t>
                      </a:r>
                      <a:endParaRPr lang="zh-CN" altLang="en-US" sz="2400"/>
                    </a:p>
                  </a:txBody>
                  <a:tcPr vert="horz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123253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Part 3</a:t>
                      </a:r>
                      <a:endParaRPr lang="en-US" altLang="zh-CN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>
                    <a:solidFill>
                      <a:srgbClr val="00B050"/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Paras 5/6</a:t>
                      </a:r>
                      <a:endParaRPr lang="en-US" altLang="zh-CN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12293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Part 4</a:t>
                      </a:r>
                      <a:endParaRPr lang="en-US" altLang="zh-CN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>
                    <a:solidFill>
                      <a:srgbClr val="00B050"/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Paras 7/8</a:t>
                      </a:r>
                      <a:endParaRPr lang="en-US" altLang="zh-CN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580765" y="1918335"/>
            <a:ext cx="8082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General situation of the company 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80130" y="3103880"/>
            <a:ext cx="8389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Reasons for starting a business in Zhang’s home town 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80765" y="4338320"/>
            <a:ext cx="82524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Challenges in the process of  running her company  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80130" y="5573395"/>
            <a:ext cx="6979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Zhang’ advice for young enterpreneurs </a:t>
            </a:r>
            <a:endParaRPr lang="en-US" altLang="zh-CN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75" y="159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Organize information from the passage</a:t>
            </a:r>
            <a:r>
              <a:rPr lang="zh-CN" altLang="en-US"/>
              <a:t> 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63550" y="905510"/>
          <a:ext cx="10900410" cy="5427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3240"/>
                <a:gridCol w="3823335"/>
                <a:gridCol w="5283835"/>
              </a:tblGrid>
              <a:tr h="643890">
                <a:tc gridSpan="2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Interview notes </a:t>
                      </a: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9255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Programme </a:t>
                      </a: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Young start-ups </a:t>
                      </a:r>
                      <a:endParaRPr lang="en-US" alt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02997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Interviewee </a:t>
                      </a: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Zhang Yue </a:t>
                      </a:r>
                      <a:endParaRPr lang="en-US" alt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36588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Occupation </a:t>
                      </a: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___________________ of Rose Valley Co.Ltd</a:t>
                      </a:r>
                      <a:endParaRPr lang="en-US" altLang="en-US" sz="2400" b="0" baseline="30000">
                        <a:solidFill>
                          <a:srgbClr val="7030A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99568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Date </a:t>
                      </a: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26</a:t>
                      </a:r>
                      <a:r>
                        <a:rPr lang="en-US" sz="2400" b="0" baseline="3000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</a:t>
                      </a: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April</a:t>
                      </a:r>
                      <a:endParaRPr lang="en-US" alt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604635" y="905510"/>
            <a:ext cx="4177665" cy="4770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569845" y="4021455"/>
            <a:ext cx="2263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Chairwoman 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67665" y="589280"/>
          <a:ext cx="11019155" cy="53651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19155"/>
              </a:tblGrid>
              <a:tr h="54864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General situation of the company</a:t>
                      </a: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745615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◎ One of the best rose products in Asia.</a:t>
                      </a:r>
                      <a:endParaRPr 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◎ A major Asia manufacturer of cosmetics </a:t>
                      </a: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________________________________</a:t>
                      </a:r>
                      <a:endParaRPr lang="en-US" alt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Reasons for starting a business in her hometown</a:t>
                      </a: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38506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◎ </a:t>
                      </a: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_______________________________ for growing roses </a:t>
                      </a:r>
                      <a:endParaRPr 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◎ Experience the freedom of  </a:t>
                      </a: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_______________________</a:t>
                      </a:r>
                      <a:endParaRPr 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◎ </a:t>
                      </a: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______________________________________________</a:t>
                      </a:r>
                      <a:endParaRPr lang="en-US" alt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6181725" y="1368425"/>
            <a:ext cx="53181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was willing to purchase the product and help with it distribution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20165" y="3569970"/>
            <a:ext cx="4134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</a:t>
            </a:r>
            <a:r>
              <a:rPr lang="en-US" altLang="zh-CN" sz="2400">
                <a:solidFill>
                  <a:srgbClr val="FF0000"/>
                </a:solidFill>
              </a:rPr>
              <a:t>An ideal place 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64710" y="4218940"/>
            <a:ext cx="3188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being her own boss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19530" y="4712970"/>
            <a:ext cx="6703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</a:t>
            </a:r>
            <a:r>
              <a:rPr lang="zh-CN" altLang="en-US" sz="2400">
                <a:solidFill>
                  <a:srgbClr val="FF0000"/>
                </a:solidFill>
              </a:rPr>
              <a:t>Giving something back to her home town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1640" y="589280"/>
          <a:ext cx="10831195" cy="572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31195"/>
              </a:tblGrid>
              <a:tr h="786765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Challenges </a:t>
                      </a: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419225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◎ Getting investment. </a:t>
                      </a:r>
                      <a:endParaRPr 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◎ </a:t>
                      </a: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__________________________________________</a:t>
                      </a:r>
                      <a:endParaRPr lang="en-US" alt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089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Advice for young entrepreneurs </a:t>
                      </a: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8859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◎ You need a good idea, hard work, </a:t>
                      </a: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</a:t>
                      </a: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___________________</a:t>
                      </a:r>
                      <a:endParaRPr 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◎ </a:t>
                      </a: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____________________________, access to capital, and</a:t>
                      </a:r>
                      <a:r>
                        <a:rPr lang="en-US" sz="2400" b="0" baseline="3000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2400" b="0" baseline="3000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 baseline="3000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</a:t>
                      </a: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_________________________________________</a:t>
                      </a:r>
                      <a:endParaRPr 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◎ </a:t>
                      </a: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10</a:t>
                      </a: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_________________________________________</a:t>
                      </a:r>
                      <a:endParaRPr 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◎ Your limits and the people you work with. </a:t>
                      </a:r>
                      <a:endParaRPr lang="en-US" altLang="en-US" sz="2400" b="0">
                        <a:solidFill>
                          <a:srgbClr val="7030A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023620" y="1947545"/>
            <a:ext cx="5136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Persuading people to work for her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59375" y="3602990"/>
            <a:ext cx="2736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</a:t>
            </a:r>
            <a:r>
              <a:rPr lang="zh-CN" altLang="en-US" sz="2400">
                <a:solidFill>
                  <a:srgbClr val="FF0000"/>
                </a:solidFill>
              </a:rPr>
              <a:t>determination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9650" y="4063365"/>
            <a:ext cx="4034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a sound business plan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72185" y="4546600"/>
            <a:ext cx="6024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good management and negotiating skills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36650" y="5319395"/>
            <a:ext cx="5264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</a:t>
            </a:r>
            <a:r>
              <a:rPr lang="zh-CN" altLang="en-US" sz="2400">
                <a:solidFill>
                  <a:srgbClr val="FF0000"/>
                </a:solidFill>
              </a:rPr>
              <a:t>Don</a:t>
            </a:r>
            <a:r>
              <a:rPr lang="en-US" altLang="zh-CN" sz="2400">
                <a:solidFill>
                  <a:srgbClr val="FF0000"/>
                </a:solidFill>
              </a:rPr>
              <a:t>’</a:t>
            </a:r>
            <a:r>
              <a:rPr lang="zh-CN" altLang="en-US" sz="2400">
                <a:solidFill>
                  <a:srgbClr val="FF0000"/>
                </a:solidFill>
              </a:rPr>
              <a:t>t be too ambitious.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461645" y="1087120"/>
            <a:ext cx="97129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>
                <a:latin typeface="Times New Roman" panose="02020603050405020304" charset="0"/>
              </a:rPr>
              <a:t>1. What do you think has contribute to Zhang Yue’s success? </a:t>
            </a:r>
            <a:endParaRPr lang="zh-CN" altLang="en-US" sz="2800"/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3832225" y="8255"/>
          <a:ext cx="4878705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8705"/>
              </a:tblGrid>
              <a:tr h="70104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400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Think &amp; Share </a:t>
                      </a:r>
                      <a:endParaRPr lang="en-US" altLang="zh-CN" sz="4000">
                        <a:solidFill>
                          <a:srgbClr val="00B0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759460" y="1704975"/>
            <a:ext cx="110248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33350" indent="-133350" fontAlgn="auto">
              <a:lnSpc>
                <a:spcPct val="150000"/>
              </a:lnSpc>
            </a:pP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In my point of view, she is passionate and devoted, which contributes to her success.</a:t>
            </a:r>
            <a:endParaRPr lang="en-US" sz="2400" b="0">
              <a:solidFill>
                <a:srgbClr val="FF0000"/>
              </a:solidFill>
              <a:latin typeface="Times New Roman" panose="02020603050405020304" charset="0"/>
            </a:endParaRPr>
          </a:p>
          <a:p>
            <a:pPr marL="133350" indent="-133350" fontAlgn="auto">
              <a:lnSpc>
                <a:spcPct val="150000"/>
              </a:lnSpc>
            </a:pP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Besides, she has a good idea and works so hard with a strong determination. 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461645" y="3367405"/>
            <a:ext cx="1079055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800" b="0">
                <a:latin typeface="Times New Roman" panose="02020603050405020304" charset="0"/>
              </a:rPr>
              <a:t>2. What other difficulties do you think young people encounter when starting their own business? 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772160" y="4848225"/>
            <a:ext cx="1048004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33350" indent="-133350" fontAlgn="auto">
              <a:lnSpc>
                <a:spcPct val="150000"/>
              </a:lnSpc>
            </a:pP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Except lacking enough money, they should take many things into consideration, </a:t>
            </a:r>
            <a:endParaRPr lang="en-US" sz="2400" b="0">
              <a:solidFill>
                <a:srgbClr val="FF0000"/>
              </a:solidFill>
              <a:latin typeface="Times New Roman" panose="02020603050405020304" charset="0"/>
            </a:endParaRPr>
          </a:p>
          <a:p>
            <a:pPr marL="133350" indent="-133350" fontAlgn="auto">
              <a:lnSpc>
                <a:spcPct val="150000"/>
              </a:lnSpc>
            </a:pP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including support from skilled working force, professional staff, good management </a:t>
            </a:r>
            <a:endParaRPr lang="en-US" sz="2400" b="0">
              <a:solidFill>
                <a:srgbClr val="FF0000"/>
              </a:solidFill>
              <a:latin typeface="Times New Roman" panose="02020603050405020304" charset="0"/>
            </a:endParaRPr>
          </a:p>
          <a:p>
            <a:pPr marL="133350" indent="-133350" fontAlgn="auto">
              <a:lnSpc>
                <a:spcPct val="150000"/>
              </a:lnSpc>
            </a:pP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and so on. 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3832225" y="8255"/>
          <a:ext cx="4878705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8705"/>
              </a:tblGrid>
              <a:tr h="70104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400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Think &amp; Share </a:t>
                      </a:r>
                      <a:endParaRPr lang="en-US" altLang="zh-CN" sz="4000">
                        <a:solidFill>
                          <a:srgbClr val="00B0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946150" y="936625"/>
            <a:ext cx="100838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33350" indent="-133350" fontAlgn="auto">
              <a:lnSpc>
                <a:spcPct val="150000"/>
              </a:lnSpc>
            </a:pPr>
            <a:r>
              <a:rPr lang="en-US" sz="2800" b="0">
                <a:latin typeface="Times New Roman" panose="02020603050405020304" charset="0"/>
              </a:rPr>
              <a:t>3. How well do you understand the characteristics of a feature story?    </a:t>
            </a:r>
            <a:endParaRPr lang="en-US" sz="2800" b="0">
              <a:latin typeface="Times New Roman" panose="02020603050405020304" charset="0"/>
            </a:endParaRPr>
          </a:p>
          <a:p>
            <a:pPr marL="133350" indent="-133350" fontAlgn="auto">
              <a:lnSpc>
                <a:spcPct val="150000"/>
              </a:lnSpc>
            </a:pPr>
            <a:r>
              <a:rPr lang="en-US" sz="2800" b="0">
                <a:latin typeface="Times New Roman" panose="02020603050405020304" charset="0"/>
              </a:rPr>
              <a:t>    How are these characteristics reflected in the reading passage? </a:t>
            </a:r>
            <a:endParaRPr lang="zh-CN" altLang="en-US" sz="2800"/>
          </a:p>
        </p:txBody>
      </p:sp>
      <p:sp>
        <p:nvSpPr>
          <p:cNvPr id="2" name="文本框 1"/>
          <p:cNvSpPr txBox="1"/>
          <p:nvPr/>
        </p:nvSpPr>
        <p:spPr>
          <a:xfrm>
            <a:off x="835660" y="2547620"/>
            <a:ext cx="1030541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33350" indent="-133350" fontAlgn="auto">
              <a:lnSpc>
                <a:spcPct val="150000"/>
              </a:lnSpc>
            </a:pPr>
            <a:r>
              <a:rPr lang="en-US" sz="28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 feature story mainly describing the scene of an important event </a:t>
            </a:r>
            <a:endParaRPr lang="en-US" sz="2800" b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133350" indent="-133350" fontAlgn="auto">
              <a:lnSpc>
                <a:spcPct val="150000"/>
              </a:lnSpc>
            </a:pPr>
            <a:r>
              <a:rPr lang="en-US" sz="28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or some important and wonderful scenes, or an important character, </a:t>
            </a:r>
            <a:endParaRPr lang="en-US" sz="2800" b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133350" indent="-133350" fontAlgn="auto">
              <a:lnSpc>
                <a:spcPct val="150000"/>
              </a:lnSpc>
            </a:pPr>
            <a:r>
              <a:rPr lang="en-US" sz="28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vividly presenting the reported facts to the readers. </a:t>
            </a:r>
            <a:endParaRPr lang="en-US" sz="2800" b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133350" indent="-133350" fontAlgn="auto">
              <a:lnSpc>
                <a:spcPct val="150000"/>
              </a:lnSpc>
            </a:pPr>
            <a:r>
              <a:rPr lang="en-US" sz="28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story focuses on key factors of the subject, which is real and thought--provoking in a humorous tone.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2960" y="93345"/>
            <a:ext cx="8104505" cy="705485"/>
          </a:xfrm>
        </p:spPr>
        <p:txBody>
          <a:bodyPr/>
          <a:lstStyle/>
          <a:p>
            <a:r>
              <a:rPr lang="en-US" altLang="zh-CN">
                <a:solidFill>
                  <a:srgbClr val="5568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Part One     Starting out</a:t>
            </a:r>
            <a:endParaRPr lang="en-US" altLang="zh-CN">
              <a:solidFill>
                <a:srgbClr val="5568F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1" name="组合 60"/>
          <p:cNvGrpSpPr/>
          <p:nvPr/>
        </p:nvGrpSpPr>
        <p:grpSpPr>
          <a:xfrm flipH="1" flipV="1">
            <a:off x="-309245" y="-13970"/>
            <a:ext cx="4810125" cy="589280"/>
            <a:chOff x="-460228" y="4964882"/>
            <a:chExt cx="16582544" cy="1921192"/>
          </a:xfrm>
        </p:grpSpPr>
        <p:sp>
          <p:nvSpPr>
            <p:cNvPr id="62" name="等腰三角形 5"/>
            <p:cNvSpPr/>
            <p:nvPr/>
          </p:nvSpPr>
          <p:spPr>
            <a:xfrm>
              <a:off x="-460228" y="5749042"/>
              <a:ext cx="3560710" cy="113703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78B6A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等腰三角形 5"/>
            <p:cNvSpPr/>
            <p:nvPr/>
          </p:nvSpPr>
          <p:spPr>
            <a:xfrm>
              <a:off x="1498898" y="5414211"/>
              <a:ext cx="4355342" cy="147186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137032 h 1137032"/>
                <a:gd name="connsiteX1-19" fmla="*/ 1780355 w 3560710"/>
                <a:gd name="connsiteY1-20" fmla="*/ 88 h 1137032"/>
                <a:gd name="connsiteX2-21" fmla="*/ 3560710 w 3560710"/>
                <a:gd name="connsiteY2-22" fmla="*/ 1137032 h 1137032"/>
                <a:gd name="connsiteX3-23" fmla="*/ 0 w 3560710"/>
                <a:gd name="connsiteY3-24" fmla="*/ 1137032 h 1137032"/>
                <a:gd name="connsiteX0-25" fmla="*/ 0 w 3560710"/>
                <a:gd name="connsiteY0-26" fmla="*/ 1137032 h 1137032"/>
                <a:gd name="connsiteX1-27" fmla="*/ 1780355 w 3560710"/>
                <a:gd name="connsiteY1-28" fmla="*/ 88 h 1137032"/>
                <a:gd name="connsiteX2-29" fmla="*/ 3560710 w 3560710"/>
                <a:gd name="connsiteY2-30" fmla="*/ 1137032 h 1137032"/>
                <a:gd name="connsiteX3-31" fmla="*/ 0 w 3560710"/>
                <a:gd name="connsiteY3-32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298852" y="-9500"/>
                    <a:pt x="1780355" y="88"/>
                  </a:cubicBezTo>
                  <a:cubicBezTo>
                    <a:pt x="2261858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FDD06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等腰三角形 5"/>
            <p:cNvSpPr/>
            <p:nvPr/>
          </p:nvSpPr>
          <p:spPr>
            <a:xfrm>
              <a:off x="3763709" y="4964882"/>
              <a:ext cx="5327811" cy="192119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ED935C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等腰三角形 5"/>
            <p:cNvSpPr/>
            <p:nvPr/>
          </p:nvSpPr>
          <p:spPr>
            <a:xfrm>
              <a:off x="6780019" y="5781117"/>
              <a:ext cx="5439657" cy="107688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076883 h 1076883"/>
                <a:gd name="connsiteX1-19" fmla="*/ 2134761 w 3560710"/>
                <a:gd name="connsiteY1-20" fmla="*/ 97 h 1076883"/>
                <a:gd name="connsiteX2-21" fmla="*/ 3560710 w 3560710"/>
                <a:gd name="connsiteY2-22" fmla="*/ 1076883 h 1076883"/>
                <a:gd name="connsiteX3-23" fmla="*/ 0 w 3560710"/>
                <a:gd name="connsiteY3-24" fmla="*/ 1076883 h 10768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076883">
                  <a:moveTo>
                    <a:pt x="0" y="1076883"/>
                  </a:moveTo>
                  <a:cubicBezTo>
                    <a:pt x="593452" y="697902"/>
                    <a:pt x="1456530" y="-9491"/>
                    <a:pt x="2134761" y="97"/>
                  </a:cubicBezTo>
                  <a:cubicBezTo>
                    <a:pt x="2812992" y="9685"/>
                    <a:pt x="2967258" y="697902"/>
                    <a:pt x="3560710" y="1076883"/>
                  </a:cubicBezTo>
                  <a:lnTo>
                    <a:pt x="0" y="1076883"/>
                  </a:lnTo>
                  <a:close/>
                </a:path>
              </a:pathLst>
            </a:custGeom>
            <a:solidFill>
              <a:srgbClr val="E9746E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等腰三角形 5"/>
            <p:cNvSpPr/>
            <p:nvPr/>
          </p:nvSpPr>
          <p:spPr>
            <a:xfrm>
              <a:off x="9613231" y="5220014"/>
              <a:ext cx="6509085" cy="1637986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AB7DB6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" name="图片 101"/>
          <p:cNvPicPr/>
          <p:nvPr/>
        </p:nvPicPr>
        <p:blipFill>
          <a:blip r:embed="rId1" r:link="rId2"/>
          <a:stretch>
            <a:fillRect/>
          </a:stretch>
        </p:blipFill>
        <p:spPr>
          <a:xfrm>
            <a:off x="259715" y="1095375"/>
            <a:ext cx="4490085" cy="4340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3" r:link="rId4"/>
          <a:stretch>
            <a:fillRect/>
          </a:stretch>
        </p:blipFill>
        <p:spPr>
          <a:xfrm>
            <a:off x="4971415" y="1095375"/>
            <a:ext cx="3250565" cy="320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5" r:link="rId6"/>
          <a:stretch>
            <a:fillRect/>
          </a:stretch>
        </p:blipFill>
        <p:spPr>
          <a:xfrm>
            <a:off x="7565390" y="1878965"/>
            <a:ext cx="4625975" cy="4434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593090" y="5587365"/>
            <a:ext cx="3625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Chinese copper coins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13020" y="4384040"/>
            <a:ext cx="20897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ancient 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coin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48930" y="6313805"/>
            <a:ext cx="400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5568F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jiaozi used in the Song Dynasty</a:t>
            </a:r>
            <a:endParaRPr lang="en-US" altLang="zh-CN" b="1">
              <a:solidFill>
                <a:srgbClr val="5568F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22270" y="142875"/>
            <a:ext cx="6708775" cy="705485"/>
          </a:xfrm>
        </p:spPr>
        <p:txBody>
          <a:bodyPr/>
          <a:lstStyle/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lt"/>
                <a:sym typeface="+mn-ea"/>
              </a:rPr>
              <a:t>Language appreciation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471170" y="1200785"/>
            <a:ext cx="1125093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It was only after graduating from university overseas and returning to visit her parents that Zhang realized the potential. </a:t>
            </a:r>
            <a:endParaRPr 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[</a:t>
            </a:r>
            <a:r>
              <a:rPr lang="zh-CN" sz="2400" b="1">
                <a:solidFill>
                  <a:srgbClr val="00B050"/>
                </a:solidFill>
                <a:ea typeface="宋体" panose="02010600030101010101" pitchFamily="2" charset="-122"/>
              </a:rPr>
              <a:t>句式分析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]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本句采用了强调句结构，即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“</a:t>
            </a:r>
            <a:r>
              <a:rPr lang="en-US" sz="2400" b="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It’s +</a:t>
            </a:r>
            <a:r>
              <a:rPr lang="zh-CN" sz="2400" b="0" u="sng">
                <a:solidFill>
                  <a:srgbClr val="FF0000"/>
                </a:solidFill>
                <a:ea typeface="宋体" panose="02010600030101010101" pitchFamily="2" charset="-122"/>
              </a:rPr>
              <a:t>被强调部分</a:t>
            </a:r>
            <a:r>
              <a:rPr lang="en-US" sz="2400" b="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+that+</a:t>
            </a:r>
            <a:r>
              <a:rPr lang="zh-CN" sz="2400" b="0" u="sng">
                <a:solidFill>
                  <a:srgbClr val="FF0000"/>
                </a:solidFill>
                <a:ea typeface="宋体" panose="02010600030101010101" pitchFamily="2" charset="-122"/>
              </a:rPr>
              <a:t>其它部分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”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。使用强调句时注意几点：形式主语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it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不能用其它词代替；被强调部分指人时，可以用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who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代替，其它情况一律用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that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；强调句型的判断方法：去掉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it’s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和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who/that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，适当调整语序，若能还原成完整的句子，则为强调句型，否则就不是。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
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[</a:t>
            </a:r>
            <a:r>
              <a:rPr lang="zh-CN" sz="2400" b="1">
                <a:solidFill>
                  <a:srgbClr val="00B050"/>
                </a:solidFill>
                <a:ea typeface="宋体" panose="02010600030101010101" pitchFamily="2" charset="-122"/>
              </a:rPr>
              <a:t>尝试翻译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]</a:t>
            </a:r>
            <a:r>
              <a:rPr lang="en-US" sz="2400" b="0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sz="2400" b="0" u="sng">
                <a:solidFill>
                  <a:srgbClr val="FF0000"/>
                </a:solidFill>
                <a:ea typeface="宋体" panose="02010600030101010101" pitchFamily="2" charset="-122"/>
              </a:rPr>
              <a:t>直到她从海外大学毕业回家看望父母后，张悦才意识到自己的潜力</a:t>
            </a:r>
            <a:r>
              <a:rPr 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。</a:t>
            </a:r>
            <a:r>
              <a:rPr 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
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2505" y="128905"/>
            <a:ext cx="7455535" cy="705485"/>
          </a:xfrm>
        </p:spPr>
        <p:txBody>
          <a:bodyPr/>
          <a:lstStyle/>
          <a:p>
            <a:pPr algn="ctr"/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lt"/>
                <a:sym typeface="+mn-ea"/>
              </a:rPr>
              <a:t>Language appreciation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410210" y="1133475"/>
            <a:ext cx="11216005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2. They stared back, their blank faces giving no clue as to what they would say next. </a:t>
            </a:r>
            <a:endParaRPr 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[</a:t>
            </a:r>
            <a:r>
              <a:rPr lang="zh-CN" sz="2400" b="1">
                <a:solidFill>
                  <a:srgbClr val="00B050"/>
                </a:solidFill>
                <a:ea typeface="宋体" panose="02010600030101010101" pitchFamily="2" charset="-122"/>
              </a:rPr>
              <a:t>句式分析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]</a:t>
            </a:r>
            <a:r>
              <a:rPr lang="en-US" sz="2400" b="0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sz="2400" b="0">
                <a:ea typeface="宋体" panose="02010600030101010101" pitchFamily="2" charset="-122"/>
              </a:rPr>
              <a:t>该句中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“their blank faces giving no clue”</a:t>
            </a:r>
            <a:r>
              <a:rPr lang="zh-CN" sz="2400" b="0">
                <a:ea typeface="宋体" panose="02010600030101010101" pitchFamily="2" charset="-122"/>
              </a:rPr>
              <a:t>为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“</a:t>
            </a:r>
            <a:r>
              <a:rPr lang="zh-CN" sz="2400" b="0">
                <a:ea typeface="宋体" panose="02010600030101010101" pitchFamily="2" charset="-122"/>
              </a:rPr>
              <a:t>名词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+</a:t>
            </a:r>
            <a:r>
              <a:rPr lang="zh-CN" sz="2400" b="0">
                <a:ea typeface="宋体" panose="02010600030101010101" pitchFamily="2" charset="-122"/>
              </a:rPr>
              <a:t>现在分词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”</a:t>
            </a:r>
            <a:r>
              <a:rPr lang="zh-CN" sz="2400" b="0">
                <a:ea typeface="宋体" panose="02010600030101010101" pitchFamily="2" charset="-122"/>
              </a:rPr>
              <a:t>构成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400" b="0" u="sng">
                <a:solidFill>
                  <a:srgbClr val="FF0000"/>
                </a:solidFill>
                <a:ea typeface="宋体" panose="02010600030101010101" pitchFamily="2" charset="-122"/>
              </a:rPr>
              <a:t>独立主格</a:t>
            </a:r>
            <a:r>
              <a:rPr lang="en-US" sz="2400" b="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400" b="0">
                <a:ea typeface="宋体" panose="02010600030101010101" pitchFamily="2" charset="-122"/>
              </a:rPr>
              <a:t>结构，在句子中作伴随状语。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</a:rPr>
              <a:t>该</a:t>
            </a:r>
            <a:r>
              <a:rPr lang="zh-CN" sz="2400" b="0">
                <a:ea typeface="宋体" panose="02010600030101010101" pitchFamily="2" charset="-122"/>
              </a:rPr>
              <a:t>结构的特点为：该结构的逻辑主语与句子的主语不相同，而且没有使用连接词。独立结构的逻辑主语与其后的动词构成主动关系时，用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400" b="0" u="sng">
                <a:solidFill>
                  <a:srgbClr val="FF0000"/>
                </a:solidFill>
                <a:ea typeface="宋体" panose="02010600030101010101" pitchFamily="2" charset="-122"/>
              </a:rPr>
              <a:t>现在</a:t>
            </a:r>
            <a:r>
              <a:rPr lang="en-US" sz="2400" b="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400" b="0">
                <a:ea typeface="宋体" panose="02010600030101010101" pitchFamily="2" charset="-122"/>
              </a:rPr>
              <a:t>分词；构成被动关系时，用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400" b="0" u="sng">
                <a:solidFill>
                  <a:srgbClr val="FF0000"/>
                </a:solidFill>
                <a:ea typeface="宋体" panose="02010600030101010101" pitchFamily="2" charset="-122"/>
              </a:rPr>
              <a:t>过去</a:t>
            </a:r>
            <a:r>
              <a:rPr lang="en-US" sz="2400" b="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400" b="0">
                <a:ea typeface="宋体" panose="02010600030101010101" pitchFamily="2" charset="-122"/>
              </a:rPr>
              <a:t>分词；表示将来动作时，用</a:t>
            </a:r>
            <a:r>
              <a:rPr lang="zh-CN" sz="2400" b="0" u="sng">
                <a:solidFill>
                  <a:srgbClr val="FF0000"/>
                </a:solidFill>
                <a:ea typeface="宋体" panose="02010600030101010101" pitchFamily="2" charset="-122"/>
              </a:rPr>
              <a:t>不定式</a:t>
            </a:r>
            <a:r>
              <a:rPr lang="zh-CN" sz="2400" b="0">
                <a:ea typeface="宋体" panose="02010600030101010101" pitchFamily="2" charset="-122"/>
              </a:rPr>
              <a:t>形式。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
</a:t>
            </a: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[</a:t>
            </a:r>
            <a:r>
              <a:rPr lang="zh-CN" sz="2400" b="1">
                <a:solidFill>
                  <a:srgbClr val="00B050"/>
                </a:solidFill>
                <a:ea typeface="宋体" panose="02010600030101010101" pitchFamily="2" charset="-122"/>
              </a:rPr>
              <a:t>尝试翻译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] </a:t>
            </a:r>
            <a:r>
              <a:rPr lang="zh-CN" sz="2400" b="0" u="sng">
                <a:solidFill>
                  <a:srgbClr val="FF0000"/>
                </a:solidFill>
                <a:ea typeface="宋体" panose="02010600030101010101" pitchFamily="2" charset="-122"/>
              </a:rPr>
              <a:t>他们也盯着对方，脸上毫无表情，不知道接下来要说什么</a:t>
            </a:r>
            <a:r>
              <a:rPr 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。</a:t>
            </a:r>
            <a:r>
              <a:rPr 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
</a:t>
            </a:r>
            <a:endParaRPr lang="zh-CN" sz="2400" b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400"/>
          </a:p>
        </p:txBody>
      </p:sp>
    </p:spTree>
    <p:custDataLst>
      <p:tags r:id="rId1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20900" y="8890"/>
            <a:ext cx="7696200" cy="705485"/>
          </a:xfrm>
        </p:spPr>
        <p:txBody>
          <a:bodyPr/>
          <a:lstStyle/>
          <a:p>
            <a:pPr algn="ctr"/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lt"/>
                <a:sym typeface="+mn-ea"/>
              </a:rPr>
              <a:t>Language appreciation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823595" y="1057275"/>
            <a:ext cx="995870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3. She is not the only young person to have been bitten by the start-up bug. 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[</a:t>
            </a:r>
            <a:r>
              <a:rPr lang="zh-CN" sz="2800" b="1">
                <a:solidFill>
                  <a:srgbClr val="00B050"/>
                </a:solidFill>
                <a:ea typeface="宋体" panose="02010600030101010101" pitchFamily="2" charset="-122"/>
              </a:rPr>
              <a:t>句式分析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]</a:t>
            </a:r>
            <a:r>
              <a:rPr lang="en-US" sz="2800" b="0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sz="2800" b="0">
                <a:ea typeface="宋体" panose="02010600030101010101" pitchFamily="2" charset="-122"/>
              </a:rPr>
              <a:t>不定式短语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“to have been bitten by the start-up bug”</a:t>
            </a:r>
            <a:r>
              <a:rPr lang="zh-CN" sz="2800" b="0">
                <a:ea typeface="宋体" panose="02010600030101010101" pitchFamily="2" charset="-122"/>
              </a:rPr>
              <a:t>作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800" b="0" u="sng">
                <a:solidFill>
                  <a:srgbClr val="FF0000"/>
                </a:solidFill>
                <a:ea typeface="宋体" panose="02010600030101010101" pitchFamily="2" charset="-122"/>
              </a:rPr>
              <a:t>后置定语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(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成分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)</a:t>
            </a:r>
            <a:r>
              <a:rPr lang="zh-CN" sz="2800" b="0">
                <a:ea typeface="宋体" panose="02010600030101010101" pitchFamily="2" charset="-122"/>
              </a:rPr>
              <a:t>，修饰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“the only young person”</a:t>
            </a:r>
            <a:r>
              <a:rPr lang="zh-CN" sz="2800" b="0">
                <a:ea typeface="宋体" panose="02010600030101010101" pitchFamily="2" charset="-122"/>
              </a:rPr>
              <a:t>。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[</a:t>
            </a:r>
            <a:r>
              <a:rPr lang="zh-CN" sz="2800" b="1">
                <a:solidFill>
                  <a:srgbClr val="00B050"/>
                </a:solidFill>
                <a:ea typeface="宋体" panose="02010600030101010101" pitchFamily="2" charset="-122"/>
              </a:rPr>
              <a:t>尝试翻译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]</a:t>
            </a:r>
            <a:r>
              <a:rPr lang="en-US" sz="2800" b="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sz="2800" b="0" u="sng">
                <a:solidFill>
                  <a:srgbClr val="FF0000"/>
                </a:solidFill>
                <a:ea typeface="宋体" panose="02010600030101010101" pitchFamily="2" charset="-122"/>
              </a:rPr>
              <a:t>她不是唯一一个对创业感兴趣的年轻人</a:t>
            </a:r>
            <a:r>
              <a:rPr lang="zh-CN" sz="2800" b="0">
                <a:solidFill>
                  <a:srgbClr val="FF0000"/>
                </a:solidFill>
                <a:ea typeface="宋体" panose="02010600030101010101" pitchFamily="2" charset="-122"/>
              </a:rPr>
              <a:t>。</a:t>
            </a:r>
            <a:r>
              <a:rPr lang="en-US" sz="28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sz="28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
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87930" y="8890"/>
            <a:ext cx="6735445" cy="705485"/>
          </a:xfrm>
        </p:spPr>
        <p:txBody>
          <a:bodyPr/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Language points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92430" y="749300"/>
          <a:ext cx="1140714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2770"/>
                <a:gridCol w="5754370"/>
              </a:tblGrid>
              <a:tr h="79248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1.  take a deep breath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8.  start out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79248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2.  struggle to do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9.  as to...</a:t>
                      </a:r>
                      <a:endParaRPr lang="en-US" altLang="zh-CN" sz="2400"/>
                    </a:p>
                  </a:txBody>
                  <a:tcPr vert="horz"/>
                </a:tc>
              </a:tr>
              <a:tr h="79248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3.  row upon row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10.  access to...</a:t>
                      </a:r>
                      <a:endParaRPr lang="en-US" altLang="zh-CN" sz="2400"/>
                    </a:p>
                  </a:txBody>
                  <a:tcPr vert="horz"/>
                </a:tc>
              </a:tr>
              <a:tr h="79248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4.  in the hope of ...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11.  raise a child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8229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5.  dream of...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12. raise one’s potencial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79248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6.  run one’s own business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13. seek guidance from ...</a:t>
                      </a:r>
                      <a:endParaRPr lang="en-US" altLang="zh-CN" sz="2400"/>
                    </a:p>
                  </a:txBody>
                  <a:tcPr vert="horz"/>
                </a:tc>
              </a:tr>
              <a:tr h="79248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7.  end up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14. rush into...</a:t>
                      </a:r>
                      <a:endParaRPr lang="en-US" altLang="zh-CN" sz="2400"/>
                    </a:p>
                  </a:txBody>
                  <a:tcPr vert="horz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2479040" y="339090"/>
            <a:ext cx="7879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</a:t>
            </a:r>
            <a:r>
              <a:rPr lang="en-US" altLang="zh-CN" sz="3600" b="1">
                <a:solidFill>
                  <a:srgbClr val="00B0F0"/>
                </a:solidFill>
              </a:rPr>
              <a:t>Assignments for this period  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3595" y="1217295"/>
            <a:ext cx="1067625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1. Review the basic usage of the new words and expressions learned in this period. </a:t>
            </a: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2. Read and listen again for a better understanding of the text. </a:t>
            </a: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 	</a:t>
            </a: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3. Writing a 60-word summary of the passage. </a:t>
            </a:r>
            <a:endParaRPr lang="en-US" altLang="zh-CN" sz="280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911014" y="723424"/>
            <a:ext cx="2161673" cy="228600"/>
            <a:chOff x="2805536" y="-1467853"/>
            <a:chExt cx="2161673" cy="228600"/>
          </a:xfrm>
        </p:grpSpPr>
        <p:sp>
          <p:nvSpPr>
            <p:cNvPr id="26" name="椭圆 25"/>
            <p:cNvSpPr/>
            <p:nvPr/>
          </p:nvSpPr>
          <p:spPr>
            <a:xfrm>
              <a:off x="2805536" y="-1467853"/>
              <a:ext cx="228600" cy="228600"/>
            </a:xfrm>
            <a:prstGeom prst="ellipse">
              <a:avLst/>
            </a:prstGeom>
            <a:solidFill>
              <a:srgbClr val="78B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288804" y="-1467853"/>
              <a:ext cx="228600" cy="228600"/>
            </a:xfrm>
            <a:prstGeom prst="ellipse">
              <a:avLst/>
            </a:prstGeom>
            <a:solidFill>
              <a:srgbClr val="FDD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772072" y="-1467853"/>
              <a:ext cx="228600" cy="228600"/>
            </a:xfrm>
            <a:prstGeom prst="ellipse">
              <a:avLst/>
            </a:prstGeom>
            <a:solidFill>
              <a:srgbClr val="ED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255340" y="-1467853"/>
              <a:ext cx="228600" cy="228600"/>
            </a:xfrm>
            <a:prstGeom prst="ellipse">
              <a:avLst/>
            </a:prstGeom>
            <a:solidFill>
              <a:srgbClr val="E97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4738609" y="-1467853"/>
              <a:ext cx="228600" cy="228600"/>
            </a:xfrm>
            <a:prstGeom prst="ellipse">
              <a:avLst/>
            </a:prstGeom>
            <a:solidFill>
              <a:srgbClr val="AB7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2971491" y="2665046"/>
            <a:ext cx="60204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5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感谢您的观看</a:t>
            </a:r>
            <a:endParaRPr lang="zh-CN" altLang="en-US" sz="54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3" name="图片 12" descr="新教材精创页眉-简化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025" y="94615"/>
            <a:ext cx="7475220" cy="857250"/>
          </a:xfrm>
          <a:prstGeom prst="rect">
            <a:avLst/>
          </a:prstGeom>
        </p:spPr>
      </p:pic>
      <p:grpSp>
        <p:nvGrpSpPr>
          <p:cNvPr id="58" name="Group 21_1"/>
          <p:cNvGrpSpPr/>
          <p:nvPr/>
        </p:nvGrpSpPr>
        <p:grpSpPr>
          <a:xfrm>
            <a:off x="635" y="0"/>
            <a:ext cx="1219136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7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7700" y="11506200"/>
            <a:ext cx="342900" cy="241300"/>
          </a:xfrm>
          <a:prstGeom prst="cube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91080" y="201930"/>
            <a:ext cx="5676900" cy="705485"/>
          </a:xfrm>
        </p:spPr>
        <p:txBody>
          <a:bodyPr/>
          <a:lstStyle/>
          <a:p>
            <a:pPr algn="ctr"/>
            <a:r>
              <a:rPr lang="en-US" altLang="zh-CN">
                <a:solidFill>
                  <a:srgbClr val="5568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Watch the video</a:t>
            </a:r>
            <a:r>
              <a:rPr lang="en-US" altLang="zh-CN"/>
              <a:t>  </a:t>
            </a:r>
            <a:endParaRPr lang="en-US" altLang="zh-CN"/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0050" y="8890"/>
            <a:ext cx="1069340" cy="1092200"/>
          </a:xfrm>
          <a:prstGeom prst="rect">
            <a:avLst/>
          </a:prstGeom>
        </p:spPr>
      </p:pic>
      <p:sp>
        <p:nvSpPr>
          <p:cNvPr id="105" name="文本框 104"/>
          <p:cNvSpPr txBox="1"/>
          <p:nvPr/>
        </p:nvSpPr>
        <p:spPr>
          <a:xfrm>
            <a:off x="822960" y="1268095"/>
            <a:ext cx="5588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1. What is the video about? </a:t>
            </a:r>
            <a:endParaRPr lang="zh-CN" altLang="en-US" sz="2400" b="1"/>
          </a:p>
        </p:txBody>
      </p:sp>
      <p:sp>
        <p:nvSpPr>
          <p:cNvPr id="4" name="文本框 3"/>
          <p:cNvSpPr txBox="1"/>
          <p:nvPr/>
        </p:nvSpPr>
        <p:spPr>
          <a:xfrm>
            <a:off x="921385" y="2089150"/>
            <a:ext cx="77889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video is about the development of currency.</a:t>
            </a:r>
            <a:r>
              <a:rPr lang="zh-CN" altLang="en-US" sz="2800">
                <a:solidFill>
                  <a:srgbClr val="FF0000"/>
                </a:solidFill>
              </a:rPr>
              <a:t> 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2960" y="3515360"/>
            <a:ext cx="10207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2.What stages are mentioned in the video? </a:t>
            </a:r>
            <a:endParaRPr lang="zh-CN" altLang="en-US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921385" y="4474210"/>
            <a:ext cx="92360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There are different stages in the development of currency.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585" y="8890"/>
            <a:ext cx="9943465" cy="70548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5568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 panose="020B0903060703020204" charset="0"/>
                <a:cs typeface="Britannic Bold" panose="020B0903060703020204" charset="0"/>
                <a:sym typeface="+mn-ea"/>
              </a:rPr>
              <a:t>The development of Chinese currency</a:t>
            </a:r>
            <a:endParaRPr lang="en-US" altLang="en-US">
              <a:solidFill>
                <a:srgbClr val="5568F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itannic Bold" panose="020B0903060703020204" charset="0"/>
              <a:cs typeface="Britannic Bold" panose="020B0903060703020204" charset="0"/>
              <a:sym typeface="+mn-ea"/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6405" y="8890"/>
            <a:ext cx="1069340" cy="1064260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0015" y="987425"/>
          <a:ext cx="11851005" cy="5641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790"/>
                <a:gridCol w="2512060"/>
                <a:gridCol w="8606155"/>
              </a:tblGrid>
              <a:tr h="67881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Time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Britannic Bold" panose="020B0903060703020204" charset="0"/>
                          <a:sym typeface="+mn-ea"/>
                        </a:rPr>
                        <a:t>currency </a:t>
                      </a:r>
                      <a:endParaRPr lang="en-US" altLang="en-US" sz="2400" b="0">
                        <a:solidFill>
                          <a:schemeClr val="tx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Britannic Bold" panose="020B0903060703020204" charset="0"/>
                        <a:sym typeface="+mn-ea"/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5417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zh-CN" altLang="en-US" sz="2400" b="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/>
                        <a:t>Long before</a:t>
                      </a:r>
                      <a:endParaRPr lang="zh-CN" altLang="en-US" sz="2400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5417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/>
                        <a:t>Around the 11th century BC</a:t>
                      </a:r>
                      <a:endParaRPr lang="zh-CN" altLang="en-US" sz="2400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5481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zh-CN" altLang="en-US" sz="2400" b="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/>
                        <a:t>the Qin Dynasty</a:t>
                      </a:r>
                      <a:endParaRPr lang="zh-CN" altLang="en-US" sz="2400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468370" y="1805940"/>
            <a:ext cx="78460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400">
                <a:solidFill>
                  <a:srgbClr val="FF0000"/>
                </a:solidFill>
              </a:rPr>
              <a:t>A batter system is a way to exchange goods and service for other goods and services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68370" y="3427730"/>
            <a:ext cx="83254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Chinese people started to use small pieces of bronze to trade things.  </a:t>
            </a:r>
            <a:r>
              <a:rPr lang="en-US" altLang="zh-CN" sz="2400">
                <a:solidFill>
                  <a:srgbClr val="FF0000"/>
                </a:solidFill>
              </a:rPr>
              <a:t>C</a:t>
            </a:r>
            <a:r>
              <a:rPr lang="zh-CN" altLang="en-US" sz="2400">
                <a:solidFill>
                  <a:srgbClr val="FF0000"/>
                </a:solidFill>
              </a:rPr>
              <a:t>oins of different shapes were used.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51225" y="5107940"/>
            <a:ext cx="838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 The coins were standardizedstarted to take a circular shape with a square hole through the middle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75" y="8960"/>
            <a:ext cx="10969200" cy="705600"/>
          </a:xfrm>
        </p:spPr>
        <p:txBody>
          <a:bodyPr>
            <a:normAutofit fontScale="90000"/>
          </a:bodyPr>
          <a:lstStyle/>
          <a:p>
            <a:pPr algn="ctr"/>
            <a:br>
              <a:rPr lang="en-US">
                <a:solidFill>
                  <a:srgbClr val="5568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 panose="020B0903060703020204" charset="0"/>
                <a:cs typeface="Britannic Bold" panose="020B0903060703020204" charset="0"/>
                <a:sym typeface="+mn-ea"/>
              </a:rPr>
            </a:br>
            <a:r>
              <a:rPr lang="en-US">
                <a:solidFill>
                  <a:srgbClr val="5568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 panose="020B0903060703020204" charset="0"/>
                <a:cs typeface="Britannic Bold" panose="020B0903060703020204" charset="0"/>
                <a:sym typeface="+mn-ea"/>
              </a:rPr>
              <a:t>The development of Chinese currency</a:t>
            </a:r>
            <a:br>
              <a:rPr lang="en-US" altLang="en-US">
                <a:solidFill>
                  <a:srgbClr val="5568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 panose="020B0903060703020204" charset="0"/>
                <a:cs typeface="Britannic Bold" panose="020B0903060703020204" charset="0"/>
                <a:sym typeface="+mn-ea"/>
              </a:rPr>
            </a:b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0015" y="987425"/>
          <a:ext cx="11851005" cy="5429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790"/>
                <a:gridCol w="2737485"/>
                <a:gridCol w="8380730"/>
              </a:tblGrid>
              <a:tr h="67881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Time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Britannic Bold" panose="020B0903060703020204" charset="0"/>
                          <a:sym typeface="+mn-ea"/>
                        </a:rPr>
                        <a:t>currency </a:t>
                      </a:r>
                      <a:endParaRPr lang="en-US" altLang="en-US" sz="2400" b="0">
                        <a:solidFill>
                          <a:schemeClr val="tx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Britannic Bold" panose="020B0903060703020204" charset="0"/>
                        <a:sym typeface="+mn-ea"/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44208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/>
                        <a:t> the year 1000,</a:t>
                      </a:r>
                      <a:endParaRPr lang="zh-CN" altLang="en-US" sz="2400" b="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zh-CN" altLang="en-US" sz="2400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5417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zh-CN" altLang="en-US" sz="2400" b="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/>
                        <a:t>The Song Dynasty</a:t>
                      </a:r>
                      <a:endParaRPr lang="zh-CN" altLang="en-US" sz="2400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5481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zh-CN" altLang="en-US" sz="2400" b="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/>
                        <a:t>Today</a:t>
                      </a:r>
                      <a:endParaRPr lang="zh-CN" altLang="en-US" sz="2400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0"/>
                    </a:p>
                  </a:txBody>
                  <a:tcPr vert="horz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764280" y="1974850"/>
            <a:ext cx="6795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T</a:t>
            </a:r>
            <a:r>
              <a:rPr lang="zh-CN" altLang="en-US" sz="2400">
                <a:solidFill>
                  <a:srgbClr val="FF0000"/>
                </a:solidFill>
              </a:rPr>
              <a:t>he Chinese began to use paper money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63645" y="3301365"/>
            <a:ext cx="7958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jiaozi, which is said to be not only the first example of paper currency used in China, but also in the world.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63645" y="4923790"/>
            <a:ext cx="79565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</a:rPr>
              <a:t>W</a:t>
            </a:r>
            <a:r>
              <a:rPr lang="zh-CN" altLang="en-US" sz="2400">
                <a:solidFill>
                  <a:srgbClr val="FF0000"/>
                </a:solidFill>
              </a:rPr>
              <a:t>e have a modern system of coins and paper notes, but this is continuing to change and develop to other forms.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57960" y="8890"/>
            <a:ext cx="9478010" cy="705485"/>
          </a:xfrm>
        </p:spPr>
        <p:txBody>
          <a:bodyPr/>
          <a:lstStyle/>
          <a:p>
            <a:r>
              <a:rPr lang="en-US" altLang="zh-CN">
                <a:solidFill>
                  <a:srgbClr val="5568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Talk about daily economic activities</a:t>
            </a:r>
            <a:endParaRPr lang="en-US" altLang="zh-CN">
              <a:solidFill>
                <a:srgbClr val="5568F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5275" y="708025"/>
            <a:ext cx="8994775" cy="60369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0495" y="1603375"/>
            <a:ext cx="1579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Picture 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0495" y="4792345"/>
            <a:ext cx="1580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Picture 2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474960" y="1800860"/>
            <a:ext cx="1613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Picture 3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474325" y="4792345"/>
            <a:ext cx="1613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Picture 4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125095"/>
          <a:ext cx="11969750" cy="6511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4555"/>
                <a:gridCol w="5344795"/>
                <a:gridCol w="4470400"/>
              </a:tblGrid>
              <a:tr h="57213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Pictures</a:t>
                      </a: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l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What activities?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What they have in common?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891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altLang="en-US" sz="2400" b="0">
                        <a:solidFill>
                          <a:srgbClr val="FF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652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30937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82499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 rot="5400000">
            <a:off x="450215" y="295910"/>
            <a:ext cx="1212850" cy="2112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436880" y="3057525"/>
            <a:ext cx="1240155" cy="2112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35" y="2113915"/>
            <a:ext cx="2113915" cy="1223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862195"/>
            <a:ext cx="2113280" cy="1593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308225" y="2574925"/>
            <a:ext cx="4727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Donating money to people in need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2265680" y="3883660"/>
            <a:ext cx="3168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Using an ATM card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2265680" y="5192395"/>
            <a:ext cx="5347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Paying through an app on a smartphone 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2308225" y="1015365"/>
            <a:ext cx="5375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Paying coins for vegetables </a:t>
            </a:r>
            <a:endParaRPr lang="zh-CN" altLang="en-US" sz="2400"/>
          </a:p>
        </p:txBody>
      </p:sp>
      <p:sp>
        <p:nvSpPr>
          <p:cNvPr id="12" name="文本框 11"/>
          <p:cNvSpPr txBox="1"/>
          <p:nvPr/>
        </p:nvSpPr>
        <p:spPr>
          <a:xfrm>
            <a:off x="7613015" y="1842135"/>
            <a:ext cx="435673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None/>
            </a:pPr>
            <a:r>
              <a:rPr lang="en-US" sz="2800">
                <a:solidFill>
                  <a:srgbClr val="5568F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pictures show types of economic behaviors and they are related to currency of various forms.  </a:t>
            </a:r>
            <a:endParaRPr lang="en-US" sz="2800" b="0">
              <a:solidFill>
                <a:srgbClr val="5568F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None/>
            </a:pPr>
            <a:endParaRPr lang="en-US" altLang="en-US" sz="2800" b="0">
              <a:solidFill>
                <a:srgbClr val="5568F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31900" y="8890"/>
            <a:ext cx="8528685" cy="705485"/>
          </a:xfrm>
        </p:spPr>
        <p:txBody>
          <a:bodyPr/>
          <a:lstStyle/>
          <a:p>
            <a:pPr algn="ctr"/>
            <a:r>
              <a:rPr lang="en-US" altLang="zh-CN">
                <a:solidFill>
                  <a:srgbClr val="5568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Part Two  Reading </a:t>
            </a:r>
            <a:endParaRPr lang="en-US" altLang="zh-CN">
              <a:solidFill>
                <a:srgbClr val="5568F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154940" y="801370"/>
            <a:ext cx="8510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Before reading, look at the charts and answer the questions. </a:t>
            </a:r>
            <a:endParaRPr lang="en-US" altLang="zh-CN" sz="240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940" y="1473835"/>
            <a:ext cx="5489575" cy="526796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842000" y="1473835"/>
            <a:ext cx="61277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1050" b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sz="2400" b="0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What options do college students have after graduation? </a:t>
            </a:r>
            <a:endParaRPr lang="en-US" altLang="en-US" sz="2400" b="0">
              <a:solidFill>
                <a:srgbClr val="00B05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50890" y="3230880"/>
            <a:ext cx="61093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They can get a full-time job, pursue further education, or start their own business. They may also choose not to have a job.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5095" y="1338580"/>
            <a:ext cx="5493385" cy="51714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347345" y="8890"/>
            <a:ext cx="118446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1">
                <a:solidFill>
                  <a:srgbClr val="5568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What does the chart tell you about the trend of college graduates starting their own business? </a:t>
            </a:r>
            <a:endParaRPr lang="en-US" altLang="en-US" sz="2400" b="1">
              <a:solidFill>
                <a:srgbClr val="5568F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76265" y="1523365"/>
            <a:ext cx="629348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</a:rPr>
              <a:t>1. </a:t>
            </a:r>
            <a:r>
              <a:rPr lang="zh-CN" altLang="en-US" sz="2400">
                <a:solidFill>
                  <a:srgbClr val="FF0000"/>
                </a:solidFill>
              </a:rPr>
              <a:t>From 2009 to 2015, the percentage of university graduates who started a business rose</a:t>
            </a:r>
            <a:r>
              <a:rPr lang="en-US" altLang="zh-CN" sz="2400">
                <a:solidFill>
                  <a:srgbClr val="FF0000"/>
                </a:solidFill>
              </a:rPr>
              <a:t>.</a:t>
            </a:r>
            <a:endParaRPr lang="en-US" altLang="zh-CN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</a:rPr>
              <a:t>2. Between 2015 and 2016, the percentage remained almost at the same level, about 3%, while in 2017, the percentage declined.</a:t>
            </a:r>
            <a:r>
              <a:rPr lang="en-US" altLang="zh-CN" sz="2400"/>
              <a:t>  </a:t>
            </a:r>
            <a:endParaRPr lang="en-US" altLang="zh-CN" sz="2400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UNIT_TABLE_BEAUTIFY" val="smartTable{351384d1-e26c-48e5-a723-db20f41230bc}"/>
  <p:tag name="TABLE_ENDDRAG_ORIGIN_RECT" val="933*444"/>
  <p:tag name="TABLE_ENDDRAG_RECT" val="9*77*933*444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TABLE_BEAUTIFY" val="smartTable{351384d1-e26c-48e5-a723-db20f41230bc}"/>
  <p:tag name="TABLE_ENDDRAG_ORIGIN_RECT" val="933*444"/>
  <p:tag name="TABLE_ENDDRAG_RECT" val="9*77*933*444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TABLE_BEAUTIFY" val="smartTable{b2084362-fa52-4b74-bdbd-1d15bafad132}"/>
  <p:tag name="TABLE_ENDDRAG_ORIGIN_RECT" val="942*502"/>
  <p:tag name="TABLE_ENDDRAG_RECT" val="0*9*942*502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UNIT_TABLE_BEAUTIFY" val="smartTable{a1df6d61-12ea-45ad-81e9-b215873e7669}"/>
  <p:tag name="TABLE_ENDDRAG_ORIGIN_RECT" val="960*436"/>
  <p:tag name="TABLE_ENDDRAG_RECT" val="0*73*960*436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UNIT_TABLE_BEAUTIFY" val="smartTable{3ec31afb-5632-4063-bc43-4e1772ec22af}"/>
  <p:tag name="TABLE_ENDDRAG_ORIGIN_RECT" val="858*427"/>
  <p:tag name="TABLE_ENDDRAG_RECT" val="36*71*858*427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TABLE_ENDDRAG_ORIGIN_RECT" val="867*465"/>
  <p:tag name="TABLE_ENDDRAG_RECT" val="48*43*867*465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TABLE_ENDDRAG_ORIGIN_RECT" val="852*446"/>
  <p:tag name="TABLE_ENDDRAG_RECT" val="33*46*852*44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UNIT_TABLE_BEAUTIFY" val="smartTable{976d0d2b-3faf-4f93-8a44-113a49e8825a}"/>
  <p:tag name="TABLE_ENDDRAG_ORIGIN_RECT" val="898*436"/>
  <p:tag name="TABLE_ENDDRAG_RECT" val="32*76*898*43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85ff9809-3439-4932-843f-e30596665b1a"/>
  <p:tag name="COMMONDATA" val="eyJoZGlkIjoiNzAzMjMzZTEwNDUwZmM1Mjk2MTVjYmQxODMwZjRmZG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7978</Words>
  <Application>WPS 演示</Application>
  <PresentationFormat/>
  <Paragraphs>360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Times New Roman</vt:lpstr>
      <vt:lpstr>字魂27号-布丁体</vt:lpstr>
      <vt:lpstr>Britannic Bold</vt:lpstr>
      <vt:lpstr>Segoe Print</vt:lpstr>
      <vt:lpstr>Arial Unicode MS</vt:lpstr>
      <vt:lpstr>Calibri</vt:lpstr>
      <vt:lpstr>Office 主题​​</vt:lpstr>
      <vt:lpstr>PowerPoint 演示文稿</vt:lpstr>
      <vt:lpstr>Part One     Starting out</vt:lpstr>
      <vt:lpstr>Watch the video  </vt:lpstr>
      <vt:lpstr>The development of Chinese currency</vt:lpstr>
      <vt:lpstr> The development of Chinese currency </vt:lpstr>
      <vt:lpstr>Talk about daily economic activities</vt:lpstr>
      <vt:lpstr>PowerPoint 演示文稿</vt:lpstr>
      <vt:lpstr>Part Two  Reading </vt:lpstr>
      <vt:lpstr>PowerPoint 演示文稿</vt:lpstr>
      <vt:lpstr>Reading            Business Blossoms</vt:lpstr>
      <vt:lpstr>Fast reading  </vt:lpstr>
      <vt:lpstr>PowerPoint 演示文稿</vt:lpstr>
      <vt:lpstr> Further reading  </vt:lpstr>
      <vt:lpstr>The structure &amp; the theme of the text</vt:lpstr>
      <vt:lpstr>Organize information from the passage </vt:lpstr>
      <vt:lpstr>PowerPoint 演示文稿</vt:lpstr>
      <vt:lpstr>PowerPoint 演示文稿</vt:lpstr>
      <vt:lpstr>PowerPoint 演示文稿</vt:lpstr>
      <vt:lpstr>PowerPoint 演示文稿</vt:lpstr>
      <vt:lpstr>Language appreciation</vt:lpstr>
      <vt:lpstr>Language appreciation</vt:lpstr>
      <vt:lpstr>Language appreciation</vt:lpstr>
      <vt:lpstr>Language points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风轻云淡</cp:lastModifiedBy>
  <cp:revision>2</cp:revision>
  <cp:lastPrinted>2021-06-05T11:21:00Z</cp:lastPrinted>
  <dcterms:created xsi:type="dcterms:W3CDTF">2021-06-05T11:21:00Z</dcterms:created>
  <dcterms:modified xsi:type="dcterms:W3CDTF">2023-03-19T18:50:29Z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513D66C0F4054C8F9DCA0BB0A0802A4D</vt:lpwstr>
  </property>
  <property fmtid="{D5CDD505-2E9C-101B-9397-08002B2CF9AE}" pid="7" name="KSOProductBuildVer">
    <vt:lpwstr>2052-11.1.0.13703</vt:lpwstr>
  </property>
</Properties>
</file>