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9" r:id="rId4"/>
    <p:sldId id="278" r:id="rId5"/>
    <p:sldId id="277" r:id="rId6"/>
    <p:sldId id="276" r:id="rId7"/>
    <p:sldId id="275" r:id="rId8"/>
    <p:sldId id="274" r:id="rId9"/>
    <p:sldId id="273" r:id="rId10"/>
    <p:sldId id="272" r:id="rId11"/>
    <p:sldId id="271" r:id="rId12"/>
    <p:sldId id="269" r:id="rId13"/>
    <p:sldId id="270" r:id="rId14"/>
    <p:sldId id="268" r:id="rId15"/>
    <p:sldId id="267" r:id="rId16"/>
    <p:sldId id="265" r:id="rId17"/>
    <p:sldId id="266" r:id="rId18"/>
    <p:sldId id="264" r:id="rId19"/>
    <p:sldId id="301" r:id="rId20"/>
    <p:sldId id="302" r:id="rId21"/>
    <p:sldId id="303" r:id="rId22"/>
    <p:sldId id="263" r:id="rId23"/>
    <p:sldId id="261" r:id="rId24"/>
    <p:sldId id="259" r:id="rId25"/>
    <p:sldId id="258" r:id="rId26"/>
    <p:sldId id="257"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userDrawn="1">
          <p15:clr>
            <a:srgbClr val="A4A3A4"/>
          </p15:clr>
        </p15:guide>
        <p15:guide id="2" pos="37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24"/>
        <p:guide pos="379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00.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file:///C:\Users\Administrator\AppData\Local\Temp\wps\INetCache\ed12fd860d935f95eeeeeda53f2941e1" TargetMode="Externa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0.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9.xml"/><Relationship Id="rId2" Type="http://schemas.openxmlformats.org/officeDocument/2006/relationships/image" Target="../media/image8.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9758045" y="6524625"/>
            <a:ext cx="2350135" cy="228600"/>
            <a:chOff x="2805536" y="-1467853"/>
            <a:chExt cx="2161673" cy="228600"/>
          </a:xfrm>
        </p:grpSpPr>
        <p:sp>
          <p:nvSpPr>
            <p:cNvPr id="26" name="椭圆 2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3" name="图片 12" descr="新教材精创页眉-简化版"/>
          <p:cNvPicPr>
            <a:picLocks noChangeAspect="1"/>
          </p:cNvPicPr>
          <p:nvPr/>
        </p:nvPicPr>
        <p:blipFill>
          <a:blip r:embed="rId1"/>
          <a:stretch>
            <a:fillRect/>
          </a:stretch>
        </p:blipFill>
        <p:spPr>
          <a:xfrm>
            <a:off x="2149475" y="84455"/>
            <a:ext cx="7988935" cy="829310"/>
          </a:xfrm>
          <a:prstGeom prst="rect">
            <a:avLst/>
          </a:prstGeom>
        </p:spPr>
      </p:pic>
      <p:sp>
        <p:nvSpPr>
          <p:cNvPr id="6" name="文本框 5"/>
          <p:cNvSpPr txBox="1"/>
          <p:nvPr/>
        </p:nvSpPr>
        <p:spPr>
          <a:xfrm>
            <a:off x="8290560" y="937260"/>
            <a:ext cx="3901440" cy="368300"/>
          </a:xfrm>
          <a:prstGeom prst="rect">
            <a:avLst/>
          </a:prstGeom>
          <a:noFill/>
        </p:spPr>
        <p:txBody>
          <a:bodyPr wrap="square" rtlCol="0">
            <a:spAutoFit/>
          </a:bodyPr>
          <a:lstStyle/>
          <a:p>
            <a:r>
              <a:rPr lang="en-US" altLang="zh-CN" b="1" smtClean="0">
                <a:solidFill>
                  <a:schemeClr val="accent1"/>
                </a:solidFill>
                <a:sym typeface="+mn-ea"/>
              </a:rPr>
              <a:t>  </a:t>
            </a:r>
            <a:r>
              <a:rPr lang="zh-CN" altLang="en-US" sz="1600" b="1" smtClean="0">
                <a:solidFill>
                  <a:schemeClr val="accent1"/>
                </a:solidFill>
                <a:sym typeface="+mn-ea"/>
              </a:rPr>
              <a:t>外研版高中英语  选择性</a:t>
            </a:r>
            <a:r>
              <a:rPr lang="zh-CN" altLang="en-US" sz="1600" b="1">
                <a:solidFill>
                  <a:schemeClr val="accent1"/>
                </a:solidFill>
                <a:sym typeface="+mn-ea"/>
              </a:rPr>
              <a:t>必修第四册</a:t>
            </a:r>
            <a:r>
              <a:rPr lang="zh-CN" altLang="en-US" b="1">
                <a:solidFill>
                  <a:schemeClr val="accent1"/>
                </a:solidFill>
                <a:sym typeface="+mn-ea"/>
              </a:rPr>
              <a:t>   </a:t>
            </a:r>
            <a:endParaRPr lang="zh-CN" altLang="en-US"/>
          </a:p>
        </p:txBody>
      </p:sp>
      <p:sp>
        <p:nvSpPr>
          <p:cNvPr id="7" name="文本框 6"/>
          <p:cNvSpPr txBox="1"/>
          <p:nvPr/>
        </p:nvSpPr>
        <p:spPr>
          <a:xfrm>
            <a:off x="871220" y="1842770"/>
            <a:ext cx="10560050" cy="922020"/>
          </a:xfrm>
          <a:prstGeom prst="rect">
            <a:avLst/>
          </a:prstGeom>
          <a:noFill/>
        </p:spPr>
        <p:txBody>
          <a:bodyPr wrap="square" rtlCol="0">
            <a:spAutoFit/>
          </a:bodyPr>
          <a:lstStyle/>
          <a:p>
            <a:pPr algn="ctr"/>
            <a:r>
              <a:rPr lang="en-US" altLang="zh-CN" sz="3200" b="1">
                <a:solidFill>
                  <a:srgbClr val="FF0000"/>
                </a:solidFill>
                <a:latin typeface="Times New Roman" panose="02020603050405020304" charset="0"/>
                <a:ea typeface="字魂27号-布丁体" panose="00000500000000000000" charset="-122"/>
                <a:cs typeface="Times New Roman" panose="02020603050405020304" charset="0"/>
                <a:sym typeface="+mn-ea"/>
              </a:rPr>
              <a:t>   </a:t>
            </a:r>
            <a:r>
              <a:rPr lang="en-US" altLang="zh-CN" sz="5400" b="1">
                <a:solidFill>
                  <a:srgbClr val="FF0000"/>
                </a:solidFill>
                <a:latin typeface="Times New Roman" panose="02020603050405020304" charset="0"/>
                <a:ea typeface="字魂27号-布丁体" panose="00000500000000000000" charset="-122"/>
                <a:cs typeface="Times New Roman" panose="02020603050405020304" charset="0"/>
                <a:sym typeface="+mn-ea"/>
              </a:rPr>
              <a:t>Unit 4    Everyday economics  </a:t>
            </a:r>
            <a:endParaRPr lang="en-US" altLang="zh-CN" sz="5400" b="1">
              <a:solidFill>
                <a:srgbClr val="FF0000"/>
              </a:solidFill>
              <a:latin typeface="Times New Roman" panose="02020603050405020304" charset="0"/>
              <a:ea typeface="字魂27号-布丁体" panose="00000500000000000000" charset="-122"/>
              <a:cs typeface="Times New Roman" panose="02020603050405020304" charset="0"/>
              <a:sym typeface="+mn-ea"/>
            </a:endParaRPr>
          </a:p>
        </p:txBody>
      </p:sp>
      <p:sp>
        <p:nvSpPr>
          <p:cNvPr id="8" name="文本框 7"/>
          <p:cNvSpPr txBox="1"/>
          <p:nvPr/>
        </p:nvSpPr>
        <p:spPr>
          <a:xfrm>
            <a:off x="2149475" y="3302000"/>
            <a:ext cx="8134350" cy="706755"/>
          </a:xfrm>
          <a:prstGeom prst="rect">
            <a:avLst/>
          </a:prstGeom>
          <a:noFill/>
        </p:spPr>
        <p:txBody>
          <a:bodyPr wrap="square" rtlCol="0">
            <a:spAutoFit/>
          </a:bodyPr>
          <a:lstStyle/>
          <a:p>
            <a:pPr algn="ctr"/>
            <a:r>
              <a:rPr lang="zh-CN" altLang="en-US" sz="4000">
                <a:solidFill>
                  <a:srgbClr val="FF0000"/>
                </a:solidFill>
                <a:latin typeface="Times New Roman" panose="02020603050405020304" charset="0"/>
                <a:ea typeface="字魂27号-布丁体" panose="00000500000000000000" charset="-122"/>
                <a:cs typeface="Times New Roman" panose="02020603050405020304" charset="0"/>
                <a:sym typeface="+mn-ea"/>
              </a:rPr>
              <a:t>Period </a:t>
            </a:r>
            <a:r>
              <a:rPr lang="en-US" altLang="zh-CN" sz="4000">
                <a:solidFill>
                  <a:srgbClr val="FF0000"/>
                </a:solidFill>
                <a:latin typeface="Times New Roman" panose="02020603050405020304" charset="0"/>
                <a:ea typeface="字魂27号-布丁体" panose="00000500000000000000" charset="-122"/>
                <a:cs typeface="Times New Roman" panose="02020603050405020304" charset="0"/>
                <a:sym typeface="+mn-ea"/>
              </a:rPr>
              <a:t>2</a:t>
            </a:r>
            <a:r>
              <a:rPr lang="zh-CN" altLang="en-US" sz="4000">
                <a:solidFill>
                  <a:srgbClr val="FF0000"/>
                </a:solidFill>
                <a:latin typeface="Times New Roman" panose="02020603050405020304" charset="0"/>
                <a:ea typeface="字魂27号-布丁体" panose="00000500000000000000" charset="-122"/>
                <a:cs typeface="Times New Roman" panose="02020603050405020304" charset="0"/>
                <a:sym typeface="+mn-ea"/>
              </a:rPr>
              <a:t>  </a:t>
            </a:r>
            <a:r>
              <a:rPr lang="en-US" altLang="zh-CN" sz="4000">
                <a:solidFill>
                  <a:srgbClr val="FF0000"/>
                </a:solidFill>
                <a:latin typeface="Times New Roman" panose="02020603050405020304" charset="0"/>
                <a:ea typeface="字魂27号-布丁体" panose="00000500000000000000" charset="-122"/>
                <a:cs typeface="Times New Roman" panose="02020603050405020304" charset="0"/>
                <a:sym typeface="+mn-ea"/>
              </a:rPr>
              <a:t>    Using language</a:t>
            </a:r>
            <a:endParaRPr lang="en-US" altLang="zh-CN" sz="4000">
              <a:solidFill>
                <a:srgbClr val="FF0000"/>
              </a:solidFill>
              <a:latin typeface="Times New Roman" panose="02020603050405020304" charset="0"/>
              <a:ea typeface="字魂27号-布丁体" panose="00000500000000000000" charset="-122"/>
              <a:cs typeface="Times New Roman" panose="02020603050405020304" charset="0"/>
              <a:sym typeface="+mn-ea"/>
            </a:endParaRPr>
          </a:p>
        </p:txBody>
      </p:sp>
      <p:grpSp>
        <p:nvGrpSpPr>
          <p:cNvPr id="61" name="组合 60"/>
          <p:cNvGrpSpPr/>
          <p:nvPr/>
        </p:nvGrpSpPr>
        <p:grpSpPr>
          <a:xfrm flipH="1" flipV="1">
            <a:off x="-981075" y="-35560"/>
            <a:ext cx="5055870" cy="573405"/>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2"/>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4610" y="184855"/>
            <a:ext cx="10969200" cy="705600"/>
          </a:xfrm>
        </p:spPr>
        <p:txBody>
          <a:bodyPr/>
          <a:lstStyle/>
          <a:p>
            <a:r>
              <a:rPr lang="en-US" altLang="zh-CN">
                <a:solidFill>
                  <a:srgbClr val="5C50F6"/>
                </a:solidFill>
                <a:effectLst>
                  <a:outerShdw blurRad="38100" dist="25400" dir="5400000" algn="ctr" rotWithShape="0">
                    <a:srgbClr val="6E747A">
                      <a:alpha val="43000"/>
                    </a:srgbClr>
                  </a:outerShdw>
                </a:effectLst>
              </a:rPr>
              <a:t>The introduction to Green Equator Coffee</a:t>
            </a:r>
            <a:endParaRPr lang="en-US" altLang="zh-CN">
              <a:solidFill>
                <a:srgbClr val="5C50F6"/>
              </a:solidFill>
              <a:effectLst>
                <a:outerShdw blurRad="38100" dist="25400" dir="5400000" algn="ctr" rotWithShape="0">
                  <a:srgbClr val="6E747A">
                    <a:alpha val="43000"/>
                  </a:srgbClr>
                </a:outerShdw>
              </a:effectLst>
            </a:endParaRPr>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0" name="文本框 99"/>
          <p:cNvSpPr txBox="1"/>
          <p:nvPr/>
        </p:nvSpPr>
        <p:spPr>
          <a:xfrm>
            <a:off x="271780" y="890270"/>
            <a:ext cx="10087610" cy="2676525"/>
          </a:xfrm>
          <a:prstGeom prst="rect">
            <a:avLst/>
          </a:prstGeom>
          <a:noFill/>
          <a:ln w="9525">
            <a:noFill/>
          </a:ln>
        </p:spPr>
        <p:txBody>
          <a:bodyPr wrap="square">
            <a:spAutoFit/>
          </a:bodyPr>
          <a:lstStyle/>
          <a:p>
            <a:pPr indent="0" fontAlgn="auto">
              <a:lnSpc>
                <a:spcPct val="150000"/>
              </a:lnSpc>
            </a:pPr>
            <a:r>
              <a:rPr lang="en-US" sz="2800" b="0">
                <a:solidFill>
                  <a:srgbClr val="FF0000"/>
                </a:solidFill>
                <a:latin typeface="Times New Roman" panose="02020603050405020304" charset="0"/>
              </a:rPr>
              <a:t>       Green Equator Coffee is a Good Deal product, which sells at the price of $25 per kg. It is known on the Green Equator Estate, whose coffee is 100% organic. It is a superior, smooth blend with a mild flavour, which has less than one calorie per cup. </a:t>
            </a:r>
            <a:endParaRPr lang="zh-CN" altLang="en-US" sz="2800"/>
          </a:p>
        </p:txBody>
      </p:sp>
      <p:pic>
        <p:nvPicPr>
          <p:cNvPr id="4" name="图片 3"/>
          <p:cNvPicPr/>
          <p:nvPr/>
        </p:nvPicPr>
        <p:blipFill>
          <a:blip r:link="rId1"/>
          <a:stretch>
            <a:fillRect/>
          </a:stretch>
        </p:blipFill>
        <p:spPr>
          <a:xfrm>
            <a:off x="7409180" y="3031490"/>
            <a:ext cx="4782820" cy="3826510"/>
          </a:xfrm>
          <a:prstGeom prst="rect">
            <a:avLst/>
          </a:prstGeom>
          <a:noFill/>
          <a:ln w="9525">
            <a:noFill/>
          </a:ln>
        </p:spPr>
      </p:pic>
      <p:sp>
        <p:nvSpPr>
          <p:cNvPr id="5" name="文本框 4"/>
          <p:cNvSpPr txBox="1"/>
          <p:nvPr/>
        </p:nvSpPr>
        <p:spPr>
          <a:xfrm>
            <a:off x="356235" y="3867785"/>
            <a:ext cx="6943725" cy="2030095"/>
          </a:xfrm>
          <a:prstGeom prst="rect">
            <a:avLst/>
          </a:prstGeom>
          <a:noFill/>
        </p:spPr>
        <p:txBody>
          <a:bodyPr wrap="square" rtlCol="0" anchor="t">
            <a:spAutoFit/>
          </a:bodyPr>
          <a:lstStyle/>
          <a:p>
            <a:pPr indent="0" fontAlgn="auto">
              <a:lnSpc>
                <a:spcPct val="150000"/>
              </a:lnSpc>
            </a:pPr>
            <a:r>
              <a:rPr lang="en-US">
                <a:solidFill>
                  <a:srgbClr val="FF0000"/>
                </a:solidFill>
                <a:latin typeface="Times New Roman" panose="02020603050405020304" charset="0"/>
                <a:sym typeface="+mn-ea"/>
              </a:rPr>
              <a:t>   </a:t>
            </a:r>
            <a:r>
              <a:rPr lang="en-US" sz="2800">
                <a:solidFill>
                  <a:srgbClr val="FF0000"/>
                </a:solidFill>
                <a:latin typeface="Times New Roman" panose="02020603050405020304" charset="0"/>
                <a:sym typeface="+mn-ea"/>
              </a:rPr>
              <a:t>    </a:t>
            </a:r>
            <a:r>
              <a:rPr lang="en-US" sz="2800">
                <a:solidFill>
                  <a:schemeClr val="accent5">
                    <a:lumMod val="50000"/>
                  </a:schemeClr>
                </a:solidFill>
                <a:latin typeface="Times New Roman" panose="02020603050405020304" charset="0"/>
                <a:sym typeface="+mn-ea"/>
              </a:rPr>
              <a:t>The product is sold under the Good Deal guarantee, which promises that one-third of the sale price will be returned to local producers. </a:t>
            </a:r>
            <a:endParaRPr lang="en-US" altLang="en-US" sz="2800">
              <a:solidFill>
                <a:schemeClr val="accent5">
                  <a:lumMod val="50000"/>
                </a:schemeClr>
              </a:solidFill>
              <a:latin typeface="Times New Roman" panose="02020603050405020304" charset="0"/>
              <a:sym typeface="+mn-ea"/>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27145" y="29845"/>
            <a:ext cx="5481955" cy="705485"/>
          </a:xfrm>
        </p:spPr>
        <p:txBody>
          <a:bodyPr/>
          <a:lstStyle/>
          <a:p>
            <a:pPr algn="ctr"/>
            <a:r>
              <a:rPr lang="en-US" altLang="zh-CN">
                <a:solidFill>
                  <a:srgbClr val="5C50F6"/>
                </a:solidFill>
                <a:effectLst>
                  <a:outerShdw blurRad="38100" dist="25400" dir="5400000" algn="ctr" rotWithShape="0">
                    <a:srgbClr val="6E747A">
                      <a:alpha val="43000"/>
                    </a:srgbClr>
                  </a:outerShdw>
                </a:effectLst>
              </a:rPr>
              <a:t>Part 2     Listening </a:t>
            </a:r>
            <a:endParaRPr lang="en-US" altLang="zh-CN">
              <a:solidFill>
                <a:srgbClr val="5C50F6"/>
              </a:solidFill>
              <a:effectLst>
                <a:outerShdw blurRad="38100" dist="25400" dir="5400000" algn="ctr" rotWithShape="0">
                  <a:srgbClr val="6E747A">
                    <a:alpha val="43000"/>
                  </a:srgbClr>
                </a:outerShdw>
              </a:effectLst>
            </a:endParaRPr>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文本框 2"/>
          <p:cNvSpPr txBox="1"/>
          <p:nvPr/>
        </p:nvSpPr>
        <p:spPr>
          <a:xfrm>
            <a:off x="153670" y="815975"/>
            <a:ext cx="3983990" cy="460375"/>
          </a:xfrm>
          <a:prstGeom prst="rect">
            <a:avLst/>
          </a:prstGeom>
          <a:noFill/>
        </p:spPr>
        <p:txBody>
          <a:bodyPr wrap="square" rtlCol="0">
            <a:spAutoFit/>
          </a:bodyPr>
          <a:lstStyle/>
          <a:p>
            <a:r>
              <a:rPr lang="en-US" altLang="zh-CN" sz="2400" b="1">
                <a:solidFill>
                  <a:schemeClr val="accent6">
                    <a:lumMod val="50000"/>
                  </a:schemeClr>
                </a:solidFill>
                <a:latin typeface="Times New Roman" panose="02020603050405020304" charset="0"/>
                <a:cs typeface="Times New Roman" panose="02020603050405020304" charset="0"/>
              </a:rPr>
              <a:t> Learn about social credit</a:t>
            </a:r>
            <a:endParaRPr lang="en-US" altLang="zh-CN" sz="2400" b="1">
              <a:solidFill>
                <a:schemeClr val="accent6">
                  <a:lumMod val="50000"/>
                </a:schemeClr>
              </a:solidFill>
              <a:latin typeface="Times New Roman" panose="02020603050405020304" charset="0"/>
              <a:cs typeface="Times New Roman" panose="02020603050405020304" charset="0"/>
            </a:endParaRPr>
          </a:p>
        </p:txBody>
      </p:sp>
      <p:pic>
        <p:nvPicPr>
          <p:cNvPr id="6" name="图片 5"/>
          <p:cNvPicPr>
            <a:picLocks noChangeAspect="1"/>
          </p:cNvPicPr>
          <p:nvPr/>
        </p:nvPicPr>
        <p:blipFill>
          <a:blip r:embed="rId1"/>
          <a:stretch>
            <a:fillRect/>
          </a:stretch>
        </p:blipFill>
        <p:spPr>
          <a:xfrm>
            <a:off x="11029315" y="29845"/>
            <a:ext cx="1102360" cy="1102360"/>
          </a:xfrm>
          <a:prstGeom prst="rect">
            <a:avLst/>
          </a:prstGeom>
        </p:spPr>
      </p:pic>
      <p:pic>
        <p:nvPicPr>
          <p:cNvPr id="4" name="图片 3"/>
          <p:cNvPicPr>
            <a:picLocks noChangeAspect="1"/>
          </p:cNvPicPr>
          <p:nvPr/>
        </p:nvPicPr>
        <p:blipFill>
          <a:blip r:embed="rId2"/>
          <a:stretch>
            <a:fillRect/>
          </a:stretch>
        </p:blipFill>
        <p:spPr>
          <a:xfrm rot="16200000">
            <a:off x="1993265" y="-566420"/>
            <a:ext cx="5392420" cy="9239250"/>
          </a:xfrm>
          <a:prstGeom prst="rect">
            <a:avLst/>
          </a:prstGeom>
        </p:spPr>
      </p:pic>
      <p:sp>
        <p:nvSpPr>
          <p:cNvPr id="5" name="文本框 4"/>
          <p:cNvSpPr txBox="1"/>
          <p:nvPr/>
        </p:nvSpPr>
        <p:spPr>
          <a:xfrm>
            <a:off x="9308465" y="2090420"/>
            <a:ext cx="2666365" cy="460375"/>
          </a:xfrm>
          <a:prstGeom prst="rect">
            <a:avLst/>
          </a:prstGeom>
          <a:noFill/>
        </p:spPr>
        <p:txBody>
          <a:bodyPr wrap="square" rtlCol="0">
            <a:spAutoFit/>
          </a:bodyPr>
          <a:lstStyle/>
          <a:p>
            <a:r>
              <a:rPr lang="en-US" altLang="zh-CN" sz="2400">
                <a:solidFill>
                  <a:srgbClr val="FF0000"/>
                </a:solidFill>
              </a:rPr>
              <a:t>1. What is credit ?</a:t>
            </a:r>
            <a:endParaRPr lang="en-US" altLang="zh-CN" sz="2400">
              <a:solidFill>
                <a:srgbClr val="FF0000"/>
              </a:solidFill>
            </a:endParaRPr>
          </a:p>
        </p:txBody>
      </p:sp>
      <p:sp>
        <p:nvSpPr>
          <p:cNvPr id="7" name="文本框 6"/>
          <p:cNvSpPr txBox="1"/>
          <p:nvPr/>
        </p:nvSpPr>
        <p:spPr>
          <a:xfrm>
            <a:off x="9307830" y="4120515"/>
            <a:ext cx="2884170" cy="1198880"/>
          </a:xfrm>
          <a:prstGeom prst="rect">
            <a:avLst/>
          </a:prstGeom>
          <a:noFill/>
        </p:spPr>
        <p:txBody>
          <a:bodyPr wrap="square" rtlCol="0">
            <a:spAutoFit/>
          </a:bodyPr>
          <a:lstStyle/>
          <a:p>
            <a:pPr fontAlgn="auto">
              <a:lnSpc>
                <a:spcPct val="150000"/>
              </a:lnSpc>
            </a:pPr>
            <a:r>
              <a:rPr lang="en-US" altLang="zh-CN" sz="2400">
                <a:solidFill>
                  <a:srgbClr val="FF0000"/>
                </a:solidFill>
              </a:rPr>
              <a:t>2.What’s the credit sysytem?  </a:t>
            </a:r>
            <a:endParaRPr lang="en-US" altLang="zh-CN" sz="2400">
              <a:solidFill>
                <a:srgbClr val="FF0000"/>
              </a:solidFill>
            </a:endParaRPr>
          </a:p>
        </p:txBody>
      </p:sp>
    </p:spTree>
    <p:custDataLst>
      <p:tags r:id="rId3"/>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8960" y="137160"/>
            <a:ext cx="11299190" cy="705485"/>
          </a:xfrm>
        </p:spPr>
        <p:txBody>
          <a:bodyPr>
            <a:normAutofit fontScale="90000"/>
          </a:bodyPr>
          <a:lstStyle/>
          <a:p>
            <a:r>
              <a:rPr lang="en-US" altLang="zh-CN">
                <a:solidFill>
                  <a:schemeClr val="accent1"/>
                </a:solidFill>
                <a:effectLst>
                  <a:outerShdw blurRad="38100" dist="25400" dir="5400000" algn="ctr" rotWithShape="0">
                    <a:srgbClr val="6E747A">
                      <a:alpha val="43000"/>
                    </a:srgbClr>
                  </a:outerShdw>
                </a:effectLst>
              </a:rPr>
              <a:t>Listen to the conversation for key infromation</a:t>
            </a:r>
            <a:r>
              <a:rPr lang="en-US" altLang="zh-CN"/>
              <a:t> </a:t>
            </a:r>
            <a:endParaRPr lang="en-US" altLang="zh-CN"/>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1" name="文本框 100"/>
          <p:cNvSpPr txBox="1"/>
          <p:nvPr/>
        </p:nvSpPr>
        <p:spPr>
          <a:xfrm>
            <a:off x="1842770" y="1003300"/>
            <a:ext cx="8757285" cy="460375"/>
          </a:xfrm>
          <a:prstGeom prst="rect">
            <a:avLst/>
          </a:prstGeom>
          <a:noFill/>
          <a:ln w="9525">
            <a:noFill/>
          </a:ln>
        </p:spPr>
        <p:txBody>
          <a:bodyPr wrap="square">
            <a:spAutoFit/>
          </a:bodyPr>
          <a:lstStyle/>
          <a:p>
            <a:pPr indent="0"/>
            <a:r>
              <a:rPr lang="en-US" sz="1050" b="0">
                <a:latin typeface="Calibri" panose="020F0502020204030204" charset="0"/>
                <a:ea typeface="宋体" panose="02010600030101010101" pitchFamily="2" charset="-122"/>
                <a:cs typeface="Times New Roman" panose="02020603050405020304" charset="0"/>
              </a:rPr>
              <a:t> </a:t>
            </a:r>
            <a:r>
              <a:rPr lang="en-US" sz="2400" b="1">
                <a:solidFill>
                  <a:srgbClr val="00B0F0"/>
                </a:solidFill>
                <a:latin typeface="Times New Roman" panose="02020603050405020304" charset="0"/>
                <a:ea typeface="宋体" panose="02010600030101010101" pitchFamily="2" charset="-122"/>
              </a:rPr>
              <a:t>Listen to the conversation and know about the topics discussed</a:t>
            </a:r>
            <a:endParaRPr lang="en-US" altLang="en-US" sz="2400" b="1">
              <a:solidFill>
                <a:srgbClr val="00B0F0"/>
              </a:solidFill>
              <a:latin typeface="Times New Roman" panose="02020603050405020304" charset="0"/>
              <a:ea typeface="宋体" panose="02010600030101010101" pitchFamily="2" charset="-122"/>
            </a:endParaRPr>
          </a:p>
        </p:txBody>
      </p:sp>
      <p:sp>
        <p:nvSpPr>
          <p:cNvPr id="3" name="文本框 2"/>
          <p:cNvSpPr txBox="1"/>
          <p:nvPr/>
        </p:nvSpPr>
        <p:spPr>
          <a:xfrm>
            <a:off x="1989455" y="1624330"/>
            <a:ext cx="7204075" cy="3322955"/>
          </a:xfrm>
          <a:prstGeom prst="rect">
            <a:avLst/>
          </a:prstGeom>
          <a:noFill/>
          <a:ln w="9525">
            <a:noFill/>
          </a:ln>
        </p:spPr>
        <p:txBody>
          <a:bodyPr wrap="square">
            <a:spAutoFit/>
          </a:bodyPr>
          <a:lstStyle/>
          <a:p>
            <a:pPr indent="0" fontAlgn="auto">
              <a:lnSpc>
                <a:spcPct val="150000"/>
              </a:lnSpc>
            </a:pPr>
            <a:r>
              <a:rPr lang="en-US" sz="2800" b="0">
                <a:latin typeface="Times New Roman" panose="02020603050405020304" charset="0"/>
              </a:rPr>
              <a:t>A. The tips to book a good hotel. </a:t>
            </a:r>
            <a:r>
              <a:rPr lang="en-US" sz="2800" b="0">
                <a:latin typeface="Times New Roman" panose="02020603050405020304" charset="0"/>
              </a:rPr>
              <a:t>B. The importance of being creditworthy. </a:t>
            </a:r>
            <a:r>
              <a:rPr lang="en-US" sz="2800" b="0">
                <a:latin typeface="Times New Roman" panose="02020603050405020304" charset="0"/>
              </a:rPr>
              <a:t>C. The origin of the credit system. </a:t>
            </a:r>
            <a:r>
              <a:rPr lang="en-US" sz="2800" b="0">
                <a:latin typeface="Times New Roman" panose="02020603050405020304" charset="0"/>
              </a:rPr>
              <a:t>D. The benefits of a social credit system. </a:t>
            </a:r>
            <a:r>
              <a:rPr lang="en-US" sz="2800" b="0">
                <a:latin typeface="Times New Roman" panose="02020603050405020304" charset="0"/>
              </a:rPr>
              <a:t>E. The cost of having a bad social credit record. </a:t>
            </a:r>
            <a:r>
              <a:rPr lang="en-US" sz="2400" b="0">
                <a:latin typeface="Times New Roman" panose="02020603050405020304" charset="0"/>
              </a:rPr>
              <a:t>    </a:t>
            </a:r>
            <a:r>
              <a:rPr lang="en-US" sz="2400" b="0">
                <a:latin typeface="Times New Roman" panose="02020603050405020304" charset="0"/>
              </a:rPr>
              <a:t>
</a:t>
            </a:r>
            <a:endParaRPr lang="zh-CN" altLang="en-US" sz="2400"/>
          </a:p>
        </p:txBody>
      </p:sp>
      <p:sp>
        <p:nvSpPr>
          <p:cNvPr id="7" name="文本框 6"/>
          <p:cNvSpPr txBox="1"/>
          <p:nvPr/>
        </p:nvSpPr>
        <p:spPr>
          <a:xfrm>
            <a:off x="3412490" y="5504815"/>
            <a:ext cx="3475990" cy="460375"/>
          </a:xfrm>
          <a:prstGeom prst="rect">
            <a:avLst/>
          </a:prstGeom>
          <a:noFill/>
        </p:spPr>
        <p:txBody>
          <a:bodyPr wrap="square" rtlCol="0">
            <a:spAutoFit/>
          </a:bodyPr>
          <a:lstStyle/>
          <a:p>
            <a:r>
              <a:rPr lang="en-US" altLang="zh-CN" sz="2400" b="1">
                <a:solidFill>
                  <a:srgbClr val="FF0000"/>
                </a:solidFill>
              </a:rPr>
              <a:t> Answer: </a:t>
            </a:r>
            <a:r>
              <a:rPr lang="en-US" altLang="zh-CN" sz="2400" b="1" u="sng">
                <a:solidFill>
                  <a:srgbClr val="FF0000"/>
                </a:solidFill>
              </a:rPr>
              <a:t>B D E</a:t>
            </a:r>
            <a:endParaRPr lang="en-US" altLang="zh-CN" sz="2400" b="1" u="sng">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4610" y="8960"/>
            <a:ext cx="10969200" cy="705600"/>
          </a:xfrm>
        </p:spPr>
        <p:txBody>
          <a:bodyPr/>
          <a:lstStyle/>
          <a:p>
            <a:r>
              <a:rPr lang="en-US" altLang="zh-CN">
                <a:solidFill>
                  <a:srgbClr val="5C50F6"/>
                </a:solidFill>
                <a:effectLst>
                  <a:outerShdw blurRad="38100" dist="25400" dir="5400000" algn="ctr" rotWithShape="0">
                    <a:srgbClr val="6E747A">
                      <a:alpha val="43000"/>
                    </a:srgbClr>
                  </a:outerShdw>
                </a:effectLst>
              </a:rPr>
              <a:t> Listen again and complete the paragraph</a:t>
            </a:r>
            <a:endParaRPr lang="en-US" altLang="zh-CN">
              <a:solidFill>
                <a:srgbClr val="5C50F6"/>
              </a:solidFill>
              <a:effectLst>
                <a:outerShdw blurRad="38100" dist="25400" dir="5400000" algn="ctr" rotWithShape="0">
                  <a:srgbClr val="6E747A">
                    <a:alpha val="43000"/>
                  </a:srgbClr>
                </a:outerShdw>
              </a:effectLst>
            </a:endParaRPr>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1" name="文本框 100"/>
          <p:cNvSpPr txBox="1"/>
          <p:nvPr/>
        </p:nvSpPr>
        <p:spPr>
          <a:xfrm>
            <a:off x="629285" y="744220"/>
            <a:ext cx="10934065" cy="6000750"/>
          </a:xfrm>
          <a:prstGeom prst="rect">
            <a:avLst/>
          </a:prstGeom>
          <a:solidFill>
            <a:schemeClr val="accent3">
              <a:lumMod val="20000"/>
              <a:lumOff val="80000"/>
            </a:schemeClr>
          </a:solidFill>
          <a:ln w="9525">
            <a:noFill/>
          </a:ln>
        </p:spPr>
        <p:txBody>
          <a:bodyPr wrap="square">
            <a:spAutoFit/>
          </a:bodyPr>
          <a:lstStyle/>
          <a:p>
            <a:pPr indent="133350" fontAlgn="auto">
              <a:lnSpc>
                <a:spcPct val="200000"/>
              </a:lnSpc>
            </a:pPr>
            <a:r>
              <a:rPr lang="en-US" sz="2400" b="0">
                <a:solidFill>
                  <a:schemeClr val="tx1"/>
                </a:solidFill>
                <a:latin typeface="Times New Roman" panose="02020603050405020304" charset="0"/>
              </a:rPr>
              <a:t>   I have been </a:t>
            </a:r>
            <a:r>
              <a:rPr lang="en-US" sz="2400" b="1" baseline="30000">
                <a:solidFill>
                  <a:srgbClr val="FF0000"/>
                </a:solidFill>
                <a:latin typeface="Times New Roman" panose="02020603050405020304" charset="0"/>
              </a:rPr>
              <a:t>1</a:t>
            </a:r>
            <a:r>
              <a:rPr lang="en-US" sz="2400" b="1">
                <a:solidFill>
                  <a:schemeClr val="tx1"/>
                </a:solidFill>
                <a:latin typeface="Times New Roman" panose="02020603050405020304" charset="0"/>
              </a:rPr>
              <a:t>_</a:t>
            </a:r>
            <a:r>
              <a:rPr lang="en-US" sz="2400" b="0">
                <a:solidFill>
                  <a:schemeClr val="tx1"/>
                </a:solidFill>
                <a:latin typeface="Times New Roman" panose="02020603050405020304" charset="0"/>
              </a:rPr>
              <a:t>_________________________ on time, returning books to the library </a:t>
            </a:r>
            <a:r>
              <a:rPr lang="en-US" sz="2400" b="1" baseline="30000">
                <a:solidFill>
                  <a:srgbClr val="FF0000"/>
                </a:solidFill>
                <a:latin typeface="Times New Roman" panose="02020603050405020304" charset="0"/>
              </a:rPr>
              <a:t>2</a:t>
            </a:r>
            <a:r>
              <a:rPr lang="en-US" sz="2400" b="0">
                <a:solidFill>
                  <a:schemeClr val="tx1"/>
                </a:solidFill>
                <a:latin typeface="Times New Roman" panose="02020603050405020304" charset="0"/>
              </a:rPr>
              <a:t> ___________________________________. and using </a:t>
            </a:r>
            <a:r>
              <a:rPr lang="en-US" sz="2400" b="1" baseline="30000">
                <a:solidFill>
                  <a:srgbClr val="FF0000"/>
                </a:solidFill>
                <a:latin typeface="Times New Roman" panose="02020603050405020304" charset="0"/>
              </a:rPr>
              <a:t>3</a:t>
            </a:r>
            <a:r>
              <a:rPr lang="en-US" sz="2400" b="0">
                <a:solidFill>
                  <a:schemeClr val="tx1"/>
                </a:solidFill>
                <a:latin typeface="Times New Roman" panose="02020603050405020304" charset="0"/>
              </a:rPr>
              <a:t>______________________ properly. As a reward, we didn’t have to pay a deposit when </a:t>
            </a:r>
            <a:endParaRPr lang="en-US" sz="2400" b="0">
              <a:solidFill>
                <a:schemeClr val="tx1"/>
              </a:solidFill>
              <a:latin typeface="Times New Roman" panose="02020603050405020304" charset="0"/>
            </a:endParaRPr>
          </a:p>
          <a:p>
            <a:pPr indent="133350" fontAlgn="auto">
              <a:lnSpc>
                <a:spcPct val="200000"/>
              </a:lnSpc>
            </a:pPr>
            <a:r>
              <a:rPr lang="en-US" sz="2400" b="1" baseline="30000">
                <a:solidFill>
                  <a:srgbClr val="FF0000"/>
                </a:solidFill>
                <a:latin typeface="Times New Roman" panose="02020603050405020304" charset="0"/>
              </a:rPr>
              <a:t>4</a:t>
            </a:r>
            <a:r>
              <a:rPr lang="en-US" sz="2400" b="0">
                <a:solidFill>
                  <a:schemeClr val="tx1"/>
                </a:solidFill>
                <a:latin typeface="Times New Roman" panose="02020603050405020304" charset="0"/>
              </a:rPr>
              <a:t> _________________________ during our trip to Hangzhou. The hotel is very nice, and it’s quite near the West Lake. This is just one of the many benefits of the social credit system which enables </a:t>
            </a:r>
            <a:r>
              <a:rPr lang="en-US" sz="2400" b="1" baseline="30000">
                <a:solidFill>
                  <a:srgbClr val="FF0000"/>
                </a:solidFill>
                <a:latin typeface="Times New Roman" panose="02020603050405020304" charset="0"/>
              </a:rPr>
              <a:t>5</a:t>
            </a:r>
            <a:r>
              <a:rPr lang="en-US" sz="2400" b="1">
                <a:solidFill>
                  <a:schemeClr val="tx1"/>
                </a:solidFill>
                <a:latin typeface="Times New Roman" panose="02020603050405020304" charset="0"/>
              </a:rPr>
              <a:t> </a:t>
            </a:r>
            <a:r>
              <a:rPr lang="en-US" sz="2400" b="0">
                <a:solidFill>
                  <a:schemeClr val="tx1"/>
                </a:solidFill>
                <a:latin typeface="Times New Roman" panose="02020603050405020304" charset="0"/>
              </a:rPr>
              <a:t>_________________________________ to enjoy a more convenient life </a:t>
            </a:r>
            <a:r>
              <a:rPr lang="en-US" sz="2400" b="1" baseline="30000">
                <a:solidFill>
                  <a:srgbClr val="FF0000"/>
                </a:solidFill>
                <a:latin typeface="Times New Roman" panose="02020603050405020304" charset="0"/>
              </a:rPr>
              <a:t>6</a:t>
            </a:r>
            <a:r>
              <a:rPr lang="en-US" sz="2400" b="1" baseline="30000">
                <a:solidFill>
                  <a:schemeClr val="tx1"/>
                </a:solidFill>
                <a:latin typeface="Times New Roman" panose="02020603050405020304" charset="0"/>
              </a:rPr>
              <a:t> </a:t>
            </a:r>
            <a:r>
              <a:rPr lang="en-US" sz="2400" b="0">
                <a:solidFill>
                  <a:schemeClr val="tx1"/>
                </a:solidFill>
                <a:latin typeface="Times New Roman" panose="02020603050405020304" charset="0"/>
              </a:rPr>
              <a:t>__________________.  </a:t>
            </a:r>
            <a:endParaRPr lang="en-US" sz="2400" b="0">
              <a:solidFill>
                <a:schemeClr val="tx1"/>
              </a:solidFill>
              <a:latin typeface="Times New Roman" panose="02020603050405020304" charset="0"/>
            </a:endParaRPr>
          </a:p>
          <a:p>
            <a:pPr indent="133350" fontAlgn="auto">
              <a:lnSpc>
                <a:spcPct val="200000"/>
              </a:lnSpc>
            </a:pPr>
            <a:endParaRPr lang="en-US" altLang="en-US" sz="2400" b="0">
              <a:solidFill>
                <a:schemeClr val="tx1"/>
              </a:solidFill>
              <a:latin typeface="Times New Roman" panose="02020603050405020304" charset="0"/>
            </a:endParaRPr>
          </a:p>
        </p:txBody>
      </p:sp>
      <p:pic>
        <p:nvPicPr>
          <p:cNvPr id="4" name="图片 3"/>
          <p:cNvPicPr>
            <a:picLocks noChangeAspect="1"/>
          </p:cNvPicPr>
          <p:nvPr/>
        </p:nvPicPr>
        <p:blipFill>
          <a:blip r:embed="rId1"/>
          <a:stretch>
            <a:fillRect/>
          </a:stretch>
        </p:blipFill>
        <p:spPr>
          <a:xfrm>
            <a:off x="9581515" y="5296535"/>
            <a:ext cx="1935480" cy="1448435"/>
          </a:xfrm>
          <a:prstGeom prst="rect">
            <a:avLst/>
          </a:prstGeom>
        </p:spPr>
      </p:pic>
      <p:sp>
        <p:nvSpPr>
          <p:cNvPr id="5" name="文本框 4"/>
          <p:cNvSpPr txBox="1"/>
          <p:nvPr/>
        </p:nvSpPr>
        <p:spPr>
          <a:xfrm>
            <a:off x="2905125" y="916940"/>
            <a:ext cx="3622675" cy="460375"/>
          </a:xfrm>
          <a:prstGeom prst="rect">
            <a:avLst/>
          </a:prstGeom>
          <a:noFill/>
        </p:spPr>
        <p:txBody>
          <a:bodyPr wrap="square" rtlCol="0">
            <a:spAutoFit/>
          </a:bodyPr>
          <a:lstStyle/>
          <a:p>
            <a:r>
              <a:rPr lang="zh-CN" altLang="en-US"/>
              <a:t> </a:t>
            </a:r>
            <a:r>
              <a:rPr lang="zh-CN" altLang="en-US" sz="2400">
                <a:solidFill>
                  <a:srgbClr val="FF0000"/>
                </a:solidFill>
              </a:rPr>
              <a:t>paying credit card bills </a:t>
            </a:r>
            <a:endParaRPr lang="zh-CN" altLang="en-US" sz="2400">
              <a:solidFill>
                <a:srgbClr val="FF0000"/>
              </a:solidFill>
            </a:endParaRPr>
          </a:p>
        </p:txBody>
      </p:sp>
      <p:sp>
        <p:nvSpPr>
          <p:cNvPr id="6" name="文本框 5"/>
          <p:cNvSpPr txBox="1"/>
          <p:nvPr/>
        </p:nvSpPr>
        <p:spPr>
          <a:xfrm>
            <a:off x="996315" y="1704975"/>
            <a:ext cx="4749800" cy="460375"/>
          </a:xfrm>
          <a:prstGeom prst="rect">
            <a:avLst/>
          </a:prstGeom>
          <a:noFill/>
        </p:spPr>
        <p:txBody>
          <a:bodyPr wrap="square" rtlCol="0">
            <a:spAutoFit/>
          </a:bodyPr>
          <a:lstStyle/>
          <a:p>
            <a:r>
              <a:rPr lang="en-US" altLang="zh-CN" sz="2400">
                <a:solidFill>
                  <a:srgbClr val="FF0000"/>
                </a:solidFill>
              </a:rPr>
              <a:t>  </a:t>
            </a:r>
            <a:r>
              <a:rPr lang="zh-CN" altLang="en-US" sz="2400">
                <a:solidFill>
                  <a:srgbClr val="FF0000"/>
                </a:solidFill>
              </a:rPr>
              <a:t>in good condition without delay</a:t>
            </a:r>
            <a:endParaRPr lang="zh-CN" altLang="en-US" sz="2400">
              <a:solidFill>
                <a:srgbClr val="FF0000"/>
              </a:solidFill>
            </a:endParaRPr>
          </a:p>
        </p:txBody>
      </p:sp>
      <p:sp>
        <p:nvSpPr>
          <p:cNvPr id="7" name="文本框 6"/>
          <p:cNvSpPr txBox="1"/>
          <p:nvPr/>
        </p:nvSpPr>
        <p:spPr>
          <a:xfrm>
            <a:off x="7851775" y="1704975"/>
            <a:ext cx="3019425" cy="460375"/>
          </a:xfrm>
          <a:prstGeom prst="rect">
            <a:avLst/>
          </a:prstGeom>
          <a:noFill/>
        </p:spPr>
        <p:txBody>
          <a:bodyPr wrap="square" rtlCol="0">
            <a:spAutoFit/>
          </a:bodyPr>
          <a:lstStyle/>
          <a:p>
            <a:r>
              <a:rPr lang="zh-CN" altLang="en-US" sz="2400">
                <a:solidFill>
                  <a:srgbClr val="FF0000"/>
                </a:solidFill>
              </a:rPr>
              <a:t>the shared bicycles </a:t>
            </a:r>
            <a:endParaRPr lang="zh-CN" altLang="en-US" sz="2400">
              <a:solidFill>
                <a:srgbClr val="FF0000"/>
              </a:solidFill>
            </a:endParaRPr>
          </a:p>
        </p:txBody>
      </p:sp>
      <p:sp>
        <p:nvSpPr>
          <p:cNvPr id="8" name="文本框 7"/>
          <p:cNvSpPr txBox="1"/>
          <p:nvPr/>
        </p:nvSpPr>
        <p:spPr>
          <a:xfrm>
            <a:off x="1104900" y="3174365"/>
            <a:ext cx="3702050" cy="460375"/>
          </a:xfrm>
          <a:prstGeom prst="rect">
            <a:avLst/>
          </a:prstGeom>
          <a:noFill/>
        </p:spPr>
        <p:txBody>
          <a:bodyPr wrap="square" rtlCol="0">
            <a:spAutoFit/>
          </a:bodyPr>
          <a:lstStyle/>
          <a:p>
            <a:r>
              <a:rPr lang="zh-CN" altLang="en-US" sz="2400">
                <a:solidFill>
                  <a:srgbClr val="FF0000"/>
                </a:solidFill>
              </a:rPr>
              <a:t>we checked in at a hotel </a:t>
            </a:r>
            <a:endParaRPr lang="zh-CN" altLang="en-US" sz="2400">
              <a:solidFill>
                <a:srgbClr val="FF0000"/>
              </a:solidFill>
            </a:endParaRPr>
          </a:p>
        </p:txBody>
      </p:sp>
      <p:sp>
        <p:nvSpPr>
          <p:cNvPr id="9" name="文本框 8"/>
          <p:cNvSpPr txBox="1"/>
          <p:nvPr/>
        </p:nvSpPr>
        <p:spPr>
          <a:xfrm>
            <a:off x="4552315" y="4557395"/>
            <a:ext cx="4388485" cy="460375"/>
          </a:xfrm>
          <a:prstGeom prst="rect">
            <a:avLst/>
          </a:prstGeom>
          <a:noFill/>
        </p:spPr>
        <p:txBody>
          <a:bodyPr wrap="square" rtlCol="0">
            <a:spAutoFit/>
          </a:bodyPr>
          <a:lstStyle/>
          <a:p>
            <a:r>
              <a:rPr lang="zh-CN" altLang="en-US" sz="2400">
                <a:solidFill>
                  <a:srgbClr val="FF0000"/>
                </a:solidFill>
              </a:rPr>
              <a:t>people with good social credit</a:t>
            </a:r>
            <a:endParaRPr lang="zh-CN" altLang="en-US" sz="2400">
              <a:solidFill>
                <a:srgbClr val="FF0000"/>
              </a:solidFill>
            </a:endParaRPr>
          </a:p>
        </p:txBody>
      </p:sp>
      <p:sp>
        <p:nvSpPr>
          <p:cNvPr id="10" name="文本框 9"/>
          <p:cNvSpPr txBox="1"/>
          <p:nvPr/>
        </p:nvSpPr>
        <p:spPr>
          <a:xfrm>
            <a:off x="3042920" y="5404485"/>
            <a:ext cx="2426970" cy="460375"/>
          </a:xfrm>
          <a:prstGeom prst="rect">
            <a:avLst/>
          </a:prstGeom>
          <a:noFill/>
        </p:spPr>
        <p:txBody>
          <a:bodyPr wrap="square" rtlCol="0">
            <a:spAutoFit/>
          </a:bodyPr>
          <a:lstStyle/>
          <a:p>
            <a:r>
              <a:rPr lang="zh-CN" altLang="en-US" sz="2400">
                <a:solidFill>
                  <a:srgbClr val="FF0000"/>
                </a:solidFill>
              </a:rPr>
              <a:t>at a low cost </a:t>
            </a:r>
            <a:endParaRPr lang="zh-CN" altLang="en-US" sz="24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8115" y="8890"/>
            <a:ext cx="11914505" cy="705485"/>
          </a:xfrm>
        </p:spPr>
        <p:txBody>
          <a:bodyPr>
            <a:normAutofit fontScale="90000"/>
          </a:bodyPr>
          <a:lstStyle/>
          <a:p>
            <a:r>
              <a:rPr lang="en-US" altLang="zh-CN">
                <a:ln w="22225">
                  <a:solidFill>
                    <a:schemeClr val="accent2"/>
                  </a:solidFill>
                  <a:prstDash val="solid"/>
                </a:ln>
                <a:solidFill>
                  <a:schemeClr val="accent2">
                    <a:lumMod val="40000"/>
                    <a:lumOff val="60000"/>
                  </a:schemeClr>
                </a:solidFill>
                <a:effectLst/>
              </a:rPr>
              <a:t>Post listening  </a:t>
            </a:r>
            <a:r>
              <a:rPr lang="en-US" altLang="zh-CN">
                <a:solidFill>
                  <a:schemeClr val="accent1"/>
                </a:solidFill>
                <a:effectLst>
                  <a:outerShdw blurRad="38100" dist="25400" dir="5400000" algn="ctr" rotWithShape="0">
                    <a:srgbClr val="6E747A">
                      <a:alpha val="43000"/>
                    </a:srgbClr>
                  </a:outerShdw>
                </a:effectLst>
              </a:rPr>
              <a:t> </a:t>
            </a:r>
            <a:r>
              <a:rPr lang="en-US" altLang="zh-CN">
                <a:solidFill>
                  <a:srgbClr val="5C50F6"/>
                </a:solidFill>
                <a:effectLst>
                  <a:outerShdw blurRad="38100" dist="25400" dir="5400000" algn="ctr" rotWithShape="0">
                    <a:srgbClr val="6E747A">
                      <a:alpha val="43000"/>
                    </a:srgbClr>
                  </a:outerShdw>
                </a:effectLst>
              </a:rPr>
              <a:t>Answer the following question</a:t>
            </a:r>
            <a:endParaRPr lang="en-US" altLang="zh-CN">
              <a:solidFill>
                <a:srgbClr val="5C50F6"/>
              </a:solidFill>
              <a:effectLst>
                <a:outerShdw blurRad="38100" dist="25400" dir="5400000" algn="ctr" rotWithShape="0">
                  <a:srgbClr val="6E747A">
                    <a:alpha val="43000"/>
                  </a:srgbClr>
                </a:outerShdw>
              </a:effectLst>
            </a:endParaRPr>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1" name="文本框 100"/>
          <p:cNvSpPr txBox="1"/>
          <p:nvPr/>
        </p:nvSpPr>
        <p:spPr>
          <a:xfrm>
            <a:off x="158115" y="714375"/>
            <a:ext cx="11716385" cy="1753235"/>
          </a:xfrm>
          <a:prstGeom prst="rect">
            <a:avLst/>
          </a:prstGeom>
          <a:noFill/>
          <a:ln w="9525">
            <a:noFill/>
          </a:ln>
        </p:spPr>
        <p:txBody>
          <a:bodyPr wrap="square">
            <a:spAutoFit/>
          </a:bodyPr>
          <a:lstStyle/>
          <a:p>
            <a:pPr indent="0" fontAlgn="auto">
              <a:lnSpc>
                <a:spcPct val="150000"/>
              </a:lnSpc>
            </a:pPr>
            <a:r>
              <a:rPr lang="en-US" sz="2400" b="0">
                <a:latin typeface="微软雅黑" panose="020B0503020204020204" pitchFamily="34" charset="-122"/>
                <a:ea typeface="微软雅黑" panose="020B0503020204020204" pitchFamily="34" charset="-122"/>
              </a:rPr>
              <a:t>1. What was the man prohibited from doing and why?</a:t>
            </a:r>
            <a:endParaRPr lang="en-US" sz="2400" b="0">
              <a:latin typeface="微软雅黑" panose="020B0503020204020204" pitchFamily="34" charset="-122"/>
              <a:ea typeface="微软雅黑" panose="020B0503020204020204" pitchFamily="34" charset="-122"/>
            </a:endParaRPr>
          </a:p>
          <a:p>
            <a:pPr indent="0" fontAlgn="auto">
              <a:lnSpc>
                <a:spcPct val="150000"/>
              </a:lnSpc>
            </a:pPr>
            <a:endParaRPr lang="en-US" sz="2400" b="0">
              <a:latin typeface="Times New Roman" panose="02020603050405020304" charset="0"/>
            </a:endParaRPr>
          </a:p>
          <a:p>
            <a:pPr indent="0" fontAlgn="auto">
              <a:lnSpc>
                <a:spcPct val="150000"/>
              </a:lnSpc>
            </a:pPr>
            <a:endParaRPr lang="zh-CN" altLang="en-US" sz="2400"/>
          </a:p>
        </p:txBody>
      </p:sp>
      <p:sp>
        <p:nvSpPr>
          <p:cNvPr id="3" name="文本框 2"/>
          <p:cNvSpPr txBox="1"/>
          <p:nvPr/>
        </p:nvSpPr>
        <p:spPr>
          <a:xfrm>
            <a:off x="488950" y="1397000"/>
            <a:ext cx="9653270" cy="1753235"/>
          </a:xfrm>
          <a:prstGeom prst="rect">
            <a:avLst/>
          </a:prstGeom>
          <a:noFill/>
        </p:spPr>
        <p:txBody>
          <a:bodyPr wrap="square" rtlCol="0">
            <a:spAutoFit/>
          </a:bodyPr>
          <a:lstStyle/>
          <a:p>
            <a:pPr fontAlgn="auto">
              <a:lnSpc>
                <a:spcPct val="150000"/>
              </a:lnSpc>
            </a:pPr>
            <a:r>
              <a:rPr lang="zh-CN" altLang="en-US" sz="2400">
                <a:solidFill>
                  <a:srgbClr val="FF0000"/>
                </a:solidFill>
                <a:ea typeface="微软雅黑" panose="020B0503020204020204" pitchFamily="34" charset="-122"/>
                <a:cs typeface="+mn-lt"/>
              </a:rPr>
              <a:t>He</a:t>
            </a:r>
            <a:r>
              <a:rPr lang="en-US" altLang="zh-CN" sz="2400">
                <a:solidFill>
                  <a:srgbClr val="FF0000"/>
                </a:solidFill>
                <a:ea typeface="微软雅黑" panose="020B0503020204020204" pitchFamily="34" charset="-122"/>
                <a:cs typeface="+mn-lt"/>
              </a:rPr>
              <a:t>’</a:t>
            </a:r>
            <a:r>
              <a:rPr lang="zh-CN" altLang="en-US" sz="2400">
                <a:solidFill>
                  <a:srgbClr val="FF0000"/>
                </a:solidFill>
                <a:ea typeface="微软雅黑" panose="020B0503020204020204" pitchFamily="34" charset="-122"/>
                <a:cs typeface="+mn-lt"/>
              </a:rPr>
              <a:t>s prohibited from renting an expensive car because the credit system showed that he</a:t>
            </a:r>
            <a:r>
              <a:rPr lang="en-US" altLang="zh-CN" sz="2400">
                <a:solidFill>
                  <a:srgbClr val="FF0000"/>
                </a:solidFill>
                <a:ea typeface="微软雅黑" panose="020B0503020204020204" pitchFamily="34" charset="-122"/>
                <a:cs typeface="+mn-lt"/>
              </a:rPr>
              <a:t>’</a:t>
            </a:r>
            <a:r>
              <a:rPr lang="zh-CN" altLang="en-US" sz="2400">
                <a:solidFill>
                  <a:srgbClr val="FF0000"/>
                </a:solidFill>
                <a:ea typeface="微软雅黑" panose="020B0503020204020204" pitchFamily="34" charset="-122"/>
                <a:cs typeface="+mn-lt"/>
              </a:rPr>
              <a:t>s a laolai. </a:t>
            </a:r>
            <a:endParaRPr lang="zh-CN" altLang="en-US" sz="2400">
              <a:solidFill>
                <a:srgbClr val="FF0000"/>
              </a:solidFill>
              <a:ea typeface="微软雅黑" panose="020B0503020204020204" pitchFamily="34" charset="-122"/>
              <a:cs typeface="+mn-lt"/>
            </a:endParaRPr>
          </a:p>
          <a:p>
            <a:pPr fontAlgn="auto">
              <a:lnSpc>
                <a:spcPct val="150000"/>
              </a:lnSpc>
            </a:pPr>
            <a:endParaRPr lang="zh-CN" altLang="en-US" sz="2400">
              <a:solidFill>
                <a:srgbClr val="FF0000"/>
              </a:solidFill>
              <a:ea typeface="微软雅黑" panose="020B0503020204020204" pitchFamily="34" charset="-122"/>
              <a:cs typeface="+mn-lt"/>
            </a:endParaRPr>
          </a:p>
        </p:txBody>
      </p:sp>
      <p:sp>
        <p:nvSpPr>
          <p:cNvPr id="5" name="文本框 4"/>
          <p:cNvSpPr txBox="1"/>
          <p:nvPr/>
        </p:nvSpPr>
        <p:spPr>
          <a:xfrm>
            <a:off x="107315" y="3279140"/>
            <a:ext cx="11817985" cy="3046095"/>
          </a:xfrm>
          <a:prstGeom prst="rect">
            <a:avLst/>
          </a:prstGeom>
          <a:noFill/>
          <a:ln w="9525">
            <a:noFill/>
          </a:ln>
        </p:spPr>
        <p:txBody>
          <a:bodyPr wrap="square">
            <a:spAutoFit/>
          </a:bodyPr>
          <a:lstStyle/>
          <a:p>
            <a:pPr indent="0"/>
            <a:r>
              <a:rPr lang="en-US" sz="2400" b="0">
                <a:latin typeface="微软雅黑" panose="020B0503020204020204" pitchFamily="34" charset="-122"/>
                <a:ea typeface="微软雅黑" panose="020B0503020204020204" pitchFamily="34" charset="-122"/>
              </a:rPr>
              <a:t>2. What do you need to pay attention to when spending money?</a:t>
            </a:r>
            <a:endParaRPr lang="en-US" sz="2400" b="0">
              <a:latin typeface="微软雅黑" panose="020B0503020204020204" pitchFamily="34" charset="-122"/>
              <a:ea typeface="微软雅黑" panose="020B0503020204020204" pitchFamily="34" charset="-122"/>
            </a:endParaRPr>
          </a:p>
          <a:p>
            <a:pPr indent="0"/>
            <a:endParaRPr lang="en-US" sz="2400" b="0">
              <a:latin typeface="微软雅黑" panose="020B0503020204020204" pitchFamily="34" charset="-122"/>
              <a:ea typeface="微软雅黑" panose="020B0503020204020204" pitchFamily="34" charset="-122"/>
            </a:endParaRPr>
          </a:p>
          <a:p>
            <a:pPr indent="0"/>
            <a:endParaRPr lang="en-US" sz="2400" b="0">
              <a:latin typeface="微软雅黑" panose="020B0503020204020204" pitchFamily="34" charset="-122"/>
              <a:ea typeface="微软雅黑" panose="020B0503020204020204" pitchFamily="34" charset="-122"/>
            </a:endParaRPr>
          </a:p>
          <a:p>
            <a:pPr indent="0"/>
            <a:endParaRPr lang="en-US" sz="2400" b="0">
              <a:latin typeface="微软雅黑" panose="020B0503020204020204" pitchFamily="34" charset="-122"/>
              <a:ea typeface="微软雅黑" panose="020B0503020204020204" pitchFamily="34" charset="-122"/>
            </a:endParaRPr>
          </a:p>
          <a:p>
            <a:pPr indent="0"/>
            <a:endParaRPr lang="en-US" sz="2400" b="0">
              <a:latin typeface="微软雅黑" panose="020B0503020204020204" pitchFamily="34" charset="-122"/>
              <a:ea typeface="微软雅黑" panose="020B0503020204020204" pitchFamily="34" charset="-122"/>
            </a:endParaRPr>
          </a:p>
          <a:p>
            <a:pPr indent="0"/>
            <a:endParaRPr lang="en-US" sz="2400" b="0">
              <a:latin typeface="微软雅黑" panose="020B0503020204020204" pitchFamily="34" charset="-122"/>
              <a:ea typeface="微软雅黑" panose="020B0503020204020204" pitchFamily="34" charset="-122"/>
            </a:endParaRPr>
          </a:p>
          <a:p>
            <a:pPr indent="0"/>
            <a:endParaRPr lang="en-US" sz="2400" b="0">
              <a:latin typeface="微软雅黑" panose="020B0503020204020204" pitchFamily="34" charset="-122"/>
              <a:ea typeface="微软雅黑" panose="020B0503020204020204" pitchFamily="34" charset="-122"/>
            </a:endParaRPr>
          </a:p>
          <a:p>
            <a:pPr indent="0"/>
            <a:r>
              <a:rPr lang="en-US" sz="2400" b="0">
                <a:latin typeface="微软雅黑" panose="020B0503020204020204" pitchFamily="34" charset="-122"/>
                <a:ea typeface="微软雅黑" panose="020B0503020204020204" pitchFamily="34" charset="-122"/>
              </a:rPr>
              <a:t> </a:t>
            </a:r>
            <a:endParaRPr lang="zh-CN" altLang="en-US" sz="2400">
              <a:latin typeface="微软雅黑" panose="020B0503020204020204" pitchFamily="34" charset="-122"/>
              <a:ea typeface="微软雅黑" panose="020B0503020204020204" pitchFamily="34" charset="-122"/>
            </a:endParaRPr>
          </a:p>
        </p:txBody>
      </p:sp>
      <p:sp>
        <p:nvSpPr>
          <p:cNvPr id="6" name="文本框 5"/>
          <p:cNvSpPr txBox="1"/>
          <p:nvPr/>
        </p:nvSpPr>
        <p:spPr>
          <a:xfrm>
            <a:off x="488950" y="3832860"/>
            <a:ext cx="9092565" cy="1753235"/>
          </a:xfrm>
          <a:prstGeom prst="rect">
            <a:avLst/>
          </a:prstGeom>
          <a:noFill/>
          <a:ln w="9525">
            <a:noFill/>
          </a:ln>
        </p:spPr>
        <p:txBody>
          <a:bodyPr wrap="square">
            <a:spAutoFit/>
          </a:bodyPr>
          <a:lstStyle/>
          <a:p>
            <a:pPr indent="0" fontAlgn="auto">
              <a:lnSpc>
                <a:spcPct val="150000"/>
              </a:lnSpc>
            </a:pPr>
            <a:r>
              <a:rPr lang="en-US" sz="2400" b="0">
                <a:solidFill>
                  <a:srgbClr val="FF0000"/>
                </a:solidFill>
                <a:latin typeface="Arial" panose="020B0604020202020204" pitchFamily="34" charset="0"/>
                <a:ea typeface="微软雅黑" panose="020B0503020204020204" pitchFamily="34" charset="-122"/>
                <a:cs typeface="Arial" panose="020B0604020202020204" pitchFamily="34" charset="0"/>
              </a:rPr>
              <a:t>Apart from renting expensive cars, they may also find it hard to buy fight tickets or tickets for high-speed rail services, among other things. </a:t>
            </a: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 </a:t>
            </a:r>
            <a:endParaRPr lang="zh-CN" altLang="en-US" sz="2400">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1"/>
          <a:stretch>
            <a:fillRect/>
          </a:stretch>
        </p:blipFill>
        <p:spPr>
          <a:xfrm>
            <a:off x="9939020" y="5296535"/>
            <a:ext cx="1935480" cy="1448435"/>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1995" y="142875"/>
            <a:ext cx="4506595" cy="705485"/>
          </a:xfrm>
        </p:spPr>
        <p:txBody>
          <a:bodyPr/>
          <a:lstStyle/>
          <a:p>
            <a:r>
              <a:rPr lang="en-US" altLang="zh-CN">
                <a:ln w="22225">
                  <a:solidFill>
                    <a:schemeClr val="accent2"/>
                  </a:solidFill>
                  <a:prstDash val="solid"/>
                </a:ln>
                <a:solidFill>
                  <a:schemeClr val="accent2">
                    <a:lumMod val="40000"/>
                    <a:lumOff val="60000"/>
                  </a:schemeClr>
                </a:solidFill>
                <a:effectLst/>
              </a:rPr>
              <a:t>Post listening</a:t>
            </a:r>
            <a:endParaRPr lang="en-US" altLang="zh-CN">
              <a:ln w="22225">
                <a:solidFill>
                  <a:schemeClr val="accent2"/>
                </a:solidFill>
                <a:prstDash val="solid"/>
              </a:ln>
              <a:solidFill>
                <a:schemeClr val="accent2">
                  <a:lumMod val="40000"/>
                  <a:lumOff val="60000"/>
                </a:schemeClr>
              </a:solidFill>
              <a:effectLst/>
            </a:endParaRPr>
          </a:p>
        </p:txBody>
      </p:sp>
      <p:grpSp>
        <p:nvGrpSpPr>
          <p:cNvPr id="58" name="Group 21_1"/>
          <p:cNvGrpSpPr/>
          <p:nvPr/>
        </p:nvGrpSpPr>
        <p:grpSpPr>
          <a:xfrm>
            <a:off x="71120"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1" name="文本框 100"/>
          <p:cNvSpPr txBox="1"/>
          <p:nvPr/>
        </p:nvSpPr>
        <p:spPr>
          <a:xfrm>
            <a:off x="637540" y="1270635"/>
            <a:ext cx="9792335" cy="521970"/>
          </a:xfrm>
          <a:prstGeom prst="rect">
            <a:avLst/>
          </a:prstGeom>
          <a:noFill/>
          <a:ln w="9525">
            <a:noFill/>
          </a:ln>
        </p:spPr>
        <p:txBody>
          <a:bodyPr wrap="square">
            <a:spAutoFit/>
          </a:bodyPr>
          <a:lstStyle/>
          <a:p>
            <a:pPr indent="0"/>
            <a:r>
              <a:rPr lang="en-US" sz="2800" b="0">
                <a:latin typeface="Times New Roman" panose="02020603050405020304" charset="0"/>
              </a:rPr>
              <a:t>3. Why do you need to bear in mind when making extra money?</a:t>
            </a:r>
            <a:r>
              <a:rPr lang="en-US" sz="2800" b="1">
                <a:latin typeface="Times New Roman" panose="02020603050405020304" charset="0"/>
              </a:rPr>
              <a:t>   </a:t>
            </a:r>
            <a:endParaRPr lang="zh-CN" altLang="en-US" sz="2800"/>
          </a:p>
        </p:txBody>
      </p:sp>
      <p:sp>
        <p:nvSpPr>
          <p:cNvPr id="3" name="文本框 2"/>
          <p:cNvSpPr txBox="1"/>
          <p:nvPr/>
        </p:nvSpPr>
        <p:spPr>
          <a:xfrm>
            <a:off x="998855" y="2214880"/>
            <a:ext cx="9069705" cy="2030095"/>
          </a:xfrm>
          <a:prstGeom prst="rect">
            <a:avLst/>
          </a:prstGeom>
          <a:noFill/>
          <a:ln w="9525">
            <a:noFill/>
          </a:ln>
        </p:spPr>
        <p:txBody>
          <a:bodyPr wrap="square">
            <a:spAutoFit/>
          </a:bodyPr>
          <a:lstStyle/>
          <a:p>
            <a:pPr indent="0" fontAlgn="auto">
              <a:lnSpc>
                <a:spcPct val="150000"/>
              </a:lnSpc>
            </a:pPr>
            <a:r>
              <a:rPr lang="en-US" sz="2800" b="0">
                <a:solidFill>
                  <a:srgbClr val="FF0000"/>
                </a:solidFill>
                <a:latin typeface="Calibri" panose="020F0502020204030204" charset="0"/>
                <a:ea typeface="宋体" panose="02010600030101010101" pitchFamily="2" charset="-122"/>
              </a:rPr>
              <a:t>The social credit system is an encouragement to those who can be relied on to do the right thing, and the system is an effective way to build a friendly, honest and safe society. </a:t>
            </a:r>
            <a:endParaRPr lang="zh-CN" altLang="en-US" sz="2800"/>
          </a:p>
        </p:txBody>
      </p:sp>
      <p:pic>
        <p:nvPicPr>
          <p:cNvPr id="7" name="图片 6"/>
          <p:cNvPicPr>
            <a:picLocks noChangeAspect="1"/>
          </p:cNvPicPr>
          <p:nvPr/>
        </p:nvPicPr>
        <p:blipFill>
          <a:blip r:embed="rId1"/>
          <a:stretch>
            <a:fillRect/>
          </a:stretch>
        </p:blipFill>
        <p:spPr>
          <a:xfrm>
            <a:off x="9939020" y="5296535"/>
            <a:ext cx="1935480" cy="1448435"/>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570" y="0"/>
            <a:ext cx="11859895" cy="748030"/>
          </a:xfrm>
        </p:spPr>
        <p:txBody>
          <a:bodyPr>
            <a:normAutofit fontScale="90000"/>
          </a:bodyPr>
          <a:lstStyle/>
          <a:p>
            <a:r>
              <a:rPr lang="zh-CN" altLang="en-US"/>
              <a:t> </a:t>
            </a:r>
            <a:r>
              <a:rPr lang="zh-CN" altLang="en-US">
                <a:ln w="22225">
                  <a:solidFill>
                    <a:schemeClr val="accent2"/>
                  </a:solidFill>
                  <a:prstDash val="solid"/>
                </a:ln>
                <a:solidFill>
                  <a:schemeClr val="accent2">
                    <a:lumMod val="40000"/>
                    <a:lumOff val="60000"/>
                  </a:schemeClr>
                </a:solidFill>
                <a:effectLst/>
              </a:rPr>
              <a:t>Posting listening</a:t>
            </a:r>
            <a:r>
              <a:rPr lang="zh-CN" altLang="en-US"/>
              <a:t> </a:t>
            </a:r>
            <a:r>
              <a:rPr lang="en-US" altLang="zh-CN"/>
              <a:t>  </a:t>
            </a:r>
            <a:r>
              <a:rPr lang="en-US" altLang="zh-CN">
                <a:solidFill>
                  <a:schemeClr val="accent1"/>
                </a:solidFill>
                <a:effectLst>
                  <a:outerShdw blurRad="38100" dist="25400" dir="5400000" algn="ctr" rotWithShape="0">
                    <a:srgbClr val="6E747A">
                      <a:alpha val="43000"/>
                    </a:srgbClr>
                  </a:outerShdw>
                </a:effectLst>
              </a:rPr>
              <a:t> Ask for or give a clarification! </a:t>
            </a:r>
            <a:endParaRPr lang="en-US" altLang="zh-CN">
              <a:solidFill>
                <a:schemeClr val="accent1"/>
              </a:solidFill>
              <a:effectLst>
                <a:outerShdw blurRad="38100" dist="25400" dir="5400000" algn="ctr" rotWithShape="0">
                  <a:srgbClr val="6E747A">
                    <a:alpha val="43000"/>
                  </a:srgbClr>
                </a:outerShdw>
              </a:effectLst>
            </a:endParaRPr>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3" name="表格 2"/>
          <p:cNvGraphicFramePr>
            <a:graphicFrameLocks noGrp="1"/>
          </p:cNvGraphicFramePr>
          <p:nvPr>
            <p:custDataLst>
              <p:tags r:id="rId1"/>
            </p:custDataLst>
          </p:nvPr>
        </p:nvGraphicFramePr>
        <p:xfrm>
          <a:off x="488315" y="962025"/>
          <a:ext cx="11113770" cy="5334000"/>
        </p:xfrm>
        <a:graphic>
          <a:graphicData uri="http://schemas.openxmlformats.org/drawingml/2006/table">
            <a:tbl>
              <a:tblPr firstRow="1" bandRow="1">
                <a:tableStyleId>{5940675A-B579-460E-94D1-54222C63F5DA}</a:tableStyleId>
              </a:tblPr>
              <a:tblGrid>
                <a:gridCol w="5556885"/>
                <a:gridCol w="5556885"/>
              </a:tblGrid>
              <a:tr h="666750">
                <a:tc>
                  <a:txBody>
                    <a:bodyPr wrap="square"/>
                    <a:lstStyle/>
                    <a:p>
                      <a:pPr indent="0">
                        <a:buNone/>
                      </a:pPr>
                      <a:r>
                        <a:rPr lang="en-US" sz="2400" b="0">
                          <a:latin typeface="Times New Roman" panose="02020603050405020304" charset="0"/>
                          <a:cs typeface="Times New Roman" panose="02020603050405020304" charset="0"/>
                        </a:rPr>
                        <a:t>1.  How did that happen?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Times New Roman" panose="02020603050405020304" charset="0"/>
                          <a:cs typeface="Times New Roman" panose="02020603050405020304" charset="0"/>
                        </a:rPr>
                        <a:t>6.  How is that so?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6750">
                <a:tc>
                  <a:txBody>
                    <a:bodyPr wrap="square"/>
                    <a:lstStyle/>
                    <a:p>
                      <a:pPr indent="0">
                        <a:buNone/>
                      </a:pPr>
                      <a:r>
                        <a:rPr lang="en-US" sz="2400" b="0">
                          <a:latin typeface="Times New Roman" panose="02020603050405020304" charset="0"/>
                          <a:cs typeface="Times New Roman" panose="02020603050405020304" charset="0"/>
                        </a:rPr>
                        <a:t>2.  What’s that?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Times New Roman" panose="02020603050405020304" charset="0"/>
                          <a:cs typeface="Times New Roman" panose="02020603050405020304" charset="0"/>
                        </a:rPr>
                        <a:t>7.  What does that mean?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6750">
                <a:tc>
                  <a:txBody>
                    <a:bodyPr wrap="square"/>
                    <a:lstStyle/>
                    <a:p>
                      <a:pPr indent="0">
                        <a:buNone/>
                      </a:pPr>
                      <a:r>
                        <a:rPr lang="en-US" sz="2400" b="0">
                          <a:latin typeface="Times New Roman" panose="02020603050405020304" charset="0"/>
                          <a:cs typeface="Times New Roman" panose="02020603050405020304" charset="0"/>
                        </a:rPr>
                        <a:t>3.  Could you tell me more about it?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Times New Roman" panose="02020603050405020304" charset="0"/>
                          <a:cs typeface="Times New Roman" panose="02020603050405020304" charset="0"/>
                        </a:rPr>
                        <a:t>8.  It means...</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6750">
                <a:tc>
                  <a:txBody>
                    <a:bodyPr wrap="square"/>
                    <a:lstStyle/>
                    <a:p>
                      <a:pPr indent="0">
                        <a:buNone/>
                      </a:pPr>
                      <a:r>
                        <a:rPr lang="en-US" sz="2400" b="0">
                          <a:latin typeface="Times New Roman" panose="02020603050405020304" charset="0"/>
                          <a:cs typeface="Times New Roman" panose="02020603050405020304" charset="0"/>
                        </a:rPr>
                        <a:t>4.  Let me explain.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Times New Roman" panose="02020603050405020304" charset="0"/>
                          <a:cs typeface="Times New Roman" panose="02020603050405020304" charset="0"/>
                        </a:rPr>
                        <a:t>9.  It’s definitely an encouragement to...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6750">
                <a:tc>
                  <a:txBody>
                    <a:bodyPr wrap="square"/>
                    <a:lstStyle/>
                    <a:p>
                      <a:pPr indent="0">
                        <a:buNone/>
                      </a:pPr>
                      <a:r>
                        <a:rPr lang="en-US" sz="2400" b="0">
                          <a:latin typeface="Times New Roman" panose="02020603050405020304" charset="0"/>
                          <a:cs typeface="Times New Roman" panose="02020603050405020304" charset="0"/>
                        </a:rPr>
                        <a:t>5.  It enables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Times New Roman" panose="02020603050405020304" charset="0"/>
                          <a:cs typeface="Times New Roman" panose="02020603050405020304" charset="0"/>
                        </a:rPr>
                        <a:t>10.  ... an effective way to...</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6750">
                <a:tc gridSpan="2">
                  <a:txBody>
                    <a:bodyPr wrap="square"/>
                    <a:lstStyle/>
                    <a:p>
                      <a:pPr indent="0">
                        <a:buNone/>
                      </a:pPr>
                      <a:r>
                        <a:rPr lang="en-US" sz="2400" b="1">
                          <a:solidFill>
                            <a:srgbClr val="00B0F0"/>
                          </a:solidFill>
                          <a:latin typeface="Times New Roman" panose="02020603050405020304" charset="0"/>
                          <a:cs typeface="Times New Roman" panose="02020603050405020304" charset="0"/>
                        </a:rPr>
                        <a:t>Asking for clarification:    </a:t>
                      </a:r>
                      <a:endParaRPr lang="en-US" altLang="en-US" sz="2400" b="1">
                        <a:solidFill>
                          <a:srgbClr val="00B0F0"/>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666750">
                <a:tc gridSpan="2">
                  <a:txBody>
                    <a:bodyPr wrap="square"/>
                    <a:lstStyle/>
                    <a:p>
                      <a:pPr indent="0">
                        <a:buNone/>
                      </a:pPr>
                      <a:r>
                        <a:rPr lang="en-US" sz="2400" b="1">
                          <a:solidFill>
                            <a:srgbClr val="00B0F0"/>
                          </a:solidFill>
                          <a:latin typeface="Times New Roman" panose="02020603050405020304" charset="0"/>
                          <a:cs typeface="Times New Roman" panose="02020603050405020304" charset="0"/>
                        </a:rPr>
                        <a:t>Clarifying: </a:t>
                      </a:r>
                      <a:r>
                        <a:rPr lang="en-US" sz="2400" b="1">
                          <a:solidFill>
                            <a:srgbClr val="FF0000"/>
                          </a:solidFill>
                          <a:latin typeface="Times New Roman" panose="02020603050405020304" charset="0"/>
                          <a:cs typeface="Times New Roman" panose="02020603050405020304" charset="0"/>
                        </a:rPr>
                        <a:t> </a:t>
                      </a:r>
                      <a:endParaRPr lang="en-US" altLang="en-US" sz="2400" b="1">
                        <a:solidFill>
                          <a:srgbClr val="00B0F0"/>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666750">
                <a:tc gridSpan="2">
                  <a:txBody>
                    <a:bodyPr wrap="square"/>
                    <a:lstStyle/>
                    <a:p>
                      <a:pPr indent="0">
                        <a:buNone/>
                      </a:pPr>
                      <a:r>
                        <a:rPr lang="en-US" sz="2400" b="1">
                          <a:solidFill>
                            <a:srgbClr val="00B0F0"/>
                          </a:solidFill>
                          <a:latin typeface="Times New Roman" panose="02020603050405020304" charset="0"/>
                          <a:cs typeface="Times New Roman" panose="02020603050405020304" charset="0"/>
                        </a:rPr>
                        <a:t>Stating advantages: </a:t>
                      </a:r>
                      <a:r>
                        <a:rPr lang="en-US" sz="2400" b="1" u="sng">
                          <a:solidFill>
                            <a:srgbClr val="FF0000"/>
                          </a:solidFill>
                          <a:latin typeface="Times New Roman" panose="02020603050405020304" charset="0"/>
                          <a:cs typeface="Times New Roman" panose="02020603050405020304" charset="0"/>
                        </a:rPr>
                        <a:t> </a:t>
                      </a:r>
                      <a:endParaRPr lang="en-US" altLang="en-US" sz="2400" b="1">
                        <a:solidFill>
                          <a:srgbClr val="00B0F0"/>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4" name="文本框 3"/>
          <p:cNvSpPr txBox="1"/>
          <p:nvPr/>
        </p:nvSpPr>
        <p:spPr>
          <a:xfrm>
            <a:off x="4129405" y="4373880"/>
            <a:ext cx="2597150" cy="460375"/>
          </a:xfrm>
          <a:prstGeom prst="rect">
            <a:avLst/>
          </a:prstGeom>
          <a:noFill/>
        </p:spPr>
        <p:txBody>
          <a:bodyPr wrap="square" rtlCol="0">
            <a:spAutoFit/>
          </a:bodyPr>
          <a:lstStyle/>
          <a:p>
            <a:pPr indent="0">
              <a:buNone/>
            </a:pPr>
            <a:r>
              <a:rPr lang="en-US" b="1">
                <a:solidFill>
                  <a:srgbClr val="00B0F0"/>
                </a:solidFill>
                <a:latin typeface="Times New Roman" panose="02020603050405020304" charset="0"/>
                <a:cs typeface="Times New Roman" panose="02020603050405020304" charset="0"/>
                <a:sym typeface="+mn-ea"/>
              </a:rPr>
              <a:t> </a:t>
            </a:r>
            <a:r>
              <a:rPr lang="en-US" b="1" u="sng">
                <a:solidFill>
                  <a:srgbClr val="FF0000"/>
                </a:solidFill>
                <a:latin typeface="Times New Roman" panose="02020603050405020304" charset="0"/>
                <a:cs typeface="Times New Roman" panose="02020603050405020304" charset="0"/>
                <a:sym typeface="+mn-ea"/>
              </a:rPr>
              <a:t> </a:t>
            </a:r>
            <a:r>
              <a:rPr lang="en-US" sz="2400" b="1" u="sng">
                <a:solidFill>
                  <a:srgbClr val="FF0000"/>
                </a:solidFill>
                <a:latin typeface="Times New Roman" panose="02020603050405020304" charset="0"/>
                <a:cs typeface="Times New Roman" panose="02020603050405020304" charset="0"/>
                <a:sym typeface="+mn-ea"/>
              </a:rPr>
              <a:t>1/ 2/ 3/ 6/ 7 </a:t>
            </a:r>
            <a:endParaRPr lang="zh-CN" altLang="en-US" sz="2400"/>
          </a:p>
        </p:txBody>
      </p:sp>
      <p:sp>
        <p:nvSpPr>
          <p:cNvPr id="5" name="文本框 4"/>
          <p:cNvSpPr txBox="1"/>
          <p:nvPr/>
        </p:nvSpPr>
        <p:spPr>
          <a:xfrm>
            <a:off x="2643505" y="5051425"/>
            <a:ext cx="1291590" cy="460375"/>
          </a:xfrm>
          <a:prstGeom prst="rect">
            <a:avLst/>
          </a:prstGeom>
          <a:noFill/>
        </p:spPr>
        <p:txBody>
          <a:bodyPr wrap="square" rtlCol="0">
            <a:spAutoFit/>
          </a:bodyPr>
          <a:lstStyle/>
          <a:p>
            <a:pPr indent="0">
              <a:buNone/>
            </a:pPr>
            <a:r>
              <a:rPr lang="en-US" b="1" u="sng">
                <a:solidFill>
                  <a:srgbClr val="FF0000"/>
                </a:solidFill>
                <a:latin typeface="Times New Roman" panose="02020603050405020304" charset="0"/>
                <a:cs typeface="Times New Roman" panose="02020603050405020304" charset="0"/>
                <a:sym typeface="+mn-ea"/>
              </a:rPr>
              <a:t>  </a:t>
            </a:r>
            <a:r>
              <a:rPr lang="en-US" sz="2400" b="1" u="sng">
                <a:solidFill>
                  <a:srgbClr val="FF0000"/>
                </a:solidFill>
                <a:latin typeface="Times New Roman" panose="02020603050405020304" charset="0"/>
                <a:cs typeface="Times New Roman" panose="02020603050405020304" charset="0"/>
                <a:sym typeface="+mn-ea"/>
              </a:rPr>
              <a:t>4/ 8        </a:t>
            </a:r>
            <a:r>
              <a:rPr lang="en-US" sz="2400" b="1">
                <a:solidFill>
                  <a:srgbClr val="FF0000"/>
                </a:solidFill>
                <a:latin typeface="Times New Roman" panose="02020603050405020304" charset="0"/>
                <a:cs typeface="Times New Roman" panose="02020603050405020304" charset="0"/>
                <a:sym typeface="+mn-ea"/>
              </a:rPr>
              <a:t>   </a:t>
            </a:r>
            <a:r>
              <a:rPr lang="en-US" sz="2400" b="1" u="sng">
                <a:solidFill>
                  <a:srgbClr val="FF0000"/>
                </a:solidFill>
                <a:latin typeface="Times New Roman" panose="02020603050405020304" charset="0"/>
                <a:cs typeface="Times New Roman" panose="02020603050405020304" charset="0"/>
                <a:sym typeface="+mn-ea"/>
              </a:rPr>
              <a:t>     </a:t>
            </a:r>
            <a:endParaRPr lang="zh-CN" altLang="en-US" sz="2400"/>
          </a:p>
        </p:txBody>
      </p:sp>
      <p:sp>
        <p:nvSpPr>
          <p:cNvPr id="6" name="文本框 5"/>
          <p:cNvSpPr txBox="1"/>
          <p:nvPr/>
        </p:nvSpPr>
        <p:spPr>
          <a:xfrm>
            <a:off x="3397885" y="5700395"/>
            <a:ext cx="1581150" cy="460375"/>
          </a:xfrm>
          <a:prstGeom prst="rect">
            <a:avLst/>
          </a:prstGeom>
          <a:noFill/>
        </p:spPr>
        <p:txBody>
          <a:bodyPr wrap="square" rtlCol="0">
            <a:spAutoFit/>
          </a:bodyPr>
          <a:lstStyle/>
          <a:p>
            <a:r>
              <a:rPr lang="en-US" altLang="zh-CN"/>
              <a:t>  </a:t>
            </a:r>
            <a:r>
              <a:rPr lang="en-US" altLang="zh-CN" sz="2400"/>
              <a:t> </a:t>
            </a:r>
            <a:r>
              <a:rPr lang="en-US" sz="2400" b="1" u="sng">
                <a:solidFill>
                  <a:srgbClr val="FF0000"/>
                </a:solidFill>
                <a:latin typeface="Times New Roman" panose="02020603050405020304" charset="0"/>
                <a:cs typeface="Times New Roman" panose="02020603050405020304" charset="0"/>
                <a:sym typeface="+mn-ea"/>
              </a:rPr>
              <a:t>5/ 9/ 10 </a:t>
            </a:r>
            <a:endParaRPr lang="en-US" altLang="zh-CN" sz="240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80745" y="8890"/>
            <a:ext cx="9478645" cy="705485"/>
          </a:xfrm>
        </p:spPr>
        <p:txBody>
          <a:bodyPr>
            <a:normAutofit/>
          </a:bodyPr>
          <a:lstStyle/>
          <a:p>
            <a:r>
              <a:rPr lang="en-US" altLang="zh-CN">
                <a:ln w="22225">
                  <a:solidFill>
                    <a:schemeClr val="accent2"/>
                  </a:solidFill>
                  <a:prstDash val="solid"/>
                </a:ln>
                <a:solidFill>
                  <a:schemeClr val="accent2">
                    <a:lumMod val="40000"/>
                    <a:lumOff val="60000"/>
                  </a:schemeClr>
                </a:solidFill>
                <a:effectLst/>
              </a:rPr>
              <a:t>Part 3</a:t>
            </a:r>
            <a:r>
              <a:rPr lang="en-US" altLang="zh-CN"/>
              <a:t>        </a:t>
            </a:r>
            <a:r>
              <a:rPr lang="zh-CN" altLang="en-US">
                <a:solidFill>
                  <a:schemeClr val="accent1"/>
                </a:solidFill>
                <a:effectLst>
                  <a:outerShdw blurRad="38100" dist="25400" dir="5400000" algn="ctr" rotWithShape="0">
                    <a:srgbClr val="6E747A">
                      <a:alpha val="43000"/>
                    </a:srgbClr>
                  </a:outerShdw>
                </a:effectLst>
              </a:rPr>
              <a:t>Focus on vocabulary </a:t>
            </a:r>
            <a:endParaRPr lang="zh-CN" altLang="en-US">
              <a:solidFill>
                <a:schemeClr val="accent1"/>
              </a:solidFill>
              <a:effectLst>
                <a:outerShdw blurRad="38100" dist="25400" dir="5400000" algn="ctr" rotWithShape="0">
                  <a:srgbClr val="6E747A">
                    <a:alpha val="43000"/>
                  </a:srgbClr>
                </a:outerShdw>
              </a:effectLst>
            </a:endParaRPr>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 name="图片 2"/>
          <p:cNvPicPr>
            <a:picLocks noChangeAspect="1"/>
          </p:cNvPicPr>
          <p:nvPr/>
        </p:nvPicPr>
        <p:blipFill>
          <a:blip r:embed="rId1"/>
          <a:stretch>
            <a:fillRect/>
          </a:stretch>
        </p:blipFill>
        <p:spPr>
          <a:xfrm rot="16200000">
            <a:off x="371475" y="562610"/>
            <a:ext cx="5812790" cy="6555740"/>
          </a:xfrm>
          <a:prstGeom prst="rect">
            <a:avLst/>
          </a:prstGeom>
        </p:spPr>
      </p:pic>
      <p:graphicFrame>
        <p:nvGraphicFramePr>
          <p:cNvPr id="4" name="表格 3"/>
          <p:cNvGraphicFramePr>
            <a:graphicFrameLocks noGrp="1"/>
          </p:cNvGraphicFramePr>
          <p:nvPr>
            <p:custDataLst>
              <p:tags r:id="rId2"/>
            </p:custDataLst>
          </p:nvPr>
        </p:nvGraphicFramePr>
        <p:xfrm>
          <a:off x="6555739" y="933450"/>
          <a:ext cx="5636260" cy="5833745"/>
        </p:xfrm>
        <a:graphic>
          <a:graphicData uri="http://schemas.openxmlformats.org/drawingml/2006/table">
            <a:tbl>
              <a:tblPr firstRow="1" bandRow="1">
                <a:tableStyleId>{5C22544A-7EE6-4342-B048-85BDC9FD1C3A}</a:tableStyleId>
              </a:tblPr>
              <a:tblGrid>
                <a:gridCol w="2455545"/>
                <a:gridCol w="3180715"/>
              </a:tblGrid>
              <a:tr h="1151890">
                <a:tc>
                  <a:txBody>
                    <a:bodyPr wrap="square"/>
                    <a:lstStyle/>
                    <a:p>
                      <a:pPr>
                        <a:buNone/>
                      </a:pPr>
                      <a:endParaRPr lang="en-US" altLang="zh-CN" sz="2400" b="1">
                        <a:solidFill>
                          <a:srgbClr val="FF0000"/>
                        </a:solidFill>
                      </a:endParaRPr>
                    </a:p>
                    <a:p>
                      <a:pPr>
                        <a:buNone/>
                      </a:pPr>
                      <a:r>
                        <a:rPr lang="en-US" altLang="zh-CN" sz="2400" b="1">
                          <a:solidFill>
                            <a:srgbClr val="FF0000"/>
                          </a:solidFill>
                        </a:rPr>
                        <a:t>1  budgets </a:t>
                      </a:r>
                      <a:endParaRPr lang="en-US" altLang="zh-CN" sz="2400" b="1">
                        <a:solidFill>
                          <a:srgbClr val="FF0000"/>
                        </a:solidFill>
                      </a:endParaRPr>
                    </a:p>
                  </a:txBody>
                  <a:tcPr vert="horz"/>
                </a:tc>
                <a:tc>
                  <a:txBody>
                    <a:bodyPr wrap="square"/>
                    <a:lstStyle/>
                    <a:p>
                      <a:pPr>
                        <a:buNone/>
                      </a:pPr>
                      <a:endParaRPr lang="en-US" altLang="zh-CN" sz="2400" b="1">
                        <a:solidFill>
                          <a:srgbClr val="FF0000"/>
                        </a:solidFill>
                      </a:endParaRPr>
                    </a:p>
                    <a:p>
                      <a:pPr>
                        <a:buNone/>
                      </a:pPr>
                      <a:r>
                        <a:rPr lang="en-US" altLang="zh-CN" sz="2400" b="1">
                          <a:solidFill>
                            <a:srgbClr val="FF0000"/>
                          </a:solidFill>
                        </a:rPr>
                        <a:t>6  interest</a:t>
                      </a:r>
                      <a:endParaRPr lang="en-US" altLang="zh-CN" sz="2400" b="1">
                        <a:solidFill>
                          <a:srgbClr val="FF0000"/>
                        </a:solidFill>
                      </a:endParaRPr>
                    </a:p>
                  </a:txBody>
                  <a:tcPr vert="horz"/>
                </a:tc>
              </a:tr>
              <a:tr h="1188720">
                <a:tc gridSpan="2">
                  <a:txBody>
                    <a:bodyPr wrap="square"/>
                    <a:lstStyle/>
                    <a:p>
                      <a:pPr>
                        <a:buNone/>
                      </a:pPr>
                      <a:endParaRPr lang="en-US" altLang="zh-CN" sz="2400" b="1">
                        <a:solidFill>
                          <a:srgbClr val="FF0000"/>
                        </a:solidFill>
                      </a:endParaRPr>
                    </a:p>
                    <a:p>
                      <a:pPr>
                        <a:buNone/>
                      </a:pPr>
                      <a:r>
                        <a:rPr lang="en-US" altLang="zh-CN" sz="2400" b="1">
                          <a:solidFill>
                            <a:srgbClr val="FF0000"/>
                          </a:solidFill>
                        </a:rPr>
                        <a:t>2  make ends meet</a:t>
                      </a:r>
                      <a:endParaRPr lang="en-US" altLang="zh-CN" sz="2400" b="1">
                        <a:solidFill>
                          <a:srgbClr val="FF0000"/>
                        </a:solidFill>
                      </a:endParaRPr>
                    </a:p>
                    <a:p>
                      <a:pPr>
                        <a:buNone/>
                      </a:pPr>
                      <a:endParaRPr lang="en-US" altLang="zh-CN" sz="2400" b="1">
                        <a:solidFill>
                          <a:srgbClr val="FF0000"/>
                        </a:solidFill>
                      </a:endParaRPr>
                    </a:p>
                  </a:txBody>
                  <a:tcPr vert="horz"/>
                </a:tc>
                <a:tc hMerge="1">
                  <a:tcPr/>
                </a:tc>
              </a:tr>
              <a:tr h="1188720">
                <a:tc>
                  <a:txBody>
                    <a:bodyPr wrap="square"/>
                    <a:lstStyle/>
                    <a:p>
                      <a:pPr>
                        <a:buNone/>
                      </a:pPr>
                      <a:endParaRPr lang="en-US" altLang="zh-CN" sz="2400" b="1">
                        <a:solidFill>
                          <a:srgbClr val="FF0000"/>
                        </a:solidFill>
                      </a:endParaRPr>
                    </a:p>
                    <a:p>
                      <a:pPr>
                        <a:buNone/>
                      </a:pPr>
                      <a:r>
                        <a:rPr lang="en-US" altLang="zh-CN" sz="2400" b="1">
                          <a:solidFill>
                            <a:srgbClr val="FF0000"/>
                          </a:solidFill>
                        </a:rPr>
                        <a:t>3  stay afloat</a:t>
                      </a:r>
                      <a:endParaRPr lang="en-US" altLang="zh-CN" sz="2400" b="1">
                        <a:solidFill>
                          <a:srgbClr val="FF0000"/>
                        </a:solidFill>
                      </a:endParaRPr>
                    </a:p>
                  </a:txBody>
                  <a:tcPr vert="horz"/>
                </a:tc>
                <a:tc>
                  <a:txBody>
                    <a:bodyPr wrap="square"/>
                    <a:lstStyle/>
                    <a:p>
                      <a:pPr>
                        <a:buNone/>
                      </a:pPr>
                      <a:endParaRPr lang="en-US" altLang="zh-CN" sz="2400" b="1">
                        <a:solidFill>
                          <a:srgbClr val="FF0000"/>
                        </a:solidFill>
                        <a:sym typeface="+mn-ea"/>
                      </a:endParaRPr>
                    </a:p>
                    <a:p>
                      <a:pPr>
                        <a:buNone/>
                      </a:pPr>
                      <a:r>
                        <a:rPr lang="en-US" altLang="zh-CN" sz="2400" b="1">
                          <a:solidFill>
                            <a:srgbClr val="FF0000"/>
                          </a:solidFill>
                          <a:sym typeface="+mn-ea"/>
                        </a:rPr>
                        <a:t>7  tax</a:t>
                      </a:r>
                      <a:endParaRPr lang="en-US" altLang="zh-CN" sz="2400" b="1">
                        <a:solidFill>
                          <a:srgbClr val="FF0000"/>
                        </a:solidFill>
                      </a:endParaRPr>
                    </a:p>
                    <a:p>
                      <a:pPr>
                        <a:buNone/>
                      </a:pPr>
                      <a:r>
                        <a:rPr lang="en-US" altLang="zh-CN" sz="2400" b="1">
                          <a:solidFill>
                            <a:srgbClr val="FF0000"/>
                          </a:solidFill>
                        </a:rPr>
                        <a:t> </a:t>
                      </a:r>
                      <a:endParaRPr lang="en-US" altLang="zh-CN" sz="2400" b="1">
                        <a:solidFill>
                          <a:srgbClr val="FF0000"/>
                        </a:solidFill>
                      </a:endParaRPr>
                    </a:p>
                  </a:txBody>
                  <a:tcPr vert="horz"/>
                </a:tc>
              </a:tr>
              <a:tr h="1152525">
                <a:tc>
                  <a:txBody>
                    <a:bodyPr wrap="square"/>
                    <a:lstStyle/>
                    <a:p>
                      <a:pPr>
                        <a:buNone/>
                      </a:pPr>
                      <a:endParaRPr lang="en-US" altLang="zh-CN" sz="2400" b="1">
                        <a:solidFill>
                          <a:srgbClr val="FF0000"/>
                        </a:solidFill>
                      </a:endParaRPr>
                    </a:p>
                    <a:p>
                      <a:pPr>
                        <a:buNone/>
                      </a:pPr>
                      <a:r>
                        <a:rPr lang="en-US" altLang="zh-CN" sz="2400" b="1">
                          <a:solidFill>
                            <a:srgbClr val="FF0000"/>
                          </a:solidFill>
                        </a:rPr>
                        <a:t>4  build credit</a:t>
                      </a:r>
                      <a:endParaRPr lang="en-US" altLang="zh-CN" sz="2400" b="1">
                        <a:solidFill>
                          <a:srgbClr val="FF0000"/>
                        </a:solidFill>
                      </a:endParaRPr>
                    </a:p>
                  </a:txBody>
                  <a:tcPr vert="horz"/>
                </a:tc>
                <a:tc>
                  <a:txBody>
                    <a:bodyPr wrap="square"/>
                    <a:lstStyle/>
                    <a:p>
                      <a:pPr>
                        <a:buNone/>
                      </a:pPr>
                      <a:endParaRPr lang="en-US" altLang="zh-CN" sz="2400" b="1">
                        <a:solidFill>
                          <a:srgbClr val="FF0000"/>
                        </a:solidFill>
                      </a:endParaRPr>
                    </a:p>
                    <a:p>
                      <a:pPr>
                        <a:buNone/>
                      </a:pPr>
                      <a:r>
                        <a:rPr lang="en-US" altLang="zh-CN" sz="2400" b="1">
                          <a:solidFill>
                            <a:srgbClr val="FF0000"/>
                          </a:solidFill>
                        </a:rPr>
                        <a:t>8  agree credit limit</a:t>
                      </a:r>
                      <a:endParaRPr lang="en-US" altLang="zh-CN" sz="2400" b="1">
                        <a:solidFill>
                          <a:srgbClr val="FF0000"/>
                        </a:solidFill>
                      </a:endParaRPr>
                    </a:p>
                  </a:txBody>
                  <a:tcPr vert="horz"/>
                </a:tc>
              </a:tr>
              <a:tr h="1151890">
                <a:tc>
                  <a:txBody>
                    <a:bodyPr wrap="square"/>
                    <a:lstStyle/>
                    <a:p>
                      <a:pPr>
                        <a:buNone/>
                      </a:pPr>
                      <a:endParaRPr lang="en-US" altLang="zh-CN" sz="2400" b="1">
                        <a:solidFill>
                          <a:srgbClr val="FF0000"/>
                        </a:solidFill>
                      </a:endParaRPr>
                    </a:p>
                    <a:p>
                      <a:pPr>
                        <a:buNone/>
                      </a:pPr>
                      <a:r>
                        <a:rPr lang="en-US" altLang="zh-CN" sz="2400" b="1">
                          <a:solidFill>
                            <a:srgbClr val="FF0000"/>
                          </a:solidFill>
                        </a:rPr>
                        <a:t>5  annual fees </a:t>
                      </a:r>
                      <a:endParaRPr lang="en-US" altLang="zh-CN" sz="2400" b="1">
                        <a:solidFill>
                          <a:srgbClr val="FF0000"/>
                        </a:solidFill>
                      </a:endParaRPr>
                    </a:p>
                  </a:txBody>
                  <a:tcPr vert="horz"/>
                </a:tc>
                <a:tc>
                  <a:txBody>
                    <a:bodyPr wrap="square"/>
                    <a:lstStyle/>
                    <a:p>
                      <a:pPr>
                        <a:buNone/>
                      </a:pPr>
                      <a:endParaRPr lang="en-US" altLang="zh-CN" sz="2400" b="1">
                        <a:solidFill>
                          <a:srgbClr val="FF0000"/>
                        </a:solidFill>
                      </a:endParaRPr>
                    </a:p>
                    <a:p>
                      <a:pPr>
                        <a:buNone/>
                      </a:pPr>
                      <a:r>
                        <a:rPr lang="en-US" altLang="zh-CN" sz="2400" b="1">
                          <a:solidFill>
                            <a:srgbClr val="FF0000"/>
                          </a:solidFill>
                        </a:rPr>
                        <a:t>9  go into debt</a:t>
                      </a:r>
                      <a:endParaRPr lang="en-US" altLang="zh-CN" sz="2400" b="1">
                        <a:solidFill>
                          <a:srgbClr val="FF0000"/>
                        </a:solidFill>
                      </a:endParaRPr>
                    </a:p>
                  </a:txBody>
                  <a:tcPr vert="horz"/>
                </a:tc>
              </a:tr>
            </a:tbl>
          </a:graphicData>
        </a:graphic>
      </p:graphicFrame>
    </p:spTree>
    <p:custDataLst>
      <p:tags r:id="rId3"/>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04265" y="100330"/>
            <a:ext cx="9712325" cy="705485"/>
          </a:xfrm>
        </p:spPr>
        <p:txBody>
          <a:bodyPr/>
          <a:lstStyle/>
          <a:p>
            <a:r>
              <a:rPr lang="en-US" altLang="zh-CN">
                <a:solidFill>
                  <a:schemeClr val="accent1"/>
                </a:solidFill>
                <a:effectLst>
                  <a:outerShdw blurRad="38100" dist="25400" dir="5400000" algn="ctr" rotWithShape="0">
                    <a:srgbClr val="6E747A">
                      <a:alpha val="43000"/>
                    </a:srgbClr>
                  </a:outerShdw>
                </a:effectLst>
              </a:rPr>
              <a:t>P</a:t>
            </a:r>
            <a:r>
              <a:rPr lang="zh-CN" altLang="en-US">
                <a:solidFill>
                  <a:schemeClr val="accent1"/>
                </a:solidFill>
                <a:effectLst>
                  <a:outerShdw blurRad="38100" dist="25400" dir="5400000" algn="ctr" rotWithShape="0">
                    <a:srgbClr val="6E747A">
                      <a:alpha val="43000"/>
                    </a:srgbClr>
                  </a:outerShdw>
                </a:effectLst>
              </a:rPr>
              <a:t>araphrase</a:t>
            </a:r>
            <a:r>
              <a:rPr lang="en-US" altLang="zh-CN">
                <a:solidFill>
                  <a:schemeClr val="accent1"/>
                </a:solidFill>
                <a:effectLst>
                  <a:outerShdw blurRad="38100" dist="25400" dir="5400000" algn="ctr" rotWithShape="0">
                    <a:srgbClr val="6E747A">
                      <a:alpha val="43000"/>
                    </a:srgbClr>
                  </a:outerShdw>
                </a:effectLst>
              </a:rPr>
              <a:t> the terms about finance</a:t>
            </a:r>
            <a:endParaRPr lang="en-US" altLang="zh-CN">
              <a:solidFill>
                <a:schemeClr val="accent1"/>
              </a:solidFill>
              <a:effectLst>
                <a:outerShdw blurRad="38100" dist="25400" dir="5400000" algn="ctr" rotWithShape="0">
                  <a:srgbClr val="6E747A">
                    <a:alpha val="43000"/>
                  </a:srgbClr>
                </a:outerShdw>
              </a:effectLst>
            </a:endParaRPr>
          </a:p>
        </p:txBody>
      </p:sp>
      <p:grpSp>
        <p:nvGrpSpPr>
          <p:cNvPr id="4" name="Group 21_1"/>
          <p:cNvGrpSpPr/>
          <p:nvPr/>
        </p:nvGrpSpPr>
        <p:grpSpPr>
          <a:xfrm>
            <a:off x="635" y="0"/>
            <a:ext cx="12191365" cy="6744970"/>
            <a:chOff x="-1013679" y="-43169"/>
            <a:chExt cx="12858769" cy="6560166"/>
          </a:xfrm>
        </p:grpSpPr>
        <p:grpSp>
          <p:nvGrpSpPr>
            <p:cNvPr id="5" name="组合 4"/>
            <p:cNvGrpSpPr/>
            <p:nvPr/>
          </p:nvGrpSpPr>
          <p:grpSpPr>
            <a:xfrm>
              <a:off x="9683417" y="6288397"/>
              <a:ext cx="2161673" cy="228600"/>
              <a:chOff x="2805536" y="-1467853"/>
              <a:chExt cx="2161673" cy="228600"/>
            </a:xfrm>
          </p:grpSpPr>
          <p:sp>
            <p:nvSpPr>
              <p:cNvPr id="6" name="椭圆 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flipV="1">
              <a:off x="-1013679" y="-43169"/>
              <a:ext cx="4948007" cy="573258"/>
              <a:chOff x="-460228" y="4964882"/>
              <a:chExt cx="16582544" cy="1921192"/>
            </a:xfrm>
          </p:grpSpPr>
          <p:sp>
            <p:nvSpPr>
              <p:cNvPr id="1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17" name="表格 16"/>
          <p:cNvGraphicFramePr>
            <a:graphicFrameLocks noGrp="1"/>
          </p:cNvGraphicFramePr>
          <p:nvPr>
            <p:custDataLst>
              <p:tags r:id="rId1"/>
            </p:custDataLst>
          </p:nvPr>
        </p:nvGraphicFramePr>
        <p:xfrm>
          <a:off x="108585" y="929640"/>
          <a:ext cx="12083415" cy="5453380"/>
        </p:xfrm>
        <a:graphic>
          <a:graphicData uri="http://schemas.openxmlformats.org/drawingml/2006/table">
            <a:tbl>
              <a:tblPr firstRow="1" bandRow="1">
                <a:tableStyleId>{5C22544A-7EE6-4342-B048-85BDC9FD1C3A}</a:tableStyleId>
              </a:tblPr>
              <a:tblGrid>
                <a:gridCol w="581025"/>
                <a:gridCol w="3557270"/>
                <a:gridCol w="7945120"/>
              </a:tblGrid>
              <a:tr h="1400810">
                <a:tc>
                  <a:txBody>
                    <a:bodyPr wrap="square"/>
                    <a:lstStyle/>
                    <a:p>
                      <a:pPr fontAlgn="auto">
                        <a:lnSpc>
                          <a:spcPct val="150000"/>
                        </a:lnSpc>
                        <a:buNone/>
                      </a:pPr>
                      <a:r>
                        <a:rPr lang="en-US" altLang="zh-CN" sz="2400" b="1">
                          <a:solidFill>
                            <a:schemeClr val="tx1"/>
                          </a:solidFill>
                        </a:rPr>
                        <a:t>1</a:t>
                      </a:r>
                      <a:endParaRPr lang="en-US" altLang="zh-CN" sz="2400" b="1">
                        <a:solidFill>
                          <a:schemeClr val="tx1"/>
                        </a:solidFill>
                      </a:endParaRPr>
                    </a:p>
                  </a:txBody>
                  <a:tcPr vert="horz">
                    <a:solidFill>
                      <a:srgbClr val="00B050"/>
                    </a:solidFill>
                  </a:tcPr>
                </a:tc>
                <a:tc>
                  <a:txBody>
                    <a:bodyPr wrap="square"/>
                    <a:lstStyle/>
                    <a:p>
                      <a:pPr fontAlgn="auto">
                        <a:lnSpc>
                          <a:spcPct val="150000"/>
                        </a:lnSpc>
                        <a:buNone/>
                      </a:pPr>
                      <a:endParaRPr lang="zh-CN" altLang="en-US" sz="2400" b="1">
                        <a:solidFill>
                          <a:schemeClr val="tx1"/>
                        </a:solidFill>
                      </a:endParaRPr>
                    </a:p>
                  </a:txBody>
                  <a:tcPr vert="horz">
                    <a:solidFill>
                      <a:schemeClr val="accent1">
                        <a:lumMod val="40000"/>
                        <a:lumOff val="60000"/>
                      </a:schemeClr>
                    </a:solidFill>
                  </a:tcPr>
                </a:tc>
                <a:tc>
                  <a:txBody>
                    <a:bodyPr wrap="square"/>
                    <a:lstStyle/>
                    <a:p>
                      <a:pPr fontAlgn="auto">
                        <a:lnSpc>
                          <a:spcPct val="150000"/>
                        </a:lnSpc>
                        <a:buNone/>
                      </a:pPr>
                      <a:r>
                        <a:rPr lang="en-US" altLang="zh-CN" sz="2400" b="1">
                          <a:solidFill>
                            <a:schemeClr val="tx1"/>
                          </a:solidFill>
                        </a:rPr>
                        <a:t>the amount of money needed or available for certain purposes</a:t>
                      </a:r>
                      <a:endParaRPr lang="en-US" altLang="zh-CN" sz="2400" b="1">
                        <a:solidFill>
                          <a:schemeClr val="tx1"/>
                        </a:solidFill>
                      </a:endParaRPr>
                    </a:p>
                  </a:txBody>
                  <a:tcPr vert="horz">
                    <a:solidFill>
                      <a:schemeClr val="accent1">
                        <a:lumMod val="40000"/>
                        <a:lumOff val="60000"/>
                      </a:schemeClr>
                    </a:solidFill>
                  </a:tcPr>
                </a:tc>
              </a:tr>
              <a:tr h="1179830">
                <a:tc>
                  <a:txBody>
                    <a:bodyPr wrap="square"/>
                    <a:lstStyle/>
                    <a:p>
                      <a:pPr fontAlgn="auto">
                        <a:lnSpc>
                          <a:spcPct val="150000"/>
                        </a:lnSpc>
                        <a:buNone/>
                      </a:pPr>
                      <a:r>
                        <a:rPr lang="en-US" altLang="zh-CN" sz="2400" b="1">
                          <a:solidFill>
                            <a:schemeClr val="tx1"/>
                          </a:solidFill>
                        </a:rPr>
                        <a:t>2</a:t>
                      </a:r>
                      <a:endParaRPr lang="en-US" altLang="zh-CN" sz="2400" b="1">
                        <a:solidFill>
                          <a:schemeClr val="tx1"/>
                        </a:solidFill>
                      </a:endParaRPr>
                    </a:p>
                  </a:txBody>
                  <a:tcPr vert="horz">
                    <a:solidFill>
                      <a:srgbClr val="00B050"/>
                    </a:solidFill>
                  </a:tcPr>
                </a:tc>
                <a:tc>
                  <a:txBody>
                    <a:bodyPr wrap="square"/>
                    <a:lstStyle/>
                    <a:p>
                      <a:pPr fontAlgn="auto">
                        <a:lnSpc>
                          <a:spcPct val="150000"/>
                        </a:lnSpc>
                        <a:buNone/>
                      </a:pPr>
                      <a:endParaRPr lang="zh-CN" altLang="en-US" sz="2400" b="1">
                        <a:solidFill>
                          <a:schemeClr val="tx1"/>
                        </a:solidFill>
                      </a:endParaRPr>
                    </a:p>
                  </a:txBody>
                  <a:tcPr vert="horz">
                    <a:solidFill>
                      <a:schemeClr val="accent1">
                        <a:lumMod val="40000"/>
                        <a:lumOff val="60000"/>
                      </a:schemeClr>
                    </a:solidFill>
                  </a:tcPr>
                </a:tc>
                <a:tc>
                  <a:txBody>
                    <a:bodyPr wrap="square"/>
                    <a:lstStyle/>
                    <a:p>
                      <a:pPr fontAlgn="auto">
                        <a:lnSpc>
                          <a:spcPct val="150000"/>
                        </a:lnSpc>
                        <a:buNone/>
                      </a:pPr>
                      <a:r>
                        <a:rPr lang="en-US" altLang="zh-CN" sz="2400" b="1">
                          <a:solidFill>
                            <a:schemeClr val="tx1"/>
                          </a:solidFill>
                        </a:rPr>
                        <a:t>to have enough money to buy what you need to live </a:t>
                      </a:r>
                      <a:endParaRPr lang="en-US" altLang="zh-CN" sz="2400" b="1">
                        <a:solidFill>
                          <a:schemeClr val="tx1"/>
                        </a:solidFill>
                      </a:endParaRPr>
                    </a:p>
                  </a:txBody>
                  <a:tcPr vert="horz">
                    <a:solidFill>
                      <a:schemeClr val="accent1">
                        <a:lumMod val="40000"/>
                        <a:lumOff val="60000"/>
                      </a:schemeClr>
                    </a:solidFill>
                  </a:tcPr>
                </a:tc>
              </a:tr>
              <a:tr h="1027430">
                <a:tc>
                  <a:txBody>
                    <a:bodyPr wrap="square"/>
                    <a:lstStyle/>
                    <a:p>
                      <a:pPr fontAlgn="auto">
                        <a:lnSpc>
                          <a:spcPct val="150000"/>
                        </a:lnSpc>
                        <a:buNone/>
                      </a:pPr>
                      <a:r>
                        <a:rPr lang="en-US" altLang="zh-CN" sz="2400" b="1">
                          <a:solidFill>
                            <a:schemeClr val="tx1"/>
                          </a:solidFill>
                        </a:rPr>
                        <a:t>3</a:t>
                      </a:r>
                      <a:endParaRPr lang="en-US" altLang="zh-CN" sz="2400" b="1">
                        <a:solidFill>
                          <a:schemeClr val="tx1"/>
                        </a:solidFill>
                      </a:endParaRPr>
                    </a:p>
                  </a:txBody>
                  <a:tcPr vert="horz">
                    <a:solidFill>
                      <a:srgbClr val="00B050"/>
                    </a:solidFill>
                  </a:tcPr>
                </a:tc>
                <a:tc>
                  <a:txBody>
                    <a:bodyPr wrap="square"/>
                    <a:lstStyle/>
                    <a:p>
                      <a:pPr fontAlgn="auto">
                        <a:lnSpc>
                          <a:spcPct val="150000"/>
                        </a:lnSpc>
                        <a:buNone/>
                      </a:pPr>
                      <a:endParaRPr lang="zh-CN" altLang="en-US" sz="2400" b="1">
                        <a:solidFill>
                          <a:schemeClr val="tx1"/>
                        </a:solidFill>
                      </a:endParaRPr>
                    </a:p>
                  </a:txBody>
                  <a:tcPr vert="horz">
                    <a:solidFill>
                      <a:schemeClr val="accent1">
                        <a:lumMod val="40000"/>
                        <a:lumOff val="60000"/>
                      </a:schemeClr>
                    </a:solidFill>
                  </a:tcPr>
                </a:tc>
                <a:tc>
                  <a:txBody>
                    <a:bodyPr wrap="square"/>
                    <a:lstStyle/>
                    <a:p>
                      <a:pPr fontAlgn="auto">
                        <a:lnSpc>
                          <a:spcPct val="150000"/>
                        </a:lnSpc>
                        <a:buNone/>
                      </a:pPr>
                      <a:r>
                        <a:rPr lang="en-US" altLang="zh-CN" sz="2400" b="1">
                          <a:solidFill>
                            <a:schemeClr val="tx1"/>
                          </a:solidFill>
                        </a:rPr>
                        <a:t>to be out of debt or financial difficulty</a:t>
                      </a:r>
                      <a:endParaRPr lang="en-US" altLang="zh-CN" sz="2400" b="1">
                        <a:solidFill>
                          <a:schemeClr val="tx1"/>
                        </a:solidFill>
                      </a:endParaRPr>
                    </a:p>
                  </a:txBody>
                  <a:tcPr vert="horz">
                    <a:solidFill>
                      <a:schemeClr val="accent1">
                        <a:lumMod val="40000"/>
                        <a:lumOff val="60000"/>
                      </a:schemeClr>
                    </a:solidFill>
                  </a:tcPr>
                </a:tc>
              </a:tr>
              <a:tr h="1845310">
                <a:tc>
                  <a:txBody>
                    <a:bodyPr wrap="square"/>
                    <a:lstStyle/>
                    <a:p>
                      <a:pPr fontAlgn="auto">
                        <a:lnSpc>
                          <a:spcPct val="150000"/>
                        </a:lnSpc>
                        <a:buNone/>
                      </a:pPr>
                      <a:r>
                        <a:rPr lang="en-US" altLang="zh-CN" sz="2400" b="1">
                          <a:solidFill>
                            <a:schemeClr val="tx1"/>
                          </a:solidFill>
                        </a:rPr>
                        <a:t>4 </a:t>
                      </a:r>
                      <a:endParaRPr lang="en-US" altLang="zh-CN" sz="2400" b="1">
                        <a:solidFill>
                          <a:schemeClr val="tx1"/>
                        </a:solidFill>
                      </a:endParaRPr>
                    </a:p>
                  </a:txBody>
                  <a:tcPr vert="horz">
                    <a:solidFill>
                      <a:srgbClr val="00B050"/>
                    </a:solidFill>
                  </a:tcPr>
                </a:tc>
                <a:tc>
                  <a:txBody>
                    <a:bodyPr wrap="square"/>
                    <a:lstStyle/>
                    <a:p>
                      <a:pPr fontAlgn="auto">
                        <a:lnSpc>
                          <a:spcPct val="150000"/>
                        </a:lnSpc>
                        <a:buNone/>
                      </a:pPr>
                      <a:endParaRPr lang="zh-CN" altLang="en-US" sz="2400" b="1">
                        <a:solidFill>
                          <a:schemeClr val="tx1"/>
                        </a:solidFill>
                      </a:endParaRPr>
                    </a:p>
                  </a:txBody>
                  <a:tcPr vert="horz">
                    <a:solidFill>
                      <a:schemeClr val="accent1">
                        <a:lumMod val="40000"/>
                        <a:lumOff val="60000"/>
                      </a:schemeClr>
                    </a:solidFill>
                  </a:tcPr>
                </a:tc>
                <a:tc>
                  <a:txBody>
                    <a:bodyPr wrap="square"/>
                    <a:lstStyle/>
                    <a:p>
                      <a:pPr fontAlgn="auto">
                        <a:lnSpc>
                          <a:spcPct val="150000"/>
                        </a:lnSpc>
                        <a:buNone/>
                      </a:pPr>
                      <a:r>
                        <a:rPr lang="en-US" altLang="zh-CN" sz="2400" b="1">
                          <a:solidFill>
                            <a:schemeClr val="tx1"/>
                          </a:solidFill>
                        </a:rPr>
                        <a:t>money paid to the government, usually a percentage of personal income or of the cost of goods. </a:t>
                      </a:r>
                      <a:endParaRPr lang="en-US" altLang="zh-CN" sz="2400" b="1">
                        <a:solidFill>
                          <a:schemeClr val="tx1"/>
                        </a:solidFill>
                      </a:endParaRPr>
                    </a:p>
                  </a:txBody>
                  <a:tcPr vert="horz">
                    <a:solidFill>
                      <a:schemeClr val="accent1">
                        <a:lumMod val="40000"/>
                        <a:lumOff val="60000"/>
                      </a:schemeClr>
                    </a:solidFill>
                  </a:tcPr>
                </a:tc>
              </a:tr>
            </a:tbl>
          </a:graphicData>
        </a:graphic>
      </p:graphicFrame>
      <p:sp>
        <p:nvSpPr>
          <p:cNvPr id="18" name="文本框 17"/>
          <p:cNvSpPr txBox="1"/>
          <p:nvPr/>
        </p:nvSpPr>
        <p:spPr>
          <a:xfrm>
            <a:off x="981710" y="1170940"/>
            <a:ext cx="2794635" cy="460375"/>
          </a:xfrm>
          <a:prstGeom prst="rect">
            <a:avLst/>
          </a:prstGeom>
          <a:noFill/>
        </p:spPr>
        <p:txBody>
          <a:bodyPr wrap="square" rtlCol="0">
            <a:spAutoFit/>
          </a:bodyPr>
          <a:lstStyle/>
          <a:p>
            <a:r>
              <a:rPr lang="zh-CN" altLang="en-US"/>
              <a:t> </a:t>
            </a:r>
            <a:r>
              <a:rPr lang="zh-CN" altLang="en-US" sz="2400" b="1">
                <a:solidFill>
                  <a:srgbClr val="FF0000"/>
                </a:solidFill>
              </a:rPr>
              <a:t>budget</a:t>
            </a:r>
            <a:endParaRPr lang="zh-CN" altLang="en-US" sz="2400" b="1">
              <a:solidFill>
                <a:srgbClr val="FF0000"/>
              </a:solidFill>
            </a:endParaRPr>
          </a:p>
        </p:txBody>
      </p:sp>
      <p:sp>
        <p:nvSpPr>
          <p:cNvPr id="19" name="文本框 18"/>
          <p:cNvSpPr txBox="1"/>
          <p:nvPr/>
        </p:nvSpPr>
        <p:spPr>
          <a:xfrm>
            <a:off x="996315" y="2581910"/>
            <a:ext cx="2921000" cy="460375"/>
          </a:xfrm>
          <a:prstGeom prst="rect">
            <a:avLst/>
          </a:prstGeom>
          <a:noFill/>
        </p:spPr>
        <p:txBody>
          <a:bodyPr wrap="square" rtlCol="0">
            <a:spAutoFit/>
          </a:bodyPr>
          <a:lstStyle/>
          <a:p>
            <a:r>
              <a:rPr lang="en-US" altLang="zh-CN" sz="2400" b="1">
                <a:solidFill>
                  <a:srgbClr val="FF0000"/>
                </a:solidFill>
              </a:rPr>
              <a:t>make ends meet</a:t>
            </a:r>
            <a:r>
              <a:rPr lang="en-US" altLang="zh-CN" b="1"/>
              <a:t> </a:t>
            </a:r>
            <a:endParaRPr lang="en-US" altLang="zh-CN" b="1"/>
          </a:p>
        </p:txBody>
      </p:sp>
      <p:sp>
        <p:nvSpPr>
          <p:cNvPr id="20" name="文本框 19"/>
          <p:cNvSpPr txBox="1"/>
          <p:nvPr/>
        </p:nvSpPr>
        <p:spPr>
          <a:xfrm>
            <a:off x="996315" y="3738880"/>
            <a:ext cx="2596515" cy="460375"/>
          </a:xfrm>
          <a:prstGeom prst="rect">
            <a:avLst/>
          </a:prstGeom>
          <a:noFill/>
        </p:spPr>
        <p:txBody>
          <a:bodyPr wrap="square" rtlCol="0">
            <a:spAutoFit/>
          </a:bodyPr>
          <a:lstStyle/>
          <a:p>
            <a:r>
              <a:rPr lang="en-US" altLang="zh-CN" sz="2400" b="1">
                <a:solidFill>
                  <a:srgbClr val="FF0000"/>
                </a:solidFill>
              </a:rPr>
              <a:t>stay afloat</a:t>
            </a:r>
            <a:r>
              <a:rPr lang="en-US" altLang="zh-CN" b="1"/>
              <a:t> </a:t>
            </a:r>
            <a:endParaRPr lang="en-US" altLang="zh-CN" b="1"/>
          </a:p>
        </p:txBody>
      </p:sp>
      <p:sp>
        <p:nvSpPr>
          <p:cNvPr id="21" name="文本框 20"/>
          <p:cNvSpPr txBox="1"/>
          <p:nvPr/>
        </p:nvSpPr>
        <p:spPr>
          <a:xfrm>
            <a:off x="996315" y="4818380"/>
            <a:ext cx="2780030" cy="460375"/>
          </a:xfrm>
          <a:prstGeom prst="rect">
            <a:avLst/>
          </a:prstGeom>
          <a:noFill/>
        </p:spPr>
        <p:txBody>
          <a:bodyPr wrap="square" rtlCol="0">
            <a:spAutoFit/>
          </a:bodyPr>
          <a:lstStyle/>
          <a:p>
            <a:r>
              <a:rPr lang="en-US" altLang="zh-CN" sz="2400" b="1">
                <a:solidFill>
                  <a:srgbClr val="FF0000"/>
                </a:solidFill>
              </a:rPr>
              <a:t>tax</a:t>
            </a:r>
            <a:endParaRPr lang="en-US" altLang="zh-CN" sz="2400" b="1">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1_1"/>
          <p:cNvGrpSpPr/>
          <p:nvPr/>
        </p:nvGrpSpPr>
        <p:grpSpPr>
          <a:xfrm>
            <a:off x="635" y="0"/>
            <a:ext cx="12191365" cy="6744970"/>
            <a:chOff x="-1013679" y="-43169"/>
            <a:chExt cx="12858769" cy="6560166"/>
          </a:xfrm>
        </p:grpSpPr>
        <p:grpSp>
          <p:nvGrpSpPr>
            <p:cNvPr id="6" name="组合 5"/>
            <p:cNvGrpSpPr/>
            <p:nvPr/>
          </p:nvGrpSpPr>
          <p:grpSpPr>
            <a:xfrm>
              <a:off x="9683417" y="6288397"/>
              <a:ext cx="2161673" cy="228600"/>
              <a:chOff x="2805536" y="-1467853"/>
              <a:chExt cx="2161673" cy="228600"/>
            </a:xfrm>
          </p:grpSpPr>
          <p:sp>
            <p:nvSpPr>
              <p:cNvPr id="7" name="椭圆 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flipH="1" flipV="1">
              <a:off x="-1013679" y="-43169"/>
              <a:ext cx="4948007" cy="573258"/>
              <a:chOff x="-460228" y="4964882"/>
              <a:chExt cx="16582544" cy="1921192"/>
            </a:xfrm>
          </p:grpSpPr>
          <p:sp>
            <p:nvSpPr>
              <p:cNvPr id="13"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18" name="表格 17"/>
          <p:cNvGraphicFramePr>
            <a:graphicFrameLocks noGrp="1"/>
          </p:cNvGraphicFramePr>
          <p:nvPr>
            <p:custDataLst>
              <p:tags r:id="rId1"/>
            </p:custDataLst>
          </p:nvPr>
        </p:nvGraphicFramePr>
        <p:xfrm>
          <a:off x="161925" y="338455"/>
          <a:ext cx="11939270" cy="6092190"/>
        </p:xfrm>
        <a:graphic>
          <a:graphicData uri="http://schemas.openxmlformats.org/drawingml/2006/table">
            <a:tbl>
              <a:tblPr firstRow="1" bandRow="1">
                <a:tableStyleId>{5C22544A-7EE6-4342-B048-85BDC9FD1C3A}</a:tableStyleId>
              </a:tblPr>
              <a:tblGrid>
                <a:gridCol w="607060"/>
                <a:gridCol w="3495675"/>
                <a:gridCol w="7836535"/>
              </a:tblGrid>
              <a:tr h="941070">
                <a:tc>
                  <a:txBody>
                    <a:bodyPr wrap="square"/>
                    <a:lstStyle/>
                    <a:p>
                      <a:pPr fontAlgn="auto">
                        <a:lnSpc>
                          <a:spcPct val="150000"/>
                        </a:lnSpc>
                        <a:buNone/>
                      </a:pPr>
                      <a:r>
                        <a:rPr lang="en-US" altLang="zh-CN" sz="2400" b="1">
                          <a:solidFill>
                            <a:schemeClr val="tx1"/>
                          </a:solidFill>
                        </a:rPr>
                        <a:t>5</a:t>
                      </a:r>
                      <a:endParaRPr lang="en-US" altLang="zh-CN" sz="2400" b="1">
                        <a:solidFill>
                          <a:schemeClr val="tx1"/>
                        </a:solidFill>
                      </a:endParaRPr>
                    </a:p>
                  </a:txBody>
                  <a:tcPr vert="horz">
                    <a:solidFill>
                      <a:srgbClr val="00B050"/>
                    </a:solidFill>
                  </a:tcPr>
                </a:tc>
                <a:tc>
                  <a:txBody>
                    <a:bodyPr wrap="square"/>
                    <a:lstStyle/>
                    <a:p>
                      <a:pPr fontAlgn="auto">
                        <a:lnSpc>
                          <a:spcPct val="150000"/>
                        </a:lnSpc>
                        <a:buNone/>
                      </a:pPr>
                      <a:endParaRPr lang="zh-CN" altLang="en-US" sz="2400" b="1">
                        <a:solidFill>
                          <a:schemeClr val="tx1"/>
                        </a:solidFill>
                      </a:endParaRPr>
                    </a:p>
                  </a:txBody>
                  <a:tcPr vert="horz">
                    <a:solidFill>
                      <a:schemeClr val="accent1">
                        <a:lumMod val="40000"/>
                        <a:lumOff val="60000"/>
                      </a:schemeClr>
                    </a:solidFill>
                  </a:tcPr>
                </a:tc>
                <a:tc>
                  <a:txBody>
                    <a:bodyPr wrap="square"/>
                    <a:lstStyle/>
                    <a:p>
                      <a:pPr fontAlgn="auto">
                        <a:lnSpc>
                          <a:spcPct val="150000"/>
                        </a:lnSpc>
                        <a:buNone/>
                      </a:pPr>
                      <a:r>
                        <a:rPr lang="en-US" altLang="zh-CN" sz="2400" b="1">
                          <a:solidFill>
                            <a:schemeClr val="tx1"/>
                          </a:solidFill>
                        </a:rPr>
                        <a:t>to accumulate the quality of being creditworthy</a:t>
                      </a:r>
                      <a:endParaRPr lang="en-US" altLang="zh-CN" sz="2400" b="1">
                        <a:solidFill>
                          <a:schemeClr val="tx1"/>
                        </a:solidFill>
                      </a:endParaRPr>
                    </a:p>
                  </a:txBody>
                  <a:tcPr vert="horz">
                    <a:solidFill>
                      <a:schemeClr val="accent1">
                        <a:lumMod val="40000"/>
                        <a:lumOff val="60000"/>
                      </a:schemeClr>
                    </a:solidFill>
                  </a:tcPr>
                </a:tc>
              </a:tr>
              <a:tr h="1278890">
                <a:tc>
                  <a:txBody>
                    <a:bodyPr wrap="square"/>
                    <a:lstStyle/>
                    <a:p>
                      <a:pPr fontAlgn="auto">
                        <a:lnSpc>
                          <a:spcPct val="150000"/>
                        </a:lnSpc>
                        <a:buNone/>
                      </a:pPr>
                      <a:r>
                        <a:rPr lang="en-US" altLang="zh-CN" sz="2400" b="1">
                          <a:solidFill>
                            <a:schemeClr val="tx1"/>
                          </a:solidFill>
                        </a:rPr>
                        <a:t>6</a:t>
                      </a:r>
                      <a:endParaRPr lang="en-US" altLang="zh-CN" sz="2400" b="1">
                        <a:solidFill>
                          <a:schemeClr val="tx1"/>
                        </a:solidFill>
                      </a:endParaRPr>
                    </a:p>
                  </a:txBody>
                  <a:tcPr vert="horz">
                    <a:solidFill>
                      <a:srgbClr val="00B050"/>
                    </a:solidFill>
                  </a:tcPr>
                </a:tc>
                <a:tc>
                  <a:txBody>
                    <a:bodyPr wrap="square"/>
                    <a:lstStyle/>
                    <a:p>
                      <a:pPr fontAlgn="auto">
                        <a:lnSpc>
                          <a:spcPct val="150000"/>
                        </a:lnSpc>
                        <a:buNone/>
                      </a:pPr>
                      <a:endParaRPr lang="zh-CN" altLang="en-US" sz="2400" b="1">
                        <a:solidFill>
                          <a:schemeClr val="tx1"/>
                        </a:solidFill>
                      </a:endParaRPr>
                    </a:p>
                  </a:txBody>
                  <a:tcPr vert="horz">
                    <a:solidFill>
                      <a:schemeClr val="accent1">
                        <a:lumMod val="40000"/>
                        <a:lumOff val="60000"/>
                      </a:schemeClr>
                    </a:solidFill>
                  </a:tcPr>
                </a:tc>
                <a:tc>
                  <a:txBody>
                    <a:bodyPr wrap="square"/>
                    <a:lstStyle/>
                    <a:p>
                      <a:pPr fontAlgn="auto">
                        <a:lnSpc>
                          <a:spcPct val="150000"/>
                        </a:lnSpc>
                        <a:buNone/>
                      </a:pPr>
                      <a:r>
                        <a:rPr lang="en-US" altLang="zh-CN" sz="2400" b="1">
                          <a:solidFill>
                            <a:schemeClr val="tx1"/>
                          </a:solidFill>
                        </a:rPr>
                        <a:t>the maximum amount of money that may be borrowed under a credit arrangement</a:t>
                      </a:r>
                      <a:endParaRPr lang="en-US" altLang="zh-CN" sz="2400" b="1">
                        <a:solidFill>
                          <a:schemeClr val="tx1"/>
                        </a:solidFill>
                      </a:endParaRPr>
                    </a:p>
                  </a:txBody>
                  <a:tcPr vert="horz">
                    <a:solidFill>
                      <a:schemeClr val="accent1">
                        <a:lumMod val="40000"/>
                        <a:lumOff val="60000"/>
                      </a:schemeClr>
                    </a:solidFill>
                  </a:tcPr>
                </a:tc>
              </a:tr>
              <a:tr h="855980">
                <a:tc>
                  <a:txBody>
                    <a:bodyPr wrap="square"/>
                    <a:lstStyle/>
                    <a:p>
                      <a:pPr fontAlgn="auto">
                        <a:lnSpc>
                          <a:spcPct val="150000"/>
                        </a:lnSpc>
                        <a:buNone/>
                      </a:pPr>
                      <a:r>
                        <a:rPr lang="en-US" altLang="zh-CN" sz="2400" b="1">
                          <a:solidFill>
                            <a:schemeClr val="tx1"/>
                          </a:solidFill>
                        </a:rPr>
                        <a:t>7</a:t>
                      </a:r>
                      <a:endParaRPr lang="en-US" altLang="zh-CN" sz="2400" b="1">
                        <a:solidFill>
                          <a:schemeClr val="tx1"/>
                        </a:solidFill>
                      </a:endParaRPr>
                    </a:p>
                  </a:txBody>
                  <a:tcPr vert="horz">
                    <a:solidFill>
                      <a:srgbClr val="00B050"/>
                    </a:solidFill>
                  </a:tcPr>
                </a:tc>
                <a:tc>
                  <a:txBody>
                    <a:bodyPr wrap="square"/>
                    <a:lstStyle/>
                    <a:p>
                      <a:pPr fontAlgn="auto">
                        <a:lnSpc>
                          <a:spcPct val="150000"/>
                        </a:lnSpc>
                        <a:buNone/>
                      </a:pPr>
                      <a:endParaRPr lang="zh-CN" altLang="en-US" sz="2400" b="1">
                        <a:solidFill>
                          <a:schemeClr val="tx1"/>
                        </a:solidFill>
                      </a:endParaRPr>
                    </a:p>
                  </a:txBody>
                  <a:tcPr vert="horz">
                    <a:solidFill>
                      <a:schemeClr val="accent1">
                        <a:lumMod val="40000"/>
                        <a:lumOff val="60000"/>
                      </a:schemeClr>
                    </a:solidFill>
                  </a:tcPr>
                </a:tc>
                <a:tc>
                  <a:txBody>
                    <a:bodyPr wrap="square"/>
                    <a:lstStyle/>
                    <a:p>
                      <a:pPr fontAlgn="auto">
                        <a:lnSpc>
                          <a:spcPct val="150000"/>
                        </a:lnSpc>
                        <a:buNone/>
                      </a:pPr>
                      <a:r>
                        <a:rPr lang="en-US" altLang="zh-CN" sz="2400" b="1">
                          <a:solidFill>
                            <a:schemeClr val="tx1"/>
                          </a:solidFill>
                        </a:rPr>
                        <a:t>to get into the state of owing money</a:t>
                      </a:r>
                      <a:endParaRPr lang="en-US" altLang="zh-CN" sz="2400" b="1">
                        <a:solidFill>
                          <a:schemeClr val="tx1"/>
                        </a:solidFill>
                      </a:endParaRPr>
                    </a:p>
                  </a:txBody>
                  <a:tcPr vert="horz">
                    <a:solidFill>
                      <a:schemeClr val="accent1">
                        <a:lumMod val="40000"/>
                        <a:lumOff val="60000"/>
                      </a:schemeClr>
                    </a:solidFill>
                  </a:tcPr>
                </a:tc>
              </a:tr>
              <a:tr h="1278890">
                <a:tc>
                  <a:txBody>
                    <a:bodyPr wrap="square"/>
                    <a:lstStyle/>
                    <a:p>
                      <a:pPr fontAlgn="auto">
                        <a:lnSpc>
                          <a:spcPct val="150000"/>
                        </a:lnSpc>
                        <a:buNone/>
                      </a:pPr>
                      <a:r>
                        <a:rPr lang="en-US" altLang="zh-CN" sz="2400" b="1">
                          <a:solidFill>
                            <a:schemeClr val="tx1"/>
                          </a:solidFill>
                        </a:rPr>
                        <a:t>8</a:t>
                      </a:r>
                      <a:endParaRPr lang="en-US" altLang="zh-CN" sz="2400" b="1">
                        <a:solidFill>
                          <a:schemeClr val="tx1"/>
                        </a:solidFill>
                      </a:endParaRPr>
                    </a:p>
                  </a:txBody>
                  <a:tcPr vert="horz">
                    <a:solidFill>
                      <a:srgbClr val="00B050"/>
                    </a:solidFill>
                  </a:tcPr>
                </a:tc>
                <a:tc>
                  <a:txBody>
                    <a:bodyPr wrap="square"/>
                    <a:lstStyle/>
                    <a:p>
                      <a:pPr fontAlgn="auto">
                        <a:lnSpc>
                          <a:spcPct val="150000"/>
                        </a:lnSpc>
                        <a:buNone/>
                      </a:pPr>
                      <a:endParaRPr lang="zh-CN" altLang="en-US" sz="2400" b="1">
                        <a:solidFill>
                          <a:schemeClr val="tx1"/>
                        </a:solidFill>
                      </a:endParaRPr>
                    </a:p>
                  </a:txBody>
                  <a:tcPr vert="horz">
                    <a:solidFill>
                      <a:schemeClr val="accent1">
                        <a:lumMod val="40000"/>
                        <a:lumOff val="60000"/>
                      </a:schemeClr>
                    </a:solidFill>
                  </a:tcPr>
                </a:tc>
                <a:tc>
                  <a:txBody>
                    <a:bodyPr wrap="square"/>
                    <a:lstStyle/>
                    <a:p>
                      <a:pPr fontAlgn="auto">
                        <a:lnSpc>
                          <a:spcPct val="150000"/>
                        </a:lnSpc>
                        <a:buNone/>
                      </a:pPr>
                      <a:r>
                        <a:rPr lang="en-US" altLang="zh-CN" sz="2400" b="1">
                          <a:solidFill>
                            <a:schemeClr val="tx1"/>
                          </a:solidFill>
                        </a:rPr>
                        <a:t>costs automatically charged once a year to your credit card account </a:t>
                      </a:r>
                      <a:endParaRPr lang="en-US" altLang="zh-CN" sz="2400" b="1">
                        <a:solidFill>
                          <a:schemeClr val="tx1"/>
                        </a:solidFill>
                      </a:endParaRPr>
                    </a:p>
                  </a:txBody>
                  <a:tcPr vert="horz">
                    <a:solidFill>
                      <a:schemeClr val="accent1">
                        <a:lumMod val="40000"/>
                        <a:lumOff val="60000"/>
                      </a:schemeClr>
                    </a:solidFill>
                  </a:tcPr>
                </a:tc>
              </a:tr>
              <a:tr h="1250950">
                <a:tc>
                  <a:txBody>
                    <a:bodyPr wrap="square"/>
                    <a:lstStyle/>
                    <a:p>
                      <a:pPr fontAlgn="auto">
                        <a:lnSpc>
                          <a:spcPct val="150000"/>
                        </a:lnSpc>
                        <a:buNone/>
                      </a:pPr>
                      <a:r>
                        <a:rPr lang="en-US" altLang="zh-CN" sz="2400" b="1">
                          <a:solidFill>
                            <a:schemeClr val="tx1"/>
                          </a:solidFill>
                        </a:rPr>
                        <a:t>9</a:t>
                      </a:r>
                      <a:endParaRPr lang="en-US" altLang="zh-CN" sz="2400" b="1">
                        <a:solidFill>
                          <a:schemeClr val="tx1"/>
                        </a:solidFill>
                      </a:endParaRPr>
                    </a:p>
                  </a:txBody>
                  <a:tcPr vert="horz">
                    <a:solidFill>
                      <a:srgbClr val="00B050"/>
                    </a:solidFill>
                  </a:tcPr>
                </a:tc>
                <a:tc>
                  <a:txBody>
                    <a:bodyPr wrap="square"/>
                    <a:lstStyle/>
                    <a:p>
                      <a:pPr fontAlgn="auto">
                        <a:lnSpc>
                          <a:spcPct val="150000"/>
                        </a:lnSpc>
                        <a:buNone/>
                      </a:pPr>
                      <a:endParaRPr lang="zh-CN" altLang="en-US" sz="2400" b="1">
                        <a:solidFill>
                          <a:schemeClr val="tx1"/>
                        </a:solidFill>
                      </a:endParaRPr>
                    </a:p>
                  </a:txBody>
                  <a:tcPr vert="horz">
                    <a:solidFill>
                      <a:schemeClr val="accent1">
                        <a:lumMod val="40000"/>
                        <a:lumOff val="60000"/>
                      </a:schemeClr>
                    </a:solidFill>
                  </a:tcPr>
                </a:tc>
                <a:tc>
                  <a:txBody>
                    <a:bodyPr wrap="square"/>
                    <a:lstStyle/>
                    <a:p>
                      <a:pPr fontAlgn="auto">
                        <a:lnSpc>
                          <a:spcPct val="150000"/>
                        </a:lnSpc>
                        <a:buNone/>
                      </a:pPr>
                      <a:r>
                        <a:rPr lang="en-US" altLang="zh-CN" sz="2400" b="1">
                          <a:solidFill>
                            <a:schemeClr val="tx1"/>
                          </a:solidFill>
                        </a:rPr>
                        <a:t>the amount of money charged by a bank when you borrow money, or paid to you when you keep moeny in an account</a:t>
                      </a:r>
                      <a:endParaRPr lang="en-US" altLang="zh-CN" sz="2400" b="1">
                        <a:solidFill>
                          <a:schemeClr val="tx1"/>
                        </a:solidFill>
                      </a:endParaRPr>
                    </a:p>
                  </a:txBody>
                  <a:tcPr vert="horz">
                    <a:solidFill>
                      <a:schemeClr val="accent1">
                        <a:lumMod val="40000"/>
                        <a:lumOff val="60000"/>
                      </a:schemeClr>
                    </a:solidFill>
                  </a:tcPr>
                </a:tc>
              </a:tr>
            </a:tbl>
          </a:graphicData>
        </a:graphic>
      </p:graphicFrame>
      <p:sp>
        <p:nvSpPr>
          <p:cNvPr id="19" name="文本框 18"/>
          <p:cNvSpPr txBox="1"/>
          <p:nvPr/>
        </p:nvSpPr>
        <p:spPr>
          <a:xfrm>
            <a:off x="969010" y="592455"/>
            <a:ext cx="2934335" cy="460375"/>
          </a:xfrm>
          <a:prstGeom prst="rect">
            <a:avLst/>
          </a:prstGeom>
          <a:noFill/>
        </p:spPr>
        <p:txBody>
          <a:bodyPr wrap="square" rtlCol="0">
            <a:spAutoFit/>
          </a:bodyPr>
          <a:lstStyle/>
          <a:p>
            <a:r>
              <a:rPr lang="en-US" altLang="zh-CN" sz="2400" b="1">
                <a:solidFill>
                  <a:srgbClr val="FF0000"/>
                </a:solidFill>
              </a:rPr>
              <a:t>building credit</a:t>
            </a:r>
            <a:r>
              <a:rPr lang="en-US" altLang="zh-CN" b="1"/>
              <a:t> </a:t>
            </a:r>
            <a:endParaRPr lang="en-US" altLang="zh-CN" b="1"/>
          </a:p>
        </p:txBody>
      </p:sp>
      <p:sp>
        <p:nvSpPr>
          <p:cNvPr id="20" name="文本框 19"/>
          <p:cNvSpPr txBox="1"/>
          <p:nvPr/>
        </p:nvSpPr>
        <p:spPr>
          <a:xfrm>
            <a:off x="968375" y="1579880"/>
            <a:ext cx="2935605" cy="460375"/>
          </a:xfrm>
          <a:prstGeom prst="rect">
            <a:avLst/>
          </a:prstGeom>
          <a:noFill/>
        </p:spPr>
        <p:txBody>
          <a:bodyPr wrap="square" rtlCol="0">
            <a:spAutoFit/>
          </a:bodyPr>
          <a:lstStyle/>
          <a:p>
            <a:r>
              <a:rPr lang="en-US" altLang="zh-CN" sz="2400" b="1">
                <a:solidFill>
                  <a:srgbClr val="FF0000"/>
                </a:solidFill>
              </a:rPr>
              <a:t>agreed credit limit</a:t>
            </a:r>
            <a:endParaRPr lang="en-US" altLang="zh-CN" sz="2400" b="1">
              <a:solidFill>
                <a:srgbClr val="FF0000"/>
              </a:solidFill>
            </a:endParaRPr>
          </a:p>
        </p:txBody>
      </p:sp>
      <p:sp>
        <p:nvSpPr>
          <p:cNvPr id="21" name="文本框 20"/>
          <p:cNvSpPr txBox="1"/>
          <p:nvPr/>
        </p:nvSpPr>
        <p:spPr>
          <a:xfrm>
            <a:off x="968375" y="2765425"/>
            <a:ext cx="2751455" cy="460375"/>
          </a:xfrm>
          <a:prstGeom prst="rect">
            <a:avLst/>
          </a:prstGeom>
          <a:noFill/>
        </p:spPr>
        <p:txBody>
          <a:bodyPr wrap="square" rtlCol="0">
            <a:spAutoFit/>
          </a:bodyPr>
          <a:lstStyle/>
          <a:p>
            <a:r>
              <a:rPr lang="en-US" altLang="zh-CN" sz="2400" b="1">
                <a:solidFill>
                  <a:srgbClr val="FF0000"/>
                </a:solidFill>
              </a:rPr>
              <a:t>go into debt </a:t>
            </a:r>
            <a:endParaRPr lang="en-US" altLang="zh-CN" sz="2400" b="1">
              <a:solidFill>
                <a:srgbClr val="FF0000"/>
              </a:solidFill>
            </a:endParaRPr>
          </a:p>
        </p:txBody>
      </p:sp>
      <p:sp>
        <p:nvSpPr>
          <p:cNvPr id="22" name="文本框 21"/>
          <p:cNvSpPr txBox="1"/>
          <p:nvPr/>
        </p:nvSpPr>
        <p:spPr>
          <a:xfrm>
            <a:off x="969010" y="3724910"/>
            <a:ext cx="2863850" cy="460375"/>
          </a:xfrm>
          <a:prstGeom prst="rect">
            <a:avLst/>
          </a:prstGeom>
          <a:noFill/>
        </p:spPr>
        <p:txBody>
          <a:bodyPr wrap="square" rtlCol="0">
            <a:spAutoFit/>
          </a:bodyPr>
          <a:lstStyle/>
          <a:p>
            <a:r>
              <a:rPr lang="en-US" altLang="zh-CN" sz="2400" b="1">
                <a:solidFill>
                  <a:srgbClr val="FF0000"/>
                </a:solidFill>
              </a:rPr>
              <a:t>annual fees </a:t>
            </a:r>
            <a:endParaRPr lang="en-US" altLang="zh-CN" sz="2400" b="1">
              <a:solidFill>
                <a:srgbClr val="FF0000"/>
              </a:solidFill>
            </a:endParaRPr>
          </a:p>
        </p:txBody>
      </p:sp>
      <p:sp>
        <p:nvSpPr>
          <p:cNvPr id="23" name="文本框 22"/>
          <p:cNvSpPr txBox="1"/>
          <p:nvPr/>
        </p:nvSpPr>
        <p:spPr>
          <a:xfrm>
            <a:off x="955040" y="4924425"/>
            <a:ext cx="2906395" cy="460375"/>
          </a:xfrm>
          <a:prstGeom prst="rect">
            <a:avLst/>
          </a:prstGeom>
          <a:noFill/>
        </p:spPr>
        <p:txBody>
          <a:bodyPr wrap="square" rtlCol="0">
            <a:spAutoFit/>
          </a:bodyPr>
          <a:lstStyle/>
          <a:p>
            <a:r>
              <a:rPr lang="en-US" altLang="zh-CN" sz="2400" b="1">
                <a:solidFill>
                  <a:srgbClr val="FF0000"/>
                </a:solidFill>
              </a:rPr>
              <a:t>interest</a:t>
            </a:r>
            <a:r>
              <a:rPr lang="en-US" altLang="zh-CN"/>
              <a:t> </a:t>
            </a:r>
            <a:endParaRPr lang="en-US" altLang="zh-CN"/>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 name="图片 3"/>
          <p:cNvPicPr>
            <a:picLocks noChangeAspect="1"/>
          </p:cNvPicPr>
          <p:nvPr/>
        </p:nvPicPr>
        <p:blipFill>
          <a:blip r:embed="rId1"/>
          <a:stretch>
            <a:fillRect/>
          </a:stretch>
        </p:blipFill>
        <p:spPr>
          <a:xfrm>
            <a:off x="1104900" y="1203960"/>
            <a:ext cx="9953625" cy="4964430"/>
          </a:xfrm>
          <a:prstGeom prst="rect">
            <a:avLst/>
          </a:prstGeom>
        </p:spPr>
      </p:pic>
      <p:sp>
        <p:nvSpPr>
          <p:cNvPr id="5" name="标题 4"/>
          <p:cNvSpPr>
            <a:spLocks noGrp="1"/>
          </p:cNvSpPr>
          <p:nvPr>
            <p:ph type="title"/>
          </p:nvPr>
        </p:nvSpPr>
        <p:spPr>
          <a:xfrm>
            <a:off x="1475105" y="156845"/>
            <a:ext cx="9244965" cy="705485"/>
          </a:xfrm>
        </p:spPr>
        <p:txBody>
          <a:bodyPr/>
          <a:lstStyle/>
          <a:p>
            <a:pPr algn="ctr"/>
            <a:r>
              <a:rPr lang="en-US" altLang="zh-CN">
                <a:ln w="22225">
                  <a:solidFill>
                    <a:schemeClr val="accent2"/>
                  </a:solidFill>
                  <a:prstDash val="solid"/>
                </a:ln>
                <a:solidFill>
                  <a:schemeClr val="accent2">
                    <a:lumMod val="40000"/>
                    <a:lumOff val="60000"/>
                  </a:schemeClr>
                </a:solidFill>
                <a:effectLst/>
              </a:rPr>
              <a:t>Part One    Grammar </a:t>
            </a:r>
            <a:endParaRPr lang="en-US" altLang="zh-CN">
              <a:ln w="22225">
                <a:solidFill>
                  <a:schemeClr val="accent2"/>
                </a:solidFill>
                <a:prstDash val="solid"/>
              </a:ln>
              <a:solidFill>
                <a:schemeClr val="accent2">
                  <a:lumMod val="40000"/>
                  <a:lumOff val="60000"/>
                </a:schemeClr>
              </a:solidFill>
              <a:effectLst/>
            </a:endParaRPr>
          </a:p>
        </p:txBody>
      </p:sp>
    </p:spTree>
    <p:custDataLst>
      <p:tags r:id="rId2"/>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4000" y="128905"/>
            <a:ext cx="5841365" cy="705485"/>
          </a:xfrm>
        </p:spPr>
        <p:txBody>
          <a:bodyPr/>
          <a:lstStyle/>
          <a:p>
            <a:pPr algn="ctr"/>
            <a:r>
              <a:rPr lang="en-US" altLang="zh-CN"/>
              <a:t>   </a:t>
            </a:r>
            <a:r>
              <a:rPr lang="en-US" altLang="zh-CN">
                <a:solidFill>
                  <a:srgbClr val="5C50F6"/>
                </a:solidFill>
                <a:effectLst>
                  <a:outerShdw blurRad="38100" dist="25400" dir="5400000" algn="ctr" rotWithShape="0">
                    <a:srgbClr val="6E747A">
                      <a:alpha val="43000"/>
                    </a:srgbClr>
                  </a:outerShdw>
                </a:effectLst>
              </a:rPr>
              <a:t>Discussion</a:t>
            </a:r>
            <a:r>
              <a:rPr lang="en-US" altLang="zh-CN"/>
              <a:t> </a:t>
            </a:r>
            <a:endParaRPr lang="en-US" altLang="zh-CN"/>
          </a:p>
        </p:txBody>
      </p:sp>
      <p:grpSp>
        <p:nvGrpSpPr>
          <p:cNvPr id="4" name="Group 21_1"/>
          <p:cNvGrpSpPr/>
          <p:nvPr/>
        </p:nvGrpSpPr>
        <p:grpSpPr>
          <a:xfrm>
            <a:off x="635" y="0"/>
            <a:ext cx="12191365" cy="6744970"/>
            <a:chOff x="-1013679" y="-43169"/>
            <a:chExt cx="12858769" cy="6560166"/>
          </a:xfrm>
        </p:grpSpPr>
        <p:grpSp>
          <p:nvGrpSpPr>
            <p:cNvPr id="5" name="组合 4"/>
            <p:cNvGrpSpPr/>
            <p:nvPr/>
          </p:nvGrpSpPr>
          <p:grpSpPr>
            <a:xfrm>
              <a:off x="9683417" y="6288397"/>
              <a:ext cx="2161673" cy="228600"/>
              <a:chOff x="2805536" y="-1467853"/>
              <a:chExt cx="2161673" cy="228600"/>
            </a:xfrm>
          </p:grpSpPr>
          <p:sp>
            <p:nvSpPr>
              <p:cNvPr id="6" name="椭圆 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flipV="1">
              <a:off x="-1013679" y="-43169"/>
              <a:ext cx="4948007" cy="573258"/>
              <a:chOff x="-460228" y="4964882"/>
              <a:chExt cx="16582544" cy="1921192"/>
            </a:xfrm>
          </p:grpSpPr>
          <p:sp>
            <p:nvSpPr>
              <p:cNvPr id="1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1" name="文本框 100"/>
          <p:cNvSpPr txBox="1"/>
          <p:nvPr/>
        </p:nvSpPr>
        <p:spPr>
          <a:xfrm>
            <a:off x="1336040" y="1161415"/>
            <a:ext cx="9723120" cy="2676525"/>
          </a:xfrm>
          <a:prstGeom prst="rect">
            <a:avLst/>
          </a:prstGeom>
          <a:noFill/>
          <a:ln w="9525">
            <a:noFill/>
          </a:ln>
        </p:spPr>
        <p:txBody>
          <a:bodyPr wrap="square">
            <a:spAutoFit/>
          </a:bodyPr>
          <a:lstStyle/>
          <a:p>
            <a:pPr indent="0" fontAlgn="auto">
              <a:lnSpc>
                <a:spcPct val="200000"/>
              </a:lnSpc>
            </a:pPr>
            <a:r>
              <a:rPr lang="en-US" sz="1050" b="1">
                <a:solidFill>
                  <a:srgbClr val="00B0F0"/>
                </a:solidFill>
                <a:latin typeface="Times New Roman" panose="02020603050405020304" charset="0"/>
                <a:ea typeface="宋体" panose="02010600030101010101" pitchFamily="2" charset="-122"/>
                <a:cs typeface="Times New Roman" panose="02020603050405020304" charset="0"/>
              </a:rPr>
              <a:t> </a:t>
            </a:r>
            <a:r>
              <a:rPr lang="en-US" sz="2800" b="1">
                <a:latin typeface="Calibri" panose="020F0502020204030204" charset="0"/>
                <a:ea typeface="宋体" panose="02010600030101010101" pitchFamily="2" charset="-122"/>
              </a:rPr>
              <a:t>Work in groups and make suggestions on how to manage your finances and maintain a good social credit record, using the words &amp; expressions in this section. </a:t>
            </a:r>
            <a:endParaRPr lang="zh-CN" altLang="en-US" sz="2800"/>
          </a:p>
        </p:txBody>
      </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_1"/>
          <p:cNvGrpSpPr/>
          <p:nvPr/>
        </p:nvGrpSpPr>
        <p:grpSpPr>
          <a:xfrm>
            <a:off x="635" y="0"/>
            <a:ext cx="12191365" cy="6744970"/>
            <a:chOff x="-1013679" y="-43169"/>
            <a:chExt cx="12858769" cy="6560166"/>
          </a:xfrm>
        </p:grpSpPr>
        <p:grpSp>
          <p:nvGrpSpPr>
            <p:cNvPr id="5" name="组合 4"/>
            <p:cNvGrpSpPr/>
            <p:nvPr/>
          </p:nvGrpSpPr>
          <p:grpSpPr>
            <a:xfrm>
              <a:off x="9683417" y="6288397"/>
              <a:ext cx="2161673" cy="228600"/>
              <a:chOff x="2805536" y="-1467853"/>
              <a:chExt cx="2161673" cy="228600"/>
            </a:xfrm>
          </p:grpSpPr>
          <p:sp>
            <p:nvSpPr>
              <p:cNvPr id="6" name="椭圆 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flipV="1">
              <a:off x="-1013679" y="-43169"/>
              <a:ext cx="4948007" cy="573258"/>
              <a:chOff x="-460228" y="4964882"/>
              <a:chExt cx="16582544" cy="1921192"/>
            </a:xfrm>
          </p:grpSpPr>
          <p:sp>
            <p:nvSpPr>
              <p:cNvPr id="1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标题 16"/>
          <p:cNvSpPr>
            <a:spLocks noGrp="1"/>
          </p:cNvSpPr>
          <p:nvPr>
            <p:ph type="title"/>
          </p:nvPr>
        </p:nvSpPr>
        <p:spPr>
          <a:xfrm>
            <a:off x="2202180" y="86360"/>
            <a:ext cx="8289290" cy="705485"/>
          </a:xfrm>
        </p:spPr>
        <p:txBody>
          <a:bodyPr>
            <a:normAutofit fontScale="90000"/>
          </a:bodyPr>
          <a:lstStyle/>
          <a:p>
            <a:pPr algn="ctr"/>
            <a:br>
              <a:rPr lang="zh-CN" altLang="en-US">
                <a:solidFill>
                  <a:srgbClr val="4F5BF7"/>
                </a:solidFill>
                <a:sym typeface="+mn-ea"/>
              </a:rPr>
            </a:br>
            <a:r>
              <a:rPr lang="zh-CN" altLang="en-US">
                <a:solidFill>
                  <a:srgbClr val="4F5BF7"/>
                </a:solidFill>
                <a:sym typeface="+mn-ea"/>
              </a:rPr>
              <a:t>Language appreciation  </a:t>
            </a:r>
            <a:br>
              <a:rPr lang="zh-CN" altLang="en-US">
                <a:solidFill>
                  <a:srgbClr val="4F5BF7"/>
                </a:solidFill>
                <a:sym typeface="+mn-ea"/>
              </a:rPr>
            </a:br>
            <a:endParaRPr lang="zh-CN" altLang="en-US"/>
          </a:p>
        </p:txBody>
      </p:sp>
      <p:sp>
        <p:nvSpPr>
          <p:cNvPr id="18" name="文本框 17"/>
          <p:cNvSpPr txBox="1"/>
          <p:nvPr/>
        </p:nvSpPr>
        <p:spPr>
          <a:xfrm>
            <a:off x="148590" y="944880"/>
            <a:ext cx="11895455" cy="3969385"/>
          </a:xfrm>
          <a:prstGeom prst="rect">
            <a:avLst/>
          </a:prstGeom>
          <a:noFill/>
        </p:spPr>
        <p:txBody>
          <a:bodyPr wrap="square" rtlCol="0">
            <a:spAutoFit/>
          </a:bodyPr>
          <a:lstStyle/>
          <a:p>
            <a:pPr fontAlgn="auto">
              <a:lnSpc>
                <a:spcPct val="150000"/>
              </a:lnSpc>
            </a:pPr>
            <a:r>
              <a:rPr lang="en-US" altLang="zh-CN" sz="2400">
                <a:solidFill>
                  <a:schemeClr val="accent6">
                    <a:lumMod val="50000"/>
                  </a:schemeClr>
                </a:solidFill>
                <a:latin typeface="Arial" panose="020B0604020202020204" pitchFamily="34" charset="0"/>
                <a:ea typeface="微软雅黑" panose="020B0503020204020204" pitchFamily="34" charset="-122"/>
                <a:cs typeface="Arial" panose="020B0604020202020204" pitchFamily="34" charset="0"/>
              </a:rPr>
              <a:t>1.   They have no problem spending a bit more on Good Deal products....</a:t>
            </a:r>
            <a:endParaRPr lang="en-US" altLang="zh-CN" sz="2400">
              <a:solidFill>
                <a:schemeClr val="accent6">
                  <a:lumMod val="50000"/>
                </a:schemeClr>
              </a:solidFill>
              <a:latin typeface="Arial" panose="020B0604020202020204" pitchFamily="34" charset="0"/>
              <a:ea typeface="微软雅黑" panose="020B0503020204020204" pitchFamily="34" charset="-122"/>
              <a:cs typeface="Arial" panose="020B0604020202020204" pitchFamily="34" charset="0"/>
            </a:endParaRPr>
          </a:p>
          <a:p>
            <a:pPr fontAlgn="auto">
              <a:lnSpc>
                <a:spcPct val="150000"/>
              </a:lnSpc>
            </a:pPr>
            <a:endParaRPr lang="en-US" altLang="zh-CN" sz="2400">
              <a:solidFill>
                <a:schemeClr val="accent6">
                  <a:lumMod val="50000"/>
                </a:schemeClr>
              </a:solidFill>
              <a:latin typeface="Arial" panose="020B0604020202020204" pitchFamily="34" charset="0"/>
              <a:ea typeface="微软雅黑" panose="020B0503020204020204" pitchFamily="34" charset="-122"/>
              <a:cs typeface="Arial" panose="020B0604020202020204" pitchFamily="34" charset="0"/>
            </a:endParaRPr>
          </a:p>
          <a:p>
            <a:pPr fontAlgn="auto">
              <a:lnSpc>
                <a:spcPct val="150000"/>
              </a:lnSpc>
            </a:pPr>
            <a:r>
              <a:rPr lang="en-US" altLang="zh-CN" sz="2400" b="1">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[句式分析]</a:t>
            </a:r>
            <a:r>
              <a:rPr lang="en-US" altLang="zh-CN" sz="2400" b="1">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“have (no) problem in doing sth” 意为“做某事没有问题或困难”, 同义性表达还有：have no trouble in doing sth; have no difficult time in doing sth; have no difficulty/ trouble with sth. </a:t>
            </a:r>
            <a:endParaRPr lang="en-US" altLang="zh-CN"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endPar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2400" b="1">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[尝试翻译]</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他们不介意在物美价廉的商品上多花一些钱...</a:t>
            </a: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_1"/>
          <p:cNvGrpSpPr/>
          <p:nvPr/>
        </p:nvGrpSpPr>
        <p:grpSpPr>
          <a:xfrm>
            <a:off x="635" y="0"/>
            <a:ext cx="12191365" cy="6744970"/>
            <a:chOff x="-1013679" y="-43169"/>
            <a:chExt cx="12858769" cy="6560166"/>
          </a:xfrm>
        </p:grpSpPr>
        <p:grpSp>
          <p:nvGrpSpPr>
            <p:cNvPr id="5" name="组合 4"/>
            <p:cNvGrpSpPr/>
            <p:nvPr/>
          </p:nvGrpSpPr>
          <p:grpSpPr>
            <a:xfrm>
              <a:off x="9683417" y="6288397"/>
              <a:ext cx="2161673" cy="228600"/>
              <a:chOff x="2805536" y="-1467853"/>
              <a:chExt cx="2161673" cy="228600"/>
            </a:xfrm>
          </p:grpSpPr>
          <p:sp>
            <p:nvSpPr>
              <p:cNvPr id="6" name="椭圆 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flipV="1">
              <a:off x="-1013679" y="-43169"/>
              <a:ext cx="4948007" cy="573258"/>
              <a:chOff x="-460228" y="4964882"/>
              <a:chExt cx="16582544" cy="1921192"/>
            </a:xfrm>
          </p:grpSpPr>
          <p:sp>
            <p:nvSpPr>
              <p:cNvPr id="1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标题 16"/>
          <p:cNvSpPr>
            <a:spLocks noGrp="1"/>
          </p:cNvSpPr>
          <p:nvPr>
            <p:ph type="title"/>
          </p:nvPr>
        </p:nvSpPr>
        <p:spPr>
          <a:xfrm>
            <a:off x="2202180" y="86360"/>
            <a:ext cx="8289290" cy="705485"/>
          </a:xfrm>
        </p:spPr>
        <p:txBody>
          <a:bodyPr>
            <a:normAutofit fontScale="90000"/>
          </a:bodyPr>
          <a:lstStyle/>
          <a:p>
            <a:pPr algn="ctr"/>
            <a:br>
              <a:rPr lang="zh-CN" altLang="en-US">
                <a:solidFill>
                  <a:srgbClr val="4F5BF7"/>
                </a:solidFill>
                <a:sym typeface="+mn-ea"/>
              </a:rPr>
            </a:br>
            <a:r>
              <a:rPr lang="zh-CN" altLang="en-US">
                <a:solidFill>
                  <a:srgbClr val="4F5BF7"/>
                </a:solidFill>
                <a:sym typeface="+mn-ea"/>
              </a:rPr>
              <a:t>Language appreciation  </a:t>
            </a:r>
            <a:br>
              <a:rPr lang="zh-CN" altLang="en-US">
                <a:solidFill>
                  <a:srgbClr val="4F5BF7"/>
                </a:solidFill>
                <a:sym typeface="+mn-ea"/>
              </a:rPr>
            </a:br>
            <a:endParaRPr lang="zh-CN" altLang="en-US"/>
          </a:p>
        </p:txBody>
      </p:sp>
      <p:sp>
        <p:nvSpPr>
          <p:cNvPr id="18" name="文本框 17"/>
          <p:cNvSpPr txBox="1"/>
          <p:nvPr/>
        </p:nvSpPr>
        <p:spPr>
          <a:xfrm>
            <a:off x="148590" y="944880"/>
            <a:ext cx="11895455" cy="3969385"/>
          </a:xfrm>
          <a:prstGeom prst="rect">
            <a:avLst/>
          </a:prstGeom>
          <a:noFill/>
        </p:spPr>
        <p:txBody>
          <a:bodyPr wrap="square" rtlCol="0">
            <a:spAutoFit/>
          </a:bodyPr>
          <a:lstStyle/>
          <a:p>
            <a:pPr fontAlgn="auto">
              <a:lnSpc>
                <a:spcPct val="150000"/>
              </a:lnSpc>
            </a:pPr>
            <a:r>
              <a:rPr lang="en-US" altLang="zh-CN" sz="2400">
                <a:solidFill>
                  <a:schemeClr val="accent6">
                    <a:lumMod val="50000"/>
                  </a:schemeClr>
                </a:solidFill>
                <a:latin typeface="Arial" panose="020B0604020202020204" pitchFamily="34" charset="0"/>
                <a:ea typeface="微软雅黑" panose="020B0503020204020204" pitchFamily="34" charset="-122"/>
                <a:cs typeface="Arial" panose="020B0604020202020204" pitchFamily="34" charset="0"/>
              </a:rPr>
              <a:t>2. Always make payments on time, or your credit score will be affected. </a:t>
            </a:r>
            <a:endParaRPr lang="en-US" altLang="zh-CN" sz="2400">
              <a:solidFill>
                <a:schemeClr val="accent6">
                  <a:lumMod val="50000"/>
                </a:schemeClr>
              </a:solidFill>
              <a:latin typeface="Arial" panose="020B0604020202020204" pitchFamily="34" charset="0"/>
              <a:ea typeface="微软雅黑" panose="020B0503020204020204" pitchFamily="34" charset="-122"/>
              <a:cs typeface="Arial" panose="020B0604020202020204" pitchFamily="34" charset="0"/>
            </a:endParaRPr>
          </a:p>
          <a:p>
            <a:pPr fontAlgn="auto">
              <a:lnSpc>
                <a:spcPct val="150000"/>
              </a:lnSpc>
            </a:pPr>
            <a:endParaRPr lang="en-US" altLang="zh-CN" sz="2400">
              <a:solidFill>
                <a:schemeClr val="accent6">
                  <a:lumMod val="50000"/>
                </a:schemeClr>
              </a:solidFill>
              <a:latin typeface="Arial" panose="020B0604020202020204" pitchFamily="34" charset="0"/>
              <a:ea typeface="微软雅黑" panose="020B0503020204020204" pitchFamily="34" charset="-122"/>
              <a:cs typeface="Arial" panose="020B0604020202020204" pitchFamily="34" charset="0"/>
            </a:endParaRPr>
          </a:p>
          <a:p>
            <a:pPr fontAlgn="auto">
              <a:lnSpc>
                <a:spcPct val="150000"/>
              </a:lnSpc>
            </a:pPr>
            <a:r>
              <a:rPr lang="en-US" altLang="zh-CN" sz="2400" b="1">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[句式分析] </a:t>
            </a: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本句为并列复合句，其结构为“祈使句，+ or +另一句”，其中连词or意为“  否则  ”，也可以用连词“ or else ”进行连接，前后构成  让步转折  关系。与之同型的并列复合句为“祈使句，+ and +另一句”, and前后表示  承接  关系。   </a:t>
            </a:r>
            <a:endPar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endPar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2400" b="1">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[尝试翻译]</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一定要按时付款，否则你的信用评分会受到影响.</a:t>
            </a:r>
            <a:endParaRPr lang="en-US" altLang="zh-CN"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4" name="标题 33"/>
          <p:cNvSpPr>
            <a:spLocks noGrp="1"/>
          </p:cNvSpPr>
          <p:nvPr>
            <p:ph type="title"/>
          </p:nvPr>
        </p:nvSpPr>
        <p:spPr>
          <a:xfrm>
            <a:off x="2938145" y="8255"/>
            <a:ext cx="5795010" cy="705485"/>
          </a:xfrm>
        </p:spPr>
        <p:txBody>
          <a:bodyPr>
            <a:normAutofit fontScale="90000"/>
          </a:bodyPr>
          <a:lstStyle/>
          <a:p>
            <a:pPr algn="ctr"/>
            <a:r>
              <a:rPr lang="en-US" altLang="zh-CN">
                <a:sym typeface="+mn-ea"/>
              </a:rPr>
              <a:t> </a:t>
            </a:r>
            <a:br>
              <a:rPr lang="en-US" altLang="zh-CN">
                <a:sym typeface="+mn-ea"/>
              </a:rPr>
            </a:br>
            <a:r>
              <a:rPr lang="en-US" altLang="zh-CN" sz="4000">
                <a:solidFill>
                  <a:srgbClr val="4F5BF7"/>
                </a:solidFill>
                <a:effectLst>
                  <a:outerShdw blurRad="38100" dist="25400" dir="5400000" algn="ctr" rotWithShape="0">
                    <a:srgbClr val="6E747A">
                      <a:alpha val="43000"/>
                    </a:srgbClr>
                  </a:outerShdw>
                </a:effectLst>
                <a:sym typeface="+mn-ea"/>
              </a:rPr>
              <a:t>Language points</a:t>
            </a:r>
            <a:r>
              <a:rPr lang="en-US" altLang="zh-CN" sz="4000">
                <a:ln w="22225">
                  <a:solidFill>
                    <a:schemeClr val="accent2"/>
                  </a:solidFill>
                  <a:prstDash val="solid"/>
                </a:ln>
                <a:solidFill>
                  <a:schemeClr val="accent2">
                    <a:lumMod val="40000"/>
                    <a:lumOff val="60000"/>
                  </a:schemeClr>
                </a:solidFill>
                <a:effectLst/>
                <a:sym typeface="+mn-ea"/>
              </a:rPr>
              <a:t> </a:t>
            </a:r>
            <a:br>
              <a:rPr lang="en-US" altLang="zh-CN" sz="4000" b="1">
                <a:ln w="22225">
                  <a:solidFill>
                    <a:schemeClr val="accent2"/>
                  </a:solidFill>
                  <a:prstDash val="solid"/>
                </a:ln>
                <a:solidFill>
                  <a:schemeClr val="accent2">
                    <a:lumMod val="40000"/>
                    <a:lumOff val="60000"/>
                  </a:schemeClr>
                </a:solidFill>
                <a:effectLst/>
              </a:rPr>
            </a:br>
            <a:endParaRPr lang="en-US" altLang="zh-CN" sz="4000" b="1">
              <a:ln w="22225">
                <a:solidFill>
                  <a:schemeClr val="accent2"/>
                </a:solidFill>
                <a:prstDash val="solid"/>
              </a:ln>
              <a:solidFill>
                <a:schemeClr val="accent2">
                  <a:lumMod val="40000"/>
                  <a:lumOff val="60000"/>
                </a:schemeClr>
              </a:solidFill>
              <a:effectLst/>
            </a:endParaRPr>
          </a:p>
        </p:txBody>
      </p:sp>
      <p:grpSp>
        <p:nvGrpSpPr>
          <p:cNvPr id="35" name="Group 21_1"/>
          <p:cNvGrpSpPr/>
          <p:nvPr/>
        </p:nvGrpSpPr>
        <p:grpSpPr>
          <a:xfrm>
            <a:off x="-947639" y="11"/>
            <a:ext cx="12858769" cy="6560166"/>
            <a:chOff x="-1013679" y="-43169"/>
            <a:chExt cx="12858769" cy="6560166"/>
          </a:xfrm>
        </p:grpSpPr>
        <p:grpSp>
          <p:nvGrpSpPr>
            <p:cNvPr id="36" name="组合 35"/>
            <p:cNvGrpSpPr/>
            <p:nvPr/>
          </p:nvGrpSpPr>
          <p:grpSpPr>
            <a:xfrm>
              <a:off x="9683417" y="6288397"/>
              <a:ext cx="2161673" cy="228600"/>
              <a:chOff x="2805536" y="-1467853"/>
              <a:chExt cx="2161673" cy="228600"/>
            </a:xfrm>
          </p:grpSpPr>
          <p:sp>
            <p:nvSpPr>
              <p:cNvPr id="37" name="椭圆 3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flipH="1" flipV="1">
              <a:off x="-1013679" y="-43169"/>
              <a:ext cx="4948007" cy="573258"/>
              <a:chOff x="-460228" y="4964882"/>
              <a:chExt cx="16582544" cy="1921192"/>
            </a:xfrm>
          </p:grpSpPr>
          <p:sp>
            <p:nvSpPr>
              <p:cNvPr id="43"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48" name="表格 47"/>
          <p:cNvGraphicFramePr>
            <a:graphicFrameLocks noGrp="1"/>
          </p:cNvGraphicFramePr>
          <p:nvPr>
            <p:custDataLst>
              <p:tags r:id="rId1"/>
            </p:custDataLst>
          </p:nvPr>
        </p:nvGraphicFramePr>
        <p:xfrm>
          <a:off x="629285" y="824230"/>
          <a:ext cx="11144250" cy="5760720"/>
        </p:xfrm>
        <a:graphic>
          <a:graphicData uri="http://schemas.openxmlformats.org/drawingml/2006/table">
            <a:tbl>
              <a:tblPr firstRow="1" bandRow="1">
                <a:tableStyleId>{5C22544A-7EE6-4342-B048-85BDC9FD1C3A}</a:tableStyleId>
              </a:tblPr>
              <a:tblGrid>
                <a:gridCol w="5558155"/>
                <a:gridCol w="5586095"/>
              </a:tblGrid>
              <a:tr h="822960">
                <a:tc>
                  <a:txBody>
                    <a:bodyPr wrap="square"/>
                    <a:lstStyle/>
                    <a:p>
                      <a:pPr>
                        <a:buNone/>
                      </a:pPr>
                      <a:endParaRPr lang="zh-CN" altLang="en-US" sz="2400" b="0"/>
                    </a:p>
                    <a:p>
                      <a:pPr>
                        <a:buNone/>
                      </a:pPr>
                      <a:r>
                        <a:rPr lang="en-US" altLang="zh-CN" sz="2400" b="0"/>
                        <a:t>1.   make ends meet</a:t>
                      </a:r>
                      <a:endParaRPr lang="zh-CN" altLang="en-US" sz="2400" b="0"/>
                    </a:p>
                  </a:txBody>
                  <a:tcPr vert="horz"/>
                </a:tc>
                <a:tc>
                  <a:txBody>
                    <a:bodyPr wrap="square"/>
                    <a:lstStyle/>
                    <a:p>
                      <a:pPr>
                        <a:buNone/>
                      </a:pPr>
                      <a:endParaRPr lang="zh-CN" altLang="en-US" sz="2400" b="0"/>
                    </a:p>
                    <a:p>
                      <a:pPr>
                        <a:buNone/>
                      </a:pPr>
                      <a:r>
                        <a:rPr lang="en-US" altLang="zh-CN" sz="2400" b="0"/>
                        <a:t>8.   maintain a good credit record</a:t>
                      </a:r>
                      <a:endParaRPr lang="en-US" altLang="zh-CN" sz="2400" b="0"/>
                    </a:p>
                  </a:txBody>
                  <a:tcPr vert="horz"/>
                </a:tc>
              </a:tr>
              <a:tr h="822960">
                <a:tc>
                  <a:txBody>
                    <a:bodyPr wrap="square"/>
                    <a:lstStyle/>
                    <a:p>
                      <a:pPr>
                        <a:buNone/>
                      </a:pPr>
                      <a:endParaRPr lang="zh-CN" altLang="en-US" sz="2400" b="0"/>
                    </a:p>
                    <a:p>
                      <a:pPr>
                        <a:buNone/>
                      </a:pPr>
                      <a:r>
                        <a:rPr lang="en-US" altLang="zh-CN" sz="2400" b="0"/>
                        <a:t>2.   keep... in mind </a:t>
                      </a:r>
                      <a:endParaRPr lang="en-US" altLang="zh-CN" sz="2400" b="0"/>
                    </a:p>
                  </a:txBody>
                  <a:tcPr vert="horz"/>
                </a:tc>
                <a:tc>
                  <a:txBody>
                    <a:bodyPr wrap="square"/>
                    <a:lstStyle/>
                    <a:p>
                      <a:pPr>
                        <a:buNone/>
                      </a:pPr>
                      <a:endParaRPr lang="zh-CN" altLang="en-US" sz="2400" b="0"/>
                    </a:p>
                    <a:p>
                      <a:pPr>
                        <a:buNone/>
                      </a:pPr>
                      <a:r>
                        <a:rPr lang="en-US" altLang="zh-CN" sz="2400" b="0"/>
                        <a:t>9.   the Bronze Age </a:t>
                      </a:r>
                      <a:endParaRPr lang="en-US" altLang="zh-CN" sz="2400" b="0"/>
                    </a:p>
                  </a:txBody>
                  <a:tcPr vert="horz"/>
                </a:tc>
              </a:tr>
              <a:tr h="822960">
                <a:tc>
                  <a:txBody>
                    <a:bodyPr wrap="square"/>
                    <a:lstStyle/>
                    <a:p>
                      <a:pPr>
                        <a:buNone/>
                      </a:pPr>
                      <a:endParaRPr lang="zh-CN" altLang="en-US" sz="2400" b="0"/>
                    </a:p>
                    <a:p>
                      <a:pPr>
                        <a:buNone/>
                      </a:pPr>
                      <a:r>
                        <a:rPr lang="en-US" altLang="zh-CN" sz="2400" b="0"/>
                        <a:t>3.  interfere with </a:t>
                      </a:r>
                      <a:endParaRPr lang="en-US" altLang="zh-CN" sz="2400" b="0"/>
                    </a:p>
                  </a:txBody>
                  <a:tcPr vert="horz"/>
                </a:tc>
                <a:tc>
                  <a:txBody>
                    <a:bodyPr wrap="square"/>
                    <a:lstStyle/>
                    <a:p>
                      <a:pPr>
                        <a:buNone/>
                      </a:pPr>
                      <a:endParaRPr lang="zh-CN" altLang="en-US" sz="2400" b="0"/>
                    </a:p>
                    <a:p>
                      <a:pPr>
                        <a:buNone/>
                      </a:pPr>
                      <a:r>
                        <a:rPr lang="en-US" altLang="zh-CN" sz="2400" b="0"/>
                        <a:t>10.  affect one’s creditworthiness</a:t>
                      </a:r>
                      <a:endParaRPr lang="en-US" altLang="zh-CN" sz="2400" b="0"/>
                    </a:p>
                  </a:txBody>
                  <a:tcPr vert="horz"/>
                </a:tc>
              </a:tr>
              <a:tr h="822960">
                <a:tc>
                  <a:txBody>
                    <a:bodyPr wrap="square"/>
                    <a:lstStyle/>
                    <a:p>
                      <a:pPr>
                        <a:buNone/>
                      </a:pPr>
                      <a:endParaRPr lang="zh-CN" altLang="en-US" sz="2400" b="0"/>
                    </a:p>
                    <a:p>
                      <a:pPr>
                        <a:buNone/>
                      </a:pPr>
                      <a:r>
                        <a:rPr lang="en-US" altLang="zh-CN" sz="2400" b="0"/>
                        <a:t>4.  go into debt </a:t>
                      </a:r>
                      <a:endParaRPr lang="en-US" altLang="zh-CN" sz="2400" b="0"/>
                    </a:p>
                  </a:txBody>
                  <a:tcPr vert="horz"/>
                </a:tc>
                <a:tc>
                  <a:txBody>
                    <a:bodyPr wrap="square"/>
                    <a:lstStyle/>
                    <a:p>
                      <a:pPr>
                        <a:buNone/>
                      </a:pPr>
                      <a:endParaRPr lang="zh-CN" altLang="en-US" sz="2400" b="0"/>
                    </a:p>
                    <a:p>
                      <a:pPr>
                        <a:buNone/>
                      </a:pPr>
                      <a:r>
                        <a:rPr lang="en-US" altLang="zh-CN" sz="2400" b="0"/>
                        <a:t>11.  as a reward </a:t>
                      </a:r>
                      <a:endParaRPr lang="en-US" altLang="zh-CN" sz="2400" b="0"/>
                    </a:p>
                  </a:txBody>
                  <a:tcPr vert="horz"/>
                </a:tc>
              </a:tr>
              <a:tr h="822960">
                <a:tc>
                  <a:txBody>
                    <a:bodyPr wrap="square"/>
                    <a:lstStyle/>
                    <a:p>
                      <a:pPr>
                        <a:buNone/>
                      </a:pPr>
                      <a:endParaRPr lang="zh-CN" altLang="en-US" sz="2400" b="0"/>
                    </a:p>
                    <a:p>
                      <a:pPr>
                        <a:buNone/>
                      </a:pPr>
                      <a:r>
                        <a:rPr lang="en-US" altLang="zh-CN" sz="2400" b="0"/>
                        <a:t>5.  have no problem in doing...</a:t>
                      </a:r>
                      <a:endParaRPr lang="en-US" altLang="zh-CN" sz="2400" b="0"/>
                    </a:p>
                  </a:txBody>
                  <a:tcPr vert="horz"/>
                </a:tc>
                <a:tc>
                  <a:txBody>
                    <a:bodyPr wrap="square"/>
                    <a:lstStyle/>
                    <a:p>
                      <a:pPr>
                        <a:buNone/>
                      </a:pPr>
                      <a:endParaRPr lang="zh-CN" altLang="en-US" sz="2400" b="0"/>
                    </a:p>
                    <a:p>
                      <a:pPr>
                        <a:buNone/>
                      </a:pPr>
                      <a:r>
                        <a:rPr lang="en-US" altLang="zh-CN" sz="2400" b="0"/>
                        <a:t>12.  pay a deposit </a:t>
                      </a:r>
                      <a:endParaRPr lang="en-US" altLang="zh-CN" sz="2400" b="0"/>
                    </a:p>
                  </a:txBody>
                  <a:tcPr vert="horz"/>
                </a:tc>
              </a:tr>
              <a:tr h="822960">
                <a:tc>
                  <a:txBody>
                    <a:bodyPr wrap="square"/>
                    <a:lstStyle/>
                    <a:p>
                      <a:pPr>
                        <a:buNone/>
                      </a:pPr>
                      <a:endParaRPr lang="zh-CN" altLang="en-US" sz="2400" b="0"/>
                    </a:p>
                    <a:p>
                      <a:pPr>
                        <a:buNone/>
                      </a:pPr>
                      <a:r>
                        <a:rPr lang="en-US" altLang="zh-CN" sz="2400" b="0"/>
                        <a:t>6.  build credits </a:t>
                      </a:r>
                      <a:endParaRPr lang="en-US" altLang="zh-CN" sz="2400" b="0"/>
                    </a:p>
                  </a:txBody>
                  <a:tcPr vert="horz"/>
                </a:tc>
                <a:tc>
                  <a:txBody>
                    <a:bodyPr wrap="square"/>
                    <a:lstStyle/>
                    <a:p>
                      <a:pPr>
                        <a:buNone/>
                      </a:pPr>
                      <a:endParaRPr lang="zh-CN" altLang="en-US" sz="2400" b="0"/>
                    </a:p>
                    <a:p>
                      <a:pPr>
                        <a:buNone/>
                      </a:pPr>
                      <a:r>
                        <a:rPr lang="en-US" altLang="zh-CN" sz="2400" b="0"/>
                        <a:t>13.  improve one’s welfare </a:t>
                      </a:r>
                      <a:endParaRPr lang="en-US" altLang="zh-CN" sz="2400" b="0"/>
                    </a:p>
                  </a:txBody>
                  <a:tcPr vert="horz"/>
                </a:tc>
              </a:tr>
              <a:tr h="822960">
                <a:tc>
                  <a:txBody>
                    <a:bodyPr wrap="square"/>
                    <a:lstStyle/>
                    <a:p>
                      <a:pPr>
                        <a:buNone/>
                      </a:pPr>
                      <a:endParaRPr lang="zh-CN" altLang="en-US" sz="2400" b="0"/>
                    </a:p>
                    <a:p>
                      <a:pPr>
                        <a:buNone/>
                      </a:pPr>
                      <a:r>
                        <a:rPr lang="en-US" altLang="zh-CN" sz="2400" b="0"/>
                        <a:t>7.  open a credit account </a:t>
                      </a:r>
                      <a:endParaRPr lang="en-US" altLang="zh-CN" sz="2400" b="0"/>
                    </a:p>
                  </a:txBody>
                  <a:tcPr vert="horz"/>
                </a:tc>
                <a:tc>
                  <a:txBody>
                    <a:bodyPr wrap="square"/>
                    <a:lstStyle/>
                    <a:p>
                      <a:pPr>
                        <a:buNone/>
                      </a:pPr>
                      <a:endParaRPr lang="zh-CN" altLang="en-US" sz="2400" b="0"/>
                    </a:p>
                    <a:p>
                      <a:pPr>
                        <a:buNone/>
                      </a:pPr>
                      <a:r>
                        <a:rPr lang="en-US" altLang="zh-CN" sz="2400" b="0"/>
                        <a:t>14.  stay afloat </a:t>
                      </a:r>
                      <a:endParaRPr lang="en-US" altLang="zh-CN" sz="2400" b="0"/>
                    </a:p>
                  </a:txBody>
                  <a:tcPr vert="horz"/>
                </a:tc>
              </a:tr>
            </a:tbl>
          </a:graphicData>
        </a:graphic>
      </p:graphicFrame>
    </p:spTree>
    <p:custDataLst>
      <p:tags r:id="rId2"/>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 name="Group 21_1"/>
          <p:cNvGrpSpPr/>
          <p:nvPr/>
        </p:nvGrpSpPr>
        <p:grpSpPr>
          <a:xfrm>
            <a:off x="-309245" y="0"/>
            <a:ext cx="12501245" cy="6744970"/>
            <a:chOff x="-1013679" y="-43169"/>
            <a:chExt cx="12858769" cy="6560166"/>
          </a:xfrm>
        </p:grpSpPr>
        <p:grpSp>
          <p:nvGrpSpPr>
            <p:cNvPr id="5" name="组合 4"/>
            <p:cNvGrpSpPr/>
            <p:nvPr/>
          </p:nvGrpSpPr>
          <p:grpSpPr>
            <a:xfrm>
              <a:off x="9683417" y="6288397"/>
              <a:ext cx="2161673" cy="228600"/>
              <a:chOff x="2805536" y="-1467853"/>
              <a:chExt cx="2161673" cy="228600"/>
            </a:xfrm>
          </p:grpSpPr>
          <p:sp>
            <p:nvSpPr>
              <p:cNvPr id="6" name="椭圆 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flipV="1">
              <a:off x="-1013679" y="-43169"/>
              <a:ext cx="4948007" cy="573258"/>
              <a:chOff x="-460228" y="4964882"/>
              <a:chExt cx="16582544" cy="1921192"/>
            </a:xfrm>
          </p:grpSpPr>
          <p:sp>
            <p:nvSpPr>
              <p:cNvPr id="1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文本框 16"/>
          <p:cNvSpPr txBox="1"/>
          <p:nvPr/>
        </p:nvSpPr>
        <p:spPr>
          <a:xfrm>
            <a:off x="2479040" y="339090"/>
            <a:ext cx="7879715" cy="645160"/>
          </a:xfrm>
          <a:prstGeom prst="rect">
            <a:avLst/>
          </a:prstGeom>
          <a:noFill/>
        </p:spPr>
        <p:txBody>
          <a:bodyPr wrap="square" rtlCol="0">
            <a:spAutoFit/>
          </a:bodyPr>
          <a:lstStyle/>
          <a:p>
            <a:r>
              <a:rPr lang="en-US" altLang="zh-CN"/>
              <a:t> </a:t>
            </a:r>
            <a:r>
              <a:rPr lang="en-US" altLang="zh-CN" sz="3600" b="1">
                <a:solidFill>
                  <a:srgbClr val="00B0F0"/>
                </a:solidFill>
              </a:rPr>
              <a:t>Assignments for this period  </a:t>
            </a:r>
            <a:endParaRPr lang="en-US" altLang="zh-CN" sz="3600" b="1">
              <a:solidFill>
                <a:srgbClr val="00B0F0"/>
              </a:solidFill>
            </a:endParaRPr>
          </a:p>
        </p:txBody>
      </p:sp>
      <p:sp>
        <p:nvSpPr>
          <p:cNvPr id="18" name="文本框 17"/>
          <p:cNvSpPr txBox="1"/>
          <p:nvPr/>
        </p:nvSpPr>
        <p:spPr>
          <a:xfrm>
            <a:off x="358140" y="1217295"/>
            <a:ext cx="11363325" cy="3415030"/>
          </a:xfrm>
          <a:prstGeom prst="rect">
            <a:avLst/>
          </a:prstGeom>
          <a:noFill/>
        </p:spPr>
        <p:txBody>
          <a:bodyPr wrap="square" rtlCol="0">
            <a:spAutoFit/>
          </a:bodyPr>
          <a:lstStyle/>
          <a:p>
            <a:pPr fontAlgn="auto">
              <a:lnSpc>
                <a:spcPct val="300000"/>
              </a:lnSpc>
            </a:pPr>
            <a:r>
              <a:rPr lang="en-US" altLang="zh-CN" sz="2400">
                <a:solidFill>
                  <a:srgbClr val="00B050"/>
                </a:solidFill>
              </a:rPr>
              <a:t>1. Review the new words and expressions learned in this period. </a:t>
            </a:r>
            <a:endParaRPr lang="en-US" altLang="zh-CN" sz="2400">
              <a:solidFill>
                <a:srgbClr val="00B050"/>
              </a:solidFill>
            </a:endParaRPr>
          </a:p>
          <a:p>
            <a:pPr fontAlgn="auto">
              <a:lnSpc>
                <a:spcPct val="300000"/>
              </a:lnSpc>
            </a:pPr>
            <a:r>
              <a:rPr lang="en-US" altLang="zh-CN" sz="2400">
                <a:solidFill>
                  <a:srgbClr val="00B050"/>
                </a:solidFill>
              </a:rPr>
              <a:t>2. Review the grammar item-- the attributive clauses. </a:t>
            </a:r>
            <a:endParaRPr lang="en-US" altLang="zh-CN" sz="2400">
              <a:solidFill>
                <a:srgbClr val="00B050"/>
              </a:solidFill>
            </a:endParaRPr>
          </a:p>
          <a:p>
            <a:pPr fontAlgn="auto">
              <a:lnSpc>
                <a:spcPct val="300000"/>
              </a:lnSpc>
            </a:pPr>
            <a:r>
              <a:rPr lang="en-US" altLang="zh-CN" sz="2400">
                <a:solidFill>
                  <a:srgbClr val="00B050"/>
                </a:solidFill>
              </a:rPr>
              <a:t>3. Write a short passage about the ways to better manage your finances. </a:t>
            </a:r>
            <a:endParaRPr lang="en-US" altLang="zh-CN" sz="2400">
              <a:solidFill>
                <a:srgbClr val="00B050"/>
              </a:solidFill>
            </a:endParaRPr>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9911014" y="723424"/>
            <a:ext cx="2161673" cy="228600"/>
            <a:chOff x="2805536" y="-1467853"/>
            <a:chExt cx="2161673" cy="228600"/>
          </a:xfrm>
        </p:grpSpPr>
        <p:sp>
          <p:nvSpPr>
            <p:cNvPr id="26" name="椭圆 2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2971491" y="2665046"/>
            <a:ext cx="6020418" cy="923330"/>
          </a:xfrm>
          <a:prstGeom prst="rect">
            <a:avLst/>
          </a:prstGeom>
          <a:noFill/>
        </p:spPr>
        <p:txBody>
          <a:bodyPr wrap="square" lIns="91440" tIns="45720" rIns="91440" bIns="45720">
            <a:spAutoFit/>
          </a:bodyPr>
          <a:lstStyle/>
          <a:p>
            <a:pPr algn="dist"/>
            <a:r>
              <a:rPr lang="zh-CN" altLang="en-US" sz="5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感谢您的观看</a:t>
            </a:r>
            <a:endParaRPr lang="zh-CN" altLang="en-US"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3" name="图片 12" descr="新教材精创页眉-简化版"/>
          <p:cNvPicPr>
            <a:picLocks noChangeAspect="1"/>
          </p:cNvPicPr>
          <p:nvPr/>
        </p:nvPicPr>
        <p:blipFill>
          <a:blip r:embed="rId1"/>
          <a:stretch>
            <a:fillRect/>
          </a:stretch>
        </p:blipFill>
        <p:spPr>
          <a:xfrm>
            <a:off x="454025" y="94615"/>
            <a:ext cx="7475220" cy="857250"/>
          </a:xfrm>
          <a:prstGeom prst="rect">
            <a:avLst/>
          </a:prstGeom>
        </p:spPr>
      </p:pic>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72" name="New picture"/>
          <p:cNvPicPr/>
          <p:nvPr/>
        </p:nvPicPr>
        <p:blipFill>
          <a:blip r:embed="rId2"/>
          <a:stretch>
            <a:fillRect/>
          </a:stretch>
        </p:blipFill>
        <p:spPr>
          <a:xfrm>
            <a:off x="11899900" y="11430000"/>
            <a:ext cx="304800" cy="228600"/>
          </a:xfrm>
          <a:prstGeom prst="cube">
            <a:avLst/>
          </a:prstGeom>
        </p:spPr>
      </p:pic>
    </p:spTree>
    <p:custDataLst>
      <p:tags r:id="rId3"/>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6845" y="8890"/>
            <a:ext cx="12035155" cy="705485"/>
          </a:xfrm>
        </p:spPr>
        <p:txBody>
          <a:bodyPr>
            <a:normAutofit fontScale="90000"/>
          </a:bodyPr>
          <a:lstStyle/>
          <a:p>
            <a:r>
              <a:rPr lang="en-US" altLang="zh-CN">
                <a:solidFill>
                  <a:schemeClr val="accent1"/>
                </a:solidFill>
                <a:effectLst>
                  <a:outerShdw blurRad="38100" dist="25400" dir="5400000" algn="ctr" rotWithShape="0">
                    <a:srgbClr val="6E747A">
                      <a:alpha val="43000"/>
                    </a:srgbClr>
                  </a:outerShdw>
                </a:effectLst>
              </a:rPr>
              <a:t>Relative words that introduces attributive clauses</a:t>
            </a:r>
            <a:endParaRPr lang="en-US" altLang="zh-CN">
              <a:solidFill>
                <a:schemeClr val="accent1"/>
              </a:solidFill>
              <a:effectLst>
                <a:outerShdw blurRad="38100" dist="25400" dir="5400000" algn="ctr" rotWithShape="0">
                  <a:srgbClr val="6E747A">
                    <a:alpha val="43000"/>
                  </a:srgbClr>
                </a:outerShdw>
              </a:effectLst>
            </a:endParaRPr>
          </a:p>
        </p:txBody>
      </p:sp>
      <p:grpSp>
        <p:nvGrpSpPr>
          <p:cNvPr id="58" name="Group 21_1"/>
          <p:cNvGrpSpPr/>
          <p:nvPr/>
        </p:nvGrpSpPr>
        <p:grpSpPr>
          <a:xfrm>
            <a:off x="-13970"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3" name="表格 2"/>
          <p:cNvGraphicFramePr>
            <a:graphicFrameLocks noGrp="1"/>
          </p:cNvGraphicFramePr>
          <p:nvPr>
            <p:custDataLst>
              <p:tags r:id="rId1"/>
            </p:custDataLst>
          </p:nvPr>
        </p:nvGraphicFramePr>
        <p:xfrm>
          <a:off x="375285" y="1064260"/>
          <a:ext cx="11442700" cy="5435600"/>
        </p:xfrm>
        <a:graphic>
          <a:graphicData uri="http://schemas.openxmlformats.org/drawingml/2006/table">
            <a:tbl>
              <a:tblPr firstRow="1" bandRow="1">
                <a:tableStyleId>{5C22544A-7EE6-4342-B048-85BDC9FD1C3A}</a:tableStyleId>
              </a:tblPr>
              <a:tblGrid>
                <a:gridCol w="1509395"/>
                <a:gridCol w="1579880"/>
                <a:gridCol w="2522855"/>
                <a:gridCol w="5830570"/>
              </a:tblGrid>
              <a:tr h="778510">
                <a:tc gridSpan="2">
                  <a:txBody>
                    <a:bodyPr wrap="square"/>
                    <a:lstStyle/>
                    <a:p>
                      <a:pPr>
                        <a:buNone/>
                      </a:pPr>
                      <a:r>
                        <a:rPr lang="en-US" altLang="zh-CN" sz="2400"/>
                        <a:t> Relative pronouns </a:t>
                      </a:r>
                      <a:endParaRPr lang="en-US" altLang="zh-CN" sz="2400"/>
                    </a:p>
                  </a:txBody>
                  <a:tcPr vert="horz"/>
                </a:tc>
                <a:tc hMerge="1">
                  <a:tcPr/>
                </a:tc>
                <a:tc>
                  <a:txBody>
                    <a:bodyPr wrap="square"/>
                    <a:lstStyle/>
                    <a:p>
                      <a:pPr algn="l">
                        <a:buNone/>
                      </a:pPr>
                      <a:r>
                        <a:rPr lang="zh-CN" altLang="en-US" sz="2400"/>
                        <a:t> </a:t>
                      </a:r>
                      <a:r>
                        <a:rPr lang="en-US" altLang="zh-CN" sz="2400"/>
                        <a:t>   A</a:t>
                      </a:r>
                      <a:r>
                        <a:rPr lang="zh-CN" altLang="en-US" sz="2400"/>
                        <a:t>ntecedent </a:t>
                      </a:r>
                      <a:endParaRPr lang="zh-CN" altLang="en-US" sz="2400"/>
                    </a:p>
                  </a:txBody>
                  <a:tcPr vert="horz"/>
                </a:tc>
                <a:tc>
                  <a:txBody>
                    <a:bodyPr wrap="square"/>
                    <a:lstStyle/>
                    <a:p>
                      <a:pPr>
                        <a:buNone/>
                      </a:pPr>
                      <a:r>
                        <a:rPr lang="zh-CN" altLang="en-US" sz="2400"/>
                        <a:t> element</a:t>
                      </a:r>
                      <a:r>
                        <a:rPr lang="en-US" altLang="zh-CN" sz="2400"/>
                        <a:t>s</a:t>
                      </a:r>
                      <a:r>
                        <a:rPr lang="zh-CN" altLang="en-US" sz="2400"/>
                        <a:t> in an attributive clause</a:t>
                      </a:r>
                      <a:endParaRPr lang="zh-CN" altLang="en-US" sz="2400"/>
                    </a:p>
                  </a:txBody>
                  <a:tcPr vert="horz"/>
                </a:tc>
              </a:tr>
              <a:tr h="778510">
                <a:tc>
                  <a:txBody>
                    <a:bodyPr wrap="square"/>
                    <a:lstStyle/>
                    <a:p>
                      <a:pPr algn="ctr">
                        <a:buNone/>
                      </a:pPr>
                      <a:r>
                        <a:rPr lang="en-US" altLang="zh-CN" sz="2400">
                          <a:solidFill>
                            <a:srgbClr val="FF0000"/>
                          </a:solidFill>
                        </a:rPr>
                        <a:t>that </a:t>
                      </a:r>
                      <a:endParaRPr lang="en-US" altLang="zh-CN" sz="2400">
                        <a:solidFill>
                          <a:srgbClr val="FF0000"/>
                        </a:solidFill>
                      </a:endParaRPr>
                    </a:p>
                  </a:txBody>
                  <a:tcPr vert="horz">
                    <a:lnR w="12700" cmpd="sng">
                      <a:solidFill>
                        <a:schemeClr val="tx1"/>
                      </a:solidFill>
                      <a:prstDash val="solid"/>
                    </a:lnR>
                  </a:tcPr>
                </a:tc>
                <a:tc rowSpan="6">
                  <a:txBody>
                    <a:bodyPr wrap="square"/>
                    <a:lstStyle/>
                    <a:p>
                      <a:pPr algn="ctr">
                        <a:buNone/>
                      </a:pPr>
                      <a:r>
                        <a:rPr lang="en-US" altLang="zh-CN" sz="2400"/>
                        <a:t>   </a:t>
                      </a:r>
                      <a:endParaRPr lang="en-US" altLang="zh-CN" sz="2400"/>
                    </a:p>
                    <a:p>
                      <a:pPr algn="ctr">
                        <a:buNone/>
                      </a:pPr>
                      <a:endParaRPr lang="en-US" altLang="zh-CN" sz="2400"/>
                    </a:p>
                    <a:p>
                      <a:pPr algn="ctr">
                        <a:buNone/>
                      </a:pPr>
                      <a:endParaRPr lang="en-US" altLang="zh-CN" sz="2400"/>
                    </a:p>
                    <a:p>
                      <a:pPr algn="ctr">
                        <a:buNone/>
                      </a:pPr>
                      <a:endParaRPr lang="en-US" altLang="zh-CN" sz="2400"/>
                    </a:p>
                    <a:p>
                      <a:pPr algn="ctr">
                        <a:buNone/>
                      </a:pPr>
                      <a:endParaRPr lang="en-US" altLang="zh-CN" sz="2400"/>
                    </a:p>
                    <a:p>
                      <a:pPr algn="ctr">
                        <a:buNone/>
                      </a:pPr>
                      <a:r>
                        <a:rPr lang="en-US" altLang="zh-CN" sz="2400">
                          <a:solidFill>
                            <a:srgbClr val="FF0000"/>
                          </a:solidFill>
                        </a:rPr>
                        <a:t>refers to</a:t>
                      </a:r>
                      <a:endParaRPr lang="en-US" altLang="zh-CN" sz="2400">
                        <a:solidFill>
                          <a:srgbClr val="FF0000"/>
                        </a:solidFill>
                      </a:endParaRPr>
                    </a:p>
                  </a:txBody>
                  <a:tcPr vert="horz">
                    <a:lnL w="12700" cmpd="sng">
                      <a:solidFill>
                        <a:schemeClr val="tx1"/>
                      </a:solidFill>
                      <a:prstDash val="solid"/>
                    </a:lnL>
                  </a:tcPr>
                </a:tc>
                <a:tc>
                  <a:txBody>
                    <a:bodyPr wrap="square"/>
                    <a:lstStyle/>
                    <a:p>
                      <a:pPr algn="ctr">
                        <a:buNone/>
                      </a:pPr>
                      <a:r>
                        <a:rPr lang="en-US" altLang="zh-CN" sz="2400"/>
                        <a:t>sb/ sth</a:t>
                      </a:r>
                      <a:endParaRPr lang="en-US" altLang="zh-CN" sz="2400"/>
                    </a:p>
                  </a:txBody>
                  <a:tcPr vert="horz"/>
                </a:tc>
                <a:tc>
                  <a:txBody>
                    <a:bodyPr wrap="square"/>
                    <a:lstStyle/>
                    <a:p>
                      <a:pPr algn="ctr">
                        <a:buNone/>
                      </a:pPr>
                      <a:r>
                        <a:rPr lang="en-US" altLang="zh-CN" sz="2400"/>
                        <a:t>subject/ object</a:t>
                      </a:r>
                      <a:endParaRPr lang="en-US" altLang="zh-CN" sz="2400"/>
                    </a:p>
                  </a:txBody>
                  <a:tcPr vert="horz"/>
                </a:tc>
              </a:tr>
              <a:tr h="778510">
                <a:tc>
                  <a:txBody>
                    <a:bodyPr wrap="square"/>
                    <a:lstStyle/>
                    <a:p>
                      <a:pPr algn="ctr">
                        <a:buNone/>
                      </a:pPr>
                      <a:r>
                        <a:rPr lang="en-US" altLang="zh-CN" sz="2400">
                          <a:solidFill>
                            <a:srgbClr val="FF0000"/>
                          </a:solidFill>
                        </a:rPr>
                        <a:t>which</a:t>
                      </a:r>
                      <a:endParaRPr lang="en-US" altLang="zh-CN" sz="2400">
                        <a:solidFill>
                          <a:srgbClr val="FF0000"/>
                        </a:solidFill>
                      </a:endParaRPr>
                    </a:p>
                  </a:txBody>
                  <a:tcPr vert="horz">
                    <a:lnR w="12700" cmpd="sng">
                      <a:solidFill>
                        <a:schemeClr val="tx1"/>
                      </a:solidFill>
                      <a:prstDash val="solid"/>
                    </a:lnR>
                  </a:tcPr>
                </a:tc>
                <a:tc vMerge="1">
                  <a:tcPr>
                    <a:lnL w="12700" cmpd="sng">
                      <a:solidFill>
                        <a:schemeClr val="tx1"/>
                      </a:solidFill>
                      <a:prstDash val="solid"/>
                    </a:lnL>
                  </a:tcPr>
                </a:tc>
                <a:tc>
                  <a:txBody>
                    <a:bodyPr wrap="square"/>
                    <a:lstStyle/>
                    <a:p>
                      <a:pPr algn="ctr">
                        <a:buNone/>
                      </a:pPr>
                      <a:r>
                        <a:rPr lang="en-US" altLang="zh-CN" sz="2400"/>
                        <a:t>sth</a:t>
                      </a:r>
                      <a:endParaRPr lang="en-US" altLang="zh-CN" sz="2400"/>
                    </a:p>
                  </a:txBody>
                  <a:tcPr vert="horz"/>
                </a:tc>
                <a:tc>
                  <a:txBody>
                    <a:bodyPr wrap="square"/>
                    <a:lstStyle/>
                    <a:p>
                      <a:pPr algn="ctr">
                        <a:buNone/>
                      </a:pPr>
                      <a:r>
                        <a:rPr lang="en-US" altLang="zh-CN" sz="2400">
                          <a:sym typeface="+mn-ea"/>
                        </a:rPr>
                        <a:t>subject/ object</a:t>
                      </a:r>
                      <a:endParaRPr lang="zh-CN" altLang="en-US" sz="2400"/>
                    </a:p>
                  </a:txBody>
                  <a:tcPr vert="horz"/>
                </a:tc>
              </a:tr>
              <a:tr h="778510">
                <a:tc>
                  <a:txBody>
                    <a:bodyPr wrap="square"/>
                    <a:lstStyle/>
                    <a:p>
                      <a:pPr algn="ctr">
                        <a:buNone/>
                      </a:pPr>
                      <a:r>
                        <a:rPr lang="en-US" altLang="zh-CN" sz="2400">
                          <a:solidFill>
                            <a:srgbClr val="FF0000"/>
                          </a:solidFill>
                        </a:rPr>
                        <a:t>who </a:t>
                      </a:r>
                      <a:endParaRPr lang="en-US" altLang="zh-CN" sz="2400">
                        <a:solidFill>
                          <a:srgbClr val="FF0000"/>
                        </a:solidFill>
                      </a:endParaRPr>
                    </a:p>
                  </a:txBody>
                  <a:tcPr vert="horz">
                    <a:lnR w="12700" cmpd="sng">
                      <a:solidFill>
                        <a:schemeClr val="tx1"/>
                      </a:solidFill>
                      <a:prstDash val="solid"/>
                    </a:lnR>
                  </a:tcPr>
                </a:tc>
                <a:tc vMerge="1">
                  <a:tcPr>
                    <a:lnL w="12700" cmpd="sng">
                      <a:solidFill>
                        <a:schemeClr val="tx1"/>
                      </a:solidFill>
                      <a:prstDash val="solid"/>
                    </a:lnL>
                  </a:tcPr>
                </a:tc>
                <a:tc>
                  <a:txBody>
                    <a:bodyPr wrap="square"/>
                    <a:lstStyle/>
                    <a:p>
                      <a:pPr algn="ctr">
                        <a:buNone/>
                      </a:pPr>
                      <a:r>
                        <a:rPr lang="en-US" altLang="zh-CN" sz="2400"/>
                        <a:t>sb</a:t>
                      </a:r>
                      <a:endParaRPr lang="en-US" altLang="zh-CN" sz="2400"/>
                    </a:p>
                  </a:txBody>
                  <a:tcPr vert="horz"/>
                </a:tc>
                <a:tc>
                  <a:txBody>
                    <a:bodyPr wrap="square"/>
                    <a:lstStyle/>
                    <a:p>
                      <a:pPr algn="ctr">
                        <a:buNone/>
                      </a:pPr>
                      <a:r>
                        <a:rPr lang="en-US" altLang="zh-CN" sz="2400">
                          <a:sym typeface="+mn-ea"/>
                        </a:rPr>
                        <a:t>subject/ object</a:t>
                      </a:r>
                      <a:endParaRPr lang="zh-CN" altLang="en-US" sz="2400"/>
                    </a:p>
                  </a:txBody>
                  <a:tcPr vert="horz"/>
                </a:tc>
              </a:tr>
              <a:tr h="764540">
                <a:tc>
                  <a:txBody>
                    <a:bodyPr wrap="square"/>
                    <a:lstStyle/>
                    <a:p>
                      <a:pPr algn="ctr">
                        <a:buNone/>
                      </a:pPr>
                      <a:r>
                        <a:rPr lang="en-US" altLang="zh-CN" sz="2400">
                          <a:solidFill>
                            <a:srgbClr val="FF0000"/>
                          </a:solidFill>
                        </a:rPr>
                        <a:t>whom</a:t>
                      </a:r>
                      <a:endParaRPr lang="en-US" altLang="zh-CN" sz="2400">
                        <a:solidFill>
                          <a:srgbClr val="FF0000"/>
                        </a:solidFill>
                      </a:endParaRPr>
                    </a:p>
                  </a:txBody>
                  <a:tcPr vert="horz">
                    <a:lnR w="12700" cmpd="sng">
                      <a:solidFill>
                        <a:schemeClr val="tx1"/>
                      </a:solidFill>
                      <a:prstDash val="solid"/>
                    </a:lnR>
                  </a:tcPr>
                </a:tc>
                <a:tc vMerge="1">
                  <a:tcPr>
                    <a:lnL w="12700" cmpd="sng">
                      <a:solidFill>
                        <a:schemeClr val="tx1"/>
                      </a:solidFill>
                      <a:prstDash val="solid"/>
                    </a:lnL>
                  </a:tcPr>
                </a:tc>
                <a:tc>
                  <a:txBody>
                    <a:bodyPr wrap="square"/>
                    <a:lstStyle/>
                    <a:p>
                      <a:pPr algn="ctr">
                        <a:buNone/>
                      </a:pPr>
                      <a:r>
                        <a:rPr lang="en-US" altLang="zh-CN" sz="2400"/>
                        <a:t>sb</a:t>
                      </a:r>
                      <a:endParaRPr lang="en-US" altLang="zh-CN" sz="2400"/>
                    </a:p>
                  </a:txBody>
                  <a:tcPr vert="horz"/>
                </a:tc>
                <a:tc>
                  <a:txBody>
                    <a:bodyPr wrap="square"/>
                    <a:lstStyle/>
                    <a:p>
                      <a:pPr>
                        <a:buNone/>
                      </a:pPr>
                      <a:r>
                        <a:rPr lang="en-US" altLang="zh-CN" sz="2400"/>
                        <a:t>                      object</a:t>
                      </a:r>
                      <a:endParaRPr lang="en-US" altLang="zh-CN" sz="2400"/>
                    </a:p>
                  </a:txBody>
                  <a:tcPr vert="horz"/>
                </a:tc>
              </a:tr>
              <a:tr h="778510">
                <a:tc>
                  <a:txBody>
                    <a:bodyPr wrap="square"/>
                    <a:lstStyle/>
                    <a:p>
                      <a:pPr algn="ctr">
                        <a:buNone/>
                      </a:pPr>
                      <a:r>
                        <a:rPr lang="en-US" altLang="zh-CN" sz="2400">
                          <a:solidFill>
                            <a:srgbClr val="FF0000"/>
                          </a:solidFill>
                        </a:rPr>
                        <a:t>whose</a:t>
                      </a:r>
                      <a:endParaRPr lang="en-US" altLang="zh-CN" sz="2400">
                        <a:solidFill>
                          <a:srgbClr val="FF0000"/>
                        </a:solidFill>
                      </a:endParaRPr>
                    </a:p>
                  </a:txBody>
                  <a:tcPr vert="horz">
                    <a:lnR w="12700" cmpd="sng">
                      <a:solidFill>
                        <a:schemeClr val="tx1"/>
                      </a:solidFill>
                      <a:prstDash val="solid"/>
                    </a:lnR>
                  </a:tcPr>
                </a:tc>
                <a:tc vMerge="1">
                  <a:tcPr>
                    <a:lnL w="12700" cmpd="sng">
                      <a:solidFill>
                        <a:schemeClr val="tx1"/>
                      </a:solidFill>
                      <a:prstDash val="solid"/>
                    </a:lnL>
                  </a:tcPr>
                </a:tc>
                <a:tc>
                  <a:txBody>
                    <a:bodyPr wrap="square"/>
                    <a:lstStyle/>
                    <a:p>
                      <a:pPr algn="ctr">
                        <a:buNone/>
                      </a:pPr>
                      <a:r>
                        <a:rPr lang="en-US" altLang="zh-CN" sz="2400"/>
                        <a:t>sb/sth</a:t>
                      </a:r>
                      <a:endParaRPr lang="en-US" altLang="zh-CN" sz="2400"/>
                    </a:p>
                  </a:txBody>
                  <a:tcPr vert="horz"/>
                </a:tc>
                <a:tc>
                  <a:txBody>
                    <a:bodyPr wrap="square"/>
                    <a:lstStyle/>
                    <a:p>
                      <a:pPr>
                        <a:buNone/>
                      </a:pPr>
                      <a:r>
                        <a:rPr lang="en-US" altLang="zh-CN" sz="2400"/>
                        <a:t>                      </a:t>
                      </a:r>
                      <a:r>
                        <a:rPr lang="zh-CN" altLang="en-US" sz="2400"/>
                        <a:t>attributive</a:t>
                      </a:r>
                      <a:endParaRPr lang="zh-CN" altLang="en-US" sz="2400"/>
                    </a:p>
                  </a:txBody>
                  <a:tcPr vert="horz"/>
                </a:tc>
              </a:tr>
              <a:tr h="778510">
                <a:tc>
                  <a:txBody>
                    <a:bodyPr wrap="square"/>
                    <a:lstStyle/>
                    <a:p>
                      <a:pPr algn="ctr">
                        <a:buNone/>
                      </a:pPr>
                      <a:r>
                        <a:rPr lang="en-US" altLang="zh-CN" sz="2400">
                          <a:solidFill>
                            <a:srgbClr val="FF0000"/>
                          </a:solidFill>
                        </a:rPr>
                        <a:t>as </a:t>
                      </a:r>
                      <a:endParaRPr lang="en-US" altLang="zh-CN" sz="2400">
                        <a:solidFill>
                          <a:srgbClr val="FF0000"/>
                        </a:solidFill>
                      </a:endParaRPr>
                    </a:p>
                  </a:txBody>
                  <a:tcPr vert="horz">
                    <a:lnR w="12700" cmpd="sng">
                      <a:solidFill>
                        <a:schemeClr val="tx1"/>
                      </a:solidFill>
                      <a:prstDash val="solid"/>
                    </a:lnR>
                  </a:tcPr>
                </a:tc>
                <a:tc vMerge="1">
                  <a:tcPr>
                    <a:lnL w="12700" cmpd="sng">
                      <a:solidFill>
                        <a:schemeClr val="tx1"/>
                      </a:solidFill>
                      <a:prstDash val="solid"/>
                    </a:lnL>
                  </a:tcPr>
                </a:tc>
                <a:tc>
                  <a:txBody>
                    <a:bodyPr wrap="square"/>
                    <a:lstStyle/>
                    <a:p>
                      <a:pPr algn="ctr">
                        <a:buNone/>
                      </a:pPr>
                      <a:r>
                        <a:rPr lang="en-US" altLang="zh-CN" sz="2400"/>
                        <a:t>sb/sth</a:t>
                      </a:r>
                      <a:endParaRPr lang="en-US" altLang="zh-CN" sz="2400"/>
                    </a:p>
                  </a:txBody>
                  <a:tcPr vert="horz"/>
                </a:tc>
                <a:tc>
                  <a:txBody>
                    <a:bodyPr wrap="square"/>
                    <a:lstStyle/>
                    <a:p>
                      <a:pPr>
                        <a:buNone/>
                      </a:pPr>
                      <a:r>
                        <a:rPr lang="en-US" altLang="zh-CN" sz="2400">
                          <a:sym typeface="+mn-ea"/>
                        </a:rPr>
                        <a:t>                      subject/ object</a:t>
                      </a:r>
                      <a:endParaRPr lang="zh-CN" altLang="en-US" sz="2400"/>
                    </a:p>
                  </a:txBody>
                  <a:tcPr vert="horz"/>
                </a:tc>
              </a:tr>
            </a:tbl>
          </a:graphicData>
        </a:graphic>
      </p:graphicFrame>
    </p:spTree>
    <p:custDataLst>
      <p:tags r:id="rId2"/>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55" y="179705"/>
            <a:ext cx="11878310" cy="705485"/>
          </a:xfrm>
        </p:spPr>
        <p:txBody>
          <a:bodyPr>
            <a:normAutofit fontScale="90000"/>
          </a:bodyPr>
          <a:lstStyle/>
          <a:p>
            <a:br>
              <a:rPr lang="en-US" altLang="zh-CN">
                <a:solidFill>
                  <a:schemeClr val="accent1"/>
                </a:solidFill>
                <a:effectLst>
                  <a:outerShdw blurRad="38100" dist="25400" dir="5400000" algn="ctr" rotWithShape="0">
                    <a:srgbClr val="6E747A">
                      <a:alpha val="43000"/>
                    </a:srgbClr>
                  </a:outerShdw>
                </a:effectLst>
                <a:sym typeface="+mn-ea"/>
              </a:rPr>
            </a:br>
            <a:r>
              <a:rPr lang="en-US" altLang="zh-CN">
                <a:solidFill>
                  <a:schemeClr val="accent1"/>
                </a:solidFill>
                <a:effectLst>
                  <a:outerShdw blurRad="38100" dist="25400" dir="5400000" algn="ctr" rotWithShape="0">
                    <a:srgbClr val="6E747A">
                      <a:alpha val="43000"/>
                    </a:srgbClr>
                  </a:outerShdw>
                </a:effectLst>
                <a:sym typeface="+mn-ea"/>
              </a:rPr>
              <a:t>Relative words that introduces attributive clauses</a:t>
            </a:r>
            <a:br>
              <a:rPr lang="en-US" altLang="zh-CN">
                <a:solidFill>
                  <a:schemeClr val="accent1"/>
                </a:solidFill>
                <a:effectLst>
                  <a:outerShdw blurRad="38100" dist="25400" dir="5400000" algn="ctr" rotWithShape="0">
                    <a:srgbClr val="6E747A">
                      <a:alpha val="43000"/>
                    </a:srgbClr>
                  </a:outerShdw>
                </a:effectLst>
              </a:rPr>
            </a:br>
            <a:endParaRPr lang="zh-CN" altLang="en-US"/>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3" name="表格 2"/>
          <p:cNvGraphicFramePr>
            <a:graphicFrameLocks noGrp="1"/>
          </p:cNvGraphicFramePr>
          <p:nvPr>
            <p:custDataLst>
              <p:tags r:id="rId1"/>
            </p:custDataLst>
          </p:nvPr>
        </p:nvGraphicFramePr>
        <p:xfrm>
          <a:off x="316230" y="1282700"/>
          <a:ext cx="11416665" cy="4867275"/>
        </p:xfrm>
        <a:graphic>
          <a:graphicData uri="http://schemas.openxmlformats.org/drawingml/2006/table">
            <a:tbl>
              <a:tblPr firstRow="1" bandRow="1">
                <a:tableStyleId>{5C22544A-7EE6-4342-B048-85BDC9FD1C3A}</a:tableStyleId>
              </a:tblPr>
              <a:tblGrid>
                <a:gridCol w="1400175"/>
                <a:gridCol w="1643380"/>
                <a:gridCol w="2591435"/>
                <a:gridCol w="5781675"/>
              </a:tblGrid>
              <a:tr h="837565">
                <a:tc gridSpan="2">
                  <a:txBody>
                    <a:bodyPr wrap="square"/>
                    <a:lstStyle/>
                    <a:p>
                      <a:pPr>
                        <a:buNone/>
                      </a:pPr>
                      <a:r>
                        <a:rPr lang="en-US" altLang="zh-CN" sz="2400"/>
                        <a:t> Relative adverbs  </a:t>
                      </a:r>
                      <a:endParaRPr lang="en-US" altLang="zh-CN" sz="2400"/>
                    </a:p>
                  </a:txBody>
                  <a:tcPr vert="horz"/>
                </a:tc>
                <a:tc hMerge="1">
                  <a:tcPr/>
                </a:tc>
                <a:tc>
                  <a:txBody>
                    <a:bodyPr wrap="square"/>
                    <a:lstStyle/>
                    <a:p>
                      <a:pPr algn="l">
                        <a:buNone/>
                      </a:pPr>
                      <a:r>
                        <a:rPr lang="zh-CN" altLang="en-US" sz="2400"/>
                        <a:t> </a:t>
                      </a:r>
                      <a:r>
                        <a:rPr lang="en-US" altLang="zh-CN" sz="2400"/>
                        <a:t>   A</a:t>
                      </a:r>
                      <a:r>
                        <a:rPr lang="zh-CN" altLang="en-US" sz="2400"/>
                        <a:t>ntecedent </a:t>
                      </a:r>
                      <a:endParaRPr lang="zh-CN" altLang="en-US" sz="2400"/>
                    </a:p>
                  </a:txBody>
                  <a:tcPr vert="horz"/>
                </a:tc>
                <a:tc>
                  <a:txBody>
                    <a:bodyPr wrap="square"/>
                    <a:lstStyle/>
                    <a:p>
                      <a:pPr>
                        <a:buNone/>
                      </a:pPr>
                      <a:r>
                        <a:rPr lang="zh-CN" altLang="en-US" sz="2400"/>
                        <a:t> element</a:t>
                      </a:r>
                      <a:r>
                        <a:rPr lang="en-US" altLang="zh-CN" sz="2400"/>
                        <a:t>s</a:t>
                      </a:r>
                      <a:r>
                        <a:rPr lang="zh-CN" altLang="en-US" sz="2400"/>
                        <a:t> in an attributive clause</a:t>
                      </a:r>
                      <a:endParaRPr lang="zh-CN" altLang="en-US" sz="2400"/>
                    </a:p>
                  </a:txBody>
                  <a:tcPr vert="horz"/>
                </a:tc>
              </a:tr>
              <a:tr h="1343660">
                <a:tc>
                  <a:txBody>
                    <a:bodyPr wrap="square"/>
                    <a:lstStyle/>
                    <a:p>
                      <a:pPr>
                        <a:buNone/>
                      </a:pPr>
                      <a:endParaRPr lang="zh-CN" altLang="en-US" sz="2400">
                        <a:solidFill>
                          <a:srgbClr val="FF0000"/>
                        </a:solidFill>
                      </a:endParaRPr>
                    </a:p>
                    <a:p>
                      <a:pPr>
                        <a:buNone/>
                      </a:pPr>
                      <a:endParaRPr lang="en-US" altLang="zh-CN" sz="2400">
                        <a:solidFill>
                          <a:srgbClr val="FF0000"/>
                        </a:solidFill>
                      </a:endParaRPr>
                    </a:p>
                  </a:txBody>
                  <a:tcPr vert="horz">
                    <a:lnR w="12700" cmpd="sng">
                      <a:solidFill>
                        <a:schemeClr val="tx1"/>
                      </a:solidFill>
                      <a:prstDash val="solid"/>
                    </a:lnR>
                  </a:tcPr>
                </a:tc>
                <a:tc rowSpan="3">
                  <a:txBody>
                    <a:bodyPr wrap="square"/>
                    <a:lstStyle/>
                    <a:p>
                      <a:pPr>
                        <a:buNone/>
                      </a:pPr>
                      <a:r>
                        <a:rPr lang="en-US" altLang="zh-CN" sz="2400"/>
                        <a:t>     </a:t>
                      </a:r>
                      <a:endParaRPr lang="en-US" altLang="zh-CN" sz="2400"/>
                    </a:p>
                    <a:p>
                      <a:pPr>
                        <a:buNone/>
                      </a:pPr>
                      <a:endParaRPr lang="en-US" altLang="zh-CN" sz="2400"/>
                    </a:p>
                    <a:p>
                      <a:pPr>
                        <a:buNone/>
                      </a:pPr>
                      <a:endParaRPr lang="en-US" altLang="zh-CN" sz="2400"/>
                    </a:p>
                    <a:p>
                      <a:pPr>
                        <a:buNone/>
                      </a:pPr>
                      <a:endParaRPr lang="en-US" altLang="zh-CN" sz="2400"/>
                    </a:p>
                    <a:p>
                      <a:pPr>
                        <a:buNone/>
                      </a:pPr>
                      <a:endParaRPr lang="en-US" altLang="zh-CN" sz="2400"/>
                    </a:p>
                    <a:p>
                      <a:pPr>
                        <a:buNone/>
                      </a:pPr>
                      <a:r>
                        <a:rPr lang="en-US" altLang="zh-CN" sz="2400">
                          <a:solidFill>
                            <a:srgbClr val="FF0000"/>
                          </a:solidFill>
                        </a:rPr>
                        <a:t>refers to </a:t>
                      </a:r>
                      <a:endParaRPr lang="en-US" altLang="zh-CN" sz="2400">
                        <a:solidFill>
                          <a:srgbClr val="FF0000"/>
                        </a:solidFill>
                      </a:endParaRPr>
                    </a:p>
                  </a:txBody>
                  <a:tcPr vert="horz">
                    <a:lnL w="12700" cmpd="sng">
                      <a:solidFill>
                        <a:schemeClr val="tx1"/>
                      </a:solidFill>
                      <a:prstDash val="solid"/>
                    </a:lnL>
                  </a:tcPr>
                </a:tc>
                <a:tc>
                  <a:txBody>
                    <a:bodyPr wrap="square"/>
                    <a:lstStyle/>
                    <a:p>
                      <a:pPr>
                        <a:buNone/>
                      </a:pPr>
                      <a:endParaRPr lang="zh-CN" altLang="en-US" sz="2400"/>
                    </a:p>
                    <a:p>
                      <a:pPr>
                        <a:buNone/>
                      </a:pPr>
                      <a:r>
                        <a:rPr lang="en-US" altLang="zh-CN" sz="2400"/>
                        <a:t>        time </a:t>
                      </a:r>
                      <a:endParaRPr lang="en-US" altLang="zh-CN" sz="2400"/>
                    </a:p>
                  </a:txBody>
                  <a:tcPr vert="horz"/>
                </a:tc>
                <a:tc>
                  <a:txBody>
                    <a:bodyPr wrap="square"/>
                    <a:lstStyle/>
                    <a:p>
                      <a:pPr algn="ctr">
                        <a:buNone/>
                      </a:pPr>
                      <a:endParaRPr lang="zh-CN" altLang="en-US" sz="2400"/>
                    </a:p>
                    <a:p>
                      <a:pPr algn="ctr">
                        <a:buNone/>
                      </a:pPr>
                      <a:r>
                        <a:rPr lang="zh-CN" altLang="en-US" sz="2400"/>
                        <a:t>Adverbials of  time </a:t>
                      </a:r>
                      <a:endParaRPr lang="zh-CN" altLang="en-US" sz="2400"/>
                    </a:p>
                  </a:txBody>
                  <a:tcPr vert="horz"/>
                </a:tc>
              </a:tr>
              <a:tr h="1343025">
                <a:tc>
                  <a:txBody>
                    <a:bodyPr wrap="square"/>
                    <a:lstStyle/>
                    <a:p>
                      <a:pPr>
                        <a:buNone/>
                      </a:pPr>
                      <a:endParaRPr lang="zh-CN" altLang="en-US" sz="2400">
                        <a:solidFill>
                          <a:srgbClr val="FF0000"/>
                        </a:solidFill>
                      </a:endParaRPr>
                    </a:p>
                    <a:p>
                      <a:pPr>
                        <a:buNone/>
                      </a:pPr>
                      <a:r>
                        <a:rPr lang="en-US" altLang="zh-CN" sz="2400">
                          <a:solidFill>
                            <a:srgbClr val="FF0000"/>
                          </a:solidFill>
                        </a:rPr>
                        <a:t> </a:t>
                      </a:r>
                      <a:endParaRPr lang="en-US" altLang="zh-CN" sz="2400">
                        <a:solidFill>
                          <a:srgbClr val="FF0000"/>
                        </a:solidFill>
                      </a:endParaRPr>
                    </a:p>
                  </a:txBody>
                  <a:tcPr vert="horz">
                    <a:lnR w="12700" cmpd="sng">
                      <a:solidFill>
                        <a:schemeClr val="tx1"/>
                      </a:solidFill>
                      <a:prstDash val="solid"/>
                    </a:lnR>
                  </a:tcPr>
                </a:tc>
                <a:tc vMerge="1">
                  <a:tcPr>
                    <a:lnL w="12700" cmpd="sng">
                      <a:solidFill>
                        <a:schemeClr val="tx1"/>
                      </a:solidFill>
                      <a:prstDash val="solid"/>
                    </a:lnL>
                  </a:tcPr>
                </a:tc>
                <a:tc>
                  <a:txBody>
                    <a:bodyPr wrap="square"/>
                    <a:lstStyle/>
                    <a:p>
                      <a:pPr>
                        <a:buNone/>
                      </a:pPr>
                      <a:endParaRPr lang="zh-CN" altLang="en-US" sz="2400"/>
                    </a:p>
                    <a:p>
                      <a:pPr>
                        <a:buNone/>
                      </a:pPr>
                      <a:r>
                        <a:rPr lang="en-US" altLang="zh-CN" sz="2400"/>
                        <a:t>        place</a:t>
                      </a:r>
                      <a:endParaRPr lang="en-US" altLang="zh-CN" sz="2400"/>
                    </a:p>
                  </a:txBody>
                  <a:tcPr vert="horz"/>
                </a:tc>
                <a:tc>
                  <a:txBody>
                    <a:bodyPr wrap="square"/>
                    <a:lstStyle/>
                    <a:p>
                      <a:pPr algn="ctr">
                        <a:buNone/>
                      </a:pPr>
                      <a:endParaRPr lang="zh-CN" altLang="en-US" sz="2400">
                        <a:sym typeface="+mn-ea"/>
                      </a:endParaRPr>
                    </a:p>
                    <a:p>
                      <a:pPr algn="ctr">
                        <a:buNone/>
                      </a:pPr>
                      <a:r>
                        <a:rPr lang="zh-CN" altLang="en-US" sz="2400">
                          <a:sym typeface="+mn-ea"/>
                        </a:rPr>
                        <a:t>Adverbials of place </a:t>
                      </a:r>
                      <a:endParaRPr lang="zh-CN" altLang="en-US" sz="2400"/>
                    </a:p>
                    <a:p>
                      <a:pPr algn="ctr">
                        <a:buNone/>
                      </a:pPr>
                      <a:endParaRPr lang="zh-CN" altLang="en-US" sz="2400"/>
                    </a:p>
                  </a:txBody>
                  <a:tcPr vert="horz"/>
                </a:tc>
              </a:tr>
              <a:tr h="1343025">
                <a:tc>
                  <a:txBody>
                    <a:bodyPr wrap="square"/>
                    <a:lstStyle/>
                    <a:p>
                      <a:pPr>
                        <a:buNone/>
                      </a:pPr>
                      <a:endParaRPr lang="zh-CN" altLang="en-US" sz="2400">
                        <a:solidFill>
                          <a:srgbClr val="FF0000"/>
                        </a:solidFill>
                      </a:endParaRPr>
                    </a:p>
                    <a:p>
                      <a:pPr>
                        <a:buNone/>
                      </a:pPr>
                      <a:endParaRPr lang="en-US" altLang="zh-CN" sz="2400">
                        <a:solidFill>
                          <a:srgbClr val="FF0000"/>
                        </a:solidFill>
                      </a:endParaRPr>
                    </a:p>
                  </a:txBody>
                  <a:tcPr vert="horz">
                    <a:lnR w="12700" cmpd="sng">
                      <a:solidFill>
                        <a:schemeClr val="tx1"/>
                      </a:solidFill>
                      <a:prstDash val="solid"/>
                    </a:lnR>
                  </a:tcPr>
                </a:tc>
                <a:tc vMerge="1">
                  <a:tcPr>
                    <a:lnL w="12700" cmpd="sng">
                      <a:solidFill>
                        <a:schemeClr val="tx1"/>
                      </a:solidFill>
                      <a:prstDash val="solid"/>
                    </a:lnL>
                  </a:tcPr>
                </a:tc>
                <a:tc>
                  <a:txBody>
                    <a:bodyPr wrap="square"/>
                    <a:lstStyle/>
                    <a:p>
                      <a:pPr>
                        <a:buNone/>
                      </a:pPr>
                      <a:endParaRPr lang="zh-CN" altLang="en-US" sz="2400"/>
                    </a:p>
                    <a:p>
                      <a:pPr>
                        <a:buNone/>
                      </a:pPr>
                      <a:r>
                        <a:rPr lang="en-US" altLang="zh-CN" sz="2400"/>
                        <a:t>        reason</a:t>
                      </a:r>
                      <a:endParaRPr lang="en-US" altLang="zh-CN" sz="2400"/>
                    </a:p>
                  </a:txBody>
                  <a:tcPr vert="horz"/>
                </a:tc>
                <a:tc>
                  <a:txBody>
                    <a:bodyPr wrap="square"/>
                    <a:lstStyle/>
                    <a:p>
                      <a:pPr algn="ctr">
                        <a:buNone/>
                      </a:pPr>
                      <a:endParaRPr lang="zh-CN" altLang="en-US" sz="2400">
                        <a:sym typeface="+mn-ea"/>
                      </a:endParaRPr>
                    </a:p>
                    <a:p>
                      <a:pPr algn="ctr">
                        <a:buNone/>
                      </a:pPr>
                      <a:r>
                        <a:rPr lang="zh-CN" altLang="en-US" sz="2400">
                          <a:sym typeface="+mn-ea"/>
                        </a:rPr>
                        <a:t>Adverbials of </a:t>
                      </a:r>
                      <a:r>
                        <a:rPr lang="en-US" altLang="zh-CN" sz="2400">
                          <a:sym typeface="+mn-ea"/>
                        </a:rPr>
                        <a:t>reason</a:t>
                      </a:r>
                      <a:endParaRPr lang="zh-CN" altLang="en-US" sz="2400"/>
                    </a:p>
                    <a:p>
                      <a:pPr algn="ctr">
                        <a:buNone/>
                      </a:pPr>
                      <a:endParaRPr lang="zh-CN" altLang="en-US" sz="2400"/>
                    </a:p>
                  </a:txBody>
                  <a:tcPr vert="horz"/>
                </a:tc>
              </a:tr>
            </a:tbl>
          </a:graphicData>
        </a:graphic>
      </p:graphicFrame>
      <p:sp>
        <p:nvSpPr>
          <p:cNvPr id="4" name="文本框 3"/>
          <p:cNvSpPr txBox="1"/>
          <p:nvPr/>
        </p:nvSpPr>
        <p:spPr>
          <a:xfrm>
            <a:off x="432435" y="2511425"/>
            <a:ext cx="1057910" cy="460375"/>
          </a:xfrm>
          <a:prstGeom prst="rect">
            <a:avLst/>
          </a:prstGeom>
          <a:noFill/>
        </p:spPr>
        <p:txBody>
          <a:bodyPr wrap="square" rtlCol="0">
            <a:spAutoFit/>
          </a:bodyPr>
          <a:lstStyle/>
          <a:p>
            <a:r>
              <a:rPr lang="en-US" altLang="zh-CN" sz="2400" b="1">
                <a:solidFill>
                  <a:srgbClr val="FF0000"/>
                </a:solidFill>
                <a:sym typeface="+mn-ea"/>
              </a:rPr>
              <a:t>when</a:t>
            </a:r>
            <a:endParaRPr lang="zh-CN" altLang="en-US" sz="2400" b="1"/>
          </a:p>
        </p:txBody>
      </p:sp>
      <p:sp>
        <p:nvSpPr>
          <p:cNvPr id="5" name="文本框 4"/>
          <p:cNvSpPr txBox="1"/>
          <p:nvPr/>
        </p:nvSpPr>
        <p:spPr>
          <a:xfrm>
            <a:off x="446405" y="3880485"/>
            <a:ext cx="1170940" cy="460375"/>
          </a:xfrm>
          <a:prstGeom prst="rect">
            <a:avLst/>
          </a:prstGeom>
          <a:noFill/>
        </p:spPr>
        <p:txBody>
          <a:bodyPr wrap="square" rtlCol="0">
            <a:spAutoFit/>
          </a:bodyPr>
          <a:lstStyle/>
          <a:p>
            <a:r>
              <a:rPr lang="en-US" altLang="zh-CN" sz="2400" b="1">
                <a:solidFill>
                  <a:srgbClr val="FF0000"/>
                </a:solidFill>
                <a:sym typeface="+mn-ea"/>
              </a:rPr>
              <a:t>where</a:t>
            </a:r>
            <a:endParaRPr lang="zh-CN" altLang="en-US" sz="2400" b="1"/>
          </a:p>
        </p:txBody>
      </p:sp>
      <p:sp>
        <p:nvSpPr>
          <p:cNvPr id="6" name="文本框 5"/>
          <p:cNvSpPr txBox="1"/>
          <p:nvPr/>
        </p:nvSpPr>
        <p:spPr>
          <a:xfrm>
            <a:off x="389890" y="5248910"/>
            <a:ext cx="1129030" cy="460375"/>
          </a:xfrm>
          <a:prstGeom prst="rect">
            <a:avLst/>
          </a:prstGeom>
          <a:noFill/>
        </p:spPr>
        <p:txBody>
          <a:bodyPr wrap="square" rtlCol="0">
            <a:spAutoFit/>
          </a:bodyPr>
          <a:lstStyle/>
          <a:p>
            <a:r>
              <a:rPr lang="en-US" altLang="zh-CN" sz="2400" b="1">
                <a:solidFill>
                  <a:srgbClr val="FF0000"/>
                </a:solidFill>
                <a:sym typeface="+mn-ea"/>
              </a:rPr>
              <a:t> why</a:t>
            </a:r>
            <a:endParaRPr lang="zh-CN" altLang="en-US" sz="2400" b="1"/>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75" y="70"/>
            <a:ext cx="10969200" cy="705600"/>
          </a:xfrm>
        </p:spPr>
        <p:txBody>
          <a:bodyPr/>
          <a:lstStyle/>
          <a:p>
            <a:pPr algn="ctr"/>
            <a:r>
              <a:rPr lang="zh-CN" altLang="en-US">
                <a:solidFill>
                  <a:schemeClr val="accent1"/>
                </a:solidFill>
                <a:effectLst>
                  <a:outerShdw blurRad="38100" dist="25400" dir="5400000" algn="ctr" rotWithShape="0">
                    <a:srgbClr val="6E747A">
                      <a:alpha val="43000"/>
                    </a:srgbClr>
                  </a:outerShdw>
                </a:effectLst>
              </a:rPr>
              <a:t>Categories of attributive clauses</a:t>
            </a:r>
            <a:endParaRPr lang="zh-CN" altLang="en-US">
              <a:solidFill>
                <a:schemeClr val="accent1"/>
              </a:solidFill>
              <a:effectLst>
                <a:outerShdw blurRad="38100" dist="25400" dir="5400000" algn="ctr" rotWithShape="0">
                  <a:srgbClr val="6E747A">
                    <a:alpha val="43000"/>
                  </a:srgbClr>
                </a:outerShdw>
              </a:effectLst>
            </a:endParaRPr>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3" name="表格 2"/>
          <p:cNvGraphicFramePr>
            <a:graphicFrameLocks noGrp="1"/>
          </p:cNvGraphicFramePr>
          <p:nvPr>
            <p:custDataLst>
              <p:tags r:id="rId1"/>
            </p:custDataLst>
          </p:nvPr>
        </p:nvGraphicFramePr>
        <p:xfrm>
          <a:off x="267970" y="916305"/>
          <a:ext cx="11708130" cy="5509260"/>
        </p:xfrm>
        <a:graphic>
          <a:graphicData uri="http://schemas.openxmlformats.org/drawingml/2006/table">
            <a:tbl>
              <a:tblPr firstRow="1" bandRow="1">
                <a:tableStyleId>{5C22544A-7EE6-4342-B048-85BDC9FD1C3A}</a:tableStyleId>
              </a:tblPr>
              <a:tblGrid>
                <a:gridCol w="5833745"/>
                <a:gridCol w="5874385"/>
              </a:tblGrid>
              <a:tr h="674370">
                <a:tc>
                  <a:txBody>
                    <a:bodyPr wrap="square"/>
                    <a:lstStyle/>
                    <a:p>
                      <a:pPr>
                        <a:buNone/>
                      </a:pPr>
                      <a:r>
                        <a:rPr lang="zh-CN" altLang="en-US" sz="2400"/>
                        <a:t> </a:t>
                      </a:r>
                      <a:r>
                        <a:rPr lang="en-US" altLang="zh-CN" sz="2400"/>
                        <a:t>T</a:t>
                      </a:r>
                      <a:r>
                        <a:rPr lang="zh-CN" altLang="en-US" sz="2400"/>
                        <a:t>he restrictive attributive clauses.</a:t>
                      </a:r>
                      <a:endParaRPr lang="zh-CN" altLang="en-US" sz="2400"/>
                    </a:p>
                  </a:txBody>
                  <a:tcPr vert="horz"/>
                </a:tc>
                <a:tc>
                  <a:txBody>
                    <a:bodyPr wrap="square"/>
                    <a:lstStyle/>
                    <a:p>
                      <a:pPr>
                        <a:buNone/>
                      </a:pPr>
                      <a:r>
                        <a:rPr lang="en-US" altLang="zh-CN" sz="2400"/>
                        <a:t>T</a:t>
                      </a:r>
                      <a:r>
                        <a:rPr lang="zh-CN" altLang="en-US" sz="2400"/>
                        <a:t>he non-restrictive attributive clause</a:t>
                      </a:r>
                      <a:endParaRPr lang="zh-CN" altLang="en-US" sz="2400"/>
                    </a:p>
                  </a:txBody>
                  <a:tcPr vert="horz"/>
                </a:tc>
              </a:tr>
              <a:tr h="4834890">
                <a:tc>
                  <a:txBody>
                    <a:bodyPr wrap="square"/>
                    <a:lstStyle/>
                    <a:p>
                      <a:pPr fontAlgn="auto">
                        <a:lnSpc>
                          <a:spcPct val="150000"/>
                        </a:lnSpc>
                        <a:buNone/>
                      </a:pPr>
                      <a:r>
                        <a:rPr lang="en-US" altLang="zh-CN" sz="2400"/>
                        <a:t>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The restrictive attributive clause shows that the antecedent is an indispensable attributive in meaning</a:t>
                      </a:r>
                      <a:r>
                        <a:rPr lang="en-US" altLang="zh-CN" sz="2400">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pPr fontAlgn="auto">
                        <a:lnSpc>
                          <a:spcPct val="150000"/>
                        </a:lnSpc>
                        <a:buNone/>
                      </a:pP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If omitted, the content of the modified main clause will be incomplete or meaningless, which is closely related to the main clause and cannot be separated by commas when written.</a:t>
                      </a:r>
                      <a:endParaRPr lang="zh-CN" altLang="en-US" sz="2400">
                        <a:latin typeface="Times New Roman" panose="02020603050405020304" charset="0"/>
                        <a:cs typeface="Times New Roman" panose="02020603050405020304" charset="0"/>
                      </a:endParaRPr>
                    </a:p>
                  </a:txBody>
                  <a:tcPr vert="horz">
                    <a:solidFill>
                      <a:schemeClr val="accent3">
                        <a:lumMod val="20000"/>
                        <a:lumOff val="80000"/>
                      </a:schemeClr>
                    </a:solidFill>
                  </a:tcPr>
                </a:tc>
                <a:tc>
                  <a:txBody>
                    <a:bodyPr wrap="square"/>
                    <a:lstStyle/>
                    <a:p>
                      <a:pPr fontAlgn="auto">
                        <a:lnSpc>
                          <a:spcPct val="150000"/>
                        </a:lnSpc>
                        <a:buNone/>
                      </a:pPr>
                      <a:r>
                        <a:rPr lang="en-US" altLang="zh-CN" sz="2400">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rPr>
                        <a:t>The clauseis separated from the main clause by commas when written. </a:t>
                      </a:r>
                      <a:endParaRPr lang="en-US" altLang="zh-CN" sz="2400">
                        <a:solidFill>
                          <a:srgbClr val="FF0000"/>
                        </a:solidFill>
                        <a:latin typeface="Times New Roman" panose="02020603050405020304" charset="0"/>
                        <a:cs typeface="Times New Roman" panose="02020603050405020304" charset="0"/>
                      </a:endParaRPr>
                    </a:p>
                    <a:p>
                      <a:pPr fontAlgn="auto">
                        <a:lnSpc>
                          <a:spcPct val="150000"/>
                        </a:lnSpc>
                        <a:buNone/>
                      </a:pPr>
                      <a:r>
                        <a:rPr lang="en-US" altLang="zh-CN" sz="2400">
                          <a:solidFill>
                            <a:srgbClr val="FF0000"/>
                          </a:solidFill>
                          <a:latin typeface="Times New Roman" panose="02020603050405020304" charset="0"/>
                          <a:cs typeface="Times New Roman" panose="02020603050405020304" charset="0"/>
                        </a:rPr>
                        <a:t>      The clause</a:t>
                      </a:r>
                      <a:r>
                        <a:rPr lang="zh-CN" altLang="en-US" sz="2400">
                          <a:solidFill>
                            <a:srgbClr val="FF0000"/>
                          </a:solidFill>
                          <a:latin typeface="Times New Roman" panose="02020603050405020304" charset="0"/>
                          <a:cs typeface="Times New Roman" panose="02020603050405020304" charset="0"/>
                        </a:rPr>
                        <a:t> do</a:t>
                      </a:r>
                      <a:r>
                        <a:rPr lang="en-US" altLang="zh-CN" sz="2400">
                          <a:solidFill>
                            <a:srgbClr val="FF0000"/>
                          </a:solidFill>
                          <a:latin typeface="Times New Roman" panose="02020603050405020304" charset="0"/>
                          <a:cs typeface="Times New Roman" panose="02020603050405020304" charset="0"/>
                        </a:rPr>
                        <a:t>esn’t </a:t>
                      </a:r>
                      <a:r>
                        <a:rPr lang="zh-CN" altLang="en-US" sz="2400">
                          <a:solidFill>
                            <a:srgbClr val="FF0000"/>
                          </a:solidFill>
                          <a:latin typeface="Times New Roman" panose="02020603050405020304" charset="0"/>
                          <a:cs typeface="Times New Roman" panose="02020603050405020304" charset="0"/>
                        </a:rPr>
                        <a:t>define or modify its antecedent, but only plays a supplementary and illustrative role.Even if it is removed, it will not affect the meaning of the sentence.</a:t>
                      </a:r>
                      <a:endParaRPr lang="zh-CN" altLang="en-US" sz="2400">
                        <a:solidFill>
                          <a:srgbClr val="FF0000"/>
                        </a:solidFill>
                        <a:latin typeface="Times New Roman" panose="02020603050405020304" charset="0"/>
                        <a:cs typeface="Times New Roman" panose="02020603050405020304" charset="0"/>
                      </a:endParaRPr>
                    </a:p>
                  </a:txBody>
                  <a:tcPr vert="horz">
                    <a:solidFill>
                      <a:schemeClr val="accent3">
                        <a:lumMod val="20000"/>
                        <a:lumOff val="80000"/>
                      </a:schemeClr>
                    </a:solidFill>
                  </a:tcPr>
                </a:tc>
              </a:tr>
            </a:tbl>
          </a:graphicData>
        </a:graphic>
      </p:graphicFrame>
    </p:spTree>
    <p:custDataLst>
      <p:tags r:id="rId2"/>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4610" y="142310"/>
            <a:ext cx="10969200" cy="705600"/>
          </a:xfrm>
        </p:spPr>
        <p:txBody>
          <a:bodyPr/>
          <a:lstStyle/>
          <a:p>
            <a:pPr algn="ctr"/>
            <a:r>
              <a:rPr lang="en-US" altLang="zh-CN">
                <a:solidFill>
                  <a:srgbClr val="5C50F6"/>
                </a:solidFill>
                <a:effectLst>
                  <a:outerShdw blurRad="38100" dist="25400" dir="5400000" algn="ctr" rotWithShape="0">
                    <a:srgbClr val="6E747A">
                      <a:alpha val="43000"/>
                    </a:srgbClr>
                  </a:outerShdw>
                </a:effectLst>
              </a:rPr>
              <a:t>Follow the rule and put it into use</a:t>
            </a:r>
            <a:endParaRPr lang="en-US" altLang="zh-CN">
              <a:solidFill>
                <a:srgbClr val="5C50F6"/>
              </a:solidFill>
              <a:effectLst>
                <a:outerShdw blurRad="38100" dist="25400" dir="5400000" algn="ctr" rotWithShape="0">
                  <a:srgbClr val="6E747A">
                    <a:alpha val="43000"/>
                  </a:srgbClr>
                </a:outerShdw>
              </a:effectLst>
            </a:endParaRPr>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3" name="表格 2"/>
          <p:cNvGraphicFramePr>
            <a:graphicFrameLocks noGrp="1"/>
          </p:cNvGraphicFramePr>
          <p:nvPr>
            <p:custDataLst>
              <p:tags r:id="rId1"/>
            </p:custDataLst>
          </p:nvPr>
        </p:nvGraphicFramePr>
        <p:xfrm>
          <a:off x="763905" y="1047115"/>
          <a:ext cx="10511155" cy="5382895"/>
        </p:xfrm>
        <a:graphic>
          <a:graphicData uri="http://schemas.openxmlformats.org/drawingml/2006/table">
            <a:tbl>
              <a:tblPr firstRow="1" bandRow="1">
                <a:tableStyleId>{5940675A-B579-460E-94D1-54222C63F5DA}</a:tableStyleId>
              </a:tblPr>
              <a:tblGrid>
                <a:gridCol w="531495"/>
                <a:gridCol w="9979660"/>
              </a:tblGrid>
              <a:tr h="1087755">
                <a:tc>
                  <a:txBody>
                    <a:bodyPr wrap="square"/>
                    <a:lstStyle/>
                    <a:p>
                      <a:pPr indent="0">
                        <a:buNone/>
                      </a:pPr>
                      <a:endParaRPr lang="en-US" altLang="en-US" sz="2400" b="1">
                        <a:latin typeface="Times New Roman" panose="02020603050405020304" charset="0"/>
                        <a:ea typeface="宋体" panose="02010600030101010101" pitchFamily="2" charset="-122"/>
                        <a:cs typeface="Times New Roman" panose="02020603050405020304" charset="0"/>
                      </a:endParaRPr>
                    </a:p>
                    <a:p>
                      <a:pPr indent="0">
                        <a:buNone/>
                      </a:pPr>
                      <a:r>
                        <a:rPr lang="en-US" altLang="en-US" sz="2400" b="1">
                          <a:latin typeface="Times New Roman" panose="02020603050405020304" charset="0"/>
                          <a:ea typeface="宋体" panose="02010600030101010101" pitchFamily="2" charset="-122"/>
                          <a:cs typeface="Times New Roman" panose="02020603050405020304" charset="0"/>
                        </a:rPr>
                        <a:t>1</a:t>
                      </a:r>
                      <a:endParaRPr lang="en-US" altLang="en-US" sz="2400" b="1">
                        <a:latin typeface="Times New Roman" panose="02020603050405020304" charset="0"/>
                        <a:ea typeface="宋体" panose="02010600030101010101" pitchFamily="2" charset="-122"/>
                        <a:cs typeface="Times New Roman" panose="02020603050405020304" charset="0"/>
                      </a:endParaRPr>
                    </a:p>
                  </a:txBody>
                  <a:tcPr marL="68580" marR="68580" marT="0" marB="0" vert="horz">
                    <a:lnL>
                      <a:noFill/>
                    </a:lnL>
                    <a:lnR>
                      <a:noFill/>
                    </a:lnR>
                    <a:lnT cap="flat">
                      <a:noFill/>
                    </a:lnT>
                    <a:lnB cap="flat">
                      <a:noFill/>
                    </a:lnB>
                    <a:lnTlToBr>
                      <a:noFill/>
                    </a:lnTlToBr>
                    <a:lnBlToTr>
                      <a:noFill/>
                    </a:lnBlToTr>
                    <a:solidFill>
                      <a:schemeClr val="accent1">
                        <a:lumMod val="75000"/>
                      </a:schemeClr>
                    </a:solidFill>
                  </a:tcPr>
                </a:tc>
                <a:tc>
                  <a:txBody>
                    <a:bodyPr wrap="square"/>
                    <a:lstStyle/>
                    <a:p>
                      <a:pPr indent="0">
                        <a:buNone/>
                      </a:pPr>
                      <a:endParaRPr lang="en-US" sz="2400" b="0">
                        <a:latin typeface="Times New Roman" panose="02020603050405020304" charset="0"/>
                        <a:ea typeface="宋体" panose="02010600030101010101" pitchFamily="2" charset="-122"/>
                        <a:cs typeface="Times New Roman" panose="02020603050405020304" charset="0"/>
                      </a:endParaRPr>
                    </a:p>
                    <a:p>
                      <a:pPr indent="0">
                        <a:buNone/>
                      </a:pPr>
                      <a:r>
                        <a:rPr lang="en-US" sz="2400" b="0">
                          <a:latin typeface="Times New Roman" panose="02020603050405020304" charset="0"/>
                          <a:ea typeface="宋体" panose="02010600030101010101" pitchFamily="2" charset="-122"/>
                          <a:cs typeface="Times New Roman" panose="02020603050405020304" charset="0"/>
                        </a:rPr>
                        <a:t>He is the consultant, </a:t>
                      </a:r>
                      <a:r>
                        <a:rPr lang="en-US" altLang="en-US" sz="2400">
                          <a:latin typeface="Times New Roman" panose="02020603050405020304" charset="0"/>
                          <a:ea typeface="宋体" panose="02010600030101010101" pitchFamily="2" charset="-122"/>
                          <a:cs typeface="Times New Roman" panose="02020603050405020304" charset="0"/>
                          <a:sym typeface="+mn-ea"/>
                        </a:rPr>
                        <a:t>__________ </a:t>
                      </a:r>
                      <a:r>
                        <a:rPr lang="en-US" sz="2400" b="0">
                          <a:latin typeface="Times New Roman" panose="02020603050405020304" charset="0"/>
                          <a:ea typeface="宋体" panose="02010600030101010101" pitchFamily="2" charset="-122"/>
                          <a:cs typeface="Times New Roman" panose="02020603050405020304" charset="0"/>
                        </a:rPr>
                        <a:t> your company is looking for. </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a:noFill/>
                    </a:lnL>
                    <a:lnR cap="flat">
                      <a:noFill/>
                    </a:lnR>
                    <a:lnT cap="flat">
                      <a:noFill/>
                    </a:lnT>
                    <a:lnB cap="flat">
                      <a:noFill/>
                    </a:lnB>
                    <a:lnTlToBr>
                      <a:noFill/>
                    </a:lnTlToBr>
                    <a:lnBlToTr>
                      <a:noFill/>
                    </a:lnBlToTr>
                    <a:solidFill>
                      <a:schemeClr val="accent3">
                        <a:lumMod val="20000"/>
                        <a:lumOff val="80000"/>
                      </a:schemeClr>
                    </a:solidFill>
                  </a:tcPr>
                </a:tc>
              </a:tr>
              <a:tr h="1073785">
                <a:tc>
                  <a:txBody>
                    <a:bodyPr wrap="square"/>
                    <a:lstStyle/>
                    <a:p>
                      <a:pPr indent="0">
                        <a:buNone/>
                      </a:pPr>
                      <a:endParaRPr lang="en-US" altLang="en-US" sz="2400" b="1">
                        <a:latin typeface="Times New Roman" panose="02020603050405020304" charset="0"/>
                        <a:ea typeface="宋体" panose="02010600030101010101" pitchFamily="2" charset="-122"/>
                        <a:cs typeface="Times New Roman" panose="02020603050405020304" charset="0"/>
                      </a:endParaRPr>
                    </a:p>
                    <a:p>
                      <a:pPr indent="0">
                        <a:buNone/>
                      </a:pPr>
                      <a:r>
                        <a:rPr lang="en-US" altLang="en-US" sz="2400" b="1">
                          <a:latin typeface="Times New Roman" panose="02020603050405020304" charset="0"/>
                          <a:ea typeface="宋体" panose="02010600030101010101" pitchFamily="2" charset="-122"/>
                          <a:cs typeface="Times New Roman" panose="02020603050405020304" charset="0"/>
                        </a:rPr>
                        <a:t>2</a:t>
                      </a:r>
                      <a:endParaRPr lang="en-US" altLang="en-US" sz="2400" b="1">
                        <a:latin typeface="Times New Roman" panose="02020603050405020304" charset="0"/>
                        <a:ea typeface="宋体" panose="02010600030101010101" pitchFamily="2" charset="-122"/>
                        <a:cs typeface="Times New Roman" panose="02020603050405020304" charset="0"/>
                      </a:endParaRPr>
                    </a:p>
                  </a:txBody>
                  <a:tcPr marL="68580" marR="68580" marT="0" marB="0" vert="horz">
                    <a:lnL>
                      <a:noFill/>
                    </a:lnL>
                    <a:lnR>
                      <a:noFill/>
                    </a:lnR>
                    <a:lnT cap="flat">
                      <a:noFill/>
                    </a:lnT>
                    <a:lnB cap="flat">
                      <a:noFill/>
                    </a:lnB>
                    <a:lnTlToBr>
                      <a:noFill/>
                    </a:lnTlToBr>
                    <a:lnBlToTr>
                      <a:noFill/>
                    </a:lnBlToTr>
                    <a:solidFill>
                      <a:schemeClr val="accent1">
                        <a:lumMod val="75000"/>
                      </a:schemeClr>
                    </a:solidFill>
                  </a:tcPr>
                </a:tc>
                <a:tc>
                  <a:txBody>
                    <a:bodyPr wrap="square"/>
                    <a:lstStyle/>
                    <a:p>
                      <a:pPr indent="0">
                        <a:buNone/>
                      </a:pPr>
                      <a:endParaRPr lang="en-US" sz="2400" b="0">
                        <a:latin typeface="Times New Roman" panose="02020603050405020304" charset="0"/>
                        <a:ea typeface="宋体" panose="02010600030101010101" pitchFamily="2" charset="-122"/>
                        <a:cs typeface="Times New Roman" panose="02020603050405020304" charset="0"/>
                      </a:endParaRPr>
                    </a:p>
                    <a:p>
                      <a:pPr indent="0">
                        <a:buNone/>
                      </a:pPr>
                      <a:r>
                        <a:rPr lang="en-US" sz="2400" b="0">
                          <a:latin typeface="Times New Roman" panose="02020603050405020304" charset="0"/>
                          <a:ea typeface="宋体" panose="02010600030101010101" pitchFamily="2" charset="-122"/>
                          <a:cs typeface="Times New Roman" panose="02020603050405020304" charset="0"/>
                        </a:rPr>
                        <a:t>They live in a house </a:t>
                      </a:r>
                      <a:r>
                        <a:rPr lang="en-US" altLang="en-US" sz="2400">
                          <a:latin typeface="Times New Roman" panose="02020603050405020304" charset="0"/>
                          <a:ea typeface="宋体" panose="02010600030101010101" pitchFamily="2" charset="-122"/>
                          <a:cs typeface="Times New Roman" panose="02020603050405020304" charset="0"/>
                          <a:sym typeface="+mn-ea"/>
                        </a:rPr>
                        <a:t>______________</a:t>
                      </a:r>
                      <a:r>
                        <a:rPr lang="en-US" sz="2400" b="0">
                          <a:solidFill>
                            <a:srgbClr val="FF0000"/>
                          </a:solidFill>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cs typeface="Times New Roman" panose="02020603050405020304" charset="0"/>
                        </a:rPr>
                        <a:t>windows face south. </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a:noFill/>
                    </a:lnL>
                    <a:lnR cap="flat">
                      <a:noFill/>
                    </a:lnR>
                    <a:lnT cap="flat">
                      <a:noFill/>
                    </a:lnT>
                    <a:lnB cap="flat">
                      <a:noFill/>
                    </a:lnB>
                    <a:lnTlToBr>
                      <a:noFill/>
                    </a:lnTlToBr>
                    <a:lnBlToTr>
                      <a:noFill/>
                    </a:lnBlToTr>
                    <a:solidFill>
                      <a:schemeClr val="accent3">
                        <a:lumMod val="20000"/>
                        <a:lumOff val="80000"/>
                      </a:schemeClr>
                    </a:solidFill>
                  </a:tcPr>
                </a:tc>
              </a:tr>
              <a:tr h="1073785">
                <a:tc>
                  <a:txBody>
                    <a:bodyPr wrap="square"/>
                    <a:lstStyle/>
                    <a:p>
                      <a:pPr indent="0">
                        <a:buNone/>
                      </a:pPr>
                      <a:endParaRPr lang="en-US" altLang="en-US" sz="2400" b="1">
                        <a:latin typeface="Times New Roman" panose="02020603050405020304" charset="0"/>
                        <a:ea typeface="宋体" panose="02010600030101010101" pitchFamily="2" charset="-122"/>
                        <a:cs typeface="Times New Roman" panose="02020603050405020304" charset="0"/>
                      </a:endParaRPr>
                    </a:p>
                    <a:p>
                      <a:pPr indent="0">
                        <a:buNone/>
                      </a:pPr>
                      <a:r>
                        <a:rPr lang="en-US" altLang="en-US" sz="2400" b="1">
                          <a:latin typeface="Times New Roman" panose="02020603050405020304" charset="0"/>
                          <a:ea typeface="宋体" panose="02010600030101010101" pitchFamily="2" charset="-122"/>
                          <a:cs typeface="Times New Roman" panose="02020603050405020304" charset="0"/>
                        </a:rPr>
                        <a:t>3</a:t>
                      </a:r>
                      <a:endParaRPr lang="en-US" altLang="en-US" sz="2400" b="1">
                        <a:latin typeface="Times New Roman" panose="02020603050405020304" charset="0"/>
                        <a:ea typeface="宋体" panose="02010600030101010101" pitchFamily="2" charset="-122"/>
                        <a:cs typeface="Times New Roman" panose="02020603050405020304" charset="0"/>
                      </a:endParaRPr>
                    </a:p>
                  </a:txBody>
                  <a:tcPr marL="68580" marR="68580" marT="0" marB="0" vert="horz">
                    <a:lnL>
                      <a:noFill/>
                    </a:lnL>
                    <a:lnR>
                      <a:noFill/>
                    </a:lnR>
                    <a:lnT cap="flat">
                      <a:noFill/>
                    </a:lnT>
                    <a:lnB cap="flat">
                      <a:noFill/>
                    </a:lnB>
                    <a:lnTlToBr>
                      <a:noFill/>
                    </a:lnTlToBr>
                    <a:lnBlToTr>
                      <a:noFill/>
                    </a:lnBlToTr>
                    <a:solidFill>
                      <a:schemeClr val="accent1">
                        <a:lumMod val="75000"/>
                      </a:schemeClr>
                    </a:solidFill>
                  </a:tcPr>
                </a:tc>
                <a:tc>
                  <a:txBody>
                    <a:bodyPr wrap="square"/>
                    <a:lstStyle/>
                    <a:p>
                      <a:pPr indent="0">
                        <a:buNone/>
                      </a:pPr>
                      <a:endParaRPr lang="en-US" sz="2400" b="0" u="sng">
                        <a:solidFill>
                          <a:srgbClr val="FF0000"/>
                        </a:solidFill>
                        <a:latin typeface="Times New Roman" panose="02020603050405020304" charset="0"/>
                        <a:ea typeface="宋体" panose="02010600030101010101" pitchFamily="2" charset="-122"/>
                        <a:cs typeface="Times New Roman" panose="02020603050405020304" charset="0"/>
                      </a:endParaRPr>
                    </a:p>
                    <a:p>
                      <a:pPr indent="0">
                        <a:buNone/>
                      </a:pPr>
                      <a:r>
                        <a:rPr lang="en-US" sz="2400" b="0">
                          <a:latin typeface="Times New Roman" panose="02020603050405020304" charset="0"/>
                          <a:ea typeface="宋体" panose="02010600030101010101" pitchFamily="2" charset="-122"/>
                          <a:cs typeface="Times New Roman" panose="02020603050405020304" charset="0"/>
                        </a:rPr>
                        <a:t> </a:t>
                      </a:r>
                      <a:r>
                        <a:rPr lang="en-US" altLang="en-US" sz="2400">
                          <a:latin typeface="Times New Roman" panose="02020603050405020304" charset="0"/>
                          <a:ea typeface="宋体" panose="02010600030101010101" pitchFamily="2" charset="-122"/>
                          <a:cs typeface="Times New Roman" panose="02020603050405020304" charset="0"/>
                          <a:sym typeface="+mn-ea"/>
                        </a:rPr>
                        <a:t>________ </a:t>
                      </a:r>
                      <a:r>
                        <a:rPr lang="en-US" sz="2400" b="0">
                          <a:latin typeface="Times New Roman" panose="02020603050405020304" charset="0"/>
                          <a:ea typeface="宋体" panose="02010600030101010101" pitchFamily="2" charset="-122"/>
                          <a:cs typeface="Times New Roman" panose="02020603050405020304" charset="0"/>
                        </a:rPr>
                        <a:t>was often the case, the man forgot to bring her keys with him. </a:t>
                      </a:r>
                      <a:endParaRPr lang="en-US" altLang="en-US" sz="2400" b="0" u="sng">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a:noFill/>
                    </a:lnL>
                    <a:lnR cap="flat">
                      <a:noFill/>
                    </a:lnR>
                    <a:lnT cap="flat">
                      <a:noFill/>
                    </a:lnT>
                    <a:lnB cap="flat">
                      <a:noFill/>
                    </a:lnB>
                    <a:lnTlToBr>
                      <a:noFill/>
                    </a:lnTlToBr>
                    <a:lnBlToTr>
                      <a:noFill/>
                    </a:lnBlToTr>
                    <a:solidFill>
                      <a:schemeClr val="accent3">
                        <a:lumMod val="20000"/>
                        <a:lumOff val="80000"/>
                      </a:schemeClr>
                    </a:solidFill>
                  </a:tcPr>
                </a:tc>
              </a:tr>
              <a:tr h="1073785">
                <a:tc>
                  <a:txBody>
                    <a:bodyPr wrap="square"/>
                    <a:lstStyle/>
                    <a:p>
                      <a:pPr indent="0">
                        <a:buNone/>
                      </a:pPr>
                      <a:endParaRPr lang="en-US" altLang="en-US" sz="2400" b="1">
                        <a:latin typeface="Times New Roman" panose="02020603050405020304" charset="0"/>
                        <a:ea typeface="宋体" panose="02010600030101010101" pitchFamily="2" charset="-122"/>
                        <a:cs typeface="Times New Roman" panose="02020603050405020304" charset="0"/>
                      </a:endParaRPr>
                    </a:p>
                    <a:p>
                      <a:pPr indent="0">
                        <a:buNone/>
                      </a:pPr>
                      <a:r>
                        <a:rPr lang="en-US" altLang="en-US" sz="2400" b="1">
                          <a:latin typeface="Times New Roman" panose="02020603050405020304" charset="0"/>
                          <a:ea typeface="宋体" panose="02010600030101010101" pitchFamily="2" charset="-122"/>
                          <a:cs typeface="Times New Roman" panose="02020603050405020304" charset="0"/>
                        </a:rPr>
                        <a:t>4</a:t>
                      </a:r>
                      <a:endParaRPr lang="en-US" altLang="en-US" sz="2400" b="1">
                        <a:latin typeface="Times New Roman" panose="02020603050405020304" charset="0"/>
                        <a:ea typeface="宋体" panose="02010600030101010101" pitchFamily="2" charset="-122"/>
                        <a:cs typeface="Times New Roman" panose="02020603050405020304" charset="0"/>
                      </a:endParaRPr>
                    </a:p>
                  </a:txBody>
                  <a:tcPr marL="68580" marR="68580" marT="0" marB="0" vert="horz">
                    <a:lnL>
                      <a:noFill/>
                    </a:lnL>
                    <a:lnR>
                      <a:noFill/>
                    </a:lnR>
                    <a:lnT cap="flat">
                      <a:noFill/>
                    </a:lnT>
                    <a:lnB cap="flat">
                      <a:noFill/>
                    </a:lnB>
                    <a:lnTlToBr>
                      <a:noFill/>
                    </a:lnTlToBr>
                    <a:lnBlToTr>
                      <a:noFill/>
                    </a:lnBlToTr>
                    <a:solidFill>
                      <a:schemeClr val="accent1">
                        <a:lumMod val="75000"/>
                      </a:schemeClr>
                    </a:solidFill>
                  </a:tcPr>
                </a:tc>
                <a:tc>
                  <a:txBody>
                    <a:bodyPr wrap="square"/>
                    <a:lstStyle/>
                    <a:p>
                      <a:pPr indent="0">
                        <a:buNone/>
                      </a:pPr>
                      <a:endParaRPr lang="en-US" altLang="en-US" sz="2400" b="0">
                        <a:latin typeface="Times New Roman" panose="02020603050405020304" charset="0"/>
                        <a:ea typeface="宋体" panose="02010600030101010101" pitchFamily="2" charset="-122"/>
                        <a:cs typeface="Times New Roman" panose="02020603050405020304" charset="0"/>
                      </a:endParaRPr>
                    </a:p>
                    <a:p>
                      <a:pPr indent="0">
                        <a:buNone/>
                      </a:pPr>
                      <a:r>
                        <a:rPr lang="en-US" altLang="en-US" sz="2400" b="0">
                          <a:latin typeface="Times New Roman" panose="02020603050405020304" charset="0"/>
                          <a:ea typeface="宋体" panose="02010600030101010101" pitchFamily="2" charset="-122"/>
                          <a:cs typeface="Times New Roman" panose="02020603050405020304" charset="0"/>
                        </a:rPr>
                        <a:t>Henry is not such an intelligent pupil __________ we think. </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a:noFill/>
                    </a:lnL>
                    <a:lnR cap="flat">
                      <a:noFill/>
                    </a:lnR>
                    <a:lnT cap="flat">
                      <a:noFill/>
                    </a:lnT>
                    <a:lnB cap="flat">
                      <a:noFill/>
                    </a:lnB>
                    <a:lnTlToBr>
                      <a:noFill/>
                    </a:lnTlToBr>
                    <a:lnBlToTr>
                      <a:noFill/>
                    </a:lnBlToTr>
                    <a:solidFill>
                      <a:schemeClr val="accent3">
                        <a:lumMod val="20000"/>
                        <a:lumOff val="80000"/>
                      </a:schemeClr>
                    </a:solidFill>
                  </a:tcPr>
                </a:tc>
              </a:tr>
              <a:tr h="1073785">
                <a:tc>
                  <a:txBody>
                    <a:bodyPr wrap="square"/>
                    <a:lstStyle/>
                    <a:p>
                      <a:pPr indent="0">
                        <a:buNone/>
                      </a:pPr>
                      <a:endParaRPr lang="en-US" altLang="en-US" sz="2400" b="1">
                        <a:latin typeface="Times New Roman" panose="02020603050405020304" charset="0"/>
                        <a:ea typeface="宋体" panose="02010600030101010101" pitchFamily="2" charset="-122"/>
                        <a:cs typeface="Times New Roman" panose="02020603050405020304" charset="0"/>
                      </a:endParaRPr>
                    </a:p>
                    <a:p>
                      <a:pPr indent="0">
                        <a:buNone/>
                      </a:pPr>
                      <a:r>
                        <a:rPr lang="en-US" altLang="en-US" sz="2400" b="1">
                          <a:latin typeface="Times New Roman" panose="02020603050405020304" charset="0"/>
                          <a:ea typeface="宋体" panose="02010600030101010101" pitchFamily="2" charset="-122"/>
                          <a:cs typeface="Times New Roman" panose="02020603050405020304" charset="0"/>
                        </a:rPr>
                        <a:t>5</a:t>
                      </a:r>
                      <a:endParaRPr lang="en-US" altLang="en-US" sz="2400" b="1">
                        <a:latin typeface="Times New Roman" panose="02020603050405020304" charset="0"/>
                        <a:ea typeface="宋体" panose="02010600030101010101" pitchFamily="2" charset="-122"/>
                        <a:cs typeface="Times New Roman" panose="02020603050405020304" charset="0"/>
                      </a:endParaRPr>
                    </a:p>
                  </a:txBody>
                  <a:tcPr marL="68580" marR="68580" marT="0" marB="0" vert="horz">
                    <a:lnL>
                      <a:noFill/>
                    </a:lnL>
                    <a:lnR>
                      <a:noFill/>
                    </a:lnR>
                    <a:lnT cap="flat">
                      <a:noFill/>
                    </a:lnT>
                    <a:lnB cap="flat">
                      <a:noFill/>
                    </a:lnB>
                    <a:lnTlToBr>
                      <a:noFill/>
                    </a:lnTlToBr>
                    <a:lnBlToTr>
                      <a:noFill/>
                    </a:lnBlToTr>
                    <a:solidFill>
                      <a:schemeClr val="accent1">
                        <a:lumMod val="75000"/>
                      </a:schemeClr>
                    </a:solidFill>
                  </a:tcPr>
                </a:tc>
                <a:tc>
                  <a:txBody>
                    <a:bodyPr wrap="square"/>
                    <a:lstStyle/>
                    <a:p>
                      <a:pPr indent="0">
                        <a:buNone/>
                      </a:pPr>
                      <a:endParaRPr lang="en-US" sz="2400" b="0">
                        <a:latin typeface="Times New Roman" panose="02020603050405020304" charset="0"/>
                        <a:ea typeface="宋体" panose="02010600030101010101" pitchFamily="2" charset="-122"/>
                        <a:cs typeface="Times New Roman" panose="02020603050405020304" charset="0"/>
                      </a:endParaRPr>
                    </a:p>
                    <a:p>
                      <a:pPr indent="0">
                        <a:buNone/>
                      </a:pPr>
                      <a:r>
                        <a:rPr lang="en-US" sz="2400" b="0">
                          <a:latin typeface="Times New Roman" panose="02020603050405020304" charset="0"/>
                          <a:ea typeface="宋体" panose="02010600030101010101" pitchFamily="2" charset="-122"/>
                          <a:cs typeface="Times New Roman" panose="02020603050405020304" charset="0"/>
                        </a:rPr>
                        <a:t>The young tourists went to Qingdao,  </a:t>
                      </a:r>
                      <a:r>
                        <a:rPr lang="en-US" altLang="en-US" sz="2400">
                          <a:latin typeface="Times New Roman" panose="02020603050405020304" charset="0"/>
                          <a:ea typeface="宋体" panose="02010600030101010101" pitchFamily="2" charset="-122"/>
                          <a:cs typeface="Times New Roman" panose="02020603050405020304" charset="0"/>
                          <a:sym typeface="+mn-ea"/>
                        </a:rPr>
                        <a:t>___________ </a:t>
                      </a:r>
                      <a:r>
                        <a:rPr lang="en-US" sz="2400" b="0">
                          <a:latin typeface="Times New Roman" panose="02020603050405020304" charset="0"/>
                          <a:ea typeface="宋体" panose="02010600030101010101" pitchFamily="2" charset="-122"/>
                          <a:cs typeface="Times New Roman" panose="02020603050405020304" charset="0"/>
                        </a:rPr>
                        <a:t> they ever swam in the sea. </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a:noFill/>
                    </a:lnL>
                    <a:lnR cap="flat">
                      <a:noFill/>
                    </a:lnR>
                    <a:lnT cap="flat">
                      <a:noFill/>
                    </a:lnT>
                    <a:lnB cap="flat">
                      <a:noFill/>
                    </a:lnB>
                    <a:lnTlToBr>
                      <a:noFill/>
                    </a:lnTlToBr>
                    <a:lnBlToTr>
                      <a:noFill/>
                    </a:lnBlToTr>
                    <a:solidFill>
                      <a:schemeClr val="accent3">
                        <a:lumMod val="20000"/>
                        <a:lumOff val="80000"/>
                      </a:schemeClr>
                    </a:solidFill>
                  </a:tcPr>
                </a:tc>
              </a:tr>
            </a:tbl>
          </a:graphicData>
        </a:graphic>
      </p:graphicFrame>
      <p:sp>
        <p:nvSpPr>
          <p:cNvPr id="4" name="文本框 3"/>
          <p:cNvSpPr txBox="1"/>
          <p:nvPr/>
        </p:nvSpPr>
        <p:spPr>
          <a:xfrm>
            <a:off x="3959860" y="1227455"/>
            <a:ext cx="1383030" cy="460375"/>
          </a:xfrm>
          <a:prstGeom prst="rect">
            <a:avLst/>
          </a:prstGeom>
          <a:noFill/>
        </p:spPr>
        <p:txBody>
          <a:bodyPr wrap="square" rtlCol="0">
            <a:spAutoFit/>
          </a:bodyPr>
          <a:lstStyle/>
          <a:p>
            <a:r>
              <a:rPr lang="en-US" altLang="zh-CN"/>
              <a:t>  </a:t>
            </a:r>
            <a:r>
              <a:rPr lang="en-US" altLang="zh-CN" sz="2400">
                <a:solidFill>
                  <a:srgbClr val="FF0000"/>
                </a:solidFill>
              </a:rPr>
              <a:t> who</a:t>
            </a:r>
            <a:endParaRPr lang="en-US" altLang="zh-CN" sz="2400">
              <a:solidFill>
                <a:srgbClr val="FF0000"/>
              </a:solidFill>
            </a:endParaRPr>
          </a:p>
        </p:txBody>
      </p:sp>
      <p:sp>
        <p:nvSpPr>
          <p:cNvPr id="5" name="文本框 4"/>
          <p:cNvSpPr txBox="1"/>
          <p:nvPr/>
        </p:nvSpPr>
        <p:spPr>
          <a:xfrm>
            <a:off x="4137660" y="2426970"/>
            <a:ext cx="1345565" cy="460375"/>
          </a:xfrm>
          <a:prstGeom prst="rect">
            <a:avLst/>
          </a:prstGeom>
          <a:noFill/>
        </p:spPr>
        <p:txBody>
          <a:bodyPr wrap="square" rtlCol="0">
            <a:spAutoFit/>
          </a:bodyPr>
          <a:lstStyle/>
          <a:p>
            <a:r>
              <a:rPr lang="en-US" altLang="zh-CN"/>
              <a:t>   </a:t>
            </a:r>
            <a:r>
              <a:rPr lang="en-US" altLang="zh-CN" sz="2400">
                <a:solidFill>
                  <a:srgbClr val="FF0000"/>
                </a:solidFill>
              </a:rPr>
              <a:t>whose </a:t>
            </a:r>
            <a:endParaRPr lang="en-US" altLang="zh-CN" sz="2400">
              <a:solidFill>
                <a:srgbClr val="FF0000"/>
              </a:solidFill>
            </a:endParaRPr>
          </a:p>
        </p:txBody>
      </p:sp>
      <p:sp>
        <p:nvSpPr>
          <p:cNvPr id="6" name="文本框 5"/>
          <p:cNvSpPr txBox="1"/>
          <p:nvPr/>
        </p:nvSpPr>
        <p:spPr>
          <a:xfrm>
            <a:off x="1617345" y="3470910"/>
            <a:ext cx="832485" cy="460375"/>
          </a:xfrm>
          <a:prstGeom prst="rect">
            <a:avLst/>
          </a:prstGeom>
          <a:noFill/>
        </p:spPr>
        <p:txBody>
          <a:bodyPr wrap="square" rtlCol="0">
            <a:spAutoFit/>
          </a:bodyPr>
          <a:lstStyle/>
          <a:p>
            <a:r>
              <a:rPr lang="en-US" altLang="zh-CN"/>
              <a:t>  </a:t>
            </a:r>
            <a:r>
              <a:rPr lang="en-US" altLang="zh-CN" sz="2400">
                <a:solidFill>
                  <a:srgbClr val="FF0000"/>
                </a:solidFill>
              </a:rPr>
              <a:t>As</a:t>
            </a:r>
            <a:endParaRPr lang="en-US" altLang="zh-CN" sz="2400">
              <a:solidFill>
                <a:srgbClr val="FF0000"/>
              </a:solidFill>
            </a:endParaRPr>
          </a:p>
        </p:txBody>
      </p:sp>
      <p:sp>
        <p:nvSpPr>
          <p:cNvPr id="7" name="文本框 6"/>
          <p:cNvSpPr txBox="1"/>
          <p:nvPr/>
        </p:nvSpPr>
        <p:spPr>
          <a:xfrm>
            <a:off x="6175375" y="4571365"/>
            <a:ext cx="1156970" cy="460375"/>
          </a:xfrm>
          <a:prstGeom prst="rect">
            <a:avLst/>
          </a:prstGeom>
          <a:noFill/>
        </p:spPr>
        <p:txBody>
          <a:bodyPr wrap="square" rtlCol="0">
            <a:spAutoFit/>
          </a:bodyPr>
          <a:lstStyle/>
          <a:p>
            <a:r>
              <a:rPr lang="en-US" altLang="zh-CN"/>
              <a:t>  </a:t>
            </a:r>
            <a:r>
              <a:rPr lang="en-US" altLang="zh-CN" sz="2400">
                <a:solidFill>
                  <a:srgbClr val="FF0000"/>
                </a:solidFill>
              </a:rPr>
              <a:t> as</a:t>
            </a:r>
            <a:endParaRPr lang="en-US" altLang="zh-CN" sz="2400">
              <a:solidFill>
                <a:srgbClr val="FF0000"/>
              </a:solidFill>
            </a:endParaRPr>
          </a:p>
        </p:txBody>
      </p:sp>
      <p:sp>
        <p:nvSpPr>
          <p:cNvPr id="9" name="文本框 8"/>
          <p:cNvSpPr txBox="1"/>
          <p:nvPr/>
        </p:nvSpPr>
        <p:spPr>
          <a:xfrm>
            <a:off x="6132830" y="5643880"/>
            <a:ext cx="1340485" cy="460375"/>
          </a:xfrm>
          <a:prstGeom prst="rect">
            <a:avLst/>
          </a:prstGeom>
          <a:noFill/>
        </p:spPr>
        <p:txBody>
          <a:bodyPr wrap="square" rtlCol="0">
            <a:spAutoFit/>
          </a:bodyPr>
          <a:lstStyle/>
          <a:p>
            <a:r>
              <a:rPr lang="en-US" altLang="zh-CN" sz="2400">
                <a:solidFill>
                  <a:srgbClr val="FF0000"/>
                </a:solidFill>
              </a:rPr>
              <a:t> where</a:t>
            </a:r>
            <a:endParaRPr lang="en-US" altLang="zh-CN" sz="24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9455" y="0"/>
            <a:ext cx="7805420" cy="705485"/>
          </a:xfrm>
        </p:spPr>
        <p:txBody>
          <a:bodyPr>
            <a:normAutofit/>
          </a:bodyPr>
          <a:lstStyle/>
          <a:p>
            <a:pPr algn="ctr"/>
            <a:r>
              <a:rPr lang="en-US" altLang="zh-CN">
                <a:solidFill>
                  <a:srgbClr val="5C50F6"/>
                </a:solidFill>
                <a:effectLst>
                  <a:outerShdw blurRad="38100" dist="25400" dir="5400000" algn="ctr" rotWithShape="0">
                    <a:srgbClr val="6E747A">
                      <a:alpha val="43000"/>
                    </a:srgbClr>
                  </a:outerShdw>
                </a:effectLst>
              </a:rPr>
              <a:t>Practice    Activity 2  </a:t>
            </a:r>
            <a:endParaRPr lang="en-US" altLang="zh-CN">
              <a:solidFill>
                <a:srgbClr val="5C50F6"/>
              </a:solidFill>
              <a:effectLst>
                <a:outerShdw blurRad="38100" dist="25400" dir="5400000" algn="ctr" rotWithShape="0">
                  <a:srgbClr val="6E747A">
                    <a:alpha val="43000"/>
                  </a:srgbClr>
                </a:outerShdw>
              </a:effectLst>
            </a:endParaRPr>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0" name="文本框 99"/>
          <p:cNvSpPr txBox="1"/>
          <p:nvPr/>
        </p:nvSpPr>
        <p:spPr>
          <a:xfrm>
            <a:off x="1989455" y="963295"/>
            <a:ext cx="8032750" cy="460375"/>
          </a:xfrm>
          <a:prstGeom prst="rect">
            <a:avLst/>
          </a:prstGeom>
          <a:noFill/>
          <a:ln w="9525">
            <a:noFill/>
          </a:ln>
        </p:spPr>
        <p:txBody>
          <a:bodyPr wrap="square">
            <a:spAutoFit/>
          </a:bodyPr>
          <a:lstStyle/>
          <a:p>
            <a:pPr indent="0"/>
            <a:r>
              <a:rPr lang="en-US" sz="2400" b="1">
                <a:solidFill>
                  <a:srgbClr val="FF0000"/>
                </a:solidFill>
                <a:latin typeface="Times New Roman" panose="02020603050405020304" charset="0"/>
                <a:ea typeface="宋体" panose="02010600030101010101" pitchFamily="2" charset="-122"/>
              </a:rPr>
              <a:t>Rewrite the underlined sentences using attributive clauses</a:t>
            </a:r>
            <a:endParaRPr lang="en-US" altLang="en-US" sz="2400" b="1">
              <a:solidFill>
                <a:srgbClr val="FF0000"/>
              </a:solidFill>
              <a:latin typeface="Times New Roman" panose="02020603050405020304" charset="0"/>
              <a:ea typeface="宋体" panose="02010600030101010101" pitchFamily="2" charset="-122"/>
            </a:endParaRPr>
          </a:p>
        </p:txBody>
      </p:sp>
      <p:graphicFrame>
        <p:nvGraphicFramePr>
          <p:cNvPr id="3" name="表格 2"/>
          <p:cNvGraphicFramePr>
            <a:graphicFrameLocks noGrp="1"/>
          </p:cNvGraphicFramePr>
          <p:nvPr>
            <p:custDataLst>
              <p:tags r:id="rId1"/>
            </p:custDataLst>
          </p:nvPr>
        </p:nvGraphicFramePr>
        <p:xfrm>
          <a:off x="372110" y="1797685"/>
          <a:ext cx="11361420" cy="1504315"/>
        </p:xfrm>
        <a:graphic>
          <a:graphicData uri="http://schemas.openxmlformats.org/drawingml/2006/table">
            <a:tbl>
              <a:tblPr firstRow="1" bandRow="1">
                <a:tableStyleId>{5940675A-B579-460E-94D1-54222C63F5DA}</a:tableStyleId>
              </a:tblPr>
              <a:tblGrid>
                <a:gridCol w="11361420"/>
              </a:tblGrid>
              <a:tr h="1504315">
                <a:tc>
                  <a:txBody>
                    <a:bodyPr wrap="square"/>
                    <a:lstStyle/>
                    <a:p>
                      <a:pPr indent="0" algn="l" fontAlgn="auto">
                        <a:lnSpc>
                          <a:spcPct val="150000"/>
                        </a:lnSpc>
                        <a:buNone/>
                      </a:pPr>
                      <a:r>
                        <a:rPr lang="en-US" sz="2400" b="0">
                          <a:latin typeface="Times New Roman" panose="02020603050405020304" charset="0"/>
                          <a:ea typeface="华文细黑" panose="02010600040101010101" charset="-122"/>
                          <a:cs typeface="Times New Roman" panose="02020603050405020304" charset="0"/>
                        </a:rPr>
                        <a:t>1. </a:t>
                      </a:r>
                      <a:r>
                        <a:rPr lang="en-US" altLang="zh-CN" sz="2400">
                          <a:latin typeface="Times New Roman" panose="02020603050405020304" charset="0"/>
                          <a:ea typeface="华文细黑" panose="02010600040101010101" charset="-122"/>
                        </a:rPr>
                        <a:t>Good Deal is a local movement in some countries. It works to help farmers and workers in less developed areas receive a better deal for their produce. </a:t>
                      </a:r>
                      <a:endParaRPr lang="en-US" sz="2400" b="0">
                        <a:latin typeface="Times New Roman" panose="02020603050405020304" charset="0"/>
                        <a:ea typeface="华文细黑" panose="02010600040101010101" charset="-122"/>
                        <a:cs typeface="Times New Roman" panose="02020603050405020304" charset="0"/>
                      </a:endParaRPr>
                    </a:p>
                  </a:txBody>
                  <a:tcPr marL="68580" marR="68580" marT="0" marB="0" vert="horz">
                    <a:lnL>
                      <a:noFill/>
                    </a:lnL>
                    <a:lnR cap="flat">
                      <a:noFill/>
                    </a:lnR>
                    <a:lnT cap="flat">
                      <a:noFill/>
                    </a:lnT>
                    <a:lnB cap="flat">
                      <a:noFill/>
                    </a:lnB>
                    <a:lnTlToBr>
                      <a:noFill/>
                    </a:lnTlToBr>
                    <a:lnBlToTr>
                      <a:noFill/>
                    </a:lnBlToTr>
                    <a:noFill/>
                  </a:tcPr>
                </a:tc>
              </a:tr>
            </a:tbl>
          </a:graphicData>
        </a:graphic>
      </p:graphicFrame>
      <p:sp>
        <p:nvSpPr>
          <p:cNvPr id="4" name="文本框 3"/>
          <p:cNvSpPr txBox="1"/>
          <p:nvPr/>
        </p:nvSpPr>
        <p:spPr>
          <a:xfrm>
            <a:off x="628015" y="3676015"/>
            <a:ext cx="10935970" cy="1198880"/>
          </a:xfrm>
          <a:prstGeom prst="rect">
            <a:avLst/>
          </a:prstGeom>
          <a:noFill/>
        </p:spPr>
        <p:txBody>
          <a:bodyPr wrap="square" rtlCol="0">
            <a:spAutoFit/>
          </a:bodyPr>
          <a:lstStyle/>
          <a:p>
            <a:pPr fontAlgn="auto">
              <a:lnSpc>
                <a:spcPct val="150000"/>
              </a:lnSpc>
            </a:pPr>
            <a:r>
              <a:rPr lang="zh-CN" altLang="en-US" sz="2400">
                <a:solidFill>
                  <a:srgbClr val="FF0000"/>
                </a:solidFill>
                <a:latin typeface="Times New Roman" panose="02020603050405020304" charset="0"/>
                <a:cs typeface="Times New Roman" panose="02020603050405020304" charset="0"/>
              </a:rPr>
              <a:t>Good Deal is a local movement </a:t>
            </a:r>
            <a:r>
              <a:rPr lang="zh-CN" altLang="en-US" sz="2400" u="sng">
                <a:solidFill>
                  <a:srgbClr val="FF0000"/>
                </a:solidFill>
                <a:latin typeface="Times New Roman" panose="02020603050405020304" charset="0"/>
                <a:cs typeface="Times New Roman" panose="02020603050405020304" charset="0"/>
              </a:rPr>
              <a:t> </a:t>
            </a:r>
            <a:r>
              <a:rPr lang="zh-CN" altLang="en-US" sz="2400" u="sng">
                <a:solidFill>
                  <a:schemeClr val="accent1">
                    <a:lumMod val="75000"/>
                  </a:schemeClr>
                </a:solidFill>
                <a:latin typeface="Times New Roman" panose="02020603050405020304" charset="0"/>
                <a:cs typeface="Times New Roman" panose="02020603050405020304" charset="0"/>
              </a:rPr>
              <a:t>that / which  </a:t>
            </a:r>
            <a:r>
              <a:rPr lang="zh-CN" altLang="en-US" sz="2400" u="sng">
                <a:solidFill>
                  <a:srgbClr val="FF0000"/>
                </a:solidFill>
                <a:latin typeface="Times New Roman" panose="02020603050405020304" charset="0"/>
                <a:cs typeface="Times New Roman" panose="02020603050405020304" charset="0"/>
              </a:rPr>
              <a:t>in some countries works to help farmers and workers in less developed areas receive a better deal for their produce</a:t>
            </a:r>
            <a:r>
              <a:rPr lang="zh-CN" altLang="en-US" sz="2400">
                <a:solidFill>
                  <a:srgbClr val="FF0000"/>
                </a:solidFill>
                <a:latin typeface="Times New Roman" panose="02020603050405020304" charset="0"/>
                <a:cs typeface="Times New Roman" panose="02020603050405020304" charset="0"/>
              </a:rPr>
              <a:t>. </a:t>
            </a:r>
            <a:endParaRPr lang="zh-CN" altLang="en-US" sz="2400">
              <a:solidFill>
                <a:srgbClr val="FF0000"/>
              </a:solidFill>
              <a:latin typeface="Times New Roman" panose="02020603050405020304" charset="0"/>
              <a:cs typeface="Times New Roman" panose="02020603050405020304"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3" name="表格 2"/>
          <p:cNvGraphicFramePr>
            <a:graphicFrameLocks noGrp="1"/>
          </p:cNvGraphicFramePr>
          <p:nvPr>
            <p:custDataLst>
              <p:tags r:id="rId1"/>
            </p:custDataLst>
          </p:nvPr>
        </p:nvGraphicFramePr>
        <p:xfrm>
          <a:off x="277495" y="213995"/>
          <a:ext cx="11637010" cy="2473325"/>
        </p:xfrm>
        <a:graphic>
          <a:graphicData uri="http://schemas.openxmlformats.org/drawingml/2006/table">
            <a:tbl>
              <a:tblPr firstRow="1" bandRow="1">
                <a:tableStyleId>{5940675A-B579-460E-94D1-54222C63F5DA}</a:tableStyleId>
              </a:tblPr>
              <a:tblGrid>
                <a:gridCol w="11637010"/>
              </a:tblGrid>
              <a:tr h="2473325">
                <a:tc>
                  <a:txBody>
                    <a:bodyPr wrap="square"/>
                    <a:lstStyle/>
                    <a:p>
                      <a:pPr indent="0" algn="l" fontAlgn="auto">
                        <a:lnSpc>
                          <a:spcPct val="150000"/>
                        </a:lnSpc>
                        <a:buNone/>
                      </a:pPr>
                      <a:r>
                        <a:rPr lang="en-US" altLang="zh-CN" sz="2400">
                          <a:latin typeface="Times New Roman" panose="02020603050405020304" charset="0"/>
                          <a:ea typeface="宋体" panose="02010600030101010101" pitchFamily="2" charset="-122"/>
                          <a:cs typeface="Times New Roman" panose="02020603050405020304" charset="0"/>
                        </a:rPr>
                        <a:t>2. The movement has proven popular among young people, and they want to help producers get the payment they deserve.</a:t>
                      </a:r>
                      <a:endParaRPr lang="en-US" altLang="zh-CN" sz="2400">
                        <a:latin typeface="Times New Roman" panose="02020603050405020304" charset="0"/>
                        <a:ea typeface="宋体" panose="02010600030101010101" pitchFamily="2" charset="-122"/>
                        <a:cs typeface="Times New Roman" panose="02020603050405020304" charset="0"/>
                      </a:endParaRPr>
                    </a:p>
                    <a:p>
                      <a:pPr indent="0" algn="l" fontAlgn="auto">
                        <a:lnSpc>
                          <a:spcPct val="150000"/>
                        </a:lnSpc>
                        <a:buNone/>
                      </a:pPr>
                      <a:endParaRPr 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a:noFill/>
                    </a:lnL>
                    <a:lnR cap="flat">
                      <a:noFill/>
                    </a:lnR>
                    <a:lnT cap="flat">
                      <a:noFill/>
                    </a:lnT>
                    <a:lnB cap="flat">
                      <a:noFill/>
                    </a:lnB>
                    <a:lnTlToBr>
                      <a:noFill/>
                    </a:lnTlToBr>
                    <a:lnBlToTr>
                      <a:noFill/>
                    </a:lnBlToTr>
                    <a:noFill/>
                  </a:tcPr>
                </a:tc>
              </a:tr>
            </a:tbl>
          </a:graphicData>
        </a:graphic>
      </p:graphicFrame>
      <p:sp>
        <p:nvSpPr>
          <p:cNvPr id="4" name="文本框 3"/>
          <p:cNvSpPr txBox="1"/>
          <p:nvPr/>
        </p:nvSpPr>
        <p:spPr>
          <a:xfrm>
            <a:off x="508000" y="1297940"/>
            <a:ext cx="11176000" cy="1198880"/>
          </a:xfrm>
          <a:prstGeom prst="rect">
            <a:avLst/>
          </a:prstGeom>
          <a:noFill/>
        </p:spPr>
        <p:txBody>
          <a:bodyPr wrap="square" rtlCol="0">
            <a:spAutoFit/>
          </a:bodyPr>
          <a:lstStyle/>
          <a:p>
            <a:pPr fontAlgn="auto">
              <a:lnSpc>
                <a:spcPct val="150000"/>
              </a:lnSpc>
            </a:pPr>
            <a:r>
              <a:rPr lang="zh-CN" altLang="en-US" sz="2400">
                <a:solidFill>
                  <a:srgbClr val="FF0000"/>
                </a:solidFill>
              </a:rPr>
              <a:t>The movement has proven popular among young people,</a:t>
            </a:r>
            <a:r>
              <a:rPr lang="zh-CN" altLang="en-US" sz="2400">
                <a:solidFill>
                  <a:srgbClr val="5C50F6"/>
                </a:solidFill>
              </a:rPr>
              <a:t> </a:t>
            </a:r>
            <a:r>
              <a:rPr lang="zh-CN" altLang="en-US" sz="2400" u="sng">
                <a:solidFill>
                  <a:srgbClr val="5C50F6"/>
                </a:solidFill>
              </a:rPr>
              <a:t> who</a:t>
            </a:r>
            <a:r>
              <a:rPr lang="zh-CN" altLang="en-US" sz="2400" u="sng">
                <a:solidFill>
                  <a:srgbClr val="FF0000"/>
                </a:solidFill>
              </a:rPr>
              <a:t>  want to help producers get the payment they deserve. </a:t>
            </a:r>
            <a:endParaRPr lang="zh-CN" altLang="en-US" sz="2400" u="sng">
              <a:solidFill>
                <a:srgbClr val="FF0000"/>
              </a:solidFill>
            </a:endParaRPr>
          </a:p>
        </p:txBody>
      </p:sp>
      <p:graphicFrame>
        <p:nvGraphicFramePr>
          <p:cNvPr id="5" name="表格 4"/>
          <p:cNvGraphicFramePr>
            <a:graphicFrameLocks noGrp="1"/>
          </p:cNvGraphicFramePr>
          <p:nvPr/>
        </p:nvGraphicFramePr>
        <p:xfrm>
          <a:off x="327025" y="3041015"/>
          <a:ext cx="11648440" cy="3291840"/>
        </p:xfrm>
        <a:graphic>
          <a:graphicData uri="http://schemas.openxmlformats.org/drawingml/2006/table">
            <a:tbl>
              <a:tblPr firstRow="1" bandRow="1">
                <a:tableStyleId>{5940675A-B579-460E-94D1-54222C63F5DA}</a:tableStyleId>
              </a:tblPr>
              <a:tblGrid>
                <a:gridCol w="11648440"/>
              </a:tblGrid>
              <a:tr h="1107440">
                <a:tc>
                  <a:txBody>
                    <a:bodyPr wrap="square"/>
                    <a:lstStyle/>
                    <a:p>
                      <a:pPr indent="0" algn="l" fontAlgn="auto">
                        <a:lnSpc>
                          <a:spcPct val="150000"/>
                        </a:lnSpc>
                        <a:buNone/>
                      </a:pPr>
                      <a:r>
                        <a:rPr lang="en-US" sz="2400" b="0">
                          <a:latin typeface="Times New Roman" panose="02020603050405020304" charset="0"/>
                          <a:ea typeface="宋体" panose="02010600030101010101" pitchFamily="2" charset="-122"/>
                          <a:cs typeface="Times New Roman" panose="02020603050405020304" charset="0"/>
                        </a:rPr>
                        <a:t>3. </a:t>
                      </a:r>
                      <a:r>
                        <a:rPr lang="en-US" altLang="zh-CN" sz="2400">
                          <a:latin typeface="Times New Roman" panose="02020603050405020304" charset="0"/>
                          <a:ea typeface="宋体" panose="02010600030101010101" pitchFamily="2" charset="-122"/>
                          <a:cs typeface="Times New Roman" panose="02020603050405020304" charset="0"/>
                        </a:rPr>
                        <a:t>However, some people are less optimistic, and argue that it discriminates against producers not part of the Good Deal movement. </a:t>
                      </a:r>
                      <a:endParaRPr lang="en-US" altLang="zh-CN" sz="2400">
                        <a:latin typeface="Times New Roman" panose="02020603050405020304" charset="0"/>
                        <a:ea typeface="宋体" panose="02010600030101010101" pitchFamily="2" charset="-122"/>
                        <a:cs typeface="Times New Roman" panose="02020603050405020304" charset="0"/>
                      </a:endParaRPr>
                    </a:p>
                    <a:p>
                      <a:pPr indent="0" algn="l" fontAlgn="auto">
                        <a:lnSpc>
                          <a:spcPct val="150000"/>
                        </a:lnSpc>
                        <a:buNone/>
                      </a:pPr>
                      <a:endParaRPr lang="en-US" sz="2400" b="0">
                        <a:solidFill>
                          <a:srgbClr val="0000FF"/>
                        </a:solidFill>
                        <a:latin typeface="Times New Roman" panose="02020603050405020304" charset="0"/>
                        <a:ea typeface="宋体" panose="02010600030101010101" pitchFamily="2" charset="-122"/>
                        <a:cs typeface="Times New Roman" panose="02020603050405020304" charset="0"/>
                      </a:endParaRPr>
                    </a:p>
                    <a:p>
                      <a:pPr indent="0" algn="l" fontAlgn="auto">
                        <a:lnSpc>
                          <a:spcPct val="150000"/>
                        </a:lnSpc>
                        <a:buNone/>
                      </a:pPr>
                      <a:endParaRPr lang="en-US" sz="2400" b="0">
                        <a:solidFill>
                          <a:srgbClr val="0000FF"/>
                        </a:solidFill>
                        <a:latin typeface="Times New Roman" panose="02020603050405020304" charset="0"/>
                        <a:ea typeface="宋体" panose="02010600030101010101" pitchFamily="2" charset="-122"/>
                        <a:cs typeface="Times New Roman" panose="02020603050405020304" charset="0"/>
                      </a:endParaRPr>
                    </a:p>
                    <a:p>
                      <a:pPr indent="0" algn="l" fontAlgn="auto">
                        <a:lnSpc>
                          <a:spcPct val="150000"/>
                        </a:lnSpc>
                        <a:buNone/>
                      </a:pPr>
                      <a:endParaRPr lang="en-US" sz="2400" b="0">
                        <a:solidFill>
                          <a:srgbClr val="0000FF"/>
                        </a:solidFill>
                        <a:latin typeface="Times New Roman" panose="02020603050405020304" charset="0"/>
                        <a:ea typeface="宋体" panose="02010600030101010101" pitchFamily="2" charset="-122"/>
                        <a:cs typeface="Times New Roman" panose="02020603050405020304" charset="0"/>
                      </a:endParaRPr>
                    </a:p>
                    <a:p>
                      <a:pPr indent="0" algn="l" fontAlgn="auto">
                        <a:lnSpc>
                          <a:spcPct val="150000"/>
                        </a:lnSpc>
                        <a:buNone/>
                      </a:pPr>
                      <a:endParaRPr lang="en-US" sz="2400" b="0">
                        <a:solidFill>
                          <a:srgbClr val="0000FF"/>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a:noFill/>
                    </a:lnL>
                    <a:lnR cap="flat">
                      <a:noFill/>
                    </a:lnR>
                    <a:lnT cap="flat">
                      <a:noFill/>
                    </a:lnT>
                    <a:lnB cap="flat">
                      <a:noFill/>
                    </a:lnB>
                    <a:lnTlToBr>
                      <a:noFill/>
                    </a:lnTlToBr>
                    <a:lnBlToTr>
                      <a:noFill/>
                    </a:lnBlToTr>
                    <a:noFill/>
                  </a:tcPr>
                </a:tc>
              </a:tr>
            </a:tbl>
          </a:graphicData>
        </a:graphic>
      </p:graphicFrame>
      <p:sp>
        <p:nvSpPr>
          <p:cNvPr id="6" name="文本框 5"/>
          <p:cNvSpPr txBox="1"/>
          <p:nvPr/>
        </p:nvSpPr>
        <p:spPr>
          <a:xfrm>
            <a:off x="516890" y="4388485"/>
            <a:ext cx="11457940" cy="1198880"/>
          </a:xfrm>
          <a:prstGeom prst="rect">
            <a:avLst/>
          </a:prstGeom>
          <a:noFill/>
        </p:spPr>
        <p:txBody>
          <a:bodyPr wrap="square" rtlCol="0">
            <a:spAutoFit/>
          </a:bodyPr>
          <a:lstStyle/>
          <a:p>
            <a:pPr fontAlgn="auto">
              <a:lnSpc>
                <a:spcPct val="150000"/>
              </a:lnSpc>
            </a:pPr>
            <a:r>
              <a:rPr lang="en-US" altLang="zh-CN" sz="2400">
                <a:solidFill>
                  <a:srgbClr val="FF0000"/>
                </a:solidFill>
              </a:rPr>
              <a:t> </a:t>
            </a:r>
            <a:r>
              <a:rPr lang="zh-CN" altLang="en-US" sz="2400">
                <a:solidFill>
                  <a:srgbClr val="FF0000"/>
                </a:solidFill>
              </a:rPr>
              <a:t>However, some people </a:t>
            </a:r>
            <a:r>
              <a:rPr lang="zh-CN" altLang="en-US" sz="2400" u="sng">
                <a:solidFill>
                  <a:srgbClr val="5C50F6"/>
                </a:solidFill>
              </a:rPr>
              <a:t>who</a:t>
            </a:r>
            <a:r>
              <a:rPr lang="zh-CN" altLang="en-US" sz="2400" u="sng">
                <a:solidFill>
                  <a:srgbClr val="FF0000"/>
                </a:solidFill>
              </a:rPr>
              <a:t> are less optimistic</a:t>
            </a:r>
            <a:r>
              <a:rPr lang="zh-CN" altLang="en-US" sz="2400">
                <a:solidFill>
                  <a:srgbClr val="FF0000"/>
                </a:solidFill>
              </a:rPr>
              <a:t> argue that it discriminates against producers not part of the Good Deal movement. </a:t>
            </a:r>
            <a:endParaRPr lang="zh-CN" altLang="en-US" sz="24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97580" y="0"/>
            <a:ext cx="6644640" cy="705485"/>
          </a:xfrm>
        </p:spPr>
        <p:txBody>
          <a:bodyPr/>
          <a:lstStyle/>
          <a:p>
            <a:pPr algn="ctr"/>
            <a:r>
              <a:rPr lang="en-US" altLang="zh-CN">
                <a:solidFill>
                  <a:srgbClr val="5C50F6"/>
                </a:solidFill>
                <a:effectLst>
                  <a:outerShdw blurRad="38100" dist="25400" dir="5400000" algn="ctr" rotWithShape="0">
                    <a:srgbClr val="6E747A">
                      <a:alpha val="43000"/>
                    </a:srgbClr>
                  </a:outerShdw>
                </a:effectLst>
                <a:sym typeface="+mn-ea"/>
              </a:rPr>
              <a:t>Practice    Activity 3</a:t>
            </a:r>
            <a:endParaRPr lang="zh-CN" altLang="en-US"/>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 name="图片 2"/>
          <p:cNvPicPr>
            <a:picLocks noChangeAspect="1"/>
          </p:cNvPicPr>
          <p:nvPr/>
        </p:nvPicPr>
        <p:blipFill>
          <a:blip r:embed="rId1"/>
          <a:stretch>
            <a:fillRect/>
          </a:stretch>
        </p:blipFill>
        <p:spPr>
          <a:xfrm>
            <a:off x="635" y="1008380"/>
            <a:ext cx="5379085" cy="5849620"/>
          </a:xfrm>
          <a:prstGeom prst="rect">
            <a:avLst/>
          </a:prstGeom>
        </p:spPr>
      </p:pic>
      <p:graphicFrame>
        <p:nvGraphicFramePr>
          <p:cNvPr id="4" name="表格 3"/>
          <p:cNvGraphicFramePr>
            <a:graphicFrameLocks noGrp="1"/>
          </p:cNvGraphicFramePr>
          <p:nvPr>
            <p:custDataLst>
              <p:tags r:id="rId2"/>
            </p:custDataLst>
          </p:nvPr>
        </p:nvGraphicFramePr>
        <p:xfrm>
          <a:off x="5169535" y="1008380"/>
          <a:ext cx="7021830" cy="5849620"/>
        </p:xfrm>
        <a:graphic>
          <a:graphicData uri="http://schemas.openxmlformats.org/drawingml/2006/table">
            <a:tbl>
              <a:tblPr firstRow="1" bandRow="1">
                <a:tableStyleId>{5940675A-B579-460E-94D1-54222C63F5DA}</a:tableStyleId>
              </a:tblPr>
              <a:tblGrid>
                <a:gridCol w="7021830"/>
              </a:tblGrid>
              <a:tr h="731520">
                <a:tc>
                  <a:txBody>
                    <a:bodyPr wrap="square"/>
                    <a:lstStyle/>
                    <a:p>
                      <a:pPr indent="0" algn="ctr" fontAlgn="auto">
                        <a:lnSpc>
                          <a:spcPct val="150000"/>
                        </a:lnSpc>
                        <a:buNone/>
                      </a:pPr>
                      <a:r>
                        <a:rPr lang="en-US" sz="2400" b="1">
                          <a:solidFill>
                            <a:schemeClr val="accent4">
                              <a:lumMod val="50000"/>
                            </a:schemeClr>
                          </a:solidFill>
                          <a:latin typeface="Times New Roman" panose="02020603050405020304" charset="0"/>
                          <a:cs typeface="Times New Roman" panose="02020603050405020304" charset="0"/>
                        </a:rPr>
                        <a:t>Green Equator Coffee</a:t>
                      </a:r>
                      <a:endParaRPr lang="en-US" altLang="en-US" sz="2400" b="1">
                        <a:solidFill>
                          <a:schemeClr val="accent4">
                            <a:lumMod val="50000"/>
                          </a:schemeClr>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r>
              <a:tr h="1107440">
                <a:tc>
                  <a:txBody>
                    <a:bodyPr wrap="square"/>
                    <a:lstStyle/>
                    <a:p>
                      <a:pPr indent="0" fontAlgn="auto">
                        <a:lnSpc>
                          <a:spcPct val="150000"/>
                        </a:lnSpc>
                        <a:buNone/>
                      </a:pPr>
                      <a:r>
                        <a:rPr lang="en-US" sz="2400" b="1">
                          <a:solidFill>
                            <a:schemeClr val="accent4">
                              <a:lumMod val="50000"/>
                            </a:schemeClr>
                          </a:solidFill>
                          <a:latin typeface="Times New Roman" panose="02020603050405020304" charset="0"/>
                          <a:cs typeface="Times New Roman" panose="02020603050405020304" charset="0"/>
                        </a:rPr>
                        <a:t>Price:</a:t>
                      </a:r>
                      <a:r>
                        <a:rPr lang="en-US" sz="2400" b="0">
                          <a:latin typeface="Times New Roman" panose="02020603050405020304" charset="0"/>
                          <a:cs typeface="Times New Roman" panose="02020603050405020304" charset="0"/>
                        </a:rPr>
                        <a:t>  $ 25 per kg</a:t>
                      </a:r>
                      <a:endParaRPr lang="en-US" altLang="en-US" sz="2400" b="1">
                        <a:solidFill>
                          <a:srgbClr val="7030A0"/>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r>
              <a:tr h="1337310">
                <a:tc>
                  <a:txBody>
                    <a:bodyPr wrap="square"/>
                    <a:lstStyle/>
                    <a:p>
                      <a:pPr indent="0" fontAlgn="auto">
                        <a:lnSpc>
                          <a:spcPct val="150000"/>
                        </a:lnSpc>
                        <a:buNone/>
                      </a:pPr>
                      <a:r>
                        <a:rPr lang="en-US" sz="2400" b="1">
                          <a:solidFill>
                            <a:schemeClr val="accent4">
                              <a:lumMod val="50000"/>
                            </a:schemeClr>
                          </a:solidFill>
                          <a:latin typeface="Times New Roman" panose="02020603050405020304" charset="0"/>
                          <a:cs typeface="Times New Roman" panose="02020603050405020304" charset="0"/>
                        </a:rPr>
                        <a:t>Origin:</a:t>
                      </a:r>
                      <a:r>
                        <a:rPr lang="en-US" sz="2400" b="0">
                          <a:latin typeface="Times New Roman" panose="02020603050405020304" charset="0"/>
                          <a:cs typeface="Times New Roman" panose="02020603050405020304" charset="0"/>
                        </a:rPr>
                        <a:t>  grown on the Green Equator Estate </a:t>
                      </a:r>
                      <a:endParaRPr lang="en-US" altLang="en-US" sz="2400" b="1">
                        <a:solidFill>
                          <a:srgbClr val="7030A0"/>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r>
              <a:tr h="1336040">
                <a:tc>
                  <a:txBody>
                    <a:bodyPr wrap="square"/>
                    <a:lstStyle/>
                    <a:p>
                      <a:pPr indent="0" fontAlgn="auto">
                        <a:lnSpc>
                          <a:spcPct val="150000"/>
                        </a:lnSpc>
                        <a:buNone/>
                      </a:pPr>
                      <a:r>
                        <a:rPr lang="en-US" sz="2400" b="1">
                          <a:solidFill>
                            <a:schemeClr val="accent4">
                              <a:lumMod val="50000"/>
                            </a:schemeClr>
                          </a:solidFill>
                          <a:latin typeface="Times New Roman" panose="02020603050405020304" charset="0"/>
                          <a:cs typeface="Times New Roman" panose="02020603050405020304" charset="0"/>
                        </a:rPr>
                        <a:t>Special feature:</a:t>
                      </a:r>
                      <a:r>
                        <a:rPr lang="en-US" sz="2400" b="0">
                          <a:solidFill>
                            <a:schemeClr val="accent4">
                              <a:lumMod val="50000"/>
                            </a:schemeClr>
                          </a:solidFill>
                          <a:latin typeface="Times New Roman" panose="02020603050405020304" charset="0"/>
                          <a:cs typeface="Times New Roman" panose="02020603050405020304" charset="0"/>
                        </a:rPr>
                        <a:t> </a:t>
                      </a:r>
                      <a:r>
                        <a:rPr lang="en-US" sz="2400" b="0">
                          <a:latin typeface="Times New Roman" panose="02020603050405020304" charset="0"/>
                          <a:cs typeface="Times New Roman" panose="02020603050405020304" charset="0"/>
                        </a:rPr>
                        <a:t> 100% organic ; superior, smooth blend, with mild flavour; </a:t>
                      </a:r>
                      <a:endParaRPr lang="en-US" altLang="en-US" sz="2400" b="1">
                        <a:solidFill>
                          <a:srgbClr val="7030A0"/>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r>
              <a:tr h="1337310">
                <a:tc>
                  <a:txBody>
                    <a:bodyPr wrap="square"/>
                    <a:lstStyle/>
                    <a:p>
                      <a:pPr indent="0" fontAlgn="auto">
                        <a:lnSpc>
                          <a:spcPct val="150000"/>
                        </a:lnSpc>
                        <a:buNone/>
                      </a:pPr>
                      <a:r>
                        <a:rPr lang="en-US" sz="2400" b="1">
                          <a:solidFill>
                            <a:schemeClr val="accent4">
                              <a:lumMod val="50000"/>
                            </a:schemeClr>
                          </a:solidFill>
                          <a:latin typeface="Times New Roman" panose="02020603050405020304" charset="0"/>
                          <a:cs typeface="Times New Roman" panose="02020603050405020304" charset="0"/>
                        </a:rPr>
                        <a:t>Good Deal guarantee:</a:t>
                      </a:r>
                      <a:r>
                        <a:rPr lang="en-US" sz="2400" b="0">
                          <a:solidFill>
                            <a:schemeClr val="accent4">
                              <a:lumMod val="50000"/>
                            </a:schemeClr>
                          </a:solidFill>
                          <a:latin typeface="Times New Roman" panose="02020603050405020304" charset="0"/>
                          <a:cs typeface="Times New Roman" panose="02020603050405020304" charset="0"/>
                        </a:rPr>
                        <a:t> </a:t>
                      </a:r>
                      <a:r>
                        <a:rPr lang="en-US" sz="2400" b="0">
                          <a:latin typeface="Times New Roman" panose="02020603050405020304" charset="0"/>
                          <a:cs typeface="Times New Roman" panose="02020603050405020304" charset="0"/>
                        </a:rPr>
                        <a:t> one-third of the sale price returned to local producers </a:t>
                      </a:r>
                      <a:endParaRPr lang="en-US" altLang="en-US" sz="2400" b="1">
                        <a:solidFill>
                          <a:srgbClr val="7030A0"/>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r>
            </a:tbl>
          </a:graphicData>
        </a:graphic>
      </p:graphicFrame>
    </p:spTree>
    <p:custDataLst>
      <p:tags r:id="rId3"/>
    </p:custDataLst>
  </p:cSld>
  <p:clrMapOvr>
    <a:masterClrMapping/>
  </p:clrMapOvr>
  <p:transition/>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OS" val="Unix 3.10 unknown"/>
  <p:tag name="AS_RELEASE_DATE" val="2020.11.30"/>
  <p:tag name="AS_TITLE" val="Aspose.Slides for Java"/>
  <p:tag name="AS_VERSION" val="20.11"/>
  <p:tag name="KSO_WPP_MARK_KEY" val="39142c1b-3d4a-41cc-a19c-afd8c0de5dcc"/>
  <p:tag name="COMMONDATA" val="eyJoZGlkIjoiNzAzMjMzZTEwNDUwZmM1Mjk2MTVjYmQxODMwZjRmZGIifQ=="/>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3.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UNIT_TABLE_BEAUTIFY" val="smartTable{ce8c6d00-fd86-4517-a21a-f60b4697d475}"/>
  <p:tag name="TABLE_ENDDRAG_ORIGIN_RECT" val="901*428"/>
  <p:tag name="TABLE_ENDDRAG_RECT" val="29*83*901*429"/>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UNIT_TABLE_BEAUTIFY" val="smartTable{34ebfa90-724e-4634-a5f1-c96fafe43e55}"/>
  <p:tag name="TABLE_ENDDRAG_ORIGIN_RECT" val="898*383"/>
  <p:tag name="TABLE_ENDDRAG_RECT" val="24*101*898*383"/>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TABLE_BEAUTIFY" val="smartTable{bdd8a53c-51f8-4ffd-b8d8-bbba0b36910a}"/>
  <p:tag name="TABLE_ENDDRAG_ORIGIN_RECT" val="921*433"/>
  <p:tag name="TABLE_ENDDRAG_RECT" val="21*72*921*433"/>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UNIT_TABLE_BEAUTIFY" val="smartTable{7b96888c-e7f7-43b6-8708-06cfb7f6fc4b}"/>
  <p:tag name="TABLE_ENDDRAG_ORIGIN_RECT" val="827*338"/>
  <p:tag name="TABLE_ENDDRAG_RECT" val="60*82*827*338"/>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UNIT_TABLE_BEAUTIFY" val="smartTable{f7bf5e96-74b9-42b6-9cc1-b7efdac90e04}"/>
  <p:tag name="TABLE_ENDDRAG_ORIGIN_RECT" val="894*390"/>
  <p:tag name="TABLE_ENDDRAG_RECT" val="29*121*894*390"/>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UNIT_TABLE_BEAUTIFY" val="smartTable{b3c2467c-6ca5-4673-8d6c-877878eed80f}"/>
  <p:tag name="TABLE_ENDDRAG_ORIGIN_RECT" val="917*87"/>
  <p:tag name="TABLE_ENDDRAG_RECT" val="25*235*917*87"/>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TABLE_ENDDRAG_ORIGIN_RECT" val="552*460"/>
  <p:tag name="TABLE_ENDDRAG_RECT" val="407*79*552*460"/>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UNIT_TABLE_BEAUTIFY" val="smartTable{d477caa5-f37a-4816-a431-650403e2b32a}"/>
  <p:tag name="TABLE_ENDDRAG_ORIGIN_RECT" val="875*419"/>
  <p:tag name="TABLE_ENDDRAG_RECT" val="56*92*875*419"/>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UNIT_TABLE_BEAUTIFY" val="smartTable{52a0a668-564e-4e63-af4e-6e608ba0925b}"/>
  <p:tag name="TABLE_ENDDRAG_ORIGIN_RECT" val="443*459"/>
  <p:tag name="TABLE_ENDDRAG_RECT" val="516*73*443*459"/>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UNIT_TABLE_BEAUTIFY" val="smartTable{7cb2c4d5-d134-4a39-96e8-74a3ec33425c}"/>
  <p:tag name="TABLE_ENDDRAG_ORIGIN_RECT" val="951*429"/>
  <p:tag name="TABLE_ENDDRAG_RECT" val="8*73*951*429"/>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UNIT_TABLE_BEAUTIFY" val="smartTable{e384978a-66c2-4ab6-9096-51a8c566890e}"/>
  <p:tag name="TABLE_ENDDRAG_ORIGIN_RECT" val="940*479"/>
  <p:tag name="TABLE_ENDDRAG_RECT" val="12*26*940*479"/>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UNIT_TABLE_BEAUTIFY" val="smartTable{dbfffcbd-4955-4b9c-85da-5c0ab29cc718}"/>
  <p:tag name="TABLE_ENDDRAG_ORIGIN_RECT" val="877*447"/>
  <p:tag name="TABLE_ENDDRAG_RECT" val="49*64*877*447"/>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7947</Words>
  <Application>WPS 演示</Application>
  <PresentationFormat/>
  <Paragraphs>475</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宋体</vt:lpstr>
      <vt:lpstr>Wingdings</vt:lpstr>
      <vt:lpstr>微软雅黑</vt:lpstr>
      <vt:lpstr>Wingdings</vt:lpstr>
      <vt:lpstr>Times New Roman</vt:lpstr>
      <vt:lpstr>字魂27号-布丁体</vt:lpstr>
      <vt:lpstr>华文细黑</vt:lpstr>
      <vt:lpstr>Arial Unicode MS</vt:lpstr>
      <vt:lpstr>Calibri</vt:lpstr>
      <vt:lpstr>Office 主题​​</vt:lpstr>
      <vt:lpstr>PowerPoint 演示文稿</vt:lpstr>
      <vt:lpstr>Part One    Grammar </vt:lpstr>
      <vt:lpstr>Relative words that introduces attributive clauses</vt:lpstr>
      <vt:lpstr> Relative words that introduces attributive clauses </vt:lpstr>
      <vt:lpstr>Categories of attributive clauses</vt:lpstr>
      <vt:lpstr>Follow the rule and put it into use</vt:lpstr>
      <vt:lpstr>Practice    Activity 2  </vt:lpstr>
      <vt:lpstr>PowerPoint 演示文稿</vt:lpstr>
      <vt:lpstr>Practice    Activity 3</vt:lpstr>
      <vt:lpstr>The introduction to Green Equator Coffee</vt:lpstr>
      <vt:lpstr>Part 2     Listening </vt:lpstr>
      <vt:lpstr>Listen to the conversation for key infromation </vt:lpstr>
      <vt:lpstr> Listen again and complete the paragraph</vt:lpstr>
      <vt:lpstr>Post listening   Answer the following question</vt:lpstr>
      <vt:lpstr>Post listening</vt:lpstr>
      <vt:lpstr> Posting listening    Ask for or give a clarification! </vt:lpstr>
      <vt:lpstr>Part 3        Focus on vocabulary </vt:lpstr>
      <vt:lpstr>Paraphrase the terms about finance</vt:lpstr>
      <vt:lpstr>PowerPoint 演示文稿</vt:lpstr>
      <vt:lpstr>   Discussion </vt:lpstr>
      <vt:lpstr> Language appreciation   </vt:lpstr>
      <vt:lpstr> Language appreciation   </vt:lpstr>
      <vt:lpstr>  Language points  </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风轻云淡</cp:lastModifiedBy>
  <cp:revision>2</cp:revision>
  <cp:lastPrinted>2021-06-10T13:25:00Z</cp:lastPrinted>
  <dcterms:created xsi:type="dcterms:W3CDTF">2021-06-10T13:25:00Z</dcterms:created>
  <dcterms:modified xsi:type="dcterms:W3CDTF">2023-03-19T18:50:46Z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C80391B1241F48E3AE318E0CB19F287F</vt:lpwstr>
  </property>
  <property fmtid="{D5CDD505-2E9C-101B-9397-08002B2CF9AE}" pid="7" name="KSOProductBuildVer">
    <vt:lpwstr>2052-11.1.0.13703</vt:lpwstr>
  </property>
</Properties>
</file>