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63" r:id="rId4"/>
    <p:sldId id="264" r:id="rId5"/>
    <p:sldId id="265" r:id="rId6"/>
    <p:sldId id="266" r:id="rId7"/>
    <p:sldId id="267" r:id="rId8"/>
    <p:sldId id="288"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307" r:id="rId22"/>
    <p:sldId id="308" r:id="rId23"/>
    <p:sldId id="309" r:id="rId24"/>
    <p:sldId id="310" r:id="rId25"/>
    <p:sldId id="262" r:id="rId26"/>
    <p:sldId id="261" r:id="rId27"/>
    <p:sldId id="260" r:id="rId28"/>
    <p:sldId id="259" r:id="rId29"/>
    <p:sldId id="258" r:id="rId30"/>
    <p:sldId id="257" r:id="rId31"/>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4" userDrawn="1">
          <p15:clr>
            <a:srgbClr val="A4A3A4"/>
          </p15:clr>
        </p15:guide>
        <p15:guide id="2" pos="38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24"/>
        <p:guide pos="380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10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4.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3.xml"/><Relationship Id="rId2" Type="http://schemas.openxmlformats.org/officeDocument/2006/relationships/image" Target="../media/image12.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2.xml"/><Relationship Id="rId2" Type="http://schemas.openxmlformats.org/officeDocument/2006/relationships/image" Target="../media/image14.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758045" y="6524625"/>
            <a:ext cx="2350135"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1819910" y="84455"/>
            <a:ext cx="8318500" cy="829310"/>
          </a:xfrm>
          <a:prstGeom prst="rect">
            <a:avLst/>
          </a:prstGeom>
        </p:spPr>
      </p:pic>
      <p:sp>
        <p:nvSpPr>
          <p:cNvPr id="6" name="文本框 5"/>
          <p:cNvSpPr txBox="1"/>
          <p:nvPr/>
        </p:nvSpPr>
        <p:spPr>
          <a:xfrm>
            <a:off x="7923530" y="937260"/>
            <a:ext cx="4268470" cy="368300"/>
          </a:xfrm>
          <a:prstGeom prst="rect">
            <a:avLst/>
          </a:prstGeom>
          <a:noFill/>
        </p:spPr>
        <p:txBody>
          <a:bodyPr wrap="square" rtlCol="0">
            <a:spAutoFit/>
          </a:bodyPr>
          <a:lstStyle/>
          <a:p>
            <a:r>
              <a:rPr lang="en-US" altLang="zh-CN" b="1" smtClean="0">
                <a:solidFill>
                  <a:schemeClr val="accent1"/>
                </a:solidFill>
                <a:sym typeface="+mn-ea"/>
              </a:rPr>
              <a:t>  </a:t>
            </a:r>
            <a:r>
              <a:rPr lang="zh-CN" altLang="en-US" sz="1600" b="1" smtClean="0">
                <a:solidFill>
                  <a:schemeClr val="accent1"/>
                </a:solidFill>
                <a:sym typeface="+mn-ea"/>
              </a:rPr>
              <a:t>外研版</a:t>
            </a:r>
            <a:r>
              <a:rPr lang="en-US" altLang="zh-CN" sz="1600" b="1" smtClean="0">
                <a:solidFill>
                  <a:schemeClr val="accent1"/>
                </a:solidFill>
                <a:sym typeface="+mn-ea"/>
              </a:rPr>
              <a:t>(2019)</a:t>
            </a:r>
            <a:r>
              <a:rPr lang="zh-CN" altLang="en-US" sz="1600" b="1" smtClean="0">
                <a:solidFill>
                  <a:schemeClr val="accent1"/>
                </a:solidFill>
                <a:sym typeface="+mn-ea"/>
              </a:rPr>
              <a:t>高中英语  选择性</a:t>
            </a:r>
            <a:r>
              <a:rPr lang="zh-CN" altLang="en-US" sz="1600" b="1">
                <a:solidFill>
                  <a:schemeClr val="accent1"/>
                </a:solidFill>
                <a:sym typeface="+mn-ea"/>
              </a:rPr>
              <a:t>必修第四册</a:t>
            </a:r>
            <a:r>
              <a:rPr lang="zh-CN" altLang="en-US" b="1">
                <a:solidFill>
                  <a:schemeClr val="accent1"/>
                </a:solidFill>
                <a:sym typeface="+mn-ea"/>
              </a:rPr>
              <a:t>   </a:t>
            </a:r>
            <a:endParaRPr lang="zh-CN" altLang="en-US"/>
          </a:p>
        </p:txBody>
      </p:sp>
      <p:sp>
        <p:nvSpPr>
          <p:cNvPr id="7" name="文本框 6"/>
          <p:cNvSpPr txBox="1"/>
          <p:nvPr/>
        </p:nvSpPr>
        <p:spPr>
          <a:xfrm>
            <a:off x="1003300" y="1842770"/>
            <a:ext cx="10427970" cy="922020"/>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rPr>
              <a:t>Unit  4    Everyday economics </a:t>
            </a:r>
            <a:endParaRPr lang="zh-CN" altLang="en-US" sz="5400" b="1">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sp>
        <p:nvSpPr>
          <p:cNvPr id="8" name="文本框 7"/>
          <p:cNvSpPr txBox="1"/>
          <p:nvPr/>
        </p:nvSpPr>
        <p:spPr>
          <a:xfrm>
            <a:off x="1508125" y="3251200"/>
            <a:ext cx="9923145" cy="706755"/>
          </a:xfrm>
          <a:prstGeom prst="rect">
            <a:avLst/>
          </a:prstGeom>
          <a:noFill/>
        </p:spPr>
        <p:txBody>
          <a:bodyPr wrap="square" rtlCol="0">
            <a:spAutoFit/>
          </a:bodyPr>
          <a:lstStyle/>
          <a:p>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Period </a:t>
            </a:r>
            <a:r>
              <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rPr>
              <a:t>3</a:t>
            </a:r>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   Developing ideas &amp; Presenting ideas</a:t>
            </a:r>
            <a:endPar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grpSp>
        <p:nvGrpSpPr>
          <p:cNvPr id="61" name="组合 60"/>
          <p:cNvGrpSpPr/>
          <p:nvPr/>
        </p:nvGrpSpPr>
        <p:grpSpPr>
          <a:xfrm flipH="1" flipV="1">
            <a:off x="-981075" y="-35560"/>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3030" y="8960"/>
            <a:ext cx="10969200" cy="705600"/>
          </a:xfrm>
        </p:spPr>
        <p:txBody>
          <a:bodyPr>
            <a:normAutofit fontScale="90000"/>
          </a:bodyPr>
          <a:lstStyle/>
          <a:p>
            <a:r>
              <a:rPr lang="en-US" altLang="zh-CN">
                <a:solidFill>
                  <a:schemeClr val="accent1"/>
                </a:solidFill>
                <a:effectLst>
                  <a:outerShdw blurRad="38100" dist="25400" dir="5400000" algn="ctr" rotWithShape="0">
                    <a:srgbClr val="6E747A">
                      <a:alpha val="43000"/>
                    </a:srgbClr>
                  </a:outerShdw>
                </a:effectLst>
                <a:sym typeface="+mn-ea"/>
              </a:rPr>
              <a:t>Benefits and problems of the sharing economy</a:t>
            </a:r>
            <a:endParaRPr lang="zh-CN" altLang="en-US"/>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262890" y="977265"/>
          <a:ext cx="11459845" cy="5151755"/>
        </p:xfrm>
        <a:graphic>
          <a:graphicData uri="http://schemas.openxmlformats.org/drawingml/2006/table">
            <a:tbl>
              <a:tblPr firstRow="1" bandRow="1">
                <a:tableStyleId>{5940675A-B579-460E-94D1-54222C63F5DA}</a:tableStyleId>
              </a:tblPr>
              <a:tblGrid>
                <a:gridCol w="11459845"/>
              </a:tblGrid>
              <a:tr h="5151755">
                <a:tc>
                  <a:txBody>
                    <a:bodyPr wrap="square"/>
                    <a:lstStyle/>
                    <a:p>
                      <a:pPr indent="0" algn="ctr" fontAlgn="auto">
                        <a:lnSpc>
                          <a:spcPct val="200000"/>
                        </a:lnSpc>
                        <a:buNone/>
                      </a:pPr>
                      <a:r>
                        <a:rPr lang="en-US" altLang="en-US" sz="2400" b="1">
                          <a:solidFill>
                            <a:srgbClr val="FF0000"/>
                          </a:solidFill>
                          <a:latin typeface="Times New Roman" panose="02020603050405020304" charset="0"/>
                          <a:ea typeface="Times New Roman" panose="02020603050405020304" charset="0"/>
                          <a:cs typeface="Times New Roman" panose="02020603050405020304" charset="0"/>
                        </a:rPr>
                        <a:t>Problems of the sharing economy </a:t>
                      </a:r>
                      <a:endParaRPr lang="en-US" altLang="en-US" sz="2400" b="1">
                        <a:solidFill>
                          <a:srgbClr val="FF0000"/>
                        </a:solidFill>
                        <a:latin typeface="Times New Roman" panose="02020603050405020304" charset="0"/>
                        <a:ea typeface="Times New Roman" panose="02020603050405020304" charset="0"/>
                        <a:cs typeface="Times New Roman" panose="02020603050405020304" charset="0"/>
                      </a:endParaRPr>
                    </a:p>
                    <a:p>
                      <a:pPr indent="0" fontAlgn="auto">
                        <a:lnSpc>
                          <a:spcPct val="200000"/>
                        </a:lnSpc>
                        <a:buNone/>
                      </a:pPr>
                      <a:r>
                        <a:rPr lang="en-US" altLang="zh-CN" sz="2400" b="1">
                          <a:solidFill>
                            <a:srgbClr val="FF0000"/>
                          </a:solidFill>
                          <a:latin typeface="Times New Roman" panose="02020603050405020304" charset="0"/>
                        </a:rPr>
                        <a:t>◎</a:t>
                      </a:r>
                      <a:r>
                        <a:rPr lang="en-US" altLang="zh-CN" sz="2400">
                          <a:solidFill>
                            <a:srgbClr val="FF0000"/>
                          </a:solidFill>
                          <a:latin typeface="Times New Roman" panose="02020603050405020304" charset="0"/>
                          <a:ea typeface="宋体" panose="02010600030101010101" pitchFamily="2" charset="-122"/>
                        </a:rPr>
                        <a:t> </a:t>
                      </a:r>
                      <a:r>
                        <a:rPr lang="en-US" altLang="zh-CN" sz="2400">
                          <a:latin typeface="Times New Roman" panose="02020603050405020304" charset="0"/>
                          <a:ea typeface="宋体" panose="02010600030101010101" pitchFamily="2" charset="-122"/>
                        </a:rPr>
                        <a:t>The sharing economy is developing faster than</a:t>
                      </a:r>
                      <a:r>
                        <a:rPr lang="en-US" altLang="zh-CN" sz="2400" baseline="30000">
                          <a:solidFill>
                            <a:srgbClr val="FF0000"/>
                          </a:solidFill>
                          <a:latin typeface="Times New Roman" panose="02020603050405020304" charset="0"/>
                          <a:ea typeface="宋体" panose="02010600030101010101" pitchFamily="2" charset="-122"/>
                        </a:rPr>
                        <a:t> </a:t>
                      </a:r>
                      <a:endParaRPr lang="en-US" altLang="zh-CN" sz="2400" baseline="30000">
                        <a:solidFill>
                          <a:srgbClr val="FF0000"/>
                        </a:solidFill>
                        <a:latin typeface="Times New Roman" panose="02020603050405020304" charset="0"/>
                        <a:ea typeface="宋体" panose="02010600030101010101" pitchFamily="2" charset="-122"/>
                      </a:endParaRPr>
                    </a:p>
                    <a:p>
                      <a:pPr indent="0" fontAlgn="auto">
                        <a:lnSpc>
                          <a:spcPct val="200000"/>
                        </a:lnSpc>
                        <a:buNone/>
                      </a:pPr>
                      <a:r>
                        <a:rPr lang="en-US" altLang="zh-CN" sz="2400" baseline="30000">
                          <a:solidFill>
                            <a:srgbClr val="FF0000"/>
                          </a:solidFill>
                          <a:latin typeface="Times New Roman" panose="02020603050405020304" charset="0"/>
                          <a:ea typeface="宋体" panose="02010600030101010101" pitchFamily="2" charset="-122"/>
                        </a:rPr>
                        <a:t>     </a:t>
                      </a:r>
                      <a:r>
                        <a:rPr lang="en-US" altLang="zh-CN" sz="2400" b="1" baseline="30000">
                          <a:solidFill>
                            <a:srgbClr val="FF0000"/>
                          </a:solidFill>
                          <a:latin typeface="Times New Roman" panose="02020603050405020304" charset="0"/>
                          <a:ea typeface="宋体" panose="02010600030101010101" pitchFamily="2" charset="-122"/>
                        </a:rPr>
                        <a:t>6</a:t>
                      </a:r>
                      <a:r>
                        <a:rPr lang="en-US" altLang="zh-CN" sz="2400" baseline="30000">
                          <a:solidFill>
                            <a:srgbClr val="FF0000"/>
                          </a:solidFill>
                          <a:latin typeface="Times New Roman" panose="02020603050405020304" charset="0"/>
                          <a:ea typeface="宋体" panose="02010600030101010101" pitchFamily="2" charset="-122"/>
                        </a:rPr>
                        <a:t> </a:t>
                      </a:r>
                      <a:r>
                        <a:rPr lang="en-US" altLang="zh-CN" sz="2400">
                          <a:solidFill>
                            <a:srgbClr val="FF0000"/>
                          </a:solidFill>
                          <a:latin typeface="Times New Roman" panose="02020603050405020304" charset="0"/>
                          <a:ea typeface="宋体" panose="02010600030101010101" pitchFamily="2" charset="-122"/>
                        </a:rPr>
                        <a:t>___________________________________________</a:t>
                      </a:r>
                      <a:endParaRPr lang="en-US" altLang="zh-CN" sz="2400">
                        <a:solidFill>
                          <a:srgbClr val="FF0000"/>
                        </a:solidFill>
                        <a:latin typeface="Times New Roman" panose="02020603050405020304" charset="0"/>
                        <a:ea typeface="宋体" panose="02010600030101010101" pitchFamily="2" charset="-122"/>
                      </a:endParaRPr>
                    </a:p>
                    <a:p>
                      <a:pPr indent="0" fontAlgn="auto">
                        <a:lnSpc>
                          <a:spcPct val="200000"/>
                        </a:lnSpc>
                        <a:buNone/>
                      </a:pPr>
                      <a:r>
                        <a:rPr lang="en-US" altLang="zh-CN" sz="2400" b="1">
                          <a:solidFill>
                            <a:srgbClr val="FF0000"/>
                          </a:solidFill>
                          <a:latin typeface="Times New Roman" panose="02020603050405020304" charset="0"/>
                        </a:rPr>
                        <a:t>◎</a:t>
                      </a:r>
                      <a:r>
                        <a:rPr lang="en-US" altLang="zh-CN" sz="2400">
                          <a:solidFill>
                            <a:srgbClr val="FF0000"/>
                          </a:solidFill>
                          <a:latin typeface="Times New Roman" panose="02020603050405020304" charset="0"/>
                          <a:ea typeface="宋体" panose="02010600030101010101" pitchFamily="2" charset="-122"/>
                        </a:rPr>
                        <a:t> </a:t>
                      </a:r>
                      <a:r>
                        <a:rPr lang="en-US" altLang="zh-CN" sz="2400">
                          <a:latin typeface="Times New Roman" panose="02020603050405020304" charset="0"/>
                          <a:ea typeface="宋体" panose="02010600030101010101" pitchFamily="2" charset="-122"/>
                        </a:rPr>
                        <a:t>The sharing economy is subject to</a:t>
                      </a:r>
                      <a:r>
                        <a:rPr lang="en-US" altLang="zh-CN" sz="2400">
                          <a:solidFill>
                            <a:srgbClr val="FF0000"/>
                          </a:solidFill>
                          <a:latin typeface="Times New Roman" panose="02020603050405020304" charset="0"/>
                          <a:ea typeface="宋体" panose="02010600030101010101" pitchFamily="2" charset="-122"/>
                        </a:rPr>
                        <a:t> </a:t>
                      </a:r>
                      <a:r>
                        <a:rPr lang="en-US" altLang="zh-CN" sz="2400" b="1" baseline="30000">
                          <a:solidFill>
                            <a:srgbClr val="FF0000"/>
                          </a:solidFill>
                          <a:latin typeface="Times New Roman" panose="02020603050405020304" charset="0"/>
                          <a:ea typeface="宋体" panose="02010600030101010101" pitchFamily="2" charset="-122"/>
                        </a:rPr>
                        <a:t>7</a:t>
                      </a:r>
                      <a:r>
                        <a:rPr lang="en-US" altLang="zh-CN" sz="2400">
                          <a:solidFill>
                            <a:srgbClr val="FF0000"/>
                          </a:solidFill>
                          <a:latin typeface="Times New Roman" panose="02020603050405020304" charset="0"/>
                          <a:ea typeface="宋体" panose="02010600030101010101" pitchFamily="2" charset="-122"/>
                        </a:rPr>
                        <a:t> _____________________. </a:t>
                      </a:r>
                      <a:endParaRPr lang="en-US" altLang="zh-CN" sz="2400">
                        <a:latin typeface="Times New Roman" panose="02020603050405020304" charset="0"/>
                        <a:ea typeface="宋体" panose="02010600030101010101" pitchFamily="2" charset="-122"/>
                      </a:endParaRPr>
                    </a:p>
                    <a:p>
                      <a:pPr indent="0" fontAlgn="auto">
                        <a:lnSpc>
                          <a:spcPct val="200000"/>
                        </a:lnSpc>
                        <a:buNone/>
                      </a:pPr>
                      <a:r>
                        <a:rPr lang="en-US" altLang="zh-CN" sz="2400" b="1">
                          <a:solidFill>
                            <a:srgbClr val="FF0000"/>
                          </a:solidFill>
                          <a:latin typeface="Times New Roman" panose="02020603050405020304" charset="0"/>
                        </a:rPr>
                        <a:t>◎</a:t>
                      </a:r>
                      <a:r>
                        <a:rPr lang="en-US" altLang="zh-CN" sz="2400">
                          <a:solidFill>
                            <a:srgbClr val="FF0000"/>
                          </a:solidFill>
                          <a:latin typeface="Times New Roman" panose="02020603050405020304" charset="0"/>
                          <a:ea typeface="宋体" panose="02010600030101010101" pitchFamily="2" charset="-122"/>
                        </a:rPr>
                        <a:t> </a:t>
                      </a:r>
                      <a:r>
                        <a:rPr lang="en-US" altLang="zh-CN" sz="2400">
                          <a:latin typeface="Times New Roman" panose="02020603050405020304" charset="0"/>
                          <a:ea typeface="宋体" panose="02010600030101010101" pitchFamily="2" charset="-122"/>
                        </a:rPr>
                        <a:t>Personal information about </a:t>
                      </a:r>
                      <a:r>
                        <a:rPr lang="en-US" altLang="zh-CN" sz="2400" b="1" baseline="30000">
                          <a:solidFill>
                            <a:srgbClr val="FF0000"/>
                          </a:solidFill>
                          <a:latin typeface="Times New Roman" panose="02020603050405020304" charset="0"/>
                          <a:ea typeface="宋体" panose="02010600030101010101" pitchFamily="2" charset="-122"/>
                        </a:rPr>
                        <a:t>8</a:t>
                      </a:r>
                      <a:r>
                        <a:rPr lang="en-US" altLang="zh-CN" sz="2400">
                          <a:solidFill>
                            <a:srgbClr val="FF0000"/>
                          </a:solidFill>
                          <a:latin typeface="Times New Roman" panose="02020603050405020304" charset="0"/>
                          <a:ea typeface="宋体" panose="02010600030101010101" pitchFamily="2" charset="-122"/>
                        </a:rPr>
                        <a:t> _________________________________. </a:t>
                      </a:r>
                      <a:r>
                        <a:rPr lang="en-US" altLang="zh-CN" sz="2400">
                          <a:latin typeface="Times New Roman" panose="02020603050405020304" charset="0"/>
                          <a:ea typeface="宋体" panose="02010600030101010101" pitchFamily="2" charset="-122"/>
                        </a:rPr>
                        <a:t> </a:t>
                      </a:r>
                      <a:endParaRPr lang="en-US" altLang="zh-CN" sz="2400">
                        <a:latin typeface="Times New Roman" panose="02020603050405020304" charset="0"/>
                        <a:ea typeface="宋体" panose="02010600030101010101" pitchFamily="2" charset="-122"/>
                      </a:endParaRPr>
                    </a:p>
                    <a:p>
                      <a:pPr indent="0" fontAlgn="auto">
                        <a:lnSpc>
                          <a:spcPct val="200000"/>
                        </a:lnSpc>
                        <a:buNone/>
                      </a:pPr>
                      <a:r>
                        <a:rPr lang="en-US" altLang="zh-CN" sz="2400">
                          <a:latin typeface="Times New Roman" panose="02020603050405020304" charset="0"/>
                          <a:ea typeface="宋体" panose="02010600030101010101" pitchFamily="2" charset="-122"/>
                        </a:rPr>
                        <a:t>    is </a:t>
                      </a:r>
                      <a:r>
                        <a:rPr lang="en-US" altLang="zh-CN" sz="2400" b="1" baseline="30000">
                          <a:solidFill>
                            <a:srgbClr val="FF0000"/>
                          </a:solidFill>
                          <a:latin typeface="Times New Roman" panose="02020603050405020304" charset="0"/>
                          <a:ea typeface="宋体" panose="02010600030101010101" pitchFamily="2" charset="-122"/>
                        </a:rPr>
                        <a:t>9 </a:t>
                      </a:r>
                      <a:r>
                        <a:rPr lang="en-US" altLang="zh-CN" sz="2400">
                          <a:solidFill>
                            <a:srgbClr val="FF0000"/>
                          </a:solidFill>
                          <a:latin typeface="Times New Roman" panose="02020603050405020304" charset="0"/>
                          <a:ea typeface="宋体" panose="02010600030101010101" pitchFamily="2" charset="-122"/>
                        </a:rPr>
                        <a:t>________________________ </a:t>
                      </a:r>
                      <a:r>
                        <a:rPr lang="en-US" altLang="zh-CN" sz="2400">
                          <a:latin typeface="Times New Roman" panose="02020603050405020304" charset="0"/>
                          <a:ea typeface="宋体" panose="02010600030101010101" pitchFamily="2" charset="-122"/>
                        </a:rPr>
                        <a:t>in the sharing economy. </a:t>
                      </a:r>
                      <a:endParaRPr lang="en-US" altLang="zh-CN" sz="2400">
                        <a:latin typeface="Times New Roman" panose="02020603050405020304" charset="0"/>
                        <a:ea typeface="宋体" panose="02010600030101010101" pitchFamily="2" charset="-122"/>
                      </a:endParaRPr>
                    </a:p>
                    <a:p>
                      <a:pPr indent="0" fontAlgn="auto">
                        <a:lnSpc>
                          <a:spcPct val="200000"/>
                        </a:lnSpc>
                        <a:buNone/>
                      </a:pPr>
                      <a:endParaRPr 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r>
            </a:tbl>
          </a:graphicData>
        </a:graphic>
      </p:graphicFrame>
      <p:sp>
        <p:nvSpPr>
          <p:cNvPr id="4" name="文本框 3"/>
          <p:cNvSpPr txBox="1"/>
          <p:nvPr/>
        </p:nvSpPr>
        <p:spPr>
          <a:xfrm>
            <a:off x="822960" y="2610485"/>
            <a:ext cx="6381115" cy="460375"/>
          </a:xfrm>
          <a:prstGeom prst="rect">
            <a:avLst/>
          </a:prstGeom>
          <a:noFill/>
        </p:spPr>
        <p:txBody>
          <a:bodyPr wrap="square" rtlCol="0">
            <a:spAutoFit/>
          </a:bodyPr>
          <a:lstStyle/>
          <a:p>
            <a:r>
              <a:rPr lang="zh-CN" altLang="en-US" sz="2400">
                <a:solidFill>
                  <a:srgbClr val="FF0000"/>
                </a:solidFill>
              </a:rPr>
              <a:t> existing regulations or ongoing supervision</a:t>
            </a:r>
            <a:endParaRPr lang="zh-CN" altLang="en-US" sz="2400">
              <a:solidFill>
                <a:srgbClr val="FF0000"/>
              </a:solidFill>
            </a:endParaRPr>
          </a:p>
        </p:txBody>
      </p:sp>
      <p:sp>
        <p:nvSpPr>
          <p:cNvPr id="5" name="文本框 4"/>
          <p:cNvSpPr txBox="1"/>
          <p:nvPr/>
        </p:nvSpPr>
        <p:spPr>
          <a:xfrm>
            <a:off x="5271135" y="3386455"/>
            <a:ext cx="2385695" cy="460375"/>
          </a:xfrm>
          <a:prstGeom prst="rect">
            <a:avLst/>
          </a:prstGeom>
          <a:noFill/>
        </p:spPr>
        <p:txBody>
          <a:bodyPr wrap="square" rtlCol="0">
            <a:spAutoFit/>
          </a:bodyPr>
          <a:lstStyle/>
          <a:p>
            <a:r>
              <a:rPr lang="zh-CN" altLang="en-US" sz="2400">
                <a:solidFill>
                  <a:srgbClr val="FF0000"/>
                </a:solidFill>
              </a:rPr>
              <a:t>abuse of trust </a:t>
            </a:r>
            <a:endParaRPr lang="zh-CN" altLang="en-US" sz="2400">
              <a:solidFill>
                <a:srgbClr val="FF0000"/>
              </a:solidFill>
            </a:endParaRPr>
          </a:p>
        </p:txBody>
      </p:sp>
      <p:sp>
        <p:nvSpPr>
          <p:cNvPr id="6" name="文本框 5"/>
          <p:cNvSpPr txBox="1"/>
          <p:nvPr/>
        </p:nvSpPr>
        <p:spPr>
          <a:xfrm>
            <a:off x="4325620" y="4119880"/>
            <a:ext cx="4092575" cy="460375"/>
          </a:xfrm>
          <a:prstGeom prst="rect">
            <a:avLst/>
          </a:prstGeom>
          <a:noFill/>
        </p:spPr>
        <p:txBody>
          <a:bodyPr wrap="square" rtlCol="0">
            <a:spAutoFit/>
          </a:bodyPr>
          <a:lstStyle/>
          <a:p>
            <a:r>
              <a:rPr lang="zh-CN" altLang="en-US" sz="2400">
                <a:solidFill>
                  <a:srgbClr val="FF0000"/>
                </a:solidFill>
              </a:rPr>
              <a:t>almost every part of our lives </a:t>
            </a:r>
            <a:endParaRPr lang="zh-CN" altLang="en-US" sz="2400">
              <a:solidFill>
                <a:srgbClr val="FF0000"/>
              </a:solidFill>
            </a:endParaRPr>
          </a:p>
        </p:txBody>
      </p:sp>
      <p:sp>
        <p:nvSpPr>
          <p:cNvPr id="7" name="文本框 6"/>
          <p:cNvSpPr txBox="1"/>
          <p:nvPr/>
        </p:nvSpPr>
        <p:spPr>
          <a:xfrm>
            <a:off x="1531620" y="4853940"/>
            <a:ext cx="2667635" cy="460375"/>
          </a:xfrm>
          <a:prstGeom prst="rect">
            <a:avLst/>
          </a:prstGeom>
          <a:noFill/>
        </p:spPr>
        <p:txBody>
          <a:bodyPr wrap="square" rtlCol="0">
            <a:spAutoFit/>
          </a:bodyPr>
          <a:lstStyle/>
          <a:p>
            <a:r>
              <a:rPr lang="zh-CN" altLang="en-US" sz="2400">
                <a:solidFill>
                  <a:srgbClr val="FF0000"/>
                </a:solidFill>
              </a:rPr>
              <a:t>not yet secure</a:t>
            </a:r>
            <a:endParaRPr lang="zh-CN" altLang="en-US" sz="2400">
              <a:solidFill>
                <a:srgbClr val="FF0000"/>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07535" y="8890"/>
            <a:ext cx="4929505" cy="705485"/>
          </a:xfrm>
        </p:spPr>
        <p:txBody>
          <a:bodyPr/>
          <a:lstStyle/>
          <a:p>
            <a:pPr algn="ctr"/>
            <a:r>
              <a:rPr lang="en-US" altLang="zh-CN">
                <a:ln w="22225">
                  <a:solidFill>
                    <a:schemeClr val="accent2"/>
                  </a:solidFill>
                  <a:prstDash val="solid"/>
                </a:ln>
                <a:solidFill>
                  <a:schemeClr val="accent2">
                    <a:lumMod val="40000"/>
                    <a:lumOff val="60000"/>
                  </a:schemeClr>
                </a:solidFill>
                <a:effectLst/>
              </a:rPr>
              <a:t>Post reading </a:t>
            </a:r>
            <a:r>
              <a:rPr lang="en-US" altLang="zh-CN"/>
              <a:t>   </a:t>
            </a:r>
            <a:endParaRPr lang="en-US" altLang="zh-CN"/>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231140" y="511175"/>
            <a:ext cx="3287395" cy="829945"/>
          </a:xfrm>
          <a:prstGeom prst="rect">
            <a:avLst/>
          </a:prstGeom>
          <a:noFill/>
          <a:ln w="9525">
            <a:noFill/>
          </a:ln>
        </p:spPr>
        <p:txBody>
          <a:bodyPr wrap="square">
            <a:spAutoFit/>
          </a:bodyPr>
          <a:lstStyle/>
          <a:p>
            <a:pPr indent="0"/>
            <a:r>
              <a:rPr lang="en-US" sz="2400" b="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rPr>
              <a:t>Talk about the future of the sharing economy</a:t>
            </a:r>
            <a:endParaRPr lang="en-US" altLang="en-US" sz="2400" b="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endParaRPr>
          </a:p>
        </p:txBody>
      </p:sp>
      <p:graphicFrame>
        <p:nvGraphicFramePr>
          <p:cNvPr id="3" name="表格 2"/>
          <p:cNvGraphicFramePr>
            <a:graphicFrameLocks noGrp="1"/>
          </p:cNvGraphicFramePr>
          <p:nvPr>
            <p:custDataLst>
              <p:tags r:id="rId1"/>
            </p:custDataLst>
          </p:nvPr>
        </p:nvGraphicFramePr>
        <p:xfrm>
          <a:off x="231140" y="1724660"/>
          <a:ext cx="11349355" cy="4785360"/>
        </p:xfrm>
        <a:graphic>
          <a:graphicData uri="http://schemas.openxmlformats.org/drawingml/2006/table">
            <a:tbl>
              <a:tblPr firstRow="1" bandRow="1">
                <a:tableStyleId>{5940675A-B579-460E-94D1-54222C63F5DA}</a:tableStyleId>
              </a:tblPr>
              <a:tblGrid>
                <a:gridCol w="11349355"/>
              </a:tblGrid>
              <a:tr h="4785360">
                <a:tc>
                  <a:txBody>
                    <a:bodyPr wrap="square"/>
                    <a:lstStyle/>
                    <a:p>
                      <a:pPr indent="0" fontAlgn="auto">
                        <a:lnSpc>
                          <a:spcPct val="150000"/>
                        </a:lnSpc>
                        <a:buNone/>
                      </a:pPr>
                      <a:r>
                        <a:rPr lang="en-US" sz="2800" b="0">
                          <a:latin typeface="Times New Roman" panose="02020603050405020304" charset="0"/>
                          <a:ea typeface="宋体" panose="02010600030101010101" pitchFamily="2" charset="-122"/>
                          <a:cs typeface="Times New Roman" panose="02020603050405020304" charset="0"/>
                        </a:rPr>
                        <a:t>What will happen in the next 20 years as the world</a:t>
                      </a:r>
                      <a:r>
                        <a:rPr lang="en-US" sz="2800" b="0">
                          <a:latin typeface="Times New Roman" panose="02020603050405020304" charset="0"/>
                          <a:cs typeface="Times New Roman" panose="02020603050405020304" charset="0"/>
                        </a:rPr>
                        <a:t>’</a:t>
                      </a:r>
                      <a:r>
                        <a:rPr lang="en-US" sz="2800" b="0">
                          <a:latin typeface="Times New Roman" panose="02020603050405020304" charset="0"/>
                          <a:ea typeface="宋体" panose="02010600030101010101" pitchFamily="2" charset="-122"/>
                          <a:cs typeface="Times New Roman" panose="02020603050405020304" charset="0"/>
                        </a:rPr>
                        <a:t>s economy becomes ever more global and digital. Consider the following: </a:t>
                      </a:r>
                      <a:endParaRPr lang="en-US" sz="2800" b="0">
                        <a:latin typeface="Times New Roman" panose="02020603050405020304" charset="0"/>
                        <a:ea typeface="宋体" panose="02010600030101010101" pitchFamily="2" charset="-122"/>
                        <a:cs typeface="Times New Roman" panose="02020603050405020304" charset="0"/>
                      </a:endParaRPr>
                    </a:p>
                    <a:p>
                      <a:pPr indent="0" fontAlgn="auto">
                        <a:lnSpc>
                          <a:spcPct val="200000"/>
                        </a:lnSpc>
                        <a:buNone/>
                      </a:pPr>
                      <a:r>
                        <a:rPr lang="en-US" altLang="zh-CN" sz="2800" b="0">
                          <a:solidFill>
                            <a:srgbClr val="FF0000"/>
                          </a:solidFill>
                          <a:latin typeface="Times New Roman" panose="02020603050405020304" charset="0"/>
                          <a:cs typeface="Times New Roman" panose="02020603050405020304" charset="0"/>
                        </a:rPr>
                        <a:t>◎ </a:t>
                      </a:r>
                      <a:r>
                        <a:rPr lang="en-US" altLang="zh-CN" sz="2800">
                          <a:latin typeface="Times New Roman" panose="02020603050405020304" charset="0"/>
                          <a:ea typeface="宋体" panose="02010600030101010101" pitchFamily="2" charset="-122"/>
                          <a:cs typeface="Times New Roman" panose="02020603050405020304" charset="0"/>
                        </a:rPr>
                        <a:t> What will people be sharing next? </a:t>
                      </a:r>
                      <a:endParaRPr lang="en-US" altLang="zh-CN" sz="2800">
                        <a:latin typeface="Times New Roman" panose="02020603050405020304" charset="0"/>
                        <a:ea typeface="宋体" panose="02010600030101010101" pitchFamily="2" charset="-122"/>
                        <a:cs typeface="Times New Roman" panose="02020603050405020304" charset="0"/>
                      </a:endParaRPr>
                    </a:p>
                    <a:p>
                      <a:pPr indent="0" fontAlgn="auto">
                        <a:lnSpc>
                          <a:spcPct val="200000"/>
                        </a:lnSpc>
                        <a:buNone/>
                      </a:pPr>
                      <a:r>
                        <a:rPr lang="en-US" altLang="zh-CN" sz="2800" b="1">
                          <a:solidFill>
                            <a:srgbClr val="FF0000"/>
                          </a:solidFill>
                          <a:latin typeface="Times New Roman" panose="02020603050405020304" charset="0"/>
                          <a:cs typeface="Times New Roman" panose="02020603050405020304" charset="0"/>
                        </a:rPr>
                        <a:t>◎</a:t>
                      </a:r>
                      <a:r>
                        <a:rPr lang="en-US" altLang="zh-CN" sz="2800" b="1">
                          <a:solidFill>
                            <a:srgbClr val="FF0000"/>
                          </a:solidFill>
                          <a:latin typeface="Times New Roman" panose="02020603050405020304" charset="0"/>
                          <a:ea typeface="宋体" panose="02010600030101010101" pitchFamily="2" charset="-122"/>
                          <a:cs typeface="Times New Roman" panose="02020603050405020304" charset="0"/>
                        </a:rPr>
                        <a:t>  </a:t>
                      </a:r>
                      <a:r>
                        <a:rPr lang="en-US" altLang="zh-CN" sz="2800">
                          <a:latin typeface="Times New Roman" panose="02020603050405020304" charset="0"/>
                          <a:ea typeface="宋体" panose="02010600030101010101" pitchFamily="2" charset="-122"/>
                          <a:cs typeface="Times New Roman" panose="02020603050405020304" charset="0"/>
                        </a:rPr>
                        <a:t>How will they be sharing these things?</a:t>
                      </a:r>
                      <a:endParaRPr lang="en-US" altLang="zh-CN" sz="2800">
                        <a:latin typeface="Times New Roman" panose="02020603050405020304" charset="0"/>
                        <a:ea typeface="宋体" panose="02010600030101010101" pitchFamily="2" charset="-122"/>
                        <a:cs typeface="Times New Roman" panose="02020603050405020304" charset="0"/>
                      </a:endParaRPr>
                    </a:p>
                    <a:p>
                      <a:pPr indent="0" fontAlgn="auto">
                        <a:lnSpc>
                          <a:spcPct val="200000"/>
                        </a:lnSpc>
                        <a:buNone/>
                      </a:pPr>
                      <a:r>
                        <a:rPr lang="en-US" altLang="zh-CN" sz="2800" b="1">
                          <a:solidFill>
                            <a:srgbClr val="FF0000"/>
                          </a:solidFill>
                          <a:latin typeface="Times New Roman" panose="02020603050405020304" charset="0"/>
                          <a:cs typeface="Times New Roman" panose="02020603050405020304" charset="0"/>
                        </a:rPr>
                        <a:t>◎</a:t>
                      </a:r>
                      <a:r>
                        <a:rPr lang="en-US" altLang="zh-CN" sz="2800">
                          <a:solidFill>
                            <a:srgbClr val="FF0000"/>
                          </a:solidFill>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en-US" altLang="zh-CN" sz="2800">
                          <a:latin typeface="Times New Roman" panose="02020603050405020304" charset="0"/>
                          <a:ea typeface="宋体" panose="02010600030101010101" pitchFamily="2" charset="-122"/>
                          <a:cs typeface="Times New Roman" panose="02020603050405020304" charset="0"/>
                        </a:rPr>
                        <a:t>What benefits will people get from sharing these things? </a:t>
                      </a:r>
                      <a:endParaRPr lang="en-US" sz="2800" b="0">
                        <a:latin typeface="Times New Roman" panose="02020603050405020304" charset="0"/>
                        <a:ea typeface="宋体" panose="02010600030101010101" pitchFamily="2" charset="-122"/>
                        <a:cs typeface="Times New Roman" panose="02020603050405020304" charset="0"/>
                      </a:endParaRPr>
                    </a:p>
                  </a:txBody>
                  <a:tcPr marL="68580" marR="68580" marT="0" marB="0" vert="horz">
                    <a:lnL>
                      <a:noFill/>
                    </a:lnL>
                    <a:lnR cap="flat">
                      <a:noFill/>
                    </a:lnR>
                    <a:lnT cap="flat">
                      <a:noFill/>
                    </a:lnT>
                    <a:lnB cap="flat">
                      <a:noFill/>
                    </a:lnB>
                    <a:lnTlToBr>
                      <a:noFill/>
                    </a:lnTlToBr>
                    <a:lnBlToTr>
                      <a:noFill/>
                    </a:lnBlToTr>
                    <a:solidFill>
                      <a:schemeClr val="bg2">
                        <a:lumMod val="95000"/>
                      </a:schemeClr>
                    </a:solidFill>
                  </a:tcPr>
                </a:tc>
              </a:tr>
            </a:tbl>
          </a:graphicData>
        </a:graphic>
      </p:graphicFrame>
    </p:spTree>
    <p:custDataLst>
      <p:tags r:id="rId2"/>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0830" y="8960"/>
            <a:ext cx="10969200" cy="705600"/>
          </a:xfrm>
        </p:spPr>
        <p:txBody>
          <a:bodyPr/>
          <a:lstStyle/>
          <a:p>
            <a:r>
              <a:rPr lang="en-US" altLang="zh-CN">
                <a:solidFill>
                  <a:schemeClr val="accent1"/>
                </a:solidFill>
                <a:effectLst>
                  <a:outerShdw blurRad="38100" dist="25400" dir="5400000" algn="ctr" rotWithShape="0">
                    <a:srgbClr val="6E747A">
                      <a:alpha val="43000"/>
                    </a:srgbClr>
                  </a:outerShdw>
                </a:effectLst>
              </a:rPr>
              <a:t>T</a:t>
            </a:r>
            <a:r>
              <a:rPr lang="zh-CN" altLang="en-US">
                <a:solidFill>
                  <a:schemeClr val="accent1"/>
                </a:solidFill>
                <a:effectLst>
                  <a:outerShdw blurRad="38100" dist="25400" dir="5400000" algn="ctr" rotWithShape="0">
                    <a:srgbClr val="6E747A">
                      <a:alpha val="43000"/>
                    </a:srgbClr>
                  </a:outerShdw>
                </a:effectLst>
              </a:rPr>
              <a:t>he future of the sharing economy</a:t>
            </a:r>
            <a:endParaRPr lang="zh-CN" altLang="en-US">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635" y="714375"/>
            <a:ext cx="12192000" cy="5631180"/>
          </a:xfrm>
          <a:prstGeom prst="rect">
            <a:avLst/>
          </a:prstGeom>
          <a:noFill/>
          <a:ln w="9525">
            <a:noFill/>
          </a:ln>
        </p:spPr>
        <p:txBody>
          <a:bodyPr wrap="square">
            <a:spAutoFit/>
          </a:bodyPr>
          <a:lstStyle/>
          <a:p>
            <a:pPr indent="266700" fontAlgn="auto">
              <a:lnSpc>
                <a:spcPct val="150000"/>
              </a:lnSpc>
            </a:pPr>
            <a:r>
              <a:rPr lang="en-US" sz="2400" b="0">
                <a:solidFill>
                  <a:srgbClr val="FF0000"/>
                </a:solidFill>
                <a:latin typeface="Times New Roman" panose="02020603050405020304" charset="0"/>
                <a:ea typeface="宋体" panose="02010600030101010101" pitchFamily="2" charset="-122"/>
              </a:rPr>
              <a:t>  As far as I know, with the the world’s economy becoming more global and digital, sharing economy will exceed earlier items from the shared vehicles, to shared housing, parking spaces, household tools. Sharing clothing, and even the sharing of land planting</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FF0000"/>
                </a:solidFill>
                <a:latin typeface="Times New Roman" panose="02020603050405020304" charset="0"/>
                <a:ea typeface="宋体" panose="02010600030101010101" pitchFamily="2" charset="-122"/>
              </a:rPr>
              <a:t>are on the way.</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266700" fontAlgn="auto">
              <a:lnSpc>
                <a:spcPct val="150000"/>
              </a:lnSpc>
            </a:pP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266700" fontAlgn="auto">
              <a:lnSpc>
                <a:spcPct val="150000"/>
              </a:lnSpc>
            </a:pP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solidFill>
                  <a:schemeClr val="accent1">
                    <a:lumMod val="75000"/>
                  </a:schemeClr>
                </a:solidFill>
                <a:latin typeface="Times New Roman" panose="02020603050405020304" charset="0"/>
                <a:ea typeface="宋体" panose="02010600030101010101" pitchFamily="2" charset="-122"/>
              </a:rPr>
              <a:t>Due to knowledge, data, resources and other contents, driven by Internet plus, the coverage of the sharing economy is becoming wider and richer, and cooperative contents have been formed, such as massive data management, mobile communication, and social media</a:t>
            </a:r>
            <a:endParaRPr lang="en-US" sz="2400" b="0">
              <a:solidFill>
                <a:schemeClr val="accent1">
                  <a:lumMod val="75000"/>
                </a:schemeClr>
              </a:solidFill>
              <a:latin typeface="Times New Roman" panose="02020603050405020304" charset="0"/>
              <a:ea typeface="宋体" panose="02010600030101010101" pitchFamily="2" charset="-122"/>
            </a:endParaRPr>
          </a:p>
          <a:p>
            <a:pPr indent="266700" fontAlgn="auto">
              <a:lnSpc>
                <a:spcPct val="150000"/>
              </a:lnSpc>
            </a:pPr>
            <a:endParaRPr lang="en-US" sz="2400" b="0">
              <a:solidFill>
                <a:schemeClr val="accent1">
                  <a:lumMod val="75000"/>
                </a:schemeClr>
              </a:solidFill>
              <a:latin typeface="Times New Roman" panose="02020603050405020304" charset="0"/>
              <a:ea typeface="宋体" panose="02010600030101010101" pitchFamily="2" charset="-122"/>
            </a:endParaRPr>
          </a:p>
          <a:p>
            <a:pPr indent="266700" fontAlgn="auto">
              <a:lnSpc>
                <a:spcPct val="150000"/>
              </a:lnSpc>
            </a:pPr>
            <a:r>
              <a:rPr lang="en-US" sz="2400" b="0">
                <a:solidFill>
                  <a:srgbClr val="FF0000"/>
                </a:solidFill>
                <a:latin typeface="Times New Roman" panose="02020603050405020304" charset="0"/>
                <a:ea typeface="宋体" panose="02010600030101010101" pitchFamily="2" charset="-122"/>
              </a:rPr>
              <a:t>   </a:t>
            </a:r>
            <a:r>
              <a:rPr lang="en-US" sz="2400" b="0">
                <a:solidFill>
                  <a:srgbClr val="00B0F0"/>
                </a:solidFill>
                <a:latin typeface="Times New Roman" panose="02020603050405020304" charset="0"/>
                <a:ea typeface="宋体" panose="02010600030101010101" pitchFamily="2" charset="-122"/>
              </a:rPr>
              <a:t> </a:t>
            </a:r>
            <a:r>
              <a:rPr lang="en-US" sz="2400" b="0">
                <a:solidFill>
                  <a:schemeClr val="accent3"/>
                </a:solidFill>
                <a:latin typeface="Times New Roman" panose="02020603050405020304" charset="0"/>
                <a:ea typeface="宋体" panose="02010600030101010101" pitchFamily="2" charset="-122"/>
              </a:rPr>
              <a:t>  Sharing economy in different fields will inevitably impact the traditional development model in these fields. </a:t>
            </a:r>
            <a:endParaRPr lang="en-US" altLang="en-US" sz="2400" b="0">
              <a:solidFill>
                <a:schemeClr val="accent3"/>
              </a:solidFill>
              <a:latin typeface="Times New Roman" panose="02020603050405020304" charset="0"/>
              <a:ea typeface="宋体" panose="0201060003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3180" y="8960"/>
            <a:ext cx="10969200" cy="705600"/>
          </a:xfrm>
        </p:spPr>
        <p:txBody>
          <a:bodyPr/>
          <a:lstStyle/>
          <a:p>
            <a:pPr algn="ctr"/>
            <a:r>
              <a:rPr lang="zh-CN" altLang="en-US">
                <a:solidFill>
                  <a:schemeClr val="accent4"/>
                </a:solidFill>
              </a:rPr>
              <a:t>Think &amp; Share</a:t>
            </a:r>
            <a:endParaRPr lang="zh-CN" altLang="en-US">
              <a:solidFill>
                <a:schemeClr val="accent4"/>
              </a:solidFill>
            </a:endParaRPr>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635" y="659765"/>
            <a:ext cx="12190730" cy="2306955"/>
          </a:xfrm>
          <a:prstGeom prst="rect">
            <a:avLst/>
          </a:prstGeom>
          <a:noFill/>
          <a:ln w="9525">
            <a:noFill/>
          </a:ln>
        </p:spPr>
        <p:txBody>
          <a:bodyPr wrap="square">
            <a:spAutoFit/>
          </a:bodyPr>
          <a:lstStyle/>
          <a:p>
            <a:pPr marL="133350" indent="-133350" fontAlgn="auto">
              <a:lnSpc>
                <a:spcPct val="150000"/>
              </a:lnSpc>
            </a:pPr>
            <a:r>
              <a:rPr lang="en-US" sz="2400" b="0">
                <a:latin typeface="Times New Roman" panose="02020603050405020304" charset="0"/>
                <a:ea typeface="宋体" panose="02010600030101010101" pitchFamily="2" charset="-122"/>
              </a:rPr>
              <a:t>1.  What is the author’s attitude towards the sharing economy? </a:t>
            </a:r>
            <a:endParaRPr lang="en-US" sz="2400" b="0">
              <a:latin typeface="Times New Roman" panose="02020603050405020304" charset="0"/>
              <a:ea typeface="宋体" panose="02010600030101010101" pitchFamily="2" charset="-122"/>
            </a:endParaRPr>
          </a:p>
          <a:p>
            <a:pPr marL="133350" indent="-133350" fontAlgn="auto">
              <a:lnSpc>
                <a:spcPct val="150000"/>
              </a:lnSpc>
            </a:pPr>
            <a:endParaRPr lang="zh-CN" altLang="en-US" sz="2400"/>
          </a:p>
          <a:p>
            <a:pPr marL="133350" indent="-133350" fontAlgn="auto">
              <a:lnSpc>
                <a:spcPct val="150000"/>
              </a:lnSpc>
            </a:pPr>
            <a:endParaRPr lang="zh-CN" altLang="en-US" sz="2400"/>
          </a:p>
          <a:p>
            <a:pPr marL="133350" indent="-133350" fontAlgn="auto">
              <a:lnSpc>
                <a:spcPct val="150000"/>
              </a:lnSpc>
            </a:pPr>
            <a:endParaRPr lang="zh-CN" altLang="en-US" sz="2400"/>
          </a:p>
        </p:txBody>
      </p:sp>
      <p:sp>
        <p:nvSpPr>
          <p:cNvPr id="3" name="文本框 2"/>
          <p:cNvSpPr txBox="1"/>
          <p:nvPr/>
        </p:nvSpPr>
        <p:spPr>
          <a:xfrm>
            <a:off x="0" y="3175000"/>
            <a:ext cx="11970385" cy="2861310"/>
          </a:xfrm>
          <a:prstGeom prst="rect">
            <a:avLst/>
          </a:prstGeom>
          <a:noFill/>
        </p:spPr>
        <p:txBody>
          <a:bodyPr wrap="square" rtlCol="0" anchor="t">
            <a:spAutoFit/>
          </a:bodyPr>
          <a:lstStyle/>
          <a:p>
            <a:pPr marL="133350" indent="-133350" fontAlgn="auto">
              <a:lnSpc>
                <a:spcPct val="150000"/>
              </a:lnSpc>
            </a:pPr>
            <a:r>
              <a:rPr lang="en-US" sz="2400">
                <a:latin typeface="Times New Roman" panose="02020603050405020304" charset="0"/>
                <a:ea typeface="宋体" panose="02010600030101010101" pitchFamily="2" charset="-122"/>
                <a:sym typeface="+mn-ea"/>
              </a:rPr>
              <a:t>2.  What do you think are other benefits and problems of the sharing economy? How could we address the potential problems? </a:t>
            </a:r>
            <a:endParaRPr lang="en-US" sz="2400">
              <a:latin typeface="Times New Roman" panose="02020603050405020304" charset="0"/>
              <a:ea typeface="宋体" panose="02010600030101010101" pitchFamily="2" charset="-122"/>
              <a:sym typeface="+mn-ea"/>
            </a:endParaRPr>
          </a:p>
          <a:p>
            <a:pPr marL="133350" indent="-133350" fontAlgn="auto">
              <a:lnSpc>
                <a:spcPct val="150000"/>
              </a:lnSpc>
            </a:pPr>
            <a:endParaRPr lang="en-US" sz="2400">
              <a:latin typeface="Times New Roman" panose="02020603050405020304" charset="0"/>
              <a:ea typeface="宋体" panose="02010600030101010101" pitchFamily="2" charset="-122"/>
              <a:sym typeface="+mn-ea"/>
            </a:endParaRPr>
          </a:p>
          <a:p>
            <a:pPr marL="133350" indent="-133350" fontAlgn="auto">
              <a:lnSpc>
                <a:spcPct val="150000"/>
              </a:lnSpc>
            </a:pPr>
            <a:endParaRPr lang="zh-CN" altLang="en-US" sz="2400"/>
          </a:p>
          <a:p>
            <a:pPr marL="133350" indent="-133350" fontAlgn="auto">
              <a:lnSpc>
                <a:spcPct val="150000"/>
              </a:lnSpc>
            </a:pPr>
            <a:endParaRPr lang="zh-CN" altLang="en-US" sz="2400"/>
          </a:p>
        </p:txBody>
      </p:sp>
      <p:sp>
        <p:nvSpPr>
          <p:cNvPr id="4" name="文本框 3"/>
          <p:cNvSpPr txBox="1"/>
          <p:nvPr/>
        </p:nvSpPr>
        <p:spPr>
          <a:xfrm>
            <a:off x="136525" y="1347470"/>
            <a:ext cx="12055475" cy="1198880"/>
          </a:xfrm>
          <a:prstGeom prst="rect">
            <a:avLst/>
          </a:prstGeom>
          <a:noFill/>
        </p:spPr>
        <p:txBody>
          <a:bodyPr wrap="square" rtlCol="0">
            <a:spAutoFit/>
          </a:bodyPr>
          <a:lstStyle/>
          <a:p>
            <a:pPr fontAlgn="auto">
              <a:lnSpc>
                <a:spcPct val="150000"/>
              </a:lnSpc>
            </a:pPr>
            <a:r>
              <a:rPr lang="en-US" altLang="zh-CN" sz="2400">
                <a:solidFill>
                  <a:srgbClr val="FF0000"/>
                </a:solidFill>
              </a:rPr>
              <a:t>The author acknowledges the benefits of the sharing economy, but he takes concern about the problems as well as is curoius about the future of the sharing economy.  </a:t>
            </a:r>
            <a:endParaRPr lang="en-US" altLang="zh-CN" sz="2400">
              <a:solidFill>
                <a:srgbClr val="FF0000"/>
              </a:solidFill>
            </a:endParaRPr>
          </a:p>
        </p:txBody>
      </p:sp>
      <p:sp>
        <p:nvSpPr>
          <p:cNvPr id="5" name="文本框 4"/>
          <p:cNvSpPr txBox="1"/>
          <p:nvPr/>
        </p:nvSpPr>
        <p:spPr>
          <a:xfrm>
            <a:off x="179705" y="4416425"/>
            <a:ext cx="11832590" cy="1753235"/>
          </a:xfrm>
          <a:prstGeom prst="rect">
            <a:avLst/>
          </a:prstGeom>
          <a:noFill/>
        </p:spPr>
        <p:txBody>
          <a:bodyPr wrap="square" rtlCol="0">
            <a:spAutoFit/>
          </a:bodyPr>
          <a:lstStyle/>
          <a:p>
            <a:pPr fontAlgn="auto">
              <a:lnSpc>
                <a:spcPct val="150000"/>
              </a:lnSpc>
            </a:pPr>
            <a:r>
              <a:rPr lang="zh-CN" altLang="en-US"/>
              <a:t> </a:t>
            </a:r>
            <a:r>
              <a:rPr lang="zh-CN" altLang="en-US" sz="2400">
                <a:solidFill>
                  <a:srgbClr val="FF0000"/>
                </a:solidFill>
              </a:rPr>
              <a:t> Sharing economy will y new problems and challenges such as making the traditional enterprise face the huge competition pressure, the redistribution of social wealth and benefits and so on. </a:t>
            </a:r>
            <a:endParaRPr lang="zh-CN" altLang="en-US" sz="240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33190" y="8890"/>
            <a:ext cx="6293485" cy="705485"/>
          </a:xfrm>
        </p:spPr>
        <p:txBody>
          <a:bodyPr/>
          <a:lstStyle/>
          <a:p>
            <a:pPr algn="ctr"/>
            <a:r>
              <a:rPr lang="en-US" altLang="zh-CN">
                <a:ln w="22225">
                  <a:solidFill>
                    <a:schemeClr val="accent2"/>
                  </a:solidFill>
                  <a:prstDash val="solid"/>
                </a:ln>
                <a:solidFill>
                  <a:schemeClr val="accent2">
                    <a:lumMod val="40000"/>
                    <a:lumOff val="60000"/>
                  </a:schemeClr>
                </a:solidFill>
                <a:effectLst/>
              </a:rPr>
              <a:t>Part 2        Writing</a:t>
            </a:r>
            <a:endParaRPr lang="en-US" altLang="zh-CN">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 name="文本框 2"/>
          <p:cNvSpPr txBox="1"/>
          <p:nvPr/>
        </p:nvSpPr>
        <p:spPr>
          <a:xfrm>
            <a:off x="440055" y="102870"/>
            <a:ext cx="3268345" cy="1198880"/>
          </a:xfrm>
          <a:prstGeom prst="rect">
            <a:avLst/>
          </a:prstGeom>
          <a:noFill/>
        </p:spPr>
        <p:txBody>
          <a:bodyPr wrap="square" rtlCol="0">
            <a:spAutoFit/>
          </a:bodyPr>
          <a:lstStyle/>
          <a:p>
            <a:pPr fontAlgn="auto">
              <a:lnSpc>
                <a:spcPct val="150000"/>
              </a:lnSpc>
            </a:pPr>
            <a:r>
              <a:rPr lang="en-US" altLang="zh-CN" sz="2400" b="1">
                <a:solidFill>
                  <a:srgbClr val="FF0000"/>
                </a:solidFill>
              </a:rPr>
              <a:t>Read the posts from an online forum.  </a:t>
            </a:r>
            <a:endParaRPr lang="en-US" altLang="zh-CN" sz="2400" b="1">
              <a:solidFill>
                <a:srgbClr val="FF0000"/>
              </a:solidFill>
            </a:endParaRPr>
          </a:p>
        </p:txBody>
      </p:sp>
      <p:pic>
        <p:nvPicPr>
          <p:cNvPr id="4" name="图片 3"/>
          <p:cNvPicPr>
            <a:picLocks noChangeAspect="1"/>
          </p:cNvPicPr>
          <p:nvPr/>
        </p:nvPicPr>
        <p:blipFill>
          <a:blip r:embed="rId1"/>
          <a:stretch>
            <a:fillRect/>
          </a:stretch>
        </p:blipFill>
        <p:spPr>
          <a:xfrm rot="16200000">
            <a:off x="3322955" y="-1432560"/>
            <a:ext cx="5442585" cy="10911205"/>
          </a:xfrm>
          <a:prstGeom prst="rect">
            <a:avLst/>
          </a:prstGeom>
        </p:spPr>
      </p:pic>
    </p:spTree>
    <p:custDataLst>
      <p:tags r:id="rId2"/>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29225" y="8890"/>
            <a:ext cx="6022975" cy="705485"/>
          </a:xfrm>
        </p:spPr>
        <p:txBody>
          <a:bodyPr>
            <a:noAutofit/>
          </a:bodyPr>
          <a:lstStyle/>
          <a:p>
            <a:pPr algn="ctr"/>
            <a:r>
              <a:rPr lang="en-US" altLang="zh-CN" sz="3200">
                <a:solidFill>
                  <a:srgbClr val="FF0000"/>
                </a:solidFill>
              </a:rPr>
              <a:t>Posts from web users </a:t>
            </a:r>
            <a:endParaRPr lang="en-US" altLang="zh-CN" sz="3200">
              <a:solidFill>
                <a:srgbClr val="FF0000"/>
              </a:solidFill>
            </a:endParaRPr>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 name="图片 3"/>
          <p:cNvPicPr>
            <a:picLocks noChangeAspect="1"/>
          </p:cNvPicPr>
          <p:nvPr/>
        </p:nvPicPr>
        <p:blipFill>
          <a:blip r:embed="rId1"/>
          <a:stretch>
            <a:fillRect/>
          </a:stretch>
        </p:blipFill>
        <p:spPr>
          <a:xfrm rot="16200000">
            <a:off x="-451485" y="450850"/>
            <a:ext cx="5089525" cy="4187190"/>
          </a:xfrm>
          <a:prstGeom prst="rect">
            <a:avLst/>
          </a:prstGeom>
        </p:spPr>
      </p:pic>
      <p:pic>
        <p:nvPicPr>
          <p:cNvPr id="5" name="图片 4"/>
          <p:cNvPicPr>
            <a:picLocks noChangeAspect="1"/>
          </p:cNvPicPr>
          <p:nvPr/>
        </p:nvPicPr>
        <p:blipFill>
          <a:blip r:embed="rId2"/>
          <a:stretch>
            <a:fillRect/>
          </a:stretch>
        </p:blipFill>
        <p:spPr>
          <a:xfrm rot="16200000">
            <a:off x="3739515" y="1615440"/>
            <a:ext cx="4919345" cy="4021455"/>
          </a:xfrm>
          <a:prstGeom prst="rect">
            <a:avLst/>
          </a:prstGeom>
        </p:spPr>
      </p:pic>
      <p:pic>
        <p:nvPicPr>
          <p:cNvPr id="6" name="图片 5"/>
          <p:cNvPicPr>
            <a:picLocks noChangeAspect="1"/>
          </p:cNvPicPr>
          <p:nvPr/>
        </p:nvPicPr>
        <p:blipFill>
          <a:blip r:embed="rId3"/>
          <a:stretch>
            <a:fillRect/>
          </a:stretch>
        </p:blipFill>
        <p:spPr>
          <a:xfrm rot="16200000">
            <a:off x="7703820" y="2369820"/>
            <a:ext cx="4994275" cy="3982720"/>
          </a:xfrm>
          <a:prstGeom prst="rect">
            <a:avLst/>
          </a:prstGeom>
        </p:spPr>
      </p:pic>
    </p:spTree>
    <p:custDataLst>
      <p:tags r:id="rId4"/>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8990" y="100330"/>
            <a:ext cx="10950575" cy="705485"/>
          </a:xfrm>
        </p:spPr>
        <p:txBody>
          <a:bodyPr>
            <a:normAutofit fontScale="90000"/>
            <a:scene3d>
              <a:camera prst="orthographicFront"/>
              <a:lightRig rig="threePt" dir="t"/>
            </a:scene3d>
          </a:bodyPr>
          <a:lstStyle/>
          <a:p>
            <a:r>
              <a:rPr lang="zh-CN" altLang="en-US"/>
              <a:t> </a:t>
            </a:r>
            <a:r>
              <a:rPr lang="zh-CN" altLang="en-US">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the structure of an essay about non-cash payments</a:t>
            </a:r>
            <a:endParaRPr lang="zh-CN" altLang="en-US">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grpSp>
        <p:nvGrpSpPr>
          <p:cNvPr id="58" name="Group 21_1"/>
          <p:cNvGrpSpPr/>
          <p:nvPr/>
        </p:nvGrpSpPr>
        <p:grpSpPr>
          <a:xfrm>
            <a:off x="-32321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4" name="表格 3"/>
          <p:cNvGraphicFramePr>
            <a:graphicFrameLocks noGrp="1"/>
          </p:cNvGraphicFramePr>
          <p:nvPr>
            <p:custDataLst>
              <p:tags r:id="rId1"/>
            </p:custDataLst>
          </p:nvPr>
        </p:nvGraphicFramePr>
        <p:xfrm>
          <a:off x="132080" y="1198880"/>
          <a:ext cx="11823700" cy="5311140"/>
        </p:xfrm>
        <a:graphic>
          <a:graphicData uri="http://schemas.openxmlformats.org/drawingml/2006/table">
            <a:tbl>
              <a:tblPr firstRow="1" bandRow="1">
                <a:tableStyleId>{5940675A-B579-460E-94D1-54222C63F5DA}</a:tableStyleId>
              </a:tblPr>
              <a:tblGrid>
                <a:gridCol w="2454910"/>
                <a:gridCol w="9368790"/>
              </a:tblGrid>
              <a:tr h="2655570">
                <a:tc>
                  <a:txBody>
                    <a:bodyPr wrap="square"/>
                    <a:lstStyle/>
                    <a:p>
                      <a:pPr indent="0" fontAlgn="auto">
                        <a:lnSpc>
                          <a:spcPct val="150000"/>
                        </a:lnSpc>
                        <a:buNone/>
                      </a:pPr>
                      <a:endParaRPr lang="en-US" sz="2400" b="1">
                        <a:solidFill>
                          <a:srgbClr val="C55911"/>
                        </a:solidFill>
                        <a:latin typeface="Times New Roman" panose="02020603050405020304" charset="0"/>
                        <a:cs typeface="Times New Roman" panose="02020603050405020304" charset="0"/>
                      </a:endParaRPr>
                    </a:p>
                    <a:p>
                      <a:pPr indent="0" fontAlgn="auto">
                        <a:lnSpc>
                          <a:spcPct val="150000"/>
                        </a:lnSpc>
                        <a:buNone/>
                      </a:pPr>
                      <a:r>
                        <a:rPr lang="en-US" sz="2400" b="1">
                          <a:solidFill>
                            <a:srgbClr val="C55911"/>
                          </a:solidFill>
                          <a:latin typeface="Times New Roman" panose="02020603050405020304" charset="0"/>
                          <a:cs typeface="Times New Roman" panose="02020603050405020304" charset="0"/>
                        </a:rPr>
                        <a:t>Definition of non-cash payments </a:t>
                      </a:r>
                      <a:endParaRPr lang="en-US" altLang="en-US" sz="2400" b="1">
                        <a:solidFill>
                          <a:srgbClr val="C5591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c>
                  <a:txBody>
                    <a:bodyPr wrap="square"/>
                    <a:lstStyle/>
                    <a:p>
                      <a:pPr indent="0" fontAlgn="auto">
                        <a:lnSpc>
                          <a:spcPct val="150000"/>
                        </a:lnSpc>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r>
              <a:tr h="2655570">
                <a:tc>
                  <a:txBody>
                    <a:bodyPr wrap="square"/>
                    <a:lstStyle/>
                    <a:p>
                      <a:pPr indent="0" fontAlgn="auto">
                        <a:lnSpc>
                          <a:spcPct val="150000"/>
                        </a:lnSpc>
                        <a:buNone/>
                      </a:pPr>
                      <a:endParaRPr lang="en-US" sz="2400" b="1">
                        <a:solidFill>
                          <a:srgbClr val="C55911"/>
                        </a:solidFill>
                        <a:latin typeface="Times New Roman" panose="02020603050405020304" charset="0"/>
                        <a:cs typeface="Times New Roman" panose="02020603050405020304" charset="0"/>
                      </a:endParaRPr>
                    </a:p>
                    <a:p>
                      <a:pPr indent="0" fontAlgn="auto">
                        <a:lnSpc>
                          <a:spcPct val="150000"/>
                        </a:lnSpc>
                        <a:buNone/>
                      </a:pPr>
                      <a:r>
                        <a:rPr lang="en-US" sz="2400" b="1">
                          <a:solidFill>
                            <a:srgbClr val="C55911"/>
                          </a:solidFill>
                          <a:latin typeface="Times New Roman" panose="02020603050405020304" charset="0"/>
                          <a:cs typeface="Times New Roman" panose="02020603050405020304" charset="0"/>
                        </a:rPr>
                        <a:t>Benefits </a:t>
                      </a:r>
                      <a:endParaRPr lang="en-US" altLang="en-US" sz="2400" b="1">
                        <a:solidFill>
                          <a:srgbClr val="C5591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c>
                  <a:txBody>
                    <a:bodyPr wrap="square"/>
                    <a:lstStyle/>
                    <a:p>
                      <a:pPr indent="0" fontAlgn="auto">
                        <a:lnSpc>
                          <a:spcPct val="150000"/>
                        </a:lnSpc>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r>
            </a:tbl>
          </a:graphicData>
        </a:graphic>
      </p:graphicFrame>
      <p:sp>
        <p:nvSpPr>
          <p:cNvPr id="3" name="文本框 2"/>
          <p:cNvSpPr txBox="1"/>
          <p:nvPr/>
        </p:nvSpPr>
        <p:spPr>
          <a:xfrm>
            <a:off x="2654935" y="1509395"/>
            <a:ext cx="9192260" cy="1383665"/>
          </a:xfrm>
          <a:prstGeom prst="rect">
            <a:avLst/>
          </a:prstGeom>
          <a:noFill/>
        </p:spPr>
        <p:txBody>
          <a:bodyPr wrap="square" rtlCol="0">
            <a:spAutoFit/>
          </a:bodyPr>
          <a:lstStyle/>
          <a:p>
            <a:pPr indent="0" fontAlgn="auto">
              <a:lnSpc>
                <a:spcPct val="150000"/>
              </a:lnSpc>
              <a:buNone/>
            </a:pPr>
            <a:r>
              <a:rPr lang="en-US" sz="2800">
                <a:solidFill>
                  <a:schemeClr val="accent3"/>
                </a:solidFill>
                <a:latin typeface="Times New Roman" panose="02020603050405020304" charset="0"/>
                <a:cs typeface="Times New Roman" panose="02020603050405020304" charset="0"/>
                <a:sym typeface="+mn-ea"/>
              </a:rPr>
              <a:t>No cash is involved when people are making their payments, mobile phones and other electronic devices. </a:t>
            </a:r>
            <a:endParaRPr lang="en-US" altLang="en-US" sz="2800">
              <a:solidFill>
                <a:schemeClr val="accent3"/>
              </a:solidFill>
              <a:latin typeface="Times New Roman" panose="02020603050405020304" charset="0"/>
              <a:cs typeface="Times New Roman" panose="02020603050405020304" charset="0"/>
              <a:sym typeface="+mn-ea"/>
            </a:endParaRPr>
          </a:p>
        </p:txBody>
      </p:sp>
      <p:sp>
        <p:nvSpPr>
          <p:cNvPr id="5" name="文本框 4"/>
          <p:cNvSpPr txBox="1"/>
          <p:nvPr/>
        </p:nvSpPr>
        <p:spPr>
          <a:xfrm>
            <a:off x="2655570" y="4161790"/>
            <a:ext cx="9135745" cy="1814830"/>
          </a:xfrm>
          <a:prstGeom prst="rect">
            <a:avLst/>
          </a:prstGeom>
          <a:noFill/>
        </p:spPr>
        <p:txBody>
          <a:bodyPr wrap="square" rtlCol="0">
            <a:spAutoFit/>
          </a:bodyPr>
          <a:lstStyle/>
          <a:p>
            <a:pPr fontAlgn="auto">
              <a:lnSpc>
                <a:spcPct val="150000"/>
              </a:lnSpc>
            </a:pPr>
            <a:r>
              <a:rPr lang="en-US" sz="2800">
                <a:solidFill>
                  <a:srgbClr val="FF0000"/>
                </a:solidFill>
                <a:latin typeface="Times New Roman" panose="02020603050405020304" charset="0"/>
                <a:cs typeface="Times New Roman" panose="02020603050405020304" charset="0"/>
                <a:sym typeface="+mn-ea"/>
              </a:rPr>
              <a:t>Convenient and fast. Do not need to carry lots of heavy coins or duty notes. No more worries about losing wallets. </a:t>
            </a:r>
            <a:endParaRPr lang="en-US" altLang="en-US" sz="2800" b="0">
              <a:solidFill>
                <a:srgbClr val="FF0000"/>
              </a:solidFill>
              <a:latin typeface="Times New Roman" panose="02020603050405020304" charset="0"/>
              <a:ea typeface="Times New Roman" panose="02020603050405020304" charset="0"/>
              <a:cs typeface="Times New Roman" panose="02020603050405020304" charset="0"/>
            </a:endParaRPr>
          </a:p>
          <a:p>
            <a:endParaRPr lang="zh-CN" altLang="en-US" sz="28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4" name="表格 3"/>
          <p:cNvGraphicFramePr>
            <a:graphicFrameLocks noGrp="1"/>
          </p:cNvGraphicFramePr>
          <p:nvPr>
            <p:custDataLst>
              <p:tags r:id="rId1"/>
            </p:custDataLst>
          </p:nvPr>
        </p:nvGraphicFramePr>
        <p:xfrm>
          <a:off x="92710" y="339090"/>
          <a:ext cx="11877675" cy="6405880"/>
        </p:xfrm>
        <a:graphic>
          <a:graphicData uri="http://schemas.openxmlformats.org/drawingml/2006/table">
            <a:tbl>
              <a:tblPr firstRow="1" bandRow="1">
                <a:tableStyleId>{5940675A-B579-460E-94D1-54222C63F5DA}</a:tableStyleId>
              </a:tblPr>
              <a:tblGrid>
                <a:gridCol w="1779905"/>
                <a:gridCol w="10097770"/>
              </a:tblGrid>
              <a:tr h="3202940">
                <a:tc>
                  <a:txBody>
                    <a:bodyPr wrap="square"/>
                    <a:lstStyle/>
                    <a:p>
                      <a:pPr indent="0" fontAlgn="auto">
                        <a:lnSpc>
                          <a:spcPct val="150000"/>
                        </a:lnSpc>
                        <a:buNone/>
                      </a:pPr>
                      <a:endParaRPr lang="en-US" sz="2400" b="1">
                        <a:solidFill>
                          <a:srgbClr val="C55911"/>
                        </a:solidFill>
                        <a:latin typeface="Times New Roman" panose="02020603050405020304" charset="0"/>
                        <a:cs typeface="Times New Roman" panose="02020603050405020304" charset="0"/>
                      </a:endParaRPr>
                    </a:p>
                    <a:p>
                      <a:pPr indent="0" fontAlgn="auto">
                        <a:lnSpc>
                          <a:spcPct val="150000"/>
                        </a:lnSpc>
                        <a:buNone/>
                      </a:pPr>
                      <a:endParaRPr lang="en-US" sz="2400" b="1">
                        <a:solidFill>
                          <a:srgbClr val="C55911"/>
                        </a:solidFill>
                        <a:latin typeface="Times New Roman" panose="02020603050405020304" charset="0"/>
                        <a:cs typeface="Times New Roman" panose="02020603050405020304" charset="0"/>
                      </a:endParaRPr>
                    </a:p>
                    <a:p>
                      <a:pPr indent="0" fontAlgn="auto">
                        <a:lnSpc>
                          <a:spcPct val="150000"/>
                        </a:lnSpc>
                        <a:buNone/>
                      </a:pPr>
                      <a:r>
                        <a:rPr lang="en-US" sz="2400" b="1">
                          <a:solidFill>
                            <a:srgbClr val="C55911"/>
                          </a:solidFill>
                          <a:latin typeface="Times New Roman" panose="02020603050405020304" charset="0"/>
                          <a:cs typeface="Times New Roman" panose="02020603050405020304" charset="0"/>
                        </a:rPr>
                        <a:t>Problems </a:t>
                      </a:r>
                      <a:endParaRPr lang="en-US" altLang="en-US" sz="2400" b="1">
                        <a:solidFill>
                          <a:srgbClr val="C5591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c>
                  <a:txBody>
                    <a:bodyPr wrap="square"/>
                    <a:lstStyle/>
                    <a:p>
                      <a:pPr indent="0" fontAlgn="auto">
                        <a:lnSpc>
                          <a:spcPct val="150000"/>
                        </a:lnSpc>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r>
              <a:tr h="3202940">
                <a:tc>
                  <a:txBody>
                    <a:bodyPr wrap="square"/>
                    <a:lstStyle/>
                    <a:p>
                      <a:pPr indent="0" fontAlgn="auto">
                        <a:lnSpc>
                          <a:spcPct val="150000"/>
                        </a:lnSpc>
                        <a:buNone/>
                      </a:pPr>
                      <a:endParaRPr lang="en-US" sz="2400" b="1">
                        <a:solidFill>
                          <a:srgbClr val="C55911"/>
                        </a:solidFill>
                        <a:latin typeface="Times New Roman" panose="02020603050405020304" charset="0"/>
                        <a:cs typeface="Times New Roman" panose="02020603050405020304" charset="0"/>
                      </a:endParaRPr>
                    </a:p>
                    <a:p>
                      <a:pPr indent="0" fontAlgn="auto">
                        <a:lnSpc>
                          <a:spcPct val="150000"/>
                        </a:lnSpc>
                        <a:buNone/>
                      </a:pPr>
                      <a:endParaRPr lang="en-US" sz="2400" b="1">
                        <a:solidFill>
                          <a:srgbClr val="C55911"/>
                        </a:solidFill>
                        <a:latin typeface="Times New Roman" panose="02020603050405020304" charset="0"/>
                        <a:cs typeface="Times New Roman" panose="02020603050405020304" charset="0"/>
                      </a:endParaRPr>
                    </a:p>
                    <a:p>
                      <a:pPr indent="0" fontAlgn="auto">
                        <a:lnSpc>
                          <a:spcPct val="150000"/>
                        </a:lnSpc>
                        <a:buNone/>
                      </a:pPr>
                      <a:r>
                        <a:rPr lang="en-US" sz="2400" b="1">
                          <a:solidFill>
                            <a:srgbClr val="C55911"/>
                          </a:solidFill>
                          <a:latin typeface="Times New Roman" panose="02020603050405020304" charset="0"/>
                          <a:cs typeface="Times New Roman" panose="02020603050405020304" charset="0"/>
                        </a:rPr>
                        <a:t>Conclusion </a:t>
                      </a:r>
                      <a:endParaRPr lang="en-US" altLang="en-US" sz="2400" b="1">
                        <a:solidFill>
                          <a:srgbClr val="C5591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c>
                  <a:txBody>
                    <a:bodyPr wrap="square"/>
                    <a:lstStyle/>
                    <a:p>
                      <a:pPr indent="0" fontAlgn="auto">
                        <a:lnSpc>
                          <a:spcPct val="150000"/>
                        </a:lnSpc>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r>
            </a:tbl>
          </a:graphicData>
        </a:graphic>
      </p:graphicFrame>
      <p:sp>
        <p:nvSpPr>
          <p:cNvPr id="2" name="文本框 1"/>
          <p:cNvSpPr txBox="1"/>
          <p:nvPr/>
        </p:nvSpPr>
        <p:spPr>
          <a:xfrm>
            <a:off x="1883410" y="511175"/>
            <a:ext cx="10047605" cy="2306955"/>
          </a:xfrm>
          <a:prstGeom prst="rect">
            <a:avLst/>
          </a:prstGeom>
          <a:noFill/>
        </p:spPr>
        <p:txBody>
          <a:bodyPr wrap="square" rtlCol="0">
            <a:spAutoFit/>
          </a:bodyPr>
          <a:lstStyle/>
          <a:p>
            <a:pPr fontAlgn="auto">
              <a:lnSpc>
                <a:spcPct val="150000"/>
              </a:lnSpc>
            </a:pPr>
            <a:r>
              <a:rPr lang="en-US" sz="2400">
                <a:solidFill>
                  <a:schemeClr val="accent3"/>
                </a:solidFill>
                <a:latin typeface="Times New Roman" panose="02020603050405020304" charset="0"/>
                <a:cs typeface="Times New Roman" panose="02020603050405020304" charset="0"/>
                <a:sym typeface="+mn-ea"/>
              </a:rPr>
              <a:t>Not safe enough and may lead to over-consumption. Some forms of electronic payments are restricted to the Internet. Potential inconvenience exists if the phone battery dies. Some forms are unfriendly to those who don’t know how to use electronic payments, especially the elderly. </a:t>
            </a:r>
            <a:endParaRPr lang="en-US" altLang="en-US" sz="2400">
              <a:solidFill>
                <a:schemeClr val="accent3"/>
              </a:solidFill>
              <a:latin typeface="Times New Roman" panose="02020603050405020304" charset="0"/>
              <a:cs typeface="Times New Roman" panose="02020603050405020304" charset="0"/>
              <a:sym typeface="+mn-ea"/>
            </a:endParaRPr>
          </a:p>
        </p:txBody>
      </p:sp>
      <p:sp>
        <p:nvSpPr>
          <p:cNvPr id="3" name="文本框 2"/>
          <p:cNvSpPr txBox="1"/>
          <p:nvPr/>
        </p:nvSpPr>
        <p:spPr>
          <a:xfrm>
            <a:off x="1884045" y="3555365"/>
            <a:ext cx="9838055" cy="2861310"/>
          </a:xfrm>
          <a:prstGeom prst="rect">
            <a:avLst/>
          </a:prstGeom>
          <a:noFill/>
        </p:spPr>
        <p:txBody>
          <a:bodyPr wrap="square" rtlCol="0">
            <a:spAutoFit/>
          </a:bodyPr>
          <a:lstStyle/>
          <a:p>
            <a:pPr indent="0" fontAlgn="auto">
              <a:lnSpc>
                <a:spcPct val="150000"/>
              </a:lnSpc>
              <a:buNone/>
            </a:pPr>
            <a:r>
              <a:rPr lang="en-US" sz="2400">
                <a:solidFill>
                  <a:srgbClr val="FF0000"/>
                </a:solidFill>
                <a:latin typeface="Times New Roman" panose="02020603050405020304" charset="0"/>
                <a:cs typeface="Times New Roman" panose="02020603050405020304" charset="0"/>
                <a:sym typeface="+mn-ea"/>
              </a:rPr>
              <a:t>Non-cash payments, or electronic payments brings us lots of advantages. However, the disadvantages can’t be ignored. Maybe we could try to use money less., rather than replacing it with non-cash payments for ever. Meanwhile, we need to think of ways to make non-cash payments better, friendier and more scientific.</a:t>
            </a:r>
            <a:endParaRPr lang="en-US" altLang="en-US" sz="2400">
              <a:solidFill>
                <a:srgbClr val="FF0000"/>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705" y="8890"/>
            <a:ext cx="11542395" cy="705485"/>
          </a:xfrm>
        </p:spPr>
        <p:txBody>
          <a:bodyPr>
            <a:normAutofit/>
          </a:bodyPr>
          <a:lstStyle/>
          <a:p>
            <a:r>
              <a:rPr lang="zh-CN" altLang="en-US"/>
              <a:t> </a:t>
            </a:r>
            <a:r>
              <a:rPr lang="en-US" altLang="zh-CN">
                <a:solidFill>
                  <a:schemeClr val="accent1"/>
                </a:solidFill>
                <a:effectLst>
                  <a:outerShdw blurRad="38100" dist="25400" dir="5400000" algn="ctr" rotWithShape="0">
                    <a:srgbClr val="6E747A">
                      <a:alpha val="43000"/>
                    </a:srgbClr>
                  </a:outerShdw>
                </a:effectLst>
              </a:rPr>
              <a:t>Possible version</a:t>
            </a:r>
            <a:r>
              <a:rPr lang="zh-CN" altLang="en-US"/>
              <a:t> </a:t>
            </a:r>
            <a:endParaRPr lang="zh-CN" altLang="en-US"/>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229235" y="714375"/>
            <a:ext cx="11740515" cy="6185535"/>
          </a:xfrm>
          <a:prstGeom prst="rect">
            <a:avLst/>
          </a:prstGeom>
          <a:noFill/>
          <a:ln w="9525">
            <a:noFill/>
          </a:ln>
        </p:spPr>
        <p:txBody>
          <a:bodyPr wrap="square">
            <a:spAutoFit/>
          </a:bodyPr>
          <a:lstStyle/>
          <a:p>
            <a:pPr indent="266700" algn="l" fontAlgn="auto">
              <a:lnSpc>
                <a:spcPct val="150000"/>
              </a:lnSpc>
            </a:pPr>
            <a:r>
              <a:rPr lang="en-US" sz="2400" b="1">
                <a:solidFill>
                  <a:schemeClr val="accent3"/>
                </a:solidFill>
                <a:latin typeface="Times New Roman" panose="02020603050405020304" charset="0"/>
              </a:rPr>
              <a:t>Para 1-- Definition:</a:t>
            </a:r>
            <a:r>
              <a:rPr lang="en-US" sz="2400" b="0">
                <a:solidFill>
                  <a:srgbClr val="FF0000"/>
                </a:solidFill>
                <a:latin typeface="Times New Roman" panose="02020603050405020304" charset="0"/>
              </a:rPr>
              <a:t> Nowadays, non-cash payments are becoming more and more popular across the world, especially in China. It refers to the method of making payments with cards, mobile phones and other electronic devices. New ways of supporting non-cash payments are quickly turning up one after another. </a:t>
            </a:r>
            <a:endParaRPr lang="en-US" sz="2400" b="0">
              <a:solidFill>
                <a:srgbClr val="FF0000"/>
              </a:solidFill>
              <a:latin typeface="Times New Roman" panose="02020603050405020304" charset="0"/>
            </a:endParaRPr>
          </a:p>
          <a:p>
            <a:pPr indent="266700" fontAlgn="auto">
              <a:lnSpc>
                <a:spcPct val="150000"/>
              </a:lnSpc>
            </a:pPr>
            <a:r>
              <a:rPr lang="en-US" sz="2400" b="1">
                <a:solidFill>
                  <a:schemeClr val="accent3"/>
                </a:solidFill>
                <a:latin typeface="Times New Roman" panose="02020603050405020304" charset="0"/>
              </a:rPr>
              <a:t>Para 2 --Benefits:</a:t>
            </a:r>
            <a:r>
              <a:rPr lang="en-US" sz="2400" b="0">
                <a:solidFill>
                  <a:srgbClr val="FF0000"/>
                </a:solidFill>
                <a:latin typeface="Times New Roman" panose="02020603050405020304" charset="0"/>
              </a:rPr>
              <a:t>    </a:t>
            </a:r>
            <a:r>
              <a:rPr lang="en-US" sz="2400" b="0">
                <a:solidFill>
                  <a:schemeClr val="accent1"/>
                </a:solidFill>
                <a:latin typeface="Times New Roman" panose="02020603050405020304" charset="0"/>
              </a:rPr>
              <a:t>  </a:t>
            </a:r>
            <a:r>
              <a:rPr lang="en-US" sz="2400" b="0">
                <a:solidFill>
                  <a:srgbClr val="5762EF"/>
                </a:solidFill>
                <a:latin typeface="Times New Roman" panose="02020603050405020304" charset="0"/>
              </a:rPr>
              <a:t>Obviously, there are benefits. </a:t>
            </a:r>
            <a:r>
              <a:rPr lang="en-US" sz="2400" b="0" u="sng">
                <a:solidFill>
                  <a:srgbClr val="FF0000"/>
                </a:solidFill>
                <a:latin typeface="Times New Roman" panose="02020603050405020304" charset="0"/>
              </a:rPr>
              <a:t>First</a:t>
            </a:r>
            <a:r>
              <a:rPr lang="en-US" sz="2400" b="0">
                <a:solidFill>
                  <a:srgbClr val="FF0000"/>
                </a:solidFill>
                <a:latin typeface="Times New Roman" panose="02020603050405020304" charset="0"/>
              </a:rPr>
              <a:t>,</a:t>
            </a:r>
            <a:r>
              <a:rPr lang="en-US" sz="2400" b="0">
                <a:solidFill>
                  <a:srgbClr val="5762EF"/>
                </a:solidFill>
                <a:latin typeface="Times New Roman" panose="02020603050405020304" charset="0"/>
              </a:rPr>
              <a:t> they are so convenient and fast that people could make almost all the payments with a single click on the phones. In some shopping centers, they can pay by simply standing in front of a camera adn let it recognize their faces. </a:t>
            </a:r>
            <a:r>
              <a:rPr lang="en-US" sz="2400" b="0" u="sng">
                <a:solidFill>
                  <a:srgbClr val="FF0000"/>
                </a:solidFill>
                <a:latin typeface="Times New Roman" panose="02020603050405020304" charset="0"/>
              </a:rPr>
              <a:t>Second,</a:t>
            </a:r>
            <a:r>
              <a:rPr lang="en-US" sz="2400" b="0">
                <a:solidFill>
                  <a:srgbClr val="5762EF"/>
                </a:solidFill>
                <a:latin typeface="Times New Roman" panose="02020603050405020304" charset="0"/>
              </a:rPr>
              <a:t> non-cash payments are safe and hygienic. They free people from carrying heavy coins and dirty notes, or even a wallet. Therefore, the risk of losing money or the wallet is not a threat any more. </a:t>
            </a:r>
            <a:r>
              <a:rPr lang="en-US" sz="2400" b="0" u="sng">
                <a:solidFill>
                  <a:srgbClr val="FF0000"/>
                </a:solidFill>
                <a:latin typeface="Times New Roman" panose="02020603050405020304" charset="0"/>
              </a:rPr>
              <a:t>What’s more,</a:t>
            </a:r>
            <a:r>
              <a:rPr lang="en-US" sz="2400" b="0">
                <a:solidFill>
                  <a:srgbClr val="5762EF"/>
                </a:solidFill>
                <a:latin typeface="Times New Roman" panose="02020603050405020304" charset="0"/>
              </a:rPr>
              <a:t> non-cash payments eliminate the risk of counterfeit money. </a:t>
            </a:r>
            <a:r>
              <a:rPr lang="en-US" sz="2400" b="0">
                <a:solidFill>
                  <a:srgbClr val="5762EF"/>
                </a:solidFill>
                <a:latin typeface="Times New Roman" panose="02020603050405020304" charset="0"/>
              </a:rPr>
              <a:t>
</a:t>
            </a:r>
            <a:endParaRPr lang="en-US" altLang="en-US" sz="2400" b="0">
              <a:solidFill>
                <a:srgbClr val="5762EF"/>
              </a:solidFill>
              <a:latin typeface="Times New Roman" panose="0202060305040502030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514985" y="744220"/>
            <a:ext cx="10964545" cy="6000750"/>
          </a:xfrm>
          <a:prstGeom prst="rect">
            <a:avLst/>
          </a:prstGeom>
          <a:noFill/>
          <a:ln w="9525">
            <a:noFill/>
          </a:ln>
        </p:spPr>
        <p:txBody>
          <a:bodyPr wrap="square">
            <a:spAutoFit/>
          </a:bodyPr>
          <a:lstStyle/>
          <a:p>
            <a:pPr indent="266700" fontAlgn="auto">
              <a:lnSpc>
                <a:spcPct val="200000"/>
              </a:lnSpc>
            </a:pPr>
            <a:r>
              <a:rPr lang="en-US" sz="2400" b="0">
                <a:solidFill>
                  <a:schemeClr val="tx1"/>
                </a:solidFill>
                <a:latin typeface="Times New Roman" panose="02020603050405020304" charset="0"/>
              </a:rPr>
              <a:t>     </a:t>
            </a:r>
            <a:r>
              <a:rPr lang="en-US" sz="2400" b="0">
                <a:solidFill>
                  <a:srgbClr val="5762EF"/>
                </a:solidFill>
                <a:latin typeface="Times New Roman" panose="02020603050405020304" charset="0"/>
              </a:rPr>
              <a:t> However,</a:t>
            </a:r>
            <a:r>
              <a:rPr lang="en-US" sz="2400" b="0">
                <a:solidFill>
                  <a:srgbClr val="FF0000"/>
                </a:solidFill>
                <a:latin typeface="Times New Roman" panose="02020603050405020304" charset="0"/>
              </a:rPr>
              <a:t> the problems that accompany non-cash payments should not be ignored. It is not as safe as people assumed, as it is not hard for hackers to access people’s bank accounts and steal the money. </a:t>
            </a:r>
            <a:r>
              <a:rPr lang="en-US" sz="2400" b="0">
                <a:solidFill>
                  <a:srgbClr val="5762EF"/>
                </a:solidFill>
                <a:latin typeface="Times New Roman" panose="02020603050405020304" charset="0"/>
              </a:rPr>
              <a:t>Also,</a:t>
            </a:r>
            <a:r>
              <a:rPr lang="en-US" sz="2400" b="0">
                <a:solidFill>
                  <a:srgbClr val="FF0000"/>
                </a:solidFill>
                <a:latin typeface="Times New Roman" panose="02020603050405020304" charset="0"/>
              </a:rPr>
              <a:t> your personal information is easy to be stolen. Meanwhile, non-cash payments may encourage over-consumption. They also depend too much on the Internet access or battery capacity--just imagine being at a place with no wifi and a flat battery. </a:t>
            </a:r>
            <a:r>
              <a:rPr lang="en-US" sz="2400" b="0">
                <a:solidFill>
                  <a:srgbClr val="5762EF"/>
                </a:solidFill>
                <a:latin typeface="Times New Roman" panose="02020603050405020304" charset="0"/>
              </a:rPr>
              <a:t>Last but not least,</a:t>
            </a:r>
            <a:r>
              <a:rPr lang="en-US" sz="2400" b="0">
                <a:solidFill>
                  <a:srgbClr val="FF0000"/>
                </a:solidFill>
                <a:latin typeface="Times New Roman" panose="02020603050405020304" charset="0"/>
              </a:rPr>
              <a:t> non-cash payments are not quite friendly with people not knowing how, especially the elderly. It’s such a pity to make them feel excluded and left out.  </a:t>
            </a:r>
            <a:endParaRPr lang="en-US" altLang="en-US" sz="2400" b="0">
              <a:solidFill>
                <a:srgbClr val="FF0000"/>
              </a:solidFill>
              <a:latin typeface="Times New Roman" panose="02020603050405020304" charset="0"/>
            </a:endParaRPr>
          </a:p>
        </p:txBody>
      </p:sp>
      <p:sp>
        <p:nvSpPr>
          <p:cNvPr id="3" name="标题 2"/>
          <p:cNvSpPr>
            <a:spLocks noGrp="1"/>
          </p:cNvSpPr>
          <p:nvPr>
            <p:ph type="title"/>
          </p:nvPr>
        </p:nvSpPr>
        <p:spPr>
          <a:xfrm>
            <a:off x="2669540" y="8890"/>
            <a:ext cx="6650355" cy="705485"/>
          </a:xfrm>
        </p:spPr>
        <p:txBody>
          <a:bodyPr/>
          <a:lstStyle/>
          <a:p>
            <a:pPr algn="ctr"/>
            <a:r>
              <a:rPr lang="en-US" altLang="zh-CN">
                <a:solidFill>
                  <a:schemeClr val="accent1"/>
                </a:solidFill>
                <a:effectLst>
                  <a:outerShdw blurRad="38100" dist="25400" dir="5400000" algn="ctr" rotWithShape="0">
                    <a:srgbClr val="6E747A">
                      <a:alpha val="43000"/>
                    </a:srgbClr>
                  </a:outerShdw>
                </a:effectLst>
              </a:rPr>
              <a:t>Para 3    Problems</a:t>
            </a:r>
            <a:endParaRPr lang="en-US" altLang="zh-CN">
              <a:solidFill>
                <a:schemeClr val="accent1"/>
              </a:solidFill>
              <a:effectLst>
                <a:outerShdw blurRad="38100" dist="25400" dir="5400000" algn="ctr" rotWithShape="0">
                  <a:srgbClr val="6E747A">
                    <a:alpha val="43000"/>
                  </a:srgbClr>
                </a:outerShdw>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8610" y="8890"/>
            <a:ext cx="9043035" cy="705485"/>
          </a:xfrm>
        </p:spPr>
        <p:txBody>
          <a:bodyPr/>
          <a:lstStyle/>
          <a:p>
            <a:r>
              <a:rPr lang="en-US" altLang="zh-CN">
                <a:solidFill>
                  <a:srgbClr val="FF0000"/>
                </a:solidFill>
                <a:effectLst>
                  <a:outerShdw blurRad="38100" dist="25400" dir="5400000" algn="ctr" rotWithShape="0">
                    <a:srgbClr val="6E747A">
                      <a:alpha val="43000"/>
                    </a:srgbClr>
                  </a:outerShdw>
                </a:effectLst>
              </a:rPr>
              <a:t>Lead-in     </a:t>
            </a:r>
            <a:r>
              <a:rPr lang="en-US" altLang="zh-CN">
                <a:solidFill>
                  <a:srgbClr val="5762EF"/>
                </a:solidFill>
                <a:effectLst>
                  <a:outerShdw blurRad="38100" dist="25400" dir="5400000" algn="ctr" rotWithShape="0">
                    <a:srgbClr val="6E747A">
                      <a:alpha val="43000"/>
                    </a:srgbClr>
                  </a:outerShdw>
                </a:effectLst>
              </a:rPr>
              <a:t> Leo’s two notes</a:t>
            </a:r>
            <a:endParaRPr lang="en-US" altLang="zh-CN">
              <a:solidFill>
                <a:srgbClr val="5762EF"/>
              </a:solidFill>
              <a:effectLst>
                <a:outerShdw blurRad="38100" dist="25400" dir="5400000" algn="ctr" rotWithShape="0">
                  <a:srgbClr val="6E747A">
                    <a:alpha val="43000"/>
                  </a:srgbClr>
                </a:outerShdw>
              </a:effectLst>
            </a:endParaRPr>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图片 2"/>
          <p:cNvPicPr>
            <a:picLocks noChangeAspect="1"/>
          </p:cNvPicPr>
          <p:nvPr/>
        </p:nvPicPr>
        <p:blipFill>
          <a:blip r:embed="rId1"/>
          <a:stretch>
            <a:fillRect/>
          </a:stretch>
        </p:blipFill>
        <p:spPr>
          <a:xfrm>
            <a:off x="0" y="996315"/>
            <a:ext cx="6003290" cy="5862320"/>
          </a:xfrm>
          <a:prstGeom prst="rect">
            <a:avLst/>
          </a:prstGeom>
        </p:spPr>
      </p:pic>
      <p:pic>
        <p:nvPicPr>
          <p:cNvPr id="4" name="图片 3"/>
          <p:cNvPicPr>
            <a:picLocks noChangeAspect="1"/>
          </p:cNvPicPr>
          <p:nvPr/>
        </p:nvPicPr>
        <p:blipFill>
          <a:blip r:embed="rId2"/>
          <a:stretch>
            <a:fillRect/>
          </a:stretch>
        </p:blipFill>
        <p:spPr>
          <a:xfrm>
            <a:off x="6600825" y="995680"/>
            <a:ext cx="5591810" cy="5861050"/>
          </a:xfrm>
          <a:prstGeom prst="rect">
            <a:avLst/>
          </a:prstGeom>
        </p:spPr>
      </p:pic>
    </p:spTree>
    <p:custDataLst>
      <p:tags r:id="rId3"/>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7535" y="0"/>
            <a:ext cx="6848475" cy="705485"/>
          </a:xfrm>
        </p:spPr>
        <p:txBody>
          <a:bodyPr/>
          <a:lstStyle/>
          <a:p>
            <a:r>
              <a:rPr lang="en-US" altLang="zh-CN">
                <a:solidFill>
                  <a:schemeClr val="accent1"/>
                </a:solidFill>
                <a:effectLst>
                  <a:outerShdw blurRad="38100" dist="25400" dir="5400000" algn="ctr" rotWithShape="0">
                    <a:srgbClr val="6E747A">
                      <a:alpha val="43000"/>
                    </a:srgbClr>
                  </a:outerShdw>
                </a:effectLst>
              </a:rPr>
              <a:t>Para 4    Conlusion</a:t>
            </a:r>
            <a:endParaRPr lang="en-US" altLang="zh-CN">
              <a:solidFill>
                <a:schemeClr val="accent1"/>
              </a:solidFill>
              <a:effectLst>
                <a:outerShdw blurRad="38100" dist="25400" dir="5400000" algn="ctr" rotWithShape="0">
                  <a:srgbClr val="6E747A">
                    <a:alpha val="43000"/>
                  </a:srgbClr>
                </a:outerShdw>
              </a:effectLst>
            </a:endParaRPr>
          </a:p>
        </p:txBody>
      </p:sp>
      <p:sp>
        <p:nvSpPr>
          <p:cNvPr id="100" name="文本框 99"/>
          <p:cNvSpPr txBox="1"/>
          <p:nvPr/>
        </p:nvSpPr>
        <p:spPr>
          <a:xfrm>
            <a:off x="875665" y="1102360"/>
            <a:ext cx="10061575" cy="3784600"/>
          </a:xfrm>
          <a:prstGeom prst="rect">
            <a:avLst/>
          </a:prstGeom>
          <a:noFill/>
          <a:ln w="9525">
            <a:noFill/>
          </a:ln>
        </p:spPr>
        <p:txBody>
          <a:bodyPr wrap="square">
            <a:spAutoFit/>
          </a:bodyPr>
          <a:lstStyle/>
          <a:p>
            <a:pPr indent="266700" fontAlgn="auto">
              <a:lnSpc>
                <a:spcPct val="200000"/>
              </a:lnSpc>
            </a:pPr>
            <a:r>
              <a:rPr lang="en-US" sz="2400" b="0">
                <a:solidFill>
                  <a:srgbClr val="FF0000"/>
                </a:solidFill>
                <a:latin typeface="Times New Roman" panose="02020603050405020304" charset="0"/>
              </a:rPr>
              <a:t>      Nonetheless, non-cash payments are increasingly payt of our fast-growing modern society. The current trend is for more non-cash payments in future. But embracing a new trend doesn’t means to exclude the “old-fashioned” ways. Perhaps it is more convenient for people-- to have various options, in both cash and non-cash forms, when it comes to making payments, for the better good. </a:t>
            </a:r>
            <a:endParaRPr lang="zh-CN" altLang="en-US" sz="2400"/>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49325" y="0"/>
            <a:ext cx="6569710" cy="705485"/>
          </a:xfrm>
        </p:spPr>
        <p:txBody>
          <a:bodyPr/>
          <a:lstStyle/>
          <a:p>
            <a:pPr algn="ctr"/>
            <a:r>
              <a:rPr lang="en-US" altLang="zh-CN">
                <a:ln w="22225">
                  <a:solidFill>
                    <a:schemeClr val="accent2"/>
                  </a:solidFill>
                  <a:prstDash val="solid"/>
                </a:ln>
                <a:solidFill>
                  <a:schemeClr val="accent2">
                    <a:lumMod val="40000"/>
                    <a:lumOff val="60000"/>
                  </a:schemeClr>
                </a:solidFill>
                <a:effectLst/>
              </a:rPr>
              <a:t>Part 3   Presenting ideas</a:t>
            </a:r>
            <a:endParaRPr lang="en-US" altLang="zh-CN">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1376045" y="-8255"/>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 name="图片 4"/>
          <p:cNvPicPr>
            <a:picLocks noChangeAspect="1"/>
          </p:cNvPicPr>
          <p:nvPr/>
        </p:nvPicPr>
        <p:blipFill>
          <a:blip r:embed="rId1"/>
          <a:stretch>
            <a:fillRect/>
          </a:stretch>
        </p:blipFill>
        <p:spPr>
          <a:xfrm rot="16200000">
            <a:off x="989330" y="590550"/>
            <a:ext cx="4296410" cy="5818505"/>
          </a:xfrm>
          <a:prstGeom prst="rect">
            <a:avLst/>
          </a:prstGeom>
        </p:spPr>
      </p:pic>
      <p:sp>
        <p:nvSpPr>
          <p:cNvPr id="3" name="文本框 2"/>
          <p:cNvSpPr txBox="1"/>
          <p:nvPr/>
        </p:nvSpPr>
        <p:spPr>
          <a:xfrm>
            <a:off x="6302375" y="2108835"/>
            <a:ext cx="5546090" cy="3538220"/>
          </a:xfrm>
          <a:prstGeom prst="rect">
            <a:avLst/>
          </a:prstGeom>
          <a:noFill/>
        </p:spPr>
        <p:txBody>
          <a:bodyPr wrap="square" rtlCol="0">
            <a:spAutoFit/>
          </a:bodyPr>
          <a:lstStyle/>
          <a:p>
            <a:pPr fontAlgn="auto">
              <a:lnSpc>
                <a:spcPct val="200000"/>
              </a:lnSpc>
            </a:pPr>
            <a:r>
              <a:rPr lang="zh-CN" altLang="en-US" sz="2800">
                <a:solidFill>
                  <a:srgbClr val="FF0000"/>
                </a:solidFill>
                <a:latin typeface="Times New Roman" panose="02020603050405020304" charset="0"/>
                <a:cs typeface="Times New Roman" panose="02020603050405020304" charset="0"/>
              </a:rPr>
              <a:t>A city is booming as its high-tech sector develops fast, which wins the city a nickname--a new “Silicon Valley”</a:t>
            </a:r>
            <a:r>
              <a:rPr lang="zh-CN" altLang="en-US" sz="2400">
                <a:solidFill>
                  <a:srgbClr val="FF0000"/>
                </a:solidFill>
                <a:latin typeface="Times New Roman" panose="02020603050405020304" charset="0"/>
                <a:cs typeface="Times New Roman" panose="02020603050405020304" charset="0"/>
              </a:rPr>
              <a:t>.</a:t>
            </a:r>
            <a:r>
              <a:rPr lang="zh-CN" altLang="en-US" sz="2400">
                <a:solidFill>
                  <a:srgbClr val="FF0000"/>
                </a:solidFill>
              </a:rPr>
              <a:t> </a:t>
            </a:r>
            <a:endParaRPr lang="zh-CN" altLang="en-US" sz="2400">
              <a:solidFill>
                <a:srgbClr val="FF0000"/>
              </a:solidFill>
            </a:endParaRPr>
          </a:p>
        </p:txBody>
      </p:sp>
      <p:sp>
        <p:nvSpPr>
          <p:cNvPr id="100" name="文本框 99"/>
          <p:cNvSpPr txBox="1"/>
          <p:nvPr/>
        </p:nvSpPr>
        <p:spPr>
          <a:xfrm>
            <a:off x="6584315" y="1351280"/>
            <a:ext cx="4812030" cy="521970"/>
          </a:xfrm>
          <a:prstGeom prst="rect">
            <a:avLst/>
          </a:prstGeom>
          <a:noFill/>
          <a:ln w="9525">
            <a:noFill/>
          </a:ln>
        </p:spPr>
        <p:txBody>
          <a:bodyPr wrap="square">
            <a:spAutoFit/>
          </a:bodyPr>
          <a:lstStyle/>
          <a:p>
            <a:pPr indent="0"/>
            <a:r>
              <a:rPr lang="en-US" sz="2800" b="0">
                <a:solidFill>
                  <a:srgbClr val="536EF3"/>
                </a:solidFill>
                <a:latin typeface="Times New Roman" panose="02020603050405020304" charset="0"/>
              </a:rPr>
              <a:t>What is the headline about?</a:t>
            </a:r>
            <a:endParaRPr lang="en-US" altLang="en-US" sz="2800" b="0">
              <a:solidFill>
                <a:srgbClr val="536EF3"/>
              </a:solidFill>
              <a:latin typeface="Times New Roman" panose="02020603050405020304"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 name="图片 3"/>
          <p:cNvPicPr>
            <a:picLocks noChangeAspect="1"/>
          </p:cNvPicPr>
          <p:nvPr/>
        </p:nvPicPr>
        <p:blipFill>
          <a:blip r:embed="rId1"/>
          <a:stretch>
            <a:fillRect/>
          </a:stretch>
        </p:blipFill>
        <p:spPr>
          <a:xfrm rot="16200000">
            <a:off x="1488440" y="-1489075"/>
            <a:ext cx="3058160" cy="6035675"/>
          </a:xfrm>
          <a:prstGeom prst="rect">
            <a:avLst/>
          </a:prstGeom>
        </p:spPr>
      </p:pic>
      <p:pic>
        <p:nvPicPr>
          <p:cNvPr id="5" name="图片 4"/>
          <p:cNvPicPr>
            <a:picLocks noChangeAspect="1"/>
          </p:cNvPicPr>
          <p:nvPr/>
        </p:nvPicPr>
        <p:blipFill>
          <a:blip r:embed="rId2"/>
          <a:stretch>
            <a:fillRect/>
          </a:stretch>
        </p:blipFill>
        <p:spPr>
          <a:xfrm rot="16200000">
            <a:off x="1435100" y="2034540"/>
            <a:ext cx="3166745" cy="6036945"/>
          </a:xfrm>
          <a:prstGeom prst="rect">
            <a:avLst/>
          </a:prstGeom>
        </p:spPr>
      </p:pic>
      <p:sp>
        <p:nvSpPr>
          <p:cNvPr id="100" name="文本框 99"/>
          <p:cNvSpPr txBox="1"/>
          <p:nvPr/>
        </p:nvSpPr>
        <p:spPr>
          <a:xfrm>
            <a:off x="6153785" y="537845"/>
            <a:ext cx="5511165" cy="1198880"/>
          </a:xfrm>
          <a:prstGeom prst="rect">
            <a:avLst/>
          </a:prstGeom>
          <a:noFill/>
          <a:ln w="9525">
            <a:noFill/>
          </a:ln>
        </p:spPr>
        <p:txBody>
          <a:bodyPr wrap="square">
            <a:spAutoFit/>
          </a:bodyPr>
          <a:lstStyle/>
          <a:p>
            <a:pPr indent="0" fontAlgn="auto">
              <a:lnSpc>
                <a:spcPct val="150000"/>
              </a:lnSpc>
            </a:pPr>
            <a:r>
              <a:rPr lang="en-US" sz="2400" b="0">
                <a:solidFill>
                  <a:srgbClr val="FF0000"/>
                </a:solidFill>
                <a:latin typeface="Times New Roman" panose="02020603050405020304" charset="0"/>
                <a:ea typeface="宋体" panose="02010600030101010101" pitchFamily="2" charset="-122"/>
                <a:cs typeface="Times New Roman" panose="02020603050405020304" charset="0"/>
              </a:rPr>
              <a:t>The local economy has been given new life by traditional crafts.</a:t>
            </a:r>
            <a:endParaRPr lang="en-US" altLang="en-US" sz="2400" b="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6153785" y="4135120"/>
            <a:ext cx="5770880" cy="1198880"/>
          </a:xfrm>
          <a:prstGeom prst="rect">
            <a:avLst/>
          </a:prstGeom>
          <a:noFill/>
          <a:ln w="9525">
            <a:noFill/>
          </a:ln>
        </p:spPr>
        <p:txBody>
          <a:bodyPr wrap="square">
            <a:spAutoFit/>
          </a:bodyPr>
          <a:lstStyle/>
          <a:p>
            <a:pPr indent="0" fontAlgn="auto">
              <a:lnSpc>
                <a:spcPct val="150000"/>
              </a:lnSpc>
            </a:pPr>
            <a:r>
              <a:rPr lang="en-US" sz="2400" b="0">
                <a:solidFill>
                  <a:srgbClr val="FF0000"/>
                </a:solidFill>
                <a:latin typeface="Times New Roman" panose="02020603050405020304" charset="0"/>
              </a:rPr>
              <a:t>Eco-tourism is now the largest and most valuable sector of the local economy</a:t>
            </a:r>
            <a:r>
              <a:rPr lang="en-US" sz="1050" b="0">
                <a:solidFill>
                  <a:srgbClr val="FF0000"/>
                </a:solidFill>
                <a:latin typeface="Times New Roman" panose="02020603050405020304" charset="0"/>
              </a:rPr>
              <a:t>. </a:t>
            </a:r>
            <a:endParaRPr lang="zh-CN" altLang="en-US"/>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 name="图片 3"/>
          <p:cNvPicPr>
            <a:picLocks noChangeAspect="1"/>
          </p:cNvPicPr>
          <p:nvPr/>
        </p:nvPicPr>
        <p:blipFill>
          <a:blip r:embed="rId1"/>
          <a:stretch>
            <a:fillRect/>
          </a:stretch>
        </p:blipFill>
        <p:spPr>
          <a:xfrm rot="16200000">
            <a:off x="1244600" y="-1243965"/>
            <a:ext cx="3611880" cy="6100445"/>
          </a:xfrm>
          <a:prstGeom prst="rect">
            <a:avLst/>
          </a:prstGeom>
        </p:spPr>
      </p:pic>
      <p:graphicFrame>
        <p:nvGraphicFramePr>
          <p:cNvPr id="6" name="表格 5"/>
          <p:cNvGraphicFramePr>
            <a:graphicFrameLocks noGrp="1"/>
          </p:cNvGraphicFramePr>
          <p:nvPr>
            <p:custDataLst>
              <p:tags r:id="rId2"/>
            </p:custDataLst>
          </p:nvPr>
        </p:nvGraphicFramePr>
        <p:xfrm>
          <a:off x="0" y="3952875"/>
          <a:ext cx="12158345" cy="2890520"/>
        </p:xfrm>
        <a:graphic>
          <a:graphicData uri="http://schemas.openxmlformats.org/drawingml/2006/table">
            <a:tbl>
              <a:tblPr firstRow="1" bandRow="1">
                <a:tableStyleId>{5940675A-B579-460E-94D1-54222C63F5DA}</a:tableStyleId>
              </a:tblPr>
              <a:tblGrid>
                <a:gridCol w="615950"/>
                <a:gridCol w="11542395"/>
              </a:tblGrid>
              <a:tr h="626745">
                <a:tc gridSpan="2">
                  <a:txBody>
                    <a:bodyPr wrap="square"/>
                    <a:lstStyle/>
                    <a:p>
                      <a:pPr indent="0" algn="ctr" fontAlgn="auto">
                        <a:lnSpc>
                          <a:spcPct val="150000"/>
                        </a:lnSpc>
                        <a:buNone/>
                      </a:pPr>
                      <a:r>
                        <a:rPr lang="en-US" altLang="zh-CN" sz="1000">
                          <a:latin typeface="Times New Roman" panose="02020603050405020304" charset="0"/>
                        </a:rPr>
                        <a:t>   </a:t>
                      </a:r>
                      <a:r>
                        <a:rPr lang="en-US" altLang="zh-CN" sz="2400" b="1">
                          <a:latin typeface="Times New Roman" panose="02020603050405020304" charset="0"/>
                        </a:rPr>
                        <a:t> How to promote economic development in your home town</a:t>
                      </a:r>
                      <a:endParaRPr lang="en-US" altLang="zh-CN" sz="2400" b="1">
                        <a:latin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60000"/>
                        <a:lumOff val="40000"/>
                      </a:schemeClr>
                    </a:solid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6745">
                <a:tc>
                  <a:txBody>
                    <a:bodyPr wrap="square"/>
                    <a:lstStyle/>
                    <a:p>
                      <a:pPr indent="0" fontAlgn="auto">
                        <a:lnSpc>
                          <a:spcPct val="150000"/>
                        </a:lnSpc>
                        <a:buNone/>
                      </a:pPr>
                      <a:r>
                        <a:rPr lang="en-US" sz="2400" b="1">
                          <a:solidFill>
                            <a:srgbClr val="FF0000"/>
                          </a:solidFill>
                          <a:latin typeface="Times New Roman" panose="02020603050405020304" charset="0"/>
                          <a:cs typeface="Times New Roman" panose="02020603050405020304" charset="0"/>
                        </a:rPr>
                        <a:t>a</a:t>
                      </a:r>
                      <a:endParaRPr lang="en-US" altLang="en-US" sz="2400" b="1">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60000"/>
                        <a:lumOff val="40000"/>
                      </a:schemeClr>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   Your goals--</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0870">
                <a:tc>
                  <a:txBody>
                    <a:bodyPr wrap="square"/>
                    <a:lstStyle/>
                    <a:p>
                      <a:pPr indent="0" fontAlgn="auto">
                        <a:lnSpc>
                          <a:spcPct val="150000"/>
                        </a:lnSpc>
                        <a:buNone/>
                      </a:pPr>
                      <a:r>
                        <a:rPr lang="en-US" sz="2400" b="1">
                          <a:solidFill>
                            <a:srgbClr val="FF0000"/>
                          </a:solidFill>
                          <a:latin typeface="Times New Roman" panose="02020603050405020304" charset="0"/>
                          <a:cs typeface="Times New Roman" panose="02020603050405020304" charset="0"/>
                        </a:rPr>
                        <a:t>b</a:t>
                      </a:r>
                      <a:endParaRPr lang="en-US" altLang="en-US" sz="2400" b="1">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60000"/>
                        <a:lumOff val="40000"/>
                      </a:schemeClr>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   Your plan --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26160">
                <a:tc>
                  <a:txBody>
                    <a:bodyPr wrap="square"/>
                    <a:lstStyle/>
                    <a:p>
                      <a:pPr indent="0" fontAlgn="auto">
                        <a:lnSpc>
                          <a:spcPct val="150000"/>
                        </a:lnSpc>
                        <a:buNone/>
                      </a:pPr>
                      <a:r>
                        <a:rPr lang="en-US" sz="2400" b="1">
                          <a:solidFill>
                            <a:srgbClr val="FF0000"/>
                          </a:solidFill>
                          <a:latin typeface="Times New Roman" panose="02020603050405020304" charset="0"/>
                          <a:cs typeface="Times New Roman" panose="02020603050405020304" charset="0"/>
                        </a:rPr>
                        <a:t>c</a:t>
                      </a:r>
                      <a:endParaRPr lang="en-US" altLang="en-US" sz="2400" b="1">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60000"/>
                        <a:lumOff val="40000"/>
                      </a:schemeClr>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   Your measures and your action--</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0" name="文本框 99"/>
          <p:cNvSpPr txBox="1"/>
          <p:nvPr/>
        </p:nvSpPr>
        <p:spPr>
          <a:xfrm>
            <a:off x="6223635" y="403860"/>
            <a:ext cx="5808345" cy="1753235"/>
          </a:xfrm>
          <a:prstGeom prst="rect">
            <a:avLst/>
          </a:prstGeom>
          <a:noFill/>
          <a:ln w="9525">
            <a:noFill/>
          </a:ln>
        </p:spPr>
        <p:txBody>
          <a:bodyPr wrap="square">
            <a:spAutoFit/>
          </a:bodyPr>
          <a:lstStyle/>
          <a:p>
            <a:pPr marL="400050" indent="-400050" algn="l" fontAlgn="auto">
              <a:lnSpc>
                <a:spcPct val="150000"/>
              </a:lnSpc>
            </a:pPr>
            <a:r>
              <a:rPr lang="en-US" sz="2400" b="0">
                <a:solidFill>
                  <a:srgbClr val="FF0000"/>
                </a:solidFill>
                <a:latin typeface="Times New Roman" panose="02020603050405020304" charset="0"/>
              </a:rPr>
              <a:t>Sellers of farm products who are located in </a:t>
            </a:r>
            <a:endParaRPr lang="en-US" sz="2400" b="0">
              <a:solidFill>
                <a:srgbClr val="FF0000"/>
              </a:solidFill>
              <a:latin typeface="Times New Roman" panose="02020603050405020304" charset="0"/>
            </a:endParaRPr>
          </a:p>
          <a:p>
            <a:pPr marL="400050" indent="-400050" algn="l" fontAlgn="auto">
              <a:lnSpc>
                <a:spcPct val="150000"/>
              </a:lnSpc>
            </a:pPr>
            <a:r>
              <a:rPr lang="en-US" sz="2400" b="0">
                <a:solidFill>
                  <a:srgbClr val="FF0000"/>
                </a:solidFill>
                <a:latin typeface="Times New Roman" panose="02020603050405020304" charset="0"/>
              </a:rPr>
              <a:t>remote areas are using e-commerce to grow </a:t>
            </a:r>
            <a:endParaRPr lang="en-US" sz="2400" b="0">
              <a:solidFill>
                <a:srgbClr val="FF0000"/>
              </a:solidFill>
              <a:latin typeface="Times New Roman" panose="02020603050405020304" charset="0"/>
            </a:endParaRPr>
          </a:p>
          <a:p>
            <a:pPr marL="400050" indent="-400050" algn="l" fontAlgn="auto">
              <a:lnSpc>
                <a:spcPct val="150000"/>
              </a:lnSpc>
            </a:pPr>
            <a:r>
              <a:rPr lang="en-US" sz="2400" b="0">
                <a:solidFill>
                  <a:srgbClr val="FF0000"/>
                </a:solidFill>
                <a:latin typeface="Times New Roman" panose="02020603050405020304" charset="0"/>
              </a:rPr>
              <a:t>their businesses. </a:t>
            </a:r>
            <a:endParaRPr lang="zh-CN" altLang="en-US" sz="2400"/>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07460" y="100400"/>
            <a:ext cx="10969200" cy="705600"/>
          </a:xfrm>
        </p:spPr>
        <p:txBody>
          <a:bodyPr/>
          <a:lstStyle/>
          <a:p>
            <a:pPr algn="ctr"/>
            <a:r>
              <a:rPr lang="zh-CN" altLang="en-US">
                <a:solidFill>
                  <a:srgbClr val="1D41D5"/>
                </a:solidFill>
                <a:effectLst>
                  <a:outerShdw blurRad="38100" dist="25400" dir="5400000" algn="ctr" rotWithShape="0">
                    <a:srgbClr val="6E747A">
                      <a:alpha val="43000"/>
                    </a:srgbClr>
                  </a:outerShdw>
                </a:effectLst>
                <a:sym typeface="+mn-ea"/>
              </a:rPr>
              <a:t>Language appreciation </a:t>
            </a:r>
            <a:endParaRPr lang="zh-CN" altLang="en-US"/>
          </a:p>
        </p:txBody>
      </p:sp>
      <p:sp>
        <p:nvSpPr>
          <p:cNvPr id="100" name="文本框 99"/>
          <p:cNvSpPr txBox="1"/>
          <p:nvPr/>
        </p:nvSpPr>
        <p:spPr>
          <a:xfrm>
            <a:off x="861060" y="970280"/>
            <a:ext cx="10075545" cy="5077460"/>
          </a:xfrm>
          <a:prstGeom prst="rect">
            <a:avLst/>
          </a:prstGeom>
          <a:noFill/>
          <a:ln w="9525">
            <a:noFill/>
          </a:ln>
        </p:spPr>
        <p:txBody>
          <a:bodyPr wrap="square">
            <a:spAutoFit/>
          </a:bodyPr>
          <a:lstStyle/>
          <a:p>
            <a:pPr indent="0" fontAlgn="auto">
              <a:lnSpc>
                <a:spcPct val="150000"/>
              </a:lnSpc>
            </a:pPr>
            <a:r>
              <a:rPr lang="en-US" sz="2400" b="0">
                <a:solidFill>
                  <a:srgbClr val="FF0000"/>
                </a:solidFill>
                <a:latin typeface="Times New Roman" panose="02020603050405020304" charset="0"/>
                <a:ea typeface="宋体" panose="02010600030101010101" pitchFamily="2" charset="-122"/>
              </a:rPr>
              <a:t>1.  1. This wealth of ways of sharing is a response to our increasing demand for quality goods and services at competitive prices, all delivered at the click of a button.  </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sym typeface="+mn-ea"/>
              </a:rPr>
              <a:t>[</a:t>
            </a:r>
            <a:r>
              <a:rPr lang="zh-CN" sz="2400" b="1">
                <a:solidFill>
                  <a:schemeClr val="accent3"/>
                </a:solidFill>
                <a:ea typeface="宋体" panose="02010600030101010101" pitchFamily="2" charset="-122"/>
                <a:sym typeface="+mn-ea"/>
              </a:rPr>
              <a:t>句式分析</a:t>
            </a:r>
            <a:r>
              <a:rPr lang="en-US" sz="2400" b="1">
                <a:solidFill>
                  <a:schemeClr val="accent3"/>
                </a:solidFill>
                <a:latin typeface="Times New Roman" panose="02020603050405020304" charset="0"/>
                <a:ea typeface="宋体" panose="02010600030101010101" pitchFamily="2" charset="-122"/>
                <a:sym typeface="+mn-ea"/>
              </a:rPr>
              <a:t>]</a:t>
            </a:r>
            <a:r>
              <a:rPr lang="en-US" sz="2400">
                <a:latin typeface="Times New Roman" panose="02020603050405020304" charset="0"/>
                <a:ea typeface="宋体" panose="02010600030101010101" pitchFamily="2" charset="-122"/>
                <a:sym typeface="+mn-ea"/>
              </a:rPr>
              <a:t> </a:t>
            </a:r>
            <a:endParaRPr lang="en-US" sz="2400" b="0">
              <a:latin typeface="Times New Roman" panose="02020603050405020304" charset="0"/>
              <a:ea typeface="宋体" panose="02010600030101010101" pitchFamily="2" charset="-122"/>
            </a:endParaRPr>
          </a:p>
          <a:p>
            <a:pPr indent="0" fontAlgn="auto">
              <a:lnSpc>
                <a:spcPct val="150000"/>
              </a:lnSpc>
            </a:pPr>
            <a:r>
              <a:rPr lang="en-US" sz="2400" b="0">
                <a:solidFill>
                  <a:schemeClr val="tx1"/>
                </a:solidFill>
                <a:latin typeface="Times New Roman" panose="02020603050405020304" charset="0"/>
                <a:ea typeface="宋体" panose="02010600030101010101" pitchFamily="2" charset="-122"/>
              </a:rPr>
              <a:t>“all delivered at the click of a button” 是独立主格结构，在句子中作状语；其中动词deliver 与其逻辑主语构成 被动 语态关系，故使用 过去 分词。 </a:t>
            </a:r>
            <a:endParaRPr lang="en-US" sz="2400" b="0">
              <a:solidFill>
                <a:schemeClr val="tx1"/>
              </a:solidFill>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a:t>
            </a:r>
            <a:r>
              <a:rPr lang="zh-CN" sz="2400" b="1">
                <a:solidFill>
                  <a:schemeClr val="accent3"/>
                </a:solidFill>
                <a:ea typeface="宋体" panose="02010600030101010101" pitchFamily="2" charset="-122"/>
              </a:rPr>
              <a:t>尝试翻译</a:t>
            </a:r>
            <a:r>
              <a:rPr lang="en-US" sz="2400" b="1">
                <a:solidFill>
                  <a:schemeClr val="accent3"/>
                </a:solidFill>
                <a:latin typeface="Times New Roman" panose="02020603050405020304" charset="0"/>
                <a:ea typeface="宋体" panose="02010600030101010101" pitchFamily="2" charset="-122"/>
              </a:rPr>
              <a:t>]</a:t>
            </a:r>
            <a:r>
              <a:rPr lang="en-US" sz="2400" b="1">
                <a:solidFill>
                  <a:schemeClr val="accent3"/>
                </a:solidFill>
                <a:latin typeface="Calibri" panose="020F0502020204030204" charset="0"/>
                <a:ea typeface="宋体" panose="02010600030101010101" pitchFamily="2" charset="-122"/>
                <a:cs typeface="Times New Roman" panose="02020603050405020304" charset="0"/>
              </a:rPr>
              <a:t> </a:t>
            </a:r>
            <a:endParaRPr lang="en-US" sz="2400" b="1">
              <a:solidFill>
                <a:schemeClr val="accent3"/>
              </a:solidFill>
              <a:latin typeface="Calibri" panose="020F0502020204030204" charset="0"/>
              <a:ea typeface="宋体" panose="02010600030101010101" pitchFamily="2" charset="-122"/>
              <a:cs typeface="Times New Roman" panose="02020603050405020304" charset="0"/>
            </a:endParaRPr>
          </a:p>
          <a:p>
            <a:pPr indent="0" fontAlgn="auto">
              <a:lnSpc>
                <a:spcPct val="150000"/>
              </a:lnSpc>
            </a:pPr>
            <a:r>
              <a:rPr lang="en-US" sz="2400" u="sng">
                <a:solidFill>
                  <a:srgbClr val="FF0000"/>
                </a:solidFill>
                <a:latin typeface="Times New Roman" panose="02020603050405020304" charset="0"/>
                <a:ea typeface="宋体" panose="02010600030101010101" pitchFamily="2" charset="-122"/>
                <a:sym typeface="+mn-ea"/>
              </a:rPr>
              <a:t>这种丰富的分享方式对我们日益增长的需要的一种回应，即以有竞争力的价格提供优质商品和服务</a:t>
            </a:r>
            <a:r>
              <a:rPr lang="en-US" sz="2400">
                <a:solidFill>
                  <a:srgbClr val="FF0000"/>
                </a:solidFill>
                <a:latin typeface="Times New Roman" panose="02020603050405020304" charset="0"/>
                <a:ea typeface="宋体" panose="02010600030101010101" pitchFamily="2" charset="-122"/>
                <a:sym typeface="+mn-ea"/>
              </a:rPr>
              <a:t>。</a:t>
            </a:r>
            <a:endParaRPr lang="en-US" sz="2400" b="0">
              <a:latin typeface="Calibri" panose="020F0502020204030204" charset="0"/>
              <a:ea typeface="宋体" panose="02010600030101010101" pitchFamily="2" charset="-122"/>
              <a:cs typeface="Times New Roman" panose="0202060305040502030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07460" y="100400"/>
            <a:ext cx="10969200" cy="705600"/>
          </a:xfrm>
        </p:spPr>
        <p:txBody>
          <a:bodyPr/>
          <a:lstStyle/>
          <a:p>
            <a:pPr algn="ctr"/>
            <a:r>
              <a:rPr lang="zh-CN" altLang="en-US">
                <a:solidFill>
                  <a:srgbClr val="1D41D5"/>
                </a:solidFill>
                <a:effectLst>
                  <a:outerShdw blurRad="38100" dist="25400" dir="5400000" algn="ctr" rotWithShape="0">
                    <a:srgbClr val="6E747A">
                      <a:alpha val="43000"/>
                    </a:srgbClr>
                  </a:outerShdw>
                </a:effectLst>
                <a:sym typeface="+mn-ea"/>
              </a:rPr>
              <a:t>Language appreciation </a:t>
            </a:r>
            <a:endParaRPr lang="zh-CN" altLang="en-US"/>
          </a:p>
        </p:txBody>
      </p:sp>
      <p:sp>
        <p:nvSpPr>
          <p:cNvPr id="100" name="文本框 99"/>
          <p:cNvSpPr txBox="1"/>
          <p:nvPr/>
        </p:nvSpPr>
        <p:spPr>
          <a:xfrm>
            <a:off x="861060" y="970280"/>
            <a:ext cx="10815320" cy="4523105"/>
          </a:xfrm>
          <a:prstGeom prst="rect">
            <a:avLst/>
          </a:prstGeom>
          <a:noFill/>
          <a:ln w="9525">
            <a:noFill/>
          </a:ln>
        </p:spPr>
        <p:txBody>
          <a:bodyPr wrap="square">
            <a:spAutoFit/>
          </a:bodyPr>
          <a:lstStyle/>
          <a:p>
            <a:pPr indent="0" fontAlgn="auto">
              <a:lnSpc>
                <a:spcPct val="150000"/>
              </a:lnSpc>
            </a:pPr>
            <a:r>
              <a:rPr lang="en-US" sz="2400" b="1">
                <a:solidFill>
                  <a:srgbClr val="C00000"/>
                </a:solidFill>
                <a:latin typeface="Times New Roman" panose="02020603050405020304" charset="0"/>
                <a:ea typeface="宋体" panose="02010600030101010101" pitchFamily="2" charset="-122"/>
              </a:rPr>
              <a:t>2. What’s more, sharing encourages us to reuse items, thereby cutting down on waste. </a:t>
            </a:r>
            <a:endParaRPr lang="en-US" sz="2400" b="1">
              <a:solidFill>
                <a:srgbClr val="C00000"/>
              </a:solidFill>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a:t>
            </a:r>
            <a:r>
              <a:rPr lang="zh-CN" sz="2400" b="1">
                <a:solidFill>
                  <a:schemeClr val="accent3"/>
                </a:solidFill>
                <a:ea typeface="宋体" panose="02010600030101010101" pitchFamily="2" charset="-122"/>
              </a:rPr>
              <a:t>句式分析</a:t>
            </a:r>
            <a:r>
              <a:rPr lang="en-US" sz="2400" b="1">
                <a:solidFill>
                  <a:schemeClr val="accent3"/>
                </a:solidFill>
                <a:latin typeface="Times New Roman" panose="02020603050405020304" charset="0"/>
                <a:ea typeface="宋体" panose="02010600030101010101" pitchFamily="2" charset="-122"/>
              </a:rPr>
              <a:t>]</a:t>
            </a:r>
            <a:endParaRPr lang="en-US" sz="2400" b="1">
              <a:solidFill>
                <a:schemeClr val="accent3"/>
              </a:solidFill>
              <a:latin typeface="Times New Roman" panose="02020603050405020304" charset="0"/>
              <a:ea typeface="宋体" panose="02010600030101010101" pitchFamily="2" charset="-122"/>
            </a:endParaRPr>
          </a:p>
          <a:p>
            <a:pPr indent="0" fontAlgn="auto">
              <a:lnSpc>
                <a:spcPct val="150000"/>
              </a:lnSpc>
            </a:pPr>
            <a:r>
              <a:rPr lang="en-US" sz="2400" b="0">
                <a:latin typeface="Times New Roman" panose="02020603050405020304" charset="0"/>
                <a:ea typeface="宋体" panose="02010600030101010101" pitchFamily="2" charset="-122"/>
              </a:rPr>
              <a:t> “thereby cutting down on waste. ”为现在分词短语作结果状语，其中thereby 是副词，意为“因此”，所给动词短语cut down与前面句子整体意义构成 主动 关系，故使用 现在 分词。 </a:t>
            </a:r>
            <a:endParaRPr lang="en-US" sz="2400" b="0">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a:t>
            </a:r>
            <a:r>
              <a:rPr lang="zh-CN" sz="2400" b="1">
                <a:solidFill>
                  <a:schemeClr val="accent3"/>
                </a:solidFill>
                <a:ea typeface="宋体" panose="02010600030101010101" pitchFamily="2" charset="-122"/>
              </a:rPr>
              <a:t>尝试翻译</a:t>
            </a:r>
            <a:r>
              <a:rPr lang="en-US" sz="2400" b="1">
                <a:solidFill>
                  <a:schemeClr val="accent3"/>
                </a:solidFill>
                <a:latin typeface="Times New Roman" panose="02020603050405020304" charset="0"/>
                <a:ea typeface="宋体" panose="02010600030101010101" pitchFamily="2" charset="-122"/>
              </a:rPr>
              <a:t>]</a:t>
            </a:r>
            <a:r>
              <a:rPr lang="en-US" sz="2400" b="1">
                <a:solidFill>
                  <a:schemeClr val="accent3"/>
                </a:solidFill>
                <a:latin typeface="Calibri" panose="020F0502020204030204" charset="0"/>
                <a:ea typeface="宋体" panose="02010600030101010101" pitchFamily="2" charset="-122"/>
                <a:cs typeface="Times New Roman" panose="02020603050405020304" charset="0"/>
              </a:rPr>
              <a:t> </a:t>
            </a:r>
            <a:endParaRPr lang="en-US" sz="2400" b="1">
              <a:solidFill>
                <a:schemeClr val="accent3"/>
              </a:solidFill>
              <a:latin typeface="Calibri" panose="020F0502020204030204" charset="0"/>
              <a:ea typeface="宋体" panose="02010600030101010101" pitchFamily="2" charset="-122"/>
              <a:cs typeface="Times New Roman" panose="02020603050405020304" charset="0"/>
            </a:endParaRPr>
          </a:p>
          <a:p>
            <a:pPr indent="0" fontAlgn="auto">
              <a:lnSpc>
                <a:spcPct val="150000"/>
              </a:lnSpc>
            </a:pPr>
            <a:r>
              <a:rPr lang="en-US" sz="2400" b="0" u="sng">
                <a:solidFill>
                  <a:srgbClr val="FF0000"/>
                </a:solidFill>
                <a:latin typeface="Calibri" panose="020F0502020204030204" charset="0"/>
                <a:ea typeface="宋体" panose="02010600030101010101" pitchFamily="2" charset="-122"/>
                <a:cs typeface="Times New Roman" panose="02020603050405020304" charset="0"/>
              </a:rPr>
              <a:t>更重要的是，分享鼓励我们重复使用物品，从而减少浪费</a:t>
            </a:r>
            <a:r>
              <a:rPr lang="en-US" sz="2400" b="0">
                <a:solidFill>
                  <a:srgbClr val="FF0000"/>
                </a:solidFill>
                <a:latin typeface="Calibri" panose="020F0502020204030204" charset="0"/>
                <a:ea typeface="宋体" panose="02010600030101010101" pitchFamily="2" charset="-122"/>
                <a:cs typeface="Times New Roman" panose="02020603050405020304" charset="0"/>
              </a:rPr>
              <a:t>。</a:t>
            </a:r>
            <a:endParaRPr lang="en-US" sz="2400" b="0">
              <a:solidFill>
                <a:srgbClr val="FF0000"/>
              </a:solidFill>
              <a:latin typeface="Calibri" panose="020F0502020204030204" charset="0"/>
              <a:ea typeface="宋体" panose="02010600030101010101" pitchFamily="2" charset="-122"/>
              <a:cs typeface="Times New Roman" panose="0202060305040502030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07460" y="100400"/>
            <a:ext cx="10969200" cy="705600"/>
          </a:xfrm>
        </p:spPr>
        <p:txBody>
          <a:bodyPr/>
          <a:lstStyle/>
          <a:p>
            <a:pPr algn="ctr"/>
            <a:r>
              <a:rPr lang="zh-CN" altLang="en-US">
                <a:solidFill>
                  <a:srgbClr val="1D41D5"/>
                </a:solidFill>
                <a:effectLst>
                  <a:outerShdw blurRad="38100" dist="25400" dir="5400000" algn="ctr" rotWithShape="0">
                    <a:srgbClr val="6E747A">
                      <a:alpha val="43000"/>
                    </a:srgbClr>
                  </a:outerShdw>
                </a:effectLst>
                <a:sym typeface="+mn-ea"/>
              </a:rPr>
              <a:t>Language appreciation </a:t>
            </a:r>
            <a:endParaRPr lang="zh-CN" altLang="en-US"/>
          </a:p>
        </p:txBody>
      </p:sp>
      <p:sp>
        <p:nvSpPr>
          <p:cNvPr id="100" name="文本框 99"/>
          <p:cNvSpPr txBox="1"/>
          <p:nvPr/>
        </p:nvSpPr>
        <p:spPr>
          <a:xfrm>
            <a:off x="861060" y="970280"/>
            <a:ext cx="10815320" cy="4523105"/>
          </a:xfrm>
          <a:prstGeom prst="rect">
            <a:avLst/>
          </a:prstGeom>
          <a:noFill/>
          <a:ln w="9525">
            <a:noFill/>
          </a:ln>
        </p:spPr>
        <p:txBody>
          <a:bodyPr wrap="square">
            <a:spAutoFit/>
          </a:bodyPr>
          <a:lstStyle/>
          <a:p>
            <a:pPr indent="0" fontAlgn="auto">
              <a:lnSpc>
                <a:spcPct val="150000"/>
              </a:lnSpc>
            </a:pPr>
            <a:r>
              <a:rPr lang="en-US" sz="2400" b="0">
                <a:solidFill>
                  <a:srgbClr val="FF0000"/>
                </a:solidFill>
                <a:latin typeface="Times New Roman" panose="02020603050405020304" charset="0"/>
                <a:ea typeface="宋体" panose="02010600030101010101" pitchFamily="2" charset="-122"/>
              </a:rPr>
              <a:t>3.   Nonetheless, what is in no doubt is that the sharing economy is increasingly relevant to our daily lives as well as to the global economy. </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a:t>
            </a:r>
            <a:r>
              <a:rPr lang="zh-CN" sz="2400" b="1">
                <a:solidFill>
                  <a:schemeClr val="accent3"/>
                </a:solidFill>
                <a:ea typeface="宋体" panose="02010600030101010101" pitchFamily="2" charset="-122"/>
              </a:rPr>
              <a:t>句式分析</a:t>
            </a:r>
            <a:r>
              <a:rPr lang="en-US" sz="2400" b="1">
                <a:solidFill>
                  <a:schemeClr val="accent3"/>
                </a:solidFill>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 </a:t>
            </a:r>
            <a:endParaRPr lang="en-US" sz="2400" b="0">
              <a:latin typeface="Times New Roman" panose="02020603050405020304" charset="0"/>
              <a:ea typeface="宋体" panose="02010600030101010101" pitchFamily="2" charset="-122"/>
            </a:endParaRPr>
          </a:p>
          <a:p>
            <a:pPr indent="0" fontAlgn="auto">
              <a:lnSpc>
                <a:spcPct val="150000"/>
              </a:lnSpc>
            </a:pPr>
            <a:r>
              <a:rPr lang="en-US" sz="2400" b="0">
                <a:latin typeface="Times New Roman" panose="02020603050405020304" charset="0"/>
                <a:ea typeface="宋体" panose="02010600030101010101" pitchFamily="2" charset="-122"/>
              </a:rPr>
              <a:t>整个句子构成主系表结构。其中“ what is in no doubt ”是what引导的 主语 从句，引导词what充当主语从句的 主语 ;  “that the sharing economy is....” 是that引导的 表语 从句。</a:t>
            </a:r>
            <a:endParaRPr lang="en-US" sz="2400" b="0">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a:t>
            </a:r>
            <a:r>
              <a:rPr lang="zh-CN" sz="2400" b="1">
                <a:solidFill>
                  <a:schemeClr val="accent3"/>
                </a:solidFill>
                <a:ea typeface="宋体" panose="02010600030101010101" pitchFamily="2" charset="-122"/>
              </a:rPr>
              <a:t>尝试翻译</a:t>
            </a:r>
            <a:r>
              <a:rPr lang="en-US" sz="2400" b="1">
                <a:solidFill>
                  <a:schemeClr val="accent3"/>
                </a:solidFill>
                <a:latin typeface="Times New Roman" panose="02020603050405020304" charset="0"/>
                <a:ea typeface="宋体" panose="02010600030101010101" pitchFamily="2" charset="-122"/>
              </a:rPr>
              <a:t>]</a:t>
            </a:r>
            <a:r>
              <a:rPr lang="en-US" sz="2400" b="1">
                <a:solidFill>
                  <a:schemeClr val="accent3"/>
                </a:solidFill>
                <a:latin typeface="Calibri" panose="020F0502020204030204" charset="0"/>
                <a:ea typeface="宋体" panose="02010600030101010101" pitchFamily="2" charset="-122"/>
                <a:cs typeface="Times New Roman" panose="02020603050405020304" charset="0"/>
              </a:rPr>
              <a:t> </a:t>
            </a:r>
            <a:endParaRPr lang="en-US" sz="2400" b="1">
              <a:solidFill>
                <a:schemeClr val="accent3"/>
              </a:solidFill>
              <a:latin typeface="Calibri" panose="020F0502020204030204" charset="0"/>
              <a:ea typeface="宋体" panose="02010600030101010101" pitchFamily="2" charset="-122"/>
              <a:cs typeface="Times New Roman" panose="02020603050405020304" charset="0"/>
            </a:endParaRPr>
          </a:p>
          <a:p>
            <a:pPr indent="0" fontAlgn="auto">
              <a:lnSpc>
                <a:spcPct val="150000"/>
              </a:lnSpc>
            </a:pPr>
            <a:r>
              <a:rPr lang="en-US" sz="2400" b="0" u="sng">
                <a:solidFill>
                  <a:srgbClr val="FF0000"/>
                </a:solidFill>
                <a:latin typeface="Calibri" panose="020F0502020204030204" charset="0"/>
                <a:ea typeface="宋体" panose="02010600030101010101" pitchFamily="2" charset="-122"/>
                <a:cs typeface="Times New Roman" panose="02020603050405020304" charset="0"/>
              </a:rPr>
              <a:t>然而，毫无疑问的是，共享经济日益与我们的日常生活以及全球经济息息相关。</a:t>
            </a:r>
            <a:endParaRPr lang="en-US" sz="2400" b="0" u="sng">
              <a:solidFill>
                <a:srgbClr val="FF0000"/>
              </a:solidFill>
              <a:latin typeface="Calibri" panose="020F0502020204030204" charset="0"/>
              <a:ea typeface="宋体" panose="02010600030101010101" pitchFamily="2" charset="-122"/>
              <a:cs typeface="Times New Roman" panose="0202060305040502030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521585" y="0"/>
            <a:ext cx="6750685" cy="705485"/>
          </a:xfrm>
        </p:spPr>
        <p:txBody>
          <a:bodyPr/>
          <a:lstStyle/>
          <a:p>
            <a:pPr algn="ctr"/>
            <a:r>
              <a:rPr lang="en-US" altLang="zh-CN">
                <a:ln w="22225">
                  <a:solidFill>
                    <a:schemeClr val="accent2"/>
                  </a:solidFill>
                  <a:prstDash val="solid"/>
                </a:ln>
                <a:solidFill>
                  <a:schemeClr val="accent2">
                    <a:lumMod val="40000"/>
                    <a:lumOff val="60000"/>
                  </a:schemeClr>
                </a:solidFill>
                <a:effectLst/>
                <a:sym typeface="+mn-ea"/>
              </a:rPr>
              <a:t>Language points </a:t>
            </a:r>
            <a:endParaRPr lang="zh-CN" altLang="en-US"/>
          </a:p>
        </p:txBody>
      </p:sp>
      <p:grpSp>
        <p:nvGrpSpPr>
          <p:cNvPr id="58" name="Group 21_1"/>
          <p:cNvGrpSpPr/>
          <p:nvPr/>
        </p:nvGrpSpPr>
        <p:grpSpPr>
          <a:xfrm>
            <a:off x="-140970" y="0"/>
            <a:ext cx="12278360" cy="670877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6" name="表格 5"/>
          <p:cNvGraphicFramePr>
            <a:graphicFrameLocks noGrp="1"/>
          </p:cNvGraphicFramePr>
          <p:nvPr>
            <p:custDataLst>
              <p:tags r:id="rId1"/>
            </p:custDataLst>
          </p:nvPr>
        </p:nvGraphicFramePr>
        <p:xfrm>
          <a:off x="557530" y="714375"/>
          <a:ext cx="11118850" cy="5760720"/>
        </p:xfrm>
        <a:graphic>
          <a:graphicData uri="http://schemas.openxmlformats.org/drawingml/2006/table">
            <a:tbl>
              <a:tblPr firstRow="1" bandRow="1">
                <a:tableStyleId>{5C22544A-7EE6-4342-B048-85BDC9FD1C3A}</a:tableStyleId>
              </a:tblPr>
              <a:tblGrid>
                <a:gridCol w="603250"/>
                <a:gridCol w="4956175"/>
                <a:gridCol w="520065"/>
                <a:gridCol w="5039360"/>
              </a:tblGrid>
              <a:tr h="822960">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1</a:t>
                      </a:r>
                      <a:endParaRPr lang="en-US" altLang="zh-CN" sz="2400" b="1">
                        <a:solidFill>
                          <a:schemeClr val="tx1"/>
                        </a:solidFill>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 remind sb to do sth</a:t>
                      </a:r>
                      <a:endParaRPr lang="en-US" altLang="zh-CN" sz="2400" b="1">
                        <a:solidFill>
                          <a:schemeClr val="tx1"/>
                        </a:solidFill>
                        <a:latin typeface="Times New Roman" panose="02020603050405020304" charset="0"/>
                        <a:cs typeface="Times New Roman" panose="02020603050405020304" charset="0"/>
                      </a:endParaRPr>
                    </a:p>
                  </a:txBody>
                  <a:tcPr vert="horz">
                    <a:solidFill>
                      <a:schemeClr val="accent2">
                        <a:lumMod val="40000"/>
                        <a:lumOff val="60000"/>
                      </a:schemeClr>
                    </a:solidFill>
                  </a:tcPr>
                </a:tc>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8</a:t>
                      </a:r>
                      <a:endParaRPr lang="en-US" altLang="zh-CN" sz="2400" b="1">
                        <a:solidFill>
                          <a:schemeClr val="tx1"/>
                        </a:solidFill>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zh-CN" altLang="en-US"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 as is often the case </a:t>
                      </a:r>
                      <a:endParaRPr lang="en-US" altLang="zh-CN" sz="2400" b="1">
                        <a:solidFill>
                          <a:schemeClr val="tx1"/>
                        </a:solidFill>
                        <a:latin typeface="Times New Roman" panose="02020603050405020304" charset="0"/>
                        <a:cs typeface="Times New Roman" panose="02020603050405020304" charset="0"/>
                      </a:endParaRPr>
                    </a:p>
                  </a:txBody>
                  <a:tcPr vert="horz">
                    <a:solidFill>
                      <a:schemeClr val="accent2">
                        <a:lumMod val="40000"/>
                        <a:lumOff val="60000"/>
                      </a:schemeClr>
                    </a:solidFill>
                  </a:tcPr>
                </a:tc>
              </a:tr>
              <a:tr h="822960">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2</a:t>
                      </a:r>
                      <a:endParaRPr lang="en-US" altLang="zh-CN" sz="2400" b="1">
                        <a:solidFill>
                          <a:schemeClr val="tx1"/>
                        </a:solidFill>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be beneficial to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9</a:t>
                      </a:r>
                      <a:endParaRPr lang="en-US" altLang="zh-CN" sz="2400" b="1">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zh-CN" altLang="en-US"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take advantage of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r>
              <a:tr h="822960">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3</a:t>
                      </a:r>
                      <a:endParaRPr lang="en-US" altLang="zh-CN" sz="2400" b="1">
                        <a:solidFill>
                          <a:schemeClr val="tx1"/>
                        </a:solidFill>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take on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10</a:t>
                      </a:r>
                      <a:endParaRPr lang="en-US" altLang="zh-CN" sz="2400" b="1">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zh-CN" altLang="en-US"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at the expense of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r>
              <a:tr h="822960">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4</a:t>
                      </a:r>
                      <a:endParaRPr lang="en-US" altLang="zh-CN" sz="2400" b="1">
                        <a:solidFill>
                          <a:schemeClr val="tx1"/>
                        </a:solidFill>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be into sth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11</a:t>
                      </a:r>
                      <a:endParaRPr lang="en-US" altLang="zh-CN" sz="2400" b="1">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zh-CN" altLang="en-US"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be subject to...</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r>
              <a:tr h="822960">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5</a:t>
                      </a:r>
                      <a:endParaRPr lang="en-US" altLang="zh-CN" sz="2400" b="1">
                        <a:solidFill>
                          <a:schemeClr val="tx1"/>
                        </a:solidFill>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a response to sth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12</a:t>
                      </a:r>
                      <a:endParaRPr lang="en-US" altLang="zh-CN" sz="2400" b="1">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zh-CN" altLang="en-US"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be relevant to...</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r>
              <a:tr h="822960">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6</a:t>
                      </a:r>
                      <a:endParaRPr lang="en-US" altLang="zh-CN" sz="2400" b="1">
                        <a:solidFill>
                          <a:schemeClr val="tx1"/>
                        </a:solidFill>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rent out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13</a:t>
                      </a:r>
                      <a:endParaRPr lang="en-US" altLang="zh-CN" sz="2400" b="1">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zh-CN" altLang="en-US"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do sb a favour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r>
              <a:tr h="822960">
                <a:tc>
                  <a:txBody>
                    <a:bodyPr wrap="square"/>
                    <a:lstStyle/>
                    <a:p>
                      <a:pPr>
                        <a:buNone/>
                      </a:pPr>
                      <a:endParaRPr lang="en-US" altLang="zh-CN" sz="2400" b="1">
                        <a:solidFill>
                          <a:schemeClr val="tx1"/>
                        </a:solidFill>
                        <a:latin typeface="Times New Roman" panose="02020603050405020304" charset="0"/>
                        <a:cs typeface="Times New Roman" panose="02020603050405020304" charset="0"/>
                      </a:endParaRPr>
                    </a:p>
                    <a:p>
                      <a:pPr>
                        <a:buNone/>
                      </a:pPr>
                      <a:r>
                        <a:rPr lang="en-US" altLang="zh-CN" sz="2400" b="1">
                          <a:solidFill>
                            <a:schemeClr val="tx1"/>
                          </a:solidFill>
                          <a:latin typeface="Times New Roman" panose="02020603050405020304" charset="0"/>
                          <a:cs typeface="Times New Roman" panose="02020603050405020304" charset="0"/>
                        </a:rPr>
                        <a:t>7</a:t>
                      </a:r>
                      <a:endParaRPr lang="en-US" altLang="zh-CN" sz="2400" b="1">
                        <a:solidFill>
                          <a:schemeClr val="tx1"/>
                        </a:solidFill>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zh-CN" altLang="en-US"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cut down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c>
                  <a:txBody>
                    <a:bodyPr wrap="square"/>
                    <a:lstStyle/>
                    <a:p>
                      <a:pPr>
                        <a:buNone/>
                      </a:pPr>
                      <a:endParaRPr lang="en-US" altLang="zh-CN"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14</a:t>
                      </a:r>
                      <a:endParaRPr lang="en-US" altLang="zh-CN" sz="2400" b="1">
                        <a:latin typeface="Times New Roman" panose="02020603050405020304" charset="0"/>
                        <a:cs typeface="Times New Roman" panose="02020603050405020304" charset="0"/>
                      </a:endParaRPr>
                    </a:p>
                  </a:txBody>
                  <a:tcPr vert="horz">
                    <a:solidFill>
                      <a:srgbClr val="00B0F0"/>
                    </a:solidFill>
                  </a:tcPr>
                </a:tc>
                <a:tc>
                  <a:txBody>
                    <a:bodyPr wrap="square"/>
                    <a:lstStyle/>
                    <a:p>
                      <a:pPr>
                        <a:buNone/>
                      </a:pPr>
                      <a:endParaRPr lang="zh-CN" altLang="en-US" sz="2400" b="1">
                        <a:latin typeface="Times New Roman" panose="02020603050405020304" charset="0"/>
                        <a:cs typeface="Times New Roman" panose="02020603050405020304" charset="0"/>
                      </a:endParaRPr>
                    </a:p>
                    <a:p>
                      <a:pPr>
                        <a:buNone/>
                      </a:pPr>
                      <a:r>
                        <a:rPr lang="en-US" altLang="zh-CN" sz="2400" b="1">
                          <a:latin typeface="Times New Roman" panose="02020603050405020304" charset="0"/>
                          <a:cs typeface="Times New Roman" panose="02020603050405020304" charset="0"/>
                        </a:rPr>
                        <a:t> desinger clothes </a:t>
                      </a:r>
                      <a:endParaRPr lang="en-US" altLang="zh-CN" sz="2400" b="1">
                        <a:latin typeface="Times New Roman" panose="02020603050405020304" charset="0"/>
                        <a:cs typeface="Times New Roman" panose="02020603050405020304" charset="0"/>
                      </a:endParaRPr>
                    </a:p>
                  </a:txBody>
                  <a:tcPr vert="horz">
                    <a:solidFill>
                      <a:schemeClr val="accent2">
                        <a:lumMod val="40000"/>
                        <a:lumOff val="60000"/>
                      </a:schemeClr>
                    </a:solidFill>
                  </a:tcPr>
                </a:tc>
              </a:tr>
            </a:tbl>
          </a:graphicData>
        </a:graphic>
      </p:graphicFrame>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2563495" y="155575"/>
            <a:ext cx="7879715" cy="645160"/>
          </a:xfrm>
          <a:prstGeom prst="rect">
            <a:avLst/>
          </a:prstGeom>
          <a:noFill/>
        </p:spPr>
        <p:txBody>
          <a:bodyPr wrap="square" rtlCol="0">
            <a:spAutoFit/>
          </a:bodyPr>
          <a:lstStyle/>
          <a:p>
            <a:r>
              <a:rPr lang="en-US" altLang="zh-CN"/>
              <a:t> </a:t>
            </a:r>
            <a:r>
              <a:rPr lang="en-US" altLang="zh-CN" sz="3600" b="1">
                <a:solidFill>
                  <a:srgbClr val="00B0F0"/>
                </a:solidFill>
              </a:rPr>
              <a:t>Assignments for this period  </a:t>
            </a:r>
            <a:endParaRPr lang="en-US" altLang="zh-CN" sz="3600" b="1">
              <a:solidFill>
                <a:srgbClr val="00B0F0"/>
              </a:solidFill>
            </a:endParaRPr>
          </a:p>
        </p:txBody>
      </p:sp>
      <p:sp>
        <p:nvSpPr>
          <p:cNvPr id="5" name="文本框 4"/>
          <p:cNvSpPr txBox="1"/>
          <p:nvPr/>
        </p:nvSpPr>
        <p:spPr>
          <a:xfrm>
            <a:off x="1369060" y="994410"/>
            <a:ext cx="9453880" cy="4399915"/>
          </a:xfrm>
          <a:prstGeom prst="rect">
            <a:avLst/>
          </a:prstGeom>
          <a:noFill/>
        </p:spPr>
        <p:txBody>
          <a:bodyPr wrap="square" rtlCol="0">
            <a:spAutoFit/>
          </a:bodyPr>
          <a:lstStyle/>
          <a:p>
            <a:pPr fontAlgn="auto">
              <a:lnSpc>
                <a:spcPct val="200000"/>
              </a:lnSpc>
            </a:pPr>
            <a:r>
              <a:rPr lang="en-US" altLang="zh-CN" sz="2800">
                <a:solidFill>
                  <a:srgbClr val="00B050"/>
                </a:solidFill>
              </a:rPr>
              <a:t>1. Review new words , phrases and useful expressions learned in this period. </a:t>
            </a:r>
            <a:endParaRPr lang="en-US" altLang="zh-CN" sz="2800">
              <a:solidFill>
                <a:srgbClr val="00B050"/>
              </a:solidFill>
            </a:endParaRPr>
          </a:p>
          <a:p>
            <a:pPr fontAlgn="auto">
              <a:lnSpc>
                <a:spcPct val="200000"/>
              </a:lnSpc>
            </a:pPr>
            <a:r>
              <a:rPr lang="en-US" altLang="zh-CN" sz="2800">
                <a:solidFill>
                  <a:srgbClr val="00B050"/>
                </a:solidFill>
              </a:rPr>
              <a:t>2. Think back about the what a two-sided argumentative essay is. </a:t>
            </a:r>
            <a:endParaRPr lang="en-US" altLang="zh-CN" sz="2800">
              <a:solidFill>
                <a:srgbClr val="00B050"/>
              </a:solidFill>
            </a:endParaRPr>
          </a:p>
          <a:p>
            <a:pPr fontAlgn="auto">
              <a:lnSpc>
                <a:spcPct val="200000"/>
              </a:lnSpc>
            </a:pPr>
            <a:r>
              <a:rPr lang="en-US" altLang="zh-CN" sz="2800">
                <a:solidFill>
                  <a:srgbClr val="00B050"/>
                </a:solidFill>
              </a:rPr>
              <a:t>3. Polish your writing-- an essay about non-cash payments. </a:t>
            </a:r>
            <a:endParaRPr lang="en-US" altLang="zh-CN" sz="2800">
              <a:solidFill>
                <a:srgbClr val="00B050"/>
              </a:solidFill>
            </a:endParaRPr>
          </a:p>
        </p:txBody>
      </p:sp>
    </p:spTree>
    <p:custDataLst>
      <p:tags r:id="rId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911014" y="723424"/>
            <a:ext cx="2161673"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2971491" y="2665046"/>
            <a:ext cx="6020418" cy="923330"/>
          </a:xfrm>
          <a:prstGeom prst="rect">
            <a:avLst/>
          </a:prstGeom>
          <a:noFill/>
        </p:spPr>
        <p:txBody>
          <a:bodyPr wrap="square" lIns="91440" tIns="45720" rIns="91440" bIns="45720">
            <a:spAutoFit/>
          </a:bodyPr>
          <a:lstStyle/>
          <a:p>
            <a:pPr algn="dist"/>
            <a:r>
              <a:rPr lang="zh-CN" alt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感谢您的观看</a:t>
            </a:r>
            <a:endParaRPr lang="zh-CN" alt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454025" y="94615"/>
            <a:ext cx="7475220" cy="85725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2" name="New picture"/>
          <p:cNvPicPr/>
          <p:nvPr/>
        </p:nvPicPr>
        <p:blipFill>
          <a:blip r:embed="rId2"/>
          <a:stretch>
            <a:fillRect/>
          </a:stretch>
        </p:blipFill>
        <p:spPr>
          <a:xfrm>
            <a:off x="11315700" y="11049000"/>
            <a:ext cx="317500" cy="228600"/>
          </a:xfrm>
          <a:prstGeom prst="cube">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68370" y="0"/>
            <a:ext cx="6843395" cy="705485"/>
          </a:xfrm>
        </p:spPr>
        <p:txBody>
          <a:bodyPr>
            <a:normAutofit/>
          </a:bodyPr>
          <a:lstStyle/>
          <a:p>
            <a:r>
              <a:rPr lang="en-US" altLang="zh-CN" sz="3110">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Compare the two travels</a:t>
            </a:r>
            <a:r>
              <a:rPr lang="zh-CN" altLang="en-US" sz="3110">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 </a:t>
            </a:r>
            <a:endParaRPr lang="zh-CN" altLang="en-US" sz="3110">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endParaRPr>
          </a:p>
        </p:txBody>
      </p:sp>
      <p:grpSp>
        <p:nvGrpSpPr>
          <p:cNvPr id="58" name="Group 21_1"/>
          <p:cNvGrpSpPr/>
          <p:nvPr/>
        </p:nvGrpSpPr>
        <p:grpSpPr>
          <a:xfrm>
            <a:off x="-350520" y="-277"/>
            <a:ext cx="12542520" cy="6745247"/>
            <a:chOff x="-1056134" y="-43438"/>
            <a:chExt cx="12901224" cy="6560435"/>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56134" y="-43438"/>
              <a:ext cx="4990462" cy="573527"/>
              <a:chOff x="-460228" y="4964882"/>
              <a:chExt cx="16724827" cy="1922095"/>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755514" y="5248991"/>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4" name="表格 3"/>
          <p:cNvGraphicFramePr>
            <a:graphicFrameLocks noGrp="1"/>
          </p:cNvGraphicFramePr>
          <p:nvPr>
            <p:custDataLst>
              <p:tags r:id="rId1"/>
            </p:custDataLst>
          </p:nvPr>
        </p:nvGraphicFramePr>
        <p:xfrm>
          <a:off x="0" y="823595"/>
          <a:ext cx="12192000" cy="5922010"/>
        </p:xfrm>
        <a:graphic>
          <a:graphicData uri="http://schemas.openxmlformats.org/drawingml/2006/table">
            <a:tbl>
              <a:tblPr firstRow="1" bandRow="1">
                <a:tableStyleId>{5940675A-B579-460E-94D1-54222C63F5DA}</a:tableStyleId>
              </a:tblPr>
              <a:tblGrid>
                <a:gridCol w="2345690"/>
                <a:gridCol w="4869180"/>
                <a:gridCol w="4977130"/>
              </a:tblGrid>
              <a:tr h="842645">
                <a:tc>
                  <a:txBody>
                    <a:bodyPr wrap="square"/>
                    <a:lstStyle/>
                    <a:p>
                      <a:pPr indent="0" fontAlgn="auto">
                        <a:lnSpc>
                          <a:spcPct val="150000"/>
                        </a:lnSpc>
                        <a:buNone/>
                      </a:pPr>
                      <a:endParaRPr lang="en-US" altLang="en-US" sz="24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a:txBody>
                    <a:bodyPr wrap="square"/>
                    <a:lstStyle/>
                    <a:p>
                      <a:pPr indent="0" algn="ctr" fontAlgn="auto">
                        <a:lnSpc>
                          <a:spcPct val="150000"/>
                        </a:lnSpc>
                        <a:buNone/>
                      </a:pPr>
                      <a:r>
                        <a:rPr 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The first travel</a:t>
                      </a:r>
                      <a:endPar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lgn="ctr" fontAlgn="auto">
                        <a:lnSpc>
                          <a:spcPct val="150000"/>
                        </a:lnSpc>
                        <a:buNone/>
                      </a:pPr>
                      <a:r>
                        <a:rPr lang="en-US" sz="2400" b="1">
                          <a:solidFill>
                            <a:schemeClr val="accent3"/>
                          </a:solidFill>
                          <a:latin typeface="宋体" panose="02010600030101010101" pitchFamily="2" charset="-122"/>
                          <a:ea typeface="宋体" panose="02010600030101010101" pitchFamily="2" charset="-122"/>
                          <a:cs typeface="宋体" panose="02010600030101010101" pitchFamily="2" charset="-122"/>
                        </a:rPr>
                        <a:t>The second travel</a:t>
                      </a:r>
                      <a:endParaRPr lang="en-US" altLang="en-US" sz="2400" b="1">
                        <a:solidFill>
                          <a:schemeClr val="accent3"/>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886460">
                <a:tc>
                  <a:txBody>
                    <a:bodyPr wrap="square"/>
                    <a:lstStyle/>
                    <a:p>
                      <a:pPr indent="0" fontAlgn="auto">
                        <a:lnSpc>
                          <a:spcPct val="150000"/>
                        </a:lnSpc>
                        <a:buNone/>
                      </a:pPr>
                      <a:r>
                        <a:rPr lang="en-US" sz="2400" b="0">
                          <a:solidFill>
                            <a:schemeClr val="tx1"/>
                          </a:solidFill>
                          <a:latin typeface="宋体" panose="02010600030101010101" pitchFamily="2" charset="-122"/>
                          <a:ea typeface="宋体" panose="02010600030101010101" pitchFamily="2" charset="-122"/>
                          <a:cs typeface="宋体" panose="02010600030101010101" pitchFamily="2" charset="-122"/>
                        </a:rPr>
                        <a:t>Time </a:t>
                      </a:r>
                      <a:endParaRPr lang="en-US" altLang="en-US" sz="2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a:txBody>
                    <a:bodyPr wrap="square"/>
                    <a:lstStyle/>
                    <a:p>
                      <a:pPr indent="0" algn="ctr"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8 Aug 2008</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lgn="ctr"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18 Aug 2018</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2098675">
                <a:tc>
                  <a:txBody>
                    <a:bodyPr wrap="square"/>
                    <a:lstStyle/>
                    <a:p>
                      <a:pPr indent="0" fontAlgn="auto">
                        <a:lnSpc>
                          <a:spcPct val="150000"/>
                        </a:lnSpc>
                        <a:buNone/>
                      </a:pPr>
                      <a:r>
                        <a:rPr lang="en-US" sz="2400" b="0">
                          <a:solidFill>
                            <a:schemeClr val="tx1"/>
                          </a:solidFill>
                          <a:latin typeface="宋体" panose="02010600030101010101" pitchFamily="2" charset="-122"/>
                          <a:ea typeface="宋体" panose="02010600030101010101" pitchFamily="2" charset="-122"/>
                          <a:cs typeface="宋体" panose="02010600030101010101" pitchFamily="2" charset="-122"/>
                        </a:rPr>
                        <a:t>Travelling destination</a:t>
                      </a:r>
                      <a:endParaRPr lang="en-US" altLang="en-US" sz="2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2094230">
                <a:tc>
                  <a:txBody>
                    <a:bodyPr wrap="square"/>
                    <a:lstStyle/>
                    <a:p>
                      <a:pPr indent="0" fontAlgn="auto">
                        <a:lnSpc>
                          <a:spcPct val="150000"/>
                        </a:lnSpc>
                        <a:buNone/>
                      </a:pPr>
                      <a:r>
                        <a:rPr lang="en-US" sz="2400" b="0">
                          <a:solidFill>
                            <a:schemeClr val="tx1"/>
                          </a:solidFill>
                          <a:latin typeface="宋体" panose="02010600030101010101" pitchFamily="2" charset="-122"/>
                          <a:ea typeface="宋体" panose="02010600030101010101" pitchFamily="2" charset="-122"/>
                          <a:cs typeface="宋体" panose="02010600030101010101" pitchFamily="2" charset="-122"/>
                        </a:rPr>
                        <a:t>Means of transportation</a:t>
                      </a:r>
                      <a:endParaRPr lang="en-US" altLang="en-US" sz="2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a:txBody>
                    <a:bodyPr wrap="square"/>
                    <a:lstStyle/>
                    <a:p>
                      <a:pPr indent="0"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bl>
          </a:graphicData>
        </a:graphic>
      </p:graphicFrame>
      <p:sp>
        <p:nvSpPr>
          <p:cNvPr id="3" name="文本框 2"/>
          <p:cNvSpPr txBox="1"/>
          <p:nvPr/>
        </p:nvSpPr>
        <p:spPr>
          <a:xfrm>
            <a:off x="3642360" y="2846705"/>
            <a:ext cx="2299970" cy="1198880"/>
          </a:xfrm>
          <a:prstGeom prst="rect">
            <a:avLst/>
          </a:prstGeom>
          <a:noFill/>
        </p:spPr>
        <p:txBody>
          <a:bodyPr wrap="square" rtlCol="0">
            <a:spAutoFit/>
          </a:bodyPr>
          <a:lstStyle/>
          <a:p>
            <a:pPr fontAlgn="auto">
              <a:lnSpc>
                <a:spcPct val="150000"/>
              </a:lnSpc>
            </a:pPr>
            <a:r>
              <a:rPr lang="zh-CN" altLang="en-US" sz="2400">
                <a:solidFill>
                  <a:srgbClr val="FF0000"/>
                </a:solidFill>
              </a:rPr>
              <a:t>Hougai Hotel, </a:t>
            </a:r>
            <a:endParaRPr lang="zh-CN" altLang="en-US" sz="2400">
              <a:solidFill>
                <a:srgbClr val="FF0000"/>
              </a:solidFill>
            </a:endParaRPr>
          </a:p>
          <a:p>
            <a:pPr fontAlgn="auto">
              <a:lnSpc>
                <a:spcPct val="150000"/>
              </a:lnSpc>
            </a:pPr>
            <a:r>
              <a:rPr lang="zh-CN" altLang="en-US" sz="2400">
                <a:solidFill>
                  <a:srgbClr val="FF0000"/>
                </a:solidFill>
              </a:rPr>
              <a:t>Bird</a:t>
            </a:r>
            <a:r>
              <a:rPr lang="en-US" altLang="zh-CN" sz="2400">
                <a:solidFill>
                  <a:srgbClr val="FF0000"/>
                </a:solidFill>
              </a:rPr>
              <a:t>’</a:t>
            </a:r>
            <a:r>
              <a:rPr lang="zh-CN" altLang="en-US" sz="2400">
                <a:solidFill>
                  <a:srgbClr val="FF0000"/>
                </a:solidFill>
              </a:rPr>
              <a:t>s Nest</a:t>
            </a:r>
            <a:endParaRPr lang="zh-CN" altLang="en-US" sz="2400">
              <a:solidFill>
                <a:srgbClr val="FF0000"/>
              </a:solidFill>
            </a:endParaRPr>
          </a:p>
        </p:txBody>
      </p:sp>
      <p:sp>
        <p:nvSpPr>
          <p:cNvPr id="5" name="文本框 4"/>
          <p:cNvSpPr txBox="1"/>
          <p:nvPr/>
        </p:nvSpPr>
        <p:spPr>
          <a:xfrm>
            <a:off x="7677785" y="2846705"/>
            <a:ext cx="3573780" cy="1198880"/>
          </a:xfrm>
          <a:prstGeom prst="rect">
            <a:avLst/>
          </a:prstGeom>
          <a:noFill/>
        </p:spPr>
        <p:txBody>
          <a:bodyPr wrap="square" rtlCol="0">
            <a:spAutoFit/>
          </a:bodyPr>
          <a:lstStyle/>
          <a:p>
            <a:pPr algn="ctr" fontAlgn="auto">
              <a:lnSpc>
                <a:spcPct val="150000"/>
              </a:lnSpc>
            </a:pPr>
            <a:r>
              <a:rPr lang="zh-CN" altLang="en-US" sz="2400">
                <a:solidFill>
                  <a:schemeClr val="accent3"/>
                </a:solidFill>
              </a:rPr>
              <a:t>Houhai Hotel, </a:t>
            </a:r>
            <a:endParaRPr lang="zh-CN" altLang="en-US" sz="2400">
              <a:solidFill>
                <a:schemeClr val="accent3"/>
              </a:solidFill>
            </a:endParaRPr>
          </a:p>
          <a:p>
            <a:pPr algn="ctr" fontAlgn="auto">
              <a:lnSpc>
                <a:spcPct val="150000"/>
              </a:lnSpc>
            </a:pPr>
            <a:r>
              <a:rPr lang="zh-CN" altLang="en-US" sz="2400">
                <a:solidFill>
                  <a:schemeClr val="accent3"/>
                </a:solidFill>
              </a:rPr>
              <a:t>Chef Cui</a:t>
            </a:r>
            <a:r>
              <a:rPr lang="en-US" altLang="zh-CN" sz="2400">
                <a:solidFill>
                  <a:schemeClr val="accent3"/>
                </a:solidFill>
              </a:rPr>
              <a:t>’</a:t>
            </a:r>
            <a:r>
              <a:rPr lang="zh-CN" altLang="en-US" sz="2400">
                <a:solidFill>
                  <a:schemeClr val="accent3"/>
                </a:solidFill>
              </a:rPr>
              <a:t>s restaurant</a:t>
            </a:r>
            <a:endParaRPr lang="zh-CN" altLang="en-US" sz="2400">
              <a:solidFill>
                <a:schemeClr val="accent3"/>
              </a:solidFill>
            </a:endParaRPr>
          </a:p>
        </p:txBody>
      </p:sp>
      <p:sp>
        <p:nvSpPr>
          <p:cNvPr id="6" name="文本框 5"/>
          <p:cNvSpPr txBox="1"/>
          <p:nvPr/>
        </p:nvSpPr>
        <p:spPr>
          <a:xfrm>
            <a:off x="3468370" y="5107305"/>
            <a:ext cx="2130425" cy="460375"/>
          </a:xfrm>
          <a:prstGeom prst="rect">
            <a:avLst/>
          </a:prstGeom>
          <a:noFill/>
        </p:spPr>
        <p:txBody>
          <a:bodyPr wrap="square" rtlCol="0">
            <a:spAutoFit/>
          </a:bodyPr>
          <a:lstStyle/>
          <a:p>
            <a:pPr algn="ctr"/>
            <a:r>
              <a:rPr lang="zh-CN" altLang="en-US" sz="2400">
                <a:solidFill>
                  <a:srgbClr val="FF0000"/>
                </a:solidFill>
              </a:rPr>
              <a:t>taxi; </a:t>
            </a:r>
            <a:r>
              <a:rPr lang="en-US" altLang="zh-CN" sz="2400">
                <a:solidFill>
                  <a:srgbClr val="FF0000"/>
                </a:solidFill>
              </a:rPr>
              <a:t>  </a:t>
            </a:r>
            <a:r>
              <a:rPr lang="zh-CN" altLang="en-US" sz="2400">
                <a:solidFill>
                  <a:srgbClr val="FF0000"/>
                </a:solidFill>
              </a:rPr>
              <a:t>bus</a:t>
            </a:r>
            <a:endParaRPr lang="zh-CN" altLang="en-US" sz="2400">
              <a:solidFill>
                <a:srgbClr val="FF0000"/>
              </a:solidFill>
            </a:endParaRPr>
          </a:p>
        </p:txBody>
      </p:sp>
      <p:sp>
        <p:nvSpPr>
          <p:cNvPr id="7" name="文本框 6"/>
          <p:cNvSpPr txBox="1"/>
          <p:nvPr/>
        </p:nvSpPr>
        <p:spPr>
          <a:xfrm>
            <a:off x="7748905" y="5220335"/>
            <a:ext cx="3033395" cy="460375"/>
          </a:xfrm>
          <a:prstGeom prst="rect">
            <a:avLst/>
          </a:prstGeom>
          <a:noFill/>
        </p:spPr>
        <p:txBody>
          <a:bodyPr wrap="square" rtlCol="0">
            <a:spAutoFit/>
          </a:bodyPr>
          <a:lstStyle/>
          <a:p>
            <a:pPr algn="ctr"/>
            <a:r>
              <a:rPr lang="zh-CN" altLang="en-US" sz="2400">
                <a:solidFill>
                  <a:schemeClr val="accent3"/>
                </a:solidFill>
              </a:rPr>
              <a:t>shared bicycle </a:t>
            </a:r>
            <a:endParaRPr lang="zh-CN" altLang="en-US" sz="2400">
              <a:solidFill>
                <a:schemeClr val="accent3"/>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4" name="表格 3"/>
          <p:cNvGraphicFramePr>
            <a:graphicFrameLocks noGrp="1"/>
          </p:cNvGraphicFramePr>
          <p:nvPr>
            <p:custDataLst>
              <p:tags r:id="rId1"/>
            </p:custDataLst>
          </p:nvPr>
        </p:nvGraphicFramePr>
        <p:xfrm>
          <a:off x="0" y="229870"/>
          <a:ext cx="12192000" cy="4411345"/>
        </p:xfrm>
        <a:graphic>
          <a:graphicData uri="http://schemas.openxmlformats.org/drawingml/2006/table">
            <a:tbl>
              <a:tblPr firstRow="1" bandRow="1">
                <a:tableStyleId>{5940675A-B579-460E-94D1-54222C63F5DA}</a:tableStyleId>
              </a:tblPr>
              <a:tblGrid>
                <a:gridCol w="2190750"/>
                <a:gridCol w="5024120"/>
                <a:gridCol w="4977130"/>
              </a:tblGrid>
              <a:tr h="617220">
                <a:tc>
                  <a:txBody>
                    <a:bodyPr wrap="square"/>
                    <a:lstStyle/>
                    <a:p>
                      <a:pPr indent="0" fontAlgn="auto">
                        <a:lnSpc>
                          <a:spcPct val="150000"/>
                        </a:lnSpc>
                        <a:buNone/>
                      </a:pPr>
                      <a:endParaRPr lang="en-US" altLang="en-US" sz="24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a:txBody>
                    <a:bodyPr wrap="square"/>
                    <a:lstStyle/>
                    <a:p>
                      <a:pPr indent="0" algn="ctr" fontAlgn="auto">
                        <a:lnSpc>
                          <a:spcPct val="150000"/>
                        </a:lnSpc>
                        <a:buNone/>
                      </a:pPr>
                      <a:r>
                        <a:rPr 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The first travel</a:t>
                      </a:r>
                      <a:endPar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lgn="ctr" fontAlgn="auto">
                        <a:lnSpc>
                          <a:spcPct val="150000"/>
                        </a:lnSpc>
                        <a:buNone/>
                      </a:pPr>
                      <a:r>
                        <a:rPr 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The second travel</a:t>
                      </a:r>
                      <a:endPar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593725">
                <a:tc>
                  <a:txBody>
                    <a:bodyPr wrap="square"/>
                    <a:lstStyle/>
                    <a:p>
                      <a:pPr indent="0" fontAlgn="auto">
                        <a:lnSpc>
                          <a:spcPct val="150000"/>
                        </a:lnSpc>
                        <a:buNone/>
                      </a:pPr>
                      <a:r>
                        <a:rPr lang="en-US" sz="2400" b="0">
                          <a:solidFill>
                            <a:schemeClr val="tx1"/>
                          </a:solidFill>
                          <a:latin typeface="宋体" panose="02010600030101010101" pitchFamily="2" charset="-122"/>
                          <a:ea typeface="宋体" panose="02010600030101010101" pitchFamily="2" charset="-122"/>
                          <a:cs typeface="宋体" panose="02010600030101010101" pitchFamily="2" charset="-122"/>
                        </a:rPr>
                        <a:t>Time </a:t>
                      </a:r>
                      <a:endParaRPr lang="en-US" altLang="en-US" sz="2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a:txBody>
                    <a:bodyPr wrap="square"/>
                    <a:lstStyle/>
                    <a:p>
                      <a:pPr indent="0" algn="ctr"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8 Aug 2008</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lgn="ctr"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18 Aug 2018</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3200400">
                <a:tc>
                  <a:txBody>
                    <a:bodyPr wrap="square"/>
                    <a:lstStyle/>
                    <a:p>
                      <a:pPr indent="0" fontAlgn="auto">
                        <a:lnSpc>
                          <a:spcPct val="150000"/>
                        </a:lnSpc>
                        <a:buNone/>
                      </a:pPr>
                      <a:endParaRPr lang="en-US" altLang="en-US" sz="2400" b="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altLang="en-US" sz="2400" b="0">
                          <a:solidFill>
                            <a:schemeClr val="tx1"/>
                          </a:solidFill>
                          <a:latin typeface="宋体" panose="02010600030101010101" pitchFamily="2" charset="-122"/>
                          <a:ea typeface="宋体" panose="02010600030101010101" pitchFamily="2" charset="-122"/>
                          <a:cs typeface="宋体" panose="02010600030101010101" pitchFamily="2" charset="-122"/>
                        </a:rPr>
                        <a:t>Activities or experiences</a:t>
                      </a:r>
                      <a:endParaRPr lang="en-US" altLang="en-US" sz="2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a:txBody>
                    <a:bodyPr wrap="square"/>
                    <a:lstStyle/>
                    <a:p>
                      <a:pPr indent="0" algn="l" fontAlgn="auto">
                        <a:lnSpc>
                          <a:spcPct val="150000"/>
                        </a:lnSpc>
                        <a:buNone/>
                      </a:pP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lgn="l" fontAlgn="auto">
                        <a:lnSpc>
                          <a:spcPct val="150000"/>
                        </a:lnSpc>
                        <a:buNone/>
                      </a:pP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bl>
          </a:graphicData>
        </a:graphic>
      </p:graphicFrame>
      <p:sp>
        <p:nvSpPr>
          <p:cNvPr id="5" name="文本框 4"/>
          <p:cNvSpPr txBox="1"/>
          <p:nvPr/>
        </p:nvSpPr>
        <p:spPr>
          <a:xfrm>
            <a:off x="154940" y="4827905"/>
            <a:ext cx="11881485" cy="460375"/>
          </a:xfrm>
          <a:prstGeom prst="rect">
            <a:avLst/>
          </a:prstGeom>
          <a:noFill/>
        </p:spPr>
        <p:txBody>
          <a:bodyPr wrap="square" rtlCol="0">
            <a:spAutoFit/>
          </a:bodyPr>
          <a:lstStyle/>
          <a:p>
            <a:pPr algn="ctr"/>
            <a:r>
              <a:rPr lang="en-US" altLang="zh-CN" sz="2400">
                <a:solidFill>
                  <a:srgbClr val="5762EF"/>
                </a:solidFill>
              </a:rPr>
              <a:t>The second trabel impresses you most is _______ </a:t>
            </a:r>
            <a:endParaRPr lang="en-US" altLang="zh-CN" sz="2400">
              <a:solidFill>
                <a:srgbClr val="5762EF"/>
              </a:solidFill>
            </a:endParaRPr>
          </a:p>
        </p:txBody>
      </p:sp>
      <p:sp>
        <p:nvSpPr>
          <p:cNvPr id="2" name="文本框 1"/>
          <p:cNvSpPr txBox="1"/>
          <p:nvPr/>
        </p:nvSpPr>
        <p:spPr>
          <a:xfrm>
            <a:off x="2286000" y="1617345"/>
            <a:ext cx="4770120" cy="2861310"/>
          </a:xfrm>
          <a:prstGeom prst="rect">
            <a:avLst/>
          </a:prstGeom>
          <a:noFill/>
        </p:spPr>
        <p:txBody>
          <a:bodyPr wrap="square" rtlCol="0">
            <a:spAutoFit/>
          </a:bodyPr>
          <a:lstStyle/>
          <a:p>
            <a:pPr algn="ctr" fontAlgn="auto">
              <a:lnSpc>
                <a:spcPct val="150000"/>
              </a:lnSpc>
            </a:pPr>
            <a:r>
              <a:rPr lang="en-US" altLang="zh-CN" sz="2400">
                <a:solidFill>
                  <a:srgbClr val="FF0000"/>
                </a:solidFill>
              </a:rPr>
              <a:t>c</a:t>
            </a:r>
            <a:r>
              <a:rPr lang="zh-CN" altLang="en-US" sz="2400">
                <a:solidFill>
                  <a:srgbClr val="FF0000"/>
                </a:solidFill>
              </a:rPr>
              <a:t>ost </a:t>
            </a:r>
            <a:r>
              <a:rPr lang="en-US" altLang="zh-CN" sz="2400">
                <a:solidFill>
                  <a:srgbClr val="FF0000"/>
                </a:solidFill>
              </a:rPr>
              <a:t>him </a:t>
            </a:r>
            <a:r>
              <a:rPr lang="zh-CN" altLang="en-US" sz="2400">
                <a:solidFill>
                  <a:srgbClr val="FF0000"/>
                </a:solidFill>
              </a:rPr>
              <a:t>a fortune; </a:t>
            </a:r>
            <a:endParaRPr lang="zh-CN" altLang="en-US" sz="2400">
              <a:solidFill>
                <a:srgbClr val="FF0000"/>
              </a:solidFill>
            </a:endParaRPr>
          </a:p>
          <a:p>
            <a:pPr algn="ctr" fontAlgn="auto">
              <a:lnSpc>
                <a:spcPct val="150000"/>
              </a:lnSpc>
            </a:pPr>
            <a:r>
              <a:rPr lang="zh-CN" altLang="en-US" sz="2400">
                <a:solidFill>
                  <a:srgbClr val="FF0000"/>
                </a:solidFill>
              </a:rPr>
              <a:t>got lost on the way</a:t>
            </a:r>
            <a:endParaRPr lang="zh-CN" altLang="en-US" sz="2400">
              <a:solidFill>
                <a:srgbClr val="FF0000"/>
              </a:solidFill>
            </a:endParaRPr>
          </a:p>
          <a:p>
            <a:pPr algn="ctr" fontAlgn="auto">
              <a:lnSpc>
                <a:spcPct val="150000"/>
              </a:lnSpc>
            </a:pPr>
            <a:r>
              <a:rPr lang="zh-CN" altLang="en-US" sz="2400">
                <a:solidFill>
                  <a:srgbClr val="FF0000"/>
                </a:solidFill>
              </a:rPr>
              <a:t>Ask the police for help; </a:t>
            </a:r>
            <a:endParaRPr lang="zh-CN" altLang="en-US" sz="2400">
              <a:solidFill>
                <a:srgbClr val="FF0000"/>
              </a:solidFill>
            </a:endParaRPr>
          </a:p>
          <a:p>
            <a:pPr algn="ctr" fontAlgn="auto">
              <a:lnSpc>
                <a:spcPct val="150000"/>
              </a:lnSpc>
            </a:pPr>
            <a:r>
              <a:rPr lang="zh-CN" altLang="en-US" sz="2400">
                <a:solidFill>
                  <a:srgbClr val="FF0000"/>
                </a:solidFill>
              </a:rPr>
              <a:t>didn</a:t>
            </a:r>
            <a:r>
              <a:rPr lang="en-US" altLang="zh-CN" sz="2400">
                <a:solidFill>
                  <a:srgbClr val="FF0000"/>
                </a:solidFill>
              </a:rPr>
              <a:t>’</a:t>
            </a:r>
            <a:r>
              <a:rPr lang="zh-CN" altLang="en-US" sz="2400">
                <a:solidFill>
                  <a:srgbClr val="FF0000"/>
                </a:solidFill>
              </a:rPr>
              <a:t>t know where to have good Chinese good</a:t>
            </a:r>
            <a:endParaRPr lang="zh-CN" altLang="en-US" sz="2400">
              <a:solidFill>
                <a:srgbClr val="FF0000"/>
              </a:solidFill>
            </a:endParaRPr>
          </a:p>
        </p:txBody>
      </p:sp>
      <p:sp>
        <p:nvSpPr>
          <p:cNvPr id="3" name="文本框 2"/>
          <p:cNvSpPr txBox="1"/>
          <p:nvPr/>
        </p:nvSpPr>
        <p:spPr>
          <a:xfrm>
            <a:off x="7352665" y="1617345"/>
            <a:ext cx="4683760" cy="2861310"/>
          </a:xfrm>
          <a:prstGeom prst="rect">
            <a:avLst/>
          </a:prstGeom>
          <a:noFill/>
        </p:spPr>
        <p:txBody>
          <a:bodyPr wrap="square" rtlCol="0">
            <a:spAutoFit/>
          </a:bodyPr>
          <a:lstStyle/>
          <a:p>
            <a:pPr algn="ctr" fontAlgn="auto">
              <a:lnSpc>
                <a:spcPct val="150000"/>
              </a:lnSpc>
            </a:pPr>
            <a:r>
              <a:rPr lang="zh-CN" altLang="en-US" sz="2400">
                <a:solidFill>
                  <a:schemeClr val="accent3"/>
                </a:solidFill>
              </a:rPr>
              <a:t>Shared a ride to a shared flat; cheap expense for travelling; enjoyed a beautiful view; </a:t>
            </a:r>
            <a:endParaRPr lang="zh-CN" altLang="en-US" sz="2400">
              <a:solidFill>
                <a:schemeClr val="accent3"/>
              </a:solidFill>
            </a:endParaRPr>
          </a:p>
          <a:p>
            <a:pPr algn="ctr" fontAlgn="auto">
              <a:lnSpc>
                <a:spcPct val="150000"/>
              </a:lnSpc>
            </a:pPr>
            <a:r>
              <a:rPr lang="zh-CN" altLang="en-US" sz="2400">
                <a:solidFill>
                  <a:schemeClr val="accent3"/>
                </a:solidFill>
              </a:rPr>
              <a:t>shared a delicious meal; </a:t>
            </a:r>
            <a:endParaRPr lang="zh-CN" altLang="en-US" sz="2400">
              <a:solidFill>
                <a:schemeClr val="accent3"/>
              </a:solidFill>
            </a:endParaRPr>
          </a:p>
          <a:p>
            <a:pPr algn="ctr" fontAlgn="auto">
              <a:lnSpc>
                <a:spcPct val="150000"/>
              </a:lnSpc>
            </a:pPr>
            <a:r>
              <a:rPr lang="zh-CN" altLang="en-US" sz="2400">
                <a:solidFill>
                  <a:schemeClr val="accent3"/>
                </a:solidFill>
              </a:rPr>
              <a:t>spotted shared power banks</a:t>
            </a:r>
            <a:endParaRPr lang="zh-CN" altLang="en-US" sz="2400">
              <a:solidFill>
                <a:schemeClr val="accent3"/>
              </a:solidFill>
            </a:endParaRPr>
          </a:p>
        </p:txBody>
      </p:sp>
      <p:sp>
        <p:nvSpPr>
          <p:cNvPr id="6" name="文本框 5"/>
          <p:cNvSpPr txBox="1"/>
          <p:nvPr/>
        </p:nvSpPr>
        <p:spPr>
          <a:xfrm>
            <a:off x="191770" y="5506720"/>
            <a:ext cx="11530330" cy="460375"/>
          </a:xfrm>
          <a:prstGeom prst="rect">
            <a:avLst/>
          </a:prstGeom>
          <a:noFill/>
        </p:spPr>
        <p:txBody>
          <a:bodyPr wrap="square" rtlCol="0">
            <a:spAutoFit/>
          </a:bodyPr>
          <a:lstStyle/>
          <a:p>
            <a:pPr algn="ctr"/>
            <a:r>
              <a:rPr lang="zh-CN" altLang="en-US" sz="2400">
                <a:solidFill>
                  <a:srgbClr val="FF0000"/>
                </a:solidFill>
              </a:rPr>
              <a:t>Leo enjoyed the convenience and happiness the sharing economy brought him. </a:t>
            </a:r>
            <a:endParaRPr lang="zh-CN" altLang="en-US" sz="2400">
              <a:solidFill>
                <a:srgbClr val="FF0000"/>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93285" y="59055"/>
            <a:ext cx="2376170" cy="705485"/>
          </a:xfrm>
        </p:spPr>
        <p:txBody>
          <a:bodyPr/>
          <a:lstStyle/>
          <a:p>
            <a:r>
              <a:rPr lang="en-US" altLang="zh-CN">
                <a:solidFill>
                  <a:srgbClr val="FF0000"/>
                </a:solidFill>
                <a:effectLst>
                  <a:outerShdw blurRad="38100" dist="25400" dir="5400000" algn="ctr" rotWithShape="0">
                    <a:srgbClr val="6E747A">
                      <a:alpha val="43000"/>
                    </a:srgbClr>
                  </a:outerShdw>
                </a:effectLst>
              </a:rPr>
              <a:t>Reading</a:t>
            </a:r>
            <a:r>
              <a:rPr lang="en-US" altLang="zh-CN">
                <a:ln w="22225">
                  <a:solidFill>
                    <a:schemeClr val="accent2"/>
                  </a:solidFill>
                  <a:prstDash val="solid"/>
                </a:ln>
                <a:solidFill>
                  <a:schemeClr val="accent2">
                    <a:lumMod val="40000"/>
                    <a:lumOff val="60000"/>
                  </a:schemeClr>
                </a:solidFill>
                <a:effectLst/>
              </a:rPr>
              <a:t>     </a:t>
            </a:r>
            <a:endParaRPr lang="en-US" altLang="zh-CN">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图片 2"/>
          <p:cNvPicPr>
            <a:picLocks noChangeAspect="1"/>
          </p:cNvPicPr>
          <p:nvPr/>
        </p:nvPicPr>
        <p:blipFill>
          <a:blip r:embed="rId1"/>
          <a:stretch>
            <a:fillRect/>
          </a:stretch>
        </p:blipFill>
        <p:spPr>
          <a:xfrm rot="10800000">
            <a:off x="0" y="32385"/>
            <a:ext cx="4116705" cy="4440555"/>
          </a:xfrm>
          <a:prstGeom prst="rect">
            <a:avLst/>
          </a:prstGeom>
        </p:spPr>
      </p:pic>
      <p:pic>
        <p:nvPicPr>
          <p:cNvPr id="4" name="图片 3"/>
          <p:cNvPicPr>
            <a:picLocks noChangeAspect="1"/>
          </p:cNvPicPr>
          <p:nvPr/>
        </p:nvPicPr>
        <p:blipFill>
          <a:blip r:embed="rId2"/>
          <a:stretch>
            <a:fillRect/>
          </a:stretch>
        </p:blipFill>
        <p:spPr>
          <a:xfrm rot="10800000">
            <a:off x="4116705" y="793750"/>
            <a:ext cx="8075295" cy="3669665"/>
          </a:xfrm>
          <a:prstGeom prst="rect">
            <a:avLst/>
          </a:prstGeom>
        </p:spPr>
      </p:pic>
      <p:sp>
        <p:nvSpPr>
          <p:cNvPr id="5" name="文本框 4"/>
          <p:cNvSpPr txBox="1"/>
          <p:nvPr/>
        </p:nvSpPr>
        <p:spPr>
          <a:xfrm>
            <a:off x="7095490" y="181610"/>
            <a:ext cx="4323715" cy="460375"/>
          </a:xfrm>
          <a:prstGeom prst="rect">
            <a:avLst/>
          </a:prstGeom>
          <a:noFill/>
        </p:spPr>
        <p:txBody>
          <a:bodyPr wrap="square" rtlCol="0">
            <a:spAutoFit/>
          </a:bodyPr>
          <a:lstStyle/>
          <a:p>
            <a:pPr algn="ctr"/>
            <a:r>
              <a:rPr lang="en-US" altLang="zh-CN" sz="2400">
                <a:solidFill>
                  <a:schemeClr val="accent3"/>
                </a:solidFill>
              </a:rPr>
              <a:t>Your understanding of the title</a:t>
            </a:r>
            <a:endParaRPr lang="en-US" altLang="zh-CN" sz="2400">
              <a:solidFill>
                <a:srgbClr val="00B0F0"/>
              </a:solidFill>
            </a:endParaRPr>
          </a:p>
        </p:txBody>
      </p:sp>
      <p:sp>
        <p:nvSpPr>
          <p:cNvPr id="100" name="文本框 99"/>
          <p:cNvSpPr txBox="1"/>
          <p:nvPr/>
        </p:nvSpPr>
        <p:spPr>
          <a:xfrm>
            <a:off x="0" y="4615180"/>
            <a:ext cx="12192000" cy="1753235"/>
          </a:xfrm>
          <a:prstGeom prst="rect">
            <a:avLst/>
          </a:prstGeom>
          <a:noFill/>
          <a:ln w="9525">
            <a:noFill/>
          </a:ln>
        </p:spPr>
        <p:txBody>
          <a:bodyPr wrap="square">
            <a:spAutoFit/>
          </a:bodyPr>
          <a:lstStyle/>
          <a:p>
            <a:pPr indent="0" fontAlgn="auto">
              <a:lnSpc>
                <a:spcPct val="150000"/>
              </a:lnSpc>
            </a:pPr>
            <a:r>
              <a:rPr lang="en-US" sz="1050" b="0">
                <a:solidFill>
                  <a:srgbClr val="FF0000"/>
                </a:solidFill>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rPr>
              <a:t>In everyday life, people share common items, joy or sorrows. With the rapid development of economy, goods, service and technologies etc. can be shared at competitive prices, which brings people more benefits. </a:t>
            </a:r>
            <a:endParaRPr lang="zh-CN" altLang="en-US" sz="2400"/>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75" y="8960"/>
            <a:ext cx="10969200" cy="705600"/>
          </a:xfrm>
        </p:spPr>
        <p:txBody>
          <a:bodyPr/>
          <a:lstStyle/>
          <a:p>
            <a:pPr algn="ctr"/>
            <a:r>
              <a:rPr lang="en-US" altLang="zh-CN">
                <a:solidFill>
                  <a:schemeClr val="accent1"/>
                </a:solidFill>
                <a:effectLst>
                  <a:outerShdw blurRad="38100" dist="25400" dir="5400000" algn="ctr" rotWithShape="0">
                    <a:srgbClr val="6E747A">
                      <a:alpha val="43000"/>
                    </a:srgbClr>
                  </a:outerShdw>
                </a:effectLst>
              </a:rPr>
              <a:t>The structure and the theme</a:t>
            </a:r>
            <a:endParaRPr lang="en-US" altLang="zh-CN">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218440" y="901700"/>
          <a:ext cx="11750675" cy="5702935"/>
        </p:xfrm>
        <a:graphic>
          <a:graphicData uri="http://schemas.openxmlformats.org/drawingml/2006/table">
            <a:tbl>
              <a:tblPr firstRow="1" bandRow="1">
                <a:tableStyleId>{5C22544A-7EE6-4342-B048-85BDC9FD1C3A}</a:tableStyleId>
              </a:tblPr>
              <a:tblGrid>
                <a:gridCol w="1410335"/>
                <a:gridCol w="1621155"/>
                <a:gridCol w="8719185"/>
              </a:tblGrid>
              <a:tr h="708660">
                <a:tc>
                  <a:txBody>
                    <a:bodyPr wrap="square"/>
                    <a:lstStyle/>
                    <a:p>
                      <a:pPr algn="ctr">
                        <a:buNone/>
                      </a:pPr>
                      <a:r>
                        <a:rPr lang="en-US" altLang="zh-CN" sz="2400"/>
                        <a:t>Parts </a:t>
                      </a:r>
                      <a:endParaRPr lang="en-US" altLang="zh-CN" sz="2400"/>
                    </a:p>
                  </a:txBody>
                  <a:tcPr vert="horz">
                    <a:solidFill>
                      <a:schemeClr val="accent2">
                        <a:lumMod val="60000"/>
                        <a:lumOff val="40000"/>
                      </a:schemeClr>
                    </a:solidFill>
                  </a:tcPr>
                </a:tc>
                <a:tc>
                  <a:txBody>
                    <a:bodyPr wrap="square"/>
                    <a:lstStyle/>
                    <a:p>
                      <a:pPr algn="ctr">
                        <a:buNone/>
                      </a:pPr>
                      <a:r>
                        <a:rPr lang="en-US" altLang="zh-CN" sz="2400"/>
                        <a:t>Paras</a:t>
                      </a:r>
                      <a:endParaRPr lang="en-US" altLang="zh-CN" sz="2400"/>
                    </a:p>
                  </a:txBody>
                  <a:tcPr vert="horz">
                    <a:solidFill>
                      <a:schemeClr val="accent2">
                        <a:lumMod val="60000"/>
                        <a:lumOff val="40000"/>
                      </a:schemeClr>
                    </a:solidFill>
                  </a:tcPr>
                </a:tc>
                <a:tc>
                  <a:txBody>
                    <a:bodyPr wrap="square"/>
                    <a:lstStyle/>
                    <a:p>
                      <a:pPr algn="ctr">
                        <a:buNone/>
                      </a:pPr>
                      <a:r>
                        <a:rPr lang="en-US" altLang="zh-CN" sz="2400"/>
                        <a:t>The main ideas</a:t>
                      </a:r>
                      <a:endParaRPr lang="en-US" altLang="zh-CN" sz="2400"/>
                    </a:p>
                  </a:txBody>
                  <a:tcPr vert="horz">
                    <a:solidFill>
                      <a:schemeClr val="accent2">
                        <a:lumMod val="60000"/>
                        <a:lumOff val="40000"/>
                      </a:schemeClr>
                    </a:solidFill>
                  </a:tcPr>
                </a:tc>
              </a:tr>
              <a:tr h="1248410">
                <a:tc>
                  <a:txBody>
                    <a:bodyPr wrap="square"/>
                    <a:lstStyle/>
                    <a:p>
                      <a:pPr algn="ctr">
                        <a:buNone/>
                      </a:pPr>
                      <a:endParaRPr lang="en-US" altLang="zh-CN" sz="2400"/>
                    </a:p>
                    <a:p>
                      <a:pPr algn="ctr">
                        <a:buNone/>
                      </a:pPr>
                      <a:r>
                        <a:rPr lang="en-US" altLang="zh-CN" sz="2400"/>
                        <a:t>Part 1</a:t>
                      </a:r>
                      <a:endParaRPr lang="en-US" altLang="zh-CN" sz="2400"/>
                    </a:p>
                  </a:txBody>
                  <a:tcPr vert="horz">
                    <a:solidFill>
                      <a:schemeClr val="accent2">
                        <a:lumMod val="60000"/>
                        <a:lumOff val="40000"/>
                      </a:schemeClr>
                    </a:solidFill>
                  </a:tcPr>
                </a:tc>
                <a:tc>
                  <a:txBody>
                    <a:bodyPr wrap="square"/>
                    <a:lstStyle/>
                    <a:p>
                      <a:pPr>
                        <a:buNone/>
                      </a:pPr>
                      <a:endParaRPr lang="en-US" altLang="zh-CN" sz="2400">
                        <a:sym typeface="+mn-ea"/>
                      </a:endParaRPr>
                    </a:p>
                    <a:p>
                      <a:pPr>
                        <a:buNone/>
                      </a:pPr>
                      <a:r>
                        <a:rPr lang="en-US" altLang="zh-CN" sz="2400">
                          <a:sym typeface="+mn-ea"/>
                        </a:rPr>
                        <a:t>Paras 1-2</a:t>
                      </a:r>
                      <a:endParaRPr lang="en-US" altLang="zh-CN" sz="2400"/>
                    </a:p>
                    <a:p>
                      <a:pPr>
                        <a:buNone/>
                      </a:pPr>
                      <a:endParaRPr lang="en-US" altLang="zh-CN" sz="2400"/>
                    </a:p>
                  </a:txBody>
                  <a:tcPr vert="horz">
                    <a:solidFill>
                      <a:schemeClr val="accent3">
                        <a:lumMod val="60000"/>
                        <a:lumOff val="40000"/>
                      </a:schemeClr>
                    </a:solidFill>
                  </a:tcPr>
                </a:tc>
                <a:tc>
                  <a:txBody>
                    <a:bodyPr wrap="square"/>
                    <a:lstStyle/>
                    <a:p>
                      <a:pPr>
                        <a:buNone/>
                      </a:pPr>
                      <a:endParaRPr lang="en-US" altLang="zh-CN" sz="2400"/>
                    </a:p>
                  </a:txBody>
                  <a:tcPr vert="horz"/>
                </a:tc>
              </a:tr>
              <a:tr h="1248410">
                <a:tc>
                  <a:txBody>
                    <a:bodyPr wrap="square"/>
                    <a:lstStyle/>
                    <a:p>
                      <a:pPr algn="ctr">
                        <a:buNone/>
                      </a:pPr>
                      <a:endParaRPr lang="en-US" altLang="zh-CN" sz="2400">
                        <a:sym typeface="+mn-ea"/>
                      </a:endParaRPr>
                    </a:p>
                    <a:p>
                      <a:pPr algn="ctr">
                        <a:buNone/>
                      </a:pPr>
                      <a:r>
                        <a:rPr lang="en-US" altLang="zh-CN" sz="2400">
                          <a:sym typeface="+mn-ea"/>
                        </a:rPr>
                        <a:t>Part 2</a:t>
                      </a:r>
                      <a:endParaRPr lang="en-US" altLang="zh-CN" sz="2400"/>
                    </a:p>
                    <a:p>
                      <a:pPr algn="ctr">
                        <a:buNone/>
                      </a:pPr>
                      <a:endParaRPr lang="zh-CN" altLang="en-US" sz="2400"/>
                    </a:p>
                  </a:txBody>
                  <a:tcPr vert="horz">
                    <a:solidFill>
                      <a:schemeClr val="accent2">
                        <a:lumMod val="60000"/>
                        <a:lumOff val="40000"/>
                      </a:schemeClr>
                    </a:solidFill>
                  </a:tcPr>
                </a:tc>
                <a:tc>
                  <a:txBody>
                    <a:bodyPr wrap="square"/>
                    <a:lstStyle/>
                    <a:p>
                      <a:pPr>
                        <a:buNone/>
                      </a:pPr>
                      <a:endParaRPr lang="en-US" altLang="zh-CN" sz="2400">
                        <a:sym typeface="+mn-ea"/>
                      </a:endParaRPr>
                    </a:p>
                    <a:p>
                      <a:pPr>
                        <a:buNone/>
                      </a:pPr>
                      <a:r>
                        <a:rPr lang="en-US" altLang="zh-CN" sz="2400">
                          <a:sym typeface="+mn-ea"/>
                        </a:rPr>
                        <a:t>Para 3</a:t>
                      </a:r>
                      <a:endParaRPr lang="en-US" altLang="zh-CN" sz="2400"/>
                    </a:p>
                    <a:p>
                      <a:pPr>
                        <a:buNone/>
                      </a:pPr>
                      <a:endParaRPr lang="zh-CN" altLang="en-US" sz="2400"/>
                    </a:p>
                  </a:txBody>
                  <a:tcPr vert="horz">
                    <a:solidFill>
                      <a:schemeClr val="accent3">
                        <a:lumMod val="60000"/>
                        <a:lumOff val="40000"/>
                      </a:schemeClr>
                    </a:solidFill>
                  </a:tcPr>
                </a:tc>
                <a:tc>
                  <a:txBody>
                    <a:bodyPr wrap="square"/>
                    <a:lstStyle/>
                    <a:p>
                      <a:pPr>
                        <a:buNone/>
                      </a:pPr>
                      <a:endParaRPr lang="en-US" altLang="zh-CN" sz="2400"/>
                    </a:p>
                  </a:txBody>
                  <a:tcPr vert="horz"/>
                </a:tc>
              </a:tr>
              <a:tr h="1249045">
                <a:tc>
                  <a:txBody>
                    <a:bodyPr wrap="square"/>
                    <a:lstStyle/>
                    <a:p>
                      <a:pPr algn="ctr">
                        <a:buNone/>
                      </a:pPr>
                      <a:endParaRPr lang="en-US" altLang="zh-CN" sz="2400">
                        <a:sym typeface="+mn-ea"/>
                      </a:endParaRPr>
                    </a:p>
                    <a:p>
                      <a:pPr algn="ctr">
                        <a:buNone/>
                      </a:pPr>
                      <a:r>
                        <a:rPr lang="en-US" altLang="zh-CN" sz="2400">
                          <a:sym typeface="+mn-ea"/>
                        </a:rPr>
                        <a:t>Part 3</a:t>
                      </a:r>
                      <a:endParaRPr lang="zh-CN" altLang="en-US" sz="2400"/>
                    </a:p>
                  </a:txBody>
                  <a:tcPr vert="horz">
                    <a:solidFill>
                      <a:schemeClr val="accent2">
                        <a:lumMod val="60000"/>
                        <a:lumOff val="40000"/>
                      </a:schemeClr>
                    </a:solidFill>
                  </a:tcPr>
                </a:tc>
                <a:tc>
                  <a:txBody>
                    <a:bodyPr wrap="square"/>
                    <a:lstStyle/>
                    <a:p>
                      <a:pPr>
                        <a:buNone/>
                      </a:pPr>
                      <a:endParaRPr lang="en-US" altLang="zh-CN" sz="2400">
                        <a:sym typeface="+mn-ea"/>
                      </a:endParaRPr>
                    </a:p>
                    <a:p>
                      <a:pPr>
                        <a:buNone/>
                      </a:pPr>
                      <a:r>
                        <a:rPr lang="en-US" altLang="zh-CN" sz="2400">
                          <a:sym typeface="+mn-ea"/>
                        </a:rPr>
                        <a:t>Para 4</a:t>
                      </a:r>
                      <a:endParaRPr lang="en-US" altLang="zh-CN" sz="2400"/>
                    </a:p>
                    <a:p>
                      <a:pPr>
                        <a:buNone/>
                      </a:pPr>
                      <a:endParaRPr lang="zh-CN" altLang="en-US" sz="2400"/>
                    </a:p>
                  </a:txBody>
                  <a:tcPr vert="horz">
                    <a:solidFill>
                      <a:schemeClr val="accent3">
                        <a:lumMod val="60000"/>
                        <a:lumOff val="40000"/>
                      </a:schemeClr>
                    </a:solidFill>
                  </a:tcPr>
                </a:tc>
                <a:tc>
                  <a:txBody>
                    <a:bodyPr wrap="square"/>
                    <a:lstStyle/>
                    <a:p>
                      <a:pPr>
                        <a:buNone/>
                      </a:pPr>
                      <a:endParaRPr lang="en-US" altLang="zh-CN" sz="2400"/>
                    </a:p>
                  </a:txBody>
                  <a:tcPr vert="horz"/>
                </a:tc>
              </a:tr>
              <a:tr h="1248410">
                <a:tc>
                  <a:txBody>
                    <a:bodyPr wrap="square"/>
                    <a:lstStyle/>
                    <a:p>
                      <a:pPr algn="ctr">
                        <a:buNone/>
                      </a:pPr>
                      <a:endParaRPr lang="en-US" altLang="zh-CN" sz="2400">
                        <a:sym typeface="+mn-ea"/>
                      </a:endParaRPr>
                    </a:p>
                    <a:p>
                      <a:pPr algn="ctr">
                        <a:buNone/>
                      </a:pPr>
                      <a:r>
                        <a:rPr lang="en-US" altLang="zh-CN" sz="2400">
                          <a:sym typeface="+mn-ea"/>
                        </a:rPr>
                        <a:t>Part 4</a:t>
                      </a:r>
                      <a:endParaRPr lang="en-US" altLang="zh-CN" sz="2400"/>
                    </a:p>
                    <a:p>
                      <a:pPr algn="ctr">
                        <a:buNone/>
                      </a:pPr>
                      <a:endParaRPr lang="zh-CN" altLang="en-US" sz="2400"/>
                    </a:p>
                  </a:txBody>
                  <a:tcPr vert="horz">
                    <a:solidFill>
                      <a:schemeClr val="accent2">
                        <a:lumMod val="60000"/>
                        <a:lumOff val="40000"/>
                      </a:schemeClr>
                    </a:solidFill>
                  </a:tcPr>
                </a:tc>
                <a:tc>
                  <a:txBody>
                    <a:bodyPr wrap="square"/>
                    <a:lstStyle/>
                    <a:p>
                      <a:pPr>
                        <a:buNone/>
                      </a:pPr>
                      <a:endParaRPr lang="en-US" altLang="zh-CN" sz="2400">
                        <a:sym typeface="+mn-ea"/>
                      </a:endParaRPr>
                    </a:p>
                    <a:p>
                      <a:pPr>
                        <a:buNone/>
                      </a:pPr>
                      <a:r>
                        <a:rPr lang="en-US" altLang="zh-CN" sz="2400">
                          <a:sym typeface="+mn-ea"/>
                        </a:rPr>
                        <a:t>Para 5</a:t>
                      </a:r>
                      <a:endParaRPr lang="en-US" altLang="zh-CN" sz="2400"/>
                    </a:p>
                    <a:p>
                      <a:pPr>
                        <a:buNone/>
                      </a:pPr>
                      <a:endParaRPr lang="zh-CN" altLang="en-US" sz="2400"/>
                    </a:p>
                  </a:txBody>
                  <a:tcPr vert="horz">
                    <a:solidFill>
                      <a:schemeClr val="accent3">
                        <a:lumMod val="60000"/>
                        <a:lumOff val="40000"/>
                      </a:schemeClr>
                    </a:solidFill>
                  </a:tcPr>
                </a:tc>
                <a:tc>
                  <a:txBody>
                    <a:bodyPr wrap="square"/>
                    <a:lstStyle/>
                    <a:p>
                      <a:pPr>
                        <a:buNone/>
                      </a:pPr>
                      <a:endParaRPr lang="en-US" altLang="zh-CN" sz="2400"/>
                    </a:p>
                  </a:txBody>
                  <a:tcPr vert="horz"/>
                </a:tc>
              </a:tr>
            </a:tbl>
          </a:graphicData>
        </a:graphic>
      </p:graphicFrame>
      <p:sp>
        <p:nvSpPr>
          <p:cNvPr id="4" name="文本框 3"/>
          <p:cNvSpPr txBox="1"/>
          <p:nvPr/>
        </p:nvSpPr>
        <p:spPr>
          <a:xfrm>
            <a:off x="3389630" y="1946910"/>
            <a:ext cx="8579485" cy="460375"/>
          </a:xfrm>
          <a:prstGeom prst="rect">
            <a:avLst/>
          </a:prstGeom>
          <a:noFill/>
        </p:spPr>
        <p:txBody>
          <a:bodyPr wrap="square" rtlCol="0">
            <a:spAutoFit/>
          </a:bodyPr>
          <a:lstStyle/>
          <a:p>
            <a:pPr>
              <a:buNone/>
            </a:pPr>
            <a:r>
              <a:rPr lang="en-US" altLang="zh-CN" sz="2400">
                <a:solidFill>
                  <a:srgbClr val="FF0000"/>
                </a:solidFill>
                <a:sym typeface="+mn-ea"/>
              </a:rPr>
              <a:t>Introduction-- the action of sharing to the sharing economy</a:t>
            </a:r>
            <a:endParaRPr lang="en-US" altLang="zh-CN" sz="2400">
              <a:solidFill>
                <a:srgbClr val="FF0000"/>
              </a:solidFill>
              <a:sym typeface="+mn-ea"/>
            </a:endParaRPr>
          </a:p>
        </p:txBody>
      </p:sp>
      <p:sp>
        <p:nvSpPr>
          <p:cNvPr id="5" name="文本框 4"/>
          <p:cNvSpPr txBox="1"/>
          <p:nvPr/>
        </p:nvSpPr>
        <p:spPr>
          <a:xfrm>
            <a:off x="3389630" y="3103880"/>
            <a:ext cx="6016625" cy="460375"/>
          </a:xfrm>
          <a:prstGeom prst="rect">
            <a:avLst/>
          </a:prstGeom>
          <a:noFill/>
        </p:spPr>
        <p:txBody>
          <a:bodyPr wrap="square" rtlCol="0">
            <a:spAutoFit/>
          </a:bodyPr>
          <a:lstStyle/>
          <a:p>
            <a:r>
              <a:rPr lang="en-US" altLang="zh-CN" sz="2400">
                <a:solidFill>
                  <a:srgbClr val="FF0000"/>
                </a:solidFill>
                <a:sym typeface="+mn-ea"/>
              </a:rPr>
              <a:t>Benefits of  the sharing economy </a:t>
            </a:r>
            <a:endParaRPr lang="en-US" altLang="zh-CN" sz="2400">
              <a:solidFill>
                <a:srgbClr val="FF0000"/>
              </a:solidFill>
              <a:sym typeface="+mn-ea"/>
            </a:endParaRPr>
          </a:p>
        </p:txBody>
      </p:sp>
      <p:sp>
        <p:nvSpPr>
          <p:cNvPr id="6" name="文本框 5"/>
          <p:cNvSpPr txBox="1"/>
          <p:nvPr/>
        </p:nvSpPr>
        <p:spPr>
          <a:xfrm>
            <a:off x="3390265" y="4444365"/>
            <a:ext cx="5906770" cy="460375"/>
          </a:xfrm>
          <a:prstGeom prst="rect">
            <a:avLst/>
          </a:prstGeom>
          <a:noFill/>
        </p:spPr>
        <p:txBody>
          <a:bodyPr wrap="square" rtlCol="0">
            <a:spAutoFit/>
          </a:bodyPr>
          <a:lstStyle/>
          <a:p>
            <a:r>
              <a:rPr lang="en-US" altLang="zh-CN" sz="2400">
                <a:solidFill>
                  <a:srgbClr val="FF0000"/>
                </a:solidFill>
                <a:sym typeface="+mn-ea"/>
              </a:rPr>
              <a:t>Problems fo the sharing economy </a:t>
            </a:r>
            <a:endParaRPr lang="en-US" altLang="zh-CN" sz="2400">
              <a:solidFill>
                <a:srgbClr val="FF0000"/>
              </a:solidFill>
              <a:sym typeface="+mn-ea"/>
            </a:endParaRPr>
          </a:p>
        </p:txBody>
      </p:sp>
      <p:sp>
        <p:nvSpPr>
          <p:cNvPr id="7" name="文本框 6"/>
          <p:cNvSpPr txBox="1"/>
          <p:nvPr/>
        </p:nvSpPr>
        <p:spPr>
          <a:xfrm>
            <a:off x="3394710" y="5573395"/>
            <a:ext cx="8325485" cy="460375"/>
          </a:xfrm>
          <a:prstGeom prst="rect">
            <a:avLst/>
          </a:prstGeom>
          <a:noFill/>
        </p:spPr>
        <p:txBody>
          <a:bodyPr wrap="square" rtlCol="0">
            <a:spAutoFit/>
          </a:bodyPr>
          <a:lstStyle/>
          <a:p>
            <a:r>
              <a:rPr lang="en-US" altLang="zh-CN" sz="2400">
                <a:solidFill>
                  <a:srgbClr val="FF0000"/>
                </a:solidFill>
                <a:sym typeface="+mn-ea"/>
              </a:rPr>
              <a:t>Conclusion and the potential future of the sharing economy</a:t>
            </a:r>
            <a:endParaRPr lang="en-US" altLang="zh-CN" sz="2400">
              <a:solidFill>
                <a:srgbClr val="FF0000"/>
              </a:solidFill>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30375" y="8890"/>
            <a:ext cx="8162925" cy="705485"/>
          </a:xfrm>
        </p:spPr>
        <p:txBody>
          <a:bodyPr/>
          <a:lstStyle/>
          <a:p>
            <a:pPr algn="ctr"/>
            <a:r>
              <a:rPr lang="en-US" altLang="zh-CN">
                <a:solidFill>
                  <a:srgbClr val="5762EF"/>
                </a:solidFill>
                <a:effectLst>
                  <a:outerShdw blurRad="38100" dist="25400" dir="5400000" algn="ctr" rotWithShape="0">
                    <a:srgbClr val="6E747A">
                      <a:alpha val="43000"/>
                    </a:srgbClr>
                  </a:outerShdw>
                </a:effectLst>
              </a:rPr>
              <a:t>Reading comprehension</a:t>
            </a:r>
            <a:r>
              <a:rPr lang="en-US" altLang="zh-CN">
                <a:solidFill>
                  <a:schemeClr val="accent1"/>
                </a:solidFill>
                <a:effectLst>
                  <a:outerShdw blurRad="38100" dist="25400" dir="5400000" algn="ctr" rotWithShape="0">
                    <a:srgbClr val="6E747A">
                      <a:alpha val="43000"/>
                    </a:srgbClr>
                  </a:outerShdw>
                </a:effectLst>
              </a:rPr>
              <a:t> </a:t>
            </a:r>
            <a:endParaRPr lang="en-US" altLang="zh-CN">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85725" y="879475"/>
            <a:ext cx="11883390" cy="4615815"/>
          </a:xfrm>
          <a:prstGeom prst="rect">
            <a:avLst/>
          </a:prstGeom>
          <a:noFill/>
          <a:ln w="9525">
            <a:noFill/>
          </a:ln>
        </p:spPr>
        <p:txBody>
          <a:bodyPr wrap="square">
            <a:spAutoFit/>
          </a:bodyPr>
          <a:lstStyle/>
          <a:p>
            <a:pPr marL="266700" indent="-266700" fontAlgn="auto">
              <a:lnSpc>
                <a:spcPct val="150000"/>
              </a:lnSpc>
            </a:pPr>
            <a:r>
              <a:rPr lang="en-US" sz="2800" b="1">
                <a:latin typeface="Times New Roman" panose="02020603050405020304" charset="0"/>
              </a:rPr>
              <a:t>2. How many benefits of the sharing economy are mentioned in the passage? </a:t>
            </a:r>
            <a:endParaRPr lang="en-US" sz="2800" b="1">
              <a:latin typeface="Times New Roman" panose="02020603050405020304" charset="0"/>
            </a:endParaRPr>
          </a:p>
          <a:p>
            <a:pPr marL="266700" indent="-266700" fontAlgn="auto">
              <a:lnSpc>
                <a:spcPct val="150000"/>
              </a:lnSpc>
            </a:pPr>
            <a:r>
              <a:rPr lang="en-US" sz="2800" b="0">
                <a:latin typeface="Times New Roman" panose="02020603050405020304" charset="0"/>
              </a:rPr>
              <a:t>    A.  6          </a:t>
            </a:r>
            <a:r>
              <a:rPr lang="en-US" sz="2800" b="0">
                <a:solidFill>
                  <a:srgbClr val="FF0000"/>
                </a:solidFill>
                <a:latin typeface="Times New Roman" panose="02020603050405020304" charset="0"/>
              </a:rPr>
              <a:t>     </a:t>
            </a:r>
            <a:r>
              <a:rPr lang="en-US" sz="2800" b="0">
                <a:latin typeface="Times New Roman" panose="02020603050405020304" charset="0"/>
              </a:rPr>
              <a:t> B.  5                  C.  4                 D.  3                        </a:t>
            </a:r>
            <a:endParaRPr lang="en-US" sz="2800" b="0">
              <a:latin typeface="Times New Roman" panose="02020603050405020304" charset="0"/>
            </a:endParaRPr>
          </a:p>
          <a:p>
            <a:pPr marL="266700" indent="-266700" algn="r" fontAlgn="auto">
              <a:lnSpc>
                <a:spcPct val="150000"/>
              </a:lnSpc>
            </a:pPr>
            <a:r>
              <a:rPr lang="zh-CN" sz="2800">
                <a:solidFill>
                  <a:schemeClr val="accent3"/>
                </a:solidFill>
                <a:cs typeface="Times New Roman" panose="02020603050405020304" charset="0"/>
                <a:sym typeface="+mn-ea"/>
              </a:rPr>
              <a:t>【答案：</a:t>
            </a:r>
            <a:r>
              <a:rPr lang="en-US" altLang="zh-CN" sz="2800">
                <a:solidFill>
                  <a:schemeClr val="accent3"/>
                </a:solidFill>
                <a:cs typeface="Times New Roman" panose="02020603050405020304" charset="0"/>
                <a:sym typeface="+mn-ea"/>
              </a:rPr>
              <a:t>______  </a:t>
            </a:r>
            <a:r>
              <a:rPr lang="zh-CN" sz="2800">
                <a:solidFill>
                  <a:schemeClr val="accent3"/>
                </a:solidFill>
                <a:cs typeface="Times New Roman" panose="02020603050405020304" charset="0"/>
                <a:sym typeface="+mn-ea"/>
              </a:rPr>
              <a:t>】</a:t>
            </a:r>
            <a:endParaRPr lang="zh-CN" sz="2800">
              <a:solidFill>
                <a:schemeClr val="accent3"/>
              </a:solidFill>
              <a:cs typeface="Times New Roman" panose="02020603050405020304" charset="0"/>
              <a:sym typeface="+mn-ea"/>
            </a:endParaRPr>
          </a:p>
          <a:p>
            <a:pPr marL="266700" indent="-266700" fontAlgn="auto">
              <a:lnSpc>
                <a:spcPct val="150000"/>
              </a:lnSpc>
            </a:pPr>
            <a:endParaRPr lang="en-US" sz="2800" b="0">
              <a:latin typeface="Times New Roman" panose="02020603050405020304" charset="0"/>
            </a:endParaRPr>
          </a:p>
          <a:p>
            <a:pPr marL="266700" indent="-266700" fontAlgn="auto">
              <a:lnSpc>
                <a:spcPct val="150000"/>
              </a:lnSpc>
            </a:pPr>
            <a:r>
              <a:rPr lang="en-US" sz="2800" b="1">
                <a:latin typeface="Times New Roman" panose="02020603050405020304" charset="0"/>
              </a:rPr>
              <a:t>3. What is the writer’s attitude to the sharing economy?  </a:t>
            </a:r>
            <a:endParaRPr lang="en-US" sz="2800" b="1">
              <a:latin typeface="Times New Roman" panose="02020603050405020304" charset="0"/>
            </a:endParaRPr>
          </a:p>
          <a:p>
            <a:pPr marL="266700" indent="-266700" fontAlgn="auto">
              <a:lnSpc>
                <a:spcPct val="150000"/>
              </a:lnSpc>
            </a:pPr>
            <a:r>
              <a:rPr lang="en-US" sz="2800" b="0">
                <a:solidFill>
                  <a:schemeClr val="tx1"/>
                </a:solidFill>
                <a:latin typeface="Times New Roman" panose="02020603050405020304" charset="0"/>
                <a:cs typeface="Times New Roman" panose="02020603050405020304" charset="0"/>
              </a:rPr>
              <a:t>    A. Doubtful       B.  Negative    C.  Positive      D.  Indifferent</a:t>
            </a:r>
            <a:endParaRPr lang="en-US" sz="2800" b="0">
              <a:solidFill>
                <a:schemeClr val="tx1"/>
              </a:solidFill>
              <a:latin typeface="Times New Roman" panose="02020603050405020304" charset="0"/>
              <a:cs typeface="Times New Roman" panose="02020603050405020304" charset="0"/>
            </a:endParaRPr>
          </a:p>
          <a:p>
            <a:pPr marL="266700" indent="-266700" algn="r" fontAlgn="auto">
              <a:lnSpc>
                <a:spcPct val="150000"/>
              </a:lnSpc>
            </a:pPr>
            <a:r>
              <a:rPr lang="zh-CN" sz="2800" b="0">
                <a:solidFill>
                  <a:schemeClr val="accent3"/>
                </a:solidFill>
                <a:cs typeface="Times New Roman" panose="02020603050405020304" charset="0"/>
              </a:rPr>
              <a:t>【答案：</a:t>
            </a:r>
            <a:r>
              <a:rPr lang="en-US" altLang="zh-CN" sz="2800" b="0">
                <a:solidFill>
                  <a:schemeClr val="accent3"/>
                </a:solidFill>
                <a:cs typeface="Times New Roman" panose="02020603050405020304" charset="0"/>
              </a:rPr>
              <a:t>______  </a:t>
            </a:r>
            <a:r>
              <a:rPr lang="zh-CN" sz="2800" b="0">
                <a:solidFill>
                  <a:schemeClr val="accent3"/>
                </a:solidFill>
                <a:cs typeface="Times New Roman" panose="02020603050405020304" charset="0"/>
              </a:rPr>
              <a:t>】</a:t>
            </a:r>
            <a:endParaRPr lang="zh-CN" altLang="en-US" sz="2800" b="0">
              <a:solidFill>
                <a:schemeClr val="accent3"/>
              </a:solidFill>
              <a:cs typeface="Times New Roman" panose="02020603050405020304" charset="0"/>
            </a:endParaRPr>
          </a:p>
        </p:txBody>
      </p:sp>
      <p:sp>
        <p:nvSpPr>
          <p:cNvPr id="3" name="文本框 2"/>
          <p:cNvSpPr txBox="1"/>
          <p:nvPr/>
        </p:nvSpPr>
        <p:spPr>
          <a:xfrm>
            <a:off x="10312400" y="2328545"/>
            <a:ext cx="828675" cy="460375"/>
          </a:xfrm>
          <a:prstGeom prst="rect">
            <a:avLst/>
          </a:prstGeom>
          <a:noFill/>
        </p:spPr>
        <p:txBody>
          <a:bodyPr wrap="square" rtlCol="0">
            <a:spAutoFit/>
          </a:bodyPr>
          <a:lstStyle/>
          <a:p>
            <a:r>
              <a:rPr lang="en-US" altLang="zh-CN">
                <a:solidFill>
                  <a:srgbClr val="FF0000"/>
                </a:solidFill>
                <a:cs typeface="Times New Roman" panose="02020603050405020304" charset="0"/>
                <a:sym typeface="+mn-ea"/>
              </a:rPr>
              <a:t>   </a:t>
            </a:r>
            <a:r>
              <a:rPr lang="zh-CN" sz="2400" b="1">
                <a:solidFill>
                  <a:srgbClr val="FF0000"/>
                </a:solidFill>
                <a:cs typeface="Times New Roman" panose="02020603050405020304" charset="0"/>
                <a:sym typeface="+mn-ea"/>
              </a:rPr>
              <a:t>B</a:t>
            </a:r>
            <a:r>
              <a:rPr lang="en-US" altLang="zh-CN" sz="2400" b="1">
                <a:solidFill>
                  <a:srgbClr val="FF0000"/>
                </a:solidFill>
                <a:cs typeface="Times New Roman" panose="02020603050405020304" charset="0"/>
                <a:sym typeface="+mn-ea"/>
              </a:rPr>
              <a:t> </a:t>
            </a:r>
            <a:endParaRPr lang="zh-CN" altLang="en-US" sz="2400" b="1"/>
          </a:p>
        </p:txBody>
      </p:sp>
      <p:sp>
        <p:nvSpPr>
          <p:cNvPr id="4" name="文本框 3"/>
          <p:cNvSpPr txBox="1"/>
          <p:nvPr/>
        </p:nvSpPr>
        <p:spPr>
          <a:xfrm>
            <a:off x="10256520" y="4839970"/>
            <a:ext cx="828675" cy="460375"/>
          </a:xfrm>
          <a:prstGeom prst="rect">
            <a:avLst/>
          </a:prstGeom>
          <a:noFill/>
        </p:spPr>
        <p:txBody>
          <a:bodyPr wrap="square" rtlCol="0">
            <a:spAutoFit/>
          </a:bodyPr>
          <a:lstStyle/>
          <a:p>
            <a:r>
              <a:rPr lang="en-US" altLang="zh-CN" sz="2400" b="1">
                <a:solidFill>
                  <a:srgbClr val="FF0000"/>
                </a:solidFill>
                <a:cs typeface="Times New Roman" panose="02020603050405020304" charset="0"/>
                <a:sym typeface="+mn-ea"/>
              </a:rPr>
              <a:t>  </a:t>
            </a:r>
            <a:r>
              <a:rPr lang="zh-CN" sz="2400" b="1">
                <a:solidFill>
                  <a:srgbClr val="FF0000"/>
                </a:solidFill>
                <a:cs typeface="Times New Roman" panose="02020603050405020304" charset="0"/>
                <a:sym typeface="+mn-ea"/>
              </a:rPr>
              <a:t>C</a:t>
            </a:r>
            <a:r>
              <a:rPr lang="en-US" altLang="zh-CN" sz="2400" b="1">
                <a:solidFill>
                  <a:srgbClr val="FF0000"/>
                </a:solidFill>
                <a:cs typeface="Times New Roman" panose="02020603050405020304" charset="0"/>
                <a:sym typeface="+mn-ea"/>
              </a:rPr>
              <a:t> </a:t>
            </a:r>
            <a:endParaRPr lang="zh-CN" altLang="en-US" sz="2400" b="1"/>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80235" y="8890"/>
            <a:ext cx="8432165" cy="705485"/>
          </a:xfrm>
        </p:spPr>
        <p:txBody>
          <a:bodyPr>
            <a:normAutofit fontScale="90000"/>
          </a:bodyPr>
          <a:lstStyle/>
          <a:p>
            <a:pPr algn="ctr"/>
            <a:br>
              <a:rPr lang="en-US" altLang="zh-CN">
                <a:solidFill>
                  <a:schemeClr val="accent1"/>
                </a:solidFill>
                <a:effectLst>
                  <a:outerShdw blurRad="38100" dist="25400" dir="5400000" algn="ctr" rotWithShape="0">
                    <a:srgbClr val="6E747A">
                      <a:alpha val="43000"/>
                    </a:srgbClr>
                  </a:outerShdw>
                </a:effectLst>
                <a:sym typeface="+mn-ea"/>
              </a:rPr>
            </a:br>
            <a:r>
              <a:rPr lang="en-US" altLang="zh-CN">
                <a:solidFill>
                  <a:srgbClr val="536EF3"/>
                </a:solidFill>
                <a:effectLst>
                  <a:outerShdw blurRad="38100" dist="25400" dir="5400000" algn="ctr" rotWithShape="0">
                    <a:srgbClr val="6E747A">
                      <a:alpha val="43000"/>
                    </a:srgbClr>
                  </a:outerShdw>
                </a:effectLst>
                <a:sym typeface="+mn-ea"/>
              </a:rPr>
              <a:t>The paragrph and its function</a:t>
            </a:r>
            <a:br>
              <a:rPr lang="en-US" altLang="zh-CN">
                <a:solidFill>
                  <a:schemeClr val="accent1"/>
                </a:solidFill>
                <a:effectLst>
                  <a:outerShdw blurRad="38100" dist="25400" dir="5400000" algn="ctr" rotWithShape="0">
                    <a:srgbClr val="6E747A">
                      <a:alpha val="43000"/>
                    </a:srgbClr>
                  </a:outerShdw>
                </a:effectLst>
              </a:rPr>
            </a:br>
            <a:endParaRPr lang="zh-CN" altLang="en-US"/>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未知 3"/>
          <p:cNvSpPr/>
          <p:nvPr/>
        </p:nvSpPr>
        <p:spPr>
          <a:xfrm>
            <a:off x="3157538" y="3581400"/>
            <a:ext cx="800100" cy="457200"/>
          </a:xfrm>
          <a:prstGeom prst="rect">
            <a:avLst/>
          </a:prstGeom>
        </p:spPr>
        <p:txBody>
          <a:bodyPr/>
          <a:lstStyle/>
          <a:p/>
        </p:txBody>
      </p:sp>
      <p:graphicFrame>
        <p:nvGraphicFramePr>
          <p:cNvPr id="7" name="表格 6"/>
          <p:cNvGraphicFramePr>
            <a:graphicFrameLocks noGrp="1"/>
          </p:cNvGraphicFramePr>
          <p:nvPr>
            <p:custDataLst>
              <p:tags r:id="rId1"/>
            </p:custDataLst>
          </p:nvPr>
        </p:nvGraphicFramePr>
        <p:xfrm>
          <a:off x="217805" y="1003300"/>
          <a:ext cx="11843385" cy="5508625"/>
        </p:xfrm>
        <a:graphic>
          <a:graphicData uri="http://schemas.openxmlformats.org/drawingml/2006/table">
            <a:tbl>
              <a:tblPr firstRow="1" bandRow="1">
                <a:tableStyleId>{5940675A-B579-460E-94D1-54222C63F5DA}</a:tableStyleId>
              </a:tblPr>
              <a:tblGrid>
                <a:gridCol w="1200785"/>
                <a:gridCol w="1132205"/>
                <a:gridCol w="578485"/>
                <a:gridCol w="8931910"/>
              </a:tblGrid>
              <a:tr h="1101725">
                <a:tc>
                  <a:txBody>
                    <a:bodyPr wrap="square"/>
                    <a:lstStyle/>
                    <a:p>
                      <a:pPr indent="0">
                        <a:buNone/>
                      </a:pPr>
                      <a:r>
                        <a:rPr lang="en-US" sz="2400" b="1">
                          <a:solidFill>
                            <a:srgbClr val="5762EF"/>
                          </a:solidFill>
                          <a:latin typeface="Times New Roman" panose="02020603050405020304" charset="0"/>
                          <a:cs typeface="Times New Roman" panose="02020603050405020304" charset="0"/>
                        </a:rPr>
                        <a:t>Para 1</a:t>
                      </a:r>
                      <a:endParaRPr lang="en-US" altLang="en-US" sz="2400" b="1">
                        <a:solidFill>
                          <a:srgbClr val="5762EF"/>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rowSpan="5">
                  <a:txBody>
                    <a:bodyPr wrap="square"/>
                    <a:lstStyle/>
                    <a:p>
                      <a:pPr indent="0">
                        <a:buNone/>
                      </a:pPr>
                      <a:r>
                        <a:rPr lang="en-US" sz="2400" b="0">
                          <a:solidFill>
                            <a:srgbClr val="FF0000"/>
                          </a:solidFill>
                          <a:latin typeface="Times New Roman" panose="02020603050405020304" charset="0"/>
                          <a:cs typeface="Times New Roman" panose="02020603050405020304" charset="0"/>
                        </a:rPr>
                        <a:t> </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Times New Roman" panose="02020603050405020304" charset="0"/>
                          <a:cs typeface="Times New Roman" panose="02020603050405020304" charset="0"/>
                        </a:rPr>
                        <a:t>a</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buNone/>
                      </a:pPr>
                      <a:r>
                        <a:rPr lang="en-US" sz="2400" b="0">
                          <a:solidFill>
                            <a:srgbClr val="FF0000"/>
                          </a:solidFill>
                          <a:latin typeface="Times New Roman" panose="02020603050405020304" charset="0"/>
                          <a:cs typeface="Times New Roman" panose="02020603050405020304" charset="0"/>
                        </a:rPr>
                        <a:t>To highlight the key benefits of the sharing economy.</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1725">
                <a:tc>
                  <a:txBody>
                    <a:bodyPr wrap="square"/>
                    <a:lstStyle/>
                    <a:p>
                      <a:pPr indent="0">
                        <a:buNone/>
                      </a:pPr>
                      <a:r>
                        <a:rPr lang="en-US" sz="2400" b="1">
                          <a:solidFill>
                            <a:srgbClr val="5762EF"/>
                          </a:solidFill>
                          <a:latin typeface="Times New Roman" panose="02020603050405020304" charset="0"/>
                          <a:cs typeface="Times New Roman" panose="02020603050405020304" charset="0"/>
                        </a:rPr>
                        <a:t>Para 2</a:t>
                      </a:r>
                      <a:endParaRPr lang="en-US" altLang="en-US" sz="2400" b="1">
                        <a:solidFill>
                          <a:srgbClr val="5762EF"/>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gn="ctr">
                        <a:buNone/>
                      </a:pPr>
                      <a:r>
                        <a:rPr lang="en-US" sz="2400" b="0">
                          <a:latin typeface="Times New Roman" panose="02020603050405020304" charset="0"/>
                          <a:cs typeface="Times New Roman" panose="02020603050405020304" charset="0"/>
                        </a:rPr>
                        <a:t>b</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buNone/>
                      </a:pPr>
                      <a:r>
                        <a:rPr lang="en-US" sz="2400" b="0">
                          <a:solidFill>
                            <a:srgbClr val="FF0000"/>
                          </a:solidFill>
                          <a:latin typeface="Times New Roman" panose="02020603050405020304" charset="0"/>
                          <a:cs typeface="Times New Roman" panose="02020603050405020304" charset="0"/>
                        </a:rPr>
                        <a:t>To explain and elaborate on the sharing economy.</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1725">
                <a:tc>
                  <a:txBody>
                    <a:bodyPr wrap="square"/>
                    <a:lstStyle/>
                    <a:p>
                      <a:pPr indent="0">
                        <a:buNone/>
                      </a:pPr>
                      <a:r>
                        <a:rPr lang="en-US" sz="2400" b="1">
                          <a:solidFill>
                            <a:srgbClr val="5762EF"/>
                          </a:solidFill>
                          <a:latin typeface="Times New Roman" panose="02020603050405020304" charset="0"/>
                          <a:cs typeface="Times New Roman" panose="02020603050405020304" charset="0"/>
                        </a:rPr>
                        <a:t>Para 3</a:t>
                      </a:r>
                      <a:endParaRPr lang="en-US" altLang="en-US" sz="2400" b="1">
                        <a:solidFill>
                          <a:srgbClr val="5762EF"/>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gn="ctr">
                        <a:buNone/>
                      </a:pPr>
                      <a:r>
                        <a:rPr lang="en-US" sz="2400" b="0">
                          <a:latin typeface="Times New Roman" panose="02020603050405020304" charset="0"/>
                          <a:cs typeface="Times New Roman" panose="02020603050405020304" charset="0"/>
                        </a:rPr>
                        <a:t>c</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buNone/>
                      </a:pPr>
                      <a:r>
                        <a:rPr lang="en-US" sz="2400" b="0">
                          <a:solidFill>
                            <a:srgbClr val="FF0000"/>
                          </a:solidFill>
                          <a:latin typeface="Times New Roman" panose="02020603050405020304" charset="0"/>
                          <a:cs typeface="Times New Roman" panose="02020603050405020304" charset="0"/>
                        </a:rPr>
                        <a:t>To lead the topic from sharing in childhood to sharing in economic activities.</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1725">
                <a:tc>
                  <a:txBody>
                    <a:bodyPr wrap="square"/>
                    <a:lstStyle/>
                    <a:p>
                      <a:pPr indent="0">
                        <a:buNone/>
                      </a:pPr>
                      <a:r>
                        <a:rPr lang="en-US" sz="2400" b="1">
                          <a:solidFill>
                            <a:srgbClr val="5762EF"/>
                          </a:solidFill>
                          <a:latin typeface="Times New Roman" panose="02020603050405020304" charset="0"/>
                          <a:cs typeface="Times New Roman" panose="02020603050405020304" charset="0"/>
                        </a:rPr>
                        <a:t>Para 4</a:t>
                      </a:r>
                      <a:endParaRPr lang="en-US" altLang="en-US" sz="2400" b="1">
                        <a:solidFill>
                          <a:srgbClr val="5762EF"/>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gn="ctr">
                        <a:buNone/>
                      </a:pPr>
                      <a:r>
                        <a:rPr lang="en-US" sz="2400" b="0">
                          <a:latin typeface="Times New Roman" panose="02020603050405020304" charset="0"/>
                          <a:cs typeface="Times New Roman" panose="02020603050405020304" charset="0"/>
                        </a:rPr>
                        <a:t>d</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buNone/>
                      </a:pPr>
                      <a:r>
                        <a:rPr lang="en-US" sz="2400" b="0">
                          <a:solidFill>
                            <a:srgbClr val="FF0000"/>
                          </a:solidFill>
                          <a:latin typeface="Times New Roman" panose="02020603050405020304" charset="0"/>
                          <a:cs typeface="Times New Roman" panose="02020603050405020304" charset="0"/>
                        </a:rPr>
                        <a:t>To illustrate various drawbacks of the sharing economy. </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1725">
                <a:tc>
                  <a:txBody>
                    <a:bodyPr wrap="square"/>
                    <a:lstStyle/>
                    <a:p>
                      <a:pPr indent="0">
                        <a:buNone/>
                      </a:pPr>
                      <a:r>
                        <a:rPr lang="en-US" sz="2400" b="1">
                          <a:solidFill>
                            <a:srgbClr val="5762EF"/>
                          </a:solidFill>
                          <a:latin typeface="Times New Roman" panose="02020603050405020304" charset="0"/>
                          <a:cs typeface="Times New Roman" panose="02020603050405020304" charset="0"/>
                        </a:rPr>
                        <a:t>Para 5</a:t>
                      </a:r>
                      <a:endParaRPr lang="en-US" altLang="en-US" sz="2400" b="1">
                        <a:solidFill>
                          <a:srgbClr val="5762EF"/>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60000"/>
                        <a:lumOff val="40000"/>
                      </a:schemeClr>
                    </a:solid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gn="ctr">
                        <a:buNone/>
                      </a:pPr>
                      <a:r>
                        <a:rPr lang="en-US" sz="2400" b="0">
                          <a:latin typeface="Times New Roman" panose="02020603050405020304" charset="0"/>
                          <a:cs typeface="Times New Roman" panose="02020603050405020304" charset="0"/>
                        </a:rPr>
                        <a:t>e</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buNone/>
                      </a:pPr>
                      <a:r>
                        <a:rPr lang="en-US" sz="2400" b="0">
                          <a:solidFill>
                            <a:srgbClr val="FF0000"/>
                          </a:solidFill>
                          <a:latin typeface="Times New Roman" panose="02020603050405020304" charset="0"/>
                          <a:cs typeface="Times New Roman" panose="02020603050405020304" charset="0"/>
                        </a:rPr>
                        <a:t>To predict the future of the sharing economy. </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未知 7"/>
          <p:cNvSpPr/>
          <p:nvPr/>
        </p:nvSpPr>
        <p:spPr>
          <a:xfrm>
            <a:off x="2856230" y="3121025"/>
            <a:ext cx="509905" cy="917575"/>
          </a:xfrm>
          <a:prstGeom prst="rect">
            <a:avLst/>
          </a:prstGeom>
        </p:spPr>
        <p:txBody>
          <a:bodyPr/>
          <a:lstStyle/>
          <a:p/>
        </p:txBody>
      </p:sp>
      <p:cxnSp>
        <p:nvCxnSpPr>
          <p:cNvPr id="3" name="直接箭头连接符 2"/>
          <p:cNvCxnSpPr/>
          <p:nvPr/>
        </p:nvCxnSpPr>
        <p:spPr>
          <a:xfrm>
            <a:off x="1108710" y="1656715"/>
            <a:ext cx="1707515" cy="213106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a:off x="1094105" y="2722245"/>
            <a:ext cx="1623060" cy="285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1108710" y="1522730"/>
            <a:ext cx="1721485" cy="239903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981710" y="5008880"/>
            <a:ext cx="1763395" cy="1460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995680" y="6137910"/>
            <a:ext cx="173545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2960" y="8890"/>
            <a:ext cx="11102975" cy="705485"/>
          </a:xfrm>
        </p:spPr>
        <p:txBody>
          <a:bodyPr>
            <a:normAutofit fontScale="90000"/>
          </a:bodyPr>
          <a:lstStyle/>
          <a:p>
            <a:r>
              <a:rPr lang="en-US" altLang="zh-CN">
                <a:solidFill>
                  <a:schemeClr val="accent1"/>
                </a:solidFill>
                <a:effectLst>
                  <a:outerShdw blurRad="38100" dist="25400" dir="5400000" algn="ctr" rotWithShape="0">
                    <a:srgbClr val="6E747A">
                      <a:alpha val="43000"/>
                    </a:srgbClr>
                  </a:outerShdw>
                </a:effectLst>
              </a:rPr>
              <a:t>Benefits and problems of the sharing economy</a:t>
            </a:r>
            <a:r>
              <a:rPr lang="en-US" altLang="zh-CN"/>
              <a:t> </a:t>
            </a:r>
            <a:endParaRPr lang="en-US" altLang="zh-CN"/>
          </a:p>
        </p:txBody>
      </p:sp>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5" name="表格 4"/>
          <p:cNvGraphicFramePr>
            <a:graphicFrameLocks noGrp="1"/>
          </p:cNvGraphicFramePr>
          <p:nvPr>
            <p:custDataLst>
              <p:tags r:id="rId1"/>
            </p:custDataLst>
          </p:nvPr>
        </p:nvGraphicFramePr>
        <p:xfrm>
          <a:off x="282575" y="714375"/>
          <a:ext cx="11439525" cy="5993130"/>
        </p:xfrm>
        <a:graphic>
          <a:graphicData uri="http://schemas.openxmlformats.org/drawingml/2006/table">
            <a:tbl>
              <a:tblPr firstRow="1" bandRow="1">
                <a:tableStyleId>{5940675A-B579-460E-94D1-54222C63F5DA}</a:tableStyleId>
              </a:tblPr>
              <a:tblGrid>
                <a:gridCol w="11439525"/>
              </a:tblGrid>
              <a:tr h="5993130">
                <a:tc>
                  <a:txBody>
                    <a:bodyPr wrap="square"/>
                    <a:lstStyle/>
                    <a:p>
                      <a:pPr indent="0" algn="ctr" fontAlgn="auto">
                        <a:lnSpc>
                          <a:spcPct val="200000"/>
                        </a:lnSpc>
                        <a:buNone/>
                      </a:pPr>
                      <a:r>
                        <a:rPr lang="en-US" altLang="en-US" sz="2400" b="1">
                          <a:solidFill>
                            <a:srgbClr val="FF0000"/>
                          </a:solidFill>
                          <a:latin typeface="Times New Roman" panose="02020603050405020304" charset="0"/>
                          <a:ea typeface="Times New Roman" panose="02020603050405020304" charset="0"/>
                          <a:cs typeface="Times New Roman" panose="02020603050405020304" charset="0"/>
                        </a:rPr>
                        <a:t> Benefits of the sharing economy</a:t>
                      </a:r>
                      <a:endParaRPr lang="en-US" altLang="en-US" sz="2400" b="1">
                        <a:solidFill>
                          <a:srgbClr val="FF0000"/>
                        </a:solidFill>
                        <a:latin typeface="Times New Roman" panose="02020603050405020304" charset="0"/>
                        <a:ea typeface="Times New Roman" panose="02020603050405020304" charset="0"/>
                        <a:cs typeface="Times New Roman" panose="02020603050405020304" charset="0"/>
                      </a:endParaRPr>
                    </a:p>
                    <a:p>
                      <a:pPr indent="0" fontAlgn="auto">
                        <a:lnSpc>
                          <a:spcPct val="200000"/>
                        </a:lnSpc>
                        <a:buNone/>
                      </a:pPr>
                      <a:r>
                        <a:rPr lang="en-US" altLang="zh-CN" sz="2400" b="1">
                          <a:solidFill>
                            <a:srgbClr val="FF0000"/>
                          </a:solidFill>
                          <a:latin typeface="Times New Roman" panose="02020603050405020304" charset="0"/>
                        </a:rPr>
                        <a:t>◎</a:t>
                      </a:r>
                      <a:r>
                        <a:rPr lang="en-US" altLang="zh-CN" sz="2400">
                          <a:solidFill>
                            <a:srgbClr val="FF0000"/>
                          </a:solidFill>
                          <a:latin typeface="Times New Roman" panose="02020603050405020304" charset="0"/>
                          <a:ea typeface="宋体" panose="02010600030101010101" pitchFamily="2" charset="-122"/>
                        </a:rPr>
                        <a:t> </a:t>
                      </a:r>
                      <a:r>
                        <a:rPr lang="en-US" altLang="zh-CN" sz="2400">
                          <a:latin typeface="Times New Roman" panose="02020603050405020304" charset="0"/>
                        </a:rPr>
                        <a:t>It </a:t>
                      </a:r>
                      <a:r>
                        <a:rPr lang="en-US" altLang="zh-CN" sz="2400">
                          <a:latin typeface="Times New Roman" panose="02020603050405020304" charset="0"/>
                          <a:ea typeface="宋体" panose="02010600030101010101" pitchFamily="2" charset="-122"/>
                        </a:rPr>
                        <a:t>meets people</a:t>
                      </a:r>
                      <a:r>
                        <a:rPr lang="en-US" altLang="zh-CN" sz="2400">
                          <a:latin typeface="Times New Roman" panose="02020603050405020304" charset="0"/>
                        </a:rPr>
                        <a:t>’</a:t>
                      </a:r>
                      <a:r>
                        <a:rPr lang="en-US" altLang="zh-CN" sz="2400">
                          <a:latin typeface="Times New Roman" panose="02020603050405020304" charset="0"/>
                          <a:ea typeface="宋体" panose="02010600030101010101" pitchFamily="2" charset="-122"/>
                        </a:rPr>
                        <a:t>s increasing demand for </a:t>
                      </a:r>
                      <a:endParaRPr lang="en-US" altLang="zh-CN" sz="2400">
                        <a:latin typeface="Times New Roman" panose="02020603050405020304" charset="0"/>
                        <a:ea typeface="宋体" panose="02010600030101010101" pitchFamily="2" charset="-122"/>
                      </a:endParaRPr>
                    </a:p>
                    <a:p>
                      <a:pPr indent="0" fontAlgn="auto">
                        <a:lnSpc>
                          <a:spcPct val="200000"/>
                        </a:lnSpc>
                        <a:buNone/>
                      </a:pPr>
                      <a:r>
                        <a:rPr lang="en-US" altLang="zh-CN" sz="2400" b="1" baseline="30000">
                          <a:solidFill>
                            <a:srgbClr val="FF0000"/>
                          </a:solidFill>
                          <a:latin typeface="Times New Roman" panose="02020603050405020304" charset="0"/>
                          <a:ea typeface="宋体" panose="02010600030101010101" pitchFamily="2" charset="-122"/>
                        </a:rPr>
                        <a:t>1</a:t>
                      </a:r>
                      <a:r>
                        <a:rPr lang="en-US" altLang="zh-CN" sz="2400">
                          <a:solidFill>
                            <a:srgbClr val="FF0000"/>
                          </a:solidFill>
                          <a:latin typeface="Times New Roman" panose="02020603050405020304" charset="0"/>
                          <a:ea typeface="宋体" panose="02010600030101010101" pitchFamily="2" charset="-122"/>
                        </a:rPr>
                        <a:t> _______________________________________________.</a:t>
                      </a:r>
                      <a:endParaRPr lang="en-US" altLang="zh-CN" sz="2400">
                        <a:solidFill>
                          <a:srgbClr val="FF0000"/>
                        </a:solidFill>
                        <a:latin typeface="Times New Roman" panose="02020603050405020304" charset="0"/>
                        <a:ea typeface="宋体" panose="02010600030101010101" pitchFamily="2" charset="-122"/>
                      </a:endParaRPr>
                    </a:p>
                    <a:p>
                      <a:pPr indent="0" fontAlgn="auto">
                        <a:lnSpc>
                          <a:spcPct val="200000"/>
                        </a:lnSpc>
                        <a:buNone/>
                      </a:pPr>
                      <a:r>
                        <a:rPr lang="en-US" altLang="zh-CN" sz="2400" b="1">
                          <a:solidFill>
                            <a:srgbClr val="FF0000"/>
                          </a:solidFill>
                          <a:latin typeface="Times New Roman" panose="02020603050405020304" charset="0"/>
                        </a:rPr>
                        <a:t>◎</a:t>
                      </a:r>
                      <a:r>
                        <a:rPr lang="en-US" altLang="zh-CN" sz="2400">
                          <a:solidFill>
                            <a:srgbClr val="FF0000"/>
                          </a:solidFill>
                          <a:latin typeface="Times New Roman" panose="02020603050405020304" charset="0"/>
                          <a:ea typeface="宋体" panose="02010600030101010101" pitchFamily="2" charset="-122"/>
                        </a:rPr>
                        <a:t> </a:t>
                      </a:r>
                      <a:r>
                        <a:rPr lang="en-US" altLang="zh-CN" sz="2400">
                          <a:latin typeface="Times New Roman" panose="02020603050405020304" charset="0"/>
                          <a:ea typeface="宋体" panose="02010600030101010101" pitchFamily="2" charset="-122"/>
                        </a:rPr>
                        <a:t>It allows people to make or save money</a:t>
                      </a:r>
                      <a:endParaRPr lang="en-US" altLang="zh-CN" sz="2400">
                        <a:latin typeface="Times New Roman" panose="02020603050405020304" charset="0"/>
                        <a:ea typeface="宋体" panose="02010600030101010101" pitchFamily="2" charset="-122"/>
                      </a:endParaRPr>
                    </a:p>
                    <a:p>
                      <a:pPr indent="0" fontAlgn="auto">
                        <a:lnSpc>
                          <a:spcPct val="200000"/>
                        </a:lnSpc>
                        <a:buNone/>
                      </a:pPr>
                      <a:r>
                        <a:rPr lang="en-US" altLang="zh-CN" sz="2400" b="1">
                          <a:solidFill>
                            <a:srgbClr val="FF0000"/>
                          </a:solidFill>
                          <a:latin typeface="Times New Roman" panose="02020603050405020304" charset="0"/>
                        </a:rPr>
                        <a:t>◎</a:t>
                      </a:r>
                      <a:r>
                        <a:rPr lang="en-US" altLang="zh-CN" sz="2400">
                          <a:solidFill>
                            <a:srgbClr val="FF0000"/>
                          </a:solidFill>
                          <a:latin typeface="Times New Roman" panose="02020603050405020304" charset="0"/>
                          <a:ea typeface="宋体" panose="02010600030101010101" pitchFamily="2" charset="-122"/>
                        </a:rPr>
                        <a:t> </a:t>
                      </a:r>
                      <a:r>
                        <a:rPr lang="en-US" altLang="zh-CN" sz="2400">
                          <a:latin typeface="Times New Roman" panose="02020603050405020304" charset="0"/>
                          <a:ea typeface="宋体" panose="02010600030101010101" pitchFamily="2" charset="-122"/>
                        </a:rPr>
                        <a:t>It helps people</a:t>
                      </a:r>
                      <a:r>
                        <a:rPr lang="en-US" altLang="zh-CN" sz="2400">
                          <a:solidFill>
                            <a:srgbClr val="FF0000"/>
                          </a:solidFill>
                          <a:latin typeface="Times New Roman" panose="02020603050405020304" charset="0"/>
                          <a:ea typeface="宋体" panose="02010600030101010101" pitchFamily="2" charset="-122"/>
                        </a:rPr>
                        <a:t> </a:t>
                      </a:r>
                      <a:r>
                        <a:rPr lang="en-US" altLang="zh-CN" sz="2400" b="1" baseline="30000">
                          <a:solidFill>
                            <a:srgbClr val="FF0000"/>
                          </a:solidFill>
                          <a:latin typeface="Times New Roman" panose="02020603050405020304" charset="0"/>
                          <a:ea typeface="宋体" panose="02010600030101010101" pitchFamily="2" charset="-122"/>
                        </a:rPr>
                        <a:t>2</a:t>
                      </a:r>
                      <a:r>
                        <a:rPr lang="en-US" altLang="zh-CN" sz="2400">
                          <a:latin typeface="Times New Roman" panose="02020603050405020304" charset="0"/>
                          <a:ea typeface="宋体" panose="02010600030101010101" pitchFamily="2" charset="-122"/>
                        </a:rPr>
                        <a:t> </a:t>
                      </a:r>
                      <a:r>
                        <a:rPr lang="en-US" altLang="zh-CN" sz="2400">
                          <a:solidFill>
                            <a:srgbClr val="FF0000"/>
                          </a:solidFill>
                          <a:latin typeface="Times New Roman" panose="02020603050405020304" charset="0"/>
                          <a:ea typeface="宋体" panose="02010600030101010101" pitchFamily="2" charset="-122"/>
                        </a:rPr>
                        <a:t>_________________________________</a:t>
                      </a:r>
                      <a:r>
                        <a:rPr lang="en-US" altLang="zh-CN" sz="2400">
                          <a:latin typeface="Times New Roman" panose="02020603050405020304" charset="0"/>
                          <a:ea typeface="宋体" panose="02010600030101010101" pitchFamily="2" charset="-122"/>
                        </a:rPr>
                        <a:t> and even </a:t>
                      </a:r>
                      <a:endParaRPr lang="en-US" altLang="zh-CN" sz="2400">
                        <a:latin typeface="Times New Roman" panose="02020603050405020304" charset="0"/>
                        <a:ea typeface="宋体" panose="02010600030101010101" pitchFamily="2" charset="-122"/>
                      </a:endParaRPr>
                    </a:p>
                    <a:p>
                      <a:pPr indent="0" fontAlgn="auto">
                        <a:lnSpc>
                          <a:spcPct val="200000"/>
                        </a:lnSpc>
                        <a:buNone/>
                      </a:pPr>
                      <a:r>
                        <a:rPr lang="en-US" altLang="zh-CN" sz="2400" b="1" baseline="30000">
                          <a:solidFill>
                            <a:srgbClr val="FF0000"/>
                          </a:solidFill>
                          <a:latin typeface="Times New Roman" panose="02020603050405020304" charset="0"/>
                          <a:ea typeface="宋体" panose="02010600030101010101" pitchFamily="2" charset="-122"/>
                        </a:rPr>
                        <a:t>3 </a:t>
                      </a:r>
                      <a:r>
                        <a:rPr lang="en-US" altLang="zh-CN" sz="2400">
                          <a:solidFill>
                            <a:srgbClr val="FF0000"/>
                          </a:solidFill>
                          <a:latin typeface="Times New Roman" panose="02020603050405020304" charset="0"/>
                          <a:ea typeface="宋体" panose="02010600030101010101" pitchFamily="2" charset="-122"/>
                        </a:rPr>
                        <a:t>__________________________.</a:t>
                      </a:r>
                      <a:endParaRPr lang="en-US" altLang="zh-CN" sz="2400">
                        <a:solidFill>
                          <a:srgbClr val="FF0000"/>
                        </a:solidFill>
                        <a:latin typeface="Times New Roman" panose="02020603050405020304" charset="0"/>
                        <a:ea typeface="宋体" panose="02010600030101010101" pitchFamily="2" charset="-122"/>
                      </a:endParaRPr>
                    </a:p>
                    <a:p>
                      <a:pPr indent="0" fontAlgn="auto">
                        <a:lnSpc>
                          <a:spcPct val="200000"/>
                        </a:lnSpc>
                        <a:buNone/>
                      </a:pPr>
                      <a:r>
                        <a:rPr lang="en-US" altLang="zh-CN" sz="2400" b="1">
                          <a:solidFill>
                            <a:srgbClr val="FF0000"/>
                          </a:solidFill>
                          <a:latin typeface="Times New Roman" panose="02020603050405020304" charset="0"/>
                        </a:rPr>
                        <a:t>◎</a:t>
                      </a:r>
                      <a:r>
                        <a:rPr lang="en-US" altLang="zh-CN" sz="2400">
                          <a:solidFill>
                            <a:srgbClr val="FF0000"/>
                          </a:solidFill>
                          <a:latin typeface="Times New Roman" panose="02020603050405020304" charset="0"/>
                          <a:ea typeface="宋体" panose="02010600030101010101" pitchFamily="2" charset="-122"/>
                        </a:rPr>
                        <a:t> </a:t>
                      </a:r>
                      <a:r>
                        <a:rPr lang="en-US" altLang="zh-CN" sz="2400">
                          <a:latin typeface="Times New Roman" panose="02020603050405020304" charset="0"/>
                          <a:ea typeface="宋体" panose="02010600030101010101" pitchFamily="2" charset="-122"/>
                        </a:rPr>
                        <a:t>It favors the environment by </a:t>
                      </a:r>
                      <a:r>
                        <a:rPr lang="en-US" altLang="zh-CN" sz="2400" b="1" baseline="30000">
                          <a:solidFill>
                            <a:srgbClr val="FF0000"/>
                          </a:solidFill>
                          <a:latin typeface="Times New Roman" panose="02020603050405020304" charset="0"/>
                          <a:ea typeface="宋体" panose="02010600030101010101" pitchFamily="2" charset="-122"/>
                        </a:rPr>
                        <a:t>4</a:t>
                      </a:r>
                      <a:r>
                        <a:rPr lang="en-US" altLang="zh-CN" sz="2400">
                          <a:solidFill>
                            <a:srgbClr val="FF0000"/>
                          </a:solidFill>
                          <a:latin typeface="Times New Roman" panose="02020603050405020304" charset="0"/>
                          <a:ea typeface="宋体" panose="02010600030101010101" pitchFamily="2" charset="-122"/>
                        </a:rPr>
                        <a:t>_____________________________________.</a:t>
                      </a:r>
                      <a:endParaRPr lang="en-US" altLang="zh-CN" sz="2400">
                        <a:latin typeface="Times New Roman" panose="02020603050405020304" charset="0"/>
                        <a:ea typeface="宋体" panose="02010600030101010101" pitchFamily="2" charset="-122"/>
                      </a:endParaRPr>
                    </a:p>
                    <a:p>
                      <a:pPr indent="0" fontAlgn="auto">
                        <a:lnSpc>
                          <a:spcPct val="200000"/>
                        </a:lnSpc>
                        <a:buNone/>
                      </a:pPr>
                      <a:r>
                        <a:rPr lang="en-US" altLang="zh-CN" sz="2400">
                          <a:latin typeface="Times New Roman" panose="02020603050405020304" charset="0"/>
                          <a:ea typeface="宋体" panose="02010600030101010101" pitchFamily="2" charset="-122"/>
                        </a:rPr>
                        <a:t>and </a:t>
                      </a:r>
                      <a:r>
                        <a:rPr lang="en-US" altLang="zh-CN" sz="2400" b="1" baseline="30000">
                          <a:solidFill>
                            <a:srgbClr val="FF0000"/>
                          </a:solidFill>
                          <a:latin typeface="Times New Roman" panose="02020603050405020304" charset="0"/>
                          <a:ea typeface="宋体" panose="02010600030101010101" pitchFamily="2" charset="-122"/>
                        </a:rPr>
                        <a:t>5</a:t>
                      </a:r>
                      <a:r>
                        <a:rPr lang="en-US" altLang="zh-CN" sz="2400">
                          <a:latin typeface="Times New Roman" panose="02020603050405020304" charset="0"/>
                          <a:ea typeface="宋体" panose="02010600030101010101" pitchFamily="2" charset="-122"/>
                        </a:rPr>
                        <a:t> </a:t>
                      </a:r>
                      <a:r>
                        <a:rPr lang="en-US" altLang="zh-CN" sz="2400">
                          <a:solidFill>
                            <a:srgbClr val="FF0000"/>
                          </a:solidFill>
                          <a:latin typeface="Times New Roman" panose="02020603050405020304" charset="0"/>
                          <a:ea typeface="宋体" panose="02010600030101010101" pitchFamily="2" charset="-122"/>
                        </a:rPr>
                        <a:t>___________________________. </a:t>
                      </a:r>
                      <a:endParaRPr lang="en-US" altLang="zh-CN" sz="2400">
                        <a:solidFill>
                          <a:srgbClr val="FF0000"/>
                        </a:solidFill>
                        <a:latin typeface="Times New Roman" panose="02020603050405020304" charset="0"/>
                        <a:ea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95000"/>
                      </a:schemeClr>
                    </a:solidFill>
                  </a:tcPr>
                </a:tc>
              </a:tr>
            </a:tbl>
          </a:graphicData>
        </a:graphic>
      </p:graphicFrame>
      <p:sp>
        <p:nvSpPr>
          <p:cNvPr id="3" name="文本框 2"/>
          <p:cNvSpPr txBox="1"/>
          <p:nvPr/>
        </p:nvSpPr>
        <p:spPr>
          <a:xfrm>
            <a:off x="950595" y="2085340"/>
            <a:ext cx="6958965" cy="645160"/>
          </a:xfrm>
          <a:prstGeom prst="rect">
            <a:avLst/>
          </a:prstGeom>
          <a:noFill/>
        </p:spPr>
        <p:txBody>
          <a:bodyPr wrap="square" rtlCol="0">
            <a:spAutoFit/>
          </a:bodyPr>
          <a:lstStyle/>
          <a:p>
            <a:pPr fontAlgn="auto">
              <a:lnSpc>
                <a:spcPct val="150000"/>
              </a:lnSpc>
            </a:pPr>
            <a:r>
              <a:rPr lang="zh-CN" altLang="en-US" sz="2400">
                <a:solidFill>
                  <a:srgbClr val="FF0000"/>
                </a:solidFill>
              </a:rPr>
              <a:t>quality goods and services at competitive prices</a:t>
            </a:r>
            <a:endParaRPr lang="zh-CN" altLang="en-US" sz="2400">
              <a:solidFill>
                <a:srgbClr val="FF0000"/>
              </a:solidFill>
            </a:endParaRPr>
          </a:p>
        </p:txBody>
      </p:sp>
      <p:sp>
        <p:nvSpPr>
          <p:cNvPr id="4" name="文本框 3"/>
          <p:cNvSpPr txBox="1"/>
          <p:nvPr/>
        </p:nvSpPr>
        <p:spPr>
          <a:xfrm>
            <a:off x="3239135" y="3837940"/>
            <a:ext cx="4671060" cy="460375"/>
          </a:xfrm>
          <a:prstGeom prst="rect">
            <a:avLst/>
          </a:prstGeom>
          <a:noFill/>
        </p:spPr>
        <p:txBody>
          <a:bodyPr wrap="square" rtlCol="0">
            <a:spAutoFit/>
          </a:bodyPr>
          <a:lstStyle/>
          <a:p>
            <a:r>
              <a:rPr lang="zh-CN" altLang="en-US" sz="2400">
                <a:solidFill>
                  <a:srgbClr val="FF0000"/>
                </a:solidFill>
              </a:rPr>
              <a:t>make connections</a:t>
            </a:r>
            <a:endParaRPr lang="zh-CN" altLang="en-US" sz="2400">
              <a:solidFill>
                <a:srgbClr val="FF0000"/>
              </a:solidFill>
            </a:endParaRPr>
          </a:p>
        </p:txBody>
      </p:sp>
      <p:sp>
        <p:nvSpPr>
          <p:cNvPr id="6" name="文本框 5"/>
          <p:cNvSpPr txBox="1"/>
          <p:nvPr/>
        </p:nvSpPr>
        <p:spPr>
          <a:xfrm>
            <a:off x="1376680" y="4670425"/>
            <a:ext cx="3315970" cy="460375"/>
          </a:xfrm>
          <a:prstGeom prst="rect">
            <a:avLst/>
          </a:prstGeom>
          <a:noFill/>
        </p:spPr>
        <p:txBody>
          <a:bodyPr wrap="square" rtlCol="0">
            <a:spAutoFit/>
          </a:bodyPr>
          <a:lstStyle/>
          <a:p>
            <a:r>
              <a:rPr lang="zh-CN" altLang="en-US" sz="2400">
                <a:solidFill>
                  <a:srgbClr val="FF0000"/>
                </a:solidFill>
              </a:rPr>
              <a:t>make new friends </a:t>
            </a:r>
            <a:endParaRPr lang="zh-CN" altLang="en-US" sz="2400">
              <a:solidFill>
                <a:srgbClr val="FF0000"/>
              </a:solidFill>
            </a:endParaRPr>
          </a:p>
        </p:txBody>
      </p:sp>
      <p:sp>
        <p:nvSpPr>
          <p:cNvPr id="7" name="文本框 6"/>
          <p:cNvSpPr txBox="1"/>
          <p:nvPr/>
        </p:nvSpPr>
        <p:spPr>
          <a:xfrm>
            <a:off x="4692650" y="5234940"/>
            <a:ext cx="5234305" cy="460375"/>
          </a:xfrm>
          <a:prstGeom prst="rect">
            <a:avLst/>
          </a:prstGeom>
          <a:noFill/>
        </p:spPr>
        <p:txBody>
          <a:bodyPr wrap="square" rtlCol="0">
            <a:spAutoFit/>
          </a:bodyPr>
          <a:lstStyle/>
          <a:p>
            <a:r>
              <a:rPr lang="zh-CN" altLang="en-US"/>
              <a:t> </a:t>
            </a:r>
            <a:r>
              <a:rPr lang="zh-CN" altLang="en-US" sz="2400">
                <a:solidFill>
                  <a:srgbClr val="FF0000"/>
                </a:solidFill>
              </a:rPr>
              <a:t>encouraging people to reuse items</a:t>
            </a:r>
            <a:endParaRPr lang="zh-CN" altLang="en-US" sz="2400">
              <a:solidFill>
                <a:srgbClr val="FF0000"/>
              </a:solidFill>
            </a:endParaRPr>
          </a:p>
        </p:txBody>
      </p:sp>
      <p:sp>
        <p:nvSpPr>
          <p:cNvPr id="8" name="文本框 7"/>
          <p:cNvSpPr txBox="1"/>
          <p:nvPr/>
        </p:nvSpPr>
        <p:spPr>
          <a:xfrm>
            <a:off x="1673225" y="6010910"/>
            <a:ext cx="3175000" cy="460375"/>
          </a:xfrm>
          <a:prstGeom prst="rect">
            <a:avLst/>
          </a:prstGeom>
          <a:noFill/>
        </p:spPr>
        <p:txBody>
          <a:bodyPr wrap="square" rtlCol="0">
            <a:spAutoFit/>
          </a:bodyPr>
          <a:lstStyle/>
          <a:p>
            <a:r>
              <a:rPr lang="zh-CN" altLang="en-US" sz="2400">
                <a:solidFill>
                  <a:srgbClr val="FF0000"/>
                </a:solidFill>
              </a:rPr>
              <a:t> reducing pollution </a:t>
            </a:r>
            <a:endParaRPr lang="zh-CN" altLang="en-US" sz="2400">
              <a:solidFill>
                <a:srgbClr val="FF0000"/>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AS_OS" val="Unix 3.10 unknown"/>
  <p:tag name="AS_RELEASE_DATE" val="2020.11.30"/>
  <p:tag name="AS_TITLE" val="Aspose.Slides for Java"/>
  <p:tag name="AS_VERSION" val="20.11"/>
  <p:tag name="KSO_WPP_MARK_KEY" val="46e2adb8-c654-4eed-a115-a658c02252f6"/>
  <p:tag name="COMMONDATA" val="eyJoZGlkIjoiNzAzMjMzZTEwNDUwZmM1Mjk2MTVjYmQxODMwZjRmZGIifQ=="/>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UNIT_TABLE_BEAUTIFY" val="smartTable{a61b131b-5008-415b-be7e-daa1ea978966}"/>
  <p:tag name="TABLE_ENDDRAG_ORIGIN_RECT" val="960*466"/>
  <p:tag name="TABLE_ENDDRAG_RECT" val="0*64*960*466"/>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UNIT_TABLE_BEAUTIFY" val="smartTable{a61b131b-5008-415b-be7e-daa1ea978966}"/>
  <p:tag name="TABLE_ENDDRAG_ORIGIN_RECT" val="960*415"/>
  <p:tag name="TABLE_ENDDRAG_RECT" val="0*40*960*415"/>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UNIT_TABLE_BEAUTIFY" val="smartTable{f6124e7a-5114-4efc-9bb4-4e39940a32f8}"/>
  <p:tag name="TABLE_ENDDRAG_ORIGIN_RECT" val="925*449"/>
  <p:tag name="TABLE_ENDDRAG_RECT" val="17*71*925*449"/>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UNIT_TABLE_BEAUTIFY" val="smartTable{03d3c043-9682-48f6-bc23-e48eb448a23c}"/>
  <p:tag name="TABLE_ENDDRAG_ORIGIN_RECT" val="932*433"/>
  <p:tag name="TABLE_ENDDRAG_RECT" val="17*79*932*433"/>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TABLE_ENDDRAG_ORIGIN_RECT" val="900*471"/>
  <p:tag name="TABLE_ENDDRAG_RECT" val="22*56*900*47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TABLE_ENDDRAG_ORIGIN_RECT" val="902*405"/>
  <p:tag name="TABLE_ENDDRAG_RECT" val="20*76*902*405"/>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TABLE_ENDDRAG_ORIGIN_RECT" val="893*369"/>
  <p:tag name="TABLE_ENDDRAG_RECT" val="29*115*893*369"/>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UNIT_TABLE_BEAUTIFY" val="smartTable{90075874-68dc-4aa6-8e7b-1385f7929fb2}"/>
  <p:tag name="TABLE_ENDDRAG_ORIGIN_RECT" val="931*418"/>
  <p:tag name="TABLE_ENDDRAG_RECT" val="10*94*931*418"/>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UNIT_TABLE_BEAUTIFY" val="smartTable{f331fda2-a3de-4e0d-930f-cf6f72f7c87d}"/>
  <p:tag name="TABLE_ENDDRAG_ORIGIN_RECT" val="935*504"/>
  <p:tag name="TABLE_ENDDRAG_RECT" val="7*26*935*504"/>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UNIT_TABLE_BEAUTIFY" val="smartTable{d0811189-2459-412d-9026-67bf1d04b27c}"/>
  <p:tag name="TABLE_ENDDRAG_ORIGIN_RECT" val="957*227"/>
  <p:tag name="TABLE_ENDDRAG_RECT" val="0*311*957*227"/>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UNIT_TABLE_BEAUTIFY" val="smartTable{aad2e770-a957-47d0-9695-c7b31ee5c8b0}"/>
  <p:tag name="TABLE_ENDDRAG_ORIGIN_RECT" val="875*433"/>
  <p:tag name="TABLE_ENDDRAG_RECT" val="43*56*875*433"/>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9648</Words>
  <Application>WPS 演示</Application>
  <PresentationFormat/>
  <Paragraphs>399</Paragraphs>
  <Slides>29</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Arial</vt:lpstr>
      <vt:lpstr>宋体</vt:lpstr>
      <vt:lpstr>Wingdings</vt:lpstr>
      <vt:lpstr>微软雅黑</vt:lpstr>
      <vt:lpstr>Wingdings</vt:lpstr>
      <vt:lpstr>Times New Roman</vt:lpstr>
      <vt:lpstr>字魂27号-布丁体</vt:lpstr>
      <vt:lpstr>Arial Unicode MS</vt:lpstr>
      <vt:lpstr>Calibri</vt:lpstr>
      <vt:lpstr>Office 主题​​</vt:lpstr>
      <vt:lpstr>PowerPoint 演示文稿</vt:lpstr>
      <vt:lpstr>Lead-in      Leo’s two notes</vt:lpstr>
      <vt:lpstr>Compare the two travels </vt:lpstr>
      <vt:lpstr>PowerPoint 演示文稿</vt:lpstr>
      <vt:lpstr>Reading     </vt:lpstr>
      <vt:lpstr>The structure and the theme</vt:lpstr>
      <vt:lpstr>Reading comprehension </vt:lpstr>
      <vt:lpstr> The paragrph and its function </vt:lpstr>
      <vt:lpstr>Benefits and problems of the sharing economy </vt:lpstr>
      <vt:lpstr>Benefits and problems of the sharing economy</vt:lpstr>
      <vt:lpstr>Post reading    </vt:lpstr>
      <vt:lpstr>The future of the sharing economy</vt:lpstr>
      <vt:lpstr>Think &amp; Share</vt:lpstr>
      <vt:lpstr>Part 2        Writing</vt:lpstr>
      <vt:lpstr>Posts from web users </vt:lpstr>
      <vt:lpstr> the structure of an essay about non-cash payments</vt:lpstr>
      <vt:lpstr>PowerPoint 演示文稿</vt:lpstr>
      <vt:lpstr> Possible version </vt:lpstr>
      <vt:lpstr>Para 3    Problems</vt:lpstr>
      <vt:lpstr>Para 4    Conlusion</vt:lpstr>
      <vt:lpstr>Part 3   Presenting ideas</vt:lpstr>
      <vt:lpstr>PowerPoint 演示文稿</vt:lpstr>
      <vt:lpstr>PowerPoint 演示文稿</vt:lpstr>
      <vt:lpstr>Language appreciation </vt:lpstr>
      <vt:lpstr>Language appreciation </vt:lpstr>
      <vt:lpstr>Language appreciation </vt:lpstr>
      <vt:lpstr>Language points </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风轻云淡</cp:lastModifiedBy>
  <cp:revision>2</cp:revision>
  <cp:lastPrinted>2021-06-15T21:43:00Z</cp:lastPrinted>
  <dcterms:created xsi:type="dcterms:W3CDTF">2021-06-15T21:43:00Z</dcterms:created>
  <dcterms:modified xsi:type="dcterms:W3CDTF">2023-03-19T18:51:10Z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90BD28515D214FB5A0E59DC16A4E9DE3</vt:lpwstr>
  </property>
  <property fmtid="{D5CDD505-2E9C-101B-9397-08002B2CF9AE}" pid="7" name="KSOProductBuildVer">
    <vt:lpwstr>2052-11.1.0.13703</vt:lpwstr>
  </property>
</Properties>
</file>