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59" r:id="rId5"/>
    <p:sldId id="260" r:id="rId6"/>
    <p:sldId id="261" r:id="rId7"/>
    <p:sldId id="284" r:id="rId8"/>
    <p:sldId id="262" r:id="rId9"/>
    <p:sldId id="285" r:id="rId10"/>
    <p:sldId id="263" r:id="rId11"/>
    <p:sldId id="286" r:id="rId12"/>
    <p:sldId id="264" r:id="rId13"/>
    <p:sldId id="287" r:id="rId14"/>
    <p:sldId id="265" r:id="rId15"/>
    <p:sldId id="288" r:id="rId16"/>
    <p:sldId id="266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9" r:id="rId27"/>
    <p:sldId id="257" r:id="rId28"/>
  </p:sldIdLst>
  <p:sldSz cx="12192000" cy="6858000"/>
  <p:notesSz cx="6858000" cy="9144000"/>
  <p:custDataLst>
    <p:tags r:id="rId3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05" userDrawn="1">
          <p15:clr>
            <a:srgbClr val="A4A3A4"/>
          </p15:clr>
        </p15:guide>
        <p15:guide id="2" pos="387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05"/>
        <p:guide pos="3871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2" Type="http://schemas.openxmlformats.org/officeDocument/2006/relationships/tags" Target="tags/tag92.xml"/><Relationship Id="rId31" Type="http://schemas.openxmlformats.org/officeDocument/2006/relationships/tableStyles" Target="tableStyles.xml"/><Relationship Id="rId30" Type="http://schemas.openxmlformats.org/officeDocument/2006/relationships/viewProps" Target="viewProps.xml"/><Relationship Id="rId3" Type="http://schemas.openxmlformats.org/officeDocument/2006/relationships/slide" Target="slides/slide1.xml"/><Relationship Id="rId29" Type="http://schemas.openxmlformats.org/officeDocument/2006/relationships/presProps" Target="presProps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3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2.xml"/><Relationship Id="rId1" Type="http://schemas.openxmlformats.org/officeDocument/2006/relationships/tags" Target="../tags/tag8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0.xml"/></Relationships>
</file>

<file path=ppt/slides/_rels/slide2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9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.xml"/><Relationship Id="rId1" Type="http://schemas.openxmlformats.org/officeDocument/2006/relationships/tags" Target="../tags/tag6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tags" Target="../tags/tag6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组合 30"/>
          <p:cNvGrpSpPr/>
          <p:nvPr/>
        </p:nvGrpSpPr>
        <p:grpSpPr>
          <a:xfrm>
            <a:off x="9758045" y="6524625"/>
            <a:ext cx="2350135" cy="228600"/>
            <a:chOff x="2805536" y="-1467853"/>
            <a:chExt cx="2161673" cy="228600"/>
          </a:xfrm>
        </p:grpSpPr>
        <p:sp>
          <p:nvSpPr>
            <p:cNvPr id="26" name="椭圆 25"/>
            <p:cNvSpPr/>
            <p:nvPr/>
          </p:nvSpPr>
          <p:spPr>
            <a:xfrm>
              <a:off x="2805536" y="-1467853"/>
              <a:ext cx="228600" cy="228600"/>
            </a:xfrm>
            <a:prstGeom prst="ellipse">
              <a:avLst/>
            </a:prstGeom>
            <a:solidFill>
              <a:srgbClr val="78B6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椭圆 26"/>
            <p:cNvSpPr/>
            <p:nvPr/>
          </p:nvSpPr>
          <p:spPr>
            <a:xfrm>
              <a:off x="3288804" y="-1467853"/>
              <a:ext cx="228600" cy="228600"/>
            </a:xfrm>
            <a:prstGeom prst="ellipse">
              <a:avLst/>
            </a:prstGeom>
            <a:solidFill>
              <a:srgbClr val="FDD0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椭圆 27"/>
            <p:cNvSpPr/>
            <p:nvPr/>
          </p:nvSpPr>
          <p:spPr>
            <a:xfrm>
              <a:off x="3772072" y="-1467853"/>
              <a:ext cx="228600" cy="228600"/>
            </a:xfrm>
            <a:prstGeom prst="ellipse">
              <a:avLst/>
            </a:prstGeom>
            <a:solidFill>
              <a:srgbClr val="ED93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9" name="椭圆 28"/>
            <p:cNvSpPr/>
            <p:nvPr/>
          </p:nvSpPr>
          <p:spPr>
            <a:xfrm>
              <a:off x="4255340" y="-1467853"/>
              <a:ext cx="228600" cy="228600"/>
            </a:xfrm>
            <a:prstGeom prst="ellipse">
              <a:avLst/>
            </a:prstGeom>
            <a:solidFill>
              <a:srgbClr val="E974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" name="椭圆 29"/>
            <p:cNvSpPr/>
            <p:nvPr/>
          </p:nvSpPr>
          <p:spPr>
            <a:xfrm>
              <a:off x="4738609" y="-1467853"/>
              <a:ext cx="228600" cy="228600"/>
            </a:xfrm>
            <a:prstGeom prst="ellipse">
              <a:avLst/>
            </a:prstGeom>
            <a:solidFill>
              <a:srgbClr val="AB7DB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pic>
        <p:nvPicPr>
          <p:cNvPr id="13" name="图片 12" descr="新教材精创页眉-简化版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1000" y="53975"/>
            <a:ext cx="7595235" cy="88328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8093075" y="741045"/>
            <a:ext cx="40144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smtClean="0">
                <a:solidFill>
                  <a:schemeClr val="accent1"/>
                </a:solidFill>
                <a:sym typeface="+mn-ea"/>
              </a:rPr>
              <a:t>  </a:t>
            </a:r>
            <a:r>
              <a:rPr lang="zh-CN" altLang="en-US" b="1" smtClean="0">
                <a:solidFill>
                  <a:schemeClr val="accent1"/>
                </a:solidFill>
                <a:sym typeface="+mn-ea"/>
              </a:rPr>
              <a:t>外研版高中英语  选择性</a:t>
            </a:r>
            <a:r>
              <a:rPr lang="zh-CN" altLang="en-US" b="1">
                <a:solidFill>
                  <a:schemeClr val="accent1"/>
                </a:solidFill>
                <a:sym typeface="+mn-ea"/>
              </a:rPr>
              <a:t>必修第四册   </a:t>
            </a:r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1642745" y="1744980"/>
            <a:ext cx="929449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  <a:latin typeface="Times New Roman" panose="02020603050405020304" charset="0"/>
                <a:ea typeface="字魂27号-布丁体" panose="00000500000000000000" charset="-122"/>
                <a:cs typeface="Times New Roman" panose="02020603050405020304" charset="0"/>
                <a:sym typeface="+mn-ea"/>
              </a:rPr>
              <a:t>     </a:t>
            </a:r>
            <a:r>
              <a:rPr lang="en-US" altLang="zh-CN" sz="5400" b="1">
                <a:solidFill>
                  <a:srgbClr val="FF0000"/>
                </a:solidFill>
                <a:latin typeface="Times New Roman" panose="02020603050405020304" charset="0"/>
                <a:ea typeface="字魂27号-布丁体" panose="00000500000000000000" charset="-122"/>
                <a:cs typeface="Times New Roman" panose="02020603050405020304" charset="0"/>
                <a:sym typeface="+mn-ea"/>
              </a:rPr>
              <a:t>Unit 5     Into the unknown  </a:t>
            </a:r>
            <a:endParaRPr lang="zh-CN" altLang="en-US" sz="5400" b="1">
              <a:solidFill>
                <a:srgbClr val="FF0000"/>
              </a:solidFill>
              <a:latin typeface="Times New Roman" panose="02020603050405020304" charset="0"/>
              <a:ea typeface="字魂27号-布丁体" panose="00000500000000000000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908175" y="3302635"/>
            <a:ext cx="784987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>
                <a:solidFill>
                  <a:srgbClr val="FF0000"/>
                </a:solidFill>
                <a:latin typeface="Times New Roman" panose="02020603050405020304" charset="0"/>
                <a:ea typeface="字魂27号-布丁体" panose="00000500000000000000" charset="-122"/>
                <a:cs typeface="Times New Roman" panose="02020603050405020304" charset="0"/>
                <a:sym typeface="+mn-ea"/>
              </a:rPr>
              <a:t>Mainly revision for this unit</a:t>
            </a:r>
            <a:endParaRPr lang="en-US" altLang="zh-CN" sz="4000">
              <a:solidFill>
                <a:srgbClr val="FF0000"/>
              </a:solidFill>
              <a:latin typeface="Times New Roman" panose="02020603050405020304" charset="0"/>
              <a:ea typeface="字魂27号-布丁体" panose="00000500000000000000" charset="-122"/>
              <a:cs typeface="Times New Roman" panose="0202060305040502030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70"/>
            <a:ext cx="10969200" cy="705600"/>
          </a:xfrm>
        </p:spPr>
        <p:txBody>
          <a:bodyPr/>
          <a:lstStyle/>
          <a:p>
            <a:pPr algn="ctr"/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跟踪练习</a:t>
            </a:r>
            <a:endParaRPr lang="zh-CN" altLang="en-US"/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669925" y="781050"/>
            <a:ext cx="11049000" cy="5262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en-US" altLang="zh-CN" sz="2400"/>
              <a:t>1. The company is forging ahead with its plans for ____________ (expand).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2. At present, there are no plans _____________ (expand) the local airport.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3. The president used today's speech to expand _________ remarks he made last month.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4. Transport networks need ________________ (expand) to remote rural areas.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5. The director plans to expand the firm _________ an international company.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endParaRPr lang="en-US" altLang="zh-CN" sz="2400"/>
          </a:p>
        </p:txBody>
      </p:sp>
      <p:sp>
        <p:nvSpPr>
          <p:cNvPr id="4" name="文本框 3"/>
          <p:cNvSpPr txBox="1"/>
          <p:nvPr/>
        </p:nvSpPr>
        <p:spPr>
          <a:xfrm>
            <a:off x="7725410" y="1021715"/>
            <a:ext cx="16789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expansion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291455" y="1727200"/>
            <a:ext cx="18059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to expand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485380" y="2489200"/>
            <a:ext cx="10020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FF0000"/>
                </a:solidFill>
              </a:rPr>
              <a:t>on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634865" y="3956685"/>
            <a:ext cx="24695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to be expanded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342380" y="4662170"/>
            <a:ext cx="9734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 into</a:t>
            </a:r>
            <a:endParaRPr lang="en-US" altLang="zh-CN" sz="24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96055" y="114370"/>
            <a:ext cx="10969200" cy="705600"/>
          </a:xfrm>
        </p:spPr>
        <p:txBody>
          <a:bodyPr/>
          <a:lstStyle/>
          <a:p>
            <a:r>
              <a:rPr>
                <a:solidFill>
                  <a:srgbClr val="00B050"/>
                </a:solidFill>
                <a:cs typeface="+mj-lt"/>
                <a:sym typeface="+mn-ea"/>
              </a:rPr>
              <a:t>✭词汇</a:t>
            </a:r>
            <a:r>
              <a:rPr lang="zh-CN">
                <a:solidFill>
                  <a:srgbClr val="00B050"/>
                </a:solidFill>
                <a:cs typeface="+mj-lt"/>
                <a:sym typeface="+mn-ea"/>
              </a:rPr>
              <a:t>四</a:t>
            </a:r>
            <a:r>
              <a:rPr lang="en-US" altLang="zh-CN">
                <a:solidFill>
                  <a:srgbClr val="00B050"/>
                </a:solidFill>
                <a:cs typeface="+mj-lt"/>
                <a:sym typeface="+mn-ea"/>
              </a:rPr>
              <a:t>  retreat  v. </a:t>
            </a:r>
            <a:r>
              <a:rPr lang="zh-CN" altLang="en-US">
                <a:solidFill>
                  <a:srgbClr val="00B050"/>
                </a:solidFill>
                <a:cs typeface="+mj-lt"/>
                <a:sym typeface="+mn-ea"/>
              </a:rPr>
              <a:t>后退，离开，退避</a:t>
            </a:r>
            <a:endParaRPr lang="zh-CN" altLang="en-US">
              <a:solidFill>
                <a:srgbClr val="00B050"/>
              </a:solidFill>
              <a:cs typeface="+mj-lt"/>
              <a:sym typeface="+mn-ea"/>
            </a:endParaRPr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668020" y="894080"/>
            <a:ext cx="10714355" cy="5077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教材原句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Instead of </a:t>
            </a:r>
            <a:r>
              <a:rPr lang="en-US" altLang="zh-CN" sz="2400" u="sng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retreating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to their caves, some of our ancestors chose to subdue their fears and pursue the unknown. </a:t>
            </a:r>
            <a:r>
              <a:rPr lang="en-US" altLang="zh-CN" sz="2400">
                <a:ea typeface="微软雅黑" panose="020B0503020204020204" pitchFamily="34" charset="-122"/>
                <a:cs typeface="+mn-lt"/>
                <a:sym typeface="+mn-ea"/>
              </a:rPr>
              <a:t>  </a:t>
            </a:r>
            <a:r>
              <a:rPr lang="en-US" altLang="zh-CN" sz="2400">
                <a:latin typeface="Times New Roman" panose="02020603050405020304" charset="0"/>
                <a:ea typeface="微软雅黑" panose="020B0503020204020204" pitchFamily="34" charset="-122"/>
                <a:cs typeface="+mn-lt"/>
                <a:sym typeface="+mn-ea"/>
              </a:rPr>
              <a:t>我们的一些祖先没有</a:t>
            </a:r>
            <a:r>
              <a:rPr lang="en-US" altLang="zh-CN" sz="2400" u="sng">
                <a:solidFill>
                  <a:srgbClr val="FF0000"/>
                </a:solidFill>
                <a:latin typeface="Times New Roman" panose="02020603050405020304" charset="0"/>
                <a:ea typeface="微软雅黑" panose="020B0503020204020204" pitchFamily="34" charset="-122"/>
                <a:cs typeface="+mn-lt"/>
                <a:sym typeface="+mn-ea"/>
              </a:rPr>
              <a:t>退缩</a:t>
            </a:r>
            <a:r>
              <a:rPr lang="en-US" altLang="zh-CN" sz="2400">
                <a:latin typeface="Times New Roman" panose="02020603050405020304" charset="0"/>
                <a:ea typeface="微软雅黑" panose="020B0503020204020204" pitchFamily="34" charset="-122"/>
                <a:cs typeface="+mn-lt"/>
                <a:sym typeface="+mn-ea"/>
              </a:rPr>
              <a:t>到洞穴里，而是选择了征服恐惧，追求未知。</a:t>
            </a:r>
            <a:endParaRPr lang="en-US" altLang="zh-CN" sz="2400">
              <a:latin typeface="Times New Roman" panose="02020603050405020304" charset="0"/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要点必记</a:t>
            </a: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retreat   n.                 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隐居处，修养处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retreat  from...           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避开，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放弃</a:t>
            </a:r>
            <a:endParaRPr lang="en-US" altLang="zh-CN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 retreat to...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              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撤退到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...</a:t>
            </a:r>
            <a:endParaRPr lang="en-US" altLang="zh-CN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retreated back down...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从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...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撤回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99765"/>
            <a:ext cx="10969200" cy="705600"/>
          </a:xfrm>
        </p:spPr>
        <p:txBody>
          <a:bodyPr/>
          <a:lstStyle/>
          <a:p>
            <a:pPr algn="ctr"/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跟踪练习</a:t>
            </a:r>
            <a:endParaRPr lang="zh-CN" altLang="en-US"/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5" name="文本框 4"/>
          <p:cNvSpPr txBox="1"/>
          <p:nvPr/>
        </p:nvSpPr>
        <p:spPr>
          <a:xfrm>
            <a:off x="374015" y="805180"/>
            <a:ext cx="11443970" cy="5262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en-US" altLang="zh-CN" sz="2400"/>
              <a:t>1. The new driver could not retreat ________ his responsibility in this accident.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2. They say they will stay to rebuild their homes rather than retreat ______ refugee camps.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3. The area is rural with a long history as _______ retreat for city dwellers(</a:t>
            </a:r>
            <a:r>
              <a:rPr lang="zh-CN" altLang="en-US" sz="2400"/>
              <a:t>居民</a:t>
            </a:r>
            <a:r>
              <a:rPr lang="en-US" altLang="zh-CN" sz="2400"/>
              <a:t>).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4. </a:t>
            </a:r>
            <a:r>
              <a:rPr lang="en-US" altLang="zh-CN" sz="2400" u="sng"/>
              <a:t>The president's remarks appear to signal that there will be no retreat from his position</a:t>
            </a:r>
            <a:r>
              <a:rPr lang="en-US" altLang="zh-CN" sz="2400"/>
              <a:t>.</a:t>
            </a:r>
            <a:r>
              <a:rPr lang="en-US" altLang="zh-CN" sz="2400">
                <a:solidFill>
                  <a:srgbClr val="00B050"/>
                </a:solidFill>
              </a:rPr>
              <a:t> (</a:t>
            </a:r>
            <a:r>
              <a:rPr lang="zh-CN" altLang="en-US" sz="2400">
                <a:solidFill>
                  <a:srgbClr val="00B050"/>
                </a:solidFill>
              </a:rPr>
              <a:t>英译汉</a:t>
            </a:r>
            <a:r>
              <a:rPr lang="en-US" altLang="zh-CN" sz="2400">
                <a:solidFill>
                  <a:srgbClr val="00B050"/>
                </a:solidFill>
              </a:rPr>
              <a:t>)</a:t>
            </a:r>
            <a:endParaRPr lang="en-US" altLang="zh-CN" sz="2400">
              <a:solidFill>
                <a:srgbClr val="00B050"/>
              </a:solidFill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        ______________________________________</a:t>
            </a:r>
            <a:endParaRPr lang="en-US" altLang="zh-CN" sz="2400"/>
          </a:p>
        </p:txBody>
      </p:sp>
      <p:sp>
        <p:nvSpPr>
          <p:cNvPr id="6" name="文本框 5"/>
          <p:cNvSpPr txBox="1"/>
          <p:nvPr/>
        </p:nvSpPr>
        <p:spPr>
          <a:xfrm>
            <a:off x="1602105" y="5325110"/>
            <a:ext cx="58566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 </a:t>
            </a:r>
            <a:r>
              <a:rPr lang="zh-CN" altLang="en-US" sz="2400">
                <a:solidFill>
                  <a:srgbClr val="FF0000"/>
                </a:solidFill>
              </a:rPr>
              <a:t>总统的话似乎暗示他不会放弃自己的职位。</a:t>
            </a:r>
            <a:endParaRPr lang="zh-CN" altLang="en-US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187440" y="3251835"/>
            <a:ext cx="6629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a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9686925" y="1797685"/>
            <a:ext cx="6489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FF0000"/>
                </a:solidFill>
              </a:rPr>
              <a:t>to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368925" y="1035685"/>
            <a:ext cx="9740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from</a:t>
            </a:r>
            <a:endParaRPr lang="en-US" altLang="zh-CN" sz="24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8" grpId="0"/>
      <p:bldP spid="7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16965" y="0"/>
            <a:ext cx="10520045" cy="705485"/>
          </a:xfrm>
        </p:spPr>
        <p:txBody>
          <a:bodyPr/>
          <a:lstStyle/>
          <a:p>
            <a:r>
              <a:rPr>
                <a:solidFill>
                  <a:srgbClr val="00B050"/>
                </a:solidFill>
                <a:cs typeface="+mj-lt"/>
                <a:sym typeface="+mn-ea"/>
              </a:rPr>
              <a:t>✭词汇</a:t>
            </a:r>
            <a:r>
              <a:rPr lang="zh-CN">
                <a:solidFill>
                  <a:srgbClr val="00B050"/>
                </a:solidFill>
                <a:cs typeface="+mj-lt"/>
                <a:sym typeface="+mn-ea"/>
              </a:rPr>
              <a:t>五</a:t>
            </a:r>
            <a:r>
              <a:rPr lang="en-US" altLang="zh-CN">
                <a:solidFill>
                  <a:srgbClr val="00B050"/>
                </a:solidFill>
                <a:cs typeface="+mj-lt"/>
                <a:sym typeface="+mn-ea"/>
              </a:rPr>
              <a:t>   investigation  n. </a:t>
            </a:r>
            <a:r>
              <a:rPr lang="zh-CN" altLang="en-US">
                <a:solidFill>
                  <a:srgbClr val="00B050"/>
                </a:solidFill>
                <a:cs typeface="+mj-lt"/>
                <a:sym typeface="+mn-ea"/>
              </a:rPr>
              <a:t>调查，调查研究</a:t>
            </a:r>
            <a:endParaRPr lang="zh-CN" altLang="en-US">
              <a:solidFill>
                <a:srgbClr val="00B050"/>
              </a:solidFill>
              <a:cs typeface="+mj-lt"/>
              <a:sym typeface="+mn-ea"/>
            </a:endParaRPr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668020" y="880110"/>
            <a:ext cx="10714355" cy="45231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教材原句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ea typeface="微软雅黑" panose="020B0503020204020204" pitchFamily="34" charset="-122"/>
                <a:cs typeface="+mn-lt"/>
                <a:sym typeface="+mn-ea"/>
              </a:rPr>
              <a:t>Talk about the</a:t>
            </a:r>
            <a:r>
              <a:rPr lang="en-US" altLang="zh-CN" sz="2400" u="sng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 investigations</a:t>
            </a:r>
            <a:r>
              <a:rPr lang="en-US" altLang="zh-CN" sz="2400">
                <a:ea typeface="微软雅黑" panose="020B0503020204020204" pitchFamily="34" charset="-122"/>
                <a:cs typeface="+mn-lt"/>
                <a:sym typeface="+mn-ea"/>
              </a:rPr>
              <a:t> into another scientific mystery.   谈谈对另一个科学谜团的</a:t>
            </a:r>
            <a:r>
              <a:rPr lang="en-US" altLang="zh-CN" sz="2400" u="sng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调查</a:t>
            </a:r>
            <a:r>
              <a:rPr lang="zh-CN" altLang="en-US" sz="2400" u="sng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研究</a:t>
            </a:r>
            <a:r>
              <a:rPr lang="zh-CN" altLang="en-US" sz="2400">
                <a:ea typeface="微软雅黑" panose="020B0503020204020204" pitchFamily="34" charset="-122"/>
                <a:cs typeface="+mn-lt"/>
                <a:sym typeface="+mn-ea"/>
              </a:rPr>
              <a:t>。</a:t>
            </a:r>
            <a:r>
              <a:rPr lang="en-US" altLang="zh-CN" sz="2400"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要点必记 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endParaRPr lang="en-US" altLang="zh-CN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  investigate   v.                </a:t>
            </a: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调查，研究</a:t>
            </a: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  investigate  into sth        </a:t>
            </a: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对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...</a:t>
            </a: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进行调查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  </a:t>
            </a:r>
            <a:endParaRPr lang="en-US" altLang="zh-CN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  under investigation        </a:t>
            </a: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在调查研究中</a:t>
            </a: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  make an investigation </a:t>
            </a: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3130" y="43815"/>
            <a:ext cx="10241915" cy="705485"/>
          </a:xfrm>
        </p:spPr>
        <p:txBody>
          <a:bodyPr/>
          <a:lstStyle/>
          <a:p>
            <a:pPr algn="ctr"/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跟踪练习</a:t>
            </a:r>
            <a:endParaRPr lang="zh-CN" altLang="en-US"/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128270" y="749300"/>
            <a:ext cx="11736705" cy="52622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en-US" altLang="zh-CN" sz="2400"/>
              <a:t>1. </a:t>
            </a:r>
            <a:r>
              <a:rPr lang="zh-CN" altLang="en-US" sz="2400"/>
              <a:t>The </a:t>
            </a:r>
            <a:r>
              <a:rPr lang="en-US" altLang="zh-CN" sz="2400"/>
              <a:t>_______________(</a:t>
            </a:r>
            <a:r>
              <a:rPr lang="zh-CN" altLang="en-US" sz="2400"/>
              <a:t>investigat</a:t>
            </a:r>
            <a:r>
              <a:rPr lang="en-US" altLang="zh-CN" sz="2400"/>
              <a:t>e)</a:t>
            </a:r>
            <a:r>
              <a:rPr lang="zh-CN" altLang="en-US" sz="2400"/>
              <a:t> was carried out under the direction of a senior police officer.</a:t>
            </a:r>
            <a:endParaRPr lang="zh-CN" altLang="en-US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2. </a:t>
            </a:r>
            <a:r>
              <a:rPr lang="zh-CN" altLang="en-US" sz="2400">
                <a:sym typeface="+mn-ea"/>
              </a:rPr>
              <a:t>I hope you can make an investigation</a:t>
            </a:r>
            <a:r>
              <a:rPr lang="en-US" altLang="zh-CN" sz="2400">
                <a:sym typeface="+mn-ea"/>
              </a:rPr>
              <a:t>________</a:t>
            </a:r>
            <a:r>
              <a:rPr lang="zh-CN" altLang="en-US" sz="2400">
                <a:sym typeface="+mn-ea"/>
              </a:rPr>
              <a:t>this matter as soon as possible</a:t>
            </a:r>
            <a:r>
              <a:rPr lang="en-US" altLang="zh-CN" sz="2400">
                <a:sym typeface="+mn-ea"/>
              </a:rPr>
              <a:t>.</a:t>
            </a:r>
            <a:endParaRPr lang="en-US" altLang="zh-CN" sz="2400">
              <a:sym typeface="+mn-ea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sym typeface="+mn-ea"/>
              </a:rPr>
              <a:t>3. More serious leaks, involving national security, are likely to  _________________ (investigate) by the police.</a:t>
            </a:r>
            <a:endParaRPr lang="en-US" altLang="zh-CN" sz="2400">
              <a:sym typeface="+mn-ea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sym typeface="+mn-ea"/>
              </a:rPr>
              <a:t>4. Up to date, all the patients __________ investigation have received treatment with this drug.</a:t>
            </a:r>
            <a:endParaRPr lang="en-US" altLang="zh-CN" sz="2400"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274445" y="979170"/>
            <a:ext cx="22428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FF0000"/>
                </a:solidFill>
              </a:rPr>
              <a:t>investigation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834380" y="2461260"/>
            <a:ext cx="8464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FF0000"/>
                </a:solidFill>
              </a:rPr>
              <a:t>into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8882380" y="3198495"/>
            <a:ext cx="22720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FF0000"/>
                </a:solidFill>
              </a:rPr>
              <a:t>be investiaged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8" name="文本框 7"/>
          <p:cNvSpPr txBox="1"/>
          <p:nvPr/>
        </p:nvSpPr>
        <p:spPr>
          <a:xfrm>
            <a:off x="4380865" y="4648200"/>
            <a:ext cx="11861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under</a:t>
            </a:r>
            <a:endParaRPr lang="en-US" altLang="zh-CN" sz="24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98525" y="85725"/>
            <a:ext cx="10966450" cy="705485"/>
          </a:xfrm>
        </p:spPr>
        <p:txBody>
          <a:bodyPr/>
          <a:lstStyle/>
          <a:p>
            <a:r>
              <a:rPr>
                <a:solidFill>
                  <a:srgbClr val="00B050"/>
                </a:solidFill>
                <a:cs typeface="+mj-lt"/>
                <a:sym typeface="+mn-ea"/>
              </a:rPr>
              <a:t>✭词汇</a:t>
            </a:r>
            <a:r>
              <a:rPr lang="zh-CN">
                <a:solidFill>
                  <a:srgbClr val="00B050"/>
                </a:solidFill>
                <a:cs typeface="+mj-lt"/>
                <a:sym typeface="+mn-ea"/>
              </a:rPr>
              <a:t>六</a:t>
            </a:r>
            <a:r>
              <a:rPr lang="en-US" altLang="zh-CN">
                <a:solidFill>
                  <a:srgbClr val="00B050"/>
                </a:solidFill>
                <a:cs typeface="+mj-lt"/>
                <a:sym typeface="+mn-ea"/>
              </a:rPr>
              <a:t>  equivalent  adj. </a:t>
            </a:r>
            <a:r>
              <a:rPr lang="zh-CN" altLang="en-US">
                <a:solidFill>
                  <a:srgbClr val="00B050"/>
                </a:solidFill>
                <a:cs typeface="+mj-lt"/>
                <a:sym typeface="+mn-ea"/>
              </a:rPr>
              <a:t>等同的，等值的</a:t>
            </a:r>
            <a:endParaRPr lang="zh-CN" altLang="en-US">
              <a:solidFill>
                <a:srgbClr val="00B050"/>
              </a:solidFill>
              <a:cs typeface="+mj-lt"/>
              <a:sym typeface="+mn-ea"/>
            </a:endParaRPr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668020" y="894080"/>
            <a:ext cx="10714355" cy="45231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◆教材原句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The pressure is </a:t>
            </a:r>
            <a:r>
              <a:rPr lang="en-US" altLang="zh-CN" sz="2400" u="sng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equivalent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to 50 aeroplanes stacked one on top of another.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其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压力</a:t>
            </a:r>
            <a:r>
              <a:rPr lang="en-US" altLang="zh-CN" sz="2400" u="sng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相当于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50架飞机叠在一起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。</a:t>
            </a:r>
            <a:endParaRPr lang="en-US" altLang="zh-CN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◆要点必记 </a:t>
            </a: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equivalently   adv.                  </a:t>
            </a:r>
            <a:r>
              <a:rPr lang="zh-CN" altLang="en-US" sz="2400"/>
              <a:t>等价地，同等地</a:t>
            </a:r>
            <a:endParaRPr lang="zh-CN" altLang="en-US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be equivalent to....                 </a:t>
            </a:r>
            <a:r>
              <a:rPr lang="zh-CN" altLang="en-US" sz="2400"/>
              <a:t>同等于，相当于</a:t>
            </a:r>
            <a:endParaRPr lang="zh-CN" altLang="en-US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be equivalent to doing sth     </a:t>
            </a:r>
            <a:r>
              <a:rPr lang="zh-CN" altLang="en-US" sz="2400">
                <a:sym typeface="+mn-ea"/>
              </a:rPr>
              <a:t>同等于，相当于</a:t>
            </a:r>
            <a:endParaRPr lang="zh-CN" altLang="en-US" sz="2400"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</a:t>
            </a:r>
            <a:r>
              <a:rPr lang="en-US" altLang="zh-CN" sz="2400">
                <a:sym typeface="+mn-ea"/>
              </a:rPr>
              <a:t>equivalent length/ depth/       </a:t>
            </a:r>
            <a:r>
              <a:rPr lang="zh-CN" altLang="en-US" sz="2400">
                <a:sym typeface="+mn-ea"/>
              </a:rPr>
              <a:t>同等长度，同等深度</a:t>
            </a:r>
            <a:endParaRPr lang="zh-CN" altLang="en-US" sz="2400"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76960" y="0"/>
            <a:ext cx="10461625" cy="705485"/>
          </a:xfrm>
        </p:spPr>
        <p:txBody>
          <a:bodyPr/>
          <a:lstStyle/>
          <a:p>
            <a:pPr algn="ctr"/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跟踪练习</a:t>
            </a:r>
            <a:endParaRPr lang="zh-CN" altLang="en-US"/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288290" y="705485"/>
            <a:ext cx="11348720" cy="52622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en-US" altLang="zh-CN" sz="2400"/>
              <a:t>1. </a:t>
            </a:r>
            <a:r>
              <a:rPr lang="zh-CN" altLang="en-US" sz="2400"/>
              <a:t>Changing her job like that is equivalent to </a:t>
            </a:r>
            <a:r>
              <a:rPr lang="en-US" altLang="zh-CN" sz="2400"/>
              <a:t>__________ (</a:t>
            </a:r>
            <a:r>
              <a:rPr lang="zh-CN" altLang="en-US" sz="2400"/>
              <a:t>giv</a:t>
            </a:r>
            <a:r>
              <a:rPr lang="en-US" altLang="zh-CN" sz="2400"/>
              <a:t>e)</a:t>
            </a:r>
            <a:r>
              <a:rPr lang="zh-CN" altLang="en-US" sz="2400"/>
              <a:t> her </a:t>
            </a:r>
            <a:r>
              <a:rPr lang="en-US" altLang="zh-CN" sz="2400"/>
              <a:t>a good chance</a:t>
            </a:r>
            <a:r>
              <a:rPr lang="zh-CN" altLang="en-US" sz="2400"/>
              <a:t>.</a:t>
            </a:r>
            <a:endParaRPr lang="zh-CN" altLang="en-US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2. These are not similar or equivalent __________ what happens when man ages.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3. Please use this way if you really want to deal with such exception types  ______________ (equivalent).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4. </a:t>
            </a:r>
            <a:r>
              <a:rPr lang="en-US" altLang="zh-CN" sz="2400" u="sng"/>
              <a:t>The helmets are designed to withstand impacts equivalent to a fall from a bicycle</a:t>
            </a:r>
            <a:r>
              <a:rPr lang="en-US" altLang="zh-CN" sz="2400"/>
              <a:t>. </a:t>
            </a:r>
            <a:r>
              <a:rPr lang="en-US" altLang="zh-CN" sz="2400">
                <a:solidFill>
                  <a:schemeClr val="accent3"/>
                </a:solidFill>
              </a:rPr>
              <a:t>(</a:t>
            </a:r>
            <a:r>
              <a:rPr lang="zh-CN" altLang="en-US" sz="2400">
                <a:solidFill>
                  <a:schemeClr val="accent3"/>
                </a:solidFill>
              </a:rPr>
              <a:t>英译汉</a:t>
            </a:r>
            <a:r>
              <a:rPr lang="en-US" altLang="zh-CN" sz="2400">
                <a:solidFill>
                  <a:schemeClr val="accent3"/>
                </a:solidFill>
              </a:rPr>
              <a:t>)</a:t>
            </a:r>
            <a:endParaRPr lang="en-US" altLang="zh-CN" sz="2400">
              <a:solidFill>
                <a:schemeClr val="accent3"/>
              </a:solidFill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       ____________________________________________</a:t>
            </a:r>
            <a:endParaRPr lang="en-US" altLang="zh-CN" sz="2400"/>
          </a:p>
        </p:txBody>
      </p:sp>
      <p:sp>
        <p:nvSpPr>
          <p:cNvPr id="4" name="文本框 3"/>
          <p:cNvSpPr txBox="1"/>
          <p:nvPr/>
        </p:nvSpPr>
        <p:spPr>
          <a:xfrm>
            <a:off x="1447165" y="5198745"/>
            <a:ext cx="70834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</a:rPr>
              <a:t>头盔设计成能承受相当于从自行车上摔下来的力度。</a:t>
            </a:r>
            <a:endParaRPr lang="zh-CN" altLang="en-US" sz="240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58470" y="3166110"/>
            <a:ext cx="21075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equivalently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820410" y="1670685"/>
            <a:ext cx="9747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to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554470" y="958215"/>
            <a:ext cx="11995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giving </a:t>
            </a:r>
            <a:endParaRPr lang="en-US" altLang="zh-CN" sz="24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/>
      <p:bldP spid="5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100400"/>
            <a:ext cx="10969200" cy="705600"/>
          </a:xfrm>
        </p:spPr>
        <p:txBody>
          <a:bodyPr/>
          <a:lstStyle/>
          <a:p>
            <a:pPr algn="ctr"/>
            <a:r>
              <a:rPr lang="zh-CN"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单元</a:t>
            </a:r>
            <a: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语法</a:t>
            </a:r>
            <a:r>
              <a:rPr lang="en-US"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   </a:t>
            </a:r>
            <a:r>
              <a:rPr lang="zh-CN" altLang="en-US"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复习名词性从句</a:t>
            </a:r>
            <a:endParaRPr lang="zh-CN" altLang="en-US">
              <a:solidFill>
                <a:srgbClr val="00B050"/>
              </a:solidFill>
              <a:latin typeface="微软雅黑" panose="020B0503020204020204" pitchFamily="34" charset="-122"/>
              <a:sym typeface="+mn-ea"/>
            </a:endParaRPr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graphicFrame>
        <p:nvGraphicFramePr>
          <p:cNvPr id="3" name="表格 2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387985" y="1632585"/>
          <a:ext cx="11470005" cy="4881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9130"/>
                <a:gridCol w="2683510"/>
                <a:gridCol w="8127365"/>
              </a:tblGrid>
              <a:tr h="1220470">
                <a:tc>
                  <a:txBody>
                    <a:bodyPr wrap="square"/>
                    <a:lstStyle/>
                    <a:p>
                      <a:pPr indent="0">
                        <a:buNone/>
                      </a:pPr>
                      <a:r>
                        <a:rPr lang="en-US" sz="2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en-US" altLang="en-US" sz="2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 wrap="square"/>
                    <a:lstStyle/>
                    <a:p>
                      <a:pPr indent="0">
                        <a:buNone/>
                      </a:pPr>
                      <a:r>
                        <a:rPr lang="en-US" sz="2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subject clause</a:t>
                      </a:r>
                      <a:endParaRPr lang="en-US" altLang="en-US" sz="2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 wrap="square"/>
                    <a:lstStyle/>
                    <a:p>
                      <a:pPr indent="0">
                        <a:buNone/>
                      </a:pPr>
                      <a:r>
                        <a:rPr lang="en-US" sz="2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It serves as the subject of the sentence.</a:t>
                      </a:r>
                      <a:endParaRPr lang="en-US" altLang="en-US" sz="2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220470">
                <a:tc>
                  <a:txBody>
                    <a:bodyPr wrap="square"/>
                    <a:lstStyle/>
                    <a:p>
                      <a:pPr indent="0">
                        <a:buNone/>
                      </a:pPr>
                      <a:r>
                        <a:rPr lang="en-US" sz="2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en-US" altLang="en-US" sz="2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 wrap="square"/>
                    <a:lstStyle/>
                    <a:p>
                      <a:pPr indent="0">
                        <a:buNone/>
                      </a:pPr>
                      <a:r>
                        <a:rPr lang="en-US" sz="2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object clause</a:t>
                      </a:r>
                      <a:endParaRPr lang="en-US" altLang="en-US" sz="2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 wrap="square"/>
                    <a:lstStyle/>
                    <a:p>
                      <a:pPr indent="0">
                        <a:buNone/>
                      </a:pPr>
                      <a:r>
                        <a:rPr lang="en-US" sz="2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It serves as the object of the sentence. </a:t>
                      </a:r>
                      <a:endParaRPr lang="en-US" altLang="en-US" sz="2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</a:tr>
              <a:tr h="1220470">
                <a:tc>
                  <a:txBody>
                    <a:bodyPr wrap="square"/>
                    <a:lstStyle/>
                    <a:p>
                      <a:pPr indent="0">
                        <a:buNone/>
                      </a:pPr>
                      <a:r>
                        <a:rPr lang="en-US" sz="2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en-US" altLang="en-US" sz="2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 wrap="square"/>
                    <a:lstStyle/>
                    <a:p>
                      <a:pPr indent="0">
                        <a:buNone/>
                      </a:pPr>
                      <a:r>
                        <a:rPr lang="en-US" sz="2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predictive clause</a:t>
                      </a:r>
                      <a:endParaRPr lang="en-US" altLang="en-US" sz="2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 wrap="square"/>
                    <a:lstStyle/>
                    <a:p>
                      <a:pPr indent="0">
                        <a:buNone/>
                      </a:pPr>
                      <a:r>
                        <a:rPr lang="en-US" sz="2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It serves as the predictive of the sentence.</a:t>
                      </a:r>
                      <a:endParaRPr lang="en-US" altLang="en-US" sz="2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1220470">
                <a:tc>
                  <a:txBody>
                    <a:bodyPr wrap="square"/>
                    <a:lstStyle/>
                    <a:p>
                      <a:pPr indent="0">
                        <a:buNone/>
                      </a:pPr>
                      <a:r>
                        <a:rPr lang="en-US" sz="2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en-US" altLang="en-US" sz="2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 wrap="square"/>
                    <a:lstStyle/>
                    <a:p>
                      <a:pPr indent="0">
                        <a:buNone/>
                      </a:pPr>
                      <a:r>
                        <a:rPr lang="en-US" sz="2400" b="0">
                          <a:solidFill>
                            <a:srgbClr val="333333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appositive clause</a:t>
                      </a:r>
                      <a:endParaRPr lang="en-US" altLang="en-US" sz="2400" b="0">
                        <a:solidFill>
                          <a:srgbClr val="333333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 wrap="square"/>
                    <a:lstStyle/>
                    <a:p>
                      <a:pPr indent="0">
                        <a:buNone/>
                      </a:pPr>
                      <a:r>
                        <a:rPr lang="en-US" sz="24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The clause gives further information about the noun before the clause. </a:t>
                      </a:r>
                      <a:endParaRPr lang="en-US" altLang="en-US" sz="24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4" name="文本框 3"/>
          <p:cNvSpPr txBox="1"/>
          <p:nvPr/>
        </p:nvSpPr>
        <p:spPr>
          <a:xfrm>
            <a:off x="387985" y="1074420"/>
            <a:ext cx="52349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</a:rPr>
              <a:t>一</a:t>
            </a:r>
            <a:r>
              <a:rPr lang="en-US" altLang="zh-CN" sz="2400">
                <a:solidFill>
                  <a:srgbClr val="FF0000"/>
                </a:solidFill>
              </a:rPr>
              <a:t>. </a:t>
            </a:r>
            <a:r>
              <a:rPr lang="zh-CN" altLang="en-US" sz="2400">
                <a:solidFill>
                  <a:srgbClr val="FF0000"/>
                </a:solidFill>
              </a:rPr>
              <a:t>名词性从句的类型以及语用功能</a:t>
            </a:r>
            <a:endParaRPr lang="zh-CN" altLang="en-US" sz="2400">
              <a:solidFill>
                <a:srgbClr val="FF0000"/>
              </a:solidFill>
            </a:endParaRPr>
          </a:p>
        </p:txBody>
      </p:sp>
    </p:spTree>
    <p:custDataLst>
      <p:tags r:id="rId2"/>
    </p:custData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925" y="0"/>
            <a:ext cx="5593080" cy="705485"/>
          </a:xfrm>
        </p:spPr>
        <p:txBody>
          <a:bodyPr/>
          <a:lstStyle/>
          <a:p>
            <a:r>
              <a:rPr lang="zh-CN" altLang="en-US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二</a:t>
            </a:r>
            <a:r>
              <a:rPr lang="en-US" altLang="zh-CN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</a:t>
            </a:r>
            <a:r>
              <a:rPr lang="zh-CN" altLang="en-US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名词性从句的引导词</a:t>
            </a:r>
            <a:endParaRPr lang="zh-CN" altLang="en-US"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144780" y="803275"/>
            <a:ext cx="11860530" cy="52622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连词that：本身无意义。引导单一的宾语从句时that常可省略，但引导主语从句、表语从句、同位语从句时that通常不被省略。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2.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whether,if ：本身有意义"是否"，表从句内容不确定性；as if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=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as though：表示"好像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/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似乎"，以上在从句中均不充当任何成分。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3.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连接代词10个: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what/whatever, who/whoever, whom/whomever, whose/whosever, which/whichever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;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pPr fontAlgn="auto">
              <a:lnSpc>
                <a:spcPct val="2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4.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连接副词8个:when/whenever, where/wherever, how/however, why,because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70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理解应用</a:t>
            </a:r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endParaRPr lang="zh-CN" altLang="en-US"/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4" name="文本框 3"/>
          <p:cNvSpPr txBox="1"/>
          <p:nvPr/>
        </p:nvSpPr>
        <p:spPr>
          <a:xfrm>
            <a:off x="433070" y="830580"/>
            <a:ext cx="11431905" cy="5262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en-US" altLang="zh-CN" sz="2400"/>
              <a:t>1.___________ the college will take in more new students this year is true. 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2. We took it for granted __________ they would accept the proposal.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3. The doubt is __________ she should have a low opinion of the test.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4. I am going to express ___________ comes into my mind.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5. To practice as much as possible is ____________ the secret lies.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6. In such a case, I will insist on ___________ I bebieve  is ture.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7. ____________ breaks the rules will be punished for sure. </a:t>
            </a:r>
            <a:endParaRPr lang="en-US" altLang="zh-CN" sz="2400"/>
          </a:p>
        </p:txBody>
      </p:sp>
      <p:sp>
        <p:nvSpPr>
          <p:cNvPr id="5" name="文本框 4"/>
          <p:cNvSpPr txBox="1"/>
          <p:nvPr/>
        </p:nvSpPr>
        <p:spPr>
          <a:xfrm>
            <a:off x="994410" y="1056005"/>
            <a:ext cx="12966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FF0000"/>
                </a:solidFill>
              </a:rPr>
              <a:t>That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971925" y="1790065"/>
            <a:ext cx="12687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FF0000"/>
                </a:solidFill>
              </a:rPr>
              <a:t>that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814955" y="2552065"/>
            <a:ext cx="13830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whether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957955" y="3314065"/>
            <a:ext cx="16224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whatever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778500" y="3977005"/>
            <a:ext cx="15100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FF0000"/>
                </a:solidFill>
              </a:rPr>
              <a:t>where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5114925" y="4668520"/>
            <a:ext cx="15093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whatever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993775" y="5430520"/>
            <a:ext cx="16236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Whoever</a:t>
            </a:r>
            <a:endParaRPr lang="en-US" altLang="zh-CN" sz="24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3" grpId="0"/>
      <p:bldP spid="23" grpId="0"/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11575" y="255975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>
                <a:solidFill>
                  <a:schemeClr val="accent1"/>
                </a:solidFill>
                <a:latin typeface="微软雅黑" panose="020B0503020204020204" pitchFamily="34" charset="-122"/>
                <a:sym typeface="+mn-ea"/>
              </a:rPr>
            </a:br>
            <a:r>
              <a:rPr sz="4445">
                <a:solidFill>
                  <a:schemeClr val="accent1"/>
                </a:solidFill>
                <a:latin typeface="微软雅黑" panose="020B0503020204020204" pitchFamily="34" charset="-122"/>
                <a:sym typeface="+mn-ea"/>
              </a:rPr>
              <a:t>本课件主要内容安排</a:t>
            </a:r>
            <a:br>
              <a:rPr sz="4445">
                <a:sym typeface="+mn-ea"/>
              </a:rPr>
            </a:br>
            <a:endParaRPr lang="zh-CN" altLang="en-US" sz="4445"/>
          </a:p>
        </p:txBody>
      </p:sp>
      <p:sp>
        <p:nvSpPr>
          <p:cNvPr id="5" name="内容占位符 2"/>
          <p:cNvSpPr>
            <a:spLocks noGrp="1"/>
          </p:cNvSpPr>
          <p:nvPr/>
        </p:nvSpPr>
        <p:spPr>
          <a:xfrm>
            <a:off x="1713865" y="1332230"/>
            <a:ext cx="8404860" cy="4526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•"/>
              <a:defRPr sz="42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90600" indent="-3810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–"/>
              <a:defRPr sz="373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24000" indent="-3048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33600" indent="-3048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–"/>
              <a:defRPr sz="26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200" indent="-3048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»"/>
              <a:defRPr sz="26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800" indent="-3048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•"/>
              <a:defRPr sz="26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400" indent="-3048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•"/>
              <a:defRPr sz="26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2000" indent="-3048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•"/>
              <a:defRPr sz="26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600" indent="-304800" algn="l" defTabSz="1219200" rtl="0" eaLnBrk="1" latinLnBrk="0" hangingPunct="1">
              <a:spcBef>
                <a:spcPts val="130"/>
              </a:spcBef>
              <a:buFont typeface="Arial" panose="020B0604020202020204" pitchFamily="34" charset="0"/>
              <a:buChar char="•"/>
              <a:defRPr sz="26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lnSpc>
                <a:spcPct val="150000"/>
              </a:lnSpc>
              <a:spcBef>
                <a:spcPts val="100"/>
              </a:spcBef>
              <a:buNone/>
            </a:pPr>
            <a:r>
              <a:rPr lang="en-US" altLang="zh-CN" b="1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   </a:t>
            </a:r>
            <a:r>
              <a:rPr lang="zh-CN" altLang="en-US" sz="3110" b="1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课件内容</a:t>
            </a:r>
            <a:endParaRPr lang="en-US" altLang="zh-CN" sz="3110" b="1">
              <a:solidFill>
                <a:srgbClr val="FF0000"/>
              </a:solidFill>
              <a:latin typeface="Times New Roman" panose="02020603050405020304" charset="0"/>
            </a:endParaRPr>
          </a:p>
          <a:p>
            <a:pPr marL="0" indent="0" algn="ctr" fontAlgn="auto">
              <a:lnSpc>
                <a:spcPct val="150000"/>
              </a:lnSpc>
              <a:spcBef>
                <a:spcPts val="100"/>
              </a:spcBef>
              <a:buNone/>
            </a:pPr>
            <a:r>
              <a:rPr lang="en-US" altLang="zh-CN" sz="3110">
                <a:latin typeface="Times New Roman" panose="02020603050405020304" charset="0"/>
                <a:sym typeface="+mn-ea"/>
              </a:rPr>
              <a:t>1. </a:t>
            </a:r>
            <a:r>
              <a:rPr lang="zh-CN" altLang="en-US" sz="3110">
                <a:latin typeface="Times New Roman" panose="02020603050405020304" charset="0"/>
                <a:sym typeface="+mn-ea"/>
              </a:rPr>
              <a:t>单元构词扩展词汇</a:t>
            </a:r>
            <a:endParaRPr lang="en-US" altLang="zh-CN" sz="3110">
              <a:latin typeface="Times New Roman" panose="02020603050405020304" charset="0"/>
            </a:endParaRPr>
          </a:p>
          <a:p>
            <a:pPr marL="0" indent="0" algn="ctr" fontAlgn="auto">
              <a:lnSpc>
                <a:spcPct val="150000"/>
              </a:lnSpc>
              <a:spcBef>
                <a:spcPts val="100"/>
              </a:spcBef>
              <a:buNone/>
            </a:pPr>
            <a:r>
              <a:rPr lang="en-US" altLang="zh-CN" sz="3110">
                <a:latin typeface="Times New Roman" panose="02020603050405020304" charset="0"/>
                <a:sym typeface="+mn-ea"/>
              </a:rPr>
              <a:t>2. </a:t>
            </a:r>
            <a:r>
              <a:rPr lang="zh-CN" altLang="en-US" sz="3110">
                <a:latin typeface="Times New Roman" panose="02020603050405020304" charset="0"/>
                <a:sym typeface="+mn-ea"/>
              </a:rPr>
              <a:t>单元核心词汇讲解</a:t>
            </a:r>
            <a:endParaRPr lang="zh-CN" altLang="en-US" sz="3110">
              <a:latin typeface="Times New Roman" panose="02020603050405020304" charset="0"/>
            </a:endParaRPr>
          </a:p>
          <a:p>
            <a:pPr marL="0" indent="0" algn="ctr" fontAlgn="auto">
              <a:lnSpc>
                <a:spcPct val="150000"/>
              </a:lnSpc>
              <a:spcBef>
                <a:spcPts val="100"/>
              </a:spcBef>
              <a:buNone/>
            </a:pPr>
            <a:r>
              <a:rPr lang="en-US" altLang="zh-CN" sz="3110">
                <a:latin typeface="Times New Roman" panose="02020603050405020304" charset="0"/>
                <a:sym typeface="+mn-ea"/>
              </a:rPr>
              <a:t>3. </a:t>
            </a:r>
            <a:r>
              <a:rPr lang="zh-CN" altLang="en-US" sz="3110">
                <a:latin typeface="Times New Roman" panose="02020603050405020304" charset="0"/>
                <a:sym typeface="+mn-ea"/>
              </a:rPr>
              <a:t>单元专题语法讲解</a:t>
            </a:r>
            <a:endParaRPr lang="zh-CN" altLang="en-US" sz="3110">
              <a:latin typeface="Times New Roman" panose="02020603050405020304" charset="0"/>
            </a:endParaRPr>
          </a:p>
          <a:p>
            <a:pPr marL="0" indent="0" algn="ctr" fontAlgn="auto">
              <a:lnSpc>
                <a:spcPct val="150000"/>
              </a:lnSpc>
              <a:spcBef>
                <a:spcPts val="100"/>
              </a:spcBef>
              <a:buNone/>
            </a:pPr>
            <a:r>
              <a:rPr lang="en-US" altLang="zh-CN" sz="3110">
                <a:latin typeface="Times New Roman" panose="02020603050405020304" charset="0"/>
                <a:sym typeface="+mn-ea"/>
              </a:rPr>
              <a:t>4. </a:t>
            </a:r>
            <a:r>
              <a:rPr lang="zh-CN" altLang="en-US" sz="3110">
                <a:latin typeface="Times New Roman" panose="02020603050405020304" charset="0"/>
                <a:sym typeface="+mn-ea"/>
              </a:rPr>
              <a:t>单元重点句型讲解</a:t>
            </a:r>
            <a:endParaRPr lang="zh-CN" altLang="en-US" sz="3110">
              <a:latin typeface="Times New Roman" panose="02020603050405020304" charset="0"/>
            </a:endParaRPr>
          </a:p>
          <a:p>
            <a:pPr marL="0" indent="0" fontAlgn="auto">
              <a:lnSpc>
                <a:spcPct val="150000"/>
              </a:lnSpc>
              <a:spcBef>
                <a:spcPts val="100"/>
              </a:spcBef>
              <a:buNone/>
            </a:pPr>
            <a:endParaRPr lang="zh-CN" altLang="en-US">
              <a:latin typeface="Times New Roman" panose="02020603050405020304" charset="0"/>
            </a:endParaRPr>
          </a:p>
          <a:p>
            <a:pPr marL="0" indent="0" fontAlgn="auto">
              <a:lnSpc>
                <a:spcPct val="150000"/>
              </a:lnSpc>
              <a:spcBef>
                <a:spcPts val="100"/>
              </a:spcBef>
              <a:buNone/>
            </a:pPr>
            <a:endParaRPr lang="zh-CN" altLang="en-US"/>
          </a:p>
        </p:txBody>
      </p:sp>
      <p:grpSp>
        <p:nvGrpSpPr>
          <p:cNvPr id="9" name="Group 21_1"/>
          <p:cNvGrpSpPr/>
          <p:nvPr/>
        </p:nvGrpSpPr>
        <p:grpSpPr>
          <a:xfrm>
            <a:off x="-47879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  <p:custDataLst>
      <p:tags r:id="rId1"/>
    </p:custData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8400" y="114370"/>
            <a:ext cx="10969200" cy="705600"/>
          </a:xfrm>
        </p:spPr>
        <p:txBody>
          <a:bodyPr/>
          <a:lstStyle/>
          <a:p>
            <a:pPr algn="ctr"/>
            <a: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单元重点句型 </a:t>
            </a:r>
            <a:r>
              <a:rPr lang="en-US"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1</a:t>
            </a:r>
            <a:endParaRPr lang="zh-CN" altLang="en-US"/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100" name="文本框 99"/>
          <p:cNvSpPr txBox="1"/>
          <p:nvPr/>
        </p:nvSpPr>
        <p:spPr>
          <a:xfrm>
            <a:off x="1187450" y="1070610"/>
            <a:ext cx="10194925" cy="45231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400" b="0">
                <a:solidFill>
                  <a:srgbClr val="C0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1. This is likely to have led to a series of drought, each lasting for a couple of years. </a:t>
            </a:r>
            <a:endParaRPr lang="en-US" sz="2400" b="0">
              <a:solidFill>
                <a:srgbClr val="C0000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en-US" sz="2400" b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</a:rPr>
              <a:t>[</a:t>
            </a:r>
            <a:r>
              <a:rPr lang="zh-CN" sz="2400" b="1">
                <a:solidFill>
                  <a:srgbClr val="00B050"/>
                </a:solidFill>
                <a:ea typeface="宋体" panose="02010600030101010101" pitchFamily="2" charset="-122"/>
              </a:rPr>
              <a:t>句式分析</a:t>
            </a:r>
            <a:r>
              <a:rPr lang="en-US" sz="2400" b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</a:rPr>
              <a:t>]</a:t>
            </a:r>
            <a:r>
              <a:rPr lang="en-US" sz="2400" b="0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</a:rPr>
              <a:t> 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“each lasting for a couple of years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”是由“代词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+ 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现在分词”构成的</a:t>
            </a:r>
            <a:r>
              <a:rPr lang="en-US" sz="2400" b="0" u="sng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 </a:t>
            </a:r>
            <a:r>
              <a:rPr lang="zh-CN" sz="2400" b="0" u="sng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独立主格</a:t>
            </a:r>
            <a:r>
              <a:rPr lang="en-US" sz="2400" b="0" u="sng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 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结构。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其中动词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last 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与逻辑主语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each 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构成 </a:t>
            </a:r>
            <a:r>
              <a:rPr lang="en-US" sz="2400" b="0" u="sng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 </a:t>
            </a:r>
            <a:r>
              <a:rPr lang="zh-CN" sz="2400" b="0" u="sng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主动</a:t>
            </a:r>
            <a:r>
              <a:rPr lang="en-US" sz="2400" b="0" u="sng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 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语态关系，故使用</a:t>
            </a:r>
            <a:r>
              <a:rPr lang="en-US" sz="2400" b="0" u="sng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r>
              <a:rPr lang="zh-CN" sz="2400" b="0" u="sng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现在</a:t>
            </a:r>
            <a:r>
              <a:rPr lang="en-US" sz="2400" b="0" u="sng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分词。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
</a:t>
            </a:r>
            <a:endParaRPr lang="zh-CN" sz="2400" b="0"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r>
              <a:rPr lang="en-US" sz="2400" b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</a:rPr>
              <a:t>[</a:t>
            </a:r>
            <a:r>
              <a:rPr lang="zh-CN" sz="2400" b="1">
                <a:solidFill>
                  <a:srgbClr val="00B050"/>
                </a:solidFill>
                <a:ea typeface="宋体" panose="02010600030101010101" pitchFamily="2" charset="-122"/>
              </a:rPr>
              <a:t>尝试翻译</a:t>
            </a:r>
            <a:r>
              <a:rPr lang="en-US" sz="2400" b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</a:rPr>
              <a:t>]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 </a:t>
            </a:r>
            <a:r>
              <a:rPr lang="zh-CN" sz="2400" b="0" u="sng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这可能导致了一系列的旱灾，每一次旱灾持续几年时间</a:t>
            </a:r>
            <a:r>
              <a:rPr lang="zh-CN" sz="2400" b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。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
</a:t>
            </a:r>
            <a:endParaRPr lang="zh-CN" altLang="en-US" sz="2400"/>
          </a:p>
        </p:txBody>
      </p:sp>
    </p:spTree>
    <p:custDataLst>
      <p:tags r:id="rId1"/>
    </p:custData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50005" y="70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理解应用</a:t>
            </a:r>
            <a:br>
              <a:rPr lang="zh-CN" altLang="en-US">
                <a:sym typeface="+mn-ea"/>
              </a:rPr>
            </a:br>
            <a:endParaRPr lang="zh-CN" altLang="en-US"/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360680" y="967105"/>
            <a:ext cx="11358880" cy="52622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en-US" altLang="zh-CN" sz="2400"/>
              <a:t>1. </a:t>
            </a:r>
            <a:r>
              <a:rPr lang="zh-CN" altLang="en-US" sz="2400"/>
              <a:t>So many students </a:t>
            </a:r>
            <a:r>
              <a:rPr lang="en-US" altLang="zh-CN" sz="2400"/>
              <a:t>_________ (</a:t>
            </a:r>
            <a:r>
              <a:rPr lang="zh-CN" altLang="en-US" sz="2400"/>
              <a:t>be</a:t>
            </a:r>
            <a:r>
              <a:rPr lang="en-US" altLang="zh-CN" sz="2400"/>
              <a:t>) </a:t>
            </a:r>
            <a:r>
              <a:rPr lang="zh-CN" altLang="en-US" sz="2400"/>
              <a:t>absent, the meeting had to be put off.</a:t>
            </a:r>
            <a:endParaRPr lang="zh-CN" altLang="en-US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2. The boy lay on his back, his hands ____________ (cross) under his head.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3. These are the first two books， the third one _______________ (come) out next month.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4. Her shirt ___________ (catch) on a nail, she could not move.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5. The man in trouble lay there, his hands _____________ (tremble).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6. He suggested going for a picnic, Mary ____________(provide) the food.</a:t>
            </a:r>
            <a:endParaRPr lang="en-US" altLang="zh-CN" sz="2400"/>
          </a:p>
        </p:txBody>
      </p:sp>
      <p:sp>
        <p:nvSpPr>
          <p:cNvPr id="4" name="文本框 3"/>
          <p:cNvSpPr txBox="1"/>
          <p:nvPr/>
        </p:nvSpPr>
        <p:spPr>
          <a:xfrm>
            <a:off x="3491865" y="1226820"/>
            <a:ext cx="11569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being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636895" y="1946275"/>
            <a:ext cx="17786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crossed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317105" y="2694305"/>
            <a:ext cx="16783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FF0000"/>
                </a:solidFill>
              </a:rPr>
              <a:t>to come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236470" y="4119245"/>
            <a:ext cx="13823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FF0000"/>
                </a:solidFill>
              </a:rPr>
              <a:t>caught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398260" y="4824730"/>
            <a:ext cx="18072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FF0000"/>
                </a:solidFill>
              </a:rPr>
              <a:t>trembling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13" name="文本框 12"/>
          <p:cNvSpPr txBox="1"/>
          <p:nvPr/>
        </p:nvSpPr>
        <p:spPr>
          <a:xfrm>
            <a:off x="6144895" y="5601335"/>
            <a:ext cx="16224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to provide</a:t>
            </a:r>
            <a:endParaRPr lang="en-US" altLang="zh-CN" sz="24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128340"/>
            <a:ext cx="10969200" cy="705600"/>
          </a:xfrm>
        </p:spPr>
        <p:txBody>
          <a:bodyPr/>
          <a:lstStyle/>
          <a:p>
            <a:pPr algn="ctr"/>
            <a: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单元重点句型 </a:t>
            </a:r>
            <a:r>
              <a:rPr lang="en-US"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2</a:t>
            </a:r>
            <a:endParaRPr lang="en-US">
              <a:solidFill>
                <a:srgbClr val="00B050"/>
              </a:solidFill>
              <a:latin typeface="微软雅黑" panose="020B0503020204020204" pitchFamily="34" charset="-122"/>
              <a:sym typeface="+mn-ea"/>
            </a:endParaRPr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100" name="文本框 99"/>
          <p:cNvSpPr txBox="1"/>
          <p:nvPr/>
        </p:nvSpPr>
        <p:spPr>
          <a:xfrm>
            <a:off x="798830" y="1108075"/>
            <a:ext cx="10838180" cy="50774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1050" b="0">
                <a:solidFill>
                  <a:srgbClr val="C0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 </a:t>
            </a:r>
            <a:r>
              <a:rPr lang="en-US" sz="2400" b="0">
                <a:solidFill>
                  <a:srgbClr val="C0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2. Meanwhile, the rise and fall of this civilization must also leaves us thinking about our own past, present and future. </a:t>
            </a:r>
            <a:endParaRPr lang="en-US" sz="2400" b="0">
              <a:solidFill>
                <a:srgbClr val="C0000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en-US" sz="2400" b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</a:rPr>
              <a:t>[</a:t>
            </a:r>
            <a:r>
              <a:rPr lang="zh-CN" sz="2400" b="1">
                <a:solidFill>
                  <a:srgbClr val="00B050"/>
                </a:solidFill>
                <a:ea typeface="宋体" panose="02010600030101010101" pitchFamily="2" charset="-122"/>
              </a:rPr>
              <a:t>句式分析</a:t>
            </a:r>
            <a:r>
              <a:rPr lang="en-US" sz="2400" b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</a:rPr>
              <a:t>]</a:t>
            </a:r>
            <a:r>
              <a:rPr lang="en-US" sz="2400" b="0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</a:rPr>
              <a:t> 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“leave + 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宾语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+ 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宾语补足语”表示“</a:t>
            </a:r>
            <a:r>
              <a:rPr lang="en-US" sz="2400" b="0" u="sng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r>
              <a:rPr lang="zh-CN" sz="2400" b="0" u="sng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使</a:t>
            </a:r>
            <a:r>
              <a:rPr lang="en-US" sz="2400" b="0" u="sng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......</a:t>
            </a:r>
            <a:r>
              <a:rPr lang="zh-CN" sz="2400" b="0" u="sng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处于某种状态 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”，宾语补足语可以是现在分词、过去分词、不定式、形容词、名词或小品词（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on/off; up/ down; away/ in/out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）。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
</a:t>
            </a:r>
            <a:endParaRPr lang="zh-CN" sz="2400" b="0"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endParaRPr lang="en-US" sz="2400" b="1">
              <a:solidFill>
                <a:srgbClr val="00B05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en-US" sz="2400" b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</a:rPr>
              <a:t>[</a:t>
            </a:r>
            <a:r>
              <a:rPr lang="zh-CN" sz="2400" b="1">
                <a:solidFill>
                  <a:srgbClr val="00B050"/>
                </a:solidFill>
                <a:ea typeface="宋体" panose="02010600030101010101" pitchFamily="2" charset="-122"/>
              </a:rPr>
              <a:t>尝试翻译</a:t>
            </a:r>
            <a:r>
              <a:rPr lang="en-US" sz="2400" b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</a:rPr>
              <a:t>]</a:t>
            </a:r>
            <a:r>
              <a:rPr lang="zh-CN" sz="2400" b="0" u="sng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与此同时，这种文明的兴衰也必然让我们思考自己的过去、现在以及未来</a:t>
            </a:r>
            <a:r>
              <a:rPr lang="zh-CN" sz="24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。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endParaRPr lang="zh-CN" altLang="en-US" sz="2400"/>
          </a:p>
        </p:txBody>
      </p:sp>
    </p:spTree>
    <p:custDataLst>
      <p:tags r:id="rId1"/>
    </p:custData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100400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理解应用</a:t>
            </a:r>
            <a:br>
              <a:rPr lang="zh-CN" altLang="en-US">
                <a:sym typeface="+mn-ea"/>
              </a:rPr>
            </a:br>
            <a:endParaRPr lang="zh-CN" altLang="en-US"/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627380" y="1127760"/>
            <a:ext cx="11246485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en-US" altLang="zh-CN" sz="2400"/>
              <a:t>1. The young fellow left business _________ a new job as a schoolteacher.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2. The boy got up and walked away, leaving his father __________ (sit) on their comfortable sofa, totally speechless.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3. The fact is that a balanced diet can keep us ____________ (energy).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4. We must leave the children ___________ (settle) their affairs themselves.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5. Did you leave the doors and windows _____________ (fasten)?</a:t>
            </a:r>
            <a:endParaRPr lang="en-US" altLang="zh-CN" sz="2400"/>
          </a:p>
        </p:txBody>
      </p:sp>
      <p:sp>
        <p:nvSpPr>
          <p:cNvPr id="4" name="文本框 3"/>
          <p:cNvSpPr txBox="1"/>
          <p:nvPr/>
        </p:nvSpPr>
        <p:spPr>
          <a:xfrm>
            <a:off x="5340985" y="1339850"/>
            <a:ext cx="10299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 </a:t>
            </a:r>
            <a:r>
              <a:rPr lang="en-US" altLang="zh-CN" sz="2400">
                <a:solidFill>
                  <a:srgbClr val="FF0000"/>
                </a:solidFill>
              </a:rPr>
              <a:t> for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218805" y="2115820"/>
            <a:ext cx="11576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 sitting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218045" y="3540125"/>
            <a:ext cx="16236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FF0000"/>
                </a:solidFill>
              </a:rPr>
              <a:t>energetic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044440" y="4218305"/>
            <a:ext cx="14674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to settle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511925" y="4964430"/>
            <a:ext cx="15805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FF0000"/>
                </a:solidFill>
              </a:rPr>
              <a:t>fastened </a:t>
            </a:r>
            <a:endParaRPr lang="en-US" altLang="zh-CN" sz="24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100400"/>
            <a:ext cx="10969200" cy="705600"/>
          </a:xfrm>
        </p:spPr>
        <p:txBody>
          <a:bodyPr/>
          <a:lstStyle/>
          <a:p>
            <a:pPr algn="ctr"/>
            <a:r>
              <a:rPr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单元重点句型</a:t>
            </a:r>
            <a:r>
              <a:rPr lang="en-US">
                <a:solidFill>
                  <a:srgbClr val="00B050"/>
                </a:solidFill>
                <a:latin typeface="微软雅黑" panose="020B0503020204020204" pitchFamily="34" charset="-122"/>
                <a:sym typeface="+mn-ea"/>
              </a:rPr>
              <a:t> 3</a:t>
            </a:r>
            <a:endParaRPr lang="en-US">
              <a:solidFill>
                <a:srgbClr val="00B050"/>
              </a:solidFill>
              <a:latin typeface="微软雅黑" panose="020B0503020204020204" pitchFamily="34" charset="-122"/>
              <a:sym typeface="+mn-ea"/>
            </a:endParaRPr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100" name="文本框 99"/>
          <p:cNvSpPr txBox="1"/>
          <p:nvPr/>
        </p:nvSpPr>
        <p:spPr>
          <a:xfrm>
            <a:off x="669290" y="1132205"/>
            <a:ext cx="10485755" cy="45231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en-US" sz="2400" b="0">
                <a:solidFill>
                  <a:srgbClr val="C0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3. Among these is Esmeralda, the earliest wreck from the age of the European exploration of Asia. </a:t>
            </a:r>
            <a:endParaRPr lang="en-US" sz="2400" b="0">
              <a:solidFill>
                <a:srgbClr val="C00000"/>
              </a:solidFill>
              <a:latin typeface="Times New Roman" panose="02020603050405020304" charset="0"/>
              <a:ea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en-US" sz="2400" b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</a:rPr>
              <a:t>[</a:t>
            </a:r>
            <a:r>
              <a:rPr lang="zh-CN" sz="2400" b="1">
                <a:solidFill>
                  <a:srgbClr val="00B050"/>
                </a:solidFill>
                <a:ea typeface="宋体" panose="02010600030101010101" pitchFamily="2" charset="-122"/>
              </a:rPr>
              <a:t>句式分析</a:t>
            </a:r>
            <a:r>
              <a:rPr lang="en-US" sz="2400" b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</a:rPr>
              <a:t>]</a:t>
            </a:r>
            <a:r>
              <a:rPr lang="en-US" sz="2400" b="0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</a:rPr>
              <a:t> 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本句使用了</a:t>
            </a:r>
            <a:r>
              <a:rPr lang="en-US" sz="2400" b="0" u="sng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 </a:t>
            </a:r>
            <a:r>
              <a:rPr lang="zh-CN" sz="2400" b="0" u="sng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全倒装</a:t>
            </a:r>
            <a:r>
              <a:rPr lang="en-US" sz="2400" b="0" u="sng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句式。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Esmeralda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为主句，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</a:rPr>
              <a:t>the earliest wreck from the age of the European exploration of Asia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作主语的 </a:t>
            </a:r>
            <a:r>
              <a:rPr lang="zh-CN" sz="2400" b="0" u="sng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同位语</a:t>
            </a:r>
            <a:r>
              <a:rPr lang="en-US" sz="2400" b="0" u="sng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r>
              <a:rPr lang="zh-CN" sz="2400" b="0">
                <a:latin typeface="Times New Roman" panose="02020603050405020304" charset="0"/>
                <a:ea typeface="宋体" panose="02010600030101010101" pitchFamily="2" charset="-122"/>
              </a:rPr>
              <a:t>。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r>
              <a:rPr lang="en-US" sz="2400" b="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
</a:t>
            </a:r>
            <a:endParaRPr lang="en-US" sz="2400" b="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sz="2400" b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</a:rPr>
              <a:t>[</a:t>
            </a:r>
            <a:r>
              <a:rPr lang="zh-CN" sz="2400" b="1">
                <a:solidFill>
                  <a:srgbClr val="00B050"/>
                </a:solidFill>
                <a:ea typeface="宋体" panose="02010600030101010101" pitchFamily="2" charset="-122"/>
              </a:rPr>
              <a:t>尝试翻译</a:t>
            </a:r>
            <a:r>
              <a:rPr lang="en-US" sz="2400" b="1">
                <a:solidFill>
                  <a:srgbClr val="00B050"/>
                </a:solidFill>
                <a:latin typeface="Times New Roman" panose="02020603050405020304" charset="0"/>
                <a:ea typeface="宋体" panose="02010600030101010101" pitchFamily="2" charset="-122"/>
              </a:rPr>
              <a:t>]</a:t>
            </a:r>
            <a:r>
              <a:rPr lang="en-US" sz="2400" b="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</a:rPr>
              <a:t> </a:t>
            </a:r>
            <a:r>
              <a:rPr lang="zh-CN" sz="2400" b="0" u="sng">
                <a:solidFill>
                  <a:srgbClr val="FF0000"/>
                </a:solidFill>
                <a:ea typeface="宋体" panose="02010600030101010101" pitchFamily="2" charset="-122"/>
              </a:rPr>
              <a:t>埃斯梅拉达</a:t>
            </a:r>
            <a:r>
              <a:rPr lang="zh-CN" sz="2400" b="0" u="sng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</a:rPr>
              <a:t>号就在</a:t>
            </a:r>
            <a:r>
              <a:rPr lang="zh-CN" sz="2400" b="0" u="sng">
                <a:solidFill>
                  <a:srgbClr val="FF0000"/>
                </a:solidFill>
                <a:ea typeface="宋体" panose="02010600030101010101" pitchFamily="2" charset="-122"/>
              </a:rPr>
              <a:t>其中，</a:t>
            </a:r>
            <a:r>
              <a:rPr lang="zh-CN" sz="2400" b="0" u="sng">
                <a:solidFill>
                  <a:srgbClr val="FF0000"/>
                </a:solidFill>
                <a:latin typeface="Calibri" panose="020F0502020204030204" charset="0"/>
                <a:ea typeface="宋体" panose="02010600030101010101" pitchFamily="2" charset="-122"/>
              </a:rPr>
              <a:t>它</a:t>
            </a:r>
            <a:r>
              <a:rPr lang="zh-CN" sz="2400" b="0" u="sng">
                <a:solidFill>
                  <a:srgbClr val="FF0000"/>
                </a:solidFill>
                <a:ea typeface="宋体" panose="02010600030101010101" pitchFamily="2" charset="-122"/>
              </a:rPr>
              <a:t>是欧洲探索亚洲时期最早的沉船</a:t>
            </a:r>
            <a:r>
              <a:rPr lang="zh-CN" sz="2400" b="0">
                <a:solidFill>
                  <a:srgbClr val="FF0000"/>
                </a:solidFill>
                <a:ea typeface="宋体" panose="02010600030101010101" pitchFamily="2" charset="-122"/>
              </a:rPr>
              <a:t>。</a:t>
            </a:r>
            <a:r>
              <a:rPr lang="en-US" sz="2400" b="0">
                <a:latin typeface="Times New Roman" panose="02020603050405020304" charset="0"/>
              </a:rPr>
              <a:t> </a:t>
            </a:r>
            <a:r>
              <a:rPr lang="en-US" sz="2400" b="0">
                <a:latin typeface="Times New Roman" panose="02020603050405020304" charset="0"/>
              </a:rPr>
              <a:t>
</a:t>
            </a:r>
            <a:endParaRPr lang="zh-CN" altLang="en-US" sz="2400"/>
          </a:p>
        </p:txBody>
      </p:sp>
    </p:spTree>
    <p:custDataLst>
      <p:tags r:id="rId1"/>
    </p:custData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115005"/>
            <a:ext cx="10969200" cy="705600"/>
          </a:xfrm>
        </p:spPr>
        <p:txBody>
          <a:bodyPr>
            <a:normAutofit fontScale="90000"/>
          </a:bodyPr>
          <a:lstStyle/>
          <a:p>
            <a:pPr algn="ctr"/>
            <a:b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</a:br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理解应用</a:t>
            </a:r>
            <a:br>
              <a:rPr lang="zh-CN" altLang="en-US">
                <a:sym typeface="+mn-ea"/>
              </a:rPr>
            </a:br>
            <a:endParaRPr lang="zh-CN" altLang="en-US"/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698500" y="1172845"/>
            <a:ext cx="10683875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en-US" altLang="zh-CN" sz="2400"/>
              <a:t>1. </a:t>
            </a:r>
            <a:r>
              <a:rPr lang="zh-CN" altLang="en-US" sz="2400"/>
              <a:t>Down came the rain and up </a:t>
            </a:r>
            <a:r>
              <a:rPr lang="en-US" altLang="zh-CN" sz="2400"/>
              <a:t>__________ (go)</a:t>
            </a:r>
            <a:r>
              <a:rPr lang="zh-CN" altLang="en-US" sz="2400"/>
              <a:t> the umbrellas.</a:t>
            </a:r>
            <a:endParaRPr lang="zh-CN" altLang="en-US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2. To be carefully considered right now _______ (be) the following questions.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3. By the window _________ (sit) a young man with a magazine in his hand.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4.  ___________ (stand) beside the table was his wife.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5.  ___________ (bury) in the sands was an ancient village.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6.  It’s 11:45 am now. Listen! There _________ (go) the bell. </a:t>
            </a:r>
            <a:endParaRPr lang="en-US" altLang="zh-CN" sz="2400"/>
          </a:p>
        </p:txBody>
      </p:sp>
      <p:sp>
        <p:nvSpPr>
          <p:cNvPr id="4" name="文本框 3"/>
          <p:cNvSpPr txBox="1"/>
          <p:nvPr/>
        </p:nvSpPr>
        <p:spPr>
          <a:xfrm>
            <a:off x="5086350" y="1381760"/>
            <a:ext cx="11290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went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215380" y="2143760"/>
            <a:ext cx="7766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are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322955" y="2835275"/>
            <a:ext cx="10363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sat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256665" y="3582670"/>
            <a:ext cx="16643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>
                <a:sym typeface="+mn-ea"/>
              </a:rPr>
              <a:t> </a:t>
            </a:r>
            <a:r>
              <a:rPr lang="en-US" altLang="zh-CN" sz="2400">
                <a:solidFill>
                  <a:srgbClr val="FF0000"/>
                </a:solidFill>
                <a:sym typeface="+mn-ea"/>
              </a:rPr>
              <a:t>Standing</a:t>
            </a:r>
            <a:endParaRPr lang="en-US" altLang="zh-CN" sz="2400">
              <a:solidFill>
                <a:srgbClr val="FF0000"/>
              </a:solidFill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257300" y="4288790"/>
            <a:ext cx="16281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FF0000"/>
                </a:solidFill>
              </a:rPr>
              <a:t>Buried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707380" y="5064760"/>
            <a:ext cx="12839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 </a:t>
            </a:r>
            <a:r>
              <a:rPr lang="en-US" altLang="zh-CN" sz="2400">
                <a:solidFill>
                  <a:srgbClr val="FF0000"/>
                </a:solidFill>
              </a:rPr>
              <a:t>goes</a:t>
            </a:r>
            <a:endParaRPr lang="en-US" altLang="zh-CN" sz="24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/>
        </p:nvSpPr>
        <p:spPr>
          <a:xfrm>
            <a:off x="740480" y="721430"/>
            <a:ext cx="10969200" cy="705600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rmAutofit fontScale="50000"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3600" b="1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</a:defRPr>
            </a:lvl1pPr>
          </a:lstStyle>
          <a:p>
            <a:br>
              <a:rPr lang="zh-CN" altLang="en-US"/>
            </a:br>
            <a:endParaRPr lang="zh-CN" altLang="en-US"/>
          </a:p>
        </p:txBody>
      </p:sp>
      <p:grpSp>
        <p:nvGrpSpPr>
          <p:cNvPr id="58" name="Group 21_1"/>
          <p:cNvGrpSpPr/>
          <p:nvPr/>
        </p:nvGrpSpPr>
        <p:grpSpPr>
          <a:xfrm>
            <a:off x="-648335" y="0"/>
            <a:ext cx="12840335" cy="6701155"/>
            <a:chOff x="-1013679" y="-43169"/>
            <a:chExt cx="12858769" cy="6560166"/>
          </a:xfrm>
        </p:grpSpPr>
        <p:grpSp>
          <p:nvGrpSpPr>
            <p:cNvPr id="60" name="组合 5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67" name="椭圆 66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8" name="椭圆 67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9" name="椭圆 68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0" name="椭圆 69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1" name="椭圆 70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61" name="组合 60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62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3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4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5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6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pic>
        <p:nvPicPr>
          <p:cNvPr id="13" name="图片 12" descr="新教材精创页眉-简化版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68980" y="137795"/>
            <a:ext cx="7150735" cy="857250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2971491" y="2665046"/>
            <a:ext cx="60204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dist"/>
            <a:r>
              <a:rPr lang="zh-CN" altLang="en-US" sz="540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感谢您的观看</a:t>
            </a:r>
            <a:endParaRPr lang="zh-CN" altLang="en-US" sz="5400" b="0" cap="none" spc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7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10858500" y="12471400"/>
            <a:ext cx="368300" cy="266700"/>
          </a:xfrm>
          <a:prstGeom prst="cube">
            <a:avLst/>
          </a:prstGeom>
        </p:spPr>
      </p:pic>
    </p:spTree>
    <p:custDataLst>
      <p:tags r:id="rId3"/>
    </p:custData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0870" y="0"/>
            <a:ext cx="9806940" cy="705485"/>
          </a:xfrm>
        </p:spPr>
        <p:txBody>
          <a:bodyPr/>
          <a:lstStyle/>
          <a:p>
            <a:pPr algn="ctr"/>
            <a:r>
              <a:rPr>
                <a:solidFill>
                  <a:srgbClr val="00B050"/>
                </a:solidFill>
                <a:latin typeface="+mj-lt"/>
                <a:cs typeface="+mj-lt"/>
                <a:sym typeface="+mn-ea"/>
              </a:rPr>
              <a:t>单元构词扩展词汇</a:t>
            </a:r>
            <a:endParaRPr lang="zh-CN" altLang="en-US"/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graphicFrame>
        <p:nvGraphicFramePr>
          <p:cNvPr id="4" name="表格 3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40335" y="704215"/>
          <a:ext cx="11979910" cy="5634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89955"/>
                <a:gridCol w="5989955"/>
              </a:tblGrid>
              <a:tr h="939165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 b="1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1  tropical  adj.</a:t>
                      </a: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→ n. ________________ 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vert="horz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en-US" altLang="zh-CN" sz="2400" b="1">
                        <a:solidFill>
                          <a:schemeClr val="tx1"/>
                        </a:solidFill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Times New Roman" panose="02020603050405020304" charset="0"/>
                          <a:cs typeface="Times New Roman" panose="02020603050405020304" charset="0"/>
                          <a:sym typeface="+mn-ea"/>
                        </a:rPr>
                        <a:t>7  civilization  n.</a:t>
                      </a:r>
                      <a:r>
                        <a:rPr lang="en-US" altLang="zh-CN" sz="2400" b="1">
                          <a:solidFill>
                            <a:schemeClr val="tx1"/>
                          </a:solidFill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→v. ___________________</a:t>
                      </a:r>
                      <a:endParaRPr lang="en-US" altLang="zh-CN" sz="2400" b="1">
                        <a:solidFill>
                          <a:schemeClr val="tx1"/>
                        </a:solidFill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  <a:sym typeface="+mn-ea"/>
                      </a:endParaRPr>
                    </a:p>
                  </a:txBody>
                  <a:tcPr vert="horz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939165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 b="1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 b="1">
                          <a:latin typeface="Times New Roman" panose="02020603050405020304" charset="0"/>
                          <a:cs typeface="Times New Roman" panose="02020603050405020304" charset="0"/>
                        </a:rPr>
                        <a:t>2  expansion  n. </a:t>
                      </a:r>
                      <a:r>
                        <a:rPr lang="en-US" altLang="zh-CN" sz="2400" b="1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→v.________________</a:t>
                      </a:r>
                      <a:endParaRPr lang="en-US" altLang="zh-CN" sz="2400" b="1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vert="horz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 b="1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 b="1">
                          <a:latin typeface="Times New Roman" panose="02020603050405020304" charset="0"/>
                          <a:cs typeface="Times New Roman" panose="02020603050405020304" charset="0"/>
                        </a:rPr>
                        <a:t>8  abandon  v. </a:t>
                      </a:r>
                      <a:r>
                        <a:rPr lang="en-US" altLang="zh-CN" sz="2400" b="1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→adj. ________________</a:t>
                      </a:r>
                      <a:endParaRPr lang="en-US" altLang="zh-CN" sz="2400" b="1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vert="horz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939165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 b="1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 b="1">
                          <a:latin typeface="Times New Roman" panose="02020603050405020304" charset="0"/>
                          <a:cs typeface="Times New Roman" panose="02020603050405020304" charset="0"/>
                        </a:rPr>
                        <a:t>3  investigation  n. </a:t>
                      </a:r>
                      <a:r>
                        <a:rPr lang="en-US" altLang="zh-CN" sz="2400" b="1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→v. ________________</a:t>
                      </a:r>
                      <a:endParaRPr lang="en-US" altLang="zh-CN" sz="2400" b="1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vert="horz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 b="1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 b="1">
                          <a:latin typeface="Times New Roman" panose="02020603050405020304" charset="0"/>
                          <a:cs typeface="Times New Roman" panose="02020603050405020304" charset="0"/>
                        </a:rPr>
                        <a:t>9  exploration  n.</a:t>
                      </a:r>
                      <a:r>
                        <a:rPr lang="en-US" altLang="zh-CN" sz="2400" b="1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→v. _______________</a:t>
                      </a:r>
                      <a:endParaRPr lang="en-US" altLang="zh-CN" sz="2400" b="1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vert="horz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939165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 b="1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 b="1">
                          <a:latin typeface="Times New Roman" panose="02020603050405020304" charset="0"/>
                          <a:cs typeface="Times New Roman" panose="02020603050405020304" charset="0"/>
                        </a:rPr>
                        <a:t>4  archaeological  adj.</a:t>
                      </a:r>
                      <a:r>
                        <a:rPr lang="en-US" altLang="zh-CN" sz="2400" b="1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→n. _______________</a:t>
                      </a:r>
                      <a:endParaRPr lang="en-US" altLang="zh-CN" sz="2400" b="1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vert="horz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 b="1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 b="1">
                          <a:latin typeface="Times New Roman" panose="02020603050405020304" charset="0"/>
                          <a:cs typeface="Times New Roman" panose="02020603050405020304" charset="0"/>
                        </a:rPr>
                        <a:t>10  creature  n. </a:t>
                      </a:r>
                      <a:r>
                        <a:rPr lang="en-US" altLang="zh-CN" sz="2400" b="1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→v. ______________</a:t>
                      </a:r>
                      <a:endParaRPr lang="en-US" altLang="zh-CN" sz="2400" b="1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vert="horz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939165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 b="1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 b="1">
                          <a:latin typeface="Times New Roman" panose="02020603050405020304" charset="0"/>
                          <a:cs typeface="Times New Roman" panose="02020603050405020304" charset="0"/>
                        </a:rPr>
                        <a:t>5  notable  adj.</a:t>
                      </a:r>
                      <a:r>
                        <a:rPr lang="en-US" altLang="zh-CN" sz="2400" b="1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→ adv. _______________</a:t>
                      </a:r>
                      <a:endParaRPr lang="en-US" altLang="zh-CN" sz="2400" b="1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vert="horz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 b="1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 b="1">
                          <a:latin typeface="Times New Roman" panose="02020603050405020304" charset="0"/>
                          <a:cs typeface="Times New Roman" panose="02020603050405020304" charset="0"/>
                        </a:rPr>
                        <a:t>11  equivent  adj.</a:t>
                      </a:r>
                      <a:r>
                        <a:rPr lang="en-US" altLang="zh-CN" sz="2400" b="1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→adv. _______________</a:t>
                      </a:r>
                      <a:endParaRPr lang="en-US" altLang="zh-CN" sz="2400" b="1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vert="horz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939165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 b="1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 b="1">
                          <a:latin typeface="Times New Roman" panose="02020603050405020304" charset="0"/>
                          <a:cs typeface="Times New Roman" panose="02020603050405020304" charset="0"/>
                        </a:rPr>
                        <a:t>6  drilling  n. </a:t>
                      </a:r>
                      <a:r>
                        <a:rPr lang="en-US" altLang="zh-CN" sz="2400" b="1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→v. ____________</a:t>
                      </a:r>
                      <a:endParaRPr lang="en-US" altLang="zh-CN" sz="2400" b="1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vert="horz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 b="1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2400" b="1">
                          <a:latin typeface="Times New Roman" panose="02020603050405020304" charset="0"/>
                          <a:cs typeface="Times New Roman" panose="02020603050405020304" charset="0"/>
                        </a:rPr>
                        <a:t>12  eruption  n. </a:t>
                      </a:r>
                      <a:r>
                        <a:rPr lang="en-US" altLang="zh-CN" sz="2400" b="1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  <a:sym typeface="+mn-ea"/>
                        </a:rPr>
                        <a:t>→v. ____________</a:t>
                      </a:r>
                      <a:endParaRPr lang="en-US" altLang="zh-CN" sz="2400" b="1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vert="horz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2955925" y="959485"/>
            <a:ext cx="18205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tropic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908935" y="1939290"/>
            <a:ext cx="20180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>
                <a:solidFill>
                  <a:srgbClr val="FF0000"/>
                </a:solidFill>
              </a:rPr>
              <a:t>expand 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294380" y="2906395"/>
            <a:ext cx="20040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800">
                <a:solidFill>
                  <a:srgbClr val="FF0000"/>
                </a:solidFill>
              </a:rPr>
              <a:t>investigate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576955" y="3851910"/>
            <a:ext cx="22294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solidFill>
                  <a:srgbClr val="FF0000"/>
                </a:solidFill>
              </a:rPr>
              <a:t>archaeology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3068955" y="4769485"/>
            <a:ext cx="20599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FF0000"/>
                </a:solidFill>
              </a:rPr>
              <a:t> </a:t>
            </a:r>
            <a:r>
              <a:rPr lang="en-US" altLang="zh-CN" sz="2800">
                <a:solidFill>
                  <a:srgbClr val="FF0000"/>
                </a:solidFill>
              </a:rPr>
              <a:t>notably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2758440" y="5714365"/>
            <a:ext cx="13550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 </a:t>
            </a:r>
            <a:r>
              <a:rPr lang="en-US" altLang="zh-CN" sz="2800">
                <a:solidFill>
                  <a:srgbClr val="FF0000"/>
                </a:solidFill>
              </a:rPr>
              <a:t>drill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9251950" y="959485"/>
            <a:ext cx="19024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/>
              <a:t> </a:t>
            </a:r>
            <a:r>
              <a:rPr lang="en-US" altLang="zh-CN" sz="2800">
                <a:solidFill>
                  <a:srgbClr val="FF0000"/>
                </a:solidFill>
              </a:rPr>
              <a:t>civilize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8938895" y="1975485"/>
            <a:ext cx="221551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800">
                <a:solidFill>
                  <a:srgbClr val="FF0000"/>
                </a:solidFill>
              </a:rPr>
              <a:t> abandoned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9150350" y="2854960"/>
            <a:ext cx="16224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/>
              <a:t> </a:t>
            </a:r>
            <a:r>
              <a:rPr lang="en-US" altLang="zh-CN" sz="2800">
                <a:solidFill>
                  <a:srgbClr val="FF0000"/>
                </a:solidFill>
              </a:rPr>
              <a:t>explore 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9030335" y="3734435"/>
            <a:ext cx="14865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>
                <a:solidFill>
                  <a:srgbClr val="FF0000"/>
                </a:solidFill>
              </a:rPr>
              <a:t>create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9357995" y="4657090"/>
            <a:ext cx="18910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 </a:t>
            </a:r>
            <a:r>
              <a:rPr lang="en-US" altLang="zh-CN" sz="2800">
                <a:solidFill>
                  <a:srgbClr val="FF0000"/>
                </a:solidFill>
              </a:rPr>
              <a:t>equivently</a:t>
            </a:r>
            <a:endParaRPr lang="en-US" altLang="zh-CN" sz="2800">
              <a:solidFill>
                <a:srgbClr val="FF0000"/>
              </a:solidFill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8908415" y="5614670"/>
            <a:ext cx="13652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>
                <a:solidFill>
                  <a:srgbClr val="FF0000"/>
                </a:solidFill>
              </a:rPr>
              <a:t>erupt</a:t>
            </a:r>
            <a:endParaRPr lang="en-US" altLang="zh-CN" sz="2800">
              <a:solidFill>
                <a:srgbClr val="FF0000"/>
              </a:solidFill>
            </a:endParaRPr>
          </a:p>
        </p:txBody>
      </p: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3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70"/>
            <a:ext cx="10969200" cy="705600"/>
          </a:xfrm>
        </p:spPr>
        <p:txBody>
          <a:bodyPr/>
          <a:lstStyle/>
          <a:p>
            <a:pPr algn="ctr"/>
            <a:r>
              <a:rPr>
                <a:solidFill>
                  <a:srgbClr val="00B050"/>
                </a:solidFill>
                <a:latin typeface="+mj-lt"/>
                <a:cs typeface="+mj-lt"/>
                <a:sym typeface="+mn-ea"/>
              </a:rPr>
              <a:t>单元</a:t>
            </a:r>
            <a:r>
              <a:rPr>
                <a:solidFill>
                  <a:srgbClr val="00B050"/>
                </a:solidFill>
                <a:sym typeface="+mn-ea"/>
              </a:rPr>
              <a:t>重点短语</a:t>
            </a:r>
            <a:endParaRPr lang="zh-CN" altLang="en-US"/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graphicFrame>
        <p:nvGraphicFramePr>
          <p:cNvPr id="3" name="表格 2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348615" y="791210"/>
          <a:ext cx="11494770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47385"/>
                <a:gridCol w="5747385"/>
              </a:tblGrid>
              <a:tr h="788035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 b="1"/>
                    </a:p>
                    <a:p>
                      <a:pPr>
                        <a:buNone/>
                      </a:pPr>
                      <a:r>
                        <a:rPr lang="en-US" altLang="zh-CN" sz="2400" b="1"/>
                        <a:t>1  fall into ruins </a:t>
                      </a:r>
                      <a:endParaRPr lang="en-US" altLang="zh-CN" sz="2400" b="1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 b="1"/>
                    </a:p>
                    <a:p>
                      <a:pPr>
                        <a:buNone/>
                      </a:pPr>
                      <a:r>
                        <a:rPr lang="en-US" altLang="zh-CN" sz="2400" b="1"/>
                        <a:t>8  throw oneself into </a:t>
                      </a:r>
                      <a:endParaRPr lang="en-US" altLang="zh-CN" sz="2400" b="1"/>
                    </a:p>
                  </a:txBody>
                  <a:tcPr vert="horz"/>
                </a:tc>
              </a:tr>
              <a:tr h="788035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 b="1"/>
                    </a:p>
                    <a:p>
                      <a:pPr>
                        <a:buNone/>
                      </a:pPr>
                      <a:r>
                        <a:rPr lang="en-US" altLang="zh-CN" sz="2400" b="1"/>
                        <a:t>2  make a getaway</a:t>
                      </a:r>
                      <a:endParaRPr lang="en-US" altLang="zh-CN" sz="2400" b="1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 b="1"/>
                    </a:p>
                    <a:p>
                      <a:pPr>
                        <a:buNone/>
                      </a:pPr>
                      <a:r>
                        <a:rPr lang="en-US" altLang="zh-CN" sz="2400" b="1"/>
                        <a:t>9  think twice </a:t>
                      </a:r>
                      <a:endParaRPr lang="en-US" altLang="zh-CN" sz="2400" b="1"/>
                    </a:p>
                  </a:txBody>
                  <a:tcPr vert="horz"/>
                </a:tc>
              </a:tr>
              <a:tr h="788035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 b="1"/>
                    </a:p>
                    <a:p>
                      <a:pPr>
                        <a:buNone/>
                      </a:pPr>
                      <a:r>
                        <a:rPr lang="en-US" altLang="zh-CN" sz="2400" b="1"/>
                        <a:t>3  run for one’s life</a:t>
                      </a:r>
                      <a:endParaRPr lang="en-US" altLang="zh-CN" sz="2400" b="1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 b="1"/>
                    </a:p>
                    <a:p>
                      <a:pPr>
                        <a:buNone/>
                      </a:pPr>
                      <a:r>
                        <a:rPr lang="en-US" altLang="zh-CN" sz="2400" b="1"/>
                        <a:t>10  look into </a:t>
                      </a:r>
                      <a:endParaRPr lang="en-US" altLang="zh-CN" sz="2400" b="1"/>
                    </a:p>
                  </a:txBody>
                  <a:tcPr vert="horz"/>
                </a:tc>
              </a:tr>
              <a:tr h="788035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 b="1"/>
                    </a:p>
                    <a:p>
                      <a:pPr>
                        <a:buNone/>
                      </a:pPr>
                      <a:r>
                        <a:rPr lang="en-US" altLang="zh-CN" sz="2400" b="1"/>
                        <a:t>4  check out </a:t>
                      </a:r>
                      <a:endParaRPr lang="en-US" altLang="zh-CN" sz="2400" b="1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 b="1"/>
                    </a:p>
                    <a:p>
                      <a:pPr>
                        <a:buNone/>
                      </a:pPr>
                      <a:r>
                        <a:rPr lang="en-US" altLang="zh-CN" sz="2400" b="1"/>
                        <a:t>11  shrink from </a:t>
                      </a:r>
                      <a:endParaRPr lang="en-US" altLang="zh-CN" sz="2400" b="1"/>
                    </a:p>
                  </a:txBody>
                  <a:tcPr vert="horz"/>
                </a:tc>
              </a:tr>
              <a:tr h="822960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 b="1"/>
                    </a:p>
                    <a:p>
                      <a:pPr>
                        <a:buNone/>
                      </a:pPr>
                      <a:r>
                        <a:rPr lang="en-US" altLang="zh-CN" sz="2400" b="1"/>
                        <a:t>5  test the waters </a:t>
                      </a:r>
                      <a:endParaRPr lang="en-US" altLang="zh-CN" sz="2400" b="1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 b="1"/>
                    </a:p>
                    <a:p>
                      <a:pPr>
                        <a:buNone/>
                      </a:pPr>
                      <a:r>
                        <a:rPr lang="en-US" altLang="zh-CN" sz="2400" b="1"/>
                        <a:t>12  be equivalent to...</a:t>
                      </a:r>
                      <a:endParaRPr lang="en-US" altLang="zh-CN" sz="2400" b="1"/>
                    </a:p>
                  </a:txBody>
                  <a:tcPr vert="horz"/>
                </a:tc>
              </a:tr>
              <a:tr h="788035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 b="1"/>
                    </a:p>
                    <a:p>
                      <a:pPr>
                        <a:buNone/>
                      </a:pPr>
                      <a:r>
                        <a:rPr lang="en-US" altLang="zh-CN" sz="2400" b="1"/>
                        <a:t>6  steer clear of...</a:t>
                      </a:r>
                      <a:endParaRPr lang="en-US" altLang="zh-CN" sz="2400" b="1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 b="1"/>
                    </a:p>
                    <a:p>
                      <a:pPr>
                        <a:buNone/>
                      </a:pPr>
                      <a:r>
                        <a:rPr lang="en-US" altLang="zh-CN" sz="2400" b="1"/>
                        <a:t>13  set sail </a:t>
                      </a:r>
                      <a:endParaRPr lang="en-US" altLang="zh-CN" sz="2400" b="1"/>
                    </a:p>
                  </a:txBody>
                  <a:tcPr vert="horz"/>
                </a:tc>
              </a:tr>
              <a:tr h="788035"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 b="1"/>
                    </a:p>
                    <a:p>
                      <a:pPr>
                        <a:buNone/>
                      </a:pPr>
                      <a:r>
                        <a:rPr lang="en-US" altLang="zh-CN" sz="2400" b="1"/>
                        <a:t>7  set out </a:t>
                      </a:r>
                      <a:endParaRPr lang="en-US" altLang="zh-CN" sz="2400" b="1"/>
                    </a:p>
                  </a:txBody>
                  <a:tcPr vert="horz"/>
                </a:tc>
                <a:tc>
                  <a:txBody>
                    <a:bodyPr wrap="square"/>
                    <a:lstStyle/>
                    <a:p>
                      <a:pPr>
                        <a:buNone/>
                      </a:pPr>
                      <a:endParaRPr lang="zh-CN" altLang="en-US" sz="2400" b="1"/>
                    </a:p>
                    <a:p>
                      <a:pPr>
                        <a:buNone/>
                      </a:pPr>
                      <a:r>
                        <a:rPr lang="en-US" altLang="zh-CN" sz="2400" b="1"/>
                        <a:t>14  hold the record for...</a:t>
                      </a:r>
                      <a:endParaRPr lang="en-US" altLang="zh-CN" sz="2400" b="1"/>
                    </a:p>
                  </a:txBody>
                  <a:tcPr vert="horz"/>
                </a:tc>
              </a:tr>
            </a:tbl>
          </a:graphicData>
        </a:graphic>
      </p:graphicFrame>
    </p:spTree>
    <p:custDataLst>
      <p:tags r:id="rId2"/>
    </p:custData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8090" y="70"/>
            <a:ext cx="10969200" cy="705600"/>
          </a:xfrm>
        </p:spPr>
        <p:txBody>
          <a:bodyPr>
            <a:normAutofit/>
          </a:bodyPr>
          <a:lstStyle/>
          <a:p>
            <a:r>
              <a:rPr>
                <a:solidFill>
                  <a:srgbClr val="00B050"/>
                </a:solidFill>
                <a:cs typeface="+mj-lt"/>
                <a:sym typeface="+mn-ea"/>
              </a:rPr>
              <a:t>✭词汇</a:t>
            </a:r>
            <a:r>
              <a:rPr lang="zh-CN">
                <a:solidFill>
                  <a:srgbClr val="00B050"/>
                </a:solidFill>
                <a:cs typeface="+mj-lt"/>
                <a:sym typeface="+mn-ea"/>
              </a:rPr>
              <a:t>一</a:t>
            </a:r>
            <a:r>
              <a:rPr lang="en-US" altLang="zh-CN">
                <a:solidFill>
                  <a:srgbClr val="00B050"/>
                </a:solidFill>
                <a:cs typeface="+mj-lt"/>
                <a:sym typeface="+mn-ea"/>
              </a:rPr>
              <a:t>   dismiss  v. </a:t>
            </a:r>
            <a:r>
              <a:rPr lang="zh-CN" altLang="en-US">
                <a:solidFill>
                  <a:srgbClr val="00B050"/>
                </a:solidFill>
                <a:cs typeface="+mj-lt"/>
                <a:sym typeface="+mn-ea"/>
              </a:rPr>
              <a:t>拒绝考虑，否定，开除</a:t>
            </a:r>
            <a:endParaRPr lang="zh-CN" altLang="en-US">
              <a:solidFill>
                <a:srgbClr val="00B050"/>
              </a:solidFill>
              <a:cs typeface="+mj-lt"/>
              <a:sym typeface="+mn-ea"/>
            </a:endParaRPr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427990" y="880110"/>
            <a:ext cx="11436985" cy="5077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教材原句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Although his theory has been </a:t>
            </a:r>
            <a:r>
              <a:rPr lang="en-US" altLang="zh-CN" sz="2400" u="sng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dismissed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by scholers, it shows how powerful of Ancient civilization are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. 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尽管他的理论已经被斯科尔斯所</a:t>
            </a:r>
            <a:r>
              <a:rPr lang="en-US" altLang="zh-CN" sz="2400" u="sng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否定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，但它表明了古代文明是多么强大。  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要点必记</a:t>
            </a: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dismiss ... as...                       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因认为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...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而不予考虑</a:t>
            </a:r>
            <a:endParaRPr lang="en-US" altLang="zh-CN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 dismiss sth from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sth              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不再考虑，消除，摒弃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ea typeface="微软雅黑" panose="020B0503020204020204" pitchFamily="34" charset="-122"/>
                <a:cs typeface="+mn-lt"/>
                <a:sym typeface="+mn-ea"/>
              </a:rPr>
              <a:t>  dismiss sb from (one’s post)      </a:t>
            </a:r>
            <a:r>
              <a:rPr lang="zh-CN" altLang="en-US" sz="2400">
                <a:ea typeface="微软雅黑" panose="020B0503020204020204" pitchFamily="34" charset="-122"/>
                <a:cs typeface="+mn-lt"/>
                <a:sym typeface="+mn-ea"/>
              </a:rPr>
              <a:t>解雇，免职，开除</a:t>
            </a:r>
            <a:endParaRPr lang="en-US" altLang="zh-CN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 dismiss sb for sth                   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因为某事解雇某人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75" y="70"/>
            <a:ext cx="10969200" cy="705600"/>
          </a:xfrm>
        </p:spPr>
        <p:txBody>
          <a:bodyPr/>
          <a:lstStyle/>
          <a:p>
            <a:pPr algn="ctr"/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跟踪练习</a:t>
            </a:r>
            <a:endParaRPr lang="zh-CN" altLang="en-US"/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4" name="文本框 3"/>
          <p:cNvSpPr txBox="1"/>
          <p:nvPr/>
        </p:nvSpPr>
        <p:spPr>
          <a:xfrm>
            <a:off x="106680" y="692150"/>
            <a:ext cx="12013565" cy="5262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en-US" altLang="zh-CN" sz="2400"/>
              <a:t>1. The man in black laughed and dismissed my proposal __________ unrealistic.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2. The senior student tried his best dismiss the disturbing problem __________ his mind as soon as possible.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3. The female employee claimed she ___________________ (dismiss) her post in an unfair way.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4.  After _____________(dismiss) her fears, she bravely climbed higher.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5.  Now it’s 5:00 pm. It’s high time that all the pupils __________________ (dismiss). </a:t>
            </a:r>
            <a:endParaRPr lang="en-US" altLang="zh-CN" sz="2400"/>
          </a:p>
        </p:txBody>
      </p:sp>
      <p:sp>
        <p:nvSpPr>
          <p:cNvPr id="5" name="文本框 4"/>
          <p:cNvSpPr txBox="1"/>
          <p:nvPr/>
        </p:nvSpPr>
        <p:spPr>
          <a:xfrm>
            <a:off x="8049895" y="965200"/>
            <a:ext cx="11715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FF0000"/>
                </a:solidFill>
              </a:rPr>
              <a:t>as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291955" y="1656715"/>
            <a:ext cx="13119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from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608320" y="3093085"/>
            <a:ext cx="23571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FF0000"/>
                </a:solidFill>
              </a:rPr>
              <a:t>was dismissed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446530" y="4563745"/>
            <a:ext cx="176276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FF0000"/>
                </a:solidFill>
              </a:rPr>
              <a:t>dismissing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7324090" y="5297170"/>
            <a:ext cx="28651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should be dismissd</a:t>
            </a:r>
            <a:endParaRPr lang="en-US" altLang="zh-CN" sz="24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995" y="70"/>
            <a:ext cx="10969200" cy="705600"/>
          </a:xfrm>
        </p:spPr>
        <p:txBody>
          <a:bodyPr/>
          <a:lstStyle/>
          <a:p>
            <a:r>
              <a:rPr>
                <a:solidFill>
                  <a:srgbClr val="00B050"/>
                </a:solidFill>
                <a:cs typeface="+mj-lt"/>
                <a:sym typeface="+mn-ea"/>
              </a:rPr>
              <a:t>✭词汇</a:t>
            </a:r>
            <a:r>
              <a:rPr lang="zh-CN">
                <a:solidFill>
                  <a:srgbClr val="00B050"/>
                </a:solidFill>
                <a:cs typeface="+mj-lt"/>
                <a:sym typeface="+mn-ea"/>
              </a:rPr>
              <a:t>二</a:t>
            </a:r>
            <a:r>
              <a:rPr lang="en-US" altLang="zh-CN">
                <a:solidFill>
                  <a:srgbClr val="00B050"/>
                </a:solidFill>
                <a:cs typeface="+mj-lt"/>
                <a:sym typeface="+mn-ea"/>
              </a:rPr>
              <a:t>  abandon v. </a:t>
            </a:r>
            <a:r>
              <a:rPr lang="zh-CN" altLang="en-US">
                <a:solidFill>
                  <a:srgbClr val="00B050"/>
                </a:solidFill>
                <a:cs typeface="+mj-lt"/>
                <a:sym typeface="+mn-ea"/>
              </a:rPr>
              <a:t>遗弃，中止，逃离</a:t>
            </a:r>
            <a:endParaRPr lang="zh-CN" altLang="en-US">
              <a:solidFill>
                <a:srgbClr val="00B050"/>
              </a:solidFill>
              <a:cs typeface="+mj-lt"/>
              <a:sym typeface="+mn-ea"/>
            </a:endParaRPr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470535" y="1062990"/>
            <a:ext cx="11250295" cy="45231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教材原句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But the greatest mystery of all is what caused the Maya to </a:t>
            </a:r>
            <a:r>
              <a:rPr lang="en-US" altLang="zh-CN" sz="2400" u="sng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abandon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most of their great cities.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ea typeface="微软雅黑" panose="020B0503020204020204" pitchFamily="34" charset="-122"/>
                <a:cs typeface="+mn-lt"/>
                <a:sym typeface="+mn-ea"/>
              </a:rPr>
              <a:t>  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要点必记 </a:t>
            </a: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abandoned    adj.          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被遗弃的，被抛弃的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abandon oneself to...   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沉湎于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...</a:t>
            </a:r>
            <a:endParaRPr lang="en-US" altLang="zh-CN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 abandon sb to sb/sth        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把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...</a:t>
            </a:r>
            <a:r>
              <a:rPr lang="zh-CN" altLang="en-US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丢弃给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...</a:t>
            </a:r>
            <a:endParaRPr lang="en-US" altLang="zh-CN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>
                <a:solidFill>
                  <a:schemeClr val="tx1"/>
                </a:solidFill>
              </a:rPr>
              <a:t>  an abandoned house        </a:t>
            </a:r>
            <a:r>
              <a:rPr lang="zh-CN" altLang="en-US" sz="2400">
                <a:solidFill>
                  <a:schemeClr val="tx1"/>
                </a:solidFill>
              </a:rPr>
              <a:t>废弃的房子</a:t>
            </a:r>
            <a:endParaRPr lang="zh-CN" altLang="en-US" sz="2400">
              <a:solidFill>
                <a:schemeClr val="tx1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46530" y="85725"/>
            <a:ext cx="8741410" cy="705485"/>
          </a:xfrm>
        </p:spPr>
        <p:txBody>
          <a:bodyPr/>
          <a:lstStyle/>
          <a:p>
            <a:pPr algn="ctr"/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sym typeface="+mn-ea"/>
              </a:rPr>
              <a:t>跟踪练习</a:t>
            </a:r>
            <a:endParaRPr lang="zh-CN" altLang="en-US"/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4" name="文本框 3"/>
          <p:cNvSpPr txBox="1"/>
          <p:nvPr/>
        </p:nvSpPr>
        <p:spPr>
          <a:xfrm>
            <a:off x="233045" y="791210"/>
            <a:ext cx="11725910" cy="6000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200000"/>
              </a:lnSpc>
            </a:pPr>
            <a:r>
              <a:rPr lang="en-US" altLang="zh-CN" sz="2400"/>
              <a:t>1. The study showed a deep fear among the elderly of being abandoned _______ the care of strangers.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2. They abandon themselves to ____________  (drink) alcohol.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3.  The child was found _______________ (abandon) but unharmed.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4. They were sinking fast, and the captian gave the order _____________ (abandon) the ship at once. </a:t>
            </a:r>
            <a:endParaRPr lang="en-US" altLang="zh-CN" sz="2400"/>
          </a:p>
          <a:p>
            <a:pPr fontAlgn="auto">
              <a:lnSpc>
                <a:spcPct val="200000"/>
              </a:lnSpc>
            </a:pPr>
            <a:r>
              <a:rPr lang="en-US" altLang="zh-CN" sz="2400"/>
              <a:t>5. The project had to __________________ (abandon) due to a lack of government funding.</a:t>
            </a:r>
            <a:endParaRPr lang="en-US" altLang="zh-CN" sz="2400"/>
          </a:p>
        </p:txBody>
      </p:sp>
      <p:sp>
        <p:nvSpPr>
          <p:cNvPr id="5" name="文本框 4"/>
          <p:cNvSpPr txBox="1"/>
          <p:nvPr/>
        </p:nvSpPr>
        <p:spPr>
          <a:xfrm>
            <a:off x="10335895" y="1049655"/>
            <a:ext cx="6921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>
                <a:solidFill>
                  <a:srgbClr val="FF0000"/>
                </a:solidFill>
              </a:rPr>
              <a:t>to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888865" y="2432685"/>
            <a:ext cx="14541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rgbClr val="FF0000"/>
                </a:solidFill>
              </a:rPr>
              <a:t> drinking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864610" y="3199130"/>
            <a:ext cx="20872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abandoned 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8190865" y="3984625"/>
            <a:ext cx="19475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to abandon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491865" y="5424170"/>
            <a:ext cx="24599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 </a:t>
            </a:r>
            <a:r>
              <a:rPr lang="en-US" altLang="zh-CN" sz="2400">
                <a:solidFill>
                  <a:srgbClr val="FF0000"/>
                </a:solidFill>
              </a:rPr>
              <a:t>be abandoned </a:t>
            </a:r>
            <a:endParaRPr lang="en-US" altLang="zh-CN" sz="24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77945" y="100400"/>
            <a:ext cx="10969200" cy="705600"/>
          </a:xfrm>
        </p:spPr>
        <p:txBody>
          <a:bodyPr/>
          <a:lstStyle/>
          <a:p>
            <a:r>
              <a:rPr>
                <a:solidFill>
                  <a:srgbClr val="00B050"/>
                </a:solidFill>
                <a:cs typeface="+mj-lt"/>
                <a:sym typeface="+mn-ea"/>
              </a:rPr>
              <a:t>✭词汇</a:t>
            </a:r>
            <a:r>
              <a:rPr lang="zh-CN">
                <a:solidFill>
                  <a:srgbClr val="00B050"/>
                </a:solidFill>
                <a:cs typeface="+mj-lt"/>
                <a:sym typeface="+mn-ea"/>
              </a:rPr>
              <a:t>三</a:t>
            </a:r>
            <a:r>
              <a:rPr lang="en-US" altLang="zh-CN">
                <a:solidFill>
                  <a:srgbClr val="00B050"/>
                </a:solidFill>
                <a:cs typeface="+mj-lt"/>
                <a:sym typeface="+mn-ea"/>
              </a:rPr>
              <a:t>  expansion  n. </a:t>
            </a:r>
            <a:r>
              <a:rPr lang="zh-CN" altLang="en-US">
                <a:solidFill>
                  <a:srgbClr val="00B050"/>
                </a:solidFill>
                <a:cs typeface="+mj-lt"/>
                <a:sym typeface="+mn-ea"/>
              </a:rPr>
              <a:t>扩大，增加</a:t>
            </a:r>
            <a:endParaRPr lang="zh-CN" altLang="en-US">
              <a:solidFill>
                <a:srgbClr val="00B050"/>
              </a:solidFill>
              <a:cs typeface="+mj-lt"/>
              <a:sym typeface="+mn-ea"/>
            </a:endParaRPr>
          </a:p>
        </p:txBody>
      </p:sp>
      <p:grpSp>
        <p:nvGrpSpPr>
          <p:cNvPr id="9" name="Group 21_1"/>
          <p:cNvGrpSpPr/>
          <p:nvPr/>
        </p:nvGrpSpPr>
        <p:grpSpPr>
          <a:xfrm>
            <a:off x="-492760" y="-8255"/>
            <a:ext cx="12840335" cy="6701155"/>
            <a:chOff x="-1013679" y="-43169"/>
            <a:chExt cx="12858769" cy="6560166"/>
          </a:xfrm>
        </p:grpSpPr>
        <p:grpSp>
          <p:nvGrpSpPr>
            <p:cNvPr id="10" name="组合 9"/>
            <p:cNvGrpSpPr/>
            <p:nvPr/>
          </p:nvGrpSpPr>
          <p:grpSpPr>
            <a:xfrm>
              <a:off x="9683417" y="6288397"/>
              <a:ext cx="2161673" cy="228600"/>
              <a:chOff x="2805536" y="-1467853"/>
              <a:chExt cx="2161673" cy="228600"/>
            </a:xfrm>
          </p:grpSpPr>
          <p:sp>
            <p:nvSpPr>
              <p:cNvPr id="11" name="椭圆 10"/>
              <p:cNvSpPr/>
              <p:nvPr/>
            </p:nvSpPr>
            <p:spPr>
              <a:xfrm>
                <a:off x="2805536" y="-1467853"/>
                <a:ext cx="228600" cy="228600"/>
              </a:xfrm>
              <a:prstGeom prst="ellipse">
                <a:avLst/>
              </a:prstGeom>
              <a:solidFill>
                <a:srgbClr val="78B6A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288804" y="-1467853"/>
                <a:ext cx="228600" cy="228600"/>
              </a:xfrm>
              <a:prstGeom prst="ellipse">
                <a:avLst/>
              </a:prstGeom>
              <a:solidFill>
                <a:srgbClr val="FDD0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4" name="椭圆 13"/>
              <p:cNvSpPr/>
              <p:nvPr/>
            </p:nvSpPr>
            <p:spPr>
              <a:xfrm>
                <a:off x="3772072" y="-1467853"/>
                <a:ext cx="228600" cy="228600"/>
              </a:xfrm>
              <a:prstGeom prst="ellipse">
                <a:avLst/>
              </a:prstGeom>
              <a:solidFill>
                <a:srgbClr val="ED93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4255340" y="-1467853"/>
                <a:ext cx="228600" cy="228600"/>
              </a:xfrm>
              <a:prstGeom prst="ellipse">
                <a:avLst/>
              </a:prstGeom>
              <a:solidFill>
                <a:srgbClr val="E9746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738609" y="-1467853"/>
                <a:ext cx="228600" cy="228600"/>
              </a:xfrm>
              <a:prstGeom prst="ellipse">
                <a:avLst/>
              </a:prstGeom>
              <a:solidFill>
                <a:srgbClr val="AB7DB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 flipH="1" flipV="1">
              <a:off x="-1013679" y="-43169"/>
              <a:ext cx="4948007" cy="573258"/>
              <a:chOff x="-460228" y="4964882"/>
              <a:chExt cx="16582544" cy="1921192"/>
            </a:xfrm>
          </p:grpSpPr>
          <p:sp>
            <p:nvSpPr>
              <p:cNvPr id="18" name="等腰三角形 5"/>
              <p:cNvSpPr/>
              <p:nvPr/>
            </p:nvSpPr>
            <p:spPr>
              <a:xfrm>
                <a:off x="-460228" y="5749042"/>
                <a:ext cx="3560710" cy="113703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78B6A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等腰三角形 5"/>
              <p:cNvSpPr/>
              <p:nvPr/>
            </p:nvSpPr>
            <p:spPr>
              <a:xfrm>
                <a:off x="1498898" y="5414211"/>
                <a:ext cx="4355342" cy="147186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137032 h 1137032"/>
                  <a:gd name="connsiteX1-19" fmla="*/ 1780355 w 3560710"/>
                  <a:gd name="connsiteY1-20" fmla="*/ 88 h 1137032"/>
                  <a:gd name="connsiteX2-21" fmla="*/ 3560710 w 3560710"/>
                  <a:gd name="connsiteY2-22" fmla="*/ 1137032 h 1137032"/>
                  <a:gd name="connsiteX3-23" fmla="*/ 0 w 3560710"/>
                  <a:gd name="connsiteY3-24" fmla="*/ 1137032 h 1137032"/>
                  <a:gd name="connsiteX0-25" fmla="*/ 0 w 3560710"/>
                  <a:gd name="connsiteY0-26" fmla="*/ 1137032 h 1137032"/>
                  <a:gd name="connsiteX1-27" fmla="*/ 1780355 w 3560710"/>
                  <a:gd name="connsiteY1-28" fmla="*/ 88 h 1137032"/>
                  <a:gd name="connsiteX2-29" fmla="*/ 3560710 w 3560710"/>
                  <a:gd name="connsiteY2-30" fmla="*/ 1137032 h 1137032"/>
                  <a:gd name="connsiteX3-31" fmla="*/ 0 w 3560710"/>
                  <a:gd name="connsiteY3-32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298852" y="-9500"/>
                      <a:pt x="1780355" y="88"/>
                    </a:cubicBezTo>
                    <a:cubicBezTo>
                      <a:pt x="2261858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FDD069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等腰三角形 5"/>
              <p:cNvSpPr/>
              <p:nvPr/>
            </p:nvSpPr>
            <p:spPr>
              <a:xfrm>
                <a:off x="3763709" y="4964882"/>
                <a:ext cx="5327811" cy="1921192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ED935C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等腰三角形 5"/>
              <p:cNvSpPr/>
              <p:nvPr/>
            </p:nvSpPr>
            <p:spPr>
              <a:xfrm>
                <a:off x="6780019" y="5781117"/>
                <a:ext cx="5439657" cy="1076883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  <a:gd name="connsiteX0-17" fmla="*/ 0 w 3560710"/>
                  <a:gd name="connsiteY0-18" fmla="*/ 1076883 h 1076883"/>
                  <a:gd name="connsiteX1-19" fmla="*/ 2134761 w 3560710"/>
                  <a:gd name="connsiteY1-20" fmla="*/ 97 h 1076883"/>
                  <a:gd name="connsiteX2-21" fmla="*/ 3560710 w 3560710"/>
                  <a:gd name="connsiteY2-22" fmla="*/ 1076883 h 1076883"/>
                  <a:gd name="connsiteX3-23" fmla="*/ 0 w 3560710"/>
                  <a:gd name="connsiteY3-24" fmla="*/ 1076883 h 1076883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076883">
                    <a:moveTo>
                      <a:pt x="0" y="1076883"/>
                    </a:moveTo>
                    <a:cubicBezTo>
                      <a:pt x="593452" y="697902"/>
                      <a:pt x="1456530" y="-9491"/>
                      <a:pt x="2134761" y="97"/>
                    </a:cubicBezTo>
                    <a:cubicBezTo>
                      <a:pt x="2812992" y="9685"/>
                      <a:pt x="2967258" y="697902"/>
                      <a:pt x="3560710" y="1076883"/>
                    </a:cubicBezTo>
                    <a:lnTo>
                      <a:pt x="0" y="1076883"/>
                    </a:lnTo>
                    <a:close/>
                  </a:path>
                </a:pathLst>
              </a:custGeom>
              <a:solidFill>
                <a:srgbClr val="E9746E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等腰三角形 5"/>
              <p:cNvSpPr/>
              <p:nvPr/>
            </p:nvSpPr>
            <p:spPr>
              <a:xfrm>
                <a:off x="9613231" y="5220014"/>
                <a:ext cx="6509085" cy="1637986"/>
              </a:xfrm>
              <a:custGeom>
                <a:avLst/>
                <a:gdLst>
                  <a:gd name="connsiteX0" fmla="*/ 0 w 3560710"/>
                  <a:gd name="connsiteY0" fmla="*/ 1136944 h 1136944"/>
                  <a:gd name="connsiteX1" fmla="*/ 1780355 w 3560710"/>
                  <a:gd name="connsiteY1" fmla="*/ 0 h 1136944"/>
                  <a:gd name="connsiteX2" fmla="*/ 3560710 w 3560710"/>
                  <a:gd name="connsiteY2" fmla="*/ 1136944 h 1136944"/>
                  <a:gd name="connsiteX3" fmla="*/ 0 w 3560710"/>
                  <a:gd name="connsiteY3" fmla="*/ 1136944 h 1136944"/>
                  <a:gd name="connsiteX0-1" fmla="*/ 0 w 3560710"/>
                  <a:gd name="connsiteY0-2" fmla="*/ 1136944 h 1136944"/>
                  <a:gd name="connsiteX1-3" fmla="*/ 1780355 w 3560710"/>
                  <a:gd name="connsiteY1-4" fmla="*/ 0 h 1136944"/>
                  <a:gd name="connsiteX2-5" fmla="*/ 3560710 w 3560710"/>
                  <a:gd name="connsiteY2-6" fmla="*/ 1136944 h 1136944"/>
                  <a:gd name="connsiteX3-7" fmla="*/ 0 w 3560710"/>
                  <a:gd name="connsiteY3-8" fmla="*/ 1136944 h 1136944"/>
                  <a:gd name="connsiteX0-9" fmla="*/ 0 w 3560710"/>
                  <a:gd name="connsiteY0-10" fmla="*/ 1137032 h 1137032"/>
                  <a:gd name="connsiteX1-11" fmla="*/ 1780355 w 3560710"/>
                  <a:gd name="connsiteY1-12" fmla="*/ 88 h 1137032"/>
                  <a:gd name="connsiteX2-13" fmla="*/ 3560710 w 3560710"/>
                  <a:gd name="connsiteY2-14" fmla="*/ 1137032 h 1137032"/>
                  <a:gd name="connsiteX3-15" fmla="*/ 0 w 3560710"/>
                  <a:gd name="connsiteY3-16" fmla="*/ 1137032 h 1137032"/>
                </a:gdLst>
                <a:ahLst/>
                <a:cxnLst>
                  <a:cxn ang="0">
                    <a:pos x="connsiteX0-1" y="connsiteY0-2"/>
                  </a:cxn>
                  <a:cxn ang="0">
                    <a:pos x="connsiteX1-3" y="connsiteY1-4"/>
                  </a:cxn>
                  <a:cxn ang="0">
                    <a:pos x="connsiteX2-5" y="connsiteY2-6"/>
                  </a:cxn>
                  <a:cxn ang="0">
                    <a:pos x="connsiteX3-7" y="connsiteY3-8"/>
                  </a:cxn>
                </a:cxnLst>
                <a:rect l="l" t="t" r="r" b="b"/>
                <a:pathLst>
                  <a:path w="3560710" h="1137032">
                    <a:moveTo>
                      <a:pt x="0" y="1137032"/>
                    </a:moveTo>
                    <a:cubicBezTo>
                      <a:pt x="593452" y="758051"/>
                      <a:pt x="1102124" y="-9500"/>
                      <a:pt x="1780355" y="88"/>
                    </a:cubicBezTo>
                    <a:cubicBezTo>
                      <a:pt x="2458586" y="9676"/>
                      <a:pt x="2967258" y="758051"/>
                      <a:pt x="3560710" y="1137032"/>
                    </a:cubicBezTo>
                    <a:lnTo>
                      <a:pt x="0" y="1137032"/>
                    </a:lnTo>
                    <a:close/>
                  </a:path>
                </a:pathLst>
              </a:custGeom>
              <a:solidFill>
                <a:srgbClr val="AB7DB6">
                  <a:alpha val="6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3" name="文本框 2"/>
          <p:cNvSpPr txBox="1"/>
          <p:nvPr/>
        </p:nvSpPr>
        <p:spPr>
          <a:xfrm>
            <a:off x="668020" y="894080"/>
            <a:ext cx="10714355" cy="45231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教材原句 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with huge </a:t>
            </a:r>
            <a:r>
              <a:rPr lang="en-US" altLang="zh-CN" sz="2400" u="sng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expansion</a:t>
            </a:r>
            <a:r>
              <a:rPr lang="en-US" altLang="zh-CN" sz="2400">
                <a:solidFill>
                  <a:schemeClr val="tx1"/>
                </a:solidFill>
                <a:ea typeface="微软雅黑" panose="020B0503020204020204" pitchFamily="34" charset="-122"/>
                <a:cs typeface="+mn-lt"/>
                <a:sym typeface="+mn-ea"/>
              </a:rPr>
              <a:t> of the population</a:t>
            </a:r>
            <a:r>
              <a:rPr lang="en-US" altLang="zh-CN" sz="2400">
                <a:ea typeface="微软雅黑" panose="020B0503020204020204" pitchFamily="34" charset="-122"/>
                <a:cs typeface="+mn-lt"/>
                <a:sym typeface="+mn-ea"/>
              </a:rPr>
              <a:t>    </a:t>
            </a:r>
            <a:r>
              <a:rPr lang="zh-CN" altLang="en-US" sz="2400">
                <a:ea typeface="微软雅黑" panose="020B0503020204020204" pitchFamily="34" charset="-122"/>
                <a:cs typeface="+mn-lt"/>
                <a:sym typeface="+mn-ea"/>
              </a:rPr>
              <a:t>随着人口的急剧</a:t>
            </a:r>
            <a:r>
              <a:rPr lang="zh-CN" altLang="en-US" sz="2400" u="sng">
                <a:solidFill>
                  <a:srgbClr val="FF0000"/>
                </a:solidFill>
                <a:ea typeface="微软雅黑" panose="020B0503020204020204" pitchFamily="34" charset="-122"/>
                <a:cs typeface="+mn-lt"/>
                <a:sym typeface="+mn-ea"/>
              </a:rPr>
              <a:t>增长</a:t>
            </a:r>
            <a:r>
              <a:rPr lang="zh-CN" altLang="en-US" sz="2400">
                <a:ea typeface="微软雅黑" panose="020B0503020204020204" pitchFamily="34" charset="-122"/>
                <a:cs typeface="+mn-lt"/>
                <a:sym typeface="+mn-ea"/>
              </a:rPr>
              <a:t>。</a:t>
            </a:r>
            <a:endParaRPr lang="zh-CN" altLang="en-US" sz="2400">
              <a:solidFill>
                <a:schemeClr val="tx1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◆</a:t>
            </a:r>
            <a:r>
              <a:rPr lang="en-US" altLang="zh-CN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 </a:t>
            </a:r>
            <a:r>
              <a:rPr lang="zh-CN" altLang="en-US" sz="2400">
                <a:solidFill>
                  <a:srgbClr val="00B050"/>
                </a:solidFill>
                <a:ea typeface="微软雅黑" panose="020B0503020204020204" pitchFamily="34" charset="-122"/>
                <a:cs typeface="+mn-lt"/>
                <a:sym typeface="+mn-ea"/>
              </a:rPr>
              <a:t>要点必记 </a:t>
            </a:r>
            <a:endParaRPr lang="zh-CN" altLang="en-US" sz="2400">
              <a:solidFill>
                <a:srgbClr val="00B050"/>
              </a:solidFill>
              <a:ea typeface="微软雅黑" panose="020B0503020204020204" pitchFamily="34" charset="-122"/>
              <a:cs typeface="+mn-lt"/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expand   v.                   </a:t>
            </a:r>
            <a:r>
              <a:rPr lang="zh-CN" altLang="en-US" sz="2400"/>
              <a:t>扩大，增加；详述</a:t>
            </a:r>
            <a:endParaRPr lang="zh-CN" altLang="en-US" sz="2400"/>
          </a:p>
          <a:p>
            <a:pPr fontAlgn="auto">
              <a:lnSpc>
                <a:spcPct val="150000"/>
              </a:lnSpc>
            </a:pPr>
            <a:r>
              <a:rPr lang="zh-CN" altLang="en-US" sz="2400"/>
              <a:t> </a:t>
            </a:r>
            <a:r>
              <a:rPr lang="en-US" altLang="zh-CN" sz="2400"/>
              <a:t> expand  into...              </a:t>
            </a:r>
            <a:r>
              <a:rPr lang="zh-CN" altLang="en-US" sz="2400"/>
              <a:t>将</a:t>
            </a:r>
            <a:r>
              <a:rPr lang="en-US" altLang="zh-CN" sz="2400"/>
              <a:t>...</a:t>
            </a:r>
            <a:r>
              <a:rPr lang="zh-CN" altLang="en-US" sz="2400"/>
              <a:t>扩充成</a:t>
            </a:r>
            <a:r>
              <a:rPr lang="en-US" altLang="zh-CN" sz="2400"/>
              <a:t>...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expand to ...                 </a:t>
            </a:r>
            <a:r>
              <a:rPr lang="zh-CN" altLang="en-US" sz="2400"/>
              <a:t>扩充到</a:t>
            </a:r>
            <a:r>
              <a:rPr lang="en-US" altLang="zh-CN" sz="2400"/>
              <a:t>...</a:t>
            </a:r>
            <a:endParaRPr lang="en-US" altLang="zh-CN" sz="2400"/>
          </a:p>
          <a:p>
            <a:pPr fontAlgn="auto">
              <a:lnSpc>
                <a:spcPct val="150000"/>
              </a:lnSpc>
            </a:pPr>
            <a:r>
              <a:rPr lang="en-US" altLang="zh-CN" sz="2400"/>
              <a:t>  expand on...                  </a:t>
            </a:r>
            <a:r>
              <a:rPr lang="zh-CN" altLang="en-US" sz="2400"/>
              <a:t>详述</a:t>
            </a:r>
            <a:endParaRPr lang="zh-CN" altLang="en-US" sz="2400"/>
          </a:p>
          <a:p>
            <a:pPr fontAlgn="auto">
              <a:lnSpc>
                <a:spcPct val="150000"/>
              </a:lnSpc>
            </a:pPr>
            <a:r>
              <a:rPr lang="zh-CN" altLang="en-US" sz="2400"/>
              <a:t> </a:t>
            </a:r>
            <a:r>
              <a:rPr lang="en-US" altLang="zh-CN" sz="2400"/>
              <a:t> an expansion of....        (...)</a:t>
            </a:r>
            <a:r>
              <a:rPr lang="zh-CN" altLang="en-US" sz="2400"/>
              <a:t>的扩展部分</a:t>
            </a:r>
            <a:endParaRPr lang="zh-CN" altLang="en-US" sz="2400"/>
          </a:p>
        </p:txBody>
      </p:sp>
    </p:spTree>
    <p:custDataLst>
      <p:tags r:id="rId1"/>
    </p:custDataLst>
  </p:cSld>
  <p:clrMapOvr>
    <a:masterClrMapping/>
  </p:clrMapOvr>
  <p:transition/>
</p:sld>
</file>

<file path=ppt/tags/tag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4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4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5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7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8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6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2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3.xml><?xml version="1.0" encoding="utf-8"?>
<p:tagLst xmlns:p="http://schemas.openxmlformats.org/presentationml/2006/main">
  <p:tag name="KSO_WM_BEAUTIFY_FLAG" val="#wm#"/>
  <p:tag name="KSO_WM_SLIDE_ID" val="custom20205081_1"/>
  <p:tag name="KSO_WM_SLIDE_INDEX" val="1"/>
  <p:tag name="KSO_WM_SLIDE_ITEM_CNT" val="0"/>
  <p:tag name="KSO_WM_SLIDE_LAYOUT" val="a_b"/>
  <p:tag name="KSO_WM_SLIDE_LAYOUT_CNT" val="1_1"/>
  <p:tag name="KSO_WM_SLIDE_SUBTYPE" val="defaultBlank"/>
  <p:tag name="KSO_WM_SLIDE_TYPE" val="title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5.xml><?xml version="1.0" encoding="utf-8"?>
<p:tagLst xmlns:p="http://schemas.openxmlformats.org/presentationml/2006/main">
  <p:tag name="KSO_WM_UNIT_TABLE_BEAUTIFY" val="smartTable{f72a61d3-f048-49d4-b963-9779afc5b0c1}"/>
  <p:tag name="TABLE_ENDDRAG_ORIGIN_RECT" val="943*443"/>
  <p:tag name="TABLE_ENDDRAG_RECT" val="11*55*943*443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p="http://schemas.openxmlformats.org/presentationml/2006/main">
  <p:tag name="KSO_WM_UNIT_TABLE_BEAUTIFY" val="smartTable{5e5d711e-3c49-47f1-aa83-11024adb5378}"/>
  <p:tag name="TABLE_ENDDRAG_ORIGIN_RECT" val="905*434"/>
  <p:tag name="TABLE_ENDDRAG_RECT" val="29*66*905*434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8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1.xml><?xml version="1.0" encoding="utf-8"?>
<p:tagLst xmlns:p="http://schemas.openxmlformats.org/presentationml/2006/main">
  <p:tag name="KSO_WM_UNIT_TABLE_BEAUTIFY" val="smartTable{ca3f3c42-26c6-45eb-ab56-8f5f9e7b33e6}"/>
  <p:tag name="TABLE_ENDDRAG_ORIGIN_RECT" val="903*384"/>
  <p:tag name="TABLE_ENDDRAG_RECT" val="30*128*903*384"/>
</p:tagLst>
</file>

<file path=ppt/tags/tag8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9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2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  <p:tag name="KSO_WPP_MARK_KEY" val="2501bd02-f80b-4e98-bd0a-0def78d49e48"/>
  <p:tag name="COMMONDATA" val="eyJoZGlkIjoiNzAzMjMzZTEwNDUwZmM1Mjk2MTVjYmQxODMwZjRmZGIifQ==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8857</Words>
  <Application>WPS 演示</Application>
  <PresentationFormat/>
  <Paragraphs>401</Paragraphs>
  <Slides>26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26</vt:i4>
      </vt:variant>
    </vt:vector>
  </HeadingPairs>
  <TitlesOfParts>
    <vt:vector size="36" baseType="lpstr">
      <vt:lpstr>Arial</vt:lpstr>
      <vt:lpstr>宋体</vt:lpstr>
      <vt:lpstr>Wingdings</vt:lpstr>
      <vt:lpstr>微软雅黑</vt:lpstr>
      <vt:lpstr>Wingdings</vt:lpstr>
      <vt:lpstr>Times New Roman</vt:lpstr>
      <vt:lpstr>字魂27号-布丁体</vt:lpstr>
      <vt:lpstr>Arial Unicode MS</vt:lpstr>
      <vt:lpstr>Calibri</vt:lpstr>
      <vt:lpstr>Office 主题​​</vt:lpstr>
      <vt:lpstr>PowerPoint 演示文稿</vt:lpstr>
      <vt:lpstr> 本课件主要内容安排 </vt:lpstr>
      <vt:lpstr>单元构词扩展词汇</vt:lpstr>
      <vt:lpstr>单元重点短语</vt:lpstr>
      <vt:lpstr>✭词汇一   dismiss  v. 拒绝考虑，否定，开除</vt:lpstr>
      <vt:lpstr>跟踪练习</vt:lpstr>
      <vt:lpstr>✭词汇二  abandon v. 遗弃，中止，逃离</vt:lpstr>
      <vt:lpstr>跟踪练习</vt:lpstr>
      <vt:lpstr>✭词汇三  expansion  n. 扩大，增加</vt:lpstr>
      <vt:lpstr>跟踪练习</vt:lpstr>
      <vt:lpstr>✭词汇四  retreat  v. 后退，离开，退避</vt:lpstr>
      <vt:lpstr>跟踪练习</vt:lpstr>
      <vt:lpstr>✭词汇五   investigation  n. 调查，调查研究</vt:lpstr>
      <vt:lpstr>跟踪练习</vt:lpstr>
      <vt:lpstr>✭词汇六  equivalent  adj. 等同的，等值的</vt:lpstr>
      <vt:lpstr>跟踪练习</vt:lpstr>
      <vt:lpstr>单元语法   复习名词性从句</vt:lpstr>
      <vt:lpstr>二.名词性从句的引导词</vt:lpstr>
      <vt:lpstr> 理解应用 </vt:lpstr>
      <vt:lpstr>单元重点句型 1</vt:lpstr>
      <vt:lpstr> 理解应用 </vt:lpstr>
      <vt:lpstr>单元重点句型 2</vt:lpstr>
      <vt:lpstr> 理解应用 </vt:lpstr>
      <vt:lpstr>单元重点句型 3</vt:lpstr>
      <vt:lpstr> 理解应用 </vt:lpstr>
      <vt:lpstr>PowerPoint 演示文稿</vt:lpstr>
    </vt:vector>
  </TitlesOfParts>
  <Company>学科网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rbm.xkw.com</dc:creator>
  <cp:lastModifiedBy>风轻云淡</cp:lastModifiedBy>
  <cp:revision>2</cp:revision>
  <cp:lastPrinted>2021-07-04T16:46:00Z</cp:lastPrinted>
  <dcterms:created xsi:type="dcterms:W3CDTF">2021-07-04T16:46:00Z</dcterms:created>
  <dcterms:modified xsi:type="dcterms:W3CDTF">2023-03-19T18:52:42Z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ICV">
    <vt:lpwstr>A99FC066FCAD4D6587754A6070B4E4CA</vt:lpwstr>
  </property>
  <property fmtid="{D5CDD505-2E9C-101B-9397-08002B2CF9AE}" pid="7" name="KSOProductBuildVer">
    <vt:lpwstr>2052-11.1.0.13703</vt:lpwstr>
  </property>
</Properties>
</file>