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98" r:id="rId15"/>
    <p:sldId id="285" r:id="rId16"/>
    <p:sldId id="286" r:id="rId17"/>
    <p:sldId id="273" r:id="rId18"/>
    <p:sldId id="272" r:id="rId19"/>
    <p:sldId id="271" r:id="rId20"/>
    <p:sldId id="261" r:id="rId21"/>
    <p:sldId id="260" r:id="rId22"/>
    <p:sldId id="259" r:id="rId23"/>
    <p:sldId id="258" r:id="rId24"/>
    <p:sldId id="257" r:id="rId25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7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92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3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6.xml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0.xml"/><Relationship Id="rId1" Type="http://schemas.openxmlformats.org/officeDocument/2006/relationships/tags" Target="../tags/tag7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2.xml"/><Relationship Id="rId1" Type="http://schemas.openxmlformats.org/officeDocument/2006/relationships/tags" Target="../tags/tag8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" Type="http://schemas.openxmlformats.org/officeDocument/2006/relationships/tags" Target="../tags/tag8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6.xml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4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7.xml"/><Relationship Id="rId1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0.xml"/><Relationship Id="rId1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1.xml"/><Relationship Id="rId2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9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1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9758045" y="6524625"/>
            <a:ext cx="2350135" cy="228600"/>
            <a:chOff x="2805536" y="-1467853"/>
            <a:chExt cx="2161673" cy="228600"/>
          </a:xfrm>
        </p:grpSpPr>
        <p:sp>
          <p:nvSpPr>
            <p:cNvPr id="26" name="椭圆 25"/>
            <p:cNvSpPr/>
            <p:nvPr/>
          </p:nvSpPr>
          <p:spPr>
            <a:xfrm>
              <a:off x="2805536" y="-1467853"/>
              <a:ext cx="228600" cy="228600"/>
            </a:xfrm>
            <a:prstGeom prst="ellipse">
              <a:avLst/>
            </a:prstGeom>
            <a:solidFill>
              <a:srgbClr val="78B6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3288804" y="-1467853"/>
              <a:ext cx="228600" cy="228600"/>
            </a:xfrm>
            <a:prstGeom prst="ellipse">
              <a:avLst/>
            </a:prstGeom>
            <a:solidFill>
              <a:srgbClr val="FDD0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3772072" y="-1467853"/>
              <a:ext cx="228600" cy="228600"/>
            </a:xfrm>
            <a:prstGeom prst="ellipse">
              <a:avLst/>
            </a:prstGeom>
            <a:solidFill>
              <a:srgbClr val="ED93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>
            <a:xfrm>
              <a:off x="4255340" y="-1467853"/>
              <a:ext cx="228600" cy="228600"/>
            </a:xfrm>
            <a:prstGeom prst="ellipse">
              <a:avLst/>
            </a:prstGeom>
            <a:solidFill>
              <a:srgbClr val="E97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4738609" y="-1467853"/>
              <a:ext cx="228600" cy="228600"/>
            </a:xfrm>
            <a:prstGeom prst="ellipse">
              <a:avLst/>
            </a:prstGeom>
            <a:solidFill>
              <a:srgbClr val="AB7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13" name="图片 12" descr="新教材精创页眉-简化版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9910" y="84455"/>
            <a:ext cx="8318500" cy="8293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290560" y="937260"/>
            <a:ext cx="3634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smtClean="0">
                <a:solidFill>
                  <a:schemeClr val="accent1"/>
                </a:solidFill>
                <a:sym typeface="+mn-ea"/>
              </a:rPr>
              <a:t>  </a:t>
            </a:r>
            <a:r>
              <a:rPr lang="zh-CN" altLang="en-US" sz="1600" b="1" smtClean="0">
                <a:solidFill>
                  <a:schemeClr val="accent1"/>
                </a:solidFill>
                <a:sym typeface="+mn-ea"/>
              </a:rPr>
              <a:t>外研版高中英语  选择性</a:t>
            </a:r>
            <a:r>
              <a:rPr lang="zh-CN" altLang="en-US" sz="1600" b="1">
                <a:solidFill>
                  <a:schemeClr val="accent1"/>
                </a:solidFill>
                <a:sym typeface="+mn-ea"/>
              </a:rPr>
              <a:t>必修第四册</a:t>
            </a:r>
            <a:r>
              <a:rPr lang="zh-CN" altLang="en-US" b="1">
                <a:solidFill>
                  <a:schemeClr val="accent1"/>
                </a:solidFill>
                <a:sym typeface="+mn-ea"/>
              </a:rPr>
              <a:t>   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917065" y="1786255"/>
            <a:ext cx="91401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ea typeface="字魂27号-布丁体" panose="00000500000000000000" charset="-122"/>
                <a:cs typeface="Times New Roman" panose="02020603050405020304" charset="0"/>
                <a:sym typeface="+mn-ea"/>
              </a:rPr>
              <a:t>   </a:t>
            </a:r>
            <a:r>
              <a:rPr lang="en-US" altLang="zh-CN" sz="5400" b="1">
                <a:solidFill>
                  <a:srgbClr val="FF0000"/>
                </a:solidFill>
                <a:latin typeface="Times New Roman" panose="02020603050405020304" charset="0"/>
                <a:ea typeface="字魂27号-布丁体" panose="00000500000000000000" charset="-122"/>
                <a:cs typeface="Times New Roman" panose="02020603050405020304" charset="0"/>
                <a:sym typeface="+mn-ea"/>
              </a:rPr>
              <a:t>Unit 5    Into the unknown</a:t>
            </a:r>
            <a:endParaRPr lang="en-US" altLang="zh-CN" sz="5400" b="1">
              <a:solidFill>
                <a:srgbClr val="FF0000"/>
              </a:solidFill>
              <a:latin typeface="Times New Roman" panose="02020603050405020304" charset="0"/>
              <a:ea typeface="字魂27号-布丁体" panose="00000500000000000000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085465" y="3302000"/>
            <a:ext cx="69202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>
                <a:solidFill>
                  <a:srgbClr val="FF0000"/>
                </a:solidFill>
                <a:latin typeface="Times New Roman" panose="02020603050405020304" charset="0"/>
                <a:ea typeface="字魂27号-布丁体" panose="00000500000000000000" charset="-122"/>
                <a:cs typeface="Times New Roman" panose="02020603050405020304" charset="0"/>
                <a:sym typeface="+mn-ea"/>
              </a:rPr>
              <a:t>Period </a:t>
            </a:r>
            <a:r>
              <a:rPr lang="en-US" altLang="zh-CN" sz="4000">
                <a:solidFill>
                  <a:srgbClr val="FF0000"/>
                </a:solidFill>
                <a:latin typeface="Times New Roman" panose="02020603050405020304" charset="0"/>
                <a:ea typeface="字魂27号-布丁体" panose="00000500000000000000" charset="-122"/>
                <a:cs typeface="Times New Roman" panose="02020603050405020304" charset="0"/>
                <a:sym typeface="+mn-ea"/>
              </a:rPr>
              <a:t>2      Using language</a:t>
            </a:r>
            <a:endParaRPr lang="en-US" altLang="zh-CN" sz="4000">
              <a:solidFill>
                <a:srgbClr val="FF0000"/>
              </a:solidFill>
              <a:latin typeface="Times New Roman" panose="02020603050405020304" charset="0"/>
              <a:ea typeface="字魂27号-布丁体" panose="00000500000000000000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58" name="Group 21_1"/>
          <p:cNvGrpSpPr/>
          <p:nvPr/>
        </p:nvGrpSpPr>
        <p:grpSpPr>
          <a:xfrm>
            <a:off x="-981075" y="-35560"/>
            <a:ext cx="13139420" cy="6560185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2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0620" y="114300"/>
            <a:ext cx="9794240" cy="705485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>
                <a:solidFill>
                  <a:srgbClr val="566C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Read the passage “Facing the unknown”</a:t>
            </a:r>
            <a:endParaRPr lang="en-US" altLang="zh-CN">
              <a:solidFill>
                <a:srgbClr val="566C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58" name="Group 21_1"/>
          <p:cNvGrpSpPr/>
          <p:nvPr/>
        </p:nvGrpSpPr>
        <p:grpSpPr>
          <a:xfrm>
            <a:off x="-947639" y="11"/>
            <a:ext cx="12858769" cy="6560166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00" name="文本框 99"/>
          <p:cNvSpPr txBox="1"/>
          <p:nvPr/>
        </p:nvSpPr>
        <p:spPr>
          <a:xfrm>
            <a:off x="647065" y="939165"/>
            <a:ext cx="9813925" cy="2099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sz="2400" b="0">
                <a:latin typeface="Times New Roman" panose="02020603050405020304" charset="0"/>
              </a:rPr>
              <a:t>1. What is the flight instinct?  </a:t>
            </a:r>
            <a:endParaRPr lang="en-US" sz="2400" b="0">
              <a:latin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400" b="0">
                <a:latin typeface="Times New Roman" panose="02020603050405020304" charset="0"/>
              </a:rPr>
              <a:t>    Why do some people react that way in the face of the unknown?</a:t>
            </a:r>
            <a:r>
              <a:rPr lang="en-US" sz="1050" b="0">
                <a:latin typeface="Times New Roman" panose="02020603050405020304" charset="0"/>
              </a:rPr>
              <a:t> </a:t>
            </a:r>
            <a:endParaRPr lang="en-US" sz="1050" b="0">
              <a:latin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endParaRPr lang="en-US" sz="1050" b="0">
              <a:latin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endParaRPr lang="en-US" sz="1050" b="0">
              <a:latin typeface="Times New Roman" panose="02020603050405020304" charset="0"/>
            </a:endParaRPr>
          </a:p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049020" y="2458085"/>
            <a:ext cx="81711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</a:rPr>
              <a:t>Making a quick getaway. It is a human instinct. 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47700" y="3404235"/>
            <a:ext cx="9585325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sz="2400" b="0">
                <a:latin typeface="Times New Roman" panose="02020603050405020304" charset="0"/>
              </a:rPr>
              <a:t>2. What other reactions could people have when facing the unknown?</a:t>
            </a:r>
            <a:endParaRPr lang="en-US" sz="2400" b="0">
              <a:latin typeface="Times New Roman" panose="02020603050405020304" charset="0"/>
            </a:endParaRPr>
          </a:p>
          <a:p>
            <a:pPr indent="0"/>
            <a:endParaRPr lang="en-US" sz="2400" b="0">
              <a:latin typeface="Times New Roman" panose="02020603050405020304" charset="0"/>
            </a:endParaRPr>
          </a:p>
          <a:p>
            <a:pPr indent="0"/>
            <a:endParaRPr lang="en-US" sz="2400" b="0">
              <a:latin typeface="Times New Roman" panose="02020603050405020304" charset="0"/>
            </a:endParaRPr>
          </a:p>
          <a:p>
            <a:pPr indent="0"/>
            <a:endParaRPr lang="en-US" sz="2400" b="0">
              <a:latin typeface="Times New Roman" panose="02020603050405020304" charset="0"/>
            </a:endParaRPr>
          </a:p>
          <a:p>
            <a:pPr indent="0"/>
            <a:r>
              <a:rPr lang="en-US" sz="2400" b="0">
                <a:latin typeface="Times New Roman" panose="02020603050405020304" charset="0"/>
              </a:rPr>
              <a:t> </a:t>
            </a:r>
            <a:endParaRPr lang="zh-CN" altLang="en-US" sz="2400"/>
          </a:p>
        </p:txBody>
      </p:sp>
      <p:sp>
        <p:nvSpPr>
          <p:cNvPr id="5" name="文本框 4"/>
          <p:cNvSpPr txBox="1"/>
          <p:nvPr/>
        </p:nvSpPr>
        <p:spPr>
          <a:xfrm>
            <a:off x="1049020" y="4394835"/>
            <a:ext cx="92290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 </a:t>
            </a:r>
            <a:r>
              <a:rPr lang="zh-CN" altLang="en-US" sz="2400">
                <a:solidFill>
                  <a:srgbClr val="FF0000"/>
                </a:solidFill>
              </a:rPr>
              <a:t>They chose to subdue their fears and pursue the unknown. </a:t>
            </a:r>
            <a:endParaRPr lang="zh-CN" altLang="en-US" sz="240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7646670" cy="705485"/>
          </a:xfrm>
        </p:spPr>
        <p:txBody>
          <a:bodyPr>
            <a:normAutofit fontScale="90000"/>
          </a:bodyPr>
          <a:lstStyle/>
          <a:p>
            <a:pPr algn="ctr"/>
            <a:br>
              <a:rPr lang="zh-CN" altLang="en-US">
                <a:solidFill>
                  <a:srgbClr val="566C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</a:br>
            <a:r>
              <a:rPr lang="zh-CN" altLang="en-US">
                <a:solidFill>
                  <a:srgbClr val="566C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Focus on vocabulary</a:t>
            </a:r>
            <a:r>
              <a:rPr lang="en-US" altLang="zh-CN">
                <a:solidFill>
                  <a:srgbClr val="566C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(</a:t>
            </a:r>
            <a:r>
              <a:rPr lang="zh-CN" altLang="en-US">
                <a:solidFill>
                  <a:srgbClr val="566C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二）</a:t>
            </a:r>
            <a:br>
              <a:rPr lang="zh-CN" altLang="en-US">
                <a:solidFill>
                  <a:srgbClr val="566C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endParaRPr lang="zh-CN" altLang="en-US"/>
          </a:p>
        </p:txBody>
      </p:sp>
      <p:grpSp>
        <p:nvGrpSpPr>
          <p:cNvPr id="58" name="Group 21_1"/>
          <p:cNvGrpSpPr/>
          <p:nvPr/>
        </p:nvGrpSpPr>
        <p:grpSpPr>
          <a:xfrm>
            <a:off x="-347564" y="-13959"/>
            <a:ext cx="12858769" cy="6560166"/>
            <a:chOff x="-1013679" y="-43169"/>
            <a:chExt cx="12858769" cy="6560166"/>
          </a:xfrm>
        </p:grpSpPr>
        <p:sp>
          <p:nvSpPr>
            <p:cNvPr id="71" name="椭圆 70"/>
            <p:cNvSpPr/>
            <p:nvPr/>
          </p:nvSpPr>
          <p:spPr>
            <a:xfrm>
              <a:off x="11616490" y="6288397"/>
              <a:ext cx="228600" cy="228600"/>
            </a:xfrm>
            <a:prstGeom prst="ellipse">
              <a:avLst/>
            </a:prstGeom>
            <a:solidFill>
              <a:srgbClr val="AB7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" name="文本框 2"/>
          <p:cNvSpPr txBox="1"/>
          <p:nvPr/>
        </p:nvSpPr>
        <p:spPr>
          <a:xfrm>
            <a:off x="8528050" y="-635"/>
            <a:ext cx="366395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000" b="1">
                <a:solidFill>
                  <a:srgbClr val="FF0000"/>
                </a:solidFill>
              </a:rPr>
              <a:t>Collect the expressions and put them into cateries </a:t>
            </a:r>
            <a:endParaRPr lang="en-US" altLang="zh-CN" sz="2000" b="1">
              <a:solidFill>
                <a:srgbClr val="FF0000"/>
              </a:solidFill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17170" y="1014730"/>
          <a:ext cx="11557635" cy="37014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71515"/>
                <a:gridCol w="5786120"/>
              </a:tblGrid>
              <a:tr h="450215"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1  make a quick getaway</a:t>
                      </a:r>
                      <a:endParaRPr lang="en-US" altLang="en-US" sz="24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9  set out into </a:t>
                      </a:r>
                      <a:endParaRPr lang="en-US" altLang="en-US" sz="24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67360"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2  run for one’s lives from</a:t>
                      </a:r>
                      <a:endParaRPr lang="en-US" altLang="en-US" sz="24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10  delve into </a:t>
                      </a:r>
                      <a:endParaRPr lang="en-US" altLang="en-US" sz="24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66725"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3  check out </a:t>
                      </a:r>
                      <a:endParaRPr lang="en-US" altLang="en-US" sz="24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11  think twice </a:t>
                      </a:r>
                      <a:endParaRPr lang="en-US" altLang="en-US" sz="24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50850"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4  test the waters of </a:t>
                      </a:r>
                      <a:endParaRPr lang="en-US" altLang="en-US" sz="24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12  take action</a:t>
                      </a:r>
                      <a:endParaRPr lang="en-US" altLang="en-US" sz="24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66725"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5  steer clear of </a:t>
                      </a:r>
                      <a:endParaRPr lang="en-US" altLang="en-US" sz="24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13  shrink from</a:t>
                      </a:r>
                      <a:endParaRPr lang="en-US" altLang="en-US" sz="24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66725"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6  retreat to </a:t>
                      </a:r>
                      <a:endParaRPr lang="en-US" altLang="en-US" sz="24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14  look into </a:t>
                      </a:r>
                      <a:endParaRPr lang="en-US" altLang="en-US" sz="24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66090"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7  subdue </a:t>
                      </a:r>
                      <a:endParaRPr lang="en-US" altLang="en-US" sz="24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15  consider one’s options </a:t>
                      </a:r>
                      <a:endParaRPr lang="en-US" altLang="en-US" sz="24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66725"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8  endure</a:t>
                      </a:r>
                      <a:endParaRPr lang="en-US" altLang="en-US" sz="24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en-US" altLang="en-US" sz="24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217170" y="4914265"/>
          <a:ext cx="11558270" cy="15525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44140"/>
                <a:gridCol w="3131820"/>
                <a:gridCol w="2822575"/>
                <a:gridCol w="2959735"/>
              </a:tblGrid>
              <a:tr h="761365"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B0F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Avoiding</a:t>
                      </a:r>
                      <a:endParaRPr lang="en-US" altLang="en-US" sz="2400" b="1">
                        <a:solidFill>
                          <a:srgbClr val="00B0F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B0F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Exploring</a:t>
                      </a:r>
                      <a:endParaRPr lang="en-US" altLang="en-US" sz="2400" b="1">
                        <a:solidFill>
                          <a:srgbClr val="00B0F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B0F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Overcoming</a:t>
                      </a:r>
                      <a:endParaRPr lang="en-US" altLang="en-US" sz="2400" b="1">
                        <a:solidFill>
                          <a:srgbClr val="00B0F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B0F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Hesitating</a:t>
                      </a:r>
                      <a:endParaRPr lang="en-US" altLang="en-US" sz="2400" b="1">
                        <a:solidFill>
                          <a:srgbClr val="00B0F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91210"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endParaRPr lang="en-US" altLang="en-US" sz="2400" b="1">
                        <a:solidFill>
                          <a:srgbClr val="00B0F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endParaRPr lang="en-US" altLang="en-US" sz="2400" b="1">
                        <a:solidFill>
                          <a:srgbClr val="00B0F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endParaRPr lang="en-US" altLang="en-US" sz="2400" b="1">
                        <a:solidFill>
                          <a:srgbClr val="00B0F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endParaRPr lang="en-US" altLang="en-US" sz="2400" b="1">
                        <a:solidFill>
                          <a:srgbClr val="00B0F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381635" y="5857240"/>
            <a:ext cx="21450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FF0000"/>
                </a:solidFill>
              </a:rPr>
              <a:t>1/2//6/13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340100" y="5875655"/>
            <a:ext cx="22301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FF0000"/>
                </a:solidFill>
              </a:rPr>
              <a:t>3/4/9/10/14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383655" y="5875655"/>
            <a:ext cx="18624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FF0000"/>
                </a:solidFill>
              </a:rPr>
              <a:t>7/8/12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407525" y="5857240"/>
            <a:ext cx="1905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FF0000"/>
                </a:solidFill>
              </a:rPr>
              <a:t>11/15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09665" y="447675"/>
            <a:ext cx="5086350" cy="705485"/>
          </a:xfrm>
        </p:spPr>
        <p:txBody>
          <a:bodyPr>
            <a:normAutofit/>
          </a:bodyPr>
          <a:lstStyle/>
          <a:p>
            <a:pPr algn="ctr"/>
            <a: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Part 3    Listening </a:t>
            </a:r>
            <a:endParaRPr lang="en-US" altLang="zh-CN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58" name="Group 21_1"/>
          <p:cNvGrpSpPr/>
          <p:nvPr/>
        </p:nvGrpSpPr>
        <p:grpSpPr>
          <a:xfrm>
            <a:off x="-666969" y="8266"/>
            <a:ext cx="12858769" cy="6560166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00" name="文本框 99"/>
          <p:cNvSpPr txBox="1"/>
          <p:nvPr/>
        </p:nvSpPr>
        <p:spPr>
          <a:xfrm>
            <a:off x="6791325" y="1635760"/>
            <a:ext cx="392239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sz="20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Before listening, read the passage  concerning the human brain. </a:t>
            </a:r>
            <a:endParaRPr lang="en-US" altLang="en-US" sz="20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8655" y="447675"/>
            <a:ext cx="4911090" cy="629793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826760" y="3133090"/>
            <a:ext cx="5851525" cy="3415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sz="2400" b="0">
                <a:latin typeface="Times New Roman" panose="02020603050405020304" charset="0"/>
              </a:rPr>
              <a:t>1.  What functions of the brain are mentioned in the passage? </a:t>
            </a:r>
            <a:endParaRPr lang="en-US" sz="2400" b="0">
              <a:latin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endParaRPr lang="en-US" sz="2400" b="0">
              <a:latin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400" b="0">
                <a:latin typeface="Times New Roman" panose="02020603050405020304" charset="0"/>
              </a:rPr>
              <a:t>2.  What is the current research situation concerning the brain? </a:t>
            </a:r>
            <a:endParaRPr lang="en-US" sz="2400" b="0">
              <a:latin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endParaRPr lang="zh-CN" altLang="en-US" sz="2400"/>
          </a:p>
        </p:txBody>
      </p:sp>
    </p:spTree>
    <p:custDataLst>
      <p:tags r:id="rId2"/>
    </p:custData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77310" y="114370"/>
            <a:ext cx="10969200" cy="705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24205" y="996315"/>
            <a:ext cx="11122025" cy="286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sz="2400" b="0">
                <a:latin typeface="Times New Roman" panose="02020603050405020304" charset="0"/>
              </a:rPr>
              <a:t>1. What functions of the brain are mentioned?</a:t>
            </a:r>
            <a:endParaRPr lang="en-US" sz="2400" b="0">
              <a:latin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endParaRPr lang="zh-CN" altLang="en-US" sz="2400"/>
          </a:p>
          <a:p>
            <a:pPr indent="0" fontAlgn="auto">
              <a:lnSpc>
                <a:spcPct val="150000"/>
              </a:lnSpc>
            </a:pPr>
            <a:endParaRPr lang="zh-CN" altLang="en-US" sz="2400"/>
          </a:p>
          <a:p>
            <a:pPr indent="0" fontAlgn="auto">
              <a:lnSpc>
                <a:spcPct val="150000"/>
              </a:lnSpc>
            </a:pPr>
            <a:endParaRPr lang="zh-CN" altLang="en-US" sz="2400"/>
          </a:p>
          <a:p>
            <a:pPr indent="0" fontAlgn="auto">
              <a:lnSpc>
                <a:spcPct val="150000"/>
              </a:lnSpc>
            </a:pPr>
            <a:endParaRPr lang="zh-CN" altLang="en-US" sz="2400"/>
          </a:p>
        </p:txBody>
      </p:sp>
      <p:sp>
        <p:nvSpPr>
          <p:cNvPr id="6" name="文本框 5"/>
          <p:cNvSpPr txBox="1"/>
          <p:nvPr/>
        </p:nvSpPr>
        <p:spPr>
          <a:xfrm>
            <a:off x="946785" y="1629410"/>
            <a:ext cx="1005840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</a:rPr>
              <a:t>The brain is the centre of the nervous system and controls most of the body</a:t>
            </a:r>
            <a:r>
              <a:rPr lang="en-US" altLang="zh-CN" sz="2400">
                <a:solidFill>
                  <a:srgbClr val="FF0000"/>
                </a:solidFill>
              </a:rPr>
              <a:t>’</a:t>
            </a:r>
            <a:r>
              <a:rPr lang="zh-CN" altLang="en-US" sz="2400">
                <a:solidFill>
                  <a:srgbClr val="FF0000"/>
                </a:solidFill>
              </a:rPr>
              <a:t>s activities. The back part of it is involved with our vision and the sides of it are involved in memory, speech and rhythm. 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77240" y="3562350"/>
            <a:ext cx="1038098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sz="2400">
                <a:latin typeface="Times New Roman" panose="02020603050405020304" charset="0"/>
                <a:sym typeface="+mn-ea"/>
              </a:rPr>
              <a:t>2. What’s the current research situation about the brain?</a:t>
            </a:r>
            <a:endParaRPr lang="en-US" sz="2400">
              <a:latin typeface="Times New Roman" panose="02020603050405020304" charset="0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400">
                <a:latin typeface="Times New Roman" panose="02020603050405020304" charset="0"/>
                <a:sym typeface="+mn-ea"/>
              </a:rPr>
              <a:t> </a:t>
            </a:r>
            <a:endParaRPr lang="en-US" sz="2400">
              <a:latin typeface="Times New Roman" panose="02020603050405020304" charset="0"/>
              <a:sym typeface="+mn-ea"/>
            </a:endParaRPr>
          </a:p>
          <a:p>
            <a:pPr indent="0" fontAlgn="auto">
              <a:lnSpc>
                <a:spcPct val="150000"/>
              </a:lnSpc>
            </a:pPr>
            <a:endParaRPr lang="zh-CN" altLang="en-US" sz="2400"/>
          </a:p>
          <a:p>
            <a:pPr indent="0" fontAlgn="auto">
              <a:lnSpc>
                <a:spcPct val="150000"/>
              </a:lnSpc>
            </a:pPr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1156970" y="4318000"/>
            <a:ext cx="68986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</a:rPr>
              <a:t>There is still a long way to go before we can completely understand the workings of the brain. </a:t>
            </a:r>
            <a:endParaRPr lang="zh-CN" altLang="en-US" sz="240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9175" y="128975"/>
            <a:ext cx="10969200" cy="705600"/>
          </a:xfrm>
        </p:spPr>
        <p:txBody>
          <a:bodyPr/>
          <a:lstStyle/>
          <a:p>
            <a:pPr algn="ctr"/>
            <a:r>
              <a:rPr lang="en-US" altLang="zh-CN">
                <a:solidFill>
                  <a:srgbClr val="566C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Listen to the interview</a:t>
            </a:r>
            <a:endParaRPr lang="en-US" altLang="zh-CN">
              <a:solidFill>
                <a:srgbClr val="566C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58" name="Group 21_1"/>
          <p:cNvGrpSpPr/>
          <p:nvPr/>
        </p:nvGrpSpPr>
        <p:grpSpPr>
          <a:xfrm>
            <a:off x="-947639" y="11"/>
            <a:ext cx="12858769" cy="6560166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00" name="文本框 99"/>
          <p:cNvSpPr txBox="1"/>
          <p:nvPr/>
        </p:nvSpPr>
        <p:spPr>
          <a:xfrm>
            <a:off x="994410" y="1069340"/>
            <a:ext cx="10600690" cy="5262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200000"/>
              </a:lnSpc>
            </a:pPr>
            <a:r>
              <a:rPr lang="en-US" sz="2800" b="1">
                <a:latin typeface="Times New Roman" panose="02020603050405020304" charset="0"/>
              </a:rPr>
              <a:t>1. Choose the topic discussed in the interview. </a:t>
            </a:r>
            <a:endParaRPr lang="en-US" sz="2800" b="1">
              <a:latin typeface="Times New Roman" panose="02020603050405020304" charset="0"/>
            </a:endParaRPr>
          </a:p>
          <a:p>
            <a:pPr indent="0" fontAlgn="auto">
              <a:lnSpc>
                <a:spcPct val="200000"/>
              </a:lnSpc>
            </a:pPr>
            <a:r>
              <a:rPr lang="en-US" sz="2800" b="1">
                <a:latin typeface="Times New Roman" panose="02020603050405020304" charset="0"/>
              </a:rPr>
              <a:t>   </a:t>
            </a:r>
            <a:r>
              <a:rPr lang="en-US" sz="2800" b="0">
                <a:latin typeface="Times New Roman" panose="02020603050405020304" charset="0"/>
              </a:rPr>
              <a:t>A. Methods to keep the brain healthy and active.</a:t>
            </a:r>
            <a:endParaRPr lang="en-US" sz="2800" b="0">
              <a:solidFill>
                <a:srgbClr val="FF0000"/>
              </a:solidFill>
              <a:latin typeface="Times New Roman" panose="02020603050405020304" charset="0"/>
            </a:endParaRPr>
          </a:p>
          <a:p>
            <a:pPr indent="0" fontAlgn="auto">
              <a:lnSpc>
                <a:spcPct val="200000"/>
              </a:lnSpc>
            </a:pPr>
            <a:r>
              <a:rPr lang="en-US" sz="2800" b="0">
                <a:solidFill>
                  <a:schemeClr val="tx1"/>
                </a:solidFill>
                <a:latin typeface="Times New Roman" panose="02020603050405020304" charset="0"/>
              </a:rPr>
              <a:t>   B. Sleep-related mysteries.</a:t>
            </a:r>
            <a:endParaRPr lang="en-US" sz="2800" b="0">
              <a:solidFill>
                <a:schemeClr val="tx1"/>
              </a:solidFill>
              <a:latin typeface="Times New Roman" panose="02020603050405020304" charset="0"/>
            </a:endParaRPr>
          </a:p>
          <a:p>
            <a:pPr indent="0" fontAlgn="auto">
              <a:lnSpc>
                <a:spcPct val="200000"/>
              </a:lnSpc>
            </a:pPr>
            <a:r>
              <a:rPr lang="en-US" sz="2800" b="0">
                <a:latin typeface="Times New Roman" panose="02020603050405020304" charset="0"/>
              </a:rPr>
              <a:t>  C. Ways of improving sleep quality. </a:t>
            </a:r>
            <a:r>
              <a:rPr lang="en-US" sz="2800" b="0">
                <a:latin typeface="Times New Roman" panose="02020603050405020304" charset="0"/>
              </a:rPr>
              <a:t> D. Methods of interpreting dreams. </a:t>
            </a:r>
            <a:r>
              <a:rPr lang="en-US" sz="2800" b="0">
                <a:latin typeface="Times New Roman" panose="02020603050405020304" charset="0"/>
              </a:rPr>
              <a:t>
</a:t>
            </a:r>
            <a:endParaRPr lang="en-US" sz="2800" b="0">
              <a:latin typeface="Times New Roman" panose="02020603050405020304" charset="0"/>
            </a:endParaRPr>
          </a:p>
          <a:p>
            <a:pPr indent="0" fontAlgn="auto">
              <a:lnSpc>
                <a:spcPct val="200000"/>
              </a:lnSpc>
            </a:pPr>
            <a:r>
              <a:rPr lang="zh-CN" sz="2800" b="1">
                <a:solidFill>
                  <a:srgbClr val="FF0000"/>
                </a:solidFill>
                <a:cs typeface="Times New Roman" panose="02020603050405020304" charset="0"/>
                <a:sym typeface="+mn-ea"/>
              </a:rPr>
              <a:t>【答案：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        </a:t>
            </a:r>
            <a:r>
              <a:rPr lang="zh-CN" sz="2800" b="1">
                <a:solidFill>
                  <a:srgbClr val="FF0000"/>
                </a:solidFill>
                <a:cs typeface="Times New Roman" panose="02020603050405020304" charset="0"/>
                <a:sym typeface="+mn-ea"/>
              </a:rPr>
              <a:t>】</a:t>
            </a:r>
            <a:endParaRPr lang="zh-CN" altLang="en-US" sz="2800"/>
          </a:p>
        </p:txBody>
      </p:sp>
      <p:sp>
        <p:nvSpPr>
          <p:cNvPr id="3" name="文本框 2"/>
          <p:cNvSpPr txBox="1"/>
          <p:nvPr/>
        </p:nvSpPr>
        <p:spPr>
          <a:xfrm>
            <a:off x="2340610" y="5714365"/>
            <a:ext cx="5969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B</a:t>
            </a:r>
            <a:endParaRPr lang="zh-CN" altLang="en-US" sz="2400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3810" y="184855"/>
            <a:ext cx="10969200" cy="705600"/>
          </a:xfrm>
        </p:spPr>
        <p:txBody>
          <a:bodyPr/>
          <a:lstStyle/>
          <a:p>
            <a:pPr algn="ctr"/>
            <a:r>
              <a:rPr lang="zh-CN" altLang="en-US">
                <a:solidFill>
                  <a:srgbClr val="566C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Listen again and complete the table</a:t>
            </a:r>
            <a:r>
              <a:rPr lang="zh-CN" altLang="en-US"/>
              <a:t> </a:t>
            </a:r>
            <a:endParaRPr lang="zh-CN" altLang="en-US"/>
          </a:p>
        </p:txBody>
      </p:sp>
      <p:grpSp>
        <p:nvGrpSpPr>
          <p:cNvPr id="58" name="Group 21_1"/>
          <p:cNvGrpSpPr/>
          <p:nvPr/>
        </p:nvGrpSpPr>
        <p:grpSpPr>
          <a:xfrm>
            <a:off x="-947639" y="11"/>
            <a:ext cx="12858769" cy="6560166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17170" y="1050925"/>
          <a:ext cx="11834495" cy="54133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6725"/>
                <a:gridCol w="10097770"/>
              </a:tblGrid>
              <a:tr h="1002665">
                <a:tc rowSpan="3">
                  <a:txBody>
                    <a:bodyPr wrap="square"/>
                    <a:lstStyle/>
                    <a:p>
                      <a:pPr indent="0" fontAlgn="auto">
                        <a:lnSpc>
                          <a:spcPct val="200000"/>
                        </a:lnSpc>
                        <a:buNone/>
                      </a:pPr>
                      <a:r>
                        <a:rPr lang="en-US" sz="2800" b="1">
                          <a:solidFill>
                            <a:srgbClr val="00B0F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Theories </a:t>
                      </a:r>
                      <a:endParaRPr lang="en-US" sz="2800" b="1">
                        <a:solidFill>
                          <a:srgbClr val="00B0F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fontAlgn="auto">
                        <a:lnSpc>
                          <a:spcPct val="200000"/>
                        </a:lnSpc>
                        <a:buNone/>
                      </a:pPr>
                      <a:r>
                        <a:rPr lang="en-US" altLang="zh-CN" sz="2800" b="1">
                          <a:solidFill>
                            <a:srgbClr val="00B0F0"/>
                          </a:solidFill>
                          <a:latin typeface="Times New Roman" panose="02020603050405020304" charset="0"/>
                        </a:rPr>
                        <a:t> </a:t>
                      </a:r>
                      <a:endParaRPr lang="en-US" altLang="zh-CN" sz="2800" b="1">
                        <a:solidFill>
                          <a:srgbClr val="00B0F0"/>
                        </a:solidFill>
                        <a:latin typeface="Times New Roman" panose="02020603050405020304" charset="0"/>
                      </a:endParaRPr>
                    </a:p>
                    <a:p>
                      <a:pPr indent="0" fontAlgn="auto">
                        <a:lnSpc>
                          <a:spcPct val="200000"/>
                        </a:lnSpc>
                        <a:buNone/>
                      </a:pPr>
                      <a:r>
                        <a:rPr lang="en-US" altLang="zh-CN" sz="2800" b="1">
                          <a:solidFill>
                            <a:srgbClr val="00B0F0"/>
                          </a:solidFill>
                          <a:latin typeface="Times New Roman" panose="02020603050405020304" charset="0"/>
                        </a:rPr>
                        <a:t> </a:t>
                      </a:r>
                      <a:endParaRPr lang="en-US" sz="2800" b="1">
                        <a:solidFill>
                          <a:srgbClr val="00B0F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 fontAlgn="auto">
                        <a:lnSpc>
                          <a:spcPct val="200000"/>
                        </a:lnSpc>
                        <a:buNone/>
                      </a:pPr>
                      <a:r>
                        <a:rPr lang="en-US" sz="28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The brain needs time to </a:t>
                      </a:r>
                      <a:r>
                        <a:rPr lang="en-US" sz="2800" b="1" baseline="30000">
                          <a:latin typeface="Times New Roman" panose="02020603050405020304" charset="0"/>
                          <a:cs typeface="Times New Roman" panose="02020603050405020304" charset="0"/>
                        </a:rPr>
                        <a:t>1</a:t>
                      </a:r>
                      <a:r>
                        <a:rPr lang="en-US" sz="28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800" b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________________________</a:t>
                      </a:r>
                      <a:endParaRPr lang="en-US" altLang="en-US" sz="28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50390">
                <a:tc vMerge="1"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 fontAlgn="auto">
                        <a:lnSpc>
                          <a:spcPct val="200000"/>
                        </a:lnSpc>
                        <a:buNone/>
                      </a:pPr>
                      <a:r>
                        <a:rPr lang="en-US" sz="28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The brain </a:t>
                      </a:r>
                      <a:r>
                        <a:rPr lang="en-US" sz="2800" b="1" baseline="30000">
                          <a:latin typeface="Times New Roman" panose="02020603050405020304" charset="0"/>
                          <a:cs typeface="Times New Roman" panose="02020603050405020304" charset="0"/>
                        </a:rPr>
                        <a:t>3</a:t>
                      </a:r>
                      <a:r>
                        <a:rPr lang="en-US" sz="28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800" b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_______________________________</a:t>
                      </a:r>
                      <a:r>
                        <a:rPr lang="en-US" sz="28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 when we’re awake. It needs sleep to </a:t>
                      </a:r>
                      <a:r>
                        <a:rPr lang="en-US" sz="2800" b="1" baseline="30000">
                          <a:latin typeface="Times New Roman" panose="02020603050405020304" charset="0"/>
                          <a:cs typeface="Times New Roman" panose="02020603050405020304" charset="0"/>
                        </a:rPr>
                        <a:t>4</a:t>
                      </a:r>
                      <a:r>
                        <a:rPr lang="en-US" sz="28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800" b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________________________</a:t>
                      </a:r>
                      <a:endParaRPr lang="en-US" altLang="en-US" sz="28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4085">
                <a:tc vMerge="1"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 fontAlgn="auto">
                        <a:lnSpc>
                          <a:spcPct val="200000"/>
                        </a:lnSpc>
                        <a:buNone/>
                      </a:pPr>
                      <a:r>
                        <a:rPr lang="en-US" sz="2800" b="1" baseline="30000">
                          <a:latin typeface="Times New Roman" panose="02020603050405020304" charset="0"/>
                          <a:cs typeface="Times New Roman" panose="02020603050405020304" charset="0"/>
                        </a:rPr>
                        <a:t>7</a:t>
                      </a:r>
                      <a:r>
                        <a:rPr lang="en-US" sz="28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800" b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______________________________________</a:t>
                      </a:r>
                      <a:r>
                        <a:rPr lang="en-US" sz="28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 in the brain while we’re awake, and the brain reflects on them and</a:t>
                      </a:r>
                      <a:r>
                        <a:rPr lang="en-US" sz="2800" b="1" baseline="3000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en-US" sz="2800" b="1" baseline="300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fontAlgn="auto">
                        <a:lnSpc>
                          <a:spcPct val="200000"/>
                        </a:lnSpc>
                        <a:buNone/>
                      </a:pPr>
                      <a:r>
                        <a:rPr lang="en-US" sz="2800" b="1" baseline="30000">
                          <a:latin typeface="Times New Roman" panose="02020603050405020304" charset="0"/>
                          <a:cs typeface="Times New Roman" panose="02020603050405020304" charset="0"/>
                        </a:rPr>
                        <a:t>8</a:t>
                      </a:r>
                      <a:r>
                        <a:rPr lang="en-US" sz="2800" b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_______________________________</a:t>
                      </a:r>
                      <a:r>
                        <a:rPr lang="en-US" sz="28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 in our dreams. </a:t>
                      </a:r>
                      <a:endParaRPr lang="en-US" altLang="en-US" sz="2800" b="1" baseline="3000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5850890" y="1269365"/>
            <a:ext cx="38976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</a:rPr>
              <a:t>rest and do maintenance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845560" y="2342515"/>
            <a:ext cx="50082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</a:rPr>
              <a:t>makes lots of poisonous chemicals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58690" y="3198495"/>
            <a:ext cx="38950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 </a:t>
            </a:r>
            <a:r>
              <a:rPr lang="zh-CN" altLang="en-US" sz="2400">
                <a:solidFill>
                  <a:srgbClr val="FF0000"/>
                </a:solidFill>
              </a:rPr>
              <a:t>remove these chemicals 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02840" y="4162425"/>
            <a:ext cx="62509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</a:rPr>
              <a:t>New connections are formed between parts.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558415" y="5770880"/>
            <a:ext cx="46139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</a:rPr>
              <a:t>use them to form new memories </a:t>
            </a:r>
            <a:endParaRPr lang="zh-CN" altLang="en-US" sz="2400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21_1"/>
          <p:cNvGrpSpPr/>
          <p:nvPr/>
        </p:nvGrpSpPr>
        <p:grpSpPr>
          <a:xfrm>
            <a:off x="-947639" y="11"/>
            <a:ext cx="12858769" cy="6560166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09220" y="329565"/>
          <a:ext cx="11974195" cy="611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65020"/>
                <a:gridCol w="9909175"/>
              </a:tblGrid>
              <a:tr h="1127760">
                <a:tc rowSpan="3">
                  <a:txBody>
                    <a:bodyPr wrap="square"/>
                    <a:lstStyle/>
                    <a:p>
                      <a:pPr indent="0" fontAlgn="auto">
                        <a:lnSpc>
                          <a:spcPct val="2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B0F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Dr Long’s comments</a:t>
                      </a:r>
                      <a:endParaRPr lang="en-US" sz="2400" b="1">
                        <a:solidFill>
                          <a:srgbClr val="00B0F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fontAlgn="auto">
                        <a:lnSpc>
                          <a:spcPct val="200000"/>
                        </a:lnSpc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</a:rPr>
                        <a:t> </a:t>
                      </a:r>
                      <a:endParaRPr lang="en-US" altLang="zh-CN" sz="2400" b="1">
                        <a:latin typeface="Times New Roman" panose="02020603050405020304" charset="0"/>
                      </a:endParaRPr>
                    </a:p>
                    <a:p>
                      <a:pPr indent="0" fontAlgn="auto">
                        <a:lnSpc>
                          <a:spcPct val="200000"/>
                        </a:lnSpc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</a:rPr>
                        <a:t> </a:t>
                      </a:r>
                      <a:endParaRPr lang="en-US" sz="24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 fontAlgn="auto">
                        <a:lnSpc>
                          <a:spcPct val="200000"/>
                        </a:lnSpc>
                        <a:buNone/>
                      </a:pP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Recent students prove that our brains </a:t>
                      </a:r>
                      <a:r>
                        <a:rPr lang="en-US" sz="2400" b="1" baseline="3000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____________________</a:t>
                      </a: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 during sleep. </a:t>
                      </a:r>
                      <a:endParaRPr lang="en-US" altLang="en-US" sz="24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4325">
                <a:tc vMerge="1"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 fontAlgn="auto">
                        <a:lnSpc>
                          <a:spcPct val="200000"/>
                        </a:lnSpc>
                        <a:buNone/>
                      </a:pP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There isn’t </a:t>
                      </a:r>
                      <a:r>
                        <a:rPr lang="en-US" sz="2400" b="1" baseline="30000">
                          <a:latin typeface="Times New Roman" panose="02020603050405020304" charset="0"/>
                          <a:cs typeface="Times New Roman" panose="02020603050405020304" charset="0"/>
                        </a:rPr>
                        <a:t>5</a:t>
                      </a:r>
                      <a:r>
                        <a:rPr lang="en-US" sz="2400" b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____________________________</a:t>
                      </a: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 to confirm this. It might not be </a:t>
                      </a:r>
                      <a:r>
                        <a:rPr lang="en-US" sz="2400" b="1" baseline="30000">
                          <a:latin typeface="Times New Roman" panose="02020603050405020304" charset="0"/>
                          <a:cs typeface="Times New Roman" panose="02020603050405020304" charset="0"/>
                        </a:rPr>
                        <a:t>6</a:t>
                      </a:r>
                      <a:r>
                        <a:rPr lang="en-US" sz="2400" b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_____________________________</a:t>
                      </a: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 for sleep. </a:t>
                      </a:r>
                      <a:endParaRPr lang="en-US" altLang="en-US" sz="24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44955">
                <a:tc vMerge="1"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 fontAlgn="auto">
                        <a:lnSpc>
                          <a:spcPct val="200000"/>
                        </a:lnSpc>
                        <a:buNone/>
                      </a:pP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A lot of research has been conducted, but we still can’t prove that </a:t>
                      </a:r>
                      <a:endParaRPr lang="en-US" sz="24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fontAlgn="auto">
                        <a:lnSpc>
                          <a:spcPct val="200000"/>
                        </a:lnSpc>
                        <a:buNone/>
                      </a:pPr>
                      <a:r>
                        <a:rPr lang="en-US" sz="2400" b="1" baseline="30000">
                          <a:latin typeface="Times New Roman" panose="02020603050405020304" charset="0"/>
                          <a:cs typeface="Times New Roman" panose="02020603050405020304" charset="0"/>
                        </a:rPr>
                        <a:t>9</a:t>
                      </a: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400" b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____________________________________</a:t>
                      </a:r>
                      <a:endParaRPr lang="en-US" altLang="en-US" sz="2400" b="0">
                        <a:solidFill>
                          <a:srgbClr val="FF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59280">
                <a:tc>
                  <a:txBody>
                    <a:bodyPr wrap="square"/>
                    <a:lstStyle/>
                    <a:p>
                      <a:pPr indent="0" fontAlgn="auto">
                        <a:lnSpc>
                          <a:spcPct val="2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B0F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Unanswered questions</a:t>
                      </a:r>
                      <a:endParaRPr lang="en-US" altLang="en-US" sz="2400" b="1">
                        <a:solidFill>
                          <a:srgbClr val="00B0F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 fontAlgn="auto">
                        <a:lnSpc>
                          <a:spcPct val="200000"/>
                        </a:lnSpc>
                        <a:buNone/>
                      </a:pP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✭</a:t>
                      </a:r>
                      <a:r>
                        <a:rPr lang="en-US" sz="2400" b="0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 Why do we </a:t>
                      </a: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“</a:t>
                      </a:r>
                      <a:r>
                        <a:rPr lang="en-US" sz="2400" b="0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see</a:t>
                      </a: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”</a:t>
                      </a:r>
                      <a:r>
                        <a:rPr lang="en-US" sz="2400" b="0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 our dreams? </a:t>
                      </a:r>
                      <a:endParaRPr lang="en-US" sz="2400" b="0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  <a:p>
                      <a:pPr indent="0" fontAlgn="auto">
                        <a:lnSpc>
                          <a:spcPct val="200000"/>
                        </a:lnSpc>
                        <a:buNone/>
                      </a:pP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✭</a:t>
                      </a:r>
                      <a:r>
                        <a:rPr lang="en-US" sz="2400" b="1" baseline="30000">
                          <a:latin typeface="Times New Roman" panose="02020603050405020304" charset="0"/>
                          <a:cs typeface="Times New Roman" panose="02020603050405020304" charset="0"/>
                        </a:rPr>
                        <a:t>10</a:t>
                      </a:r>
                      <a:r>
                        <a:rPr lang="en-US" sz="2400" b="1" baseline="3000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_______________________________________________________________________</a:t>
                      </a:r>
                      <a:endParaRPr lang="en-US" altLang="en-US" sz="24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7299325" y="497205"/>
            <a:ext cx="24498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 </a:t>
            </a:r>
            <a:r>
              <a:rPr lang="zh-CN" altLang="en-US" sz="2400">
                <a:solidFill>
                  <a:srgbClr val="FF0000"/>
                </a:solidFill>
              </a:rPr>
              <a:t>remain active 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08780" y="1622425"/>
            <a:ext cx="30905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  </a:t>
            </a:r>
            <a:r>
              <a:rPr lang="en-US" altLang="zh-CN" sz="2400">
                <a:solidFill>
                  <a:srgbClr val="FF0000"/>
                </a:solidFill>
              </a:rPr>
              <a:t>enough data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740025" y="2356485"/>
            <a:ext cx="40646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 </a:t>
            </a:r>
            <a:r>
              <a:rPr lang="zh-CN" altLang="en-US" sz="2400">
                <a:solidFill>
                  <a:srgbClr val="FF0000"/>
                </a:solidFill>
              </a:rPr>
              <a:t>the most important reason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04770" y="3979545"/>
            <a:ext cx="4938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</a:rPr>
              <a:t>sleep is necessary to this function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945765" y="5432425"/>
            <a:ext cx="66884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Why do people dream in color and other don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’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t?</a:t>
            </a:r>
            <a:endParaRPr lang="zh-CN" altLang="en-US" sz="2400"/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92885" y="8255"/>
            <a:ext cx="9706610" cy="705485"/>
          </a:xfrm>
        </p:spPr>
        <p:txBody>
          <a:bodyPr/>
          <a:lstStyle/>
          <a:p>
            <a:pPr algn="ctr"/>
            <a:r>
              <a:rPr lang="zh-CN" altLang="en-US"/>
              <a:t>  </a:t>
            </a:r>
            <a:r>
              <a:rPr lang="zh-CN" altLang="en-US">
                <a:solidFill>
                  <a:srgbClr val="566C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Post</a:t>
            </a:r>
            <a:r>
              <a:rPr lang="en-US" altLang="zh-CN">
                <a:solidFill>
                  <a:srgbClr val="566C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</a:t>
            </a:r>
            <a:r>
              <a:rPr lang="zh-CN" altLang="en-US">
                <a:solidFill>
                  <a:srgbClr val="566C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listening  </a:t>
            </a:r>
            <a:endParaRPr lang="zh-CN" altLang="en-US">
              <a:solidFill>
                <a:srgbClr val="566C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58" name="Group 21_1"/>
          <p:cNvGrpSpPr/>
          <p:nvPr/>
        </p:nvGrpSpPr>
        <p:grpSpPr>
          <a:xfrm>
            <a:off x="-947639" y="11"/>
            <a:ext cx="12858769" cy="6560166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15900" y="1673860"/>
          <a:ext cx="11466830" cy="46577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33415"/>
                <a:gridCol w="5733415"/>
              </a:tblGrid>
              <a:tr h="1950085">
                <a:tc>
                  <a:txBody>
                    <a:bodyPr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1  Could you tell us something about...?</a:t>
                      </a:r>
                      <a:endParaRPr lang="en-US" sz="24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2  It’s because...</a:t>
                      </a:r>
                      <a:endParaRPr lang="en-US" sz="24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3  ...prove...</a:t>
                      </a:r>
                      <a:endParaRPr lang="en-US" altLang="en-US" sz="24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4  What other reasons could there be for it? </a:t>
                      </a:r>
                      <a:endParaRPr lang="en-US" sz="2400" b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5  Would you tell us more about...?</a:t>
                      </a:r>
                      <a:endParaRPr lang="en-US" altLang="en-US" sz="2400" b="0"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2130">
                <a:tc gridSpan="2">
                  <a:txBody>
                    <a:bodyPr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B0F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400" b="1">
                        <a:solidFill>
                          <a:srgbClr val="00B0F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E0B3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218565">
                <a:tc>
                  <a:txBody>
                    <a:bodyPr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B0F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Asking for more information</a:t>
                      </a:r>
                      <a:endParaRPr lang="en-US" altLang="en-US" sz="2400" b="1">
                        <a:solidFill>
                          <a:srgbClr val="00B0F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B0F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Explaining</a:t>
                      </a:r>
                      <a:endParaRPr lang="en-US" altLang="en-US" sz="2400" b="1">
                        <a:solidFill>
                          <a:srgbClr val="00B0F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0435">
                <a:tc>
                  <a:txBody>
                    <a:bodyPr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endParaRPr lang="en-US" altLang="en-US" sz="2400" b="1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endParaRPr lang="en-US" altLang="en-US" sz="2400" b="1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1720215" y="5488940"/>
            <a:ext cx="22802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charset="0"/>
                <a:ea typeface="华文细黑" panose="02010600040101010101" charset="-122"/>
                <a:cs typeface="Times New Roman" panose="02020603050405020304" charset="0"/>
                <a:sym typeface="+mn-ea"/>
              </a:rPr>
              <a:t>1/ 4/ 5</a:t>
            </a:r>
            <a:endParaRPr lang="zh-CN" altLang="en-US" sz="2400">
              <a:latin typeface="Times New Roman" panose="02020603050405020304" charset="0"/>
              <a:ea typeface="华文细黑" panose="02010600040101010101" charset="-122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955915" y="5531485"/>
            <a:ext cx="17932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2/ 3</a:t>
            </a:r>
            <a:endParaRPr lang="zh-CN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7140" y="8325"/>
            <a:ext cx="10969200" cy="705600"/>
          </a:xfrm>
        </p:spPr>
        <p:txBody>
          <a:bodyPr/>
          <a:lstStyle/>
          <a:p>
            <a:pPr algn="ctr"/>
            <a:r>
              <a:rPr lang="zh-CN" altLang="en-US"/>
              <a:t>Discussion  </a:t>
            </a:r>
            <a:endParaRPr lang="zh-CN" altLang="en-US"/>
          </a:p>
        </p:txBody>
      </p:sp>
      <p:grpSp>
        <p:nvGrpSpPr>
          <p:cNvPr id="58" name="Group 21_1"/>
          <p:cNvGrpSpPr/>
          <p:nvPr/>
        </p:nvGrpSpPr>
        <p:grpSpPr>
          <a:xfrm>
            <a:off x="-947639" y="11"/>
            <a:ext cx="12858769" cy="6560166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00" name="文本框 99"/>
          <p:cNvSpPr txBox="1"/>
          <p:nvPr/>
        </p:nvSpPr>
        <p:spPr>
          <a:xfrm>
            <a:off x="951865" y="1837055"/>
            <a:ext cx="10513060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sz="2400" b="0">
                <a:solidFill>
                  <a:srgbClr val="566CF0"/>
                </a:solidFill>
                <a:latin typeface="Times New Roman" panose="02020603050405020304" charset="0"/>
                <a:ea typeface="宋体" panose="02010600030101010101" pitchFamily="2" charset="-122"/>
              </a:rPr>
              <a:t>Possible vision</a:t>
            </a:r>
            <a:r>
              <a:rPr lang="zh-CN" sz="2400" b="0">
                <a:solidFill>
                  <a:srgbClr val="566CF0"/>
                </a:solidFill>
                <a:latin typeface="Times New Roman" panose="02020603050405020304" charset="0"/>
                <a:ea typeface="宋体" panose="02010600030101010101" pitchFamily="2" charset="-122"/>
              </a:rPr>
              <a:t>：</a:t>
            </a:r>
            <a:endParaRPr lang="en-US" sz="2400" b="0">
              <a:solidFill>
                <a:srgbClr val="566CF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400" b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           The aliens are a general term used by humans to describe imaginary life from other planets. Nowadays, the human beings have not actually detected whether there are aliens in universe, though quiet a few people said that they witnessed alien visit the earth. </a:t>
            </a:r>
            <a:r>
              <a:rPr lang="en-US" sz="2400" b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In the last 50 years of researches, astronomers have not found any conclusive evidence of extraterrestrial life.</a:t>
            </a:r>
            <a:r>
              <a:rPr lang="en-US" sz="2400" b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
</a:t>
            </a:r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1954530" y="882650"/>
            <a:ext cx="850709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en-US" sz="2400" b="1">
                <a:latin typeface="Times New Roman" panose="02020603050405020304" charset="0"/>
                <a:sym typeface="+mn-ea"/>
              </a:rPr>
              <a:t>Talk about the investigation into another scientific mystery. </a:t>
            </a:r>
            <a:endParaRPr lang="zh-CN" altLang="en-US" sz="2400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21_1"/>
          <p:cNvGrpSpPr/>
          <p:nvPr/>
        </p:nvGrpSpPr>
        <p:grpSpPr>
          <a:xfrm>
            <a:off x="-947639" y="11"/>
            <a:ext cx="12858769" cy="6560166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7" name="文本框 16"/>
          <p:cNvSpPr txBox="1"/>
          <p:nvPr/>
        </p:nvSpPr>
        <p:spPr>
          <a:xfrm>
            <a:off x="3416300" y="8255"/>
            <a:ext cx="59867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cs typeface="+mn-lt"/>
                <a:sym typeface="+mn-ea"/>
              </a:rPr>
              <a:t>Language appreciation </a:t>
            </a:r>
            <a:endParaRPr lang="zh-CN" altLang="en-US" sz="4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cs typeface="+mn-lt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90550" y="1073785"/>
            <a:ext cx="10935970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1. There are many mysteries about dinosaurs to which we long to find explanations. </a:t>
            </a:r>
            <a:endParaRPr lang="en-US" altLang="zh-CN" sz="2400">
              <a:solidFill>
                <a:srgbClr val="C0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+mn-ea"/>
            </a:endParaRPr>
          </a:p>
          <a:p>
            <a:pPr fontAlgn="auto">
              <a:lnSpc>
                <a:spcPct val="150000"/>
              </a:lnSpc>
            </a:pPr>
            <a:endParaRPr lang="en-US" altLang="zh-CN" sz="2400">
              <a:solidFill>
                <a:srgbClr val="C0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[句式分析]  </a:t>
            </a:r>
            <a:r>
              <a:rPr lang="en-US" altLang="zh-CN"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“to which we long to find explanations” 为 定语 从句，其结构为“介词 to +which +从句”用来修饰说明先行词 mysteries about dinosaurs 其中介词与explanations构成固定搭配explanations to sth意为“对...的解释”；固定短语long to do sth意为“渴望做某事”。</a:t>
            </a:r>
            <a:endParaRPr lang="en-US" altLang="zh-CN" sz="2400" b="1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+mn-ea"/>
            </a:endParaRPr>
          </a:p>
          <a:p>
            <a:pPr fontAlgn="auto">
              <a:lnSpc>
                <a:spcPct val="150000"/>
              </a:lnSpc>
            </a:pPr>
            <a:endParaRPr lang="en-US" altLang="zh-CN" sz="2400" b="1">
              <a:solidFill>
                <a:srgbClr val="00B05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[尝试翻译] </a:t>
            </a:r>
            <a:r>
              <a:rPr lang="en-US" altLang="zh-CN" sz="2400" b="1" u="sng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有许多关于恐龙的谜团，我们渴望找到解释</a:t>
            </a:r>
            <a:r>
              <a:rPr lang="en-US" altLang="zh-CN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。</a:t>
            </a:r>
            <a:endParaRPr lang="en-US" altLang="zh-CN" sz="2400" b="1" u="sng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433" y="187023"/>
            <a:ext cx="1170836" cy="48472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43380" y="76835"/>
            <a:ext cx="7153910" cy="705485"/>
          </a:xfrm>
        </p:spPr>
        <p:txBody>
          <a:bodyPr/>
          <a:lstStyle/>
          <a:p>
            <a:pPr algn="ctr"/>
            <a: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Part One         Grammar</a:t>
            </a:r>
            <a:r>
              <a:rPr lang="en-US" altLang="zh-CN"/>
              <a:t> 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433" y="187023"/>
            <a:ext cx="1170836" cy="484726"/>
          </a:xfrm>
          <a:prstGeom prst="rect">
            <a:avLst/>
          </a:prstGeom>
        </p:spPr>
      </p:pic>
      <p:grpSp>
        <p:nvGrpSpPr>
          <p:cNvPr id="58" name="Group 21_1"/>
          <p:cNvGrpSpPr/>
          <p:nvPr/>
        </p:nvGrpSpPr>
        <p:grpSpPr>
          <a:xfrm>
            <a:off x="-947639" y="11"/>
            <a:ext cx="12858769" cy="6560166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780" y="1041400"/>
            <a:ext cx="9671685" cy="52901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21_1"/>
          <p:cNvGrpSpPr/>
          <p:nvPr/>
        </p:nvGrpSpPr>
        <p:grpSpPr>
          <a:xfrm>
            <a:off x="-947639" y="11"/>
            <a:ext cx="12858769" cy="6560166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7" name="文本框 16"/>
          <p:cNvSpPr txBox="1"/>
          <p:nvPr/>
        </p:nvSpPr>
        <p:spPr>
          <a:xfrm>
            <a:off x="3416300" y="8255"/>
            <a:ext cx="59867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cs typeface="+mn-lt"/>
                <a:sym typeface="+mn-ea"/>
              </a:rPr>
              <a:t>Language appreciation </a:t>
            </a:r>
            <a:endParaRPr lang="zh-CN" altLang="en-US" sz="4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cs typeface="+mn-lt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60400" y="926465"/>
            <a:ext cx="10539730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2. Interestingly, it is the back part of the brain that is involved with our vision.   </a:t>
            </a:r>
            <a:endParaRPr lang="en-US" altLang="zh-CN" sz="2400" b="1">
              <a:solidFill>
                <a:srgbClr val="C0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+mn-ea"/>
            </a:endParaRPr>
          </a:p>
          <a:p>
            <a:pPr fontAlgn="auto">
              <a:lnSpc>
                <a:spcPct val="150000"/>
              </a:lnSpc>
            </a:pPr>
            <a:endParaRPr lang="en-US" altLang="zh-CN" sz="2400" b="1">
              <a:solidFill>
                <a:srgbClr val="C0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[句式分析] </a:t>
            </a:r>
            <a:r>
              <a:rPr lang="en-US" altLang="zh-CN"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本句为  强调句 句式“It’s + 被强调部分 +that +句子的其余部分”，本语境为“It’s +主语+ that+句子的其余部分”，句中短语be involved with意为“与...关联，涉及到”。 </a:t>
            </a:r>
            <a:endParaRPr lang="en-US" altLang="zh-CN" sz="2400" b="1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+mn-ea"/>
            </a:endParaRPr>
          </a:p>
          <a:p>
            <a:pPr fontAlgn="auto">
              <a:lnSpc>
                <a:spcPct val="150000"/>
              </a:lnSpc>
            </a:pPr>
            <a:endParaRPr lang="en-US" altLang="zh-CN" sz="2400" b="1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[尝试翻译] </a:t>
            </a:r>
            <a:r>
              <a:rPr lang="en-US" altLang="zh-CN" sz="2400" b="1" u="sng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有趣的是，大脑的后部与我们的视觉有关</a:t>
            </a:r>
            <a:r>
              <a:rPr lang="en-US" altLang="zh-CN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。 </a:t>
            </a:r>
            <a:endParaRPr lang="en-US" altLang="zh-CN" sz="2400" b="1">
              <a:solidFill>
                <a:srgbClr val="00B05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+mn-ea"/>
            </a:endParaRPr>
          </a:p>
          <a:p>
            <a:pPr fontAlgn="auto">
              <a:lnSpc>
                <a:spcPct val="150000"/>
              </a:lnSpc>
            </a:pPr>
            <a:endParaRPr lang="en-US" altLang="zh-CN" sz="2400" u="sng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433" y="187023"/>
            <a:ext cx="1170836" cy="48472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149985" y="0"/>
            <a:ext cx="9084310" cy="705485"/>
          </a:xfrm>
        </p:spPr>
        <p:txBody>
          <a:bodyPr>
            <a:normAutofit fontScale="90000"/>
          </a:bodyPr>
          <a:lstStyle/>
          <a:p>
            <a:pPr algn="ctr"/>
            <a:b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</a:br>
            <a:b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</a:br>
            <a: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Language points </a:t>
            </a:r>
            <a:b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</a:br>
            <a:br>
              <a:rPr lang="en-US" altLang="zh-CN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endParaRPr lang="zh-CN" altLang="en-US"/>
          </a:p>
        </p:txBody>
      </p:sp>
      <p:grpSp>
        <p:nvGrpSpPr>
          <p:cNvPr id="58" name="Group 21_1"/>
          <p:cNvGrpSpPr/>
          <p:nvPr/>
        </p:nvGrpSpPr>
        <p:grpSpPr>
          <a:xfrm>
            <a:off x="-947639" y="11"/>
            <a:ext cx="12858769" cy="6560166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433" y="187023"/>
            <a:ext cx="1170836" cy="484726"/>
          </a:xfrm>
          <a:prstGeom prst="rect">
            <a:avLst/>
          </a:prstGeom>
        </p:spPr>
      </p:pic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455930" y="799465"/>
          <a:ext cx="1128014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40070"/>
                <a:gridCol w="5640070"/>
              </a:tblGrid>
              <a:tr h="756285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1  check out </a:t>
                      </a:r>
                      <a:endParaRPr lang="en-US" altLang="zh-CN" sz="24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8   retreat to...from...</a:t>
                      </a:r>
                      <a:endParaRPr lang="en-US" altLang="zh-CN" sz="2400"/>
                    </a:p>
                  </a:txBody>
                  <a:tcPr vert="horz"/>
                </a:tc>
              </a:tr>
              <a:tr h="756285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2  set out </a:t>
                      </a:r>
                      <a:endParaRPr lang="en-US" altLang="zh-CN" sz="24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9  delve into </a:t>
                      </a:r>
                      <a:endParaRPr lang="en-US" altLang="zh-CN" sz="2400"/>
                    </a:p>
                  </a:txBody>
                  <a:tcPr vert="horz"/>
                </a:tc>
              </a:tr>
              <a:tr h="756285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3  throw oneself into </a:t>
                      </a:r>
                      <a:endParaRPr lang="en-US" altLang="zh-CN" sz="24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10  amount to </a:t>
                      </a:r>
                      <a:endParaRPr lang="en-US" altLang="zh-CN" sz="2400"/>
                    </a:p>
                  </a:txBody>
                  <a:tcPr vert="horz"/>
                </a:tc>
              </a:tr>
              <a:tr h="756285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en-US" altLang="zh-CN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4  shrink from </a:t>
                      </a:r>
                      <a:endParaRPr lang="en-US" altLang="zh-CN" sz="24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11  face the unknown </a:t>
                      </a:r>
                      <a:endParaRPr lang="en-US" altLang="zh-CN" sz="2400"/>
                    </a:p>
                  </a:txBody>
                  <a:tcPr vert="horz"/>
                </a:tc>
              </a:tr>
              <a:tr h="756285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5  steer clear of </a:t>
                      </a:r>
                      <a:endParaRPr lang="en-US" altLang="zh-CN" sz="24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12  long to do sth </a:t>
                      </a:r>
                      <a:endParaRPr lang="en-US" altLang="zh-CN" sz="2400"/>
                    </a:p>
                  </a:txBody>
                  <a:tcPr vert="horz"/>
                </a:tc>
              </a:tr>
              <a:tr h="756285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6  test the waters </a:t>
                      </a:r>
                      <a:endParaRPr lang="en-US" altLang="zh-CN" sz="24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13  think twice </a:t>
                      </a:r>
                      <a:endParaRPr lang="en-US" altLang="zh-CN" sz="2400"/>
                    </a:p>
                  </a:txBody>
                  <a:tcPr vert="horz"/>
                </a:tc>
              </a:tr>
              <a:tr h="756285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7  make a quick getaway </a:t>
                      </a:r>
                      <a:endParaRPr lang="en-US" altLang="zh-CN" sz="24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14  run for one’s life from</a:t>
                      </a:r>
                      <a:endParaRPr lang="en-US" altLang="zh-CN" sz="2400"/>
                    </a:p>
                  </a:txBody>
                  <a:tcPr vert="horz"/>
                </a:tc>
              </a:tr>
            </a:tbl>
          </a:graphicData>
        </a:graphic>
      </p:graphicFrame>
    </p:spTree>
    <p:custDataLst>
      <p:tags r:id="rId3"/>
    </p:custData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21_1"/>
          <p:cNvGrpSpPr/>
          <p:nvPr/>
        </p:nvGrpSpPr>
        <p:grpSpPr>
          <a:xfrm>
            <a:off x="-309245" y="0"/>
            <a:ext cx="12501245" cy="6744970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4" name="文本框 3"/>
          <p:cNvSpPr txBox="1"/>
          <p:nvPr/>
        </p:nvSpPr>
        <p:spPr>
          <a:xfrm>
            <a:off x="2479040" y="339090"/>
            <a:ext cx="78797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 </a:t>
            </a:r>
            <a:r>
              <a:rPr lang="en-US" altLang="zh-CN" sz="3600" b="1">
                <a:solidFill>
                  <a:srgbClr val="00B0F0"/>
                </a:solidFill>
              </a:rPr>
              <a:t>Assignments for this period  </a:t>
            </a:r>
            <a:endParaRPr lang="en-US" altLang="zh-CN" sz="3600" b="1">
              <a:solidFill>
                <a:srgbClr val="00B0F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23595" y="1217295"/>
            <a:ext cx="1067625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800">
                <a:solidFill>
                  <a:srgbClr val="00B050"/>
                </a:solidFill>
              </a:rPr>
              <a:t>1. Review the basic usages of the new words and expressions learned in this period. </a:t>
            </a:r>
            <a:endParaRPr lang="en-US" altLang="zh-CN" sz="2800">
              <a:solidFill>
                <a:srgbClr val="00B050"/>
              </a:solidFill>
            </a:endParaRPr>
          </a:p>
          <a:p>
            <a:pPr fontAlgn="auto">
              <a:lnSpc>
                <a:spcPct val="150000"/>
              </a:lnSpc>
            </a:pPr>
            <a:endParaRPr lang="en-US" altLang="zh-CN" sz="2800">
              <a:solidFill>
                <a:srgbClr val="00B05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>
                <a:solidFill>
                  <a:srgbClr val="00B050"/>
                </a:solidFill>
              </a:rPr>
              <a:t>2. Review the noun clauses in practice. </a:t>
            </a:r>
            <a:endParaRPr lang="en-US" altLang="zh-CN" sz="2800">
              <a:solidFill>
                <a:srgbClr val="00B05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>
                <a:solidFill>
                  <a:srgbClr val="00B050"/>
                </a:solidFill>
              </a:rPr>
              <a:t> </a:t>
            </a:r>
            <a:endParaRPr lang="en-US" altLang="zh-CN" sz="2800">
              <a:solidFill>
                <a:srgbClr val="00B05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>
                <a:solidFill>
                  <a:srgbClr val="00B050"/>
                </a:solidFill>
              </a:rPr>
              <a:t>3. Writing a 60-word summary of the passage. </a:t>
            </a:r>
            <a:endParaRPr lang="en-US" altLang="zh-CN" sz="2800">
              <a:solidFill>
                <a:srgbClr val="00B05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43" y="104473"/>
            <a:ext cx="1170836" cy="48472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9911014" y="723424"/>
            <a:ext cx="2161673" cy="228600"/>
            <a:chOff x="2805536" y="-1467853"/>
            <a:chExt cx="2161673" cy="228600"/>
          </a:xfrm>
        </p:grpSpPr>
        <p:sp>
          <p:nvSpPr>
            <p:cNvPr id="26" name="椭圆 25"/>
            <p:cNvSpPr/>
            <p:nvPr/>
          </p:nvSpPr>
          <p:spPr>
            <a:xfrm>
              <a:off x="2805536" y="-1467853"/>
              <a:ext cx="228600" cy="228600"/>
            </a:xfrm>
            <a:prstGeom prst="ellipse">
              <a:avLst/>
            </a:prstGeom>
            <a:solidFill>
              <a:srgbClr val="78B6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3288804" y="-1467853"/>
              <a:ext cx="228600" cy="228600"/>
            </a:xfrm>
            <a:prstGeom prst="ellipse">
              <a:avLst/>
            </a:prstGeom>
            <a:solidFill>
              <a:srgbClr val="FDD0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3772072" y="-1467853"/>
              <a:ext cx="228600" cy="228600"/>
            </a:xfrm>
            <a:prstGeom prst="ellipse">
              <a:avLst/>
            </a:prstGeom>
            <a:solidFill>
              <a:srgbClr val="ED93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>
            <a:xfrm>
              <a:off x="4255340" y="-1467853"/>
              <a:ext cx="228600" cy="228600"/>
            </a:xfrm>
            <a:prstGeom prst="ellipse">
              <a:avLst/>
            </a:prstGeom>
            <a:solidFill>
              <a:srgbClr val="E97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4738609" y="-1467853"/>
              <a:ext cx="228600" cy="228600"/>
            </a:xfrm>
            <a:prstGeom prst="ellipse">
              <a:avLst/>
            </a:prstGeom>
            <a:solidFill>
              <a:srgbClr val="AB7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2971491" y="2665046"/>
            <a:ext cx="602041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dist"/>
            <a:r>
              <a:rPr lang="zh-CN" altLang="en-US" sz="54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感谢您的观看</a:t>
            </a:r>
            <a:endParaRPr lang="zh-CN" altLang="en-US" sz="54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13" name="图片 12" descr="新教材精创页眉-简化版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4025" y="94615"/>
            <a:ext cx="7475220" cy="857250"/>
          </a:xfrm>
          <a:prstGeom prst="rect">
            <a:avLst/>
          </a:prstGeom>
        </p:spPr>
      </p:pic>
      <p:grpSp>
        <p:nvGrpSpPr>
          <p:cNvPr id="58" name="Group 21_1"/>
          <p:cNvGrpSpPr/>
          <p:nvPr/>
        </p:nvGrpSpPr>
        <p:grpSpPr>
          <a:xfrm>
            <a:off x="635" y="0"/>
            <a:ext cx="12191365" cy="6744970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7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1709400" y="11709400"/>
            <a:ext cx="317500" cy="228600"/>
          </a:xfrm>
          <a:prstGeom prst="cube">
            <a:avLst/>
          </a:prstGeom>
        </p:spPr>
      </p:pic>
    </p:spTree>
    <p:custDataLst>
      <p:tags r:id="rId3"/>
    </p:custData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4840" y="0"/>
            <a:ext cx="11300460" cy="705485"/>
          </a:xfrm>
        </p:spPr>
        <p:txBody>
          <a:bodyPr>
            <a:normAutofit fontScale="90000"/>
          </a:bodyPr>
          <a:lstStyle/>
          <a:p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Fill in the blank</a:t>
            </a:r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 &amp; decide the type noun clause</a:t>
            </a:r>
            <a:endParaRPr lang="en-US" altLang="zh-CN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58" name="Group 21_1"/>
          <p:cNvGrpSpPr/>
          <p:nvPr/>
        </p:nvGrpSpPr>
        <p:grpSpPr>
          <a:xfrm>
            <a:off x="-933669" y="-8244"/>
            <a:ext cx="12858769" cy="6560166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00" name="文本框 99"/>
          <p:cNvSpPr txBox="1"/>
          <p:nvPr/>
        </p:nvSpPr>
        <p:spPr>
          <a:xfrm>
            <a:off x="624840" y="878840"/>
            <a:ext cx="1130109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133350" indent="-133350" fontAlgn="auto">
              <a:lnSpc>
                <a:spcPct val="150000"/>
              </a:lnSpc>
            </a:pPr>
            <a:r>
              <a:rPr lang="en-US" sz="2400" b="0">
                <a:latin typeface="Times New Roman" panose="02020603050405020304" charset="0"/>
              </a:rPr>
              <a:t>1. Although his theory has been dismissed by scholars, it shows _________ powerful the secrets of Ancient May civilization are among people. </a:t>
            </a:r>
            <a:endParaRPr lang="en-US" sz="2400" b="0">
              <a:latin typeface="Times New Roman" panose="02020603050405020304" charset="0"/>
            </a:endParaRPr>
          </a:p>
          <a:p>
            <a:pPr marL="133350" indent="-133350" algn="ctr" fontAlgn="auto">
              <a:lnSpc>
                <a:spcPct val="150000"/>
              </a:lnSpc>
            </a:pPr>
            <a:r>
              <a:rPr lang="en-US" altLang="zh-CN" sz="2400"/>
              <a:t> </a:t>
            </a:r>
            <a:r>
              <a:rPr lang="en-US" altLang="zh-CN" sz="2400">
                <a:solidFill>
                  <a:srgbClr val="00B050"/>
                </a:solidFill>
              </a:rPr>
              <a:t> This sentence contains a ____________ clause.</a:t>
            </a:r>
            <a:endParaRPr lang="en-US" altLang="zh-CN" sz="2400">
              <a:solidFill>
                <a:srgbClr val="00B05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662670" y="1007110"/>
            <a:ext cx="11004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  </a:t>
            </a:r>
            <a:r>
              <a:rPr lang="en-US" altLang="zh-CN" sz="2400">
                <a:solidFill>
                  <a:srgbClr val="FF0000"/>
                </a:solidFill>
              </a:rPr>
              <a:t>how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884035" y="2059305"/>
            <a:ext cx="14109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 </a:t>
            </a:r>
            <a:r>
              <a:rPr lang="en-US" altLang="zh-CN" sz="2400">
                <a:solidFill>
                  <a:srgbClr val="FF0000"/>
                </a:solidFill>
              </a:rPr>
              <a:t>object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62635" y="3500755"/>
            <a:ext cx="1093406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133350" indent="-133350" fontAlgn="auto">
              <a:lnSpc>
                <a:spcPct val="150000"/>
              </a:lnSpc>
            </a:pPr>
            <a:r>
              <a:rPr lang="en-US" sz="2400" b="0">
                <a:latin typeface="Times New Roman" panose="02020603050405020304" charset="0"/>
              </a:rPr>
              <a:t>2. But the greatest mystery of all is _________ caused the Maya to abandon most of their great cities. </a:t>
            </a:r>
            <a:endParaRPr lang="en-US" sz="2400" b="0">
              <a:latin typeface="Times New Roman" panose="02020603050405020304" charset="0"/>
            </a:endParaRPr>
          </a:p>
          <a:p>
            <a:pPr marL="133350" indent="-133350" algn="ctr" fontAlgn="auto">
              <a:lnSpc>
                <a:spcPct val="150000"/>
              </a:lnSpc>
            </a:pPr>
            <a:r>
              <a:rPr lang="en-US" altLang="zh-CN" sz="2400">
                <a:solidFill>
                  <a:srgbClr val="00B050"/>
                </a:solidFill>
                <a:sym typeface="+mn-ea"/>
              </a:rPr>
              <a:t> This sentence contains a ____________ clause.</a:t>
            </a:r>
            <a:endParaRPr lang="en-US" altLang="zh-CN" sz="2400">
              <a:solidFill>
                <a:srgbClr val="00B050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290185" y="3616960"/>
            <a:ext cx="11569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 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endParaRPr lang="en-US" altLang="zh-CN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644640" y="4704715"/>
            <a:ext cx="16503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 </a:t>
            </a:r>
            <a:r>
              <a:rPr lang="zh-CN" alt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predictive </a:t>
            </a:r>
            <a:endParaRPr lang="zh-CN" alt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7805" y="8255"/>
            <a:ext cx="11803380" cy="705485"/>
          </a:xfrm>
        </p:spPr>
        <p:txBody>
          <a:bodyPr>
            <a:normAutofit fontScale="90000"/>
          </a:bodyPr>
          <a:lstStyle/>
          <a:p>
            <a:pPr algn="ctr"/>
            <a:b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</a:br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Fill in the blank</a:t>
            </a:r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s &amp; decide the type noun clause</a:t>
            </a:r>
            <a:b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endParaRPr lang="zh-CN" altLang="en-US"/>
          </a:p>
        </p:txBody>
      </p:sp>
      <p:grpSp>
        <p:nvGrpSpPr>
          <p:cNvPr id="58" name="Group 21_1"/>
          <p:cNvGrpSpPr/>
          <p:nvPr/>
        </p:nvGrpSpPr>
        <p:grpSpPr>
          <a:xfrm>
            <a:off x="-947639" y="11"/>
            <a:ext cx="12858769" cy="6560166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00" name="文本框 99"/>
          <p:cNvSpPr txBox="1"/>
          <p:nvPr/>
        </p:nvSpPr>
        <p:spPr>
          <a:xfrm>
            <a:off x="494030" y="1025525"/>
            <a:ext cx="1106170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133350" indent="-133350" fontAlgn="auto">
              <a:lnSpc>
                <a:spcPct val="150000"/>
              </a:lnSpc>
            </a:pPr>
            <a:r>
              <a:rPr lang="en-US" sz="2400" b="0">
                <a:latin typeface="Times New Roman" panose="02020603050405020304" charset="0"/>
              </a:rPr>
              <a:t>3.  __________ Maya civilization collapsed in the early 16</a:t>
            </a:r>
            <a:r>
              <a:rPr lang="en-US" sz="2400" b="0" baseline="30000">
                <a:latin typeface="Times New Roman" panose="02020603050405020304" charset="0"/>
              </a:rPr>
              <a:t>th</a:t>
            </a:r>
            <a:r>
              <a:rPr lang="en-US" sz="2400" b="0">
                <a:latin typeface="Times New Roman" panose="02020603050405020304" charset="0"/>
              </a:rPr>
              <a:t> century remains a mystery.</a:t>
            </a:r>
            <a:endParaRPr lang="en-US" sz="2400" b="0">
              <a:latin typeface="Times New Roman" panose="02020603050405020304" charset="0"/>
            </a:endParaRPr>
          </a:p>
          <a:p>
            <a:pPr marL="133350" indent="-133350" algn="ctr" fontAlgn="auto">
              <a:lnSpc>
                <a:spcPct val="150000"/>
              </a:lnSpc>
            </a:pPr>
            <a:endParaRPr lang="en-US" altLang="zh-CN" sz="2400">
              <a:solidFill>
                <a:srgbClr val="00B050"/>
              </a:solidFill>
              <a:sym typeface="+mn-ea"/>
            </a:endParaRPr>
          </a:p>
          <a:p>
            <a:pPr marL="133350" indent="-133350" algn="ctr" fontAlgn="auto">
              <a:lnSpc>
                <a:spcPct val="150000"/>
              </a:lnSpc>
            </a:pPr>
            <a:r>
              <a:rPr lang="en-US" altLang="zh-CN" sz="2400">
                <a:solidFill>
                  <a:srgbClr val="00B050"/>
                </a:solidFill>
                <a:sym typeface="+mn-ea"/>
              </a:rPr>
              <a:t> This sentence contains a ____________ clause.</a:t>
            </a:r>
            <a:endParaRPr lang="zh-CN" altLang="en-US" sz="2400"/>
          </a:p>
        </p:txBody>
      </p:sp>
      <p:sp>
        <p:nvSpPr>
          <p:cNvPr id="4" name="文本框 3"/>
          <p:cNvSpPr txBox="1"/>
          <p:nvPr/>
        </p:nvSpPr>
        <p:spPr>
          <a:xfrm>
            <a:off x="494030" y="3401695"/>
            <a:ext cx="1106170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133350" indent="-133350" fontAlgn="auto">
              <a:lnSpc>
                <a:spcPct val="150000"/>
              </a:lnSpc>
            </a:pPr>
            <a:r>
              <a:rPr lang="en-US" sz="2400" b="0">
                <a:latin typeface="Times New Roman" panose="02020603050405020304" charset="0"/>
              </a:rPr>
              <a:t>4. The fact ___________ Maya society was technologically primitive makes its achievements all the more incredible and mysterious. </a:t>
            </a:r>
            <a:endParaRPr lang="en-US" sz="2400" b="0">
              <a:latin typeface="Times New Roman" panose="02020603050405020304" charset="0"/>
            </a:endParaRPr>
          </a:p>
          <a:p>
            <a:pPr marL="133350" indent="-133350" fontAlgn="auto">
              <a:lnSpc>
                <a:spcPct val="150000"/>
              </a:lnSpc>
            </a:pPr>
            <a:r>
              <a:rPr lang="en-US" altLang="zh-CN" sz="2400"/>
              <a:t>  </a:t>
            </a:r>
            <a:r>
              <a:rPr lang="en-US" altLang="zh-CN" sz="2400">
                <a:solidFill>
                  <a:srgbClr val="00B050"/>
                </a:solidFill>
                <a:sym typeface="+mn-ea"/>
              </a:rPr>
              <a:t> </a:t>
            </a:r>
            <a:endParaRPr lang="en-US" altLang="zh-CN" sz="2400">
              <a:solidFill>
                <a:srgbClr val="00B050"/>
              </a:solidFill>
              <a:sym typeface="+mn-ea"/>
            </a:endParaRPr>
          </a:p>
          <a:p>
            <a:pPr marL="133350" indent="-133350" algn="ctr" fontAlgn="auto">
              <a:lnSpc>
                <a:spcPct val="150000"/>
              </a:lnSpc>
            </a:pPr>
            <a:r>
              <a:rPr lang="en-US" altLang="zh-CN" sz="2400">
                <a:solidFill>
                  <a:srgbClr val="00B050"/>
                </a:solidFill>
                <a:sym typeface="+mn-ea"/>
              </a:rPr>
              <a:t>This sentence contains a ____________ clause.</a:t>
            </a:r>
            <a:endParaRPr lang="en-US" altLang="zh-CN" sz="2400"/>
          </a:p>
        </p:txBody>
      </p:sp>
      <p:sp>
        <p:nvSpPr>
          <p:cNvPr id="5" name="文本框 4"/>
          <p:cNvSpPr txBox="1"/>
          <p:nvPr/>
        </p:nvSpPr>
        <p:spPr>
          <a:xfrm>
            <a:off x="1161415" y="1106805"/>
            <a:ext cx="10725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</a:rPr>
              <a:t> Why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382385" y="2207260"/>
            <a:ext cx="16370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</a:rPr>
              <a:t>subject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233930" y="3474720"/>
            <a:ext cx="11817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that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382385" y="5142865"/>
            <a:ext cx="16370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appositive</a:t>
            </a:r>
            <a:endParaRPr lang="zh-CN" alt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2670" y="8255"/>
            <a:ext cx="9675495" cy="705485"/>
          </a:xfrm>
        </p:spPr>
        <p:txBody>
          <a:bodyPr/>
          <a:lstStyle/>
          <a:p>
            <a:pPr algn="ctr"/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Practice 1   Make noun sentences</a:t>
            </a:r>
            <a:r>
              <a:rPr lang="en-US" altLang="zh-CN"/>
              <a:t> </a:t>
            </a:r>
            <a:endParaRPr lang="en-US" altLang="zh-CN"/>
          </a:p>
        </p:txBody>
      </p:sp>
      <p:grpSp>
        <p:nvGrpSpPr>
          <p:cNvPr id="58" name="Group 21_1"/>
          <p:cNvGrpSpPr/>
          <p:nvPr/>
        </p:nvGrpSpPr>
        <p:grpSpPr>
          <a:xfrm>
            <a:off x="-947639" y="11"/>
            <a:ext cx="12858769" cy="6560166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858135" y="-1100455"/>
            <a:ext cx="6044565" cy="96748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21_1"/>
          <p:cNvGrpSpPr/>
          <p:nvPr/>
        </p:nvGrpSpPr>
        <p:grpSpPr>
          <a:xfrm>
            <a:off x="-947639" y="11"/>
            <a:ext cx="12858769" cy="6560166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00" name="文本框 99"/>
          <p:cNvSpPr txBox="1"/>
          <p:nvPr/>
        </p:nvSpPr>
        <p:spPr>
          <a:xfrm>
            <a:off x="217170" y="439420"/>
            <a:ext cx="11885930" cy="5262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200000"/>
              </a:lnSpc>
            </a:pPr>
            <a:r>
              <a:rPr lang="en-US" sz="2400" b="0">
                <a:latin typeface="Times New Roman" panose="02020603050405020304" charset="0"/>
                <a:cs typeface="Times New Roman" panose="02020603050405020304" charset="0"/>
              </a:rPr>
              <a:t>1. In fact, it seems that they appeared very different from ________________________ (think). </a:t>
            </a:r>
            <a:endParaRPr lang="en-US" sz="2400" b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indent="0" fontAlgn="auto">
              <a:lnSpc>
                <a:spcPct val="200000"/>
              </a:lnSpc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2.  In recent, scientists have worked out _____________________ (look): many of them were small with feathers.</a:t>
            </a:r>
            <a:r>
              <a:rPr lang="en-US" altLang="zh-CN" sz="2400"/>
              <a:t> </a:t>
            </a:r>
            <a:endParaRPr lang="en-US" altLang="zh-CN" sz="2400"/>
          </a:p>
          <a:p>
            <a:pPr indent="0" fontAlgn="auto">
              <a:lnSpc>
                <a:spcPct val="200000"/>
              </a:lnSpc>
            </a:pPr>
            <a:r>
              <a:rPr lang="en-US" altLang="zh-CN" sz="2400"/>
              <a:t>3.  However, __________________ (have) feathers still isn’t clear--it might have been for communicating or for staying warm, but not just for flight.  </a:t>
            </a:r>
            <a:endParaRPr lang="en-US" altLang="zh-CN" sz="2400"/>
          </a:p>
          <a:p>
            <a:pPr indent="0" fontAlgn="auto">
              <a:lnSpc>
                <a:spcPct val="200000"/>
              </a:lnSpc>
            </a:pPr>
            <a:r>
              <a:rPr lang="en-US" altLang="zh-CN" sz="2400"/>
              <a:t>4. It seems _______________________ (depend on) their habitats. That is, dinosaurs which could fly would have had different colors to those living in the sea. </a:t>
            </a:r>
            <a:endParaRPr lang="en-US" altLang="zh-CN" sz="2400"/>
          </a:p>
        </p:txBody>
      </p:sp>
      <p:sp>
        <p:nvSpPr>
          <p:cNvPr id="4" name="文本框 3"/>
          <p:cNvSpPr txBox="1"/>
          <p:nvPr/>
        </p:nvSpPr>
        <p:spPr>
          <a:xfrm>
            <a:off x="7653020" y="573405"/>
            <a:ext cx="24803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what people think</a:t>
            </a:r>
            <a:endParaRPr lang="zh-CN" altLang="en-US" sz="2400"/>
          </a:p>
        </p:txBody>
      </p:sp>
      <p:sp>
        <p:nvSpPr>
          <p:cNvPr id="5" name="文本框 4"/>
          <p:cNvSpPr txBox="1"/>
          <p:nvPr/>
        </p:nvSpPr>
        <p:spPr>
          <a:xfrm>
            <a:off x="5282565" y="1382395"/>
            <a:ext cx="292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what they looked like </a:t>
            </a:r>
            <a:endParaRPr lang="zh-CN" altLang="en-US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262505" y="2840355"/>
            <a:ext cx="26962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solidFill>
                  <a:srgbClr val="FF0000"/>
                </a:solidFill>
              </a:rPr>
              <a:t>Why they had 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16455" y="4276090"/>
            <a:ext cx="34150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</a:rPr>
              <a:t>as if they depended on </a:t>
            </a:r>
            <a:endParaRPr lang="zh-CN" altLang="en-US" sz="240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305" y="8255"/>
            <a:ext cx="6884035" cy="705485"/>
          </a:xfrm>
        </p:spPr>
        <p:txBody>
          <a:bodyPr>
            <a:normAutofit/>
          </a:bodyPr>
          <a:lstStyle/>
          <a:p>
            <a:pPr algn="l"/>
            <a:r>
              <a:rPr lang="en-US" altLang="zh-CN" sz="311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Practice 2 Use noun clauses</a:t>
            </a:r>
            <a:endParaRPr lang="en-US" altLang="zh-CN" sz="311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58" name="Group 21_1"/>
          <p:cNvGrpSpPr/>
          <p:nvPr/>
        </p:nvGrpSpPr>
        <p:grpSpPr>
          <a:xfrm>
            <a:off x="-778729" y="11"/>
            <a:ext cx="12858769" cy="6560166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5689600" y="554990"/>
            <a:ext cx="5846445" cy="61639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86080" y="1494155"/>
            <a:ext cx="479107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en-US" altLang="zh-CN" sz="2400">
                <a:solidFill>
                  <a:srgbClr val="00B050"/>
                </a:solidFill>
              </a:rPr>
              <a:t>Talk about what caused the disappearance of dinosaurs using noun clauses where appropriate.  </a:t>
            </a:r>
            <a:endParaRPr lang="en-US" altLang="zh-CN" sz="2400">
              <a:solidFill>
                <a:srgbClr val="00B050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0230" y="114300"/>
            <a:ext cx="9740265" cy="705485"/>
          </a:xfrm>
        </p:spPr>
        <p:txBody>
          <a:bodyPr>
            <a:normAutofit/>
          </a:bodyPr>
          <a:lstStyle/>
          <a:p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</a:t>
            </a:r>
            <a:r>
              <a:rPr lang="en-US" altLang="zh-CN">
                <a:solidFill>
                  <a:srgbClr val="566C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The disappearance of dinosaurs</a:t>
            </a:r>
            <a:endParaRPr lang="en-US" altLang="zh-CN">
              <a:solidFill>
                <a:srgbClr val="566C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grpSp>
        <p:nvGrpSpPr>
          <p:cNvPr id="58" name="Group 21_1"/>
          <p:cNvGrpSpPr/>
          <p:nvPr/>
        </p:nvGrpSpPr>
        <p:grpSpPr>
          <a:xfrm>
            <a:off x="-947639" y="11"/>
            <a:ext cx="12858769" cy="6560166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00" name="文本框 99"/>
          <p:cNvSpPr txBox="1"/>
          <p:nvPr/>
        </p:nvSpPr>
        <p:spPr>
          <a:xfrm>
            <a:off x="1476375" y="944880"/>
            <a:ext cx="9239250" cy="5262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 fontAlgn="auto">
              <a:lnSpc>
                <a:spcPct val="200000"/>
              </a:lnSpc>
            </a:pPr>
            <a:r>
              <a:rPr lang="en-US" sz="2400" b="0">
                <a:latin typeface="Times New Roman" panose="02020603050405020304" charset="0"/>
              </a:rPr>
              <a:t>Among the many unsolved mysteries about dinosaurs, </a:t>
            </a:r>
            <a:r>
              <a:rPr lang="en-US" sz="2400" b="0" u="sng">
                <a:solidFill>
                  <a:srgbClr val="FF0000"/>
                </a:solidFill>
                <a:latin typeface="Times New Roman" panose="02020603050405020304" charset="0"/>
              </a:rPr>
              <a:t>what really interests me</a:t>
            </a:r>
            <a:r>
              <a:rPr lang="en-US" sz="2400" b="0">
                <a:latin typeface="Times New Roman" panose="02020603050405020304" charset="0"/>
              </a:rPr>
              <a:t> is their disappearance. One possible explanation is </a:t>
            </a:r>
            <a:r>
              <a:rPr lang="en-US" sz="2400" b="0" u="sng">
                <a:solidFill>
                  <a:srgbClr val="FF0000"/>
                </a:solidFill>
                <a:latin typeface="Times New Roman" panose="02020603050405020304" charset="0"/>
              </a:rPr>
              <a:t>that there was a huge meteorite hitting Earth</a:t>
            </a:r>
            <a:r>
              <a:rPr lang="en-US" sz="2400" b="0">
                <a:solidFill>
                  <a:schemeClr val="tx1"/>
                </a:solidFill>
                <a:latin typeface="Times New Roman" panose="02020603050405020304" charset="0"/>
              </a:rPr>
              <a:t>. But </a:t>
            </a:r>
            <a:r>
              <a:rPr lang="en-US" sz="2400" b="0" u="sng">
                <a:solidFill>
                  <a:srgbClr val="FF0000"/>
                </a:solidFill>
                <a:latin typeface="Times New Roman" panose="02020603050405020304" charset="0"/>
              </a:rPr>
              <a:t>what I believed most</a:t>
            </a:r>
            <a:r>
              <a:rPr lang="en-US" sz="2400" b="0">
                <a:solidFill>
                  <a:schemeClr val="tx1"/>
                </a:solidFill>
                <a:latin typeface="Times New Roman" panose="02020603050405020304" charset="0"/>
              </a:rPr>
              <a:t> was ash and gas from erupting volcanoes. Where so much magma went, all the living things including dinosaurs lost their lives. Besides, it is a fact </a:t>
            </a:r>
            <a:r>
              <a:rPr lang="en-US" sz="2400" b="0">
                <a:solidFill>
                  <a:srgbClr val="FF0000"/>
                </a:solidFill>
                <a:latin typeface="Times New Roman" panose="02020603050405020304" charset="0"/>
              </a:rPr>
              <a:t>t</a:t>
            </a:r>
            <a:r>
              <a:rPr lang="en-US" sz="2400" b="0" u="sng">
                <a:solidFill>
                  <a:srgbClr val="FF0000"/>
                </a:solidFill>
                <a:latin typeface="Times New Roman" panose="02020603050405020304" charset="0"/>
              </a:rPr>
              <a:t>hat clouds of fire and smoke blocked the whole sky</a:t>
            </a:r>
            <a:r>
              <a:rPr lang="en-US" sz="2400" b="0">
                <a:solidFill>
                  <a:schemeClr val="tx1"/>
                </a:solidFill>
                <a:latin typeface="Times New Roman" panose="02020603050405020304" charset="0"/>
              </a:rPr>
              <a:t> so that they had no sunshine to enjoy and no oxygen to take in.  </a:t>
            </a:r>
            <a:endParaRPr lang="en-US" altLang="en-US" sz="2400" b="0">
              <a:solidFill>
                <a:schemeClr val="tx1"/>
              </a:solidFill>
              <a:latin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1575" y="100400"/>
            <a:ext cx="10969200" cy="705600"/>
          </a:xfrm>
        </p:spPr>
        <p:txBody>
          <a:bodyPr>
            <a:normAutofit/>
          </a:bodyPr>
          <a:lstStyle/>
          <a:p>
            <a:pPr algn="ctr"/>
            <a:r>
              <a:rPr lang="en-US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Part 2 </a:t>
            </a:r>
            <a:r>
              <a:rPr lang="zh-CN" altLang="en-US">
                <a:solidFill>
                  <a:srgbClr val="566CF0"/>
                </a:solidFill>
              </a:rPr>
              <a:t> </a:t>
            </a:r>
            <a:r>
              <a:rPr lang="zh-CN" altLang="en-US">
                <a:solidFill>
                  <a:srgbClr val="566C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Focus on vocabulary</a:t>
            </a:r>
            <a:r>
              <a:rPr lang="en-US" altLang="zh-CN">
                <a:solidFill>
                  <a:srgbClr val="566C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(</a:t>
            </a:r>
            <a:r>
              <a:rPr lang="zh-CN" altLang="en-US">
                <a:solidFill>
                  <a:srgbClr val="566C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一）</a:t>
            </a:r>
            <a:endParaRPr lang="zh-CN" altLang="en-US">
              <a:solidFill>
                <a:srgbClr val="566C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58" name="Group 21_1"/>
          <p:cNvGrpSpPr/>
          <p:nvPr/>
        </p:nvGrpSpPr>
        <p:grpSpPr>
          <a:xfrm>
            <a:off x="59690" y="0"/>
            <a:ext cx="12132310" cy="6560185"/>
            <a:chOff x="-1013679" y="-43169"/>
            <a:chExt cx="11892232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1195136" cy="228600"/>
              <a:chOff x="2805536" y="-1467853"/>
              <a:chExt cx="1195136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401955" y="1156970"/>
            <a:ext cx="5787390" cy="56146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651625" y="2306955"/>
            <a:ext cx="5060950" cy="40405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373620" y="1070610"/>
            <a:ext cx="36182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00B0F0"/>
                </a:solidFill>
              </a:rPr>
              <a:t>Facing the unknown</a:t>
            </a:r>
            <a:r>
              <a:rPr lang="en-US" altLang="zh-CN"/>
              <a:t> </a:t>
            </a:r>
            <a:endParaRPr lang="en-US" altLang="zh-CN"/>
          </a:p>
        </p:txBody>
      </p:sp>
    </p:spTree>
    <p:custDataLst>
      <p:tags r:id="rId3"/>
    </p:custDataLst>
  </p:cSld>
  <p:clrMapOvr>
    <a:masterClrMapping/>
  </p:clrMapOvr>
  <p:transition/>
</p:sld>
</file>

<file path=ppt/tags/tag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7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8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2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UNIT_TABLE_BEAUTIFY" val="smartTable{bd788769-454e-435f-a290-87251317a023}"/>
  <p:tag name="TABLE_ENDDRAG_ORIGIN_RECT" val="910*291"/>
  <p:tag name="TABLE_ENDDRAG_RECT" val="17*79*910*291"/>
</p:tagLst>
</file>

<file path=ppt/tags/tag74.xml><?xml version="1.0" encoding="utf-8"?>
<p:tagLst xmlns:p="http://schemas.openxmlformats.org/presentationml/2006/main">
  <p:tag name="KSO_WM_UNIT_TABLE_BEAUTIFY" val="smartTable{6996599b-82c1-4caf-bd8d-ec8886dbff29}"/>
  <p:tag name="TABLE_ENDDRAG_ORIGIN_RECT" val="910*122"/>
  <p:tag name="TABLE_ENDDRAG_RECT" val="17*386*910*122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KSO_WM_UNIT_TABLE_BEAUTIFY" val="smartTable{90d9c6af-0b45-4432-b797-596a8f9c1d60}"/>
  <p:tag name="TABLE_ENDDRAG_ORIGIN_RECT" val="931*433"/>
  <p:tag name="TABLE_ENDDRAG_RECT" val="17*82*931*433"/>
</p:tagLst>
</file>

<file path=ppt/tags/tag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p="http://schemas.openxmlformats.org/presentationml/2006/main">
  <p:tag name="KSO_WM_UNIT_TABLE_BEAUTIFY" val="smartTable{eae496df-2e46-421c-ba1c-47d6be8b1273}"/>
  <p:tag name="TABLE_ENDDRAG_ORIGIN_RECT" val="942*481"/>
  <p:tag name="TABLE_ENDDRAG_RECT" val="8*26*942*481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UNIT_TABLE_BEAUTIFY" val="smartTable{824a9cf0-b3a1-4c54-a815-7b8509634fed}"/>
  <p:tag name="TABLE_ENDDRAG_ORIGIN_RECT" val="902*446"/>
  <p:tag name="TABLE_ENDDRAG_RECT" val="17*69*902*446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UNIT_TABLE_BEAUTIFY" val="smartTable{fe5cdff0-600c-4735-b921-71c3b1b075ad}"/>
  <p:tag name="TABLE_ENDDRAG_ORIGIN_RECT" val="888*416"/>
  <p:tag name="TABLE_ENDDRAG_RECT" val="31*81*888*416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2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KSO_WPP_MARK_KEY" val="806511d1-0fd2-4eab-a111-9cdbc423aa2e"/>
  <p:tag name="COMMONDATA" val="eyJoZGlkIjoiNzAzMjMzZTEwNDUwZmM1Mjk2MTVjYmQxODMwZjRmZGIifQ==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6680</Words>
  <Application>WPS 演示</Application>
  <PresentationFormat/>
  <Paragraphs>323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4" baseType="lpstr">
      <vt:lpstr>Arial</vt:lpstr>
      <vt:lpstr>宋体</vt:lpstr>
      <vt:lpstr>Wingdings</vt:lpstr>
      <vt:lpstr>微软雅黑</vt:lpstr>
      <vt:lpstr>Wingdings</vt:lpstr>
      <vt:lpstr>Times New Roman</vt:lpstr>
      <vt:lpstr>字魂27号-布丁体</vt:lpstr>
      <vt:lpstr>Arial Unicode MS</vt:lpstr>
      <vt:lpstr>Calibri</vt:lpstr>
      <vt:lpstr>华文细黑</vt:lpstr>
      <vt:lpstr>Office 主题​​</vt:lpstr>
      <vt:lpstr>PowerPoint 演示文稿</vt:lpstr>
      <vt:lpstr>Part One         Grammar </vt:lpstr>
      <vt:lpstr>Fill in the blanks &amp; decide the type noun clause</vt:lpstr>
      <vt:lpstr> Fill in the blanks &amp; decide the type noun clause </vt:lpstr>
      <vt:lpstr>Practice 1   Make noun sentences </vt:lpstr>
      <vt:lpstr>PowerPoint 演示文稿</vt:lpstr>
      <vt:lpstr>Practice 2 Use noun clauses</vt:lpstr>
      <vt:lpstr> The disappearance of dinosaurs</vt:lpstr>
      <vt:lpstr>Part 2  Focus on vocabulary (一）</vt:lpstr>
      <vt:lpstr>Read the passage “Facing the unknown”</vt:lpstr>
      <vt:lpstr> Focus on vocabulary (二） </vt:lpstr>
      <vt:lpstr>Part 3    Listening </vt:lpstr>
      <vt:lpstr>PowerPoint 演示文稿</vt:lpstr>
      <vt:lpstr>Listen to the interview</vt:lpstr>
      <vt:lpstr> Listen again and complete the table </vt:lpstr>
      <vt:lpstr>PowerPoint 演示文稿</vt:lpstr>
      <vt:lpstr>  Post     listening  </vt:lpstr>
      <vt:lpstr>Discussion  </vt:lpstr>
      <vt:lpstr>PowerPoint 演示文稿</vt:lpstr>
      <vt:lpstr>PowerPoint 演示文稿</vt:lpstr>
      <vt:lpstr>  Language points   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风轻云淡</cp:lastModifiedBy>
  <cp:revision>2</cp:revision>
  <cp:lastPrinted>2021-06-27T09:55:00Z</cp:lastPrinted>
  <dcterms:created xsi:type="dcterms:W3CDTF">2021-06-27T09:55:00Z</dcterms:created>
  <dcterms:modified xsi:type="dcterms:W3CDTF">2023-03-19T18:52:00Z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1FD7F5EA4C694A5F899AAFF163C08FCC</vt:lpwstr>
  </property>
  <property fmtid="{D5CDD505-2E9C-101B-9397-08002B2CF9AE}" pid="7" name="KSOProductBuildVer">
    <vt:lpwstr>2052-11.1.0.13703</vt:lpwstr>
  </property>
</Properties>
</file>