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89" r:id="rId4"/>
    <p:sldId id="288" r:id="rId5"/>
    <p:sldId id="287" r:id="rId6"/>
    <p:sldId id="286" r:id="rId7"/>
    <p:sldId id="285" r:id="rId8"/>
    <p:sldId id="284" r:id="rId9"/>
    <p:sldId id="283" r:id="rId10"/>
    <p:sldId id="282" r:id="rId11"/>
    <p:sldId id="281" r:id="rId12"/>
    <p:sldId id="280" r:id="rId13"/>
    <p:sldId id="279" r:id="rId14"/>
    <p:sldId id="278" r:id="rId15"/>
    <p:sldId id="277" r:id="rId16"/>
    <p:sldId id="276" r:id="rId17"/>
    <p:sldId id="275" r:id="rId18"/>
    <p:sldId id="274" r:id="rId19"/>
    <p:sldId id="273" r:id="rId20"/>
    <p:sldId id="262" r:id="rId21"/>
    <p:sldId id="261" r:id="rId22"/>
    <p:sldId id="260" r:id="rId23"/>
    <p:sldId id="259" r:id="rId24"/>
    <p:sldId id="258" r:id="rId25"/>
    <p:sldId id="257" r:id="rId26"/>
  </p:sldIdLst>
  <p:sldSz cx="12192000" cy="6858000"/>
  <p:notesSz cx="6858000" cy="9144000"/>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8" userDrawn="1">
          <p15:clr>
            <a:srgbClr val="A4A3A4"/>
          </p15:clr>
        </p15:guide>
        <p15:guide id="2" pos="38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88"/>
        <p:guide pos="380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gs" Target="tags/tag95.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a:t>单击此处编辑标题</a:t>
            </a:r>
            <a:endParaRPr lang="zh-CN" altLang="en-US"/>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单击此处编辑副标题</a:t>
            </a:r>
            <a:endParaRPr lang="zh-CN" altLang="en-US"/>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a:t>单击此处编辑母版文本样式</a:t>
            </a:r>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a:t>单击此处编辑标题</a:t>
            </a:r>
            <a:endParaRPr lang="zh-CN" altLang="en-US"/>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单击此处编辑文本</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a:sym typeface="+mn-ea"/>
              </a:rPr>
              <a:t>单击此处编辑标题</a:t>
            </a:r>
            <a:endParaRPr>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ct val="0"/>
        </a:spcBef>
        <a:spcAft>
          <a:spcPts val="600"/>
        </a:spcAft>
        <a:buFont typeface="Arial" panose="020B0604020202020204" pitchFamily="34" charset="0"/>
        <a:buChar char="●"/>
        <a:tabLst>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ct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ct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ct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1.xml"/><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4.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4.xml"/><Relationship Id="rId2" Type="http://schemas.openxmlformats.org/officeDocument/2006/relationships/image" Target="../media/image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758045" y="6524625"/>
            <a:ext cx="2350135"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1819910" y="84455"/>
            <a:ext cx="8318500" cy="829310"/>
          </a:xfrm>
          <a:prstGeom prst="rect">
            <a:avLst/>
          </a:prstGeom>
        </p:spPr>
      </p:pic>
      <p:sp>
        <p:nvSpPr>
          <p:cNvPr id="6" name="文本框 5"/>
          <p:cNvSpPr txBox="1"/>
          <p:nvPr/>
        </p:nvSpPr>
        <p:spPr>
          <a:xfrm>
            <a:off x="7923530" y="937260"/>
            <a:ext cx="4268470" cy="368300"/>
          </a:xfrm>
          <a:prstGeom prst="rect">
            <a:avLst/>
          </a:prstGeom>
          <a:noFill/>
        </p:spPr>
        <p:txBody>
          <a:bodyPr wrap="square" rtlCol="0">
            <a:spAutoFit/>
          </a:bodyPr>
          <a:lstStyle/>
          <a:p>
            <a:r>
              <a:rPr lang="en-US" altLang="zh-CN" b="1" smtClean="0">
                <a:solidFill>
                  <a:schemeClr val="accent1"/>
                </a:solidFill>
                <a:sym typeface="+mn-ea"/>
              </a:rPr>
              <a:t>  </a:t>
            </a:r>
            <a:r>
              <a:rPr lang="zh-CN" altLang="en-US" sz="1600" b="1" smtClean="0">
                <a:solidFill>
                  <a:schemeClr val="accent1"/>
                </a:solidFill>
                <a:sym typeface="+mn-ea"/>
              </a:rPr>
              <a:t>外研版</a:t>
            </a:r>
            <a:r>
              <a:rPr lang="en-US" altLang="zh-CN" sz="1600" b="1" smtClean="0">
                <a:solidFill>
                  <a:schemeClr val="accent1"/>
                </a:solidFill>
                <a:sym typeface="+mn-ea"/>
              </a:rPr>
              <a:t>(2019)</a:t>
            </a:r>
            <a:r>
              <a:rPr lang="zh-CN" altLang="en-US" sz="1600" b="1" smtClean="0">
                <a:solidFill>
                  <a:schemeClr val="accent1"/>
                </a:solidFill>
                <a:sym typeface="+mn-ea"/>
              </a:rPr>
              <a:t>高中英语  选择性</a:t>
            </a:r>
            <a:r>
              <a:rPr lang="zh-CN" altLang="en-US" sz="1600" b="1">
                <a:solidFill>
                  <a:schemeClr val="accent1"/>
                </a:solidFill>
                <a:sym typeface="+mn-ea"/>
              </a:rPr>
              <a:t>必修第四册</a:t>
            </a:r>
            <a:r>
              <a:rPr lang="zh-CN" altLang="en-US" b="1">
                <a:solidFill>
                  <a:schemeClr val="accent1"/>
                </a:solidFill>
                <a:sym typeface="+mn-ea"/>
              </a:rPr>
              <a:t>   </a:t>
            </a:r>
            <a:endParaRPr lang="zh-CN" altLang="en-US"/>
          </a:p>
        </p:txBody>
      </p:sp>
      <p:sp>
        <p:nvSpPr>
          <p:cNvPr id="7" name="文本框 6"/>
          <p:cNvSpPr txBox="1"/>
          <p:nvPr/>
        </p:nvSpPr>
        <p:spPr>
          <a:xfrm>
            <a:off x="1003300" y="1842770"/>
            <a:ext cx="10427970" cy="922020"/>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字魂27号-布丁体" panose="00000500000000000000" charset="-122"/>
                <a:cs typeface="Times New Roman" panose="02020603050405020304" charset="0"/>
                <a:sym typeface="+mn-ea"/>
              </a:rPr>
              <a:t>   </a:t>
            </a:r>
            <a:r>
              <a:rPr lang="en-US" altLang="zh-CN" sz="5400" b="1">
                <a:solidFill>
                  <a:srgbClr val="FF0000"/>
                </a:solidFill>
                <a:latin typeface="Times New Roman" panose="02020603050405020304" charset="0"/>
                <a:ea typeface="字魂27号-布丁体" panose="00000500000000000000" charset="-122"/>
                <a:cs typeface="Times New Roman" panose="02020603050405020304" charset="0"/>
                <a:sym typeface="+mn-ea"/>
              </a:rPr>
              <a:t>Unit  5    Into the unknown </a:t>
            </a:r>
            <a:endParaRPr lang="zh-CN" altLang="en-US" sz="5400" b="1">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sp>
        <p:nvSpPr>
          <p:cNvPr id="8" name="文本框 7"/>
          <p:cNvSpPr txBox="1"/>
          <p:nvPr/>
        </p:nvSpPr>
        <p:spPr>
          <a:xfrm>
            <a:off x="1508125" y="3251200"/>
            <a:ext cx="9923145" cy="706755"/>
          </a:xfrm>
          <a:prstGeom prst="rect">
            <a:avLst/>
          </a:prstGeom>
          <a:noFill/>
        </p:spPr>
        <p:txBody>
          <a:bodyPr wrap="square" rtlCol="0">
            <a:spAutoFit/>
          </a:bodyPr>
          <a:lstStyle/>
          <a:p>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Period </a:t>
            </a:r>
            <a:r>
              <a:rPr lang="en-US" altLang="zh-CN" sz="4000">
                <a:solidFill>
                  <a:srgbClr val="FF0000"/>
                </a:solidFill>
                <a:latin typeface="Times New Roman" panose="02020603050405020304" charset="0"/>
                <a:ea typeface="字魂27号-布丁体" panose="00000500000000000000" charset="-122"/>
                <a:cs typeface="Times New Roman" panose="02020603050405020304" charset="0"/>
                <a:sym typeface="+mn-ea"/>
              </a:rPr>
              <a:t>3</a:t>
            </a:r>
            <a:r>
              <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rPr>
              <a:t>   Developing ideas &amp; Presenting ideas</a:t>
            </a:r>
            <a:endParaRPr lang="zh-CN" altLang="en-US" sz="4000">
              <a:solidFill>
                <a:srgbClr val="FF0000"/>
              </a:solidFill>
              <a:latin typeface="Times New Roman" panose="02020603050405020304" charset="0"/>
              <a:ea typeface="字魂27号-布丁体" panose="00000500000000000000" charset="-122"/>
              <a:cs typeface="Times New Roman" panose="02020603050405020304" charset="0"/>
              <a:sym typeface="+mn-ea"/>
            </a:endParaRPr>
          </a:p>
        </p:txBody>
      </p:sp>
      <p:grpSp>
        <p:nvGrpSpPr>
          <p:cNvPr id="61" name="组合 60"/>
          <p:cNvGrpSpPr/>
          <p:nvPr/>
        </p:nvGrpSpPr>
        <p:grpSpPr>
          <a:xfrm flipH="1" flipV="1">
            <a:off x="-981075" y="-35560"/>
            <a:ext cx="5055870" cy="573405"/>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2"/>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3702050" cy="705485"/>
          </a:xfrm>
        </p:spPr>
        <p:txBody>
          <a:bodyPr>
            <a:scene3d>
              <a:camera prst="orthographicFront"/>
              <a:lightRig rig="threePt" dir="t"/>
            </a:scene3d>
          </a:bodyPr>
          <a:lstStyle/>
          <a:p>
            <a:r>
              <a:rPr lang="zh-CN" altLang="en-US"/>
              <a:t> </a:t>
            </a:r>
            <a:r>
              <a:rPr lang="zh-CN" altLang="en-US">
                <a:solidFill>
                  <a:schemeClr val="accent1"/>
                </a:solidFill>
                <a:effectLst>
                  <a:outerShdw blurRad="38100" dist="25400" dir="5400000" algn="ctr" rotWithShape="0">
                    <a:srgbClr val="6E747A">
                      <a:alpha val="43000"/>
                    </a:srgbClr>
                  </a:outerShdw>
                </a:effectLst>
              </a:rPr>
              <a:t>Post reading</a:t>
            </a:r>
            <a:endParaRPr lang="zh-CN" altLang="en-US">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5664200" y="48260"/>
          <a:ext cx="2994025" cy="489585"/>
        </p:xfrm>
        <a:graphic>
          <a:graphicData uri="http://schemas.openxmlformats.org/drawingml/2006/table">
            <a:tbl>
              <a:tblPr firstRow="1" bandRow="1">
                <a:tableStyleId>{5940675A-B579-460E-94D1-54222C63F5DA}</a:tableStyleId>
              </a:tblPr>
              <a:tblGrid>
                <a:gridCol w="2994025"/>
              </a:tblGrid>
              <a:tr h="489585">
                <a:tc>
                  <a:txBody>
                    <a:bodyPr wrap="square"/>
                    <a:lstStyle/>
                    <a:p>
                      <a:pPr indent="0">
                        <a:buNone/>
                      </a:pPr>
                      <a:r>
                        <a:rPr lang="en-US" sz="3200" b="1">
                          <a:solidFill>
                            <a:srgbClr val="ED7D31"/>
                          </a:solidFill>
                          <a:latin typeface="Times New Roman" panose="02020603050405020304" charset="0"/>
                          <a:cs typeface="Times New Roman" panose="02020603050405020304" charset="0"/>
                        </a:rPr>
                        <a:t>Think &amp; Share</a:t>
                      </a:r>
                      <a:endParaRPr lang="en-US" altLang="en-US" sz="3200" b="1">
                        <a:solidFill>
                          <a:srgbClr val="ED7D3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solidFill>
                  </a:tcPr>
                </a:tc>
              </a:tr>
            </a:tbl>
          </a:graphicData>
        </a:graphic>
      </p:graphicFrame>
      <p:sp>
        <p:nvSpPr>
          <p:cNvPr id="100" name="文本框 99"/>
          <p:cNvSpPr txBox="1"/>
          <p:nvPr/>
        </p:nvSpPr>
        <p:spPr>
          <a:xfrm>
            <a:off x="208280" y="787400"/>
            <a:ext cx="10234930" cy="1198880"/>
          </a:xfrm>
          <a:prstGeom prst="rect">
            <a:avLst/>
          </a:prstGeom>
          <a:noFill/>
          <a:ln w="9525">
            <a:noFill/>
          </a:ln>
        </p:spPr>
        <p:txBody>
          <a:bodyPr wrap="square">
            <a:spAutoFit/>
          </a:bodyPr>
          <a:lstStyle/>
          <a:p>
            <a:pPr indent="0" fontAlgn="auto">
              <a:lnSpc>
                <a:spcPct val="150000"/>
              </a:lnSpc>
            </a:pPr>
            <a:r>
              <a:rPr lang="en-US" sz="2400" b="1">
                <a:solidFill>
                  <a:schemeClr val="tx1"/>
                </a:solidFill>
                <a:latin typeface="Times New Roman" panose="02020603050405020304" charset="0"/>
              </a:rPr>
              <a:t>1. Why do you think the author uses statistics in the passage? </a:t>
            </a:r>
            <a:endParaRPr lang="en-US" sz="2400" b="1">
              <a:solidFill>
                <a:schemeClr val="tx1"/>
              </a:solidFill>
              <a:latin typeface="Times New Roman" panose="02020603050405020304" charset="0"/>
            </a:endParaRPr>
          </a:p>
          <a:p>
            <a:pPr indent="0" fontAlgn="auto">
              <a:lnSpc>
                <a:spcPct val="150000"/>
              </a:lnSpc>
            </a:pPr>
            <a:endParaRPr lang="en-US" altLang="en-US" sz="2400" b="1">
              <a:solidFill>
                <a:schemeClr val="tx1"/>
              </a:solidFill>
              <a:latin typeface="Times New Roman" panose="02020603050405020304" charset="0"/>
            </a:endParaRPr>
          </a:p>
        </p:txBody>
      </p:sp>
      <p:sp>
        <p:nvSpPr>
          <p:cNvPr id="4" name="文本框 3"/>
          <p:cNvSpPr txBox="1"/>
          <p:nvPr/>
        </p:nvSpPr>
        <p:spPr>
          <a:xfrm>
            <a:off x="648335" y="1525905"/>
            <a:ext cx="8811895" cy="460375"/>
          </a:xfrm>
          <a:prstGeom prst="rect">
            <a:avLst/>
          </a:prstGeom>
          <a:noFill/>
        </p:spPr>
        <p:txBody>
          <a:bodyPr wrap="square" rtlCol="0">
            <a:spAutoFit/>
          </a:bodyPr>
          <a:lstStyle/>
          <a:p>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The use of statistics makes the passage more convincing.</a:t>
            </a:r>
            <a:endParaRPr lang="en-US"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216535" y="2068195"/>
            <a:ext cx="11708130" cy="1753235"/>
          </a:xfrm>
          <a:prstGeom prst="rect">
            <a:avLst/>
          </a:prstGeom>
          <a:noFill/>
          <a:ln w="9525">
            <a:noFill/>
          </a:ln>
        </p:spPr>
        <p:txBody>
          <a:bodyPr wrap="square">
            <a:spAutoFit/>
          </a:bodyPr>
          <a:lstStyle/>
          <a:p>
            <a:pPr marL="266700" indent="-266700" fontAlgn="auto">
              <a:lnSpc>
                <a:spcPct val="150000"/>
              </a:lnSpc>
            </a:pPr>
            <a:r>
              <a:rPr lang="en-US" sz="2400" b="1">
                <a:solidFill>
                  <a:schemeClr val="tx1"/>
                </a:solidFill>
                <a:latin typeface="Times New Roman" panose="02020603050405020304" charset="0"/>
              </a:rPr>
              <a:t>2. What other examples of ocean exploration do you know of? </a:t>
            </a:r>
            <a:endParaRPr lang="en-US" sz="2400" b="1">
              <a:solidFill>
                <a:schemeClr val="tx1"/>
              </a:solidFill>
              <a:latin typeface="Times New Roman" panose="02020603050405020304" charset="0"/>
            </a:endParaRPr>
          </a:p>
          <a:p>
            <a:pPr marL="266700" indent="-266700" fontAlgn="auto">
              <a:lnSpc>
                <a:spcPct val="150000"/>
              </a:lnSpc>
            </a:pPr>
            <a:endParaRPr lang="en-US" sz="2400" b="0">
              <a:solidFill>
                <a:srgbClr val="000000"/>
              </a:solidFill>
              <a:latin typeface="Times New Roman" panose="02020603050405020304" charset="0"/>
              <a:ea typeface="宋体" panose="02010600030101010101" pitchFamily="2" charset="-122"/>
              <a:cs typeface="Times New Roman" panose="02020603050405020304" charset="0"/>
            </a:endParaRPr>
          </a:p>
          <a:p>
            <a:pPr marL="266700" indent="-266700" fontAlgn="auto">
              <a:lnSpc>
                <a:spcPct val="150000"/>
              </a:lnSpc>
            </a:pPr>
            <a:endParaRPr lang="zh-CN" altLang="en-US" sz="2400"/>
          </a:p>
        </p:txBody>
      </p:sp>
      <p:sp>
        <p:nvSpPr>
          <p:cNvPr id="6" name="文本框 5"/>
          <p:cNvSpPr txBox="1"/>
          <p:nvPr/>
        </p:nvSpPr>
        <p:spPr>
          <a:xfrm>
            <a:off x="559435" y="2622550"/>
            <a:ext cx="11006455" cy="1198880"/>
          </a:xfrm>
          <a:prstGeom prst="rect">
            <a:avLst/>
          </a:prstGeom>
          <a:noFill/>
        </p:spPr>
        <p:txBody>
          <a:bodyPr wrap="square" rtlCol="0">
            <a:spAutoFit/>
          </a:bodyPr>
          <a:lstStyle/>
          <a:p>
            <a:pPr fontAlgn="auto">
              <a:lnSpc>
                <a:spcPct val="150000"/>
              </a:lnSpc>
            </a:pPr>
            <a:r>
              <a:rPr lang="en-US" sz="2400">
                <a:solidFill>
                  <a:srgbClr val="FF0000"/>
                </a:solidFill>
                <a:latin typeface="Times New Roman" panose="02020603050405020304" charset="0"/>
                <a:ea typeface="宋体" panose="02010600030101010101" pitchFamily="2" charset="-122"/>
                <a:sym typeface="+mn-ea"/>
              </a:rPr>
              <a:t>In 2010, China’s underwater archaeology team</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sz="2400">
                <a:solidFill>
                  <a:srgbClr val="FF0000"/>
                </a:solidFill>
                <a:latin typeface="Times New Roman" panose="02020603050405020304" charset="0"/>
                <a:ea typeface="宋体" panose="02010600030101010101" pitchFamily="2" charset="-122"/>
                <a:sym typeface="+mn-ea"/>
              </a:rPr>
              <a:t>fished out a steel basket containing the 30-meter-long vessel, also known as the Nanhai No. 1, or "South China Sea. </a:t>
            </a:r>
            <a:endParaRPr lang="zh-CN" altLang="en-US" sz="2400"/>
          </a:p>
        </p:txBody>
      </p:sp>
      <p:sp>
        <p:nvSpPr>
          <p:cNvPr id="7" name="文本框 6"/>
          <p:cNvSpPr txBox="1"/>
          <p:nvPr/>
        </p:nvSpPr>
        <p:spPr>
          <a:xfrm>
            <a:off x="208280" y="4181475"/>
            <a:ext cx="11708765" cy="2676525"/>
          </a:xfrm>
          <a:prstGeom prst="rect">
            <a:avLst/>
          </a:prstGeom>
          <a:noFill/>
          <a:ln w="9525">
            <a:noFill/>
          </a:ln>
        </p:spPr>
        <p:txBody>
          <a:bodyPr wrap="square">
            <a:spAutoFit/>
          </a:bodyPr>
          <a:lstStyle/>
          <a:p>
            <a:pPr marL="266700" indent="-266700"/>
            <a:r>
              <a:rPr lang="en-US" sz="2400" b="1">
                <a:solidFill>
                  <a:schemeClr val="tx1"/>
                </a:solidFill>
                <a:latin typeface="Times New Roman" panose="02020603050405020304" charset="0"/>
              </a:rPr>
              <a:t>3. What common message do the two reading in this unit convey? </a:t>
            </a:r>
            <a:endParaRPr lang="en-US" sz="2400" b="1">
              <a:solidFill>
                <a:schemeClr val="tx1"/>
              </a:solidFill>
              <a:latin typeface="Times New Roman" panose="02020603050405020304" charset="0"/>
            </a:endParaRPr>
          </a:p>
          <a:p>
            <a:pPr marL="266700" indent="-266700"/>
            <a:endParaRPr lang="en-US" sz="2400" b="1">
              <a:solidFill>
                <a:schemeClr val="tx2">
                  <a:lumMod val="50000"/>
                  <a:lumOff val="50000"/>
                </a:schemeClr>
              </a:solidFill>
              <a:latin typeface="Times New Roman" panose="02020603050405020304" charset="0"/>
              <a:cs typeface="Times New Roman" panose="02020603050405020304" charset="0"/>
            </a:endParaRPr>
          </a:p>
          <a:p>
            <a:pPr marL="266700" indent="-266700"/>
            <a:endParaRPr lang="en-US" sz="2400" b="0">
              <a:solidFill>
                <a:srgbClr val="000000"/>
              </a:solidFill>
              <a:latin typeface="Times New Roman" panose="02020603050405020304" charset="0"/>
              <a:cs typeface="Times New Roman" panose="02020603050405020304" charset="0"/>
            </a:endParaRPr>
          </a:p>
          <a:p>
            <a:pPr marL="266700" indent="-266700"/>
            <a:endParaRPr lang="en-US" sz="2400" b="0">
              <a:solidFill>
                <a:srgbClr val="000000"/>
              </a:solidFill>
              <a:latin typeface="Times New Roman" panose="02020603050405020304" charset="0"/>
              <a:cs typeface="Times New Roman" panose="02020603050405020304" charset="0"/>
            </a:endParaRPr>
          </a:p>
          <a:p>
            <a:pPr marL="266700" indent="-266700"/>
            <a:endParaRPr lang="en-US" sz="2400" b="0">
              <a:solidFill>
                <a:srgbClr val="000000"/>
              </a:solidFill>
              <a:latin typeface="Times New Roman" panose="02020603050405020304" charset="0"/>
              <a:cs typeface="Times New Roman" panose="02020603050405020304" charset="0"/>
            </a:endParaRPr>
          </a:p>
          <a:p>
            <a:pPr marL="266700" indent="-266700"/>
            <a:endParaRPr lang="en-US" sz="2400" b="0">
              <a:solidFill>
                <a:srgbClr val="000000"/>
              </a:solidFill>
              <a:latin typeface="Times New Roman" panose="02020603050405020304" charset="0"/>
              <a:cs typeface="Times New Roman" panose="02020603050405020304" charset="0"/>
            </a:endParaRPr>
          </a:p>
          <a:p>
            <a:pPr marL="266700" indent="-266700"/>
            <a:endParaRPr lang="zh-CN" altLang="en-US" sz="2400"/>
          </a:p>
        </p:txBody>
      </p:sp>
      <p:sp>
        <p:nvSpPr>
          <p:cNvPr id="8" name="文本框 7"/>
          <p:cNvSpPr txBox="1"/>
          <p:nvPr/>
        </p:nvSpPr>
        <p:spPr>
          <a:xfrm>
            <a:off x="368935" y="4643120"/>
            <a:ext cx="11454130" cy="1753235"/>
          </a:xfrm>
          <a:prstGeom prst="rect">
            <a:avLst/>
          </a:prstGeom>
          <a:noFill/>
        </p:spPr>
        <p:txBody>
          <a:bodyPr wrap="square" rtlCol="0">
            <a:spAutoFit/>
          </a:bodyPr>
          <a:lstStyle/>
          <a:p>
            <a:pPr marL="266700" indent="-266700" algn="l" fontAlgn="auto">
              <a:lnSpc>
                <a:spcPct val="150000"/>
              </a:lnSpc>
            </a:pPr>
            <a:r>
              <a:rPr lang="en-US">
                <a:solidFill>
                  <a:srgbClr val="FF0000"/>
                </a:solidFill>
                <a:latin typeface="Times New Roman" panose="02020603050405020304" charset="0"/>
                <a:cs typeface="Times New Roman" panose="02020603050405020304" charset="0"/>
                <a:sym typeface="+mn-ea"/>
              </a:rPr>
              <a:t> </a:t>
            </a:r>
            <a:r>
              <a:rPr lang="en-US" sz="2400">
                <a:solidFill>
                  <a:srgbClr val="FF0000"/>
                </a:solidFill>
                <a:latin typeface="Times New Roman" panose="02020603050405020304" charset="0"/>
                <a:sym typeface="+mn-ea"/>
              </a:rPr>
              <a:t>Both passages convey the message that humans have the desire and means to explore the</a:t>
            </a:r>
            <a:endParaRPr lang="en-US" sz="2400">
              <a:solidFill>
                <a:srgbClr val="FF0000"/>
              </a:solidFill>
              <a:latin typeface="Times New Roman" panose="02020603050405020304" charset="0"/>
              <a:sym typeface="+mn-ea"/>
            </a:endParaRPr>
          </a:p>
          <a:p>
            <a:pPr marL="266700" indent="-266700" algn="l" fontAlgn="auto">
              <a:lnSpc>
                <a:spcPct val="150000"/>
              </a:lnSpc>
            </a:pPr>
            <a:r>
              <a:rPr lang="en-US" sz="2400">
                <a:solidFill>
                  <a:srgbClr val="FF0000"/>
                </a:solidFill>
                <a:latin typeface="Times New Roman" panose="02020603050405020304" charset="0"/>
                <a:sym typeface="+mn-ea"/>
              </a:rPr>
              <a:t>unknown. The first passage does this by looking at our fascination with history</a:t>
            </a:r>
            <a:r>
              <a:rPr lang="en-US" sz="2400">
                <a:solidFill>
                  <a:srgbClr val="FF0000"/>
                </a:solidFill>
                <a:latin typeface="Times New Roman" panose="02020603050405020304" charset="0"/>
                <a:ea typeface="宋体" panose="02010600030101010101" pitchFamily="2" charset="-122"/>
                <a:sym typeface="+mn-ea"/>
              </a:rPr>
              <a:t>’</a:t>
            </a:r>
            <a:r>
              <a:rPr lang="en-US" sz="2400">
                <a:solidFill>
                  <a:srgbClr val="FF0000"/>
                </a:solidFill>
                <a:latin typeface="Times New Roman" panose="02020603050405020304" charset="0"/>
                <a:sym typeface="+mn-ea"/>
              </a:rPr>
              <a:t>s greatest</a:t>
            </a:r>
            <a:endParaRPr lang="en-US" sz="2400">
              <a:solidFill>
                <a:srgbClr val="FF0000"/>
              </a:solidFill>
              <a:latin typeface="Times New Roman" panose="02020603050405020304" charset="0"/>
              <a:sym typeface="+mn-ea"/>
            </a:endParaRPr>
          </a:p>
          <a:p>
            <a:pPr marL="266700" indent="-266700" algn="l" fontAlgn="auto">
              <a:lnSpc>
                <a:spcPct val="150000"/>
              </a:lnSpc>
            </a:pPr>
            <a:r>
              <a:rPr lang="en-US" sz="2400">
                <a:solidFill>
                  <a:srgbClr val="FF0000"/>
                </a:solidFill>
                <a:latin typeface="Times New Roman" panose="02020603050405020304" charset="0"/>
                <a:sym typeface="+mn-ea"/>
              </a:rPr>
              <a:t>mysteries, while the second passage looks at pioneering exploration of Earth</a:t>
            </a:r>
            <a:r>
              <a:rPr lang="en-US" sz="2400">
                <a:solidFill>
                  <a:srgbClr val="FF0000"/>
                </a:solidFill>
                <a:latin typeface="Times New Roman" panose="02020603050405020304" charset="0"/>
                <a:ea typeface="宋体" panose="02010600030101010101" pitchFamily="2" charset="-122"/>
                <a:sym typeface="+mn-ea"/>
              </a:rPr>
              <a:t>’</a:t>
            </a:r>
            <a:r>
              <a:rPr lang="en-US" sz="2400">
                <a:solidFill>
                  <a:srgbClr val="FF0000"/>
                </a:solidFill>
                <a:latin typeface="Times New Roman" panose="02020603050405020304" charset="0"/>
                <a:sym typeface="+mn-ea"/>
              </a:rPr>
              <a:t>s oceans. </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8915" y="0"/>
            <a:ext cx="3758565" cy="705485"/>
          </a:xfrm>
        </p:spPr>
        <p:txBody>
          <a:bodyPr>
            <a:normAutofit/>
          </a:bodyPr>
          <a:lstStyle/>
          <a:p>
            <a:r>
              <a:rPr lang="zh-CN" altLang="en-US">
                <a:sym typeface="+mn-ea"/>
              </a:rPr>
              <a:t> </a:t>
            </a:r>
            <a:r>
              <a:rPr lang="zh-CN" altLang="en-US">
                <a:solidFill>
                  <a:schemeClr val="accent1"/>
                </a:solidFill>
                <a:effectLst>
                  <a:outerShdw blurRad="38100" dist="25400" dir="5400000" algn="ctr" rotWithShape="0">
                    <a:srgbClr val="6E747A">
                      <a:alpha val="43000"/>
                    </a:srgbClr>
                  </a:outerShdw>
                </a:effectLst>
                <a:sym typeface="+mn-ea"/>
              </a:rPr>
              <a:t>Post reading</a:t>
            </a:r>
            <a:endParaRPr lang="zh-CN" altLang="en-US"/>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5809615" y="0"/>
            <a:ext cx="4516755" cy="1198880"/>
          </a:xfrm>
          <a:prstGeom prst="rect">
            <a:avLst/>
          </a:prstGeom>
          <a:noFill/>
          <a:ln w="9525">
            <a:noFill/>
          </a:ln>
        </p:spPr>
        <p:txBody>
          <a:bodyPr wrap="square">
            <a:spAutoFit/>
          </a:bodyPr>
          <a:lstStyle/>
          <a:p>
            <a:pPr indent="0" fontAlgn="auto">
              <a:lnSpc>
                <a:spcPct val="150000"/>
              </a:lnSpc>
            </a:pPr>
            <a:r>
              <a:rPr lang="en-US" sz="2400" b="1">
                <a:solidFill>
                  <a:schemeClr val="accent3"/>
                </a:solidFill>
                <a:latin typeface="Calibri" panose="020F0502020204030204" charset="0"/>
                <a:ea typeface="宋体" panose="02010600030101010101" pitchFamily="2" charset="-122"/>
              </a:rPr>
              <a:t>Talk about the influences of ocean exploration on your daily life. </a:t>
            </a:r>
            <a:r>
              <a:rPr lang="en-US" sz="2400" b="1">
                <a:solidFill>
                  <a:schemeClr val="accent3"/>
                </a:solidFill>
                <a:latin typeface="Times New Roman" panose="02020603050405020304" charset="0"/>
                <a:ea typeface="宋体" panose="02010600030101010101" pitchFamily="2" charset="-122"/>
                <a:cs typeface="Times New Roman" panose="02020603050405020304" charset="0"/>
              </a:rPr>
              <a:t> </a:t>
            </a:r>
            <a:endParaRPr lang="en-US" altLang="en-US" sz="2400" b="1">
              <a:solidFill>
                <a:schemeClr val="accent3"/>
              </a:solidFill>
              <a:latin typeface="Times New Roman" panose="02020603050405020304" charset="0"/>
              <a:ea typeface="宋体" panose="02010600030101010101" pitchFamily="2" charset="-122"/>
              <a:cs typeface="Times New Roman" panose="02020603050405020304" charset="0"/>
            </a:endParaRPr>
          </a:p>
        </p:txBody>
      </p:sp>
      <p:grpSp>
        <p:nvGrpSpPr>
          <p:cNvPr id="12" name="组合 1" descr="KSO_WM_TAG_VERSION=1.0&amp;KSO_WM_BEAUTIFY_FLAG=#wm#&amp;KSO_WM_UNIT_TYPE=i&amp;KSO_WM_UNIT_ID=wpsdiag20163471_4*i*1&amp;KSO_WM_TEMPLATE_CATEGORY=wpsdiag&amp;KSO_WM_TEMPLATE_INDEX=20163471"/>
          <p:cNvGrpSpPr/>
          <p:nvPr/>
        </p:nvGrpSpPr>
        <p:grpSpPr>
          <a:xfrm>
            <a:off x="772795" y="1617346"/>
            <a:ext cx="9465945" cy="4415790"/>
            <a:chOff x="156584" y="94037"/>
            <a:chExt cx="1531535" cy="622760"/>
          </a:xfrm>
        </p:grpSpPr>
        <p:sp>
          <p:nvSpPr>
            <p:cNvPr id="13" name="同心圆 8" descr="KSO_WM_UNIT_INDEX=1_1_1&amp;KSO_WM_UNIT_TYPE=n_h_a&amp;KSO_WM_UNIT_ID=wpsdiag20163471_4*n_h_a*1_1_1&amp;KSO_WM_UNIT_LAYERLEVEL=1_1_1&amp;KSO_WM_UNIT_HIGHLIGHT=0&amp;KSO_WM_UNIT_CLEAR=0&amp;KSO_WM_UNIT_COMPATIBLE=0&amp;KSO_WM_UNIT_PRESET_TEXT_INDEX=3&amp;KSO_WM_UNIT_VALUE=90&amp;KSO_WM_UNIT_PRESET_TEXT_LEN=12&amp;KSO_WM_TAG_VERSION=1.0&amp;KSO_WM_BEAUTIFY_FLAG=#wm#&amp;KSO_WM_TEMPLATE_CATEGORY=wpsdiag&amp;KSO_WM_TEMPLATE_INDEX=20163471&amp;KSO_WM_SLIDE_ITEM_CNT=4&amp;KSO_WM_DIAGRAM_GROUP_CODE=n1_1&amp;KSO_WM_UNIT_FILL_TYPE=1&amp;KSO_WM_UNIT_FILL_FORE_SCHEMECOLOR_INDEX=5&amp;KSO_WM_UNIT_FILL_BACK_SCHEMECOLOR_INDEX=0&amp;KSO_WM_UNIT_TEXT_FILL_TYPE=1&amp;KSO_WM_UNIT_TEXT_FILL_FORE_SCHEMECOLOR_INDEX=5"/>
            <p:cNvSpPr/>
            <p:nvPr/>
          </p:nvSpPr>
          <p:spPr>
            <a:xfrm>
              <a:off x="580897" y="94037"/>
              <a:ext cx="720819" cy="622760"/>
            </a:xfrm>
            <a:prstGeom prst="donut">
              <a:avLst>
                <a:gd name="adj" fmla="val 7232"/>
              </a:avLst>
            </a:prstGeom>
            <a:solidFill>
              <a:srgbClr val="EAEAEA"/>
            </a:solidFill>
            <a:ln w="12700" cap="flat" cmpd="sng" algn="ctr">
              <a:noFill/>
              <a:prstDash val="solid"/>
              <a:miter lim="800000"/>
            </a:ln>
            <a:effectLst/>
          </p:spPr>
          <p:txBody>
            <a:bodyPr lIns="0" tIns="0" rIns="0" bIns="0" rtlCol="0" anchor="ctr">
              <a:noAutofit/>
            </a:bodyPr>
            <a:lstStyle/>
            <a:p>
              <a:pPr algn="l" fontAlgn="auto">
                <a:lnSpc>
                  <a:spcPct val="150000"/>
                </a:lnSpc>
                <a:spcBef>
                  <a:spcPct val="0"/>
                </a:spcBef>
                <a:spcAft>
                  <a:spcPct val="0"/>
                </a:spcAft>
              </a:pPr>
              <a:r>
                <a:rPr lang="en-US" altLang="zh-CN" sz="2000" b="1" kern="1200">
                  <a:solidFill>
                    <a:srgbClr val="0000FF"/>
                  </a:solidFill>
                  <a:latin typeface="微软雅黑" panose="020B0503020204020204" pitchFamily="34" charset="-122"/>
                  <a:ea typeface="微软雅黑" panose="020B0503020204020204" pitchFamily="34" charset="-122"/>
                  <a:cs typeface="Times New Roman" panose="02020603050405020304" charset="0"/>
                  <a:sym typeface="Times New Roman" panose="02020603050405020304" charset="0"/>
                </a:rPr>
                <a:t>Influences of ocean  explorations</a:t>
              </a:r>
              <a:endParaRPr lang="en-US" altLang="zh-CN" sz="2000" b="1" kern="100">
                <a:solidFill>
                  <a:srgbClr val="0000FF"/>
                </a:solidFill>
                <a:latin typeface="微软雅黑" panose="020B0503020204020204" pitchFamily="34" charset="-122"/>
                <a:ea typeface="微软雅黑" panose="020B0503020204020204" pitchFamily="34" charset="-122"/>
                <a:cs typeface="Times New Roman" panose="02020603050405020304" charset="0"/>
                <a:sym typeface="Times New Roman" panose="02020603050405020304" charset="0"/>
              </a:endParaRPr>
            </a:p>
          </p:txBody>
        </p:sp>
        <p:sp>
          <p:nvSpPr>
            <p:cNvPr id="14" name="任意多边形 2" descr="KSO_WM_UNIT_INDEX=1_1&amp;KSO_WM_UNIT_TYPE=n_i&amp;KSO_WM_UNIT_ID=wpsdiag20163471_4*n_i*1_1&amp;KSO_WM_UNIT_LAYERLEVEL=1_1&amp;KSO_WM_UNIT_CLEAR=1&amp;KSO_WM_TAG_VERSION=1.0&amp;KSO_WM_BEAUTIFY_FLAG=#wm#&amp;KSO_WM_TEMPLATE_CATEGORY=wpsdiag&amp;KSO_WM_TEMPLATE_INDEX=20163471&amp;KSO_WM_SLIDE_ITEM_CNT=4&amp;KSO_WM_DIAGRAM_GROUP_CODE=n1_1&amp;KSO_WM_UNIT_FILL_TYPE=1&amp;KSO_WM_UNIT_FILL_FORE_SCHEMECOLOR_INDEX=7&amp;KSO_WM_UNIT_FILL_BACK_SCHEMECOLOR_INDEX=0"/>
            <p:cNvSpPr/>
            <p:nvPr/>
          </p:nvSpPr>
          <p:spPr>
            <a:xfrm rot="16200000">
              <a:off x="552466" y="200423"/>
              <a:ext cx="130112" cy="130143"/>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solidFill>
              <a:srgbClr val="09BCED"/>
            </a:solidFill>
            <a:ln w="12700" cap="flat" cmpd="sng" algn="ctr">
              <a:noFill/>
              <a:prstDash val="solid"/>
              <a:miter lim="800000"/>
            </a:ln>
            <a:effectLst/>
          </p:spPr>
          <p:txBody>
            <a:bodyPr/>
            <a:lstStyle/>
            <a:p/>
          </p:txBody>
        </p:sp>
        <p:sp>
          <p:nvSpPr>
            <p:cNvPr id="15" name="任意多边形 5" descr="KSO_WM_UNIT_INDEX=1_2&amp;KSO_WM_UNIT_TYPE=n_i&amp;KSO_WM_UNIT_ID=wpsdiag20163471_4*n_i*1_2&amp;KSO_WM_UNIT_LAYERLEVEL=1_1&amp;KSO_WM_UNIT_CLEAR=1&amp;KSO_WM_TAG_VERSION=1.0&amp;KSO_WM_BEAUTIFY_FLAG=#wm#&amp;KSO_WM_TEMPLATE_CATEGORY=wpsdiag&amp;KSO_WM_TEMPLATE_INDEX=20163471&amp;KSO_WM_SLIDE_ITEM_CNT=4&amp;KSO_WM_DIAGRAM_GROUP_CODE=n1_1&amp;KSO_WM_UNIT_FILL_TYPE=1&amp;KSO_WM_UNIT_FILL_FORE_SCHEMECOLOR_INDEX=7&amp;KSO_WM_UNIT_FILL_BACK_SCHEMECOLOR_INDEX=0"/>
            <p:cNvSpPr/>
            <p:nvPr/>
          </p:nvSpPr>
          <p:spPr>
            <a:xfrm rot="5220000">
              <a:off x="1151134" y="203220"/>
              <a:ext cx="130132" cy="130356"/>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solidFill>
              <a:srgbClr val="09BCED"/>
            </a:solidFill>
            <a:ln w="12700" cap="flat" cmpd="sng" algn="ctr">
              <a:noFill/>
              <a:prstDash val="solid"/>
              <a:miter lim="800000"/>
            </a:ln>
            <a:effectLst/>
          </p:spPr>
          <p:txBody>
            <a:bodyPr/>
            <a:lstStyle/>
            <a:p/>
          </p:txBody>
        </p:sp>
        <p:sp>
          <p:nvSpPr>
            <p:cNvPr id="18" name="任意多边形 6" descr="KSO_WM_UNIT_INDEX=1_3&amp;KSO_WM_UNIT_TYPE=n_i&amp;KSO_WM_UNIT_ID=wpsdiag20163471_4*n_i*1_3&amp;KSO_WM_UNIT_LAYERLEVEL=1_1&amp;KSO_WM_UNIT_CLEAR=1&amp;KSO_WM_TAG_VERSION=1.0&amp;KSO_WM_BEAUTIFY_FLAG=#wm#&amp;KSO_WM_TEMPLATE_CATEGORY=wpsdiag&amp;KSO_WM_TEMPLATE_INDEX=20163471&amp;KSO_WM_SLIDE_ITEM_CNT=4&amp;KSO_WM_DIAGRAM_GROUP_CODE=n1_1&amp;KSO_WM_UNIT_FILL_TYPE=1&amp;KSO_WM_UNIT_FILL_FORE_SCHEMECOLOR_INDEX=7&amp;KSO_WM_UNIT_FILL_BACK_SCHEMECOLOR_INDEX=0"/>
            <p:cNvSpPr/>
            <p:nvPr/>
          </p:nvSpPr>
          <p:spPr>
            <a:xfrm rot="5400000">
              <a:off x="1151033" y="428920"/>
              <a:ext cx="130468" cy="130038"/>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solidFill>
              <a:srgbClr val="09BCED"/>
            </a:solidFill>
            <a:ln w="12700" cap="flat" cmpd="sng" algn="ctr">
              <a:noFill/>
              <a:prstDash val="solid"/>
              <a:miter lim="800000"/>
            </a:ln>
            <a:effectLst/>
          </p:spPr>
          <p:txBody>
            <a:bodyPr/>
            <a:lstStyle/>
            <a:p/>
          </p:txBody>
        </p:sp>
        <p:sp>
          <p:nvSpPr>
            <p:cNvPr id="27" name="任意多边形 7" descr="KSO_WM_UNIT_INDEX=1_4&amp;KSO_WM_UNIT_TYPE=n_i&amp;KSO_WM_UNIT_ID=wpsdiag20163471_4*n_i*1_4&amp;KSO_WM_UNIT_LAYERLEVEL=1_1&amp;KSO_WM_UNIT_CLEAR=1&amp;KSO_WM_TAG_VERSION=1.0&amp;KSO_WM_BEAUTIFY_FLAG=#wm#&amp;KSO_WM_TEMPLATE_CATEGORY=wpsdiag&amp;KSO_WM_TEMPLATE_INDEX=20163471&amp;KSO_WM_SLIDE_ITEM_CNT=4&amp;KSO_WM_DIAGRAM_GROUP_CODE=n1_1&amp;KSO_WM_UNIT_FILL_TYPE=1&amp;KSO_WM_UNIT_FILL_FORE_SCHEMECOLOR_INDEX=7&amp;KSO_WM_UNIT_FILL_BACK_SCHEMECOLOR_INDEX=0"/>
            <p:cNvSpPr/>
            <p:nvPr/>
          </p:nvSpPr>
          <p:spPr>
            <a:xfrm rot="16200000">
              <a:off x="547099" y="428832"/>
              <a:ext cx="130248" cy="130038"/>
            </a:xfrm>
            <a:custGeom>
              <a:avLst/>
              <a:gdLst>
                <a:gd name="connsiteX0" fmla="*/ 257175 w 514350"/>
                <a:gd name="connsiteY0" fmla="*/ 89086 h 514350"/>
                <a:gd name="connsiteX1" fmla="*/ 114170 w 514350"/>
                <a:gd name="connsiteY1" fmla="*/ 232090 h 514350"/>
                <a:gd name="connsiteX2" fmla="*/ 114170 w 514350"/>
                <a:gd name="connsiteY2" fmla="*/ 375095 h 514350"/>
                <a:gd name="connsiteX3" fmla="*/ 257175 w 514350"/>
                <a:gd name="connsiteY3" fmla="*/ 232090 h 514350"/>
                <a:gd name="connsiteX4" fmla="*/ 400179 w 514350"/>
                <a:gd name="connsiteY4" fmla="*/ 375095 h 514350"/>
                <a:gd name="connsiteX5" fmla="*/ 400179 w 514350"/>
                <a:gd name="connsiteY5" fmla="*/ 232090 h 514350"/>
                <a:gd name="connsiteX6" fmla="*/ 257175 w 514350"/>
                <a:gd name="connsiteY6" fmla="*/ 0 h 514350"/>
                <a:gd name="connsiteX7" fmla="*/ 514350 w 514350"/>
                <a:gd name="connsiteY7" fmla="*/ 257175 h 514350"/>
                <a:gd name="connsiteX8" fmla="*/ 257175 w 514350"/>
                <a:gd name="connsiteY8" fmla="*/ 514350 h 514350"/>
                <a:gd name="connsiteX9" fmla="*/ 0 w 514350"/>
                <a:gd name="connsiteY9" fmla="*/ 257175 h 514350"/>
                <a:gd name="connsiteX10" fmla="*/ 257175 w 514350"/>
                <a:gd name="connsiteY10" fmla="*/ 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4350" h="514350">
                  <a:moveTo>
                    <a:pt x="257175" y="89086"/>
                  </a:moveTo>
                  <a:lnTo>
                    <a:pt x="114170" y="232090"/>
                  </a:lnTo>
                  <a:lnTo>
                    <a:pt x="114170" y="375095"/>
                  </a:lnTo>
                  <a:lnTo>
                    <a:pt x="257175" y="232090"/>
                  </a:lnTo>
                  <a:lnTo>
                    <a:pt x="400179" y="375095"/>
                  </a:lnTo>
                  <a:lnTo>
                    <a:pt x="400179" y="232090"/>
                  </a:lnTo>
                  <a:close/>
                  <a:moveTo>
                    <a:pt x="257175" y="0"/>
                  </a:moveTo>
                  <a:cubicBezTo>
                    <a:pt x="399209" y="0"/>
                    <a:pt x="514350" y="115141"/>
                    <a:pt x="514350" y="257175"/>
                  </a:cubicBezTo>
                  <a:cubicBezTo>
                    <a:pt x="514350" y="399209"/>
                    <a:pt x="399209" y="514350"/>
                    <a:pt x="257175" y="514350"/>
                  </a:cubicBezTo>
                  <a:cubicBezTo>
                    <a:pt x="115141" y="514350"/>
                    <a:pt x="0" y="399209"/>
                    <a:pt x="0" y="257175"/>
                  </a:cubicBezTo>
                  <a:cubicBezTo>
                    <a:pt x="0" y="115141"/>
                    <a:pt x="115141" y="0"/>
                    <a:pt x="257175" y="0"/>
                  </a:cubicBezTo>
                  <a:close/>
                </a:path>
              </a:pathLst>
            </a:custGeom>
            <a:solidFill>
              <a:srgbClr val="09BCED"/>
            </a:solidFill>
            <a:ln w="12700" cap="flat" cmpd="sng" algn="ctr">
              <a:noFill/>
              <a:prstDash val="solid"/>
              <a:miter lim="800000"/>
            </a:ln>
            <a:effectLst/>
          </p:spPr>
          <p:txBody>
            <a:bodyPr/>
            <a:lstStyle/>
            <a:p/>
          </p:txBody>
        </p:sp>
        <p:sp>
          <p:nvSpPr>
            <p:cNvPr id="29" name="矩形 25" descr="KSO_WM_UNIT_INDEX=1_2_1&amp;KSO_WM_UNIT_TYPE=n_h_f&amp;KSO_WM_UNIT_ID=wpsdiag20163471_4*n_h_f*1_2_1&amp;KSO_WM_UNIT_LAYERLEVEL=1_1_1&amp;KSO_WM_UNIT_HIGHLIGHT=0&amp;KSO_WM_UNIT_CLEAR=0&amp;KSO_WM_UNIT_COMPATIBLE=0&amp;KSO_WM_UNIT_PRESET_TEXT=LOREM IPSUM DOLOR SIT AMET&amp;KSO_WM_UNIT_VALUE=36&amp;KSO_WM_TAG_VERSION=1.0&amp;KSO_WM_BEAUTIFY_FLAG=#wm#&amp;KSO_WM_TEMPLATE_CATEGORY=wpsdiag&amp;KSO_WM_TEMPLATE_INDEX=20163471&amp;KSO_WM_SLIDE_ITEM_CNT=4&amp;KSO_WM_DIAGRAM_GROUP_CODE=n1_1&amp;KSO_WM_UNIT_TEXT_FILL_TYPE=1&amp;KSO_WM_UNIT_TEXT_FILL_FORE_SCHEMECOLOR_INDEX=13"/>
            <p:cNvSpPr/>
            <p:nvPr/>
          </p:nvSpPr>
          <p:spPr>
            <a:xfrm>
              <a:off x="1281271" y="170427"/>
              <a:ext cx="406848" cy="152959"/>
            </a:xfrm>
            <a:prstGeom prst="rect">
              <a:avLst/>
            </a:prstGeom>
          </p:spPr>
          <p:txBody>
            <a:bodyPr anchor="ctr" anchorCtr="0">
              <a:noAutofit/>
            </a:bodyPr>
            <a:lstStyle/>
            <a:p>
              <a:pPr algn="just">
                <a:lnSpc>
                  <a:spcPct val="80000"/>
                </a:lnSpc>
                <a:spcBef>
                  <a:spcPct val="0"/>
                </a:spcBef>
                <a:spcAft>
                  <a:spcPct val="0"/>
                </a:spcAft>
              </a:pPr>
              <a:r>
                <a:rPr lang="en-US" altLang="zh-CN" sz="2000" b="1" kern="100">
                  <a:solidFill>
                    <a:srgbClr val="FF0000"/>
                  </a:solidFill>
                  <a:latin typeface="Times New Roman" panose="02020603050405020304" charset="0"/>
                  <a:ea typeface="微软雅黑" panose="020B0503020204020204" pitchFamily="34" charset="-122"/>
                  <a:cs typeface="Times New Roman" panose="02020603050405020304" charset="0"/>
                  <a:sym typeface="Times New Roman" panose="02020603050405020304" charset="0"/>
                </a:rPr>
                <a:t>Cultural exchange</a:t>
              </a:r>
              <a:endParaRPr lang="en-US" altLang="zh-CN" sz="2000" b="1" kern="100">
                <a:solidFill>
                  <a:srgbClr val="FF0000"/>
                </a:solidFill>
                <a:latin typeface="Times New Roman" panose="02020603050405020304" charset="0"/>
                <a:ea typeface="微软雅黑" panose="020B0503020204020204" pitchFamily="34" charset="-122"/>
                <a:cs typeface="Times New Roman" panose="02020603050405020304" charset="0"/>
                <a:sym typeface="Times New Roman" panose="02020603050405020304" charset="0"/>
              </a:endParaRPr>
            </a:p>
          </p:txBody>
        </p:sp>
        <p:sp>
          <p:nvSpPr>
            <p:cNvPr id="30" name="矩形 26" descr="KSO_WM_UNIT_INDEX=1_2_4&amp;KSO_WM_UNIT_TYPE=n_h_f&amp;KSO_WM_UNIT_ID=wpsdiag20163471_4*n_h_f*1_2_4&amp;KSO_WM_UNIT_LAYERLEVEL=1_1_1&amp;KSO_WM_UNIT_HIGHLIGHT=0&amp;KSO_WM_UNIT_CLEAR=0&amp;KSO_WM_UNIT_COMPATIBLE=0&amp;KSO_WM_UNIT_PRESET_TEXT=LOREM IPSUM DOLOR SIT AMET&amp;KSO_WM_UNIT_VALUE=36&amp;KSO_WM_TAG_VERSION=1.0&amp;KSO_WM_BEAUTIFY_FLAG=#wm#&amp;KSO_WM_TEMPLATE_CATEGORY=wpsdiag&amp;KSO_WM_TEMPLATE_INDEX=20163471&amp;KSO_WM_SLIDE_ITEM_CNT=4&amp;KSO_WM_DIAGRAM_GROUP_CODE=n1_1&amp;KSO_WM_UNIT_TEXT_FILL_TYPE=1&amp;KSO_WM_UNIT_TEXT_FILL_FORE_SCHEMECOLOR_INDEX=13"/>
            <p:cNvSpPr/>
            <p:nvPr/>
          </p:nvSpPr>
          <p:spPr>
            <a:xfrm>
              <a:off x="156584" y="182765"/>
              <a:ext cx="424335" cy="151220"/>
            </a:xfrm>
            <a:prstGeom prst="rect">
              <a:avLst/>
            </a:prstGeom>
          </p:spPr>
          <p:txBody>
            <a:bodyPr anchor="ctr" anchorCtr="0">
              <a:noAutofit/>
            </a:bodyPr>
            <a:lstStyle/>
            <a:p>
              <a:pPr algn="l" latinLnBrk="0">
                <a:lnSpc>
                  <a:spcPct val="80000"/>
                </a:lnSpc>
                <a:spcBef>
                  <a:spcPct val="0"/>
                </a:spcBef>
                <a:spcAft>
                  <a:spcPct val="0"/>
                </a:spcAft>
              </a:pPr>
              <a:r>
                <a:rPr lang="en-US" altLang="zh-CN" sz="2000" b="1" kern="100">
                  <a:solidFill>
                    <a:srgbClr val="FF0000"/>
                  </a:solidFill>
                  <a:latin typeface="Times New Roman" panose="02020603050405020304" charset="0"/>
                  <a:ea typeface="微软雅黑" panose="020B0503020204020204" pitchFamily="34" charset="-122"/>
                  <a:cs typeface="Times New Roman" panose="02020603050405020304" charset="0"/>
                  <a:sym typeface="Times New Roman" panose="02020603050405020304" charset="0"/>
                </a:rPr>
                <a:t>Trade &amp; econom</a:t>
              </a:r>
              <a:r>
                <a:rPr lang="en-US" altLang="zh-CN" sz="2000" b="1" kern="100">
                  <a:solidFill>
                    <a:srgbClr val="FF0000"/>
                  </a:solidFill>
                  <a:latin typeface="微软雅黑" panose="020B0503020204020204" pitchFamily="34" charset="-122"/>
                  <a:ea typeface="微软雅黑" panose="020B0503020204020204" pitchFamily="34" charset="-122"/>
                  <a:cs typeface="Times New Roman" panose="02020603050405020304" charset="0"/>
                  <a:sym typeface="Times New Roman" panose="02020603050405020304" charset="0"/>
                </a:rPr>
                <a:t>y</a:t>
              </a:r>
              <a:endParaRPr lang="en-US" altLang="zh-CN" sz="2000" b="1" kern="100">
                <a:solidFill>
                  <a:srgbClr val="FF0000"/>
                </a:solidFill>
                <a:latin typeface="微软雅黑" panose="020B0503020204020204" pitchFamily="34" charset="-122"/>
                <a:ea typeface="微软雅黑" panose="020B0503020204020204" pitchFamily="34" charset="-122"/>
                <a:cs typeface="Times New Roman" panose="02020603050405020304" charset="0"/>
                <a:sym typeface="Times New Roman" panose="02020603050405020304" charset="0"/>
              </a:endParaRPr>
            </a:p>
          </p:txBody>
        </p:sp>
        <p:sp>
          <p:nvSpPr>
            <p:cNvPr id="31" name="矩形 28" descr="KSO_WM_UNIT_INDEX=1_2_3&amp;KSO_WM_UNIT_TYPE=n_h_f&amp;KSO_WM_UNIT_ID=wpsdiag20163471_4*n_h_f*1_2_3&amp;KSO_WM_UNIT_LAYERLEVEL=1_1_1&amp;KSO_WM_UNIT_HIGHLIGHT=0&amp;KSO_WM_UNIT_CLEAR=0&amp;KSO_WM_UNIT_COMPATIBLE=0&amp;KSO_WM_UNIT_PRESET_TEXT=LOREM IPSUM DOLOR SIT AMET&amp;KSO_WM_UNIT_VALUE=36&amp;KSO_WM_TAG_VERSION=1.0&amp;KSO_WM_BEAUTIFY_FLAG=#wm#&amp;KSO_WM_TEMPLATE_CATEGORY=wpsdiag&amp;KSO_WM_TEMPLATE_INDEX=20163471&amp;KSO_WM_SLIDE_ITEM_CNT=4&amp;KSO_WM_DIAGRAM_GROUP_CODE=n1_1&amp;KSO_WM_UNIT_TEXT_FILL_TYPE=1&amp;KSO_WM_UNIT_TEXT_FILL_FORE_SCHEMECOLOR_INDEX=13"/>
            <p:cNvSpPr/>
            <p:nvPr/>
          </p:nvSpPr>
          <p:spPr>
            <a:xfrm>
              <a:off x="156584" y="428701"/>
              <a:ext cx="441823" cy="174631"/>
            </a:xfrm>
            <a:prstGeom prst="rect">
              <a:avLst/>
            </a:prstGeom>
          </p:spPr>
          <p:txBody>
            <a:bodyPr anchor="ctr" anchorCtr="0">
              <a:noAutofit/>
            </a:bodyPr>
            <a:lstStyle/>
            <a:p>
              <a:pPr algn="l" rtl="0" eaLnBrk="1" fontAlgn="auto" latinLnBrk="0" hangingPunct="1">
                <a:lnSpc>
                  <a:spcPct val="150000"/>
                </a:lnSpc>
                <a:spcBef>
                  <a:spcPct val="0"/>
                </a:spcBef>
                <a:spcAft>
                  <a:spcPct val="0"/>
                </a:spcAft>
              </a:pPr>
              <a:r>
                <a:rPr lang="en-US" altLang="zh-CN" sz="2000" b="1" kern="100">
                  <a:solidFill>
                    <a:srgbClr val="FF0000"/>
                  </a:solidFill>
                  <a:latin typeface="Times New Roman" panose="02020603050405020304" charset="0"/>
                  <a:ea typeface="华文细黑" panose="02010600040101010101" charset="-122"/>
                  <a:cs typeface="Times New Roman" panose="02020603050405020304" charset="0"/>
                  <a:sym typeface="Times New Roman" panose="02020603050405020304" charset="0"/>
                </a:rPr>
                <a:t>Transport &amp; travel</a:t>
              </a:r>
              <a:endParaRPr lang="en-US" altLang="zh-CN" sz="2000" b="1" kern="100">
                <a:solidFill>
                  <a:srgbClr val="FF0000"/>
                </a:solidFill>
                <a:latin typeface="Times New Roman" panose="02020603050405020304" charset="0"/>
                <a:ea typeface="华文细黑" panose="02010600040101010101" charset="-122"/>
                <a:cs typeface="Times New Roman" panose="02020603050405020304" charset="0"/>
                <a:sym typeface="Times New Roman" panose="02020603050405020304" charset="0"/>
              </a:endParaRPr>
            </a:p>
          </p:txBody>
        </p:sp>
      </p:grpSp>
      <p:sp>
        <p:nvSpPr>
          <p:cNvPr id="11" name="文本框 11"/>
          <p:cNvSpPr txBox="1"/>
          <p:nvPr/>
        </p:nvSpPr>
        <p:spPr>
          <a:xfrm>
            <a:off x="7893050" y="4259580"/>
            <a:ext cx="2055495" cy="74422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lstStyle/>
          <a:p>
            <a:pPr algn="just"/>
            <a:r>
              <a:rPr lang="en-US" altLang="zh-CN" sz="2000" b="1" kern="100">
                <a:solidFill>
                  <a:srgbClr val="FF0000"/>
                </a:solidFill>
                <a:latin typeface="Times New Roman" panose="02020603050405020304" charset="0"/>
                <a:ea typeface="宋体" panose="02010600030101010101" pitchFamily="2" charset="-122"/>
                <a:cs typeface="Times New Roman" panose="02020603050405020304" charset="0"/>
                <a:sym typeface="Times New Roman" panose="02020603050405020304" charset="0"/>
              </a:rPr>
              <a:t>Environment &amp;</a:t>
            </a:r>
            <a:endParaRPr lang="en-US" altLang="zh-CN" sz="2000" b="1" kern="100">
              <a:solidFill>
                <a:srgbClr val="FF0000"/>
              </a:solidFill>
              <a:latin typeface="Times New Roman" panose="02020603050405020304" charset="0"/>
              <a:ea typeface="宋体" panose="02010600030101010101" pitchFamily="2" charset="-122"/>
              <a:cs typeface="Times New Roman" panose="02020603050405020304" charset="0"/>
              <a:sym typeface="Times New Roman" panose="02020603050405020304" charset="0"/>
            </a:endParaRPr>
          </a:p>
          <a:p>
            <a:pPr algn="just"/>
            <a:r>
              <a:rPr lang="en-US" altLang="zh-CN" sz="2000" b="1" kern="100">
                <a:solidFill>
                  <a:srgbClr val="FF0000"/>
                </a:solidFill>
                <a:latin typeface="Times New Roman" panose="02020603050405020304" charset="0"/>
                <a:ea typeface="宋体" panose="02010600030101010101" pitchFamily="2" charset="-122"/>
                <a:cs typeface="Times New Roman" panose="02020603050405020304" charset="0"/>
                <a:sym typeface="Times New Roman" panose="02020603050405020304" charset="0"/>
              </a:rPr>
              <a:t> conversation</a:t>
            </a:r>
            <a:endParaRPr lang="en-US" altLang="zh-CN" sz="2000" b="1" kern="100">
              <a:solidFill>
                <a:srgbClr val="FF0000"/>
              </a:solidFill>
              <a:latin typeface="Times New Roman" panose="02020603050405020304" charset="0"/>
              <a:ea typeface="宋体" panose="02010600030101010101" pitchFamily="2" charset="-122"/>
              <a:cs typeface="Times New Roman" panose="02020603050405020304" charset="0"/>
              <a:sym typeface="Times New Roman" panose="02020603050405020304" charset="0"/>
            </a:endParaRP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689610" y="1620520"/>
            <a:ext cx="10974705" cy="3969385"/>
          </a:xfrm>
          <a:prstGeom prst="rect">
            <a:avLst/>
          </a:prstGeom>
          <a:noFill/>
          <a:ln w="9525">
            <a:noFill/>
          </a:ln>
        </p:spPr>
        <p:txBody>
          <a:bodyPr wrap="square">
            <a:spAutoFit/>
          </a:bodyPr>
          <a:lstStyle/>
          <a:p>
            <a:pPr indent="267970" algn="l" fontAlgn="auto">
              <a:lnSpc>
                <a:spcPct val="150000"/>
              </a:lnSpc>
            </a:pPr>
            <a:r>
              <a:rPr lang="en-US" sz="2400" b="0">
                <a:solidFill>
                  <a:srgbClr val="FF0000"/>
                </a:solidFill>
                <a:latin typeface="Times New Roman" panose="02020603050405020304" charset="0"/>
                <a:ea typeface="宋体" panose="02010600030101010101" pitchFamily="2" charset="-122"/>
              </a:rPr>
              <a:t>The ocean accounts for 70% of the total area of the earth, more than 90% of the living space of the earth. In fact, in the vast ocean world, the ocean affects the climate and weather on the land. </a:t>
            </a:r>
            <a:endParaRPr lang="en-US" sz="2400" b="0">
              <a:solidFill>
                <a:srgbClr val="FF0000"/>
              </a:solidFill>
              <a:latin typeface="Times New Roman" panose="02020603050405020304" charset="0"/>
              <a:ea typeface="宋体" panose="02010600030101010101" pitchFamily="2" charset="-122"/>
            </a:endParaRPr>
          </a:p>
          <a:p>
            <a:pPr indent="267970" fontAlgn="auto">
              <a:lnSpc>
                <a:spcPct val="150000"/>
              </a:lnSpc>
            </a:pPr>
            <a:r>
              <a:rPr lang="en-US" sz="2400" b="0">
                <a:solidFill>
                  <a:srgbClr val="FF0000"/>
                </a:solidFill>
                <a:latin typeface="Times New Roman" panose="02020603050405020304" charset="0"/>
                <a:ea typeface="宋体" panose="02010600030101010101" pitchFamily="2" charset="-122"/>
              </a:rPr>
              <a:t>A large number of Marine plants and animals are important food sources for human beings. Therefore, it is very important for us to explore the world's oceans, which will directly affect our life on land, so it is necessary for us to detect what changes have happened to seas and oceans as well as increasing our understanding of oceans. </a:t>
            </a:r>
            <a:endParaRPr lang="zh-CN" altLang="en-US" sz="2400"/>
          </a:p>
        </p:txBody>
      </p:sp>
      <p:sp>
        <p:nvSpPr>
          <p:cNvPr id="4" name="文本框 3"/>
          <p:cNvSpPr txBox="1"/>
          <p:nvPr/>
        </p:nvSpPr>
        <p:spPr>
          <a:xfrm>
            <a:off x="4624070" y="72390"/>
            <a:ext cx="4643755" cy="1198880"/>
          </a:xfrm>
          <a:prstGeom prst="rect">
            <a:avLst/>
          </a:prstGeom>
          <a:noFill/>
        </p:spPr>
        <p:txBody>
          <a:bodyPr wrap="square" rtlCol="0">
            <a:spAutoFit/>
            <a:scene3d>
              <a:camera prst="orthographicFront"/>
              <a:lightRig rig="threePt" dir="t"/>
            </a:scene3d>
          </a:bodyPr>
          <a:lstStyle/>
          <a:p>
            <a:pPr fontAlgn="auto">
              <a:lnSpc>
                <a:spcPct val="150000"/>
              </a:lnSpc>
            </a:pPr>
            <a:r>
              <a:rPr lang="en-US" altLang="zh-CN" sz="2400" b="1">
                <a:solidFill>
                  <a:srgbClr val="5753F3"/>
                </a:solidFill>
              </a:rPr>
              <a:t>T</a:t>
            </a:r>
            <a:r>
              <a:rPr lang="en-US" altLang="zh-CN" sz="2400" b="1">
                <a:solidFill>
                  <a:srgbClr val="5753F3"/>
                </a:solidFill>
                <a:effectLst>
                  <a:outerShdw blurRad="38100" dist="25400" dir="5400000" algn="ctr" rotWithShape="0">
                    <a:srgbClr val="6E747A">
                      <a:alpha val="43000"/>
                    </a:srgbClr>
                  </a:outerShdw>
                </a:effectLst>
              </a:rPr>
              <a:t>he influence of ocean exploaration on our daily life</a:t>
            </a:r>
            <a:endParaRPr lang="en-US" altLang="zh-CN" sz="2400" b="1">
              <a:solidFill>
                <a:srgbClr val="5753F3"/>
              </a:solidFill>
              <a:effectLst>
                <a:outerShdw blurRad="38100" dist="25400" dir="5400000" algn="ctr" rotWithShape="0">
                  <a:srgbClr val="6E747A">
                    <a:alpha val="43000"/>
                  </a:srgbClr>
                </a:outerShdw>
              </a:effectLst>
            </a:endParaRPr>
          </a:p>
        </p:txBody>
      </p:sp>
      <p:sp>
        <p:nvSpPr>
          <p:cNvPr id="5" name="文本框 4"/>
          <p:cNvSpPr txBox="1"/>
          <p:nvPr/>
        </p:nvSpPr>
        <p:spPr>
          <a:xfrm>
            <a:off x="597535" y="810895"/>
            <a:ext cx="2977515" cy="460375"/>
          </a:xfrm>
          <a:prstGeom prst="rect">
            <a:avLst/>
          </a:prstGeom>
          <a:noFill/>
        </p:spPr>
        <p:txBody>
          <a:bodyPr wrap="square" rtlCol="0">
            <a:spAutoFit/>
          </a:bodyPr>
          <a:lstStyle/>
          <a:p>
            <a:r>
              <a:rPr lang="en-US" altLang="zh-CN" sz="2400" b="1">
                <a:solidFill>
                  <a:srgbClr val="00B0F0"/>
                </a:solidFill>
              </a:rPr>
              <a:t>Possible version</a:t>
            </a:r>
            <a:endParaRPr lang="en-US" altLang="zh-CN" sz="2400" b="1">
              <a:solidFill>
                <a:srgbClr val="00B0F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75" y="70"/>
            <a:ext cx="10969200" cy="705600"/>
          </a:xfrm>
        </p:spPr>
        <p:txBody>
          <a:bodyPr/>
          <a:lstStyle/>
          <a:p>
            <a:r>
              <a:rPr lang="en-US" altLang="zh-CN">
                <a:ln w="22225">
                  <a:solidFill>
                    <a:schemeClr val="accent2"/>
                  </a:solidFill>
                  <a:prstDash val="solid"/>
                </a:ln>
                <a:solidFill>
                  <a:schemeClr val="accent2">
                    <a:lumMod val="40000"/>
                    <a:lumOff val="60000"/>
                  </a:schemeClr>
                </a:solidFill>
                <a:effectLst/>
              </a:rPr>
              <a:t>Part Two </a:t>
            </a:r>
            <a:r>
              <a:rPr lang="en-US" altLang="zh-CN"/>
              <a:t>   </a:t>
            </a:r>
            <a:r>
              <a:rPr lang="en-US" altLang="zh-CN">
                <a:solidFill>
                  <a:srgbClr val="5753F3"/>
                </a:solidFill>
                <a:effectLst>
                  <a:outerShdw blurRad="38100" dist="25400" dir="5400000" algn="ctr" rotWithShape="0">
                    <a:srgbClr val="6E747A">
                      <a:alpha val="43000"/>
                    </a:srgbClr>
                  </a:outerShdw>
                </a:effectLst>
              </a:rPr>
              <a:t>Writing about the unexplained </a:t>
            </a:r>
            <a:endParaRPr lang="en-US" altLang="zh-CN">
              <a:solidFill>
                <a:srgbClr val="5753F3"/>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1240790" y="861060"/>
            <a:ext cx="8942070" cy="460375"/>
          </a:xfrm>
          <a:prstGeom prst="rect">
            <a:avLst/>
          </a:prstGeom>
          <a:noFill/>
          <a:ln w="9525">
            <a:noFill/>
          </a:ln>
        </p:spPr>
        <p:txBody>
          <a:bodyPr wrap="square">
            <a:spAutoFit/>
          </a:bodyPr>
          <a:lstStyle/>
          <a:p>
            <a:pPr indent="0"/>
            <a:r>
              <a:rPr lang="en-US" sz="2400">
                <a:solidFill>
                  <a:schemeClr val="accent3"/>
                </a:solidFill>
                <a:latin typeface="Times New Roman" panose="02020603050405020304" charset="0"/>
                <a:ea typeface="宋体" panose="02010600030101010101" pitchFamily="2" charset="-122"/>
              </a:rPr>
              <a:t>Before writing, read the magazine article about a long line of mysteries.</a:t>
            </a:r>
            <a:endParaRPr lang="en-US" sz="2400">
              <a:solidFill>
                <a:schemeClr val="accent3"/>
              </a:solidFill>
              <a:latin typeface="Times New Roman" panose="02020603050405020304" charset="0"/>
              <a:ea typeface="宋体" panose="02010600030101010101" pitchFamily="2" charset="-122"/>
            </a:endParaRPr>
          </a:p>
        </p:txBody>
      </p:sp>
      <p:pic>
        <p:nvPicPr>
          <p:cNvPr id="3" name="图片 2"/>
          <p:cNvPicPr>
            <a:picLocks noChangeAspect="1"/>
          </p:cNvPicPr>
          <p:nvPr/>
        </p:nvPicPr>
        <p:blipFill>
          <a:blip r:embed="rId1"/>
          <a:stretch>
            <a:fillRect/>
          </a:stretch>
        </p:blipFill>
        <p:spPr>
          <a:xfrm>
            <a:off x="0" y="1477010"/>
            <a:ext cx="4813300" cy="5360670"/>
          </a:xfrm>
          <a:prstGeom prst="rect">
            <a:avLst/>
          </a:prstGeom>
        </p:spPr>
      </p:pic>
      <p:pic>
        <p:nvPicPr>
          <p:cNvPr id="4" name="图片 3"/>
          <p:cNvPicPr>
            <a:picLocks noChangeAspect="1"/>
          </p:cNvPicPr>
          <p:nvPr/>
        </p:nvPicPr>
        <p:blipFill>
          <a:blip r:embed="rId2"/>
          <a:stretch>
            <a:fillRect/>
          </a:stretch>
        </p:blipFill>
        <p:spPr>
          <a:xfrm>
            <a:off x="6135370" y="1477010"/>
            <a:ext cx="6022975" cy="5344160"/>
          </a:xfrm>
          <a:prstGeom prst="rect">
            <a:avLst/>
          </a:prstGeom>
        </p:spPr>
      </p:pic>
      <p:cxnSp>
        <p:nvCxnSpPr>
          <p:cNvPr id="5" name="曲线连接符 4"/>
          <p:cNvCxnSpPr/>
          <p:nvPr/>
        </p:nvCxnSpPr>
        <p:spPr>
          <a:xfrm rot="16200000">
            <a:off x="3398520" y="3456305"/>
            <a:ext cx="4064000" cy="1058545"/>
          </a:xfrm>
          <a:prstGeom prst="curvedConnector3">
            <a:avLst>
              <a:gd name="adj1" fmla="val 4999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 name="曲线连接符 5"/>
          <p:cNvCxnSpPr/>
          <p:nvPr/>
        </p:nvCxnSpPr>
        <p:spPr>
          <a:xfrm rot="16200000">
            <a:off x="3152140" y="3702685"/>
            <a:ext cx="4570730" cy="1073150"/>
          </a:xfrm>
          <a:prstGeom prst="curvedConnector3">
            <a:avLst>
              <a:gd name="adj1" fmla="val 49986"/>
            </a:avLst>
          </a:prstGeom>
          <a:ln>
            <a:tailEnd type="arrow"/>
          </a:ln>
        </p:spPr>
        <p:style>
          <a:lnRef idx="1">
            <a:schemeClr val="accent1"/>
          </a:lnRef>
          <a:fillRef idx="0">
            <a:schemeClr val="accent1"/>
          </a:fillRef>
          <a:effectRef idx="0">
            <a:schemeClr val="accent1"/>
          </a:effectRef>
          <a:fontRef idx="minor">
            <a:schemeClr val="tx1"/>
          </a:fontRef>
        </p:style>
      </p:cxnSp>
    </p:spTree>
    <p:custDataLst>
      <p:tags r:id="rId3"/>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635" y="635"/>
          <a:ext cx="12191365" cy="6857365"/>
        </p:xfrm>
        <a:graphic>
          <a:graphicData uri="http://schemas.openxmlformats.org/drawingml/2006/table">
            <a:tbl>
              <a:tblPr firstRow="1" bandRow="1">
                <a:tableStyleId>{5940675A-B579-460E-94D1-54222C63F5DA}</a:tableStyleId>
              </a:tblPr>
              <a:tblGrid>
                <a:gridCol w="2737485"/>
                <a:gridCol w="9453880"/>
              </a:tblGrid>
              <a:tr h="593725">
                <a:tc gridSpan="2">
                  <a:txBody>
                    <a:bodyPr wrap="square"/>
                    <a:lstStyle/>
                    <a:p>
                      <a:pPr indent="0" algn="ctr" fontAlgn="auto">
                        <a:lnSpc>
                          <a:spcPct val="150000"/>
                        </a:lnSpc>
                        <a:buNone/>
                      </a:pPr>
                      <a:r>
                        <a:rPr lang="en-US" sz="2400" b="1">
                          <a:latin typeface="宋体" panose="02010600030101010101" pitchFamily="2" charset="-122"/>
                          <a:ea typeface="宋体" panose="02010600030101010101" pitchFamily="2" charset="-122"/>
                          <a:cs typeface="宋体" panose="02010600030101010101" pitchFamily="2" charset="-122"/>
                        </a:rPr>
                        <a:t>A long line of mysteries, known as the </a:t>
                      </a:r>
                      <a:r>
                        <a:rPr lang="en-US" sz="2400" b="1" baseline="30000">
                          <a:latin typeface="宋体" panose="02010600030101010101" pitchFamily="2" charset="-122"/>
                          <a:ea typeface="宋体" panose="02010600030101010101" pitchFamily="2" charset="-122"/>
                          <a:cs typeface="宋体" panose="02010600030101010101" pitchFamily="2" charset="-122"/>
                        </a:rPr>
                        <a:t>th</a:t>
                      </a:r>
                      <a:r>
                        <a:rPr lang="en-US" sz="2400" b="1">
                          <a:latin typeface="宋体" panose="02010600030101010101" pitchFamily="2" charset="-122"/>
                          <a:ea typeface="宋体" panose="02010600030101010101" pitchFamily="2" charset="-122"/>
                          <a:cs typeface="宋体" panose="02010600030101010101" pitchFamily="2" charset="-122"/>
                        </a:rPr>
                        <a:t> parallel north</a:t>
                      </a:r>
                      <a:endParaRPr lang="en-US" altLang="en-US" sz="24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E5D6"/>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666240">
                <a:tc>
                  <a:txBody>
                    <a:bodyPr wrap="square"/>
                    <a:lstStyle/>
                    <a:p>
                      <a:pPr indent="0"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The reason why it</a:t>
                      </a:r>
                      <a:r>
                        <a:rPr lang="en-US" sz="2400" b="0">
                          <a:latin typeface="Times New Roman" panose="02020603050405020304" charset="0"/>
                          <a:cs typeface="Times New Roman" panose="02020603050405020304" charset="0"/>
                        </a:rPr>
                        <a:t>’</a:t>
                      </a:r>
                      <a:r>
                        <a:rPr lang="en-US" sz="2400" b="0">
                          <a:latin typeface="宋体" panose="02010600030101010101" pitchFamily="2" charset="-122"/>
                          <a:ea typeface="宋体" panose="02010600030101010101" pitchFamily="2" charset="-122"/>
                          <a:cs typeface="宋体" panose="02010600030101010101" pitchFamily="2" charset="-122"/>
                        </a:rPr>
                        <a:t>s mysterious</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c>
                  <a:txBody>
                    <a:bodyPr wrap="square"/>
                    <a:lstStyle/>
                    <a:p>
                      <a:pPr indent="0" fontAlgn="auto">
                        <a:lnSpc>
                          <a:spcPct val="150000"/>
                        </a:lnSpc>
                        <a:buNone/>
                      </a:pPr>
                      <a:r>
                        <a:rPr lang="en-US" sz="2400" b="0">
                          <a:solidFill>
                            <a:srgbClr val="FF0000"/>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1">
                        <a:lumMod val="20000"/>
                        <a:lumOff val="80000"/>
                      </a:schemeClr>
                    </a:solidFill>
                  </a:tcPr>
                </a:tc>
              </a:tr>
              <a:tr h="2375535">
                <a:tc>
                  <a:txBody>
                    <a:bodyPr wrap="square"/>
                    <a:lstStyle/>
                    <a:p>
                      <a:pPr indent="0"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Unusual explanations for it</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c>
                  <a:txBody>
                    <a:bodyPr wrap="square"/>
                    <a:lstStyle/>
                    <a:p>
                      <a:pPr indent="0" fontAlgn="auto">
                        <a:lnSpc>
                          <a:spcPct val="150000"/>
                        </a:lnSpc>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lumMod val="40000"/>
                        <a:lumOff val="60000"/>
                      </a:schemeClr>
                    </a:solidFill>
                  </a:tcPr>
                </a:tc>
              </a:tr>
              <a:tr h="2221865">
                <a:tc>
                  <a:txBody>
                    <a:bodyPr wrap="square"/>
                    <a:lstStyle/>
                    <a:p>
                      <a:pPr indent="0" fontAlgn="auto">
                        <a:lnSpc>
                          <a:spcPct val="150000"/>
                        </a:lnSpc>
                        <a:buNone/>
                      </a:pPr>
                      <a:r>
                        <a:rPr lang="en-US" sz="2400" b="0">
                          <a:latin typeface="宋体" panose="02010600030101010101" pitchFamily="2" charset="-122"/>
                          <a:ea typeface="宋体" panose="02010600030101010101" pitchFamily="2" charset="-122"/>
                          <a:cs typeface="宋体" panose="02010600030101010101" pitchFamily="2" charset="-122"/>
                        </a:rPr>
                        <a:t>Possible scientific explanations</a:t>
                      </a:r>
                      <a:endParaRPr lang="en-US" altLang="en-US" sz="2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c>
                  <a:txBody>
                    <a:bodyPr wrap="square"/>
                    <a:lstStyle/>
                    <a:p>
                      <a:pPr indent="0" fontAlgn="auto">
                        <a:lnSpc>
                          <a:spcPct val="150000"/>
                        </a:lnSpc>
                        <a:buNone/>
                      </a:pP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20000"/>
                        <a:lumOff val="80000"/>
                      </a:schemeClr>
                    </a:solidFill>
                  </a:tcPr>
                </a:tc>
              </a:tr>
            </a:tbl>
          </a:graphicData>
        </a:graphic>
      </p:graphicFrame>
      <p:sp>
        <p:nvSpPr>
          <p:cNvPr id="4" name="文本框 3"/>
          <p:cNvSpPr txBox="1"/>
          <p:nvPr/>
        </p:nvSpPr>
        <p:spPr>
          <a:xfrm>
            <a:off x="2787015" y="686435"/>
            <a:ext cx="9171940" cy="1198880"/>
          </a:xfrm>
          <a:prstGeom prst="rect">
            <a:avLst/>
          </a:prstGeom>
          <a:noFill/>
        </p:spPr>
        <p:txBody>
          <a:bodyPr wrap="square" rtlCol="0">
            <a:spAutoFit/>
          </a:bodyPr>
          <a:lstStyle/>
          <a:p>
            <a:pPr fontAlgn="auto">
              <a:lnSpc>
                <a:spcPct val="150000"/>
              </a:lnSpc>
            </a:pP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Because it</a:t>
            </a:r>
            <a:r>
              <a:rPr lang="en-US" sz="2400">
                <a:solidFill>
                  <a:srgbClr val="FF0000"/>
                </a:solidFill>
                <a:latin typeface="Times New Roman" panose="02020603050405020304" charset="0"/>
                <a:cs typeface="Times New Roman" panose="02020603050405020304" charset="0"/>
                <a:sym typeface="+mn-ea"/>
              </a:rPr>
              <a:t>’</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s where numerous sites of ancient civilizations and impressive natural features lie.</a:t>
            </a:r>
            <a:endParaRPr lang="zh-CN" altLang="en-US" sz="2400"/>
          </a:p>
        </p:txBody>
      </p:sp>
      <p:sp>
        <p:nvSpPr>
          <p:cNvPr id="5" name="文本框 4"/>
          <p:cNvSpPr txBox="1"/>
          <p:nvPr/>
        </p:nvSpPr>
        <p:spPr>
          <a:xfrm>
            <a:off x="2787015" y="2268220"/>
            <a:ext cx="9355455" cy="2306955"/>
          </a:xfrm>
          <a:prstGeom prst="rect">
            <a:avLst/>
          </a:prstGeom>
          <a:noFill/>
        </p:spPr>
        <p:txBody>
          <a:bodyPr wrap="square" rtlCol="0">
            <a:spAutoFit/>
          </a:bodyPr>
          <a:lstStyle/>
          <a:p>
            <a:pPr indent="0" fontAlgn="auto">
              <a:lnSpc>
                <a:spcPct val="150000"/>
              </a:lnSpc>
              <a:buNone/>
            </a:pPr>
            <a:r>
              <a:rPr lang="en-US" sz="2400">
                <a:solidFill>
                  <a:srgbClr val="5753F3"/>
                </a:solidFill>
                <a:latin typeface="宋体" panose="02010600030101010101" pitchFamily="2" charset="-122"/>
                <a:ea typeface="宋体" panose="02010600030101010101" pitchFamily="2" charset="-122"/>
                <a:cs typeface="宋体" panose="02010600030101010101" pitchFamily="2" charset="-122"/>
                <a:sym typeface="+mn-ea"/>
              </a:rPr>
              <a:t>Some think it is a line of great natural energy, with frequent earthquakes and volcanic eruptions, and others even claim that its amazing natural features were caused by supernatural powers. </a:t>
            </a:r>
            <a:endParaRPr lang="en-US" altLang="en-US" sz="2400">
              <a:solidFill>
                <a:srgbClr val="5753F3"/>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6" name="文本框 5"/>
          <p:cNvSpPr txBox="1"/>
          <p:nvPr/>
        </p:nvSpPr>
        <p:spPr>
          <a:xfrm>
            <a:off x="2800350" y="4749800"/>
            <a:ext cx="9298940" cy="1753235"/>
          </a:xfrm>
          <a:prstGeom prst="rect">
            <a:avLst/>
          </a:prstGeom>
          <a:noFill/>
        </p:spPr>
        <p:txBody>
          <a:bodyPr wrap="square" rtlCol="0">
            <a:spAutoFit/>
          </a:bodyPr>
          <a:lstStyle/>
          <a:p>
            <a:pPr fontAlgn="auto">
              <a:lnSpc>
                <a:spcPct val="150000"/>
              </a:lnSpc>
            </a:pP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They include the generally warm and wet climate that made it a good place for civilizations to develop, and the fact that it</a:t>
            </a:r>
            <a:r>
              <a:rPr lang="en-US" sz="2400">
                <a:solidFill>
                  <a:srgbClr val="FF0000"/>
                </a:solidFill>
                <a:latin typeface="Times New Roman" panose="02020603050405020304" charset="0"/>
                <a:cs typeface="Times New Roman" panose="02020603050405020304" charset="0"/>
                <a:sym typeface="+mn-ea"/>
              </a:rPr>
              <a:t>’</a:t>
            </a:r>
            <a:r>
              <a:rPr lang="en-US" sz="240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s where major tectonic plates meet. </a:t>
            </a:r>
            <a:endParaRPr lang="en-US" altLang="en-US" sz="2400" b="0">
              <a:solidFill>
                <a:srgbClr val="FF0000"/>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395" y="70"/>
            <a:ext cx="10969200" cy="705600"/>
          </a:xfrm>
        </p:spPr>
        <p:txBody>
          <a:bodyPr>
            <a:normAutofit fontScale="90000"/>
          </a:bodyPr>
          <a:lstStyle/>
          <a:p>
            <a:br>
              <a:rPr lang="en-US">
                <a:latin typeface="Times New Roman" panose="02020603050405020304" charset="0"/>
                <a:ea typeface="宋体" panose="02010600030101010101" pitchFamily="2" charset="-122"/>
                <a:sym typeface="+mn-ea"/>
              </a:rPr>
            </a:br>
            <a:r>
              <a:rPr lang="en-US">
                <a:solidFill>
                  <a:srgbClr val="5753F3"/>
                </a:solidFill>
                <a:effectLst>
                  <a:outerShdw blurRad="38100" dist="25400" dir="5400000" algn="ctr" rotWithShape="0">
                    <a:srgbClr val="6E747A">
                      <a:alpha val="43000"/>
                    </a:srgbClr>
                  </a:outerShdw>
                </a:effectLst>
                <a:latin typeface="Times New Roman" panose="02020603050405020304" charset="0"/>
                <a:ea typeface="宋体" panose="02010600030101010101" pitchFamily="2" charset="-122"/>
                <a:sym typeface="+mn-ea"/>
              </a:rPr>
              <a:t>Write a passage according to the following topic</a:t>
            </a:r>
            <a:r>
              <a:rPr lang="en-US">
                <a:latin typeface="Times New Roman" panose="02020603050405020304" charset="0"/>
                <a:ea typeface="宋体" panose="02010600030101010101" pitchFamily="2" charset="-122"/>
                <a:sym typeface="+mn-ea"/>
              </a:rPr>
              <a:t> </a:t>
            </a:r>
            <a:endParaRPr lang="en-US" b="0">
              <a:solidFill>
                <a:srgbClr val="0000FF"/>
              </a:solidFill>
              <a:latin typeface="Times New Roman" panose="02020603050405020304" charset="0"/>
              <a:ea typeface="宋体" panose="02010600030101010101" pitchFamily="2" charset="-122"/>
              <a:sym typeface="+mn-ea"/>
            </a:endParaRPr>
          </a:p>
          <a:p>
            <a:endParaRPr lang="zh-CN" altLang="en-US"/>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587375" y="640715"/>
            <a:ext cx="11076940" cy="1198880"/>
          </a:xfrm>
          <a:prstGeom prst="rect">
            <a:avLst/>
          </a:prstGeom>
          <a:noFill/>
          <a:ln w="9525">
            <a:noFill/>
          </a:ln>
        </p:spPr>
        <p:txBody>
          <a:bodyPr wrap="square">
            <a:spAutoFit/>
          </a:bodyPr>
          <a:lstStyle/>
          <a:p>
            <a:pPr indent="0" algn="l" fontAlgn="auto">
              <a:lnSpc>
                <a:spcPct val="150000"/>
              </a:lnSpc>
            </a:pPr>
            <a:r>
              <a:rPr lang="en-US" sz="2400" b="0">
                <a:solidFill>
                  <a:srgbClr val="FF0000"/>
                </a:solidFill>
                <a:latin typeface="Times New Roman" panose="02020603050405020304" charset="0"/>
                <a:ea typeface="宋体" panose="02010600030101010101" pitchFamily="2" charset="-122"/>
              </a:rPr>
              <a:t>For example:    </a:t>
            </a:r>
            <a:r>
              <a:rPr lang="en-US" sz="2400" b="0">
                <a:latin typeface="Times New Roman" panose="02020603050405020304" charset="0"/>
                <a:ea typeface="宋体" panose="02010600030101010101" pitchFamily="2" charset="-122"/>
              </a:rPr>
              <a:t>How much do you know about the Bermuda Triangle? The unsolved mystery of the Bermuda Triangle has been debated ever since. </a:t>
            </a:r>
            <a:r>
              <a:rPr lang="en-US" sz="1050" b="0">
                <a:latin typeface="Times New Roman" panose="02020603050405020304" charset="0"/>
                <a:ea typeface="宋体" panose="02010600030101010101" pitchFamily="2" charset="-122"/>
              </a:rPr>
              <a:t> </a:t>
            </a:r>
            <a:endParaRPr lang="zh-CN" altLang="en-US"/>
          </a:p>
        </p:txBody>
      </p:sp>
      <p:sp>
        <p:nvSpPr>
          <p:cNvPr id="3" name="文本框 2"/>
          <p:cNvSpPr txBox="1"/>
          <p:nvPr/>
        </p:nvSpPr>
        <p:spPr>
          <a:xfrm>
            <a:off x="4635500" y="1942465"/>
            <a:ext cx="2921000" cy="460375"/>
          </a:xfrm>
          <a:prstGeom prst="rect">
            <a:avLst/>
          </a:prstGeom>
          <a:noFill/>
        </p:spPr>
        <p:txBody>
          <a:bodyPr wrap="square" rtlCol="0">
            <a:spAutoFit/>
          </a:bodyPr>
          <a:lstStyle/>
          <a:p>
            <a:pPr algn="ctr"/>
            <a:r>
              <a:rPr lang="en-US" altLang="zh-CN" sz="2400" b="1">
                <a:solidFill>
                  <a:srgbClr val="00B050"/>
                </a:solidFill>
              </a:rPr>
              <a:t>Possible version</a:t>
            </a:r>
            <a:endParaRPr lang="en-US" altLang="zh-CN" sz="2400" b="1">
              <a:solidFill>
                <a:srgbClr val="00B050"/>
              </a:solidFill>
            </a:endParaRPr>
          </a:p>
        </p:txBody>
      </p:sp>
      <p:sp>
        <p:nvSpPr>
          <p:cNvPr id="4" name="文本框 3"/>
          <p:cNvSpPr txBox="1"/>
          <p:nvPr/>
        </p:nvSpPr>
        <p:spPr>
          <a:xfrm>
            <a:off x="166370" y="2505710"/>
            <a:ext cx="11859895" cy="3784600"/>
          </a:xfrm>
          <a:prstGeom prst="rect">
            <a:avLst/>
          </a:prstGeom>
          <a:noFill/>
        </p:spPr>
        <p:txBody>
          <a:bodyPr wrap="square" rtlCol="0">
            <a:spAutoFit/>
          </a:bodyPr>
          <a:lstStyle/>
          <a:p>
            <a:pPr fontAlgn="auto">
              <a:lnSpc>
                <a:spcPct val="200000"/>
              </a:lnSpc>
            </a:pPr>
            <a:r>
              <a:rPr lang="en-US" altLang="zh-CN" sz="2400">
                <a:solidFill>
                  <a:srgbClr val="00B050"/>
                </a:solidFill>
              </a:rPr>
              <a:t>Para 1. </a:t>
            </a:r>
            <a:r>
              <a:rPr lang="en-US" altLang="zh-CN" sz="2400"/>
              <a:t>  </a:t>
            </a:r>
            <a:r>
              <a:rPr lang="en-US" altLang="zh-CN" sz="2400">
                <a:solidFill>
                  <a:srgbClr val="FF0000"/>
                </a:solidFill>
              </a:rPr>
              <a:t> </a:t>
            </a:r>
            <a:r>
              <a:rPr lang="zh-CN" altLang="en-US" sz="2400">
                <a:solidFill>
                  <a:srgbClr val="FF0000"/>
                </a:solidFill>
              </a:rPr>
              <a:t>Far below the surface of the North Atlantic Ocean, in a roughly triangular area known as the the Bermuda Triangle, lie more than 50 shipwrecks and 20 plane wrecks. What makes these wrecks so mysterious is that the cause of their fate remains largely unknown--ships were abandoned without apparent reason, distress singles were never sent and aircraft were lost without trace. </a:t>
            </a:r>
            <a:endParaRPr lang="zh-CN" altLang="en-US" sz="2400">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692785" y="662940"/>
            <a:ext cx="10478135" cy="4523105"/>
          </a:xfrm>
          <a:prstGeom prst="rect">
            <a:avLst/>
          </a:prstGeom>
          <a:noFill/>
          <a:ln w="9525">
            <a:noFill/>
          </a:ln>
        </p:spPr>
        <p:txBody>
          <a:bodyPr wrap="square">
            <a:spAutoFit/>
          </a:bodyPr>
          <a:lstStyle/>
          <a:p>
            <a:pPr indent="220980" algn="l" fontAlgn="auto">
              <a:lnSpc>
                <a:spcPct val="200000"/>
              </a:lnSpc>
            </a:pPr>
            <a:r>
              <a:rPr lang="en-US" sz="2400" b="0">
                <a:solidFill>
                  <a:srgbClr val="00B050"/>
                </a:solidFill>
                <a:latin typeface="Times New Roman" panose="02020603050405020304" charset="0"/>
              </a:rPr>
              <a:t>Para 2.</a:t>
            </a:r>
            <a:r>
              <a:rPr lang="en-US" sz="2400" b="0">
                <a:solidFill>
                  <a:srgbClr val="FF0000"/>
                </a:solidFill>
                <a:latin typeface="Times New Roman" panose="02020603050405020304" charset="0"/>
              </a:rPr>
              <a:t>  Some believe that supernatural forces are responsible, while others put the accidents and disappearances down to coincidence. Scientific theories, meanwhile, include pilot error when trying to navigate the area, and huge </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rPr>
              <a:t>rogue waves</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rPr>
              <a:t>caused by terrible storms. Although many ships and planes cross the the Bermuda Triangle</a:t>
            </a:r>
            <a:r>
              <a:rPr lang="en-US" sz="2400" b="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rPr>
              <a:t>without incident, the stories behind those doomed vessels</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rPr>
              <a:t>fates continue to capture people</a:t>
            </a:r>
            <a:r>
              <a:rPr lang="en-US" sz="2400" b="0">
                <a:solidFill>
                  <a:srgbClr val="FF0000"/>
                </a:solidFill>
                <a:latin typeface="Times New Roman" panose="02020603050405020304" charset="0"/>
                <a:ea typeface="宋体" panose="02010600030101010101" pitchFamily="2" charset="-122"/>
              </a:rPr>
              <a:t>’</a:t>
            </a:r>
            <a:r>
              <a:rPr lang="en-US" sz="2400" b="0">
                <a:solidFill>
                  <a:srgbClr val="FF0000"/>
                </a:solidFill>
                <a:latin typeface="Times New Roman" panose="02020603050405020304" charset="0"/>
              </a:rPr>
              <a:t>s imaginations. </a:t>
            </a: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05585" y="110490"/>
            <a:ext cx="8937625" cy="705485"/>
          </a:xfrm>
        </p:spPr>
        <p:txBody>
          <a:bodyPr/>
          <a:lstStyle/>
          <a:p>
            <a:r>
              <a:rPr lang="en-US" altLang="zh-CN">
                <a:ln w="22225">
                  <a:solidFill>
                    <a:schemeClr val="accent2"/>
                  </a:solidFill>
                  <a:prstDash val="solid"/>
                </a:ln>
                <a:solidFill>
                  <a:schemeClr val="accent2">
                    <a:lumMod val="40000"/>
                    <a:lumOff val="60000"/>
                  </a:schemeClr>
                </a:solidFill>
                <a:effectLst/>
              </a:rPr>
              <a:t> Part Three</a:t>
            </a:r>
            <a:r>
              <a:rPr lang="en-US" altLang="zh-CN"/>
              <a:t>    </a:t>
            </a:r>
            <a:r>
              <a:rPr lang="en-US" altLang="zh-CN">
                <a:solidFill>
                  <a:srgbClr val="5753F3"/>
                </a:solidFill>
                <a:effectLst>
                  <a:outerShdw blurRad="38100" dist="25400" dir="5400000" algn="ctr" rotWithShape="0">
                    <a:srgbClr val="6E747A">
                      <a:alpha val="43000"/>
                    </a:srgbClr>
                  </a:outerShdw>
                </a:effectLst>
              </a:rPr>
              <a:t>Presenting ideas </a:t>
            </a:r>
            <a:endParaRPr lang="en-US" altLang="zh-CN">
              <a:solidFill>
                <a:srgbClr val="5753F3"/>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754380" y="1033780"/>
            <a:ext cx="10909935" cy="5262245"/>
          </a:xfrm>
          <a:prstGeom prst="rect">
            <a:avLst/>
          </a:prstGeom>
          <a:noFill/>
          <a:ln w="9525">
            <a:noFill/>
          </a:ln>
        </p:spPr>
        <p:txBody>
          <a:bodyPr wrap="square">
            <a:spAutoFit/>
          </a:bodyPr>
          <a:lstStyle/>
          <a:p>
            <a:pPr indent="0" algn="ctr" fontAlgn="auto">
              <a:lnSpc>
                <a:spcPct val="200000"/>
              </a:lnSpc>
            </a:pPr>
            <a:r>
              <a:rPr lang="en-US" sz="2400" b="1">
                <a:latin typeface="Times New Roman" panose="02020603050405020304" charset="0"/>
              </a:rPr>
              <a:t>  Read the sentence </a:t>
            </a:r>
            <a:r>
              <a:rPr lang="en-US" sz="2400" b="1">
                <a:latin typeface="Times New Roman" panose="02020603050405020304" charset="0"/>
                <a:ea typeface="宋体" panose="02010600030101010101" pitchFamily="2" charset="-122"/>
              </a:rPr>
              <a:t> &amp; answer the questions.  </a:t>
            </a:r>
            <a:r>
              <a:rPr lang="en-US" sz="2400" b="1">
                <a:solidFill>
                  <a:srgbClr val="00B0F0"/>
                </a:solidFill>
                <a:latin typeface="Times New Roman" panose="02020603050405020304" charset="0"/>
                <a:ea typeface="宋体" panose="02010600030101010101" pitchFamily="2" charset="-122"/>
              </a:rPr>
              <a:t>  </a:t>
            </a:r>
            <a:endParaRPr lang="en-US" sz="2400" b="1">
              <a:solidFill>
                <a:srgbClr val="00B0F0"/>
              </a:solidFill>
              <a:latin typeface="Times New Roman" panose="02020603050405020304" charset="0"/>
              <a:ea typeface="宋体" panose="02010600030101010101" pitchFamily="2" charset="-122"/>
            </a:endParaRPr>
          </a:p>
          <a:p>
            <a:pPr indent="0" fontAlgn="auto">
              <a:lnSpc>
                <a:spcPct val="200000"/>
              </a:lnSpc>
            </a:pPr>
            <a:r>
              <a:rPr lang="en-US" sz="2400" b="0">
                <a:solidFill>
                  <a:srgbClr val="00B0F0"/>
                </a:solidFill>
                <a:latin typeface="Times New Roman" panose="02020603050405020304" charset="0"/>
                <a:ea typeface="宋体" panose="02010600030101010101" pitchFamily="2" charset="-122"/>
              </a:rPr>
              <a:t>“The only true voyage of discovery would be not to visit strange lands but to possess other eyes, to look at the universe through the eyes of another person, or of a hundred other people, to see the hundred universes that each of them sees.” </a:t>
            </a:r>
            <a:endParaRPr lang="en-US" sz="2400" b="0">
              <a:solidFill>
                <a:srgbClr val="00B0F0"/>
              </a:solidFill>
              <a:latin typeface="Times New Roman" panose="02020603050405020304" charset="0"/>
              <a:ea typeface="宋体" panose="02010600030101010101" pitchFamily="2" charset="-122"/>
            </a:endParaRPr>
          </a:p>
          <a:p>
            <a:pPr indent="0" algn="ctr" fontAlgn="auto">
              <a:lnSpc>
                <a:spcPct val="200000"/>
              </a:lnSpc>
            </a:pPr>
            <a:r>
              <a:rPr lang="en-US" altLang="en-US" sz="2400" b="0">
                <a:solidFill>
                  <a:srgbClr val="00B0F0"/>
                </a:solidFill>
                <a:latin typeface="Times New Roman" panose="02020603050405020304" charset="0"/>
                <a:ea typeface="宋体" panose="02010600030101010101" pitchFamily="2" charset="-122"/>
              </a:rPr>
              <a:t>           </a:t>
            </a:r>
            <a:r>
              <a:rPr lang="en-US" altLang="en-US" sz="2400" u="sng">
                <a:solidFill>
                  <a:schemeClr val="accent3"/>
                </a:solidFill>
                <a:latin typeface="Times New Roman" panose="02020603050405020304" charset="0"/>
                <a:ea typeface="宋体" panose="02010600030101010101" pitchFamily="2" charset="-122"/>
              </a:rPr>
              <a:t> </a:t>
            </a:r>
            <a:r>
              <a:rPr lang="en-US" altLang="en-US" sz="2400" u="sng">
                <a:solidFill>
                  <a:srgbClr val="5753F3"/>
                </a:solidFill>
                <a:latin typeface="Times New Roman" panose="02020603050405020304" charset="0"/>
                <a:ea typeface="宋体" panose="02010600030101010101" pitchFamily="2" charset="-122"/>
              </a:rPr>
              <a:t>Remembrance of Things Past (VOL 5)</a:t>
            </a:r>
            <a:r>
              <a:rPr lang="en-US" altLang="en-US" sz="2400">
                <a:solidFill>
                  <a:srgbClr val="5753F3"/>
                </a:solidFill>
                <a:latin typeface="Times New Roman" panose="02020603050405020304" charset="0"/>
                <a:ea typeface="宋体" panose="02010600030101010101" pitchFamily="2" charset="-122"/>
              </a:rPr>
              <a:t>: </a:t>
            </a:r>
            <a:endParaRPr lang="en-US" altLang="en-US" sz="2400" u="sng">
              <a:solidFill>
                <a:srgbClr val="5753F3"/>
              </a:solidFill>
              <a:latin typeface="Times New Roman" panose="02020603050405020304" charset="0"/>
              <a:ea typeface="宋体" panose="02010600030101010101" pitchFamily="2" charset="-122"/>
            </a:endParaRPr>
          </a:p>
          <a:p>
            <a:pPr indent="0" algn="ctr" fontAlgn="auto">
              <a:lnSpc>
                <a:spcPct val="200000"/>
              </a:lnSpc>
            </a:pPr>
            <a:r>
              <a:rPr lang="en-US" altLang="en-US" sz="2400">
                <a:solidFill>
                  <a:srgbClr val="5753F3"/>
                </a:solidFill>
                <a:latin typeface="Times New Roman" panose="02020603050405020304" charset="0"/>
                <a:ea typeface="宋体" panose="02010600030101010101" pitchFamily="2" charset="-122"/>
              </a:rPr>
              <a:t>          </a:t>
            </a:r>
            <a:r>
              <a:rPr lang="en-US" altLang="en-US" sz="2400" u="sng">
                <a:solidFill>
                  <a:srgbClr val="5753F3"/>
                </a:solidFill>
                <a:latin typeface="Times New Roman" panose="02020603050405020304" charset="0"/>
                <a:ea typeface="宋体" panose="02010600030101010101" pitchFamily="2" charset="-122"/>
              </a:rPr>
              <a:t> The Captive by Marcel P</a:t>
            </a:r>
            <a:r>
              <a:rPr lang="en-US" sz="2400" u="sng">
                <a:solidFill>
                  <a:srgbClr val="5753F3"/>
                </a:solidFill>
                <a:latin typeface="Times New Roman" panose="02020603050405020304" charset="0"/>
                <a:sym typeface="+mn-ea"/>
              </a:rPr>
              <a:t>roust. </a:t>
            </a:r>
            <a:endParaRPr lang="en-US" sz="2400" u="sng">
              <a:solidFill>
                <a:srgbClr val="5753F3"/>
              </a:solidFill>
              <a:latin typeface="Times New Roman" panose="02020603050405020304" charset="0"/>
              <a:sym typeface="+mn-ea"/>
            </a:endParaRPr>
          </a:p>
          <a:p>
            <a:pPr indent="0" algn="ctr" fontAlgn="auto">
              <a:lnSpc>
                <a:spcPct val="200000"/>
              </a:lnSpc>
            </a:pPr>
            <a:r>
              <a:rPr lang="en-US" altLang="en-US" sz="2400">
                <a:solidFill>
                  <a:srgbClr val="FF0000"/>
                </a:solidFill>
                <a:latin typeface="Times New Roman" panose="02020603050405020304" charset="0"/>
                <a:ea typeface="宋体" panose="02010600030101010101" pitchFamily="2" charset="-122"/>
                <a:sym typeface="+mn-ea"/>
              </a:rPr>
              <a:t>(adaptation)</a:t>
            </a:r>
            <a:endParaRPr lang="en-US" altLang="en-US" sz="2400">
              <a:solidFill>
                <a:srgbClr val="FF0000"/>
              </a:solidFill>
              <a:latin typeface="Times New Roman" panose="02020603050405020304" charset="0"/>
              <a:ea typeface="宋体" panose="02010600030101010101" pitchFamily="2" charset="-122"/>
              <a:sym typeface="+mn-ea"/>
            </a:endParaRP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939800" y="537845"/>
            <a:ext cx="10490835" cy="645160"/>
          </a:xfrm>
          <a:prstGeom prst="rect">
            <a:avLst/>
          </a:prstGeom>
          <a:noFill/>
          <a:ln w="9525">
            <a:noFill/>
          </a:ln>
        </p:spPr>
        <p:txBody>
          <a:bodyPr wrap="square">
            <a:spAutoFit/>
          </a:bodyPr>
          <a:lstStyle/>
          <a:p>
            <a:pPr indent="0" fontAlgn="auto">
              <a:lnSpc>
                <a:spcPct val="150000"/>
              </a:lnSpc>
            </a:pPr>
            <a:r>
              <a:rPr lang="en-US" sz="2400" b="1">
                <a:latin typeface="Times New Roman" panose="02020603050405020304" charset="0"/>
              </a:rPr>
              <a:t>1. What is your understanding of the sentence? </a:t>
            </a:r>
            <a:r>
              <a:rPr lang="en-US" sz="2400" b="1">
                <a:solidFill>
                  <a:srgbClr val="FF0000"/>
                </a:solidFill>
                <a:latin typeface="Times New Roman" panose="02020603050405020304" charset="0"/>
                <a:ea typeface="宋体" panose="02010600030101010101" pitchFamily="2" charset="-122"/>
              </a:rPr>
              <a:t> </a:t>
            </a:r>
            <a:endParaRPr lang="zh-CN" altLang="en-US" sz="2400" b="1"/>
          </a:p>
        </p:txBody>
      </p:sp>
      <p:sp>
        <p:nvSpPr>
          <p:cNvPr id="3" name="文本框 2"/>
          <p:cNvSpPr txBox="1"/>
          <p:nvPr/>
        </p:nvSpPr>
        <p:spPr>
          <a:xfrm>
            <a:off x="1162050" y="1316990"/>
            <a:ext cx="9669145" cy="1753235"/>
          </a:xfrm>
          <a:prstGeom prst="rect">
            <a:avLst/>
          </a:prstGeom>
          <a:noFill/>
        </p:spPr>
        <p:txBody>
          <a:bodyPr wrap="square" rtlCol="0">
            <a:spAutoFit/>
          </a:bodyPr>
          <a:lstStyle/>
          <a:p>
            <a:pPr fontAlgn="auto">
              <a:lnSpc>
                <a:spcPct val="150000"/>
              </a:lnSpc>
            </a:pPr>
            <a:r>
              <a:rPr lang="en-US" sz="2400">
                <a:solidFill>
                  <a:srgbClr val="FF0000"/>
                </a:solidFill>
                <a:latin typeface="Times New Roman" panose="02020603050405020304" charset="0"/>
                <a:ea typeface="宋体" panose="02010600030101010101" pitchFamily="2" charset="-122"/>
                <a:sym typeface="+mn-ea"/>
              </a:rPr>
              <a:t>In my opinion, the author argues that people should learn to observe and understand the world from  different perspectives and try to collect new solutions to  problems.</a:t>
            </a:r>
            <a:endParaRPr lang="zh-CN" altLang="en-US" sz="2400"/>
          </a:p>
        </p:txBody>
      </p:sp>
      <p:sp>
        <p:nvSpPr>
          <p:cNvPr id="4" name="文本框 3"/>
          <p:cNvSpPr txBox="1"/>
          <p:nvPr/>
        </p:nvSpPr>
        <p:spPr>
          <a:xfrm>
            <a:off x="939800" y="3712210"/>
            <a:ext cx="10312400" cy="460375"/>
          </a:xfrm>
          <a:prstGeom prst="rect">
            <a:avLst/>
          </a:prstGeom>
          <a:noFill/>
          <a:ln w="9525">
            <a:noFill/>
          </a:ln>
        </p:spPr>
        <p:txBody>
          <a:bodyPr wrap="square">
            <a:spAutoFit/>
          </a:bodyPr>
          <a:lstStyle/>
          <a:p>
            <a:pPr indent="0"/>
            <a:r>
              <a:rPr lang="en-US" sz="2400" b="1">
                <a:latin typeface="Times New Roman" panose="02020603050405020304" charset="0"/>
                <a:ea typeface="宋体" panose="02010600030101010101" pitchFamily="2" charset="-122"/>
                <a:cs typeface="Times New Roman" panose="02020603050405020304" charset="0"/>
              </a:rPr>
              <a:t>2. What does Proust mean by “The only true voyage of discovery”? </a:t>
            </a:r>
            <a:endParaRPr lang="zh-CN" altLang="en-US" sz="2400" b="1">
              <a:latin typeface="Times New Roman" panose="02020603050405020304" charset="0"/>
              <a:cs typeface="Times New Roman" panose="02020603050405020304" charset="0"/>
            </a:endParaRPr>
          </a:p>
        </p:txBody>
      </p:sp>
      <p:sp>
        <p:nvSpPr>
          <p:cNvPr id="5" name="文本框 4"/>
          <p:cNvSpPr txBox="1"/>
          <p:nvPr/>
        </p:nvSpPr>
        <p:spPr>
          <a:xfrm>
            <a:off x="1162050" y="4451350"/>
            <a:ext cx="9669145" cy="1198880"/>
          </a:xfrm>
          <a:prstGeom prst="rect">
            <a:avLst/>
          </a:prstGeom>
          <a:noFill/>
          <a:ln w="9525">
            <a:noFill/>
          </a:ln>
        </p:spPr>
        <p:txBody>
          <a:bodyPr wrap="square">
            <a:spAutoFit/>
          </a:bodyPr>
          <a:lstStyle/>
          <a:p>
            <a:pPr indent="0" fontAlgn="auto">
              <a:lnSpc>
                <a:spcPct val="150000"/>
              </a:lnSpc>
            </a:pPr>
            <a:r>
              <a:rPr lang="en-US" sz="2400" b="0">
                <a:solidFill>
                  <a:srgbClr val="FF0000"/>
                </a:solidFill>
                <a:latin typeface="Times New Roman" panose="02020603050405020304" charset="0"/>
              </a:rPr>
              <a:t>Maybe it means that whoever wants to make a discovery must take action in person to find answers to the doubts in his or her mind. </a:t>
            </a:r>
            <a:endParaRPr lang="zh-CN" altLang="en-US" sz="2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569575" cy="3969385"/>
          </a:xfrm>
          <a:prstGeom prst="rect">
            <a:avLst/>
          </a:prstGeom>
          <a:noFill/>
          <a:ln w="9525">
            <a:noFill/>
          </a:ln>
        </p:spPr>
        <p:txBody>
          <a:bodyPr wrap="square">
            <a:spAutoFit/>
          </a:bodyPr>
          <a:lstStyle/>
          <a:p>
            <a:pPr indent="0" fontAlgn="auto">
              <a:lnSpc>
                <a:spcPct val="150000"/>
              </a:lnSpc>
            </a:pPr>
            <a:r>
              <a:rPr lang="en-US" sz="2400" b="0">
                <a:solidFill>
                  <a:srgbClr val="C00000"/>
                </a:solidFill>
                <a:latin typeface="Times New Roman" panose="02020603050405020304" charset="0"/>
                <a:ea typeface="宋体" panose="02010600030101010101" pitchFamily="2" charset="-122"/>
              </a:rPr>
              <a:t>1.  Among these is Esmeralda, the earliest wreck from the age of the European exploration of Asia. </a:t>
            </a: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[句式分析] </a:t>
            </a:r>
            <a:r>
              <a:rPr lang="en-US" sz="2400" b="0">
                <a:solidFill>
                  <a:schemeClr val="tx1"/>
                </a:solidFill>
                <a:latin typeface="Times New Roman" panose="02020603050405020304" charset="0"/>
                <a:ea typeface="宋体" panose="02010600030101010101" pitchFamily="2" charset="-122"/>
              </a:rPr>
              <a:t>本句使用了  全倒装 句式。Esmeralda为主句，the earliest wreck from the age of the European exploration of Asia作主语的 同位语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0">
                <a:solidFill>
                  <a:srgbClr val="FF0000"/>
                </a:solidFill>
                <a:latin typeface="Times New Roman" panose="02020603050405020304" charset="0"/>
                <a:ea typeface="宋体" panose="02010600030101010101" pitchFamily="2" charset="-122"/>
              </a:rPr>
              <a:t>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[尝试翻译]</a:t>
            </a:r>
            <a:r>
              <a:rPr lang="en-US" sz="2400" b="0">
                <a:solidFill>
                  <a:srgbClr val="FF0000"/>
                </a:solidFill>
                <a:latin typeface="Times New Roman" panose="02020603050405020304" charset="0"/>
                <a:ea typeface="宋体" panose="02010600030101010101" pitchFamily="2" charset="-122"/>
              </a:rPr>
              <a:t> </a:t>
            </a:r>
            <a:r>
              <a:rPr lang="en-US" sz="2400" b="0" u="sng">
                <a:solidFill>
                  <a:srgbClr val="FF0000"/>
                </a:solidFill>
                <a:latin typeface="Times New Roman" panose="02020603050405020304" charset="0"/>
                <a:ea typeface="宋体" panose="02010600030101010101" pitchFamily="2" charset="-122"/>
              </a:rPr>
              <a:t>埃斯梅拉达号就在其中，它是欧洲探索亚洲时期最早的沉船</a:t>
            </a:r>
            <a:r>
              <a:rPr lang="en-US" sz="2400" b="0">
                <a:solidFill>
                  <a:srgbClr val="FF0000"/>
                </a:solidFill>
                <a:latin typeface="Times New Roman" panose="02020603050405020304" charset="0"/>
                <a:ea typeface="宋体" panose="02010600030101010101" pitchFamily="2" charset="-122"/>
              </a:rPr>
              <a:t>。</a:t>
            </a:r>
            <a:endParaRPr lang="en-US" sz="2400" b="0" u="sng">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7475" y="0"/>
            <a:ext cx="6587490" cy="705485"/>
          </a:xfrm>
        </p:spPr>
        <p:txBody>
          <a:bodyPr>
            <a:normAutofit fontScale="90000"/>
          </a:bodyPr>
          <a:lstStyle/>
          <a:p>
            <a:pPr algn="ctr"/>
            <a:r>
              <a:rPr lang="en-US" altLang="zh-CN">
                <a:ln w="22225">
                  <a:solidFill>
                    <a:schemeClr val="accent2"/>
                  </a:solidFill>
                  <a:prstDash val="solid"/>
                </a:ln>
                <a:solidFill>
                  <a:schemeClr val="accent2">
                    <a:lumMod val="40000"/>
                    <a:lumOff val="60000"/>
                  </a:schemeClr>
                </a:solidFill>
                <a:effectLst/>
              </a:rPr>
              <a:t>Part One  Developing ideas</a:t>
            </a:r>
            <a:endParaRPr lang="en-US" altLang="zh-CN">
              <a:ln w="22225">
                <a:solidFill>
                  <a:schemeClr val="accent2"/>
                </a:solidFill>
                <a:prstDash val="solid"/>
              </a:ln>
              <a:solidFill>
                <a:schemeClr val="accent2">
                  <a:lumMod val="40000"/>
                  <a:lumOff val="60000"/>
                </a:schemeClr>
              </a:solidFill>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7162165" y="-40640"/>
            <a:ext cx="4671060" cy="1198880"/>
          </a:xfrm>
          <a:prstGeom prst="rect">
            <a:avLst/>
          </a:prstGeom>
          <a:noFill/>
        </p:spPr>
        <p:txBody>
          <a:bodyPr wrap="square" rtlCol="0">
            <a:spAutoFit/>
          </a:bodyPr>
          <a:lstStyle/>
          <a:p>
            <a:pPr fontAlgn="auto">
              <a:lnSpc>
                <a:spcPct val="150000"/>
              </a:lnSpc>
            </a:pPr>
            <a:r>
              <a:rPr lang="en-US" altLang="zh-CN" sz="2400">
                <a:solidFill>
                  <a:srgbClr val="00B050"/>
                </a:solidFill>
                <a:latin typeface="Times New Roman" panose="02020603050405020304" charset="0"/>
                <a:cs typeface="Times New Roman" panose="02020603050405020304" charset="0"/>
              </a:rPr>
              <a:t>Before reading, look at the picture and learn about zones of the ocean.</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 </a:t>
            </a:r>
            <a:endParaRPr lang="en-US" altLang="zh-CN" sz="240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1"/>
          <a:stretch>
            <a:fillRect/>
          </a:stretch>
        </p:blipFill>
        <p:spPr>
          <a:xfrm>
            <a:off x="0" y="705485"/>
            <a:ext cx="4243705" cy="6128385"/>
          </a:xfrm>
          <a:prstGeom prst="rect">
            <a:avLst/>
          </a:prstGeom>
        </p:spPr>
      </p:pic>
      <p:sp>
        <p:nvSpPr>
          <p:cNvPr id="100" name="文本框 99"/>
          <p:cNvSpPr txBox="1"/>
          <p:nvPr/>
        </p:nvSpPr>
        <p:spPr>
          <a:xfrm>
            <a:off x="4353560" y="1198880"/>
            <a:ext cx="7677150" cy="2306955"/>
          </a:xfrm>
          <a:prstGeom prst="rect">
            <a:avLst/>
          </a:prstGeom>
          <a:noFill/>
          <a:ln w="9525">
            <a:noFill/>
          </a:ln>
        </p:spPr>
        <p:txBody>
          <a:bodyPr wrap="square">
            <a:spAutoFit/>
          </a:bodyPr>
          <a:lstStyle/>
          <a:p>
            <a:pPr indent="0" fontAlgn="auto">
              <a:lnSpc>
                <a:spcPct val="150000"/>
              </a:lnSpc>
            </a:pPr>
            <a:r>
              <a:rPr lang="en-US" sz="2400" b="1">
                <a:latin typeface="Times New Roman" panose="02020603050405020304" charset="0"/>
              </a:rPr>
              <a:t>1. What different zones are there in the ocean?</a:t>
            </a:r>
            <a:r>
              <a:rPr lang="en-US" sz="2400" b="0">
                <a:latin typeface="Times New Roman" panose="02020603050405020304" charset="0"/>
              </a:rPr>
              <a:t> </a:t>
            </a:r>
            <a:r>
              <a:rPr lang="en-US" sz="2400" b="0">
                <a:solidFill>
                  <a:srgbClr val="FF0000"/>
                </a:solidFill>
                <a:latin typeface="Times New Roman" panose="02020603050405020304" charset="0"/>
              </a:rPr>
              <a:t> </a:t>
            </a:r>
            <a:r>
              <a:rPr lang="zh-CN" sz="2400" b="0">
                <a:solidFill>
                  <a:srgbClr val="FF0000"/>
                </a:solidFill>
                <a:cs typeface="Times New Roman" panose="02020603050405020304" charset="0"/>
              </a:rPr>
              <a:t> </a:t>
            </a:r>
            <a:r>
              <a:rPr lang="zh-CN" sz="2400" b="0">
                <a:solidFill>
                  <a:srgbClr val="FF0000"/>
                </a:solidFill>
                <a:cs typeface="Times New Roman" panose="02020603050405020304" charset="0"/>
              </a:rPr>
              <a:t>
</a:t>
            </a:r>
            <a:endParaRPr lang="zh-CN" sz="2400" b="0">
              <a:solidFill>
                <a:srgbClr val="FF0000"/>
              </a:solidFill>
              <a:latin typeface="Times New Roman" panose="02020603050405020304" charset="0"/>
              <a:cs typeface="Times New Roman" panose="02020603050405020304" charset="0"/>
            </a:endParaRPr>
          </a:p>
          <a:p>
            <a:pPr indent="0" fontAlgn="auto">
              <a:lnSpc>
                <a:spcPct val="150000"/>
              </a:lnSpc>
            </a:pPr>
            <a:endParaRPr lang="zh-CN" altLang="en-US" sz="2400"/>
          </a:p>
          <a:p>
            <a:pPr indent="0" fontAlgn="auto">
              <a:lnSpc>
                <a:spcPct val="150000"/>
              </a:lnSpc>
            </a:pPr>
            <a:endParaRPr lang="zh-CN" altLang="en-US" sz="2400"/>
          </a:p>
        </p:txBody>
      </p:sp>
      <p:sp>
        <p:nvSpPr>
          <p:cNvPr id="6" name="文本框 5"/>
          <p:cNvSpPr txBox="1"/>
          <p:nvPr/>
        </p:nvSpPr>
        <p:spPr>
          <a:xfrm>
            <a:off x="4662805" y="1862455"/>
            <a:ext cx="5520055" cy="1198880"/>
          </a:xfrm>
          <a:prstGeom prst="rect">
            <a:avLst/>
          </a:prstGeom>
          <a:noFill/>
        </p:spPr>
        <p:txBody>
          <a:bodyPr wrap="square" rtlCol="0">
            <a:spAutoFit/>
          </a:bodyPr>
          <a:lstStyle/>
          <a:p>
            <a:pPr indent="0" fontAlgn="auto">
              <a:lnSpc>
                <a:spcPct val="150000"/>
              </a:lnSpc>
            </a:pPr>
            <a:r>
              <a:rPr lang="zh-CN" sz="2400">
                <a:solidFill>
                  <a:srgbClr val="FF0000"/>
                </a:solidFill>
                <a:latin typeface="Times New Roman" panose="02020603050405020304" charset="0"/>
                <a:cs typeface="Times New Roman" panose="02020603050405020304" charset="0"/>
                <a:sym typeface="+mn-ea"/>
              </a:rPr>
              <a:t>Sunlight Zone, Twilight Zone(弱光层), </a:t>
            </a:r>
            <a:endParaRPr lang="zh-CN" sz="2400" b="0">
              <a:solidFill>
                <a:srgbClr val="FF0000"/>
              </a:solidFill>
              <a:latin typeface="Times New Roman" panose="02020603050405020304" charset="0"/>
              <a:cs typeface="Times New Roman" panose="02020603050405020304" charset="0"/>
            </a:endParaRPr>
          </a:p>
          <a:p>
            <a:pPr indent="0" fontAlgn="auto">
              <a:lnSpc>
                <a:spcPct val="150000"/>
              </a:lnSpc>
            </a:pPr>
            <a:r>
              <a:rPr lang="zh-CN" sz="2400">
                <a:solidFill>
                  <a:srgbClr val="FF0000"/>
                </a:solidFill>
                <a:latin typeface="Times New Roman" panose="02020603050405020304" charset="0"/>
                <a:cs typeface="Times New Roman" panose="02020603050405020304" charset="0"/>
                <a:sym typeface="+mn-ea"/>
              </a:rPr>
              <a:t>Midnight Zone, Abyssal Zone(深海区)</a:t>
            </a:r>
            <a:endParaRPr lang="zh-CN" altLang="en-US" sz="2400">
              <a:latin typeface="Times New Roman" panose="02020603050405020304" charset="0"/>
            </a:endParaRPr>
          </a:p>
        </p:txBody>
      </p:sp>
      <p:sp>
        <p:nvSpPr>
          <p:cNvPr id="3" name="文本框 2"/>
          <p:cNvSpPr txBox="1"/>
          <p:nvPr/>
        </p:nvSpPr>
        <p:spPr>
          <a:xfrm>
            <a:off x="4353560" y="3724910"/>
            <a:ext cx="7310755" cy="2306955"/>
          </a:xfrm>
          <a:prstGeom prst="rect">
            <a:avLst/>
          </a:prstGeom>
          <a:noFill/>
          <a:ln w="9525">
            <a:noFill/>
          </a:ln>
        </p:spPr>
        <p:txBody>
          <a:bodyPr wrap="square">
            <a:spAutoFit/>
          </a:bodyPr>
          <a:lstStyle/>
          <a:p>
            <a:pPr indent="0"/>
            <a:r>
              <a:rPr lang="en-US" sz="2400" b="1">
                <a:latin typeface="Times New Roman" panose="02020603050405020304" charset="0"/>
              </a:rPr>
              <a:t>2. Which parts of the ocean  have been explored? </a:t>
            </a:r>
            <a:endParaRPr lang="en-US" sz="2400" b="1">
              <a:solidFill>
                <a:srgbClr val="FF0000"/>
              </a:solidFill>
              <a:latin typeface="Times New Roman" panose="02020603050405020304" charset="0"/>
            </a:endParaRPr>
          </a:p>
          <a:p>
            <a:pPr indent="0"/>
            <a:endParaRPr lang="zh-CN" altLang="en-US" sz="2400"/>
          </a:p>
          <a:p>
            <a:pPr indent="0"/>
            <a:endParaRPr lang="zh-CN" altLang="en-US" sz="2400"/>
          </a:p>
          <a:p>
            <a:endParaRPr lang="zh-CN" altLang="en-US" sz="2400"/>
          </a:p>
        </p:txBody>
      </p:sp>
      <p:sp>
        <p:nvSpPr>
          <p:cNvPr id="7" name="文本框 6"/>
          <p:cNvSpPr txBox="1"/>
          <p:nvPr/>
        </p:nvSpPr>
        <p:spPr>
          <a:xfrm>
            <a:off x="4544060" y="4218305"/>
            <a:ext cx="6626860" cy="1198880"/>
          </a:xfrm>
          <a:prstGeom prst="rect">
            <a:avLst/>
          </a:prstGeom>
          <a:noFill/>
        </p:spPr>
        <p:txBody>
          <a:bodyPr wrap="square" rtlCol="0">
            <a:spAutoFit/>
          </a:bodyPr>
          <a:lstStyle/>
          <a:p>
            <a:pPr fontAlgn="auto">
              <a:lnSpc>
                <a:spcPct val="150000"/>
              </a:lnSpc>
            </a:pPr>
            <a:r>
              <a:rPr lang="en-US" sz="2400">
                <a:solidFill>
                  <a:srgbClr val="FF0000"/>
                </a:solidFill>
                <a:latin typeface="Times New Roman" panose="02020603050405020304" charset="0"/>
                <a:cs typeface="Times New Roman" panose="02020603050405020304" charset="0"/>
                <a:sym typeface="+mn-ea"/>
              </a:rPr>
              <a:t>I think that the top three zones have been explored with the help of current technologies. </a:t>
            </a:r>
            <a:endParaRPr lang="zh-CN" altLang="en-US" sz="2400">
              <a:latin typeface="Times New Roman" panose="02020603050405020304" charset="0"/>
              <a:cs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815320" cy="5077460"/>
          </a:xfrm>
          <a:prstGeom prst="rect">
            <a:avLst/>
          </a:prstGeom>
          <a:noFill/>
          <a:ln w="9525">
            <a:noFill/>
          </a:ln>
        </p:spPr>
        <p:txBody>
          <a:bodyPr wrap="square">
            <a:spAutoFit/>
          </a:bodyPr>
          <a:lstStyle/>
          <a:p>
            <a:pPr indent="0" fontAlgn="auto">
              <a:lnSpc>
                <a:spcPct val="150000"/>
              </a:lnSpc>
            </a:pPr>
            <a:r>
              <a:rPr lang="en-US" sz="2400" b="0">
                <a:solidFill>
                  <a:srgbClr val="C00000"/>
                </a:solidFill>
                <a:latin typeface="Times New Roman" panose="02020603050405020304" charset="0"/>
                <a:ea typeface="宋体" panose="02010600030101010101" pitchFamily="2" charset="-122"/>
              </a:rPr>
              <a:t>2.  We have more detailed maps of the Moon, and even of Venus and Mars, than we do of Earth’s own sea bed. </a:t>
            </a: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rgbClr val="00B050"/>
                </a:solidFill>
                <a:latin typeface="Times New Roman" panose="02020603050405020304" charset="0"/>
                <a:ea typeface="宋体" panose="02010600030101010101" pitchFamily="2" charset="-122"/>
              </a:rPr>
              <a:t>[句式分析] </a:t>
            </a:r>
            <a:r>
              <a:rPr lang="en-US" sz="2400" b="0">
                <a:solidFill>
                  <a:srgbClr val="FF0000"/>
                </a:solidFill>
                <a:latin typeface="Times New Roman" panose="02020603050405020304" charset="0"/>
                <a:ea typeface="宋体" panose="02010600030101010101" pitchFamily="2" charset="-122"/>
              </a:rPr>
              <a:t> 本句中than引导 比较状语 从句，其中do代替实意动词have  ,从而以避免和主句的谓语动词have 重复。 </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rgbClr val="00B050"/>
                </a:solidFill>
                <a:latin typeface="Times New Roman" panose="02020603050405020304" charset="0"/>
                <a:ea typeface="宋体" panose="02010600030101010101" pitchFamily="2" charset="-122"/>
              </a:rPr>
              <a:t>[尝试翻译]</a:t>
            </a:r>
            <a:r>
              <a:rPr lang="en-US" sz="2400" b="0">
                <a:solidFill>
                  <a:srgbClr val="FF0000"/>
                </a:solidFill>
                <a:latin typeface="Times New Roman" panose="02020603050405020304" charset="0"/>
                <a:ea typeface="宋体" panose="02010600030101010101" pitchFamily="2" charset="-122"/>
              </a:rPr>
              <a:t> </a:t>
            </a:r>
            <a:r>
              <a:rPr lang="en-US" sz="2400" b="0" u="sng">
                <a:solidFill>
                  <a:srgbClr val="FF0000"/>
                </a:solidFill>
                <a:latin typeface="Times New Roman" panose="02020603050405020304" charset="0"/>
                <a:ea typeface="宋体" panose="02010600030101010101" pitchFamily="2" charset="-122"/>
              </a:rPr>
              <a:t>我们有月球，甚至金星和火星的地图，比我们有地球海床的地图还要详细</a:t>
            </a:r>
            <a:r>
              <a:rPr lang="en-US" sz="2400" b="0">
                <a:solidFill>
                  <a:srgbClr val="FF0000"/>
                </a:solidFill>
                <a:latin typeface="Times New Roman" panose="02020603050405020304" charset="0"/>
                <a:ea typeface="宋体" panose="02010600030101010101" pitchFamily="2" charset="-122"/>
              </a:rPr>
              <a:t>。</a:t>
            </a: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endParaRPr lang="en-US" sz="2400" b="0" u="sng">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07460" y="100400"/>
            <a:ext cx="10969200" cy="705600"/>
          </a:xfrm>
        </p:spPr>
        <p:txBody>
          <a:bodyPr/>
          <a:lstStyle/>
          <a:p>
            <a:pPr algn="ctr"/>
            <a:r>
              <a:rPr lang="zh-CN" altLang="en-US">
                <a:solidFill>
                  <a:srgbClr val="1D41D5"/>
                </a:solidFill>
                <a:effectLst>
                  <a:outerShdw blurRad="38100" dist="25400" dir="5400000" algn="ctr" rotWithShape="0">
                    <a:srgbClr val="6E747A">
                      <a:alpha val="43000"/>
                    </a:srgbClr>
                  </a:outerShdw>
                </a:effectLst>
                <a:sym typeface="+mn-ea"/>
              </a:rPr>
              <a:t>Language appreciation </a:t>
            </a:r>
            <a:endParaRPr lang="zh-CN" altLang="en-US"/>
          </a:p>
        </p:txBody>
      </p:sp>
      <p:sp>
        <p:nvSpPr>
          <p:cNvPr id="100" name="文本框 99"/>
          <p:cNvSpPr txBox="1"/>
          <p:nvPr/>
        </p:nvSpPr>
        <p:spPr>
          <a:xfrm>
            <a:off x="861060" y="970280"/>
            <a:ext cx="10815320" cy="5077460"/>
          </a:xfrm>
          <a:prstGeom prst="rect">
            <a:avLst/>
          </a:prstGeom>
          <a:noFill/>
          <a:ln w="9525">
            <a:noFill/>
          </a:ln>
        </p:spPr>
        <p:txBody>
          <a:bodyPr wrap="square">
            <a:spAutoFit/>
          </a:bodyPr>
          <a:lstStyle/>
          <a:p>
            <a:pPr indent="0" fontAlgn="auto">
              <a:lnSpc>
                <a:spcPct val="150000"/>
              </a:lnSpc>
            </a:pPr>
            <a:r>
              <a:rPr lang="en-US" sz="2400" b="0">
                <a:solidFill>
                  <a:srgbClr val="C00000"/>
                </a:solidFill>
                <a:latin typeface="Times New Roman" panose="02020603050405020304" charset="0"/>
                <a:ea typeface="宋体" panose="02010600030101010101" pitchFamily="2" charset="-122"/>
              </a:rPr>
              <a:t>3.  Being a tough environment of complete darkness, enormous pressure and intense cold, the ocean depths have long been beyond the reach of human exploration.  </a:t>
            </a:r>
            <a:endParaRPr lang="en-US" sz="2400" b="0">
              <a:solidFill>
                <a:srgbClr val="C00000"/>
              </a:solidFill>
              <a:latin typeface="Times New Roman" panose="02020603050405020304" charset="0"/>
              <a:ea typeface="宋体" panose="02010600030101010101" pitchFamily="2" charset="-122"/>
            </a:endParaRPr>
          </a:p>
          <a:p>
            <a:pPr indent="0" fontAlgn="auto">
              <a:lnSpc>
                <a:spcPct val="150000"/>
              </a:lnSpc>
            </a:pPr>
            <a:endParaRPr lang="en-US" sz="2400" b="0">
              <a:solidFill>
                <a:srgbClr val="FF0000"/>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句式分析</a:t>
            </a:r>
            <a:r>
              <a:rPr lang="en-US" sz="2400" b="1">
                <a:solidFill>
                  <a:schemeClr val="accent3"/>
                </a:solidFill>
                <a:latin typeface="Times New Roman" panose="02020603050405020304" charset="0"/>
                <a:ea typeface="宋体" panose="02010600030101010101" pitchFamily="2" charset="-122"/>
              </a:rPr>
              <a:t>]</a:t>
            </a:r>
            <a:r>
              <a:rPr lang="en-US" sz="2400" b="0">
                <a:solidFill>
                  <a:schemeClr val="accent3"/>
                </a:solidFill>
                <a:latin typeface="Times New Roman" panose="02020603050405020304" charset="0"/>
                <a:ea typeface="宋体" panose="02010600030101010101" pitchFamily="2" charset="-122"/>
              </a:rPr>
              <a:t> </a:t>
            </a:r>
            <a:r>
              <a:rPr lang="en-US" sz="2400">
                <a:solidFill>
                  <a:srgbClr val="FF0000"/>
                </a:solidFill>
                <a:latin typeface="Times New Roman" panose="02020603050405020304" charset="0"/>
                <a:ea typeface="宋体" panose="02010600030101010101" pitchFamily="2" charset="-122"/>
                <a:sym typeface="+mn-ea"/>
              </a:rPr>
              <a:t> </a:t>
            </a:r>
            <a:r>
              <a:rPr lang="en-US" sz="2400">
                <a:solidFill>
                  <a:schemeClr val="tx1"/>
                </a:solidFill>
                <a:latin typeface="Times New Roman" panose="02020603050405020304" charset="0"/>
                <a:ea typeface="宋体" panose="02010600030101010101" pitchFamily="2" charset="-122"/>
                <a:sym typeface="+mn-ea"/>
              </a:rPr>
              <a:t>“ Being a tough environment of complete darkness, enormous pressure and intense cold” 为现在分词短语作 原因状语  ，相当于原因状语从句：Because it’s a tough environment of complete darkness, enormous pressure and intense cold.</a:t>
            </a:r>
            <a:endParaRPr lang="en-US" sz="2400" b="0">
              <a:solidFill>
                <a:schemeClr val="tx1"/>
              </a:solidFill>
              <a:latin typeface="Times New Roman" panose="02020603050405020304" charset="0"/>
              <a:ea typeface="宋体" panose="02010600030101010101" pitchFamily="2" charset="-122"/>
            </a:endParaRPr>
          </a:p>
          <a:p>
            <a:pPr indent="0" fontAlgn="auto">
              <a:lnSpc>
                <a:spcPct val="150000"/>
              </a:lnSpc>
            </a:pPr>
            <a:endParaRPr lang="en-US" sz="2400" b="0">
              <a:solidFill>
                <a:schemeClr val="accent3"/>
              </a:solidFill>
              <a:latin typeface="Times New Roman" panose="02020603050405020304" charset="0"/>
              <a:ea typeface="宋体" panose="02010600030101010101" pitchFamily="2" charset="-122"/>
            </a:endParaRPr>
          </a:p>
          <a:p>
            <a:pPr indent="0" fontAlgn="auto">
              <a:lnSpc>
                <a:spcPct val="150000"/>
              </a:lnSpc>
            </a:pPr>
            <a:r>
              <a:rPr lang="en-US" sz="2400" b="1">
                <a:solidFill>
                  <a:schemeClr val="accent3"/>
                </a:solidFill>
                <a:latin typeface="Times New Roman" panose="02020603050405020304" charset="0"/>
                <a:ea typeface="宋体" panose="02010600030101010101" pitchFamily="2" charset="-122"/>
              </a:rPr>
              <a:t>[</a:t>
            </a:r>
            <a:r>
              <a:rPr lang="zh-CN" sz="2400" b="1">
                <a:solidFill>
                  <a:schemeClr val="accent3"/>
                </a:solidFill>
                <a:ea typeface="宋体" panose="02010600030101010101" pitchFamily="2" charset="-122"/>
              </a:rPr>
              <a:t>尝试翻译</a:t>
            </a:r>
            <a:r>
              <a:rPr lang="en-US" sz="2400" b="1">
                <a:solidFill>
                  <a:schemeClr val="accent3"/>
                </a:solidFill>
                <a:latin typeface="Times New Roman" panose="02020603050405020304" charset="0"/>
                <a:ea typeface="宋体" panose="02010600030101010101" pitchFamily="2" charset="-122"/>
              </a:rPr>
              <a:t>]</a:t>
            </a:r>
            <a:r>
              <a:rPr lang="en-US" sz="2400" b="1">
                <a:solidFill>
                  <a:schemeClr val="accent3"/>
                </a:solidFill>
                <a:latin typeface="Calibri" panose="020F0502020204030204" charset="0"/>
                <a:ea typeface="宋体" panose="02010600030101010101" pitchFamily="2" charset="-122"/>
                <a:cs typeface="Times New Roman" panose="02020603050405020304" charset="0"/>
              </a:rPr>
              <a:t> </a:t>
            </a:r>
            <a:r>
              <a:rPr lang="en-US" sz="2400" u="sng">
                <a:solidFill>
                  <a:srgbClr val="FF0000"/>
                </a:solidFill>
                <a:latin typeface="Times New Roman" panose="02020603050405020304" charset="0"/>
                <a:ea typeface="宋体" panose="02010600030101010101" pitchFamily="2" charset="-122"/>
                <a:sym typeface="+mn-ea"/>
              </a:rPr>
              <a:t>海洋深处环境恶劣，一片漆黑，压力巨大，温度极低，长期以来都是人类无法探索的</a:t>
            </a:r>
            <a:r>
              <a:rPr lang="en-US" sz="2400">
                <a:solidFill>
                  <a:srgbClr val="FF0000"/>
                </a:solidFill>
                <a:latin typeface="Times New Roman" panose="02020603050405020304" charset="0"/>
                <a:ea typeface="宋体" panose="02010600030101010101" pitchFamily="2" charset="-122"/>
                <a:sym typeface="+mn-ea"/>
              </a:rPr>
              <a:t>。</a:t>
            </a:r>
            <a:endParaRPr lang="en-US" sz="2400" b="0" u="sng">
              <a:solidFill>
                <a:srgbClr val="FF0000"/>
              </a:solidFill>
              <a:latin typeface="Calibri" panose="020F0502020204030204" charset="0"/>
              <a:ea typeface="宋体" panose="02010600030101010101" pitchFamily="2" charset="-122"/>
              <a:cs typeface="Times New Roman" panose="02020603050405020304" charset="0"/>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2691130" y="0"/>
            <a:ext cx="6581140" cy="705485"/>
          </a:xfrm>
        </p:spPr>
        <p:txBody>
          <a:bodyPr/>
          <a:lstStyle/>
          <a:p>
            <a:pPr algn="ctr"/>
            <a:r>
              <a:rPr lang="en-US" altLang="zh-CN">
                <a:ln w="22225">
                  <a:solidFill>
                    <a:schemeClr val="accent2"/>
                  </a:solidFill>
                  <a:prstDash val="solid"/>
                </a:ln>
                <a:solidFill>
                  <a:schemeClr val="accent2">
                    <a:lumMod val="40000"/>
                    <a:lumOff val="60000"/>
                  </a:schemeClr>
                </a:solidFill>
                <a:effectLst/>
                <a:sym typeface="+mn-ea"/>
              </a:rPr>
              <a:t>Language points </a:t>
            </a:r>
            <a:endParaRPr lang="zh-CN" altLang="en-US"/>
          </a:p>
        </p:txBody>
      </p:sp>
      <p:grpSp>
        <p:nvGrpSpPr>
          <p:cNvPr id="58" name="Group 21_1"/>
          <p:cNvGrpSpPr/>
          <p:nvPr/>
        </p:nvGrpSpPr>
        <p:grpSpPr>
          <a:xfrm>
            <a:off x="-140970" y="0"/>
            <a:ext cx="12278360" cy="670877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5" name="表格 4"/>
          <p:cNvGraphicFramePr>
            <a:graphicFrameLocks noGrp="1"/>
          </p:cNvGraphicFramePr>
          <p:nvPr>
            <p:custDataLst>
              <p:tags r:id="rId1"/>
            </p:custDataLst>
          </p:nvPr>
        </p:nvGraphicFramePr>
        <p:xfrm>
          <a:off x="389890" y="850265"/>
          <a:ext cx="11440160" cy="5760720"/>
        </p:xfrm>
        <a:graphic>
          <a:graphicData uri="http://schemas.openxmlformats.org/drawingml/2006/table">
            <a:tbl>
              <a:tblPr firstRow="1" bandRow="1">
                <a:tableStyleId>{5C22544A-7EE6-4342-B048-85BDC9FD1C3A}</a:tableStyleId>
              </a:tblPr>
              <a:tblGrid>
                <a:gridCol w="5720080"/>
                <a:gridCol w="5720080"/>
              </a:tblGrid>
              <a:tr h="786765">
                <a:tc>
                  <a:txBody>
                    <a:bodyPr wrap="square"/>
                    <a:lstStyle/>
                    <a:p>
                      <a:pPr>
                        <a:buNone/>
                      </a:pPr>
                      <a:endParaRPr lang="zh-CN" altLang="en-US" sz="2400"/>
                    </a:p>
                    <a:p>
                      <a:pPr>
                        <a:buNone/>
                      </a:pPr>
                      <a:r>
                        <a:rPr lang="en-US" altLang="zh-CN" sz="2400"/>
                        <a:t>1   set sail for </a:t>
                      </a:r>
                      <a:endParaRPr lang="en-US" altLang="zh-CN" sz="2400"/>
                    </a:p>
                  </a:txBody>
                  <a:tcPr vert="horz"/>
                </a:tc>
                <a:tc>
                  <a:txBody>
                    <a:bodyPr wrap="square"/>
                    <a:lstStyle/>
                    <a:p>
                      <a:pPr>
                        <a:buNone/>
                      </a:pPr>
                      <a:endParaRPr lang="zh-CN" altLang="en-US" sz="2400"/>
                    </a:p>
                    <a:p>
                      <a:pPr>
                        <a:buNone/>
                      </a:pPr>
                      <a:r>
                        <a:rPr lang="en-US" altLang="zh-CN" sz="2400"/>
                        <a:t>8   offer a window into...</a:t>
                      </a:r>
                      <a:endParaRPr lang="en-US" altLang="zh-CN" sz="2400"/>
                    </a:p>
                  </a:txBody>
                  <a:tcPr vert="horz"/>
                </a:tc>
              </a:tr>
              <a:tr h="781050">
                <a:tc>
                  <a:txBody>
                    <a:bodyPr wrap="square"/>
                    <a:lstStyle/>
                    <a:p>
                      <a:pPr>
                        <a:buNone/>
                      </a:pPr>
                      <a:endParaRPr lang="zh-CN" altLang="en-US" sz="2400"/>
                    </a:p>
                    <a:p>
                      <a:pPr>
                        <a:buNone/>
                      </a:pPr>
                      <a:r>
                        <a:rPr lang="en-US" altLang="zh-CN" sz="2400"/>
                        <a:t>2  continue to do sth </a:t>
                      </a:r>
                      <a:endParaRPr lang="en-US" altLang="zh-CN" sz="2400"/>
                    </a:p>
                  </a:txBody>
                  <a:tcPr vert="horz"/>
                </a:tc>
                <a:tc>
                  <a:txBody>
                    <a:bodyPr wrap="square"/>
                    <a:lstStyle/>
                    <a:p>
                      <a:pPr>
                        <a:buNone/>
                      </a:pPr>
                      <a:endParaRPr lang="zh-CN" altLang="en-US" sz="2400"/>
                    </a:p>
                    <a:p>
                      <a:pPr>
                        <a:buNone/>
                      </a:pPr>
                      <a:r>
                        <a:rPr lang="en-US" altLang="zh-CN" sz="2400"/>
                        <a:t>9   at the rate of...</a:t>
                      </a:r>
                      <a:endParaRPr lang="en-US" altLang="zh-CN" sz="2400"/>
                    </a:p>
                  </a:txBody>
                  <a:tcPr vert="horz"/>
                </a:tc>
              </a:tr>
              <a:tr h="788035">
                <a:tc>
                  <a:txBody>
                    <a:bodyPr wrap="square"/>
                    <a:lstStyle/>
                    <a:p>
                      <a:pPr>
                        <a:buNone/>
                      </a:pPr>
                      <a:endParaRPr lang="zh-CN" altLang="en-US" sz="2400"/>
                    </a:p>
                    <a:p>
                      <a:pPr>
                        <a:buNone/>
                      </a:pPr>
                      <a:r>
                        <a:rPr lang="en-US" altLang="zh-CN" sz="2400"/>
                        <a:t>3  be equivalent to...</a:t>
                      </a:r>
                      <a:endParaRPr lang="en-US" altLang="zh-CN" sz="2400"/>
                    </a:p>
                  </a:txBody>
                  <a:tcPr vert="horz"/>
                </a:tc>
                <a:tc>
                  <a:txBody>
                    <a:bodyPr wrap="square"/>
                    <a:lstStyle/>
                    <a:p>
                      <a:pPr>
                        <a:buNone/>
                      </a:pPr>
                      <a:endParaRPr lang="zh-CN" altLang="en-US" sz="2400"/>
                    </a:p>
                    <a:p>
                      <a:pPr>
                        <a:buNone/>
                      </a:pPr>
                      <a:r>
                        <a:rPr lang="en-US" altLang="zh-CN" sz="2400"/>
                        <a:t>10  in the extreme circumstances </a:t>
                      </a:r>
                      <a:endParaRPr lang="en-US" altLang="zh-CN" sz="2400"/>
                    </a:p>
                  </a:txBody>
                  <a:tcPr vert="horz"/>
                </a:tc>
              </a:tr>
              <a:tr h="788035">
                <a:tc>
                  <a:txBody>
                    <a:bodyPr wrap="square"/>
                    <a:lstStyle/>
                    <a:p>
                      <a:pPr>
                        <a:buNone/>
                      </a:pPr>
                      <a:endParaRPr lang="zh-CN" altLang="en-US" sz="2400"/>
                    </a:p>
                    <a:p>
                      <a:pPr>
                        <a:buNone/>
                      </a:pPr>
                      <a:r>
                        <a:rPr lang="en-US" altLang="zh-CN" sz="2400"/>
                        <a:t>4  hold the record for...</a:t>
                      </a:r>
                      <a:endParaRPr lang="en-US" altLang="zh-CN" sz="2400"/>
                    </a:p>
                  </a:txBody>
                  <a:tcPr vert="horz"/>
                </a:tc>
                <a:tc>
                  <a:txBody>
                    <a:bodyPr wrap="square"/>
                    <a:lstStyle/>
                    <a:p>
                      <a:pPr>
                        <a:buNone/>
                      </a:pPr>
                      <a:endParaRPr lang="zh-CN" altLang="en-US" sz="2400"/>
                    </a:p>
                    <a:p>
                      <a:pPr>
                        <a:buNone/>
                      </a:pPr>
                      <a:r>
                        <a:rPr lang="en-US" altLang="zh-CN" sz="2400"/>
                        <a:t>11  overcome the challenges of...</a:t>
                      </a:r>
                      <a:endParaRPr lang="en-US" altLang="zh-CN" sz="2400"/>
                    </a:p>
                  </a:txBody>
                  <a:tcPr vert="horz"/>
                </a:tc>
              </a:tr>
              <a:tr h="788035">
                <a:tc>
                  <a:txBody>
                    <a:bodyPr wrap="square"/>
                    <a:lstStyle/>
                    <a:p>
                      <a:pPr>
                        <a:buNone/>
                      </a:pPr>
                      <a:endParaRPr lang="zh-CN" altLang="en-US" sz="2400"/>
                    </a:p>
                    <a:p>
                      <a:pPr>
                        <a:buNone/>
                      </a:pPr>
                      <a:r>
                        <a:rPr lang="en-US" altLang="zh-CN" sz="2400"/>
                        <a:t>5  beyond the reach of ...</a:t>
                      </a:r>
                      <a:endParaRPr lang="en-US" altLang="zh-CN" sz="2400"/>
                    </a:p>
                  </a:txBody>
                  <a:tcPr vert="horz"/>
                </a:tc>
                <a:tc>
                  <a:txBody>
                    <a:bodyPr wrap="square"/>
                    <a:lstStyle/>
                    <a:p>
                      <a:pPr>
                        <a:buNone/>
                      </a:pPr>
                      <a:endParaRPr lang="zh-CN" altLang="en-US" sz="2400"/>
                    </a:p>
                    <a:p>
                      <a:pPr>
                        <a:buNone/>
                      </a:pPr>
                      <a:r>
                        <a:rPr lang="en-US" altLang="zh-CN" sz="2400"/>
                        <a:t>12  It’s no surprise that-clause</a:t>
                      </a:r>
                      <a:endParaRPr lang="en-US" altLang="zh-CN" sz="2400"/>
                    </a:p>
                  </a:txBody>
                  <a:tcPr vert="horz"/>
                </a:tc>
              </a:tr>
              <a:tr h="788035">
                <a:tc>
                  <a:txBody>
                    <a:bodyPr wrap="square"/>
                    <a:lstStyle/>
                    <a:p>
                      <a:pPr>
                        <a:buNone/>
                      </a:pPr>
                      <a:endParaRPr lang="zh-CN" altLang="en-US" sz="2400"/>
                    </a:p>
                    <a:p>
                      <a:pPr>
                        <a:buNone/>
                      </a:pPr>
                      <a:r>
                        <a:rPr lang="en-US" altLang="zh-CN" sz="2400"/>
                        <a:t>6  if any </a:t>
                      </a:r>
                      <a:endParaRPr lang="en-US" altLang="zh-CN" sz="2400"/>
                    </a:p>
                  </a:txBody>
                  <a:tcPr vert="horz"/>
                </a:tc>
                <a:tc>
                  <a:txBody>
                    <a:bodyPr wrap="square"/>
                    <a:lstStyle/>
                    <a:p>
                      <a:pPr>
                        <a:buNone/>
                      </a:pPr>
                      <a:endParaRPr lang="zh-CN" altLang="en-US" sz="2400"/>
                    </a:p>
                    <a:p>
                      <a:pPr>
                        <a:buNone/>
                      </a:pPr>
                      <a:r>
                        <a:rPr lang="en-US" altLang="zh-CN" sz="2400"/>
                        <a:t>13  open up</a:t>
                      </a:r>
                      <a:endParaRPr lang="en-US" altLang="zh-CN" sz="2400"/>
                    </a:p>
                  </a:txBody>
                  <a:tcPr vert="horz"/>
                </a:tc>
              </a:tr>
              <a:tr h="788035">
                <a:tc>
                  <a:txBody>
                    <a:bodyPr wrap="square"/>
                    <a:lstStyle/>
                    <a:p>
                      <a:pPr>
                        <a:buNone/>
                      </a:pPr>
                      <a:endParaRPr lang="zh-CN" altLang="en-US" sz="2400"/>
                    </a:p>
                    <a:p>
                      <a:pPr>
                        <a:buNone/>
                      </a:pPr>
                      <a:r>
                        <a:rPr lang="en-US" altLang="zh-CN" sz="2400"/>
                        <a:t>7  as with...</a:t>
                      </a:r>
                      <a:endParaRPr lang="en-US" altLang="zh-CN" sz="2400"/>
                    </a:p>
                  </a:txBody>
                  <a:tcPr vert="horz"/>
                </a:tc>
                <a:tc>
                  <a:txBody>
                    <a:bodyPr wrap="square"/>
                    <a:lstStyle/>
                    <a:p>
                      <a:pPr>
                        <a:buNone/>
                      </a:pPr>
                      <a:endParaRPr lang="zh-CN" altLang="en-US" sz="2400"/>
                    </a:p>
                    <a:p>
                      <a:pPr>
                        <a:buNone/>
                      </a:pPr>
                      <a:r>
                        <a:rPr lang="en-US" altLang="zh-CN" sz="2400"/>
                        <a:t>14  be familiar to sb</a:t>
                      </a:r>
                      <a:endParaRPr lang="en-US" altLang="zh-CN" sz="2400"/>
                    </a:p>
                  </a:txBody>
                  <a:tcPr vert="horz"/>
                </a:tc>
              </a:tr>
            </a:tbl>
          </a:graphicData>
        </a:graphic>
      </p:graphicFrame>
    </p:spTree>
    <p:custDataLst>
      <p:tags r:id="rId2"/>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309245" y="0"/>
            <a:ext cx="1250124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4" name="文本框 3"/>
          <p:cNvSpPr txBox="1"/>
          <p:nvPr/>
        </p:nvSpPr>
        <p:spPr>
          <a:xfrm>
            <a:off x="2563495" y="155575"/>
            <a:ext cx="7879715" cy="645160"/>
          </a:xfrm>
          <a:prstGeom prst="rect">
            <a:avLst/>
          </a:prstGeom>
          <a:noFill/>
        </p:spPr>
        <p:txBody>
          <a:bodyPr wrap="square" rtlCol="0">
            <a:spAutoFit/>
          </a:bodyPr>
          <a:lstStyle/>
          <a:p>
            <a:r>
              <a:rPr lang="en-US" altLang="zh-CN"/>
              <a:t> </a:t>
            </a:r>
            <a:r>
              <a:rPr lang="en-US" altLang="zh-CN" sz="3600" b="1">
                <a:solidFill>
                  <a:srgbClr val="00B0F0"/>
                </a:solidFill>
              </a:rPr>
              <a:t>Assignments for this period  </a:t>
            </a:r>
            <a:endParaRPr lang="en-US" altLang="zh-CN" sz="3600" b="1">
              <a:solidFill>
                <a:srgbClr val="00B0F0"/>
              </a:solidFill>
            </a:endParaRPr>
          </a:p>
        </p:txBody>
      </p:sp>
      <p:sp>
        <p:nvSpPr>
          <p:cNvPr id="5" name="文本框 4"/>
          <p:cNvSpPr txBox="1"/>
          <p:nvPr/>
        </p:nvSpPr>
        <p:spPr>
          <a:xfrm>
            <a:off x="1096645" y="1167130"/>
            <a:ext cx="9463405" cy="3784600"/>
          </a:xfrm>
          <a:prstGeom prst="rect">
            <a:avLst/>
          </a:prstGeom>
          <a:noFill/>
        </p:spPr>
        <p:txBody>
          <a:bodyPr wrap="square" rtlCol="0">
            <a:spAutoFit/>
          </a:bodyPr>
          <a:lstStyle/>
          <a:p>
            <a:pPr fontAlgn="auto">
              <a:lnSpc>
                <a:spcPct val="200000"/>
              </a:lnSpc>
            </a:pPr>
            <a:r>
              <a:rPr lang="en-US" altLang="zh-CN" sz="2400">
                <a:solidFill>
                  <a:srgbClr val="00B050"/>
                </a:solidFill>
              </a:rPr>
              <a:t>1. Review new words , phrases and useful expressions learned in this period. </a:t>
            </a:r>
            <a:endParaRPr lang="en-US" altLang="zh-CN" sz="2400">
              <a:solidFill>
                <a:srgbClr val="00B050"/>
              </a:solidFill>
            </a:endParaRPr>
          </a:p>
          <a:p>
            <a:pPr fontAlgn="auto">
              <a:lnSpc>
                <a:spcPct val="200000"/>
              </a:lnSpc>
            </a:pPr>
            <a:r>
              <a:rPr lang="en-US" altLang="zh-CN" sz="2400">
                <a:solidFill>
                  <a:srgbClr val="00B050"/>
                </a:solidFill>
              </a:rPr>
              <a:t>2. Feed back the structure and writing characteristics of an expository essay. </a:t>
            </a:r>
            <a:endParaRPr lang="en-US" altLang="zh-CN" sz="2400">
              <a:solidFill>
                <a:srgbClr val="00B050"/>
              </a:solidFill>
            </a:endParaRPr>
          </a:p>
          <a:p>
            <a:pPr fontAlgn="auto">
              <a:lnSpc>
                <a:spcPct val="200000"/>
              </a:lnSpc>
            </a:pPr>
            <a:r>
              <a:rPr lang="en-US" altLang="zh-CN" sz="2400">
                <a:solidFill>
                  <a:srgbClr val="00B050"/>
                </a:solidFill>
              </a:rPr>
              <a:t>3. Polish your writing- an article about an unexplained phenomenon. </a:t>
            </a:r>
            <a:endParaRPr lang="en-US" altLang="zh-CN" sz="2400">
              <a:solidFill>
                <a:srgbClr val="00B050"/>
              </a:solidFill>
            </a:endParaRP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9911014" y="723424"/>
            <a:ext cx="2161673" cy="228600"/>
            <a:chOff x="2805536" y="-1467853"/>
            <a:chExt cx="2161673" cy="228600"/>
          </a:xfrm>
        </p:grpSpPr>
        <p:sp>
          <p:nvSpPr>
            <p:cNvPr id="26" name="椭圆 25"/>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矩形 3"/>
          <p:cNvSpPr/>
          <p:nvPr/>
        </p:nvSpPr>
        <p:spPr>
          <a:xfrm>
            <a:off x="2971491" y="2665046"/>
            <a:ext cx="6020418" cy="923330"/>
          </a:xfrm>
          <a:prstGeom prst="rect">
            <a:avLst/>
          </a:prstGeom>
          <a:noFill/>
        </p:spPr>
        <p:txBody>
          <a:bodyPr wrap="square" lIns="91440" tIns="45720" rIns="91440" bIns="45720">
            <a:spAutoFit/>
          </a:bodyPr>
          <a:lstStyle/>
          <a:p>
            <a:pPr algn="dist"/>
            <a:r>
              <a:rPr lang="zh-CN" altLang="en-US" sz="5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感谢您的观看</a:t>
            </a:r>
            <a:endParaRPr lang="zh-CN" altLang="en-US" sz="5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3" name="图片 12" descr="新教材精创页眉-简化版"/>
          <p:cNvPicPr>
            <a:picLocks noChangeAspect="1"/>
          </p:cNvPicPr>
          <p:nvPr/>
        </p:nvPicPr>
        <p:blipFill>
          <a:blip r:embed="rId1"/>
          <a:stretch>
            <a:fillRect/>
          </a:stretch>
        </p:blipFill>
        <p:spPr>
          <a:xfrm>
            <a:off x="454025" y="94615"/>
            <a:ext cx="7475220" cy="857250"/>
          </a:xfrm>
          <a:prstGeom prst="rect">
            <a:avLst/>
          </a:prstGeom>
        </p:spPr>
      </p:pic>
      <p:grpSp>
        <p:nvGrpSpPr>
          <p:cNvPr id="58" name="Group 21_1"/>
          <p:cNvGrpSpPr/>
          <p:nvPr/>
        </p:nvGrpSpPr>
        <p:grpSpPr>
          <a:xfrm>
            <a:off x="635" y="0"/>
            <a:ext cx="12191365" cy="6744970"/>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2" name="New picture"/>
          <p:cNvPicPr/>
          <p:nvPr/>
        </p:nvPicPr>
        <p:blipFill>
          <a:blip r:embed="rId2"/>
          <a:stretch>
            <a:fillRect/>
          </a:stretch>
        </p:blipFill>
        <p:spPr>
          <a:xfrm>
            <a:off x="11468100" y="12103100"/>
            <a:ext cx="330200" cy="241300"/>
          </a:xfrm>
          <a:prstGeom prst="cube">
            <a:avLst/>
          </a:prstGeom>
        </p:spPr>
      </p:pic>
    </p:spTree>
    <p:custDataLst>
      <p:tags r:id="rId3"/>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18615" y="0"/>
            <a:ext cx="9058275" cy="705485"/>
          </a:xfrm>
        </p:spPr>
        <p:txBody>
          <a:bodyPr/>
          <a:lstStyle/>
          <a:p>
            <a:pPr algn="ctr"/>
            <a:r>
              <a:rPr lang="en-US" altLang="zh-CN">
                <a:solidFill>
                  <a:schemeClr val="accent1"/>
                </a:solidFill>
                <a:effectLst>
                  <a:outerShdw blurRad="38100" dist="25400" dir="5400000" algn="ctr" rotWithShape="0">
                    <a:srgbClr val="6E747A">
                      <a:alpha val="43000"/>
                    </a:srgbClr>
                  </a:outerShdw>
                </a:effectLst>
              </a:rPr>
              <a:t>Reading   Diving Deep</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3" name="图片 2"/>
          <p:cNvPicPr>
            <a:picLocks noChangeAspect="1"/>
          </p:cNvPicPr>
          <p:nvPr/>
        </p:nvPicPr>
        <p:blipFill>
          <a:blip r:embed="rId1"/>
          <a:stretch>
            <a:fillRect/>
          </a:stretch>
        </p:blipFill>
        <p:spPr>
          <a:xfrm>
            <a:off x="753110" y="835025"/>
            <a:ext cx="10677525" cy="5689600"/>
          </a:xfrm>
          <a:prstGeom prst="rect">
            <a:avLst/>
          </a:prstGeom>
        </p:spPr>
      </p:pic>
    </p:spTree>
    <p:custDataLst>
      <p:tags r:id="rId2"/>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395" y="118815"/>
            <a:ext cx="10969200" cy="705600"/>
          </a:xfrm>
        </p:spPr>
        <p:txBody>
          <a:bodyPr>
            <a:scene3d>
              <a:camera prst="orthographicFront"/>
              <a:lightRig rig="threePt" dir="t"/>
            </a:scene3d>
          </a:bodyPr>
          <a:lstStyle/>
          <a:p>
            <a:r>
              <a:rPr lang="zh-CN" altLang="en-US">
                <a:solidFill>
                  <a:schemeClr val="accent1"/>
                </a:solidFill>
                <a:effectLst>
                  <a:outerShdw blurRad="38100" dist="25400" dir="5400000" algn="ctr" rotWithShape="0">
                    <a:srgbClr val="6E747A">
                      <a:alpha val="43000"/>
                    </a:srgbClr>
                  </a:outerShdw>
                </a:effectLst>
              </a:rPr>
              <a:t>Skim the text and choose the best answer</a:t>
            </a:r>
            <a:endParaRPr lang="zh-CN" altLang="en-US">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695325" y="979805"/>
            <a:ext cx="10624820" cy="5631180"/>
          </a:xfrm>
          <a:prstGeom prst="rect">
            <a:avLst/>
          </a:prstGeom>
          <a:noFill/>
          <a:ln w="9525">
            <a:noFill/>
          </a:ln>
        </p:spPr>
        <p:txBody>
          <a:bodyPr wrap="square">
            <a:spAutoFit/>
          </a:bodyPr>
          <a:lstStyle/>
          <a:p>
            <a:pPr indent="0" fontAlgn="auto">
              <a:lnSpc>
                <a:spcPct val="150000"/>
              </a:lnSpc>
            </a:pPr>
            <a:r>
              <a:rPr lang="en-US" sz="2400" b="1">
                <a:latin typeface="Times New Roman" panose="02020603050405020304" charset="0"/>
              </a:rPr>
              <a:t>1. What caused the ancient Roman city of Neapolis to be buried underwater?  </a:t>
            </a:r>
            <a:endParaRPr lang="en-US" sz="2400" b="1">
              <a:latin typeface="Times New Roman" panose="02020603050405020304" charset="0"/>
            </a:endParaRPr>
          </a:p>
          <a:p>
            <a:pPr indent="0" fontAlgn="auto">
              <a:lnSpc>
                <a:spcPct val="150000"/>
              </a:lnSpc>
            </a:pPr>
            <a:r>
              <a:rPr lang="en-US" sz="2400" b="0">
                <a:latin typeface="Times New Roman" panose="02020603050405020304" charset="0"/>
              </a:rPr>
              <a:t>  A. An earthquake       B. A tsunami        C. A war        D. A typhoon </a:t>
            </a:r>
            <a:endParaRPr lang="en-US" sz="2400" b="0">
              <a:latin typeface="Times New Roman" panose="02020603050405020304" charset="0"/>
            </a:endParaRPr>
          </a:p>
          <a:p>
            <a:pPr indent="0" fontAlgn="auto">
              <a:lnSpc>
                <a:spcPct val="150000"/>
              </a:lnSpc>
            </a:pPr>
            <a:r>
              <a:rPr lang="zh-CN" sz="2400" b="1">
                <a:solidFill>
                  <a:srgbClr val="00B050"/>
                </a:solidFill>
                <a:cs typeface="Times New Roman" panose="02020603050405020304" charset="0"/>
                <a:sym typeface="+mn-ea"/>
              </a:rPr>
              <a:t>【答案</a:t>
            </a:r>
            <a:r>
              <a:rPr lang="en-US" altLang="zh-CN" sz="2400" b="1">
                <a:solidFill>
                  <a:srgbClr val="00B050"/>
                </a:solidFill>
                <a:cs typeface="Times New Roman" panose="02020603050405020304" charset="0"/>
                <a:sym typeface="+mn-ea"/>
              </a:rPr>
              <a:t> ______</a:t>
            </a:r>
            <a:r>
              <a:rPr lang="en-US" sz="2400" b="1">
                <a:solidFill>
                  <a:srgbClr val="00B050"/>
                </a:solidFill>
                <a:latin typeface="Times New Roman" panose="02020603050405020304" charset="0"/>
                <a:sym typeface="+mn-ea"/>
              </a:rPr>
              <a:t> </a:t>
            </a:r>
            <a:r>
              <a:rPr lang="zh-CN" sz="2400" b="1">
                <a:solidFill>
                  <a:srgbClr val="00B050"/>
                </a:solidFill>
                <a:cs typeface="Times New Roman" panose="02020603050405020304" charset="0"/>
                <a:sym typeface="+mn-ea"/>
              </a:rPr>
              <a:t>】</a:t>
            </a:r>
            <a:endParaRPr lang="en-US" sz="2400">
              <a:solidFill>
                <a:srgbClr val="00B050"/>
              </a:solidFill>
              <a:latin typeface="Times New Roman" panose="02020603050405020304" charset="0"/>
              <a:sym typeface="+mn-ea"/>
            </a:endParaRPr>
          </a:p>
          <a:p>
            <a:pPr indent="0" fontAlgn="auto">
              <a:lnSpc>
                <a:spcPct val="150000"/>
              </a:lnSpc>
            </a:pPr>
            <a:endParaRPr lang="en-US" sz="2400" b="0">
              <a:latin typeface="Times New Roman" panose="02020603050405020304" charset="0"/>
            </a:endParaRPr>
          </a:p>
          <a:p>
            <a:pPr indent="0" fontAlgn="auto">
              <a:lnSpc>
                <a:spcPct val="150000"/>
              </a:lnSpc>
            </a:pPr>
            <a:r>
              <a:rPr lang="en-US" sz="2400" b="1">
                <a:latin typeface="Times New Roman" panose="02020603050405020304" charset="0"/>
              </a:rPr>
              <a:t>2. What can we know about China’s Shenhai Yongshi? </a:t>
            </a:r>
            <a:endParaRPr lang="en-US" sz="2400" b="1">
              <a:latin typeface="Times New Roman" panose="02020603050405020304" charset="0"/>
            </a:endParaRPr>
          </a:p>
          <a:p>
            <a:pPr indent="0" fontAlgn="auto">
              <a:lnSpc>
                <a:spcPct val="150000"/>
              </a:lnSpc>
            </a:pPr>
            <a:r>
              <a:rPr lang="en-US" sz="2400" b="0">
                <a:latin typeface="Times New Roman" panose="02020603050405020304" charset="0"/>
              </a:rPr>
              <a:t>  A. It has explored waters thousands of meters deep. </a:t>
            </a:r>
            <a:r>
              <a:rPr lang="en-US" sz="2400" b="0">
                <a:latin typeface="Times New Roman" panose="02020603050405020304" charset="0"/>
              </a:rPr>
              <a:t> B. It’s a new underwater submarine for China.</a:t>
            </a:r>
            <a:r>
              <a:rPr lang="en-US" sz="2400" b="0">
                <a:latin typeface="Times New Roman" panose="02020603050405020304" charset="0"/>
              </a:rPr>
              <a:t> C. It holds the record for the deepest manned submarine dive. </a:t>
            </a:r>
            <a:r>
              <a:rPr lang="en-US" sz="2400" b="0">
                <a:latin typeface="Times New Roman" panose="02020603050405020304" charset="0"/>
              </a:rPr>
              <a:t> D. It has identified areas for deep-sea drilling.   </a:t>
            </a:r>
            <a:r>
              <a:rPr lang="en-US" sz="2400" b="0">
                <a:latin typeface="Times New Roman" panose="02020603050405020304" charset="0"/>
              </a:rPr>
              <a:t>
</a:t>
            </a:r>
            <a:endParaRPr lang="en-US" sz="2400" b="0">
              <a:latin typeface="Times New Roman" panose="02020603050405020304" charset="0"/>
            </a:endParaRPr>
          </a:p>
          <a:p>
            <a:pPr indent="0" fontAlgn="auto">
              <a:lnSpc>
                <a:spcPct val="150000"/>
              </a:lnSpc>
            </a:pPr>
            <a:r>
              <a:rPr lang="zh-CN" sz="2400" b="1">
                <a:solidFill>
                  <a:srgbClr val="00B050"/>
                </a:solidFill>
                <a:cs typeface="Times New Roman" panose="02020603050405020304" charset="0"/>
                <a:sym typeface="+mn-ea"/>
              </a:rPr>
              <a:t>【答案</a:t>
            </a:r>
            <a:r>
              <a:rPr lang="en-US" altLang="zh-CN" sz="2400" b="1">
                <a:solidFill>
                  <a:srgbClr val="00B050"/>
                </a:solidFill>
                <a:cs typeface="Times New Roman" panose="02020603050405020304" charset="0"/>
                <a:sym typeface="+mn-ea"/>
              </a:rPr>
              <a:t> ______</a:t>
            </a:r>
            <a:r>
              <a:rPr lang="en-US" sz="2400" b="1">
                <a:solidFill>
                  <a:srgbClr val="00B050"/>
                </a:solidFill>
                <a:latin typeface="Times New Roman" panose="02020603050405020304" charset="0"/>
                <a:sym typeface="+mn-ea"/>
              </a:rPr>
              <a:t> </a:t>
            </a:r>
            <a:r>
              <a:rPr lang="zh-CN" sz="2400" b="1">
                <a:solidFill>
                  <a:srgbClr val="00B050"/>
                </a:solidFill>
                <a:cs typeface="Times New Roman" panose="02020603050405020304" charset="0"/>
                <a:sym typeface="+mn-ea"/>
              </a:rPr>
              <a:t>】</a:t>
            </a:r>
            <a:endParaRPr lang="zh-CN" altLang="en-US" sz="2400" b="1">
              <a:solidFill>
                <a:srgbClr val="00B050"/>
              </a:solidFill>
              <a:cs typeface="Times New Roman" panose="02020603050405020304" charset="0"/>
              <a:sym typeface="+mn-ea"/>
            </a:endParaRPr>
          </a:p>
        </p:txBody>
      </p:sp>
      <p:sp>
        <p:nvSpPr>
          <p:cNvPr id="3" name="文本框 2"/>
          <p:cNvSpPr txBox="1"/>
          <p:nvPr/>
        </p:nvSpPr>
        <p:spPr>
          <a:xfrm>
            <a:off x="2016760" y="2244090"/>
            <a:ext cx="624205" cy="460375"/>
          </a:xfrm>
          <a:prstGeom prst="rect">
            <a:avLst/>
          </a:prstGeom>
          <a:noFill/>
        </p:spPr>
        <p:txBody>
          <a:bodyPr wrap="square" rtlCol="0">
            <a:spAutoFit/>
          </a:bodyPr>
          <a:lstStyle/>
          <a:p>
            <a:r>
              <a:rPr lang="en-US" altLang="zh-CN"/>
              <a:t> </a:t>
            </a:r>
            <a:r>
              <a:rPr lang="en-US" altLang="zh-CN" sz="2400" b="1">
                <a:solidFill>
                  <a:srgbClr val="FF0000"/>
                </a:solidFill>
              </a:rPr>
              <a:t>B</a:t>
            </a:r>
            <a:endParaRPr lang="en-US" altLang="zh-CN" sz="2400" b="1">
              <a:solidFill>
                <a:srgbClr val="FF0000"/>
              </a:solidFill>
            </a:endParaRPr>
          </a:p>
        </p:txBody>
      </p:sp>
      <p:sp>
        <p:nvSpPr>
          <p:cNvPr id="4" name="文本框 3"/>
          <p:cNvSpPr txBox="1"/>
          <p:nvPr/>
        </p:nvSpPr>
        <p:spPr>
          <a:xfrm>
            <a:off x="1892300" y="6013450"/>
            <a:ext cx="666750" cy="460375"/>
          </a:xfrm>
          <a:prstGeom prst="rect">
            <a:avLst/>
          </a:prstGeom>
          <a:noFill/>
        </p:spPr>
        <p:txBody>
          <a:bodyPr wrap="square" rtlCol="0">
            <a:spAutoFit/>
          </a:bodyPr>
          <a:lstStyle/>
          <a:p>
            <a:r>
              <a:rPr lang="en-US" altLang="zh-CN"/>
              <a:t>  </a:t>
            </a:r>
            <a:r>
              <a:rPr lang="en-US" altLang="zh-CN" sz="2400" b="1">
                <a:solidFill>
                  <a:srgbClr val="FF0000"/>
                </a:solidFill>
              </a:rPr>
              <a:t>A</a:t>
            </a:r>
            <a:endParaRPr lang="en-US" altLang="zh-CN" sz="24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00" name="文本框 99"/>
          <p:cNvSpPr txBox="1"/>
          <p:nvPr/>
        </p:nvSpPr>
        <p:spPr>
          <a:xfrm>
            <a:off x="403860" y="59690"/>
            <a:ext cx="11261090" cy="2861310"/>
          </a:xfrm>
          <a:prstGeom prst="rect">
            <a:avLst/>
          </a:prstGeom>
          <a:noFill/>
          <a:ln w="9525">
            <a:noFill/>
          </a:ln>
        </p:spPr>
        <p:txBody>
          <a:bodyPr wrap="square">
            <a:spAutoFit/>
          </a:bodyPr>
          <a:lstStyle/>
          <a:p>
            <a:pPr indent="0" fontAlgn="auto">
              <a:lnSpc>
                <a:spcPct val="150000"/>
              </a:lnSpc>
            </a:pPr>
            <a:r>
              <a:rPr lang="en-US" sz="2400" b="1">
                <a:latin typeface="Times New Roman" panose="02020603050405020304" charset="0"/>
              </a:rPr>
              <a:t>3. It can be inferred from the last paragraph that __________. </a:t>
            </a:r>
            <a:endParaRPr lang="en-US" sz="2400" b="1">
              <a:latin typeface="Times New Roman" panose="02020603050405020304" charset="0"/>
            </a:endParaRPr>
          </a:p>
          <a:p>
            <a:pPr indent="0" fontAlgn="auto">
              <a:lnSpc>
                <a:spcPct val="150000"/>
              </a:lnSpc>
            </a:pPr>
            <a:r>
              <a:rPr lang="en-US" sz="2400" b="0">
                <a:latin typeface="Times New Roman" panose="02020603050405020304" charset="0"/>
              </a:rPr>
              <a:t>    A. it is better for a country to explore the ocean alone. </a:t>
            </a:r>
            <a:r>
              <a:rPr lang="en-US" sz="2400" b="0">
                <a:latin typeface="Times New Roman" panose="02020603050405020304" charset="0"/>
              </a:rPr>
              <a:t>   B. ocean exploration requires international cooperation. </a:t>
            </a:r>
            <a:r>
              <a:rPr lang="en-US" sz="2400" b="0">
                <a:latin typeface="Times New Roman" panose="02020603050405020304" charset="0"/>
              </a:rPr>
              <a:t>   C. the depths of ocean are within the range of human exploration. </a:t>
            </a:r>
            <a:r>
              <a:rPr lang="en-US" sz="2400" b="0">
                <a:latin typeface="Times New Roman" panose="02020603050405020304" charset="0"/>
              </a:rPr>
              <a:t>   D. man has become familiar with the underwater world.        </a:t>
            </a:r>
            <a:r>
              <a:rPr lang="zh-CN" sz="2400" b="1">
                <a:solidFill>
                  <a:srgbClr val="00B050"/>
                </a:solidFill>
                <a:cs typeface="Times New Roman" panose="02020603050405020304" charset="0"/>
                <a:sym typeface="+mn-ea"/>
              </a:rPr>
              <a:t>【答案</a:t>
            </a:r>
            <a:r>
              <a:rPr lang="en-US" altLang="zh-CN" sz="2400" b="1">
                <a:solidFill>
                  <a:srgbClr val="00B050"/>
                </a:solidFill>
                <a:cs typeface="Times New Roman" panose="02020603050405020304" charset="0"/>
                <a:sym typeface="+mn-ea"/>
              </a:rPr>
              <a:t> ______</a:t>
            </a:r>
            <a:r>
              <a:rPr lang="en-US" sz="2400" b="1">
                <a:solidFill>
                  <a:srgbClr val="00B050"/>
                </a:solidFill>
                <a:latin typeface="Times New Roman" panose="02020603050405020304" charset="0"/>
                <a:sym typeface="+mn-ea"/>
              </a:rPr>
              <a:t> </a:t>
            </a:r>
            <a:r>
              <a:rPr lang="zh-CN" sz="2400" b="1">
                <a:solidFill>
                  <a:srgbClr val="00B050"/>
                </a:solidFill>
                <a:cs typeface="Times New Roman" panose="02020603050405020304" charset="0"/>
                <a:sym typeface="+mn-ea"/>
              </a:rPr>
              <a:t>】</a:t>
            </a:r>
            <a:r>
              <a:rPr lang="zh-CN" sz="2400" b="1">
                <a:solidFill>
                  <a:srgbClr val="00B050"/>
                </a:solidFill>
                <a:cs typeface="Times New Roman" panose="02020603050405020304" charset="0"/>
                <a:sym typeface="+mn-ea"/>
              </a:rPr>
              <a:t>
</a:t>
            </a:r>
            <a:endParaRPr lang="zh-CN" altLang="en-US" sz="2400" b="1">
              <a:solidFill>
                <a:srgbClr val="00B050"/>
              </a:solidFill>
              <a:cs typeface="Times New Roman" panose="02020603050405020304" charset="0"/>
              <a:sym typeface="+mn-ea"/>
            </a:endParaRPr>
          </a:p>
        </p:txBody>
      </p:sp>
      <p:graphicFrame>
        <p:nvGraphicFramePr>
          <p:cNvPr id="3" name="表格 2"/>
          <p:cNvGraphicFramePr>
            <a:graphicFrameLocks noGrp="1"/>
          </p:cNvGraphicFramePr>
          <p:nvPr>
            <p:custDataLst>
              <p:tags r:id="rId1"/>
            </p:custDataLst>
          </p:nvPr>
        </p:nvGraphicFramePr>
        <p:xfrm>
          <a:off x="781050" y="3778885"/>
          <a:ext cx="9895840" cy="2851150"/>
        </p:xfrm>
        <a:graphic>
          <a:graphicData uri="http://schemas.openxmlformats.org/drawingml/2006/table">
            <a:tbl>
              <a:tblPr firstRow="1" bandRow="1">
                <a:tableStyleId>{5940675A-B579-460E-94D1-54222C63F5DA}</a:tableStyleId>
              </a:tblPr>
              <a:tblGrid>
                <a:gridCol w="4049395"/>
                <a:gridCol w="5846445"/>
              </a:tblGrid>
              <a:tr h="739140">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Shipwrecks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eg.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6435">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Ruins of ancient cities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eg.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81685">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Strange deep-sea creatures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eg. </a:t>
                      </a:r>
                      <a:r>
                        <a:rPr lang="en-US" sz="2400" b="0">
                          <a:solidFill>
                            <a:srgbClr val="FF0000"/>
                          </a:solidFill>
                          <a:latin typeface="Times New Roman" panose="02020603050405020304" charset="0"/>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43890">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Special substance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2"/>
                    </a:solidFill>
                  </a:tcPr>
                </a:tc>
                <a:tc>
                  <a:txBody>
                    <a:bodyPr wrap="square"/>
                    <a:lstStyle/>
                    <a:p>
                      <a:pPr indent="0" fontAlgn="auto">
                        <a:lnSpc>
                          <a:spcPct val="150000"/>
                        </a:lnSpc>
                        <a:buNone/>
                      </a:pPr>
                      <a:r>
                        <a:rPr lang="en-US" sz="2400" b="0">
                          <a:latin typeface="Times New Roman" panose="02020603050405020304" charset="0"/>
                          <a:cs typeface="Times New Roman" panose="02020603050405020304" charset="0"/>
                        </a:rPr>
                        <a:t>eg.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781050" y="3313430"/>
            <a:ext cx="7854950" cy="414020"/>
          </a:xfrm>
          <a:prstGeom prst="rect">
            <a:avLst/>
          </a:prstGeom>
          <a:noFill/>
          <a:ln w="9525">
            <a:noFill/>
          </a:ln>
        </p:spPr>
        <p:txBody>
          <a:bodyPr wrap="square">
            <a:spAutoFit/>
          </a:bodyPr>
          <a:lstStyle/>
          <a:p>
            <a:pPr indent="0"/>
            <a:r>
              <a:rPr lang="en-US" sz="1050" b="1">
                <a:latin typeface="Times New Roman" panose="02020603050405020304" charset="0"/>
                <a:ea typeface="宋体" panose="02010600030101010101" pitchFamily="2" charset="-122"/>
                <a:cs typeface="Times New Roman" panose="02020603050405020304" charset="0"/>
              </a:rPr>
              <a:t> </a:t>
            </a:r>
            <a:r>
              <a:rPr lang="en-US" sz="1050" b="1">
                <a:latin typeface="Times New Roman" panose="02020603050405020304" charset="0"/>
                <a:ea typeface="宋体" panose="02010600030101010101" pitchFamily="2" charset="-122"/>
                <a:cs typeface="Times New Roman" panose="02020603050405020304" charset="0"/>
              </a:rPr>
              <a:t>
</a:t>
            </a:r>
            <a:endParaRPr lang="zh-CN" altLang="en-US"/>
          </a:p>
        </p:txBody>
      </p:sp>
      <p:sp>
        <p:nvSpPr>
          <p:cNvPr id="5" name="文本框 4"/>
          <p:cNvSpPr txBox="1"/>
          <p:nvPr/>
        </p:nvSpPr>
        <p:spPr>
          <a:xfrm>
            <a:off x="403860" y="3199130"/>
            <a:ext cx="10767695" cy="460375"/>
          </a:xfrm>
          <a:prstGeom prst="rect">
            <a:avLst/>
          </a:prstGeom>
          <a:noFill/>
          <a:ln w="9525">
            <a:noFill/>
          </a:ln>
        </p:spPr>
        <p:txBody>
          <a:bodyPr wrap="square">
            <a:spAutoFit/>
          </a:bodyPr>
          <a:lstStyle/>
          <a:p>
            <a:pPr indent="0"/>
            <a:r>
              <a:rPr lang="en-US" sz="2400" b="1">
                <a:latin typeface="Times New Roman" panose="02020603050405020304" charset="0"/>
                <a:ea typeface="宋体" panose="02010600030101010101" pitchFamily="2" charset="-122"/>
                <a:cs typeface="Times New Roman" panose="02020603050405020304" charset="0"/>
              </a:rPr>
              <a:t>4. What has been discovered in the ocean depths according to the text?</a:t>
            </a:r>
            <a:r>
              <a:rPr lang="en-US" sz="2400" b="0">
                <a:latin typeface="Calibri" panose="020F0502020204030204" charset="0"/>
                <a:ea typeface="宋体" panose="02010600030101010101" pitchFamily="2" charset="-122"/>
              </a:rPr>
              <a:t> </a:t>
            </a:r>
            <a:endParaRPr lang="zh-CN" altLang="en-US" sz="2400"/>
          </a:p>
        </p:txBody>
      </p:sp>
      <p:sp>
        <p:nvSpPr>
          <p:cNvPr id="6" name="文本框 5"/>
          <p:cNvSpPr txBox="1"/>
          <p:nvPr/>
        </p:nvSpPr>
        <p:spPr>
          <a:xfrm>
            <a:off x="9255125" y="2349500"/>
            <a:ext cx="694055" cy="460375"/>
          </a:xfrm>
          <a:prstGeom prst="rect">
            <a:avLst/>
          </a:prstGeom>
          <a:noFill/>
        </p:spPr>
        <p:txBody>
          <a:bodyPr wrap="square" rtlCol="0">
            <a:spAutoFit/>
          </a:bodyPr>
          <a:lstStyle/>
          <a:p>
            <a:r>
              <a:rPr lang="en-US" altLang="zh-CN"/>
              <a:t>  </a:t>
            </a:r>
            <a:r>
              <a:rPr lang="en-US" altLang="zh-CN" sz="2400" b="1">
                <a:solidFill>
                  <a:srgbClr val="FF0000"/>
                </a:solidFill>
              </a:rPr>
              <a:t>B</a:t>
            </a:r>
            <a:endParaRPr lang="en-US" altLang="zh-CN" sz="2400" b="1">
              <a:solidFill>
                <a:srgbClr val="FF0000"/>
              </a:solidFill>
            </a:endParaRPr>
          </a:p>
        </p:txBody>
      </p:sp>
      <p:sp>
        <p:nvSpPr>
          <p:cNvPr id="7" name="文本框 6"/>
          <p:cNvSpPr txBox="1"/>
          <p:nvPr/>
        </p:nvSpPr>
        <p:spPr>
          <a:xfrm>
            <a:off x="5525135" y="3931285"/>
            <a:ext cx="3110865" cy="460375"/>
          </a:xfrm>
          <a:prstGeom prst="rect">
            <a:avLst/>
          </a:prstGeom>
          <a:noFill/>
        </p:spPr>
        <p:txBody>
          <a:bodyPr wrap="square" rtlCol="0">
            <a:spAutoFit/>
          </a:bodyPr>
          <a:lstStyle/>
          <a:p>
            <a:r>
              <a:rPr lang="en-US" sz="2400" b="1">
                <a:solidFill>
                  <a:srgbClr val="FF0000"/>
                </a:solidFill>
                <a:latin typeface="Times New Roman" panose="02020603050405020304" charset="0"/>
                <a:cs typeface="Times New Roman" panose="02020603050405020304" charset="0"/>
                <a:sym typeface="+mn-ea"/>
              </a:rPr>
              <a:t> the Esmeralda</a:t>
            </a:r>
            <a:endParaRPr lang="zh-CN" altLang="en-US" sz="2400" b="1"/>
          </a:p>
        </p:txBody>
      </p:sp>
      <p:sp>
        <p:nvSpPr>
          <p:cNvPr id="8" name="文本框 7"/>
          <p:cNvSpPr txBox="1"/>
          <p:nvPr/>
        </p:nvSpPr>
        <p:spPr>
          <a:xfrm>
            <a:off x="5525135" y="4707255"/>
            <a:ext cx="2287270" cy="460375"/>
          </a:xfrm>
          <a:prstGeom prst="rect">
            <a:avLst/>
          </a:prstGeom>
          <a:noFill/>
        </p:spPr>
        <p:txBody>
          <a:bodyPr wrap="square" rtlCol="0">
            <a:spAutoFit/>
          </a:bodyPr>
          <a:lstStyle/>
          <a:p>
            <a:r>
              <a:rPr lang="en-US" sz="2400" b="1">
                <a:latin typeface="Times New Roman" panose="02020603050405020304" charset="0"/>
                <a:cs typeface="Times New Roman" panose="02020603050405020304" charset="0"/>
                <a:sym typeface="+mn-ea"/>
              </a:rPr>
              <a:t> </a:t>
            </a:r>
            <a:r>
              <a:rPr lang="en-US" sz="2400" b="1">
                <a:solidFill>
                  <a:srgbClr val="FF0000"/>
                </a:solidFill>
                <a:latin typeface="Times New Roman" panose="02020603050405020304" charset="0"/>
                <a:cs typeface="Times New Roman" panose="02020603050405020304" charset="0"/>
                <a:sym typeface="+mn-ea"/>
              </a:rPr>
              <a:t>Neapolis </a:t>
            </a:r>
            <a:endParaRPr lang="zh-CN" altLang="en-US" sz="2400" b="1"/>
          </a:p>
        </p:txBody>
      </p:sp>
      <p:sp>
        <p:nvSpPr>
          <p:cNvPr id="9" name="文本框 8"/>
          <p:cNvSpPr txBox="1"/>
          <p:nvPr/>
        </p:nvSpPr>
        <p:spPr>
          <a:xfrm>
            <a:off x="5620385" y="5387340"/>
            <a:ext cx="4822190" cy="460375"/>
          </a:xfrm>
          <a:prstGeom prst="rect">
            <a:avLst/>
          </a:prstGeom>
          <a:noFill/>
        </p:spPr>
        <p:txBody>
          <a:bodyPr wrap="square" rtlCol="0">
            <a:spAutoFit/>
          </a:bodyPr>
          <a:lstStyle/>
          <a:p>
            <a:r>
              <a:rPr lang="en-US" sz="2400" b="1">
                <a:solidFill>
                  <a:srgbClr val="FF0000"/>
                </a:solidFill>
                <a:latin typeface="Times New Roman" panose="02020603050405020304" charset="0"/>
                <a:cs typeface="Times New Roman" panose="02020603050405020304" charset="0"/>
                <a:sym typeface="+mn-ea"/>
              </a:rPr>
              <a:t>bone-white coral and barrel-eye</a:t>
            </a:r>
            <a:endParaRPr lang="zh-CN" altLang="en-US" sz="2400" b="1"/>
          </a:p>
        </p:txBody>
      </p:sp>
      <p:sp>
        <p:nvSpPr>
          <p:cNvPr id="10" name="文本框 9"/>
          <p:cNvSpPr txBox="1"/>
          <p:nvPr/>
        </p:nvSpPr>
        <p:spPr>
          <a:xfrm>
            <a:off x="5619750" y="6067425"/>
            <a:ext cx="2029460" cy="460375"/>
          </a:xfrm>
          <a:prstGeom prst="rect">
            <a:avLst/>
          </a:prstGeom>
          <a:noFill/>
        </p:spPr>
        <p:txBody>
          <a:bodyPr wrap="square" rtlCol="0">
            <a:spAutoFit/>
          </a:bodyPr>
          <a:lstStyle/>
          <a:p>
            <a:r>
              <a:rPr lang="en-US" sz="2400" b="1">
                <a:solidFill>
                  <a:srgbClr val="FF0000"/>
                </a:solidFill>
                <a:latin typeface="Times New Roman" panose="02020603050405020304" charset="0"/>
                <a:cs typeface="Times New Roman" panose="02020603050405020304" charset="0"/>
                <a:sym typeface="+mn-ea"/>
              </a:rPr>
              <a:t>fire ice</a:t>
            </a:r>
            <a:endParaRPr lang="zh-CN" altLang="en-US" sz="2400" b="1"/>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5395" y="70"/>
            <a:ext cx="10969200" cy="705600"/>
          </a:xfrm>
        </p:spPr>
        <p:txBody>
          <a:bodyPr/>
          <a:lstStyle/>
          <a:p>
            <a:r>
              <a:rPr lang="zh-CN" altLang="en-US">
                <a:solidFill>
                  <a:schemeClr val="accent1"/>
                </a:solidFill>
                <a:effectLst>
                  <a:outerShdw blurRad="38100" dist="25400" dir="5400000" algn="ctr" rotWithShape="0">
                    <a:srgbClr val="6E747A">
                      <a:alpha val="43000"/>
                    </a:srgbClr>
                  </a:outerShdw>
                </a:effectLst>
              </a:rPr>
              <a:t>Further reading </a:t>
            </a:r>
            <a:endParaRPr lang="zh-CN" altLang="en-US">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635" y="704850"/>
          <a:ext cx="12013565" cy="5556250"/>
        </p:xfrm>
        <a:graphic>
          <a:graphicData uri="http://schemas.openxmlformats.org/drawingml/2006/table">
            <a:tbl>
              <a:tblPr firstRow="1" bandRow="1">
                <a:tableStyleId>{5940675A-B579-460E-94D1-54222C63F5DA}</a:tableStyleId>
              </a:tblPr>
              <a:tblGrid>
                <a:gridCol w="4255770"/>
                <a:gridCol w="7757795"/>
              </a:tblGrid>
              <a:tr h="721360">
                <a:tc gridSpan="2">
                  <a:txBody>
                    <a:bodyPr wrap="square"/>
                    <a:lstStyle/>
                    <a:p>
                      <a:pPr indent="0" algn="ctr" fontAlgn="auto">
                        <a:lnSpc>
                          <a:spcPct val="150000"/>
                        </a:lnSpc>
                        <a:buNone/>
                      </a:pPr>
                      <a:r>
                        <a:rPr lang="en-US" sz="2400" b="1">
                          <a:solidFill>
                            <a:srgbClr val="C00000"/>
                          </a:solidFill>
                          <a:latin typeface="Times New Roman" panose="02020603050405020304" charset="0"/>
                          <a:cs typeface="Times New Roman" panose="02020603050405020304" charset="0"/>
                        </a:rPr>
                        <a:t>Over the centuries: </a:t>
                      </a:r>
                      <a:r>
                        <a:rPr lang="en-US" sz="2400" b="1">
                          <a:latin typeface="Times New Roman" panose="02020603050405020304" charset="0"/>
                          <a:cs typeface="Times New Roman" panose="02020603050405020304" charset="0"/>
                        </a:rPr>
                        <a:t>sailing across oceans to explore Earth’s furthest corners</a:t>
                      </a:r>
                      <a:endParaRPr lang="en-US" altLang="en-US" sz="2400" b="1">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EF2CC"/>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48640">
                <a:tc gridSpan="2">
                  <a:txBody>
                    <a:bodyPr wrap="square"/>
                    <a:lstStyle/>
                    <a:p>
                      <a:pPr indent="0" algn="ctr" fontAlgn="auto">
                        <a:lnSpc>
                          <a:spcPct val="150000"/>
                        </a:lnSpc>
                        <a:buNone/>
                      </a:pPr>
                      <a:r>
                        <a:rPr lang="en-US" sz="2400" b="1">
                          <a:latin typeface="Times New Roman" panose="02020603050405020304" charset="0"/>
                          <a:cs typeface="Times New Roman" panose="02020603050405020304" charset="0"/>
                        </a:rPr>
                        <a:t>Ocean exploration</a:t>
                      </a:r>
                      <a:endParaRPr lang="en-US" altLang="en-US" sz="2400" b="1">
                        <a:latin typeface="Times New Roman" panose="02020603050405020304" charset="0"/>
                        <a:ea typeface="Calibri" panose="020F05020202040302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9CC2E5"/>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77240">
                <a:tc gridSpan="2">
                  <a:txBody>
                    <a:bodyPr wrap="square"/>
                    <a:lstStyle/>
                    <a:p>
                      <a:pPr indent="0" algn="ctr" fontAlgn="auto">
                        <a:lnSpc>
                          <a:spcPct val="200000"/>
                        </a:lnSpc>
                        <a:buNone/>
                      </a:pPr>
                      <a:r>
                        <a:rPr lang="en-US" sz="2400" b="1">
                          <a:solidFill>
                            <a:srgbClr val="1D41D5"/>
                          </a:solidFill>
                          <a:latin typeface="Times New Roman" panose="02020603050405020304" charset="0"/>
                          <a:cs typeface="Times New Roman" panose="02020603050405020304" charset="0"/>
                        </a:rPr>
                        <a:t>Modern age:</a:t>
                      </a:r>
                      <a:r>
                        <a:rPr lang="en-US" sz="2400" b="1">
                          <a:latin typeface="Times New Roman" panose="02020603050405020304" charset="0"/>
                          <a:cs typeface="Times New Roman" panose="02020603050405020304" charset="0"/>
                        </a:rPr>
                        <a:t> exploring</a:t>
                      </a:r>
                      <a:r>
                        <a:rPr lang="en-US" sz="2400" b="1">
                          <a:solidFill>
                            <a:srgbClr val="FF0000"/>
                          </a:solidFill>
                          <a:latin typeface="Times New Roman" panose="02020603050405020304" charset="0"/>
                          <a:cs typeface="Times New Roman" panose="02020603050405020304" charset="0"/>
                        </a:rPr>
                        <a:t> </a:t>
                      </a:r>
                      <a:r>
                        <a:rPr lang="en-US" sz="2400" b="1" baseline="30000">
                          <a:solidFill>
                            <a:srgbClr val="00B050"/>
                          </a:solidFill>
                          <a:latin typeface="Times New Roman" panose="02020603050405020304" charset="0"/>
                          <a:cs typeface="Times New Roman" panose="02020603050405020304" charset="0"/>
                        </a:rPr>
                        <a:t>1</a:t>
                      </a:r>
                      <a:r>
                        <a:rPr lang="en-US" sz="2400" b="1">
                          <a:latin typeface="Times New Roman" panose="02020603050405020304" charset="0"/>
                          <a:cs typeface="Times New Roman" panose="02020603050405020304" charset="0"/>
                        </a:rPr>
                        <a:t> </a:t>
                      </a:r>
                      <a:r>
                        <a:rPr lang="en-US" sz="2400" b="1">
                          <a:solidFill>
                            <a:schemeClr val="tx1"/>
                          </a:solidFill>
                          <a:latin typeface="Times New Roman" panose="02020603050405020304" charset="0"/>
                          <a:cs typeface="Times New Roman" panose="02020603050405020304" charset="0"/>
                        </a:rPr>
                        <a:t> ________________</a:t>
                      </a:r>
                      <a:endParaRPr lang="en-US" altLang="en-US" sz="2400" b="1">
                        <a:solidFill>
                          <a:schemeClr val="tx1"/>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E2EFDA"/>
                    </a:solidFill>
                  </a:tcPr>
                </a:tc>
                <a:tc hMerge="1">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194560">
                <a:tc>
                  <a:txBody>
                    <a:bodyPr wrap="square"/>
                    <a:lstStyle/>
                    <a:p>
                      <a:pPr indent="0" fontAlgn="auto">
                        <a:lnSpc>
                          <a:spcPct val="200000"/>
                        </a:lnSpc>
                        <a:buNone/>
                      </a:pPr>
                      <a:r>
                        <a:rPr lang="en-US" sz="2400" b="1" baseline="30000">
                          <a:solidFill>
                            <a:srgbClr val="00B050"/>
                          </a:solidFill>
                          <a:latin typeface="Times New Roman" panose="02020603050405020304" charset="0"/>
                          <a:cs typeface="Times New Roman" panose="02020603050405020304" charset="0"/>
                        </a:rPr>
                        <a:t> 2</a:t>
                      </a:r>
                      <a:r>
                        <a:rPr lang="en-US" sz="2400" b="0">
                          <a:latin typeface="Times New Roman" panose="02020603050405020304" charset="0"/>
                          <a:cs typeface="Times New Roman" panose="02020603050405020304" charset="0"/>
                        </a:rPr>
                        <a:t> ______________ </a:t>
                      </a:r>
                      <a:r>
                        <a:rPr lang="en-US" sz="2400" b="1">
                          <a:solidFill>
                            <a:srgbClr val="1D41D5"/>
                          </a:solidFill>
                          <a:latin typeface="Times New Roman" panose="02020603050405020304" charset="0"/>
                          <a:cs typeface="Times New Roman" panose="02020603050405020304" charset="0"/>
                        </a:rPr>
                        <a:t>exploration </a:t>
                      </a:r>
                      <a:endParaRPr lang="en-US" sz="2400" b="1">
                        <a:solidFill>
                          <a:srgbClr val="1D41D5"/>
                        </a:solidFill>
                        <a:latin typeface="Times New Roman" panose="02020603050405020304" charset="0"/>
                        <a:cs typeface="Times New Roman" panose="02020603050405020304" charset="0"/>
                      </a:endParaRPr>
                    </a:p>
                    <a:p>
                      <a:pPr indent="0" fontAlgn="auto">
                        <a:lnSpc>
                          <a:spcPct val="200000"/>
                        </a:lnSpc>
                        <a:buNone/>
                      </a:pPr>
                      <a:endParaRPr lang="en-US" sz="2400" b="1">
                        <a:solidFill>
                          <a:srgbClr val="1D41D5"/>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200000"/>
                        </a:lnSpc>
                        <a:buNone/>
                      </a:pPr>
                      <a:r>
                        <a:rPr lang="en-US" sz="2400" b="1">
                          <a:solidFill>
                            <a:srgbClr val="1D41D5"/>
                          </a:solidFill>
                          <a:latin typeface="宋体" panose="02010600030101010101" pitchFamily="2" charset="-122"/>
                          <a:ea typeface="宋体" panose="02010600030101010101" pitchFamily="2" charset="-122"/>
                          <a:cs typeface="宋体" panose="02010600030101010101" pitchFamily="2" charset="-122"/>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1">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ea typeface="宋体" panose="02010600030101010101" pitchFamily="2" charset="-122"/>
                          <a:cs typeface="Times New Roman" panose="02020603050405020304" charset="0"/>
                        </a:rPr>
                        <a:t> Finding ancient ruins in </a:t>
                      </a:r>
                      <a:r>
                        <a:rPr lang="en-US" sz="2400" b="1" baseline="30000">
                          <a:solidFill>
                            <a:srgbClr val="00B050"/>
                          </a:solidFill>
                          <a:uFillTx/>
                          <a:latin typeface="Times New Roman" panose="02020603050405020304" charset="0"/>
                          <a:ea typeface="宋体" panose="02010600030101010101" pitchFamily="2" charset="-122"/>
                          <a:cs typeface="Times New Roman" panose="02020603050405020304" charset="0"/>
                        </a:rPr>
                        <a:t>3</a:t>
                      </a:r>
                      <a:r>
                        <a:rPr lang="en-US" sz="2400" b="0">
                          <a:latin typeface="Times New Roman" panose="02020603050405020304" charset="0"/>
                          <a:ea typeface="宋体" panose="02010600030101010101" pitchFamily="2" charset="-122"/>
                          <a:cs typeface="Times New Roman" panose="02020603050405020304" charset="0"/>
                        </a:rPr>
                        <a:t> _______________________</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sz="2400" b="1">
                          <a:solidFill>
                            <a:srgbClr val="FF0000"/>
                          </a:solidFill>
                          <a:latin typeface="Times New Roman" panose="02020603050405020304" charset="0"/>
                          <a:cs typeface="Times New Roman" panose="02020603050405020304" charset="0"/>
                        </a:rPr>
                        <a:t>◎</a:t>
                      </a:r>
                      <a:r>
                        <a:rPr lang="en-US" sz="2400" b="0">
                          <a:solidFill>
                            <a:srgbClr val="FF0000"/>
                          </a:solidFill>
                          <a:latin typeface="Times New Roman" panose="02020603050405020304" charset="0"/>
                          <a:cs typeface="Times New Roman" panose="02020603050405020304" charset="0"/>
                        </a:rPr>
                        <a:t> </a:t>
                      </a:r>
                      <a:r>
                        <a:rPr lang="en-US" sz="2400" b="0">
                          <a:latin typeface="Times New Roman" panose="02020603050405020304" charset="0"/>
                          <a:cs typeface="Times New Roman" panose="02020603050405020304" charset="0"/>
                        </a:rPr>
                        <a:t>Working to overcome challenge and make discoveries at </a:t>
                      </a:r>
                      <a:endParaRPr lang="en-US" sz="2400" b="0">
                        <a:latin typeface="Times New Roman" panose="02020603050405020304" charset="0"/>
                        <a:cs typeface="Times New Roman" panose="02020603050405020304" charset="0"/>
                      </a:endParaRPr>
                    </a:p>
                    <a:p>
                      <a:pPr indent="0" fontAlgn="auto">
                        <a:lnSpc>
                          <a:spcPct val="200000"/>
                        </a:lnSpc>
                        <a:buNone/>
                      </a:pPr>
                      <a:r>
                        <a:rPr lang="en-US" sz="2400" b="0">
                          <a:solidFill>
                            <a:srgbClr val="00B050"/>
                          </a:solidFill>
                          <a:latin typeface="Times New Roman" panose="02020603050405020304" charset="0"/>
                          <a:cs typeface="Times New Roman" panose="02020603050405020304" charset="0"/>
                        </a:rPr>
                        <a:t> </a:t>
                      </a:r>
                      <a:r>
                        <a:rPr lang="en-US" sz="2400" b="1" baseline="30000">
                          <a:solidFill>
                            <a:srgbClr val="00B050"/>
                          </a:solidFill>
                          <a:uFillTx/>
                          <a:latin typeface="Times New Roman" panose="02020603050405020304" charset="0"/>
                          <a:cs typeface="Times New Roman" panose="02020603050405020304" charset="0"/>
                        </a:rPr>
                        <a:t>4</a:t>
                      </a:r>
                      <a:r>
                        <a:rPr lang="en-US" sz="2400" b="0">
                          <a:latin typeface="Times New Roman" panose="02020603050405020304" charset="0"/>
                          <a:cs typeface="Times New Roman" panose="02020603050405020304" charset="0"/>
                        </a:rPr>
                        <a:t> 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14450">
                <a:tc>
                  <a:txBody>
                    <a:bodyPr wrap="square"/>
                    <a:lstStyle/>
                    <a:p>
                      <a:pPr indent="0" fontAlgn="auto">
                        <a:lnSpc>
                          <a:spcPct val="200000"/>
                        </a:lnSpc>
                        <a:buNone/>
                      </a:pPr>
                      <a:r>
                        <a:rPr lang="en-US" sz="2400" b="1" baseline="30000">
                          <a:latin typeface="Times New Roman" panose="02020603050405020304" charset="0"/>
                          <a:cs typeface="Times New Roman" panose="02020603050405020304" charset="0"/>
                        </a:rPr>
                        <a:t> </a:t>
                      </a:r>
                      <a:r>
                        <a:rPr lang="en-US" sz="2400" b="1">
                          <a:solidFill>
                            <a:srgbClr val="1D41D5"/>
                          </a:solidFill>
                          <a:latin typeface="宋体" panose="02010600030101010101" pitchFamily="2" charset="-122"/>
                          <a:ea typeface="宋体" panose="02010600030101010101" pitchFamily="2" charset="-122"/>
                          <a:cs typeface="宋体" panose="02010600030101010101" pitchFamily="2" charset="-122"/>
                          <a:sym typeface="+mn-ea"/>
                        </a:rPr>
                        <a:t>               →</a:t>
                      </a:r>
                      <a:r>
                        <a:rPr lang="en-US" sz="2400" b="1">
                          <a:solidFill>
                            <a:srgbClr val="1D41D5"/>
                          </a:solidFill>
                          <a:latin typeface="Times New Roman" panose="02020603050405020304" charset="0"/>
                          <a:cs typeface="Times New Roman" panose="02020603050405020304" charset="0"/>
                          <a:sym typeface="+mn-ea"/>
                        </a:rPr>
                        <a:t>Example: </a:t>
                      </a:r>
                      <a:endParaRPr lang="en-US" altLang="en-US" sz="2400" b="1" baseline="3000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1">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a:t>
                      </a:r>
                      <a:r>
                        <a:rPr lang="en-US" sz="2400" b="1" baseline="30000">
                          <a:solidFill>
                            <a:srgbClr val="00B050"/>
                          </a:solidFill>
                          <a:uFillTx/>
                          <a:latin typeface="Times New Roman" panose="02020603050405020304" charset="0"/>
                          <a:cs typeface="Times New Roman" panose="02020603050405020304" charset="0"/>
                        </a:rPr>
                        <a:t>5</a:t>
                      </a:r>
                      <a:r>
                        <a:rPr lang="en-US" sz="2400" b="0">
                          <a:latin typeface="Times New Roman" panose="02020603050405020304" charset="0"/>
                          <a:cs typeface="Times New Roman" panose="02020603050405020304" charset="0"/>
                        </a:rPr>
                        <a:t> _________________________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未知 3"/>
          <p:cNvSpPr/>
          <p:nvPr/>
        </p:nvSpPr>
        <p:spPr>
          <a:xfrm>
            <a:off x="3108960" y="3488055"/>
            <a:ext cx="163195" cy="690245"/>
          </a:xfrm>
          <a:prstGeom prst="rect">
            <a:avLst/>
          </a:prstGeom>
        </p:spPr>
        <p:txBody>
          <a:bodyPr/>
          <a:lstStyle/>
          <a:p/>
        </p:txBody>
      </p:sp>
      <p:sp>
        <p:nvSpPr>
          <p:cNvPr id="5" name="文本框 4"/>
          <p:cNvSpPr txBox="1"/>
          <p:nvPr/>
        </p:nvSpPr>
        <p:spPr>
          <a:xfrm>
            <a:off x="6763385" y="2081530"/>
            <a:ext cx="1728470" cy="460375"/>
          </a:xfrm>
          <a:prstGeom prst="rect">
            <a:avLst/>
          </a:prstGeom>
          <a:noFill/>
        </p:spPr>
        <p:txBody>
          <a:bodyPr wrap="square" rtlCol="0">
            <a:spAutoFit/>
          </a:bodyPr>
          <a:lstStyle/>
          <a:p>
            <a:r>
              <a:rPr lang="zh-CN" altLang="en-US" sz="2400">
                <a:solidFill>
                  <a:srgbClr val="FF0000"/>
                </a:solidFill>
              </a:rPr>
              <a:t>deep sea</a:t>
            </a:r>
            <a:endParaRPr lang="zh-CN" altLang="en-US" sz="2400">
              <a:solidFill>
                <a:srgbClr val="FF0000"/>
              </a:solidFill>
            </a:endParaRPr>
          </a:p>
        </p:txBody>
      </p:sp>
      <p:sp>
        <p:nvSpPr>
          <p:cNvPr id="6" name="文本框 5"/>
          <p:cNvSpPr txBox="1"/>
          <p:nvPr/>
        </p:nvSpPr>
        <p:spPr>
          <a:xfrm>
            <a:off x="372110" y="2928620"/>
            <a:ext cx="2200910" cy="460375"/>
          </a:xfrm>
          <a:prstGeom prst="rect">
            <a:avLst/>
          </a:prstGeom>
          <a:noFill/>
        </p:spPr>
        <p:txBody>
          <a:bodyPr wrap="square" rtlCol="0">
            <a:spAutoFit/>
          </a:bodyPr>
          <a:lstStyle/>
          <a:p>
            <a:r>
              <a:rPr lang="zh-CN" altLang="en-US" sz="2400">
                <a:solidFill>
                  <a:srgbClr val="FF0000"/>
                </a:solidFill>
              </a:rPr>
              <a:t>Archaeological</a:t>
            </a:r>
            <a:endParaRPr lang="zh-CN" altLang="en-US" sz="2400">
              <a:solidFill>
                <a:srgbClr val="FF0000"/>
              </a:solidFill>
            </a:endParaRPr>
          </a:p>
        </p:txBody>
      </p:sp>
      <p:sp>
        <p:nvSpPr>
          <p:cNvPr id="7" name="文本框 6"/>
          <p:cNvSpPr txBox="1"/>
          <p:nvPr/>
        </p:nvSpPr>
        <p:spPr>
          <a:xfrm>
            <a:off x="8006080" y="2976880"/>
            <a:ext cx="2426970" cy="460375"/>
          </a:xfrm>
          <a:prstGeom prst="rect">
            <a:avLst/>
          </a:prstGeom>
          <a:noFill/>
        </p:spPr>
        <p:txBody>
          <a:bodyPr wrap="square" rtlCol="0">
            <a:spAutoFit/>
          </a:bodyPr>
          <a:lstStyle/>
          <a:p>
            <a:r>
              <a:rPr lang="zh-CN" altLang="en-US" sz="2400">
                <a:solidFill>
                  <a:srgbClr val="FF0000"/>
                </a:solidFill>
              </a:rPr>
              <a:t>shallow waters </a:t>
            </a:r>
            <a:endParaRPr lang="zh-CN" altLang="en-US" sz="2400">
              <a:solidFill>
                <a:srgbClr val="FF0000"/>
              </a:solidFill>
            </a:endParaRPr>
          </a:p>
        </p:txBody>
      </p:sp>
      <p:sp>
        <p:nvSpPr>
          <p:cNvPr id="8" name="文本框 7"/>
          <p:cNvSpPr txBox="1"/>
          <p:nvPr/>
        </p:nvSpPr>
        <p:spPr>
          <a:xfrm>
            <a:off x="4944110" y="4402455"/>
            <a:ext cx="2073910" cy="460375"/>
          </a:xfrm>
          <a:prstGeom prst="rect">
            <a:avLst/>
          </a:prstGeom>
          <a:noFill/>
        </p:spPr>
        <p:txBody>
          <a:bodyPr wrap="square" rtlCol="0">
            <a:spAutoFit/>
          </a:bodyPr>
          <a:lstStyle/>
          <a:p>
            <a:pPr algn="ctr"/>
            <a:r>
              <a:rPr lang="zh-CN" altLang="en-US" sz="2400">
                <a:solidFill>
                  <a:srgbClr val="FF0000"/>
                </a:solidFill>
              </a:rPr>
              <a:t>vast depths</a:t>
            </a:r>
            <a:endParaRPr lang="zh-CN" altLang="en-US" sz="2400">
              <a:solidFill>
                <a:srgbClr val="FF0000"/>
              </a:solidFill>
            </a:endParaRPr>
          </a:p>
        </p:txBody>
      </p:sp>
      <p:sp>
        <p:nvSpPr>
          <p:cNvPr id="9" name="文本框 8"/>
          <p:cNvSpPr txBox="1"/>
          <p:nvPr/>
        </p:nvSpPr>
        <p:spPr>
          <a:xfrm>
            <a:off x="5147310" y="5178425"/>
            <a:ext cx="3344545" cy="460375"/>
          </a:xfrm>
          <a:prstGeom prst="rect">
            <a:avLst/>
          </a:prstGeom>
          <a:noFill/>
        </p:spPr>
        <p:txBody>
          <a:bodyPr wrap="square" rtlCol="0">
            <a:spAutoFit/>
          </a:bodyPr>
          <a:lstStyle/>
          <a:p>
            <a:r>
              <a:rPr lang="zh-CN" altLang="en-US" sz="2400">
                <a:solidFill>
                  <a:srgbClr val="FF0000"/>
                </a:solidFill>
              </a:rPr>
              <a:t>the ruins of Neapolis</a:t>
            </a:r>
            <a:endParaRPr lang="zh-CN" altLang="en-US" sz="2400">
              <a:solidFill>
                <a:srgbClr val="FF0000"/>
              </a:solidFill>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208915" y="871855"/>
          <a:ext cx="11949430" cy="5091430"/>
        </p:xfrm>
        <a:graphic>
          <a:graphicData uri="http://schemas.openxmlformats.org/drawingml/2006/table">
            <a:tbl>
              <a:tblPr firstRow="1" bandRow="1">
                <a:tableStyleId>{5940675A-B579-460E-94D1-54222C63F5DA}</a:tableStyleId>
              </a:tblPr>
              <a:tblGrid>
                <a:gridCol w="4380230"/>
                <a:gridCol w="7569200"/>
              </a:tblGrid>
              <a:tr h="2035810">
                <a:tc>
                  <a:txBody>
                    <a:bodyPr wrap="square"/>
                    <a:lstStyle/>
                    <a:p>
                      <a:pPr indent="0" fontAlgn="auto">
                        <a:lnSpc>
                          <a:spcPct val="200000"/>
                        </a:lnSpc>
                        <a:buNone/>
                      </a:pPr>
                      <a:r>
                        <a:rPr lang="en-US" sz="2400" b="1" baseline="30000">
                          <a:solidFill>
                            <a:srgbClr val="00B050"/>
                          </a:solidFill>
                          <a:latin typeface="Times New Roman" panose="02020603050405020304" charset="0"/>
                          <a:cs typeface="Times New Roman" panose="02020603050405020304" charset="0"/>
                        </a:rPr>
                        <a:t>6</a:t>
                      </a:r>
                      <a:r>
                        <a:rPr lang="en-US" sz="2400" b="1" baseline="30000">
                          <a:solidFill>
                            <a:srgbClr val="FF000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cs typeface="Times New Roman" panose="02020603050405020304" charset="0"/>
                        </a:rPr>
                        <a:t>_____________</a:t>
                      </a:r>
                      <a:r>
                        <a:rPr lang="en-US" sz="2400" b="1">
                          <a:solidFill>
                            <a:srgbClr val="FF0000"/>
                          </a:solidFill>
                          <a:latin typeface="Times New Roman" panose="02020603050405020304" charset="0"/>
                          <a:cs typeface="Times New Roman" panose="02020603050405020304" charset="0"/>
                        </a:rPr>
                        <a:t>_ </a:t>
                      </a:r>
                      <a:r>
                        <a:rPr lang="en-US" sz="2400" b="1">
                          <a:solidFill>
                            <a:srgbClr val="1D41D5"/>
                          </a:solidFill>
                          <a:latin typeface="Times New Roman" panose="02020603050405020304" charset="0"/>
                          <a:cs typeface="Times New Roman" panose="02020603050405020304" charset="0"/>
                        </a:rPr>
                        <a:t>exploration </a:t>
                      </a:r>
                      <a:r>
                        <a:rPr lang="en-US" sz="2400" b="1">
                          <a:solidFill>
                            <a:srgbClr val="1D41D5"/>
                          </a:solidFill>
                          <a:latin typeface="Times New Roman" panose="02020603050405020304" charset="0"/>
                          <a:ea typeface="宋体" panose="02010600030101010101" pitchFamily="2" charset="-122"/>
                          <a:cs typeface="Times New Roman" panose="02020603050405020304" charset="0"/>
                        </a:rPr>
                        <a:t> </a:t>
                      </a:r>
                      <a:endParaRPr lang="en-US" altLang="en-US" sz="2400" b="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ea typeface="宋体" panose="02010600030101010101" pitchFamily="2" charset="-122"/>
                          <a:cs typeface="Times New Roman" panose="02020603050405020304" charset="0"/>
                        </a:rPr>
                        <a:t> Containing about 90% of </a:t>
                      </a:r>
                      <a:r>
                        <a:rPr lang="en-US" sz="2400" b="1" baseline="30000">
                          <a:solidFill>
                            <a:srgbClr val="00B050"/>
                          </a:solidFill>
                          <a:uFillTx/>
                          <a:latin typeface="Times New Roman" panose="02020603050405020304" charset="0"/>
                          <a:ea typeface="宋体" panose="02010600030101010101" pitchFamily="2" charset="-122"/>
                          <a:cs typeface="Times New Roman" panose="02020603050405020304" charset="0"/>
                        </a:rPr>
                        <a:t>7</a:t>
                      </a:r>
                      <a:r>
                        <a:rPr lang="en-US" sz="2400" b="0">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____________________</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Helping comprehend </a:t>
                      </a:r>
                      <a:r>
                        <a:rPr lang="en-US" sz="2400" b="1" baseline="30000">
                          <a:solidFill>
                            <a:srgbClr val="00B050"/>
                          </a:solidFill>
                          <a:uFillTx/>
                          <a:latin typeface="Times New Roman" panose="02020603050405020304" charset="0"/>
                          <a:cs typeface="Times New Roman" panose="02020603050405020304" charset="0"/>
                        </a:rPr>
                        <a:t>8</a:t>
                      </a:r>
                      <a:r>
                        <a:rPr lang="en-US" sz="2400" b="0">
                          <a:solidFill>
                            <a:srgbClr val="FF0000"/>
                          </a:solidFill>
                          <a:latin typeface="Times New Roman" panose="02020603050405020304" charset="0"/>
                          <a:cs typeface="Times New Roman" panose="02020603050405020304" charset="0"/>
                        </a:rPr>
                        <a:t> ___________________________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55620">
                <a:tc>
                  <a:txBody>
                    <a:bodyPr wrap="square"/>
                    <a:lstStyle/>
                    <a:p>
                      <a:pPr indent="0" fontAlgn="auto">
                        <a:lnSpc>
                          <a:spcPct val="200000"/>
                        </a:lnSpc>
                        <a:buNone/>
                      </a:pPr>
                      <a:r>
                        <a:rPr lang="en-US" sz="2400" b="1" baseline="30000">
                          <a:latin typeface="Times New Roman" panose="02020603050405020304" charset="0"/>
                          <a:cs typeface="Times New Roman" panose="02020603050405020304" charset="0"/>
                        </a:rPr>
                        <a:t>                                                </a:t>
                      </a:r>
                      <a:r>
                        <a:rPr lang="en-US" sz="2400" b="1">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sz="2400" b="1">
                          <a:solidFill>
                            <a:srgbClr val="1D41D5"/>
                          </a:solidFill>
                          <a:latin typeface="Times New Roman" panose="02020603050405020304" charset="0"/>
                          <a:cs typeface="Times New Roman" panose="02020603050405020304" charset="0"/>
                          <a:sym typeface="+mn-ea"/>
                        </a:rPr>
                        <a:t>Example: </a:t>
                      </a:r>
                      <a:endParaRPr lang="en-US" altLang="en-US" sz="2400" b="0">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endParaRPr lang="en-US" altLang="en-US" sz="2400" b="1" baseline="30000">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1" baseline="30000">
                          <a:solidFill>
                            <a:srgbClr val="00B050"/>
                          </a:solidFill>
                          <a:uFillTx/>
                          <a:latin typeface="Times New Roman" panose="02020603050405020304" charset="0"/>
                          <a:ea typeface="宋体" panose="02010600030101010101" pitchFamily="2" charset="-122"/>
                          <a:cs typeface="Times New Roman" panose="02020603050405020304" charset="0"/>
                        </a:rPr>
                        <a:t>9</a:t>
                      </a:r>
                      <a:r>
                        <a:rPr lang="en-US" sz="2400" b="0">
                          <a:latin typeface="Times New Roman" panose="02020603050405020304" charset="0"/>
                          <a:ea typeface="宋体" panose="02010600030101010101" pitchFamily="2" charset="-122"/>
                          <a:cs typeface="Times New Roman" panose="02020603050405020304" charset="0"/>
                        </a:rPr>
                        <a:t>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_______________________</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a:t>
                      </a:r>
                      <a:r>
                        <a:rPr lang="en-US" sz="2400" b="1" baseline="30000">
                          <a:solidFill>
                            <a:srgbClr val="00B050"/>
                          </a:solidFill>
                          <a:uFillTx/>
                          <a:latin typeface="Times New Roman" panose="02020603050405020304" charset="0"/>
                          <a:cs typeface="Times New Roman" panose="02020603050405020304" charset="0"/>
                        </a:rPr>
                        <a:t>10</a:t>
                      </a:r>
                      <a:r>
                        <a:rPr lang="en-US" sz="2400" b="0">
                          <a:solidFill>
                            <a:srgbClr val="00B05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cs typeface="Times New Roman" panose="02020603050405020304" charset="0"/>
                        </a:rPr>
                        <a:t>______________________</a:t>
                      </a:r>
                      <a:endParaRPr lang="en-US" sz="2400" b="0">
                        <a:solidFill>
                          <a:srgbClr val="FF0000"/>
                        </a:solidFill>
                        <a:latin typeface="Times New Roman" panose="02020603050405020304" charset="0"/>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a:t>
                      </a:r>
                      <a:r>
                        <a:rPr lang="en-US" sz="2400" b="1" baseline="30000">
                          <a:solidFill>
                            <a:srgbClr val="00B050"/>
                          </a:solidFill>
                          <a:uFillTx/>
                          <a:latin typeface="Times New Roman" panose="02020603050405020304" charset="0"/>
                          <a:cs typeface="Times New Roman" panose="02020603050405020304" charset="0"/>
                        </a:rPr>
                        <a:t>11</a:t>
                      </a:r>
                      <a:endParaRPr lang="en-US" sz="2400" b="0">
                        <a:solidFill>
                          <a:srgbClr val="00B050"/>
                        </a:solidFill>
                        <a:latin typeface="Times New Roman" panose="02020603050405020304" charset="0"/>
                        <a:cs typeface="Times New Roman" panose="02020603050405020304" charset="0"/>
                      </a:endParaRPr>
                    </a:p>
                    <a:p>
                      <a:pPr indent="0" fontAlgn="auto">
                        <a:lnSpc>
                          <a:spcPct val="200000"/>
                        </a:lnSpc>
                        <a:buNone/>
                      </a:pPr>
                      <a:r>
                        <a:rPr lang="en-US" sz="2400" b="0">
                          <a:solidFill>
                            <a:srgbClr val="00B050"/>
                          </a:solidFill>
                          <a:latin typeface="Times New Roman" panose="02020603050405020304" charset="0"/>
                          <a:cs typeface="Times New Roman" panose="02020603050405020304" charset="0"/>
                        </a:rPr>
                        <a:t>  </a:t>
                      </a:r>
                      <a:r>
                        <a:rPr lang="en-US" sz="2400" b="0">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cs typeface="Times New Roman" panose="02020603050405020304" charset="0"/>
                        </a:rPr>
                        <a:t>____________________________________________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738505" y="1029970"/>
            <a:ext cx="1708150" cy="460375"/>
          </a:xfrm>
          <a:prstGeom prst="rect">
            <a:avLst/>
          </a:prstGeom>
          <a:noFill/>
        </p:spPr>
        <p:txBody>
          <a:bodyPr wrap="square" rtlCol="0">
            <a:spAutoFit/>
          </a:bodyPr>
          <a:lstStyle/>
          <a:p>
            <a:r>
              <a:rPr lang="zh-CN" altLang="en-US" sz="2400">
                <a:solidFill>
                  <a:srgbClr val="FF0000"/>
                </a:solidFill>
              </a:rPr>
              <a:t> Biological </a:t>
            </a:r>
            <a:endParaRPr lang="zh-CN" altLang="en-US" sz="2400">
              <a:solidFill>
                <a:srgbClr val="FF0000"/>
              </a:solidFill>
            </a:endParaRPr>
          </a:p>
        </p:txBody>
      </p:sp>
      <p:sp>
        <p:nvSpPr>
          <p:cNvPr id="5" name="文本框 4"/>
          <p:cNvSpPr txBox="1"/>
          <p:nvPr/>
        </p:nvSpPr>
        <p:spPr>
          <a:xfrm>
            <a:off x="8415020" y="973455"/>
            <a:ext cx="2388870" cy="460375"/>
          </a:xfrm>
          <a:prstGeom prst="rect">
            <a:avLst/>
          </a:prstGeom>
          <a:noFill/>
        </p:spPr>
        <p:txBody>
          <a:bodyPr wrap="square" rtlCol="0">
            <a:spAutoFit/>
          </a:bodyPr>
          <a:lstStyle/>
          <a:p>
            <a:r>
              <a:rPr lang="zh-CN" altLang="en-US" sz="2400">
                <a:solidFill>
                  <a:srgbClr val="FF0000"/>
                </a:solidFill>
                <a:latin typeface="Times New Roman" panose="02020603050405020304" charset="0"/>
                <a:ea typeface="微软雅黑" panose="020B0503020204020204" pitchFamily="34" charset="-122"/>
                <a:cs typeface="Times New Roman" panose="02020603050405020304" charset="0"/>
              </a:rPr>
              <a:t>the planets</a:t>
            </a:r>
            <a:r>
              <a:rPr lang="en-US" altLang="zh-CN" sz="2400">
                <a:solidFill>
                  <a:srgbClr val="FF0000"/>
                </a:solidFill>
                <a:latin typeface="Times New Roman" panose="02020603050405020304" charset="0"/>
                <a:ea typeface="微软雅黑" panose="020B0503020204020204" pitchFamily="34" charset="-122"/>
                <a:cs typeface="Times New Roman" panose="02020603050405020304" charset="0"/>
              </a:rPr>
              <a:t>’ </a:t>
            </a:r>
            <a:r>
              <a:rPr lang="zh-CN" altLang="en-US" sz="2400">
                <a:solidFill>
                  <a:srgbClr val="FF0000"/>
                </a:solidFill>
                <a:latin typeface="Times New Roman" panose="02020603050405020304" charset="0"/>
                <a:ea typeface="微软雅黑" panose="020B0503020204020204" pitchFamily="34" charset="-122"/>
                <a:cs typeface="Times New Roman" panose="02020603050405020304" charset="0"/>
              </a:rPr>
              <a:t>fish</a:t>
            </a:r>
            <a:r>
              <a:rPr lang="zh-CN" altLang="en-US" sz="2400">
                <a:solidFill>
                  <a:srgbClr val="FF0000"/>
                </a:solidFill>
                <a:latin typeface="+mn-ea"/>
                <a:cs typeface="Times New Roman" panose="02020603050405020304" charset="0"/>
              </a:rPr>
              <a:t> </a:t>
            </a:r>
            <a:endParaRPr lang="zh-CN" altLang="en-US" sz="2400">
              <a:solidFill>
                <a:srgbClr val="FF0000"/>
              </a:solidFill>
              <a:latin typeface="+mn-ea"/>
              <a:cs typeface="Times New Roman" panose="02020603050405020304" charset="0"/>
            </a:endParaRPr>
          </a:p>
        </p:txBody>
      </p:sp>
      <p:sp>
        <p:nvSpPr>
          <p:cNvPr id="6" name="文本框 5"/>
          <p:cNvSpPr txBox="1"/>
          <p:nvPr/>
        </p:nvSpPr>
        <p:spPr>
          <a:xfrm>
            <a:off x="7864475" y="1735455"/>
            <a:ext cx="4293870" cy="460375"/>
          </a:xfrm>
          <a:prstGeom prst="rect">
            <a:avLst/>
          </a:prstGeom>
          <a:noFill/>
        </p:spPr>
        <p:txBody>
          <a:bodyPr wrap="square" rtlCol="0">
            <a:spAutoFit/>
          </a:bodyPr>
          <a:lstStyle/>
          <a:p>
            <a:r>
              <a:rPr lang="zh-CN" altLang="en-US" sz="2400">
                <a:solidFill>
                  <a:srgbClr val="FF0000"/>
                </a:solidFill>
                <a:latin typeface="Times New Roman" panose="02020603050405020304" charset="0"/>
                <a:cs typeface="Times New Roman" panose="02020603050405020304" charset="0"/>
              </a:rPr>
              <a:t>the capacity for life on our planet </a:t>
            </a:r>
            <a:endParaRPr lang="zh-CN" altLang="en-US" sz="2400">
              <a:solidFill>
                <a:srgbClr val="FF0000"/>
              </a:solidFill>
              <a:latin typeface="Times New Roman" panose="02020603050405020304" charset="0"/>
              <a:cs typeface="Times New Roman" panose="02020603050405020304" charset="0"/>
            </a:endParaRPr>
          </a:p>
        </p:txBody>
      </p:sp>
      <p:sp>
        <p:nvSpPr>
          <p:cNvPr id="7" name="文本框 6"/>
          <p:cNvSpPr txBox="1"/>
          <p:nvPr/>
        </p:nvSpPr>
        <p:spPr>
          <a:xfrm>
            <a:off x="5508625" y="3047365"/>
            <a:ext cx="2665095" cy="460375"/>
          </a:xfrm>
          <a:prstGeom prst="rect">
            <a:avLst/>
          </a:prstGeom>
          <a:noFill/>
        </p:spPr>
        <p:txBody>
          <a:bodyPr wrap="square" rtlCol="0">
            <a:spAutoFit/>
          </a:bodyPr>
          <a:lstStyle/>
          <a:p>
            <a:r>
              <a:rPr lang="zh-CN" altLang="en-US" sz="2400">
                <a:solidFill>
                  <a:srgbClr val="FF0000"/>
                </a:solidFill>
                <a:latin typeface="Times New Roman" panose="02020603050405020304" charset="0"/>
                <a:cs typeface="Times New Roman" panose="02020603050405020304" charset="0"/>
              </a:rPr>
              <a:t>bone-white coral </a:t>
            </a:r>
            <a:endParaRPr lang="zh-CN" altLang="en-US" sz="2400">
              <a:solidFill>
                <a:srgbClr val="FF0000"/>
              </a:solidFill>
              <a:latin typeface="Times New Roman" panose="02020603050405020304" charset="0"/>
              <a:cs typeface="Times New Roman" panose="02020603050405020304" charset="0"/>
            </a:endParaRPr>
          </a:p>
        </p:txBody>
      </p:sp>
      <p:sp>
        <p:nvSpPr>
          <p:cNvPr id="8" name="文本框 7"/>
          <p:cNvSpPr txBox="1"/>
          <p:nvPr/>
        </p:nvSpPr>
        <p:spPr>
          <a:xfrm>
            <a:off x="5508625" y="3880485"/>
            <a:ext cx="2835910" cy="460375"/>
          </a:xfrm>
          <a:prstGeom prst="rect">
            <a:avLst/>
          </a:prstGeom>
          <a:noFill/>
        </p:spPr>
        <p:txBody>
          <a:bodyPr wrap="square" rtlCol="0">
            <a:spAutoFit/>
          </a:bodyPr>
          <a:lstStyle/>
          <a:p>
            <a:r>
              <a:rPr lang="zh-CN" altLang="en-US" sz="2400">
                <a:solidFill>
                  <a:srgbClr val="FF0000"/>
                </a:solidFill>
                <a:latin typeface="Times New Roman" panose="02020603050405020304" charset="0"/>
                <a:cs typeface="Times New Roman" panose="02020603050405020304" charset="0"/>
              </a:rPr>
              <a:t>the barrel-eye </a:t>
            </a:r>
            <a:endParaRPr lang="zh-CN" altLang="en-US" sz="2400">
              <a:solidFill>
                <a:srgbClr val="FF0000"/>
              </a:solidFill>
              <a:latin typeface="Times New Roman" panose="02020603050405020304" charset="0"/>
              <a:cs typeface="Times New Roman" panose="02020603050405020304" charset="0"/>
            </a:endParaRPr>
          </a:p>
        </p:txBody>
      </p:sp>
      <p:sp>
        <p:nvSpPr>
          <p:cNvPr id="9" name="文本框 8"/>
          <p:cNvSpPr txBox="1"/>
          <p:nvPr/>
        </p:nvSpPr>
        <p:spPr>
          <a:xfrm>
            <a:off x="5437505" y="4558030"/>
            <a:ext cx="5734050" cy="1198880"/>
          </a:xfrm>
          <a:prstGeom prst="rect">
            <a:avLst/>
          </a:prstGeom>
          <a:noFill/>
        </p:spPr>
        <p:txBody>
          <a:bodyPr wrap="square" rtlCol="0">
            <a:spAutoFit/>
          </a:bodyPr>
          <a:lstStyle/>
          <a:p>
            <a:pPr fontAlgn="auto">
              <a:lnSpc>
                <a:spcPct val="150000"/>
              </a:lnSpc>
            </a:pPr>
            <a:r>
              <a:rPr lang="zh-CN" altLang="en-US" sz="2400">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ea typeface="微软雅黑" panose="020B0503020204020204" pitchFamily="34" charset="-122"/>
                <a:cs typeface="Times New Roman" panose="02020603050405020304" charset="0"/>
              </a:rPr>
              <a:t>life to be found even around the deep-sea </a:t>
            </a:r>
            <a:r>
              <a:rPr lang="en-US" altLang="zh-CN" sz="2400">
                <a:solidFill>
                  <a:srgbClr val="FF0000"/>
                </a:solidFill>
                <a:latin typeface="Times New Roman" panose="02020603050405020304" charset="0"/>
                <a:ea typeface="微软雅黑" panose="020B0503020204020204" pitchFamily="34" charset="-122"/>
                <a:cs typeface="Times New Roman" panose="02020603050405020304" charset="0"/>
              </a:rPr>
              <a:t> </a:t>
            </a:r>
            <a:r>
              <a:rPr lang="zh-CN" altLang="en-US" sz="2400">
                <a:solidFill>
                  <a:srgbClr val="FF0000"/>
                </a:solidFill>
                <a:latin typeface="Times New Roman" panose="02020603050405020304" charset="0"/>
                <a:ea typeface="微软雅黑" panose="020B0503020204020204" pitchFamily="34" charset="-122"/>
                <a:cs typeface="Times New Roman" panose="02020603050405020304" charset="0"/>
              </a:rPr>
              <a:t>volcanic openings</a:t>
            </a:r>
            <a:endParaRPr lang="zh-CN" altLang="en-US" sz="2400">
              <a:solidFill>
                <a:srgbClr val="FF0000"/>
              </a:solidFill>
              <a:latin typeface="Times New Roman" panose="02020603050405020304" charset="0"/>
              <a:ea typeface="微软雅黑" panose="020B0503020204020204" pitchFamily="34" charset="-122"/>
              <a:cs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59055" y="878205"/>
          <a:ext cx="12073255" cy="5090160"/>
        </p:xfrm>
        <a:graphic>
          <a:graphicData uri="http://schemas.openxmlformats.org/drawingml/2006/table">
            <a:tbl>
              <a:tblPr firstRow="1" bandRow="1">
                <a:tableStyleId>{5940675A-B579-460E-94D1-54222C63F5DA}</a:tableStyleId>
              </a:tblPr>
              <a:tblGrid>
                <a:gridCol w="4206875"/>
                <a:gridCol w="7866380"/>
              </a:tblGrid>
              <a:tr h="3053715">
                <a:tc>
                  <a:txBody>
                    <a:bodyPr wrap="square"/>
                    <a:lstStyle/>
                    <a:p>
                      <a:pPr indent="0" fontAlgn="auto">
                        <a:lnSpc>
                          <a:spcPct val="200000"/>
                        </a:lnSpc>
                        <a:buNone/>
                      </a:pPr>
                      <a:r>
                        <a:rPr lang="en-US" sz="2400" b="1">
                          <a:solidFill>
                            <a:srgbClr val="1D41D5"/>
                          </a:solidFill>
                          <a:latin typeface="Times New Roman" panose="02020603050405020304" charset="0"/>
                          <a:cs typeface="Times New Roman" panose="02020603050405020304" charset="0"/>
                        </a:rPr>
                        <a:t> Discovery of natural resources  </a:t>
                      </a:r>
                      <a:endParaRPr lang="en-US" altLang="en-US" sz="2400" b="1">
                        <a:solidFill>
                          <a:srgbClr val="1D41D5"/>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cs typeface="Times New Roman" panose="02020603050405020304" charset="0"/>
                        </a:rPr>
                        <a:t>Discovering new natural resources. </a:t>
                      </a:r>
                      <a:endParaRPr lang="en-US" sz="2400" b="0">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Studying</a:t>
                      </a:r>
                      <a:r>
                        <a:rPr lang="en-US" sz="2400" b="1" baseline="30000">
                          <a:latin typeface="Times New Roman" panose="02020603050405020304" charset="0"/>
                          <a:cs typeface="Times New Roman" panose="02020603050405020304" charset="0"/>
                        </a:rPr>
                        <a:t> </a:t>
                      </a:r>
                      <a:r>
                        <a:rPr lang="en-US" sz="2400" b="1" baseline="30000">
                          <a:solidFill>
                            <a:srgbClr val="00B050"/>
                          </a:solidFill>
                          <a:latin typeface="Times New Roman" panose="02020603050405020304" charset="0"/>
                          <a:cs typeface="Times New Roman" panose="02020603050405020304" charset="0"/>
                        </a:rPr>
                        <a:t>12</a:t>
                      </a:r>
                      <a:r>
                        <a:rPr lang="en-US" sz="2400" b="1" baseline="30000">
                          <a:latin typeface="Times New Roman" panose="02020603050405020304" charset="0"/>
                          <a:cs typeface="Times New Roman" panose="02020603050405020304" charset="0"/>
                        </a:rPr>
                        <a:t> </a:t>
                      </a:r>
                      <a:r>
                        <a:rPr lang="en-US" sz="2400" b="1" baseline="30000">
                          <a:solidFill>
                            <a:srgbClr val="FF0000"/>
                          </a:solidFill>
                          <a:latin typeface="Times New Roman" panose="02020603050405020304" charset="0"/>
                          <a:cs typeface="Times New Roman" panose="02020603050405020304" charset="0"/>
                        </a:rPr>
                        <a:t>_</a:t>
                      </a:r>
                      <a:r>
                        <a:rPr lang="en-US" sz="2400" b="0">
                          <a:solidFill>
                            <a:srgbClr val="FF0000"/>
                          </a:solidFill>
                          <a:latin typeface="Times New Roman" panose="02020603050405020304" charset="0"/>
                          <a:cs typeface="Times New Roman" panose="02020603050405020304" charset="0"/>
                        </a:rPr>
                        <a:t>_____________________</a:t>
                      </a:r>
                      <a:endParaRPr lang="en-US" sz="2400" b="0">
                        <a:solidFill>
                          <a:srgbClr val="FF0000"/>
                        </a:solidFill>
                        <a:latin typeface="Times New Roman" panose="02020603050405020304" charset="0"/>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latin typeface="Times New Roman" panose="02020603050405020304" charset="0"/>
                          <a:cs typeface="Times New Roman" panose="02020603050405020304" charset="0"/>
                        </a:rPr>
                        <a:t> Identifying areas for </a:t>
                      </a:r>
                      <a:r>
                        <a:rPr lang="en-US" sz="2400" b="1" baseline="30000">
                          <a:solidFill>
                            <a:srgbClr val="00B050"/>
                          </a:solidFill>
                          <a:uFillTx/>
                          <a:latin typeface="Times New Roman" panose="02020603050405020304" charset="0"/>
                          <a:cs typeface="Times New Roman" panose="02020603050405020304" charset="0"/>
                        </a:rPr>
                        <a:t>13 </a:t>
                      </a:r>
                      <a:r>
                        <a:rPr lang="en-US" sz="2400" b="0">
                          <a:solidFill>
                            <a:srgbClr val="FF0000"/>
                          </a:solidFill>
                          <a:latin typeface="Times New Roman" panose="02020603050405020304" charset="0"/>
                          <a:cs typeface="Times New Roman" panose="02020603050405020304" charset="0"/>
                        </a:rPr>
                        <a:t>_____________________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6445">
                <a:tc>
                  <a:txBody>
                    <a:bodyPr wrap="square"/>
                    <a:lstStyle/>
                    <a:p>
                      <a:pPr indent="0" fontAlgn="auto">
                        <a:lnSpc>
                          <a:spcPct val="200000"/>
                        </a:lnSpc>
                        <a:buNone/>
                      </a:pPr>
                      <a:r>
                        <a:rPr lang="en-US" sz="2400" b="1">
                          <a:solidFill>
                            <a:srgbClr val="1D41D5"/>
                          </a:solidFill>
                          <a:latin typeface="Times New Roman" panose="02020603050405020304" charset="0"/>
                          <a:cs typeface="Times New Roman" panose="02020603050405020304" charset="0"/>
                        </a:rPr>
                        <a:t>                                </a:t>
                      </a:r>
                      <a:r>
                        <a:rPr lang="en-US" sz="2400" b="1">
                          <a:solidFill>
                            <a:srgbClr val="1D41D5"/>
                          </a:solidFill>
                          <a:latin typeface="Times New Roman" panose="02020603050405020304" charset="0"/>
                          <a:ea typeface="宋体" panose="02010600030101010101" pitchFamily="2" charset="-122"/>
                          <a:cs typeface="Times New Roman" panose="02020603050405020304" charset="0"/>
                          <a:sym typeface="+mn-ea"/>
                        </a:rPr>
                        <a:t>→</a:t>
                      </a:r>
                      <a:r>
                        <a:rPr lang="en-US" sz="2400" b="1">
                          <a:solidFill>
                            <a:srgbClr val="1D41D5"/>
                          </a:solidFill>
                          <a:latin typeface="Times New Roman" panose="02020603050405020304" charset="0"/>
                          <a:cs typeface="Times New Roman" panose="02020603050405020304" charset="0"/>
                          <a:sym typeface="+mn-ea"/>
                        </a:rPr>
                        <a:t>Example: </a:t>
                      </a:r>
                      <a:endParaRPr lang="en-US" altLang="en-US" sz="2400" b="1">
                        <a:solidFill>
                          <a:srgbClr val="1D41D5"/>
                        </a:solidFill>
                        <a:latin typeface="Times New Roman" panose="02020603050405020304" charset="0"/>
                        <a:ea typeface="Times New Roman" panose="02020603050405020304" charset="0"/>
                        <a:cs typeface="Times New Roman" panose="02020603050405020304" charset="0"/>
                      </a:endParaRPr>
                    </a:p>
                    <a:p>
                      <a:pPr indent="0" fontAlgn="auto">
                        <a:lnSpc>
                          <a:spcPct val="200000"/>
                        </a:lnSpc>
                        <a:buNone/>
                      </a:pPr>
                      <a:endParaRPr lang="en-US" altLang="en-US" sz="2400" b="1">
                        <a:solidFill>
                          <a:srgbClr val="1D41D5"/>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 </a:t>
                      </a:r>
                      <a:r>
                        <a:rPr lang="en-US" sz="2400" b="1" baseline="30000">
                          <a:solidFill>
                            <a:srgbClr val="00B050"/>
                          </a:solidFill>
                          <a:uFillTx/>
                          <a:latin typeface="Times New Roman" panose="02020603050405020304" charset="0"/>
                          <a:ea typeface="宋体" panose="02010600030101010101" pitchFamily="2" charset="-122"/>
                          <a:cs typeface="Times New Roman" panose="02020603050405020304" charset="0"/>
                        </a:rPr>
                        <a:t>14 </a:t>
                      </a:r>
                      <a:r>
                        <a:rPr lang="en-US" sz="2400" b="0">
                          <a:solidFill>
                            <a:srgbClr val="FF0000"/>
                          </a:solidFill>
                          <a:latin typeface="Times New Roman" panose="02020603050405020304" charset="0"/>
                          <a:ea typeface="宋体" panose="02010600030101010101" pitchFamily="2" charset="-122"/>
                          <a:cs typeface="Times New Roman" panose="02020603050405020304" charset="0"/>
                        </a:rPr>
                        <a:t>____________________________</a:t>
                      </a:r>
                      <a:endParaRPr lang="en-US" sz="2400" b="0">
                        <a:solidFill>
                          <a:srgbClr val="FF0000"/>
                        </a:solidFill>
                        <a:latin typeface="Times New Roman" panose="02020603050405020304" charset="0"/>
                        <a:ea typeface="宋体" panose="02010600030101010101" pitchFamily="2" charset="-122"/>
                        <a:cs typeface="Times New Roman" panose="02020603050405020304" charset="0"/>
                      </a:endParaRPr>
                    </a:p>
                    <a:p>
                      <a:pPr indent="0" fontAlgn="auto">
                        <a:lnSpc>
                          <a:spcPct val="200000"/>
                        </a:lnSpc>
                        <a:buNone/>
                      </a:pPr>
                      <a:r>
                        <a:rPr lang="en-US" sz="2400" b="0">
                          <a:solidFill>
                            <a:srgbClr val="FF0000"/>
                          </a:solidFill>
                          <a:latin typeface="Times New Roman" panose="02020603050405020304" charset="0"/>
                          <a:cs typeface="Times New Roman" panose="02020603050405020304" charset="0"/>
                        </a:rPr>
                        <a:t>◎ </a:t>
                      </a:r>
                      <a:r>
                        <a:rPr lang="en-US" sz="2400" b="1" baseline="30000">
                          <a:solidFill>
                            <a:srgbClr val="00B050"/>
                          </a:solidFill>
                          <a:uFillTx/>
                          <a:latin typeface="Times New Roman" panose="02020603050405020304" charset="0"/>
                          <a:cs typeface="Times New Roman" panose="02020603050405020304" charset="0"/>
                        </a:rPr>
                        <a:t>15</a:t>
                      </a:r>
                      <a:r>
                        <a:rPr lang="en-US" sz="2400" b="0">
                          <a:solidFill>
                            <a:srgbClr val="00B050"/>
                          </a:solidFill>
                          <a:latin typeface="Times New Roman" panose="02020603050405020304" charset="0"/>
                          <a:cs typeface="Times New Roman" panose="02020603050405020304" charset="0"/>
                        </a:rPr>
                        <a:t> </a:t>
                      </a:r>
                      <a:r>
                        <a:rPr lang="en-US" sz="2400" b="0">
                          <a:solidFill>
                            <a:srgbClr val="FF0000"/>
                          </a:solidFill>
                          <a:latin typeface="Times New Roman" panose="02020603050405020304" charset="0"/>
                          <a:cs typeface="Times New Roman" panose="02020603050405020304" charset="0"/>
                        </a:rPr>
                        <a:t>______________________________</a:t>
                      </a:r>
                      <a:endParaRPr lang="en-US" altLang="en-US" sz="2400" b="0">
                        <a:solidFill>
                          <a:srgbClr val="FF0000"/>
                        </a:solidFill>
                        <a:latin typeface="Times New Roman" panose="02020603050405020304" charset="0"/>
                        <a:ea typeface="Times New Roman" panose="02020603050405020304" charset="0"/>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6270625" y="1777365"/>
            <a:ext cx="2850515" cy="460375"/>
          </a:xfrm>
          <a:prstGeom prst="rect">
            <a:avLst/>
          </a:prstGeom>
          <a:noFill/>
        </p:spPr>
        <p:txBody>
          <a:bodyPr wrap="square" rtlCol="0">
            <a:spAutoFit/>
          </a:bodyPr>
          <a:lstStyle/>
          <a:p>
            <a:pPr algn="ctr"/>
            <a:r>
              <a:rPr lang="zh-CN" altLang="en-US" sz="2400">
                <a:solidFill>
                  <a:srgbClr val="FF0000"/>
                </a:solidFill>
              </a:rPr>
              <a:t>the sea bed </a:t>
            </a:r>
            <a:endParaRPr lang="zh-CN" altLang="en-US" sz="2400">
              <a:solidFill>
                <a:srgbClr val="FF0000"/>
              </a:solidFill>
            </a:endParaRPr>
          </a:p>
        </p:txBody>
      </p:sp>
      <p:sp>
        <p:nvSpPr>
          <p:cNvPr id="5" name="文本框 4"/>
          <p:cNvSpPr txBox="1"/>
          <p:nvPr/>
        </p:nvSpPr>
        <p:spPr>
          <a:xfrm>
            <a:off x="7695565" y="2468880"/>
            <a:ext cx="2653030" cy="460375"/>
          </a:xfrm>
          <a:prstGeom prst="rect">
            <a:avLst/>
          </a:prstGeom>
          <a:noFill/>
        </p:spPr>
        <p:txBody>
          <a:bodyPr wrap="square" rtlCol="0">
            <a:spAutoFit/>
          </a:bodyPr>
          <a:lstStyle/>
          <a:p>
            <a:pPr algn="ctr"/>
            <a:r>
              <a:rPr lang="zh-CN" altLang="en-US"/>
              <a:t> </a:t>
            </a:r>
            <a:r>
              <a:rPr lang="zh-CN" altLang="en-US" sz="2400">
                <a:solidFill>
                  <a:srgbClr val="FF0000"/>
                </a:solidFill>
              </a:rPr>
              <a:t>deep sea drilling </a:t>
            </a:r>
            <a:endParaRPr lang="zh-CN" altLang="en-US" sz="2400">
              <a:solidFill>
                <a:srgbClr val="FF0000"/>
              </a:solidFill>
            </a:endParaRPr>
          </a:p>
        </p:txBody>
      </p:sp>
      <p:sp>
        <p:nvSpPr>
          <p:cNvPr id="6" name="文本框 5"/>
          <p:cNvSpPr txBox="1"/>
          <p:nvPr/>
        </p:nvSpPr>
        <p:spPr>
          <a:xfrm>
            <a:off x="5155565" y="4091940"/>
            <a:ext cx="2540000" cy="460375"/>
          </a:xfrm>
          <a:prstGeom prst="rect">
            <a:avLst/>
          </a:prstGeom>
          <a:noFill/>
        </p:spPr>
        <p:txBody>
          <a:bodyPr wrap="square" rtlCol="0">
            <a:spAutoFit/>
          </a:bodyPr>
          <a:lstStyle/>
          <a:p>
            <a:pPr algn="ctr"/>
            <a:r>
              <a:rPr lang="zh-CN" altLang="en-US" sz="2400">
                <a:solidFill>
                  <a:srgbClr val="FF0000"/>
                </a:solidFill>
              </a:rPr>
              <a:t>fire ice </a:t>
            </a:r>
            <a:endParaRPr lang="zh-CN" altLang="en-US" sz="2400">
              <a:solidFill>
                <a:srgbClr val="FF0000"/>
              </a:solidFill>
            </a:endParaRPr>
          </a:p>
        </p:txBody>
      </p:sp>
      <p:sp>
        <p:nvSpPr>
          <p:cNvPr id="7" name="文本框 6"/>
          <p:cNvSpPr txBox="1"/>
          <p:nvPr/>
        </p:nvSpPr>
        <p:spPr>
          <a:xfrm>
            <a:off x="5296535" y="4896485"/>
            <a:ext cx="3825240" cy="460375"/>
          </a:xfrm>
          <a:prstGeom prst="rect">
            <a:avLst/>
          </a:prstGeom>
          <a:noFill/>
        </p:spPr>
        <p:txBody>
          <a:bodyPr wrap="square" rtlCol="0">
            <a:spAutoFit/>
          </a:bodyPr>
          <a:lstStyle/>
          <a:p>
            <a:pPr algn="ctr"/>
            <a:r>
              <a:rPr lang="zh-CN" altLang="en-US" sz="2400">
                <a:solidFill>
                  <a:srgbClr val="FF0000"/>
                </a:solidFill>
                <a:latin typeface="Times New Roman" panose="02020603050405020304" charset="0"/>
                <a:cs typeface="Times New Roman" panose="02020603050405020304" charset="0"/>
              </a:rPr>
              <a:t>China</a:t>
            </a:r>
            <a:r>
              <a:rPr lang="en-US" altLang="zh-CN" sz="2400">
                <a:solidFill>
                  <a:srgbClr val="FF0000"/>
                </a:solidFill>
                <a:latin typeface="Times New Roman" panose="02020603050405020304" charset="0"/>
                <a:cs typeface="Times New Roman" panose="02020603050405020304" charset="0"/>
              </a:rPr>
              <a:t>’</a:t>
            </a:r>
            <a:r>
              <a:rPr lang="zh-CN" altLang="en-US" sz="2400">
                <a:solidFill>
                  <a:srgbClr val="FF0000"/>
                </a:solidFill>
                <a:latin typeface="Times New Roman" panose="02020603050405020304" charset="0"/>
                <a:cs typeface="Times New Roman" panose="02020603050405020304" charset="0"/>
              </a:rPr>
              <a:t>s underwater vessels</a:t>
            </a:r>
            <a:endParaRPr lang="zh-CN" altLang="en-US" sz="2400">
              <a:solidFill>
                <a:srgbClr val="FF0000"/>
              </a:solidFill>
              <a:latin typeface="Times New Roman" panose="02020603050405020304" charset="0"/>
              <a:cs typeface="Times New Roman" panose="02020603050405020304" charset="0"/>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62685" y="184785"/>
            <a:ext cx="10214610" cy="705485"/>
          </a:xfrm>
        </p:spPr>
        <p:txBody>
          <a:bodyPr>
            <a:normAutofit/>
            <a:scene3d>
              <a:camera prst="orthographicFront"/>
              <a:lightRig rig="threePt" dir="t"/>
            </a:scene3d>
          </a:bodyPr>
          <a:lstStyle/>
          <a:p>
            <a:r>
              <a:rPr lang="zh-CN" altLang="en-US"/>
              <a:t> </a:t>
            </a:r>
            <a:r>
              <a:rPr lang="en-US" altLang="zh-CN">
                <a:solidFill>
                  <a:schemeClr val="accent1"/>
                </a:solidFill>
                <a:effectLst>
                  <a:outerShdw blurRad="38100" dist="25400" dir="5400000" algn="ctr" rotWithShape="0">
                    <a:srgbClr val="6E747A">
                      <a:alpha val="43000"/>
                    </a:srgbClr>
                  </a:outerShdw>
                </a:effectLst>
              </a:rPr>
              <a:t>T</a:t>
            </a:r>
            <a:r>
              <a:rPr lang="zh-CN" altLang="en-US">
                <a:solidFill>
                  <a:schemeClr val="accent1"/>
                </a:solidFill>
                <a:effectLst>
                  <a:outerShdw blurRad="38100" dist="25400" dir="5400000" algn="ctr" rotWithShape="0">
                    <a:srgbClr val="6E747A">
                      <a:alpha val="43000"/>
                    </a:srgbClr>
                  </a:outerShdw>
                </a:effectLst>
              </a:rPr>
              <a:t>he structure </a:t>
            </a:r>
            <a:r>
              <a:rPr lang="en-US" altLang="zh-CN">
                <a:solidFill>
                  <a:schemeClr val="accent1"/>
                </a:solidFill>
                <a:effectLst>
                  <a:outerShdw blurRad="38100" dist="25400" dir="5400000" algn="ctr" rotWithShape="0">
                    <a:srgbClr val="6E747A">
                      <a:alpha val="43000"/>
                    </a:srgbClr>
                  </a:outerShdw>
                </a:effectLst>
              </a:rPr>
              <a:t>&amp; the theme of the text</a:t>
            </a:r>
            <a:endParaRPr lang="en-US" altLang="zh-CN">
              <a:solidFill>
                <a:schemeClr val="accent1"/>
              </a:solidFill>
              <a:effectLst>
                <a:outerShdw blurRad="38100" dist="25400" dir="5400000" algn="ctr" rotWithShape="0">
                  <a:srgbClr val="6E747A">
                    <a:alpha val="43000"/>
                  </a:srgbClr>
                </a:outerShdw>
              </a:effectLst>
            </a:endParaRPr>
          </a:p>
        </p:txBody>
      </p:sp>
      <p:grpSp>
        <p:nvGrpSpPr>
          <p:cNvPr id="58" name="Group 21_1"/>
          <p:cNvGrpSpPr/>
          <p:nvPr/>
        </p:nvGrpSpPr>
        <p:grpSpPr>
          <a:xfrm>
            <a:off x="-981075" y="-35560"/>
            <a:ext cx="13139420" cy="6560185"/>
            <a:chOff x="-1013679" y="-43169"/>
            <a:chExt cx="12858769" cy="6560166"/>
          </a:xfrm>
        </p:grpSpPr>
        <p:grpSp>
          <p:nvGrpSpPr>
            <p:cNvPr id="60" name="组合 59"/>
            <p:cNvGrpSpPr/>
            <p:nvPr/>
          </p:nvGrpSpPr>
          <p:grpSpPr>
            <a:xfrm>
              <a:off x="9683417" y="6288397"/>
              <a:ext cx="2161673" cy="228600"/>
              <a:chOff x="2805536" y="-1467853"/>
              <a:chExt cx="2161673" cy="228600"/>
            </a:xfrm>
          </p:grpSpPr>
          <p:sp>
            <p:nvSpPr>
              <p:cNvPr id="67" name="椭圆 66"/>
              <p:cNvSpPr/>
              <p:nvPr/>
            </p:nvSpPr>
            <p:spPr>
              <a:xfrm>
                <a:off x="2805536" y="-1467853"/>
                <a:ext cx="228600" cy="228600"/>
              </a:xfrm>
              <a:prstGeom prst="ellipse">
                <a:avLst/>
              </a:prstGeom>
              <a:solidFill>
                <a:srgbClr val="78B6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67"/>
              <p:cNvSpPr/>
              <p:nvPr/>
            </p:nvSpPr>
            <p:spPr>
              <a:xfrm>
                <a:off x="3288804" y="-1467853"/>
                <a:ext cx="228600" cy="228600"/>
              </a:xfrm>
              <a:prstGeom prst="ellipse">
                <a:avLst/>
              </a:prstGeom>
              <a:solidFill>
                <a:srgbClr val="FDD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68"/>
              <p:cNvSpPr/>
              <p:nvPr/>
            </p:nvSpPr>
            <p:spPr>
              <a:xfrm>
                <a:off x="3772072" y="-1467853"/>
                <a:ext cx="228600" cy="228600"/>
              </a:xfrm>
              <a:prstGeom prst="ellipse">
                <a:avLst/>
              </a:prstGeom>
              <a:solidFill>
                <a:srgbClr val="ED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4255340" y="-1467853"/>
                <a:ext cx="228600" cy="228600"/>
              </a:xfrm>
              <a:prstGeom prst="ellipse">
                <a:avLst/>
              </a:prstGeom>
              <a:solidFill>
                <a:srgbClr val="E974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4738609" y="-1467853"/>
                <a:ext cx="228600" cy="228600"/>
              </a:xfrm>
              <a:prstGeom prst="ellipse">
                <a:avLst/>
              </a:prstGeom>
              <a:solidFill>
                <a:srgbClr val="AB7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1" name="组合 60"/>
            <p:cNvGrpSpPr/>
            <p:nvPr/>
          </p:nvGrpSpPr>
          <p:grpSpPr>
            <a:xfrm flipH="1" flipV="1">
              <a:off x="-1013679" y="-43169"/>
              <a:ext cx="4948007" cy="573258"/>
              <a:chOff x="-460228" y="4964882"/>
              <a:chExt cx="16582544" cy="1921192"/>
            </a:xfrm>
          </p:grpSpPr>
          <p:sp>
            <p:nvSpPr>
              <p:cNvPr id="62" name="等腰三角形 5"/>
              <p:cNvSpPr/>
              <p:nvPr/>
            </p:nvSpPr>
            <p:spPr>
              <a:xfrm>
                <a:off x="-460228" y="5749042"/>
                <a:ext cx="3560710" cy="113703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78B6A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等腰三角形 5"/>
              <p:cNvSpPr/>
              <p:nvPr/>
            </p:nvSpPr>
            <p:spPr>
              <a:xfrm>
                <a:off x="1498898" y="5414211"/>
                <a:ext cx="4355342" cy="147186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137032 h 1137032"/>
                  <a:gd name="connsiteX1-19" fmla="*/ 1780355 w 3560710"/>
                  <a:gd name="connsiteY1-20" fmla="*/ 88 h 1137032"/>
                  <a:gd name="connsiteX2-21" fmla="*/ 3560710 w 3560710"/>
                  <a:gd name="connsiteY2-22" fmla="*/ 1137032 h 1137032"/>
                  <a:gd name="connsiteX3-23" fmla="*/ 0 w 3560710"/>
                  <a:gd name="connsiteY3-24" fmla="*/ 1137032 h 1137032"/>
                  <a:gd name="connsiteX0-25" fmla="*/ 0 w 3560710"/>
                  <a:gd name="connsiteY0-26" fmla="*/ 1137032 h 1137032"/>
                  <a:gd name="connsiteX1-27" fmla="*/ 1780355 w 3560710"/>
                  <a:gd name="connsiteY1-28" fmla="*/ 88 h 1137032"/>
                  <a:gd name="connsiteX2-29" fmla="*/ 3560710 w 3560710"/>
                  <a:gd name="connsiteY2-30" fmla="*/ 1137032 h 1137032"/>
                  <a:gd name="connsiteX3-31" fmla="*/ 0 w 3560710"/>
                  <a:gd name="connsiteY3-32"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298852" y="-9500"/>
                      <a:pt x="1780355" y="88"/>
                    </a:cubicBezTo>
                    <a:cubicBezTo>
                      <a:pt x="2261858" y="9676"/>
                      <a:pt x="2967258" y="758051"/>
                      <a:pt x="3560710" y="1137032"/>
                    </a:cubicBezTo>
                    <a:lnTo>
                      <a:pt x="0" y="1137032"/>
                    </a:lnTo>
                    <a:close/>
                  </a:path>
                </a:pathLst>
              </a:custGeom>
              <a:solidFill>
                <a:srgbClr val="FDD069">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等腰三角形 5"/>
              <p:cNvSpPr/>
              <p:nvPr/>
            </p:nvSpPr>
            <p:spPr>
              <a:xfrm>
                <a:off x="3763709" y="4964882"/>
                <a:ext cx="5327811" cy="1921192"/>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ED935C">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等腰三角形 5"/>
              <p:cNvSpPr/>
              <p:nvPr/>
            </p:nvSpPr>
            <p:spPr>
              <a:xfrm>
                <a:off x="6780019" y="5781117"/>
                <a:ext cx="5439657" cy="1076883"/>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 name="connsiteX0-17" fmla="*/ 0 w 3560710"/>
                  <a:gd name="connsiteY0-18" fmla="*/ 1076883 h 1076883"/>
                  <a:gd name="connsiteX1-19" fmla="*/ 2134761 w 3560710"/>
                  <a:gd name="connsiteY1-20" fmla="*/ 97 h 1076883"/>
                  <a:gd name="connsiteX2-21" fmla="*/ 3560710 w 3560710"/>
                  <a:gd name="connsiteY2-22" fmla="*/ 1076883 h 1076883"/>
                  <a:gd name="connsiteX3-23" fmla="*/ 0 w 3560710"/>
                  <a:gd name="connsiteY3-24" fmla="*/ 1076883 h 1076883"/>
                </a:gdLst>
                <a:ahLst/>
                <a:cxnLst>
                  <a:cxn ang="0">
                    <a:pos x="connsiteX0-1" y="connsiteY0-2"/>
                  </a:cxn>
                  <a:cxn ang="0">
                    <a:pos x="connsiteX1-3" y="connsiteY1-4"/>
                  </a:cxn>
                  <a:cxn ang="0">
                    <a:pos x="connsiteX2-5" y="connsiteY2-6"/>
                  </a:cxn>
                  <a:cxn ang="0">
                    <a:pos x="connsiteX3-7" y="connsiteY3-8"/>
                  </a:cxn>
                </a:cxnLst>
                <a:rect l="l" t="t" r="r" b="b"/>
                <a:pathLst>
                  <a:path w="3560710" h="1076883">
                    <a:moveTo>
                      <a:pt x="0" y="1076883"/>
                    </a:moveTo>
                    <a:cubicBezTo>
                      <a:pt x="593452" y="697902"/>
                      <a:pt x="1456530" y="-9491"/>
                      <a:pt x="2134761" y="97"/>
                    </a:cubicBezTo>
                    <a:cubicBezTo>
                      <a:pt x="2812992" y="9685"/>
                      <a:pt x="2967258" y="697902"/>
                      <a:pt x="3560710" y="1076883"/>
                    </a:cubicBezTo>
                    <a:lnTo>
                      <a:pt x="0" y="1076883"/>
                    </a:lnTo>
                    <a:close/>
                  </a:path>
                </a:pathLst>
              </a:custGeom>
              <a:solidFill>
                <a:srgbClr val="E9746E">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等腰三角形 5"/>
              <p:cNvSpPr/>
              <p:nvPr/>
            </p:nvSpPr>
            <p:spPr>
              <a:xfrm>
                <a:off x="9613231" y="5220014"/>
                <a:ext cx="6509085" cy="1637986"/>
              </a:xfrm>
              <a:custGeom>
                <a:avLst/>
                <a:gdLst>
                  <a:gd name="connsiteX0" fmla="*/ 0 w 3560710"/>
                  <a:gd name="connsiteY0" fmla="*/ 1136944 h 1136944"/>
                  <a:gd name="connsiteX1" fmla="*/ 1780355 w 3560710"/>
                  <a:gd name="connsiteY1" fmla="*/ 0 h 1136944"/>
                  <a:gd name="connsiteX2" fmla="*/ 3560710 w 3560710"/>
                  <a:gd name="connsiteY2" fmla="*/ 1136944 h 1136944"/>
                  <a:gd name="connsiteX3" fmla="*/ 0 w 3560710"/>
                  <a:gd name="connsiteY3" fmla="*/ 1136944 h 1136944"/>
                  <a:gd name="connsiteX0-1" fmla="*/ 0 w 3560710"/>
                  <a:gd name="connsiteY0-2" fmla="*/ 1136944 h 1136944"/>
                  <a:gd name="connsiteX1-3" fmla="*/ 1780355 w 3560710"/>
                  <a:gd name="connsiteY1-4" fmla="*/ 0 h 1136944"/>
                  <a:gd name="connsiteX2-5" fmla="*/ 3560710 w 3560710"/>
                  <a:gd name="connsiteY2-6" fmla="*/ 1136944 h 1136944"/>
                  <a:gd name="connsiteX3-7" fmla="*/ 0 w 3560710"/>
                  <a:gd name="connsiteY3-8" fmla="*/ 1136944 h 1136944"/>
                  <a:gd name="connsiteX0-9" fmla="*/ 0 w 3560710"/>
                  <a:gd name="connsiteY0-10" fmla="*/ 1137032 h 1137032"/>
                  <a:gd name="connsiteX1-11" fmla="*/ 1780355 w 3560710"/>
                  <a:gd name="connsiteY1-12" fmla="*/ 88 h 1137032"/>
                  <a:gd name="connsiteX2-13" fmla="*/ 3560710 w 3560710"/>
                  <a:gd name="connsiteY2-14" fmla="*/ 1137032 h 1137032"/>
                  <a:gd name="connsiteX3-15" fmla="*/ 0 w 3560710"/>
                  <a:gd name="connsiteY3-16" fmla="*/ 1137032 h 1137032"/>
                </a:gdLst>
                <a:ahLst/>
                <a:cxnLst>
                  <a:cxn ang="0">
                    <a:pos x="connsiteX0-1" y="connsiteY0-2"/>
                  </a:cxn>
                  <a:cxn ang="0">
                    <a:pos x="connsiteX1-3" y="connsiteY1-4"/>
                  </a:cxn>
                  <a:cxn ang="0">
                    <a:pos x="connsiteX2-5" y="connsiteY2-6"/>
                  </a:cxn>
                  <a:cxn ang="0">
                    <a:pos x="connsiteX3-7" y="connsiteY3-8"/>
                  </a:cxn>
                </a:cxnLst>
                <a:rect l="l" t="t" r="r" b="b"/>
                <a:pathLst>
                  <a:path w="3560710" h="1137032">
                    <a:moveTo>
                      <a:pt x="0" y="1137032"/>
                    </a:moveTo>
                    <a:cubicBezTo>
                      <a:pt x="593452" y="758051"/>
                      <a:pt x="1102124" y="-9500"/>
                      <a:pt x="1780355" y="88"/>
                    </a:cubicBezTo>
                    <a:cubicBezTo>
                      <a:pt x="2458586" y="9676"/>
                      <a:pt x="2967258" y="758051"/>
                      <a:pt x="3560710" y="1137032"/>
                    </a:cubicBezTo>
                    <a:lnTo>
                      <a:pt x="0" y="1137032"/>
                    </a:lnTo>
                    <a:close/>
                  </a:path>
                </a:pathLst>
              </a:custGeom>
              <a:solidFill>
                <a:srgbClr val="AB7DB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aphicFrame>
        <p:nvGraphicFramePr>
          <p:cNvPr id="3" name="表格 2"/>
          <p:cNvGraphicFramePr>
            <a:graphicFrameLocks noGrp="1"/>
          </p:cNvGraphicFramePr>
          <p:nvPr>
            <p:custDataLst>
              <p:tags r:id="rId1"/>
            </p:custDataLst>
          </p:nvPr>
        </p:nvGraphicFramePr>
        <p:xfrm>
          <a:off x="208915" y="1026795"/>
          <a:ext cx="11949430" cy="5229860"/>
        </p:xfrm>
        <a:graphic>
          <a:graphicData uri="http://schemas.openxmlformats.org/drawingml/2006/table">
            <a:tbl>
              <a:tblPr firstRow="1" bandRow="1">
                <a:tableStyleId>{5940675A-B579-460E-94D1-54222C63F5DA}</a:tableStyleId>
              </a:tblPr>
              <a:tblGrid>
                <a:gridCol w="1186815"/>
                <a:gridCol w="1834515"/>
                <a:gridCol w="8928100"/>
              </a:tblGrid>
              <a:tr h="842010">
                <a:tc>
                  <a:txBody>
                    <a:bodyPr wrap="square"/>
                    <a:lstStyle/>
                    <a:p>
                      <a:pPr indent="0" algn="ctr">
                        <a:buNone/>
                      </a:pPr>
                      <a:r>
                        <a:rPr lang="en-US" sz="2400" b="1">
                          <a:latin typeface="Times New Roman" panose="02020603050405020304" charset="0"/>
                          <a:ea typeface="宋体" panose="02010600030101010101" pitchFamily="2" charset="-122"/>
                          <a:cs typeface="Times New Roman" panose="02020603050405020304" charset="0"/>
                        </a:rPr>
                        <a:t>Parts</a:t>
                      </a:r>
                      <a:endParaRPr lang="en-US"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r>
                        <a:rPr lang="en-US" sz="2400" b="1">
                          <a:latin typeface="Times New Roman" panose="02020603050405020304" charset="0"/>
                          <a:ea typeface="宋体" panose="02010600030101010101" pitchFamily="2" charset="-122"/>
                          <a:cs typeface="Times New Roman" panose="02020603050405020304" charset="0"/>
                        </a:rPr>
                        <a:t>Paragraphs</a:t>
                      </a:r>
                      <a:endParaRPr lang="en-US"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r>
                        <a:rPr lang="en-US" sz="2400" b="1">
                          <a:latin typeface="Times New Roman" panose="02020603050405020304" charset="0"/>
                          <a:ea typeface="宋体" panose="02010600030101010101" pitchFamily="2" charset="-122"/>
                          <a:cs typeface="Times New Roman" panose="02020603050405020304" charset="0"/>
                        </a:rPr>
                        <a:t>The main idea</a:t>
                      </a:r>
                      <a:endParaRPr lang="en-US" altLang="en-US" sz="2400" b="1">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r>
              <a:tr h="1415415">
                <a:tc>
                  <a:txBody>
                    <a:bodyPr wrap="square"/>
                    <a:lstStyle/>
                    <a:p>
                      <a:pPr indent="0" algn="ctr">
                        <a:buNone/>
                      </a:pPr>
                      <a:endParaRPr lang="en-US" sz="2400" b="0">
                        <a:latin typeface="Times New Roman" panose="02020603050405020304" charset="0"/>
                        <a:ea typeface="宋体" panose="02010600030101010101" pitchFamily="2" charset="-122"/>
                        <a:cs typeface="Times New Roman" panose="02020603050405020304" charset="0"/>
                      </a:endParaRPr>
                    </a:p>
                    <a:p>
                      <a:pPr indent="0" algn="ctr">
                        <a:buNone/>
                      </a:pPr>
                      <a:r>
                        <a:rPr lang="en-US" sz="2400" b="0">
                          <a:latin typeface="Times New Roman" panose="02020603050405020304" charset="0"/>
                          <a:ea typeface="宋体" panose="02010600030101010101" pitchFamily="2" charset="-122"/>
                          <a:cs typeface="Times New Roman" panose="02020603050405020304" charset="0"/>
                        </a:rPr>
                        <a:t>Part 1</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endParaRPr lang="en-US" altLang="en-US" sz="2400" b="0">
                        <a:solidFill>
                          <a:srgbClr val="0000FF"/>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solidFill>
                          <a:srgbClr val="FF000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89050">
                <a:tc>
                  <a:txBody>
                    <a:bodyPr wrap="square"/>
                    <a:lstStyle/>
                    <a:p>
                      <a:pPr indent="0" algn="ctr">
                        <a:buNone/>
                      </a:pPr>
                      <a:endParaRPr lang="en-US" sz="2400" b="0">
                        <a:latin typeface="Times New Roman" panose="02020603050405020304" charset="0"/>
                        <a:ea typeface="宋体" panose="02010600030101010101" pitchFamily="2" charset="-122"/>
                        <a:cs typeface="Times New Roman" panose="02020603050405020304" charset="0"/>
                      </a:endParaRPr>
                    </a:p>
                    <a:p>
                      <a:pPr indent="0" algn="ctr">
                        <a:buNone/>
                      </a:pPr>
                      <a:r>
                        <a:rPr lang="en-US" sz="2400" b="0">
                          <a:latin typeface="Times New Roman" panose="02020603050405020304" charset="0"/>
                          <a:ea typeface="宋体" panose="02010600030101010101" pitchFamily="2" charset="-122"/>
                          <a:cs typeface="Times New Roman" panose="02020603050405020304" charset="0"/>
                        </a:rPr>
                        <a:t>Part 2</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endParaRPr lang="en-US" altLang="en-US" sz="2400" b="0">
                        <a:solidFill>
                          <a:srgbClr val="0000FF"/>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solidFill>
                          <a:srgbClr val="FF000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83385">
                <a:tc>
                  <a:txBody>
                    <a:bodyPr wrap="square"/>
                    <a:lstStyle/>
                    <a:p>
                      <a:pPr indent="0" algn="ctr">
                        <a:buNone/>
                      </a:pPr>
                      <a:endParaRPr lang="en-US" sz="2400" b="0">
                        <a:latin typeface="Times New Roman" panose="02020603050405020304" charset="0"/>
                        <a:ea typeface="宋体" panose="02010600030101010101" pitchFamily="2" charset="-122"/>
                        <a:cs typeface="Times New Roman" panose="02020603050405020304" charset="0"/>
                      </a:endParaRPr>
                    </a:p>
                    <a:p>
                      <a:pPr indent="0" algn="ctr">
                        <a:buNone/>
                      </a:pPr>
                      <a:r>
                        <a:rPr lang="en-US" sz="2400" b="0">
                          <a:latin typeface="Times New Roman" panose="02020603050405020304" charset="0"/>
                          <a:ea typeface="宋体" panose="02010600030101010101" pitchFamily="2" charset="-122"/>
                          <a:cs typeface="Times New Roman" panose="02020603050405020304" charset="0"/>
                        </a:rPr>
                        <a:t>Part 3</a:t>
                      </a:r>
                      <a:endParaRPr lang="en-US" altLang="en-US" sz="2400" b="0">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3">
                        <a:lumMod val="60000"/>
                        <a:lumOff val="40000"/>
                      </a:schemeClr>
                    </a:solidFill>
                  </a:tcPr>
                </a:tc>
                <a:tc>
                  <a:txBody>
                    <a:bodyPr wrap="square"/>
                    <a:lstStyle/>
                    <a:p>
                      <a:pPr indent="0" algn="ctr">
                        <a:buNone/>
                      </a:pPr>
                      <a:endParaRPr lang="en-US" altLang="en-US" sz="2400" b="0">
                        <a:solidFill>
                          <a:srgbClr val="0000FF"/>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wrap="square"/>
                    <a:lstStyle/>
                    <a:p>
                      <a:pPr indent="0">
                        <a:buNone/>
                      </a:pPr>
                      <a:endParaRPr lang="en-US" altLang="en-US" sz="2400" b="0">
                        <a:solidFill>
                          <a:srgbClr val="FF0000"/>
                        </a:solidFill>
                        <a:latin typeface="Times New Roman" panose="02020603050405020304" charset="0"/>
                        <a:ea typeface="宋体" panose="02010600030101010101" pitchFamily="2" charset="-122"/>
                        <a:cs typeface="Times New Roman" panose="02020603050405020304" charset="0"/>
                      </a:endParaRPr>
                    </a:p>
                  </a:txBody>
                  <a:tcPr marL="68580" marR="68580" marT="0" marB="0" vert="horz">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4" name="文本框 3"/>
          <p:cNvSpPr txBox="1"/>
          <p:nvPr/>
        </p:nvSpPr>
        <p:spPr>
          <a:xfrm>
            <a:off x="1659890" y="2284095"/>
            <a:ext cx="1383030" cy="460375"/>
          </a:xfrm>
          <a:prstGeom prst="rect">
            <a:avLst/>
          </a:prstGeom>
          <a:noFill/>
        </p:spPr>
        <p:txBody>
          <a:bodyPr wrap="square" rtlCol="0">
            <a:spAutoFit/>
          </a:bodyPr>
          <a:lstStyle/>
          <a:p>
            <a:pPr algn="ctr"/>
            <a:r>
              <a:rPr lang="en-US" sz="2400">
                <a:solidFill>
                  <a:srgbClr val="0000FF"/>
                </a:solidFill>
                <a:latin typeface="Times New Roman" panose="02020603050405020304" charset="0"/>
                <a:ea typeface="宋体" panose="02010600030101010101" pitchFamily="2" charset="-122"/>
                <a:cs typeface="Times New Roman" panose="02020603050405020304" charset="0"/>
                <a:sym typeface="+mn-ea"/>
              </a:rPr>
              <a:t>Para 1</a:t>
            </a:r>
            <a:endParaRPr lang="zh-CN" altLang="en-US" sz="2400"/>
          </a:p>
        </p:txBody>
      </p:sp>
      <p:sp>
        <p:nvSpPr>
          <p:cNvPr id="5" name="文本框 4"/>
          <p:cNvSpPr txBox="1"/>
          <p:nvPr/>
        </p:nvSpPr>
        <p:spPr>
          <a:xfrm>
            <a:off x="1599565" y="3597910"/>
            <a:ext cx="1496060" cy="460375"/>
          </a:xfrm>
          <a:prstGeom prst="rect">
            <a:avLst/>
          </a:prstGeom>
          <a:noFill/>
        </p:spPr>
        <p:txBody>
          <a:bodyPr wrap="square" rtlCol="0">
            <a:spAutoFit/>
          </a:bodyPr>
          <a:lstStyle/>
          <a:p>
            <a:r>
              <a:rPr lang="en-US" sz="2400">
                <a:solidFill>
                  <a:srgbClr val="0000FF"/>
                </a:solidFill>
                <a:latin typeface="Times New Roman" panose="02020603050405020304" charset="0"/>
                <a:ea typeface="宋体" panose="02010600030101010101" pitchFamily="2" charset="-122"/>
                <a:cs typeface="Times New Roman" panose="02020603050405020304" charset="0"/>
                <a:sym typeface="+mn-ea"/>
              </a:rPr>
              <a:t>Para 2/3/4</a:t>
            </a:r>
            <a:endParaRPr lang="zh-CN" altLang="en-US" sz="2400"/>
          </a:p>
        </p:txBody>
      </p:sp>
      <p:sp>
        <p:nvSpPr>
          <p:cNvPr id="6" name="文本框 5"/>
          <p:cNvSpPr txBox="1"/>
          <p:nvPr/>
        </p:nvSpPr>
        <p:spPr>
          <a:xfrm>
            <a:off x="1712595" y="5022850"/>
            <a:ext cx="1276985" cy="460375"/>
          </a:xfrm>
          <a:prstGeom prst="rect">
            <a:avLst/>
          </a:prstGeom>
          <a:noFill/>
        </p:spPr>
        <p:txBody>
          <a:bodyPr wrap="square" rtlCol="0">
            <a:spAutoFit/>
          </a:bodyPr>
          <a:lstStyle/>
          <a:p>
            <a:pPr algn="ctr"/>
            <a:r>
              <a:rPr lang="en-US" sz="2400">
                <a:solidFill>
                  <a:srgbClr val="0000FF"/>
                </a:solidFill>
                <a:latin typeface="Times New Roman" panose="02020603050405020304" charset="0"/>
                <a:ea typeface="宋体" panose="02010600030101010101" pitchFamily="2" charset="-122"/>
                <a:cs typeface="Times New Roman" panose="02020603050405020304" charset="0"/>
                <a:sym typeface="+mn-ea"/>
              </a:rPr>
              <a:t>Para 5</a:t>
            </a:r>
            <a:endParaRPr lang="zh-CN" altLang="en-US" sz="2400"/>
          </a:p>
        </p:txBody>
      </p:sp>
      <p:sp>
        <p:nvSpPr>
          <p:cNvPr id="7" name="文本框 6"/>
          <p:cNvSpPr txBox="1"/>
          <p:nvPr/>
        </p:nvSpPr>
        <p:spPr>
          <a:xfrm>
            <a:off x="3225800" y="2284095"/>
            <a:ext cx="8932545" cy="460375"/>
          </a:xfrm>
          <a:prstGeom prst="rect">
            <a:avLst/>
          </a:prstGeom>
          <a:noFill/>
        </p:spPr>
        <p:txBody>
          <a:bodyPr wrap="square" rtlCol="0">
            <a:spAutoFit/>
          </a:bodyPr>
          <a:lstStyle/>
          <a:p>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Over centuries, sailing across oceans to explore Earth</a:t>
            </a:r>
            <a:r>
              <a:rPr lang="en-US" sz="2400">
                <a:solidFill>
                  <a:srgbClr val="FF0000"/>
                </a:solidFill>
                <a:latin typeface="Times New Roman" panose="02020603050405020304" charset="0"/>
                <a:cs typeface="Times New Roman" panose="02020603050405020304" charset="0"/>
                <a:sym typeface="+mn-ea"/>
              </a:rPr>
              <a:t>’</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s further corners</a:t>
            </a:r>
            <a:endParaRPr lang="zh-CN" altLang="en-US" sz="2400"/>
          </a:p>
        </p:txBody>
      </p:sp>
      <p:sp>
        <p:nvSpPr>
          <p:cNvPr id="8" name="文本框 7"/>
          <p:cNvSpPr txBox="1"/>
          <p:nvPr/>
        </p:nvSpPr>
        <p:spPr>
          <a:xfrm>
            <a:off x="3359785" y="3597910"/>
            <a:ext cx="6589395" cy="460375"/>
          </a:xfrm>
          <a:prstGeom prst="rect">
            <a:avLst/>
          </a:prstGeom>
          <a:noFill/>
        </p:spPr>
        <p:txBody>
          <a:bodyPr wrap="square" rtlCol="0">
            <a:spAutoFit/>
          </a:bodyPr>
          <a:lstStyle/>
          <a:p>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In modern age, exploring deep sea </a:t>
            </a:r>
            <a:endParaRPr lang="zh-CN" altLang="en-US" sz="2400"/>
          </a:p>
        </p:txBody>
      </p:sp>
      <p:sp>
        <p:nvSpPr>
          <p:cNvPr id="9" name="文本框 8"/>
          <p:cNvSpPr txBox="1"/>
          <p:nvPr/>
        </p:nvSpPr>
        <p:spPr>
          <a:xfrm>
            <a:off x="3359785" y="4994275"/>
            <a:ext cx="8522970" cy="460375"/>
          </a:xfrm>
          <a:prstGeom prst="rect">
            <a:avLst/>
          </a:prstGeom>
          <a:noFill/>
        </p:spPr>
        <p:txBody>
          <a:bodyPr wrap="square" rtlCol="0">
            <a:spAutoFit/>
          </a:bodyPr>
          <a:lstStyle/>
          <a:p>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In future, promote international cooperation to explore deep sea</a:t>
            </a:r>
            <a:endParaRPr lang="zh-CN" altLang="en-US" sz="24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P spid="8" grpId="0"/>
      <p:bldP spid="6" grpId="0"/>
      <p:bldP spid="9" grpId="0"/>
    </p:bldLst>
  </p:timing>
</p:sld>
</file>

<file path=ppt/tags/tag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1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3**"/>
  <p:tag name="KSO_WM_UNIT_LAYERLEVEL" val="1"/>
</p:tagLst>
</file>

<file path=ppt/tags/tag1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1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2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4**"/>
  <p:tag name="KSO_WM_UNIT_LAYERLEVEL" val="1"/>
</p:tagLst>
</file>

<file path=ppt/tags/tag2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2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5**"/>
  <p:tag name="KSO_WM_UNIT_LAYERLEVEL" val="1"/>
</p:tagLst>
</file>

<file path=ppt/tags/tag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3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6**"/>
  <p:tag name="KSO_WM_UNIT_LAYERLEVEL" val="1"/>
</p:tagLst>
</file>

<file path=ppt/tags/tag3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3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4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8**"/>
  <p:tag name="KSO_WM_UNIT_LAYERLEVEL" val="1"/>
</p:tagLst>
</file>

<file path=ppt/tags/tag4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9**"/>
  <p:tag name="KSO_WM_UNIT_LAYERLEVEL" val="1"/>
</p:tagLst>
</file>

<file path=ppt/tags/tag4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4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
  <p:tag name="KSO_WM_UNIT_LAYERLEVEL" val="1"/>
</p:tagLst>
</file>

<file path=ppt/tags/tag5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2.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3.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4.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5.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11**"/>
  <p:tag name="KSO_WM_UNIT_LAYERLEVEL" val="1"/>
</p:tagLst>
</file>

<file path=ppt/tags/tag57.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8.xml><?xml version="1.0" encoding="utf-8"?>
<p:tagLst xmlns:p="http://schemas.openxmlformats.org/presentationml/2006/main">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5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60.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1.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62.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3.xml><?xml version="1.0" encoding="utf-8"?>
<p:tagLst xmlns:p="http://schemas.openxmlformats.org/presentationml/2006/main">
  <p:tag name="KSO_WM_BEAUTIFY_FLAG" val="#wm#"/>
  <p:tag name="KSO_WM_SLIDE_ID" val="custom20205081_1"/>
  <p:tag name="KSO_WM_SLIDE_INDEX" val="1"/>
  <p:tag name="KSO_WM_SLIDE_ITEM_CNT" val="0"/>
  <p:tag name="KSO_WM_SLIDE_LAYOUT" val="a_b"/>
  <p:tag name="KSO_WM_SLIDE_LAYOUT_CNT" val="1_1"/>
  <p:tag name="KSO_WM_SLIDE_SUBTYPE" val="defaultBlank"/>
  <p:tag name="KSO_WM_SLIDE_TYPE" val="title"/>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64.xml><?xml version="1.0" encoding="utf-8"?>
<p:tagLst xmlns:p="http://schemas.openxmlformats.org/presentationml/2006/main">
  <p:tag name="KSO_WM_BEAUTIFY_FLAG" val="#wm#"/>
  <p:tag name="KSO_WM_TEMPLATE_CATEGORY" val="custom"/>
  <p:tag name="KSO_WM_TEMPLATE_INDEX" val="20205081"/>
</p:tagLst>
</file>

<file path=ppt/tags/tag65.xml><?xml version="1.0" encoding="utf-8"?>
<p:tagLst xmlns:p="http://schemas.openxmlformats.org/presentationml/2006/main">
  <p:tag name="KSO_WM_BEAUTIFY_FLAG" val="#wm#"/>
  <p:tag name="KSO_WM_TEMPLATE_CATEGORY" val="custom"/>
  <p:tag name="KSO_WM_TEMPLATE_INDEX" val="20205081"/>
</p:tagLst>
</file>

<file path=ppt/tags/tag66.xml><?xml version="1.0" encoding="utf-8"?>
<p:tagLst xmlns:p="http://schemas.openxmlformats.org/presentationml/2006/main">
  <p:tag name="KSO_WM_BEAUTIFY_FLAG" val="#wm#"/>
  <p:tag name="KSO_WM_TEMPLATE_CATEGORY" val="custom"/>
  <p:tag name="KSO_WM_TEMPLATE_INDEX" val="20205081"/>
</p:tagLst>
</file>

<file path=ppt/tags/tag67.xml><?xml version="1.0" encoding="utf-8"?>
<p:tagLst xmlns:p="http://schemas.openxmlformats.org/presentationml/2006/main">
  <p:tag name="KSO_WM_UNIT_TABLE_BEAUTIFY" val="smartTable{d3fed345-a354-4e38-8286-c62d866e216e}"/>
  <p:tag name="TABLE_ENDDRAG_ORIGIN_RECT" val="779*194"/>
  <p:tag name="TABLE_ENDDRAG_RECT" val="61*297*779*194"/>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UNIT_TABLE_BEAUTIFY" val="smartTable{6f5bf01f-aa21-47a1-b8fe-a2474002b388}"/>
  <p:tag name="TABLE_ENDDRAG_ORIGIN_RECT" val="945*425"/>
  <p:tag name="TABLE_ENDDRAG_RECT" val="0*55*945*425"/>
</p:tagLst>
</file>

<file path=ppt/tags/tag7.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70.xml><?xml version="1.0" encoding="utf-8"?>
<p:tagLst xmlns:p="http://schemas.openxmlformats.org/presentationml/2006/main">
  <p:tag name="KSO_WM_BEAUTIFY_FLAG" val="#wm#"/>
  <p:tag name="KSO_WM_TEMPLATE_CATEGORY" val="custom"/>
  <p:tag name="KSO_WM_TEMPLATE_INDEX" val="20205081"/>
</p:tagLst>
</file>

<file path=ppt/tags/tag71.xml><?xml version="1.0" encoding="utf-8"?>
<p:tagLst xmlns:p="http://schemas.openxmlformats.org/presentationml/2006/main">
  <p:tag name="KSO_WM_UNIT_TABLE_BEAUTIFY" val="smartTable{0dc72d64-151c-4aa2-87a8-2c01613fe919}"/>
  <p:tag name="TABLE_ENDDRAG_ORIGIN_RECT" val="940*400"/>
  <p:tag name="TABLE_ENDDRAG_RECT" val="16*68*940*400"/>
</p:tagLst>
</file>

<file path=ppt/tags/tag72.xml><?xml version="1.0" encoding="utf-8"?>
<p:tagLst xmlns:p="http://schemas.openxmlformats.org/presentationml/2006/main">
  <p:tag name="KSO_WM_BEAUTIFY_FLAG" val="#wm#"/>
  <p:tag name="KSO_WM_TEMPLATE_CATEGORY" val="custom"/>
  <p:tag name="KSO_WM_TEMPLATE_INDEX" val="20205081"/>
</p:tagLst>
</file>

<file path=ppt/tags/tag73.xml><?xml version="1.0" encoding="utf-8"?>
<p:tagLst xmlns:p="http://schemas.openxmlformats.org/presentationml/2006/main">
  <p:tag name="KSO_WM_UNIT_TABLE_BEAUTIFY" val="smartTable{cd1e99bd-21f8-4dc0-8bb8-02565d3641e9}"/>
  <p:tag name="TABLE_ENDDRAG_ORIGIN_RECT" val="950*400"/>
  <p:tag name="TABLE_ENDDRAG_RECT" val="4*69*950*400"/>
</p:tagLst>
</file>

<file path=ppt/tags/tag74.xml><?xml version="1.0" encoding="utf-8"?>
<p:tagLst xmlns:p="http://schemas.openxmlformats.org/presentationml/2006/main">
  <p:tag name="KSO_WM_BEAUTIFY_FLAG" val="#wm#"/>
  <p:tag name="KSO_WM_TEMPLATE_CATEGORY" val="custom"/>
  <p:tag name="KSO_WM_TEMPLATE_INDEX" val="20205081"/>
</p:tagLst>
</file>

<file path=ppt/tags/tag75.xml><?xml version="1.0" encoding="utf-8"?>
<p:tagLst xmlns:p="http://schemas.openxmlformats.org/presentationml/2006/main">
  <p:tag name="KSO_WM_UNIT_TABLE_BEAUTIFY" val="smartTable{85ead194-dd0f-4947-91b4-5c57116377d0}"/>
  <p:tag name="TABLE_ENDDRAG_ORIGIN_RECT" val="940*411"/>
  <p:tag name="TABLE_ENDDRAG_RECT" val="16*80*940*411"/>
</p:tagLst>
</file>

<file path=ppt/tags/tag76.xml><?xml version="1.0" encoding="utf-8"?>
<p:tagLst xmlns:p="http://schemas.openxmlformats.org/presentationml/2006/main">
  <p:tag name="KSO_WM_BEAUTIFY_FLAG" val="#wm#"/>
  <p:tag name="KSO_WM_TEMPLATE_CATEGORY" val="custom"/>
  <p:tag name="KSO_WM_TEMPLATE_INDEX" val="20205081"/>
</p:tagLst>
</file>

<file path=ppt/tags/tag77.xml><?xml version="1.0" encoding="utf-8"?>
<p:tagLst xmlns:p="http://schemas.openxmlformats.org/presentationml/2006/main">
  <p:tag name="TABLE_ENDDRAG_ORIGIN_RECT" val="235*38"/>
  <p:tag name="TABLE_ENDDRAG_RECT" val="446*3*235*38"/>
</p:tagLst>
</file>

<file path=ppt/tags/tag78.xml><?xml version="1.0" encoding="utf-8"?>
<p:tagLst xmlns:p="http://schemas.openxmlformats.org/presentationml/2006/main">
  <p:tag name="KSO_WM_BEAUTIFY_FLAG" val="#wm#"/>
  <p:tag name="KSO_WM_TEMPLATE_CATEGORY" val="custom"/>
  <p:tag name="KSO_WM_TEMPLATE_INDEX" val="20205081"/>
</p:tagLst>
</file>

<file path=ppt/tags/tag79.xml><?xml version="1.0" encoding="utf-8"?>
<p:tagLst xmlns:p="http://schemas.openxmlformats.org/presentationml/2006/main">
  <p:tag name="KSO_WM_BEAUTIFY_FLAG" val="#wm#"/>
  <p:tag name="KSO_WM_TEMPLATE_CATEGORY" val="custom"/>
  <p:tag name="KSO_WM_TEMPLATE_INDEX" val="20205081"/>
</p:tagLst>
</file>

<file path=ppt/tags/tag8.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wm#"/>
  <p:tag name="KSO_WM_TEMPLATE_CATEGORY" val="custom"/>
  <p:tag name="KSO_WM_TEMPLATE_INDEX" val="20205081"/>
</p:tagLst>
</file>

<file path=ppt/tags/tag82.xml><?xml version="1.0" encoding="utf-8"?>
<p:tagLst xmlns:p="http://schemas.openxmlformats.org/presentationml/2006/main">
  <p:tag name="KSO_WM_UNIT_TABLE_BEAUTIFY" val="smartTable{0467e2e9-de0a-4e82-b1eb-95b886aaf777}"/>
  <p:tag name="TABLE_ENDDRAG_ORIGIN_RECT" val="957*539"/>
  <p:tag name="TABLE_ENDDRAG_RECT" val="0*0*957*539"/>
</p:tagLst>
</file>

<file path=ppt/tags/tag83.xml><?xml version="1.0" encoding="utf-8"?>
<p:tagLst xmlns:p="http://schemas.openxmlformats.org/presentationml/2006/main">
  <p:tag name="KSO_WM_BEAUTIFY_FLAG" val="#wm#"/>
  <p:tag name="KSO_WM_TEMPLATE_CATEGORY" val="custom"/>
  <p:tag name="KSO_WM_TEMPLATE_INDEX" val="20205081"/>
</p:tagLst>
</file>

<file path=ppt/tags/tag84.xml><?xml version="1.0" encoding="utf-8"?>
<p:tagLst xmlns:p="http://schemas.openxmlformats.org/presentationml/2006/main">
  <p:tag name="KSO_WM_BEAUTIFY_FLAG" val="#wm#"/>
  <p:tag name="KSO_WM_TEMPLATE_CATEGORY" val="custom"/>
  <p:tag name="KSO_WM_TEMPLATE_INDEX" val="20205081"/>
</p:tagLst>
</file>

<file path=ppt/tags/tag85.xml><?xml version="1.0" encoding="utf-8"?>
<p:tagLst xmlns:p="http://schemas.openxmlformats.org/presentationml/2006/main">
  <p:tag name="KSO_WM_BEAUTIFY_FLAG" val="#wm#"/>
  <p:tag name="KSO_WM_TEMPLATE_CATEGORY" val="custom"/>
  <p:tag name="KSO_WM_TEMPLATE_INDEX" val="20205081"/>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wm#"/>
  <p:tag name="KSO_WM_TEMPLATE_CATEGORY" val="custom"/>
  <p:tag name="KSO_WM_TEMPLATE_INDEX" val="20205081"/>
</p:tagLst>
</file>

<file path=ppt/tags/tag88.xml><?xml version="1.0" encoding="utf-8"?>
<p:tagLst xmlns:p="http://schemas.openxmlformats.org/presentationml/2006/main">
  <p:tag name="KSO_WM_BEAUTIFY_FLAG" val="#wm#"/>
  <p:tag name="KSO_WM_TEMPLATE_CATEGORY" val="custom"/>
  <p:tag name="KSO_WM_TEMPLATE_INDEX" val="20205081"/>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0.xml><?xml version="1.0" encoding="utf-8"?>
<p:tagLst xmlns:p="http://schemas.openxmlformats.org/presentationml/2006/main">
  <p:tag name="KSO_WM_BEAUTIFY_FLAG" val="#wm#"/>
  <p:tag name="KSO_WM_TEMPLATE_CATEGORY" val="custom"/>
  <p:tag name="KSO_WM_TEMPLATE_INDEX" val="20205081"/>
</p:tagLst>
</file>

<file path=ppt/tags/tag91.xml><?xml version="1.0" encoding="utf-8"?>
<p:tagLst xmlns:p="http://schemas.openxmlformats.org/presentationml/2006/main">
  <p:tag name="KSO_WM_UNIT_TABLE_BEAUTIFY" val="smartTable{4a80eb01-663c-4008-bbc0-23c7291afe18}"/>
  <p:tag name="TABLE_ENDDRAG_ORIGIN_RECT" val="900*434"/>
  <p:tag name="TABLE_ENDDRAG_RECT" val="30*75*900*434"/>
</p:tagLst>
</file>

<file path=ppt/tags/tag92.xml><?xml version="1.0" encoding="utf-8"?>
<p:tagLst xmlns:p="http://schemas.openxmlformats.org/presentationml/2006/main">
  <p:tag name="KSO_WM_BEAUTIFY_FLAG" val="#wm#"/>
  <p:tag name="KSO_WM_TEMPLATE_CATEGORY" val="custom"/>
  <p:tag name="KSO_WM_TEMPLATE_INDEX" val="20205081"/>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4.xml><?xml version="1.0" encoding="utf-8"?>
<p:tagLst xmlns:p="http://schemas.openxmlformats.org/presentationml/2006/main">
  <p:tag name="KSO_WM_BEAUTIFY_FLAG" val="#wm#"/>
  <p:tag name="KSO_WM_TEMPLATE_CATEGORY" val="custom"/>
  <p:tag name="KSO_WM_TEMPLATE_INDEX" val="20205081"/>
</p:tagLst>
</file>

<file path=ppt/tags/tag95.xml><?xml version="1.0" encoding="utf-8"?>
<p:tagLst xmlns:p="http://schemas.openxmlformats.org/presentationml/2006/main">
  <p:tag name="AS_OS" val="Unix 3.10 unknown"/>
  <p:tag name="AS_RELEASE_DATE" val="2020.11.30"/>
  <p:tag name="AS_TITLE" val="Aspose.Slides for Java"/>
  <p:tag name="AS_VERSION" val="20.11"/>
  <p:tag name="KSO_WPP_MARK_KEY" val="1dfc11c3-7bb4-4146-abdc-4cd1c9df97a1"/>
  <p:tag name="COMMONDATA" val="eyJoZGlkIjoiNzAzMjMzZTEwNDUwZmM1Mjk2MTVjYmQxODMwZjRmZGIifQ=="/>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8845</Words>
  <Application>WPS 演示</Application>
  <PresentationFormat/>
  <Paragraphs>341</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宋体</vt:lpstr>
      <vt:lpstr>Wingdings</vt:lpstr>
      <vt:lpstr>微软雅黑</vt:lpstr>
      <vt:lpstr>Wingdings</vt:lpstr>
      <vt:lpstr>Times New Roman</vt:lpstr>
      <vt:lpstr>字魂27号-布丁体</vt:lpstr>
      <vt:lpstr>Calibri</vt:lpstr>
      <vt:lpstr>Arial Unicode MS</vt:lpstr>
      <vt:lpstr>华文细黑</vt:lpstr>
      <vt:lpstr>Office 主题​​</vt:lpstr>
      <vt:lpstr>PowerPoint 演示文稿</vt:lpstr>
      <vt:lpstr>Part One  Developing ideas</vt:lpstr>
      <vt:lpstr>Reading   Diving Deep</vt:lpstr>
      <vt:lpstr>Skim the text and choose the best answer</vt:lpstr>
      <vt:lpstr>PowerPoint 演示文稿</vt:lpstr>
      <vt:lpstr>Further reading </vt:lpstr>
      <vt:lpstr>PowerPoint 演示文稿</vt:lpstr>
      <vt:lpstr>PowerPoint 演示文稿</vt:lpstr>
      <vt:lpstr> The structure &amp; the theme of the text</vt:lpstr>
      <vt:lpstr> Post reading</vt:lpstr>
      <vt:lpstr> Post reading</vt:lpstr>
      <vt:lpstr>PowerPoint 演示文稿</vt:lpstr>
      <vt:lpstr>Part Two    Writing about the unexplained </vt:lpstr>
      <vt:lpstr>PowerPoint 演示文稿</vt:lpstr>
      <vt:lpstr> Write a passage according to the following topic </vt:lpstr>
      <vt:lpstr>PowerPoint 演示文稿</vt:lpstr>
      <vt:lpstr> Part Three    Presenting ideas </vt:lpstr>
      <vt:lpstr>PowerPoint 演示文稿</vt:lpstr>
      <vt:lpstr>Language appreciation </vt:lpstr>
      <vt:lpstr>Language appreciation </vt:lpstr>
      <vt:lpstr>Language appreciation </vt:lpstr>
      <vt:lpstr>Language points </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风轻云淡</cp:lastModifiedBy>
  <cp:revision>2</cp:revision>
  <cp:lastPrinted>2021-07-02T21:32:00Z</cp:lastPrinted>
  <dcterms:created xsi:type="dcterms:W3CDTF">2021-07-02T21:32:00Z</dcterms:created>
  <dcterms:modified xsi:type="dcterms:W3CDTF">2023-03-19T18:52:24Z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A2BFBA73FF8F4CC79E0E1708940AB982</vt:lpwstr>
  </property>
  <property fmtid="{D5CDD505-2E9C-101B-9397-08002B2CF9AE}" pid="7" name="KSOProductBuildVer">
    <vt:lpwstr>2052-11.1.0.13703</vt:lpwstr>
  </property>
</Properties>
</file>