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2" r:id="rId4"/>
    <p:sldId id="267" r:id="rId5"/>
    <p:sldId id="268" r:id="rId6"/>
    <p:sldId id="261" r:id="rId7"/>
    <p:sldId id="269" r:id="rId8"/>
    <p:sldId id="273" r:id="rId9"/>
    <p:sldId id="263" r:id="rId10"/>
    <p:sldId id="285" r:id="rId11"/>
    <p:sldId id="270" r:id="rId12"/>
    <p:sldId id="271" r:id="rId13"/>
    <p:sldId id="286" r:id="rId14"/>
    <p:sldId id="264" r:id="rId15"/>
    <p:sldId id="265" r:id="rId16"/>
    <p:sldId id="266" r:id="rId17"/>
    <p:sldId id="287" r:id="rId18"/>
    <p:sldId id="288" r:id="rId19"/>
    <p:sldId id="258" r:id="rId20"/>
    <p:sldId id="257" r:id="rId21"/>
    <p:sldId id="260" r:id="rId22"/>
    <p:sldId id="272" r:id="rId23"/>
    <p:sldId id="259"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70" d="100"/>
          <a:sy n="70" d="100"/>
        </p:scale>
        <p:origin x="96" y="186"/>
      </p:cViewPr>
      <p:guideLst>
        <p:guide orient="horz" pos="2160"/>
        <p:guide pos="380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98.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idx="1">
    <p:pos x="7311" y="682"/>
    <p:text/>
  </p:cm>
</p:cmLst>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5.xml"/><Relationship Id="rId2" Type="http://schemas.openxmlformats.org/officeDocument/2006/relationships/image" Target="../media/image2.png"/><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8.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6.xml"/><Relationship Id="rId2" Type="http://schemas.openxmlformats.org/officeDocument/2006/relationships/image" Target="../media/image4.png"/><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758045" y="6524625"/>
            <a:ext cx="2350135"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1819910" y="84455"/>
            <a:ext cx="8318500" cy="829310"/>
          </a:xfrm>
          <a:prstGeom prst="rect">
            <a:avLst/>
          </a:prstGeom>
        </p:spPr>
      </p:pic>
      <p:sp>
        <p:nvSpPr>
          <p:cNvPr id="6" name="文本框 5"/>
          <p:cNvSpPr txBox="1"/>
          <p:nvPr/>
        </p:nvSpPr>
        <p:spPr>
          <a:xfrm>
            <a:off x="8290560" y="937260"/>
            <a:ext cx="3901440" cy="368300"/>
          </a:xfrm>
          <a:prstGeom prst="rect">
            <a:avLst/>
          </a:prstGeom>
          <a:noFill/>
        </p:spPr>
        <p:txBody>
          <a:bodyPr wrap="square" rtlCol="0">
            <a:spAutoFit/>
          </a:bodyPr>
          <a:lstStyle/>
          <a:p>
            <a:r>
              <a:rPr lang="en-US" altLang="zh-CN" b="1" smtClean="0">
                <a:solidFill>
                  <a:schemeClr val="accent1"/>
                </a:solidFill>
                <a:sym typeface="+mn-ea"/>
              </a:rPr>
              <a:t>  </a:t>
            </a:r>
            <a:r>
              <a:rPr lang="zh-CN" altLang="en-US" sz="1600" b="1" smtClean="0">
                <a:solidFill>
                  <a:schemeClr val="accent1"/>
                </a:solidFill>
                <a:sym typeface="+mn-ea"/>
              </a:rPr>
              <a:t>外研版高中英语  选择性</a:t>
            </a:r>
            <a:r>
              <a:rPr lang="zh-CN" altLang="en-US" sz="1600" b="1">
                <a:solidFill>
                  <a:schemeClr val="accent1"/>
                </a:solidFill>
                <a:sym typeface="+mn-ea"/>
              </a:rPr>
              <a:t>必修第四册</a:t>
            </a:r>
            <a:r>
              <a:rPr lang="zh-CN" altLang="en-US" b="1">
                <a:solidFill>
                  <a:schemeClr val="accent1"/>
                </a:solidFill>
                <a:sym typeface="+mn-ea"/>
              </a:rPr>
              <a:t>   </a:t>
            </a:r>
            <a:endParaRPr lang="zh-CN" altLang="en-US"/>
          </a:p>
        </p:txBody>
      </p:sp>
      <p:sp>
        <p:nvSpPr>
          <p:cNvPr id="7" name="文本框 6"/>
          <p:cNvSpPr txBox="1"/>
          <p:nvPr/>
        </p:nvSpPr>
        <p:spPr>
          <a:xfrm>
            <a:off x="1148080" y="1842770"/>
            <a:ext cx="9893300" cy="922020"/>
          </a:xfrm>
          <a:prstGeom prst="rect">
            <a:avLst/>
          </a:prstGeom>
          <a:noFill/>
        </p:spPr>
        <p:txBody>
          <a:bodyPr wrap="square" rtlCol="0">
            <a:spAutoFit/>
          </a:bodyPr>
          <a:lstStyle/>
          <a:p>
            <a:pPr algn="ctr"/>
            <a:r>
              <a:rPr lang="en-US" altLang="zh-CN" sz="3200" b="1">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rPr>
              <a:t>Unit 6    Space and beyond</a:t>
            </a:r>
            <a:endParaRPr lang="en-US" altLang="zh-CN" sz="5400" b="1">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sp>
        <p:nvSpPr>
          <p:cNvPr id="8" name="文本框 7"/>
          <p:cNvSpPr txBox="1"/>
          <p:nvPr/>
        </p:nvSpPr>
        <p:spPr>
          <a:xfrm>
            <a:off x="2974340" y="3302000"/>
            <a:ext cx="6303645" cy="706755"/>
          </a:xfrm>
          <a:prstGeom prst="rect">
            <a:avLst/>
          </a:prstGeom>
          <a:noFill/>
        </p:spPr>
        <p:txBody>
          <a:bodyPr wrap="square" rtlCol="0">
            <a:spAutoFit/>
          </a:bodyPr>
          <a:lstStyle/>
          <a:p>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Period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2</a:t>
            </a:r>
            <a:r>
              <a:rPr lang="zh-CN" altLang="en-US" sz="4000">
                <a:solidFill>
                  <a:srgbClr val="FF0000"/>
                </a:solidFill>
                <a:latin typeface="Times New Roman" panose="02020603050405020304" charset="0"/>
                <a:ea typeface="字魂27号-布丁体" panose="00000500000000000000" charset="-122"/>
                <a:cs typeface="Times New Roman" panose="02020603050405020304" charset="0"/>
                <a:sym typeface="+mn-ea"/>
              </a:rPr>
              <a:t>  </a:t>
            </a:r>
            <a:r>
              <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rPr>
              <a:t>     Using language</a:t>
            </a:r>
            <a:endParaRPr lang="en-US" altLang="zh-CN" sz="4000">
              <a:solidFill>
                <a:srgbClr val="FF0000"/>
              </a:solidFill>
              <a:latin typeface="Times New Roman" panose="02020603050405020304" charset="0"/>
              <a:ea typeface="字魂27号-布丁体" panose="00000500000000000000" charset="-122"/>
              <a:cs typeface="Times New Roman" panose="02020603050405020304" charset="0"/>
              <a:sym typeface="+mn-ea"/>
            </a:endParaRPr>
          </a:p>
        </p:txBody>
      </p:sp>
      <p:grpSp>
        <p:nvGrpSpPr>
          <p:cNvPr id="61" name="组合 60"/>
          <p:cNvGrpSpPr/>
          <p:nvPr/>
        </p:nvGrpSpPr>
        <p:grpSpPr>
          <a:xfrm flipH="1" flipV="1">
            <a:off x="-995680" y="-4445"/>
            <a:ext cx="5055870" cy="573405"/>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11835" y="0"/>
            <a:ext cx="10671810" cy="621030"/>
          </a:xfrm>
        </p:spPr>
        <p:txBody>
          <a:bodyPr>
            <a:normAutofit/>
          </a:bodyPr>
          <a:lstStyle/>
          <a:p>
            <a:pPr algn="ctr"/>
            <a:r>
              <a:rPr lang="en-US" altLang="zh-CN" sz="3110">
                <a:solidFill>
                  <a:schemeClr val="accent1"/>
                </a:solidFill>
                <a:effectLst>
                  <a:outerShdw blurRad="38100" dist="25400" dir="5400000" algn="ctr" rotWithShape="0">
                    <a:srgbClr val="6E747A">
                      <a:alpha val="43000"/>
                    </a:srgbClr>
                  </a:outerShdw>
                </a:effectLst>
              </a:rPr>
              <a:t>Listen and complete the table</a:t>
            </a:r>
            <a:endParaRPr lang="en-US" altLang="zh-CN"/>
          </a:p>
        </p:txBody>
      </p:sp>
      <p:graphicFrame>
        <p:nvGraphicFramePr>
          <p:cNvPr id="3" name="表格 2"/>
          <p:cNvGraphicFramePr>
            <a:graphicFrameLocks noGrp="1"/>
          </p:cNvGraphicFramePr>
          <p:nvPr>
            <p:custDataLst>
              <p:tags r:id="rId1"/>
            </p:custDataLst>
          </p:nvPr>
        </p:nvGraphicFramePr>
        <p:xfrm>
          <a:off x="48895" y="744855"/>
          <a:ext cx="12094210" cy="5882005"/>
        </p:xfrm>
        <a:graphic>
          <a:graphicData uri="http://schemas.openxmlformats.org/drawingml/2006/table">
            <a:tbl>
              <a:tblPr firstRow="1" bandRow="1">
                <a:tableStyleId>{5940675A-B579-460E-94D1-54222C63F5DA}</a:tableStyleId>
              </a:tblPr>
              <a:tblGrid>
                <a:gridCol w="599440"/>
                <a:gridCol w="11494770"/>
              </a:tblGrid>
              <a:tr h="702310">
                <a:tc>
                  <a:txBody>
                    <a:bodyPr wrap="square"/>
                    <a:lstStyle/>
                    <a:p>
                      <a:pPr indent="0" fontAlgn="auto">
                        <a:lnSpc>
                          <a:spcPct val="150000"/>
                        </a:lnSpc>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ctr" fontAlgn="auto">
                        <a:lnSpc>
                          <a:spcPct val="150000"/>
                        </a:lnSpc>
                        <a:buNone/>
                      </a:pPr>
                      <a:r>
                        <a:rPr lang="en-US" sz="2800" b="1">
                          <a:solidFill>
                            <a:schemeClr val="bg1"/>
                          </a:solidFill>
                          <a:latin typeface="Times New Roman" panose="02020603050405020304" charset="0"/>
                          <a:cs typeface="Times New Roman" panose="02020603050405020304" charset="0"/>
                        </a:rPr>
                        <a:t>Answers</a:t>
                      </a:r>
                      <a:endParaRPr lang="en-US" altLang="en-US" sz="2800" b="1">
                        <a:solidFill>
                          <a:schemeClr val="bg1"/>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r>
              <a:tr h="2771775">
                <a:tc>
                  <a:txBody>
                    <a:bodyPr wrap="square"/>
                    <a:lstStyle/>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r>
                        <a:rPr lang="en-US" sz="2400" b="0">
                          <a:latin typeface="Times New Roman" panose="02020603050405020304" charset="0"/>
                          <a:cs typeface="Times New Roman" panose="02020603050405020304" charset="0"/>
                        </a:rPr>
                        <a:t>Q1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1">
                          <a:latin typeface="Times New Roman" panose="02020603050405020304" charset="0"/>
                          <a:cs typeface="Times New Roman" panose="02020603050405020304" charset="0"/>
                        </a:rPr>
                        <a:t>Sophie:</a:t>
                      </a:r>
                      <a:r>
                        <a:rPr lang="en-US" sz="2400" b="0">
                          <a:latin typeface="Times New Roman" panose="02020603050405020304" charset="0"/>
                          <a:cs typeface="Times New Roman" panose="02020603050405020304" charset="0"/>
                        </a:rPr>
                        <a:t> Three must be millions of planets like ours, and some could have life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baseline="30000">
                          <a:latin typeface="Times New Roman" panose="02020603050405020304" charset="0"/>
                          <a:cs typeface="Times New Roman" panose="02020603050405020304" charset="0"/>
                        </a:rPr>
                        <a:t>1</a:t>
                      </a:r>
                      <a:r>
                        <a:rPr lang="en-US" sz="2400" b="0">
                          <a:latin typeface="Times New Roman" panose="02020603050405020304" charset="0"/>
                          <a:cs typeface="Times New Roman" panose="02020603050405020304" charset="0"/>
                        </a:rPr>
                        <a:t>________________________.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a:latin typeface="Times New Roman" panose="02020603050405020304" charset="0"/>
                          <a:cs typeface="Times New Roman" panose="02020603050405020304" charset="0"/>
                        </a:rPr>
                        <a:t>Eric:</a:t>
                      </a:r>
                      <a:r>
                        <a:rPr lang="en-US" sz="2400" b="0">
                          <a:latin typeface="Times New Roman" panose="02020603050405020304" charset="0"/>
                          <a:cs typeface="Times New Roman" panose="02020603050405020304" charset="0"/>
                        </a:rPr>
                        <a:t> You would think it likely that </a:t>
                      </a:r>
                      <a:r>
                        <a:rPr lang="en-US" sz="2400" b="1" baseline="30000">
                          <a:latin typeface="Times New Roman" panose="02020603050405020304" charset="0"/>
                          <a:cs typeface="Times New Roman" panose="02020603050405020304" charset="0"/>
                        </a:rPr>
                        <a:t>2</a:t>
                      </a:r>
                      <a:r>
                        <a:rPr lang="en-US" sz="2400" b="0">
                          <a:latin typeface="Times New Roman" panose="02020603050405020304" charset="0"/>
                          <a:cs typeface="Times New Roman" panose="02020603050405020304" charset="0"/>
                        </a:rPr>
                        <a:t> ___________________________________. But that’s </a:t>
                      </a:r>
                      <a:r>
                        <a:rPr lang="en-US" sz="2400" b="1" baseline="30000">
                          <a:latin typeface="Times New Roman" panose="02020603050405020304" charset="0"/>
                          <a:cs typeface="Times New Roman" panose="02020603050405020304" charset="0"/>
                        </a:rPr>
                        <a:t>3 </a:t>
                      </a:r>
                      <a:r>
                        <a:rPr lang="en-US" sz="2400" b="0">
                          <a:latin typeface="Times New Roman" panose="02020603050405020304" charset="0"/>
                          <a:cs typeface="Times New Roman" panose="02020603050405020304" charset="0"/>
                        </a:rPr>
                        <a:t>_______________________ the Fermi Paradox. </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07920">
                <a:tc>
                  <a:txBody>
                    <a:bodyPr wrap="square"/>
                    <a:lstStyle/>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r>
                        <a:rPr lang="en-US" sz="2400" b="0">
                          <a:latin typeface="Times New Roman" panose="02020603050405020304" charset="0"/>
                          <a:cs typeface="Times New Roman" panose="02020603050405020304" charset="0"/>
                        </a:rPr>
                        <a:t>Q2</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1">
                          <a:latin typeface="Times New Roman" panose="02020603050405020304" charset="0"/>
                          <a:cs typeface="Times New Roman" panose="02020603050405020304" charset="0"/>
                        </a:rPr>
                        <a:t>Sophie:</a:t>
                      </a:r>
                      <a:r>
                        <a:rPr lang="en-US" sz="2400" b="0">
                          <a:latin typeface="Times New Roman" panose="02020603050405020304" charset="0"/>
                          <a:cs typeface="Times New Roman" panose="02020603050405020304" charset="0"/>
                        </a:rPr>
                        <a:t> Life on other planets won’t look like us because</a:t>
                      </a:r>
                      <a:r>
                        <a:rPr lang="en-US" sz="2400" b="1" baseline="30000">
                          <a:latin typeface="Times New Roman" panose="02020603050405020304" charset="0"/>
                          <a:cs typeface="Times New Roman" panose="02020603050405020304" charset="0"/>
                        </a:rPr>
                        <a:t> </a:t>
                      </a:r>
                      <a:endParaRPr lang="en-US" sz="2400" b="1" baseline="30000">
                        <a:latin typeface="Times New Roman" panose="02020603050405020304" charset="0"/>
                        <a:cs typeface="Times New Roman" panose="02020603050405020304" charset="0"/>
                      </a:endParaRPr>
                    </a:p>
                    <a:p>
                      <a:pPr indent="0" fontAlgn="auto">
                        <a:lnSpc>
                          <a:spcPct val="150000"/>
                        </a:lnSpc>
                        <a:buNone/>
                      </a:pPr>
                      <a:r>
                        <a:rPr lang="en-US" sz="2400" b="1" baseline="30000">
                          <a:latin typeface="Times New Roman" panose="02020603050405020304" charset="0"/>
                          <a:cs typeface="Times New Roman" panose="02020603050405020304" charset="0"/>
                        </a:rPr>
                        <a:t>4</a:t>
                      </a:r>
                      <a:r>
                        <a:rPr lang="en-US" sz="2400" b="0">
                          <a:latin typeface="Times New Roman" panose="02020603050405020304" charset="0"/>
                          <a:cs typeface="Times New Roman" panose="02020603050405020304" charset="0"/>
                        </a:rPr>
                        <a:t>   ___________________________________________________.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a:latin typeface="Times New Roman" panose="02020603050405020304" charset="0"/>
                          <a:cs typeface="Times New Roman" panose="02020603050405020304" charset="0"/>
                        </a:rPr>
                        <a:t>Eric:</a:t>
                      </a:r>
                      <a:r>
                        <a:rPr lang="en-US" sz="2400" b="0">
                          <a:latin typeface="Times New Roman" panose="02020603050405020304" charset="0"/>
                          <a:cs typeface="Times New Roman" panose="02020603050405020304" charset="0"/>
                        </a:rPr>
                        <a:t> Because evolution </a:t>
                      </a:r>
                      <a:r>
                        <a:rPr lang="en-US" sz="2400" b="1" baseline="30000">
                          <a:latin typeface="Times New Roman" panose="02020603050405020304" charset="0"/>
                          <a:cs typeface="Times New Roman" panose="02020603050405020304" charset="0"/>
                        </a:rPr>
                        <a:t>5 </a:t>
                      </a:r>
                      <a:r>
                        <a:rPr lang="en-US" sz="2400" b="0">
                          <a:latin typeface="Times New Roman" panose="02020603050405020304" charset="0"/>
                          <a:cs typeface="Times New Roman" panose="02020603050405020304" charset="0"/>
                        </a:rPr>
                        <a:t>_________________________________________, like on other planets is likely to look like us. </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1037590" y="2003425"/>
            <a:ext cx="3258820" cy="460375"/>
          </a:xfrm>
          <a:prstGeom prst="rect">
            <a:avLst/>
          </a:prstGeom>
          <a:noFill/>
        </p:spPr>
        <p:txBody>
          <a:bodyPr wrap="square" rtlCol="0">
            <a:spAutoFit/>
          </a:bodyPr>
          <a:lstStyle/>
          <a:p>
            <a:r>
              <a:rPr lang="zh-CN" altLang="en-US"/>
              <a:t> </a:t>
            </a:r>
            <a:r>
              <a:rPr lang="zh-CN" altLang="en-US" sz="2400">
                <a:solidFill>
                  <a:srgbClr val="FF0000"/>
                </a:solidFill>
              </a:rPr>
              <a:t>similar to our own</a:t>
            </a:r>
            <a:endParaRPr lang="zh-CN" altLang="en-US" sz="2400">
              <a:solidFill>
                <a:srgbClr val="FF0000"/>
              </a:solidFill>
            </a:endParaRPr>
          </a:p>
        </p:txBody>
      </p:sp>
      <p:sp>
        <p:nvSpPr>
          <p:cNvPr id="5" name="文本框 4"/>
          <p:cNvSpPr txBox="1"/>
          <p:nvPr/>
        </p:nvSpPr>
        <p:spPr>
          <a:xfrm>
            <a:off x="5426075" y="2463800"/>
            <a:ext cx="4880610" cy="460375"/>
          </a:xfrm>
          <a:prstGeom prst="rect">
            <a:avLst/>
          </a:prstGeom>
          <a:noFill/>
        </p:spPr>
        <p:txBody>
          <a:bodyPr wrap="square" rtlCol="0">
            <a:spAutoFit/>
          </a:bodyPr>
          <a:lstStyle/>
          <a:p>
            <a:r>
              <a:rPr lang="zh-CN" altLang="en-US" sz="2400">
                <a:solidFill>
                  <a:srgbClr val="FF0000"/>
                </a:solidFill>
              </a:rPr>
              <a:t>there are forms of life somewhere</a:t>
            </a:r>
            <a:endParaRPr lang="zh-CN" altLang="en-US" sz="2400">
              <a:solidFill>
                <a:srgbClr val="FF0000"/>
              </a:solidFill>
            </a:endParaRPr>
          </a:p>
        </p:txBody>
      </p:sp>
      <p:sp>
        <p:nvSpPr>
          <p:cNvPr id="7" name="文本框 6"/>
          <p:cNvSpPr txBox="1"/>
          <p:nvPr/>
        </p:nvSpPr>
        <p:spPr>
          <a:xfrm>
            <a:off x="1150620" y="3089910"/>
            <a:ext cx="2891790" cy="460375"/>
          </a:xfrm>
          <a:prstGeom prst="rect">
            <a:avLst/>
          </a:prstGeom>
          <a:noFill/>
        </p:spPr>
        <p:txBody>
          <a:bodyPr wrap="square" rtlCol="0">
            <a:spAutoFit/>
          </a:bodyPr>
          <a:lstStyle/>
          <a:p>
            <a:r>
              <a:rPr lang="zh-CN" altLang="en-US" sz="2400">
                <a:solidFill>
                  <a:srgbClr val="FF0000"/>
                </a:solidFill>
              </a:rPr>
              <a:t>without considering </a:t>
            </a:r>
            <a:endParaRPr lang="zh-CN" altLang="en-US" sz="2400">
              <a:solidFill>
                <a:srgbClr val="FF0000"/>
              </a:solidFill>
            </a:endParaRPr>
          </a:p>
        </p:txBody>
      </p:sp>
      <p:sp>
        <p:nvSpPr>
          <p:cNvPr id="8" name="文本框 7"/>
          <p:cNvSpPr txBox="1"/>
          <p:nvPr/>
        </p:nvSpPr>
        <p:spPr>
          <a:xfrm>
            <a:off x="1150620" y="4766945"/>
            <a:ext cx="7167245" cy="460375"/>
          </a:xfrm>
          <a:prstGeom prst="rect">
            <a:avLst/>
          </a:prstGeom>
          <a:noFill/>
        </p:spPr>
        <p:txBody>
          <a:bodyPr wrap="square" rtlCol="0">
            <a:spAutoFit/>
          </a:bodyPr>
          <a:lstStyle/>
          <a:p>
            <a:r>
              <a:rPr lang="zh-CN" altLang="en-US" sz="2400">
                <a:solidFill>
                  <a:srgbClr val="FF0000"/>
                </a:solidFill>
              </a:rPr>
              <a:t>conditions on other planets won</a:t>
            </a:r>
            <a:r>
              <a:rPr lang="en-US" altLang="zh-CN" sz="2400">
                <a:solidFill>
                  <a:srgbClr val="FF0000"/>
                </a:solidFill>
              </a:rPr>
              <a:t>’</a:t>
            </a:r>
            <a:r>
              <a:rPr lang="zh-CN" altLang="en-US" sz="2400">
                <a:solidFill>
                  <a:srgbClr val="FF0000"/>
                </a:solidFill>
              </a:rPr>
              <a:t>t be those on Earth </a:t>
            </a:r>
            <a:endParaRPr lang="zh-CN" altLang="en-US" sz="2400">
              <a:solidFill>
                <a:srgbClr val="FF0000"/>
              </a:solidFill>
            </a:endParaRPr>
          </a:p>
        </p:txBody>
      </p:sp>
      <p:sp>
        <p:nvSpPr>
          <p:cNvPr id="9" name="文本框 8"/>
          <p:cNvSpPr txBox="1"/>
          <p:nvPr/>
        </p:nvSpPr>
        <p:spPr>
          <a:xfrm>
            <a:off x="4127500" y="5361940"/>
            <a:ext cx="5799455" cy="460375"/>
          </a:xfrm>
          <a:prstGeom prst="rect">
            <a:avLst/>
          </a:prstGeom>
          <a:noFill/>
        </p:spPr>
        <p:txBody>
          <a:bodyPr wrap="square" rtlCol="0">
            <a:spAutoFit/>
          </a:bodyPr>
          <a:lstStyle/>
          <a:p>
            <a:r>
              <a:rPr lang="zh-CN" altLang="en-US"/>
              <a:t> </a:t>
            </a:r>
            <a:r>
              <a:rPr lang="zh-CN" altLang="en-US" sz="2400">
                <a:solidFill>
                  <a:srgbClr val="FF0000"/>
                </a:solidFill>
              </a:rPr>
              <a:t>would work the same way everywhere</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105410" y="1532890"/>
          <a:ext cx="11700510" cy="3375660"/>
        </p:xfrm>
        <a:graphic>
          <a:graphicData uri="http://schemas.openxmlformats.org/drawingml/2006/table">
            <a:tbl>
              <a:tblPr firstRow="1" bandRow="1">
                <a:tableStyleId>{5940675A-B579-460E-94D1-54222C63F5DA}</a:tableStyleId>
              </a:tblPr>
              <a:tblGrid>
                <a:gridCol w="633095"/>
                <a:gridCol w="11067415"/>
              </a:tblGrid>
              <a:tr h="3375660">
                <a:tc>
                  <a:txBody>
                    <a:bodyPr wrap="square"/>
                    <a:lstStyle/>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r>
                        <a:rPr lang="en-US" sz="2400" b="0">
                          <a:latin typeface="Times New Roman" panose="02020603050405020304" charset="0"/>
                          <a:cs typeface="Times New Roman" panose="02020603050405020304" charset="0"/>
                        </a:rPr>
                        <a:t>Q3</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1">
                          <a:latin typeface="Times New Roman" panose="02020603050405020304" charset="0"/>
                          <a:cs typeface="Times New Roman" panose="02020603050405020304" charset="0"/>
                        </a:rPr>
                        <a:t>Eric:</a:t>
                      </a:r>
                      <a:r>
                        <a:rPr lang="en-US" sz="2400" b="0">
                          <a:latin typeface="Times New Roman" panose="02020603050405020304" charset="0"/>
                          <a:cs typeface="Times New Roman" panose="02020603050405020304" charset="0"/>
                        </a:rPr>
                        <a:t> We cannot </a:t>
                      </a:r>
                      <a:r>
                        <a:rPr lang="en-US" sz="2400" b="1" baseline="30000">
                          <a:latin typeface="Times New Roman" panose="02020603050405020304" charset="0"/>
                          <a:cs typeface="Times New Roman" panose="02020603050405020304" charset="0"/>
                        </a:rPr>
                        <a:t>6</a:t>
                      </a:r>
                      <a:r>
                        <a:rPr lang="en-US" sz="2400" b="0">
                          <a:latin typeface="Times New Roman" panose="02020603050405020304" charset="0"/>
                          <a:cs typeface="Times New Roman" panose="02020603050405020304" charset="0"/>
                        </a:rPr>
                        <a:t> ______________________________, which means it would take   more than a lifetime to reach planets where there might be life.</a:t>
                      </a:r>
                      <a:endParaRPr lang="en-US" sz="2400" b="0">
                        <a:latin typeface="Times New Roman" panose="02020603050405020304" charset="0"/>
                        <a:cs typeface="Times New Roman" panose="02020603050405020304" charset="0"/>
                      </a:endParaRPr>
                    </a:p>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a:latin typeface="Times New Roman" panose="02020603050405020304" charset="0"/>
                          <a:cs typeface="Times New Roman" panose="02020603050405020304" charset="0"/>
                        </a:rPr>
                        <a:t>Sophie:</a:t>
                      </a:r>
                      <a:r>
                        <a:rPr lang="en-US" sz="2400" b="0">
                          <a:latin typeface="Times New Roman" panose="02020603050405020304" charset="0"/>
                          <a:cs typeface="Times New Roman" panose="02020603050405020304" charset="0"/>
                        </a:rPr>
                        <a:t> Maybe we don’t need to travel in straight lines. Perhaps we will be able to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baseline="30000">
                          <a:latin typeface="Times New Roman" panose="02020603050405020304" charset="0"/>
                          <a:cs typeface="Times New Roman" panose="02020603050405020304" charset="0"/>
                        </a:rPr>
                        <a:t>7 </a:t>
                      </a:r>
                      <a:r>
                        <a:rPr lang="en-US" sz="2400" b="0">
                          <a:latin typeface="Times New Roman" panose="02020603050405020304" charset="0"/>
                          <a:cs typeface="Times New Roman" panose="02020603050405020304" charset="0"/>
                        </a:rPr>
                        <a:t>________________________________________________________________ to make contact with life on other planets.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647440" y="1623060"/>
            <a:ext cx="3373120" cy="460375"/>
          </a:xfrm>
          <a:prstGeom prst="rect">
            <a:avLst/>
          </a:prstGeom>
          <a:noFill/>
        </p:spPr>
        <p:txBody>
          <a:bodyPr wrap="square" rtlCol="0">
            <a:spAutoFit/>
          </a:bodyPr>
          <a:lstStyle/>
          <a:p>
            <a:r>
              <a:rPr lang="zh-CN" altLang="en-US" sz="2400">
                <a:solidFill>
                  <a:srgbClr val="FF0000"/>
                </a:solidFill>
              </a:rPr>
              <a:t>travel faster than light</a:t>
            </a:r>
            <a:endParaRPr lang="zh-CN" altLang="en-US" sz="2400">
              <a:solidFill>
                <a:srgbClr val="FF0000"/>
              </a:solidFill>
            </a:endParaRPr>
          </a:p>
        </p:txBody>
      </p:sp>
      <p:sp>
        <p:nvSpPr>
          <p:cNvPr id="5" name="文本框 4"/>
          <p:cNvSpPr txBox="1"/>
          <p:nvPr/>
        </p:nvSpPr>
        <p:spPr>
          <a:xfrm>
            <a:off x="1397635" y="3735070"/>
            <a:ext cx="9115425" cy="460375"/>
          </a:xfrm>
          <a:prstGeom prst="rect">
            <a:avLst/>
          </a:prstGeom>
          <a:noFill/>
        </p:spPr>
        <p:txBody>
          <a:bodyPr wrap="square" rtlCol="0">
            <a:spAutoFit/>
          </a:bodyPr>
          <a:lstStyle/>
          <a:p>
            <a:r>
              <a:rPr lang="zh-CN" altLang="en-US" sz="2400">
                <a:solidFill>
                  <a:srgbClr val="FF0000"/>
                </a:solidFill>
              </a:rPr>
              <a:t>take short cuts, through a </a:t>
            </a:r>
            <a:r>
              <a:rPr lang="en-US" altLang="zh-CN" sz="2400">
                <a:solidFill>
                  <a:srgbClr val="FF0000"/>
                </a:solidFill>
              </a:rPr>
              <a:t>“</a:t>
            </a:r>
            <a:r>
              <a:rPr lang="zh-CN" altLang="en-US" sz="2400">
                <a:solidFill>
                  <a:srgbClr val="FF0000"/>
                </a:solidFill>
              </a:rPr>
              <a:t>warm-hole</a:t>
            </a:r>
            <a:r>
              <a:rPr lang="en-US" altLang="zh-CN" sz="2400">
                <a:solidFill>
                  <a:srgbClr val="FF0000"/>
                </a:solidFill>
              </a:rPr>
              <a:t>”</a:t>
            </a:r>
            <a:r>
              <a:rPr lang="zh-CN" altLang="en-US" sz="2400">
                <a:solidFill>
                  <a:srgbClr val="FF0000"/>
                </a:solidFill>
              </a:rPr>
              <a:t> in space, for example</a:t>
            </a:r>
            <a:endParaRPr lang="zh-CN" altLang="en-US" sz="2400">
              <a:solidFill>
                <a:srgbClr val="FF0000"/>
              </a:solidFill>
            </a:endParaRPr>
          </a:p>
        </p:txBody>
      </p:sp>
      <p:sp>
        <p:nvSpPr>
          <p:cNvPr id="6" name="标题 5"/>
          <p:cNvSpPr>
            <a:spLocks noGrp="1"/>
          </p:cNvSpPr>
          <p:nvPr>
            <p:ph type="title"/>
          </p:nvPr>
        </p:nvSpPr>
        <p:spPr>
          <a:xfrm>
            <a:off x="486410" y="352425"/>
            <a:ext cx="11036300" cy="705485"/>
          </a:xfrm>
        </p:spPr>
        <p:txBody>
          <a:bodyPr>
            <a:normAutofit/>
          </a:bodyPr>
          <a:lstStyle/>
          <a:p>
            <a:pPr algn="ctr"/>
            <a:r>
              <a:rPr lang="en-US" altLang="zh-CN" sz="3110">
                <a:solidFill>
                  <a:schemeClr val="accent1"/>
                </a:solidFill>
                <a:effectLst>
                  <a:outerShdw blurRad="38100" dist="25400" dir="5400000" algn="ctr" rotWithShape="0">
                    <a:srgbClr val="6E747A">
                      <a:alpha val="43000"/>
                    </a:srgbClr>
                  </a:outerShdw>
                </a:effectLst>
                <a:sym typeface="+mn-ea"/>
              </a:rPr>
              <a:t>Listen to the interview and the question </a:t>
            </a:r>
            <a:endParaRPr lang="zh-CN" altLang="en-US" sz="311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86430"/>
            <a:ext cx="10969200" cy="705600"/>
          </a:xfrm>
        </p:spPr>
        <p:txBody>
          <a:bodyPr/>
          <a:lstStyle/>
          <a:p>
            <a:pPr algn="ctr"/>
            <a:r>
              <a:rPr lang="en-US" altLang="zh-CN">
                <a:solidFill>
                  <a:schemeClr val="accent1"/>
                </a:solidFill>
                <a:effectLst>
                  <a:outerShdw blurRad="38100" dist="25400" dir="5400000" algn="ctr" rotWithShape="0">
                    <a:srgbClr val="6E747A">
                      <a:alpha val="43000"/>
                    </a:srgbClr>
                  </a:outerShdw>
                </a:effectLst>
              </a:rPr>
              <a:t>Expressing opinions and hopes</a:t>
            </a:r>
            <a:endParaRPr lang="en-US" altLang="zh-CN">
              <a:solidFill>
                <a:schemeClr val="accent1"/>
              </a:solidFill>
              <a:effectLst>
                <a:outerShdw blurRad="38100" dist="25400" dir="5400000" algn="ctr" rotWithShape="0">
                  <a:srgbClr val="6E747A">
                    <a:alpha val="43000"/>
                  </a:srgbClr>
                </a:outerShdw>
              </a:effectLst>
            </a:endParaRPr>
          </a:p>
        </p:txBody>
      </p:sp>
      <p:graphicFrame>
        <p:nvGraphicFramePr>
          <p:cNvPr id="4" name="表格 3"/>
          <p:cNvGraphicFramePr>
            <a:graphicFrameLocks noGrp="1"/>
          </p:cNvGraphicFramePr>
          <p:nvPr>
            <p:custDataLst>
              <p:tags r:id="rId1"/>
            </p:custDataLst>
          </p:nvPr>
        </p:nvGraphicFramePr>
        <p:xfrm>
          <a:off x="998220" y="1092835"/>
          <a:ext cx="10491470" cy="5311775"/>
        </p:xfrm>
        <a:graphic>
          <a:graphicData uri="http://schemas.openxmlformats.org/drawingml/2006/table">
            <a:tbl>
              <a:tblPr firstRow="1" bandRow="1">
                <a:tableStyleId>{5940675A-B579-460E-94D1-54222C63F5DA}</a:tableStyleId>
              </a:tblPr>
              <a:tblGrid>
                <a:gridCol w="5245735"/>
                <a:gridCol w="5245735"/>
              </a:tblGrid>
              <a:tr h="3177540">
                <a:tc>
                  <a:txBody>
                    <a:bodyPr wrap="square"/>
                    <a:lstStyle/>
                    <a:p>
                      <a:pPr indent="0" fontAlgn="auto">
                        <a:lnSpc>
                          <a:spcPct val="200000"/>
                        </a:lnSpc>
                        <a:buNone/>
                      </a:pPr>
                      <a:r>
                        <a:rPr lang="en-US" sz="2400" b="0">
                          <a:latin typeface="Times New Roman" panose="02020603050405020304" charset="0"/>
                          <a:cs typeface="Times New Roman" panose="02020603050405020304" charset="0"/>
                        </a:rPr>
                        <a:t>A. I think there definitely is. </a:t>
                      </a:r>
                      <a:endParaRPr lang="en-US" sz="2400" b="0">
                        <a:latin typeface="Times New Roman" panose="02020603050405020304" charset="0"/>
                        <a:cs typeface="Times New Roman" panose="02020603050405020304" charset="0"/>
                      </a:endParaRPr>
                    </a:p>
                    <a:p>
                      <a:pPr indent="0" fontAlgn="auto">
                        <a:lnSpc>
                          <a:spcPct val="200000"/>
                        </a:lnSpc>
                        <a:buNone/>
                      </a:pPr>
                      <a:r>
                        <a:rPr lang="en-US" sz="2400" b="0">
                          <a:latin typeface="Times New Roman" panose="02020603050405020304" charset="0"/>
                          <a:cs typeface="Times New Roman" panose="02020603050405020304" charset="0"/>
                        </a:rPr>
                        <a:t>B. Since..., it isn’t reasonable to...</a:t>
                      </a:r>
                      <a:endParaRPr lang="en-US" sz="2400" b="0">
                        <a:latin typeface="Times New Roman" panose="02020603050405020304" charset="0"/>
                        <a:cs typeface="Times New Roman" panose="02020603050405020304" charset="0"/>
                      </a:endParaRPr>
                    </a:p>
                    <a:p>
                      <a:pPr indent="0" fontAlgn="auto">
                        <a:lnSpc>
                          <a:spcPct val="200000"/>
                        </a:lnSpc>
                        <a:buNone/>
                      </a:pPr>
                      <a:r>
                        <a:rPr lang="en-US" sz="2400" b="0">
                          <a:latin typeface="Times New Roman" panose="02020603050405020304" charset="0"/>
                          <a:cs typeface="Times New Roman" panose="02020603050405020304" charset="0"/>
                        </a:rPr>
                        <a:t>C. There’s evidence that...</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c>
                  <a:txBody>
                    <a:bodyPr wrap="square"/>
                    <a:lstStyle/>
                    <a:p>
                      <a:pPr indent="0" fontAlgn="auto">
                        <a:lnSpc>
                          <a:spcPct val="200000"/>
                        </a:lnSpc>
                        <a:buNone/>
                      </a:pPr>
                      <a:r>
                        <a:rPr lang="en-US" sz="2400" b="0">
                          <a:latin typeface="Times New Roman" panose="02020603050405020304" charset="0"/>
                          <a:cs typeface="Times New Roman" panose="02020603050405020304" charset="0"/>
                        </a:rPr>
                        <a:t>D. It would be wonderful if ...</a:t>
                      </a:r>
                      <a:endParaRPr lang="en-US" sz="2400" b="0">
                        <a:latin typeface="Times New Roman" panose="02020603050405020304" charset="0"/>
                        <a:cs typeface="Times New Roman" panose="02020603050405020304" charset="0"/>
                      </a:endParaRPr>
                    </a:p>
                    <a:p>
                      <a:pPr indent="0" fontAlgn="auto">
                        <a:lnSpc>
                          <a:spcPct val="200000"/>
                        </a:lnSpc>
                        <a:buNone/>
                      </a:pPr>
                      <a:r>
                        <a:rPr lang="en-US" sz="2400" b="0">
                          <a:latin typeface="Times New Roman" panose="02020603050405020304" charset="0"/>
                          <a:cs typeface="Times New Roman" panose="02020603050405020304" charset="0"/>
                        </a:rPr>
                        <a:t>E. The fact that ... means ...F. Let’s hope that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132840">
                <a:tc gridSpan="2">
                  <a:txBody>
                    <a:bodyPr wrap="square"/>
                    <a:lstStyle/>
                    <a:p>
                      <a:pPr indent="0" fontAlgn="auto">
                        <a:lnSpc>
                          <a:spcPct val="150000"/>
                        </a:lnSpc>
                        <a:buNone/>
                      </a:pPr>
                      <a:r>
                        <a:rPr lang="en-US" sz="2400" b="1">
                          <a:latin typeface="Times New Roman" panose="02020603050405020304" charset="0"/>
                          <a:cs typeface="Times New Roman" panose="02020603050405020304" charset="0"/>
                        </a:rPr>
                        <a:t>Expressing opinions: </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001395">
                <a:tc gridSpan="2">
                  <a:txBody>
                    <a:bodyPr wrap="square"/>
                    <a:lstStyle/>
                    <a:p>
                      <a:pPr indent="0" fontAlgn="auto">
                        <a:lnSpc>
                          <a:spcPct val="150000"/>
                        </a:lnSpc>
                        <a:buNone/>
                      </a:pPr>
                      <a:r>
                        <a:rPr lang="en-US" sz="2400" b="1">
                          <a:latin typeface="Times New Roman" panose="02020603050405020304" charset="0"/>
                          <a:cs typeface="Times New Roman" panose="02020603050405020304" charset="0"/>
                        </a:rPr>
                        <a:t>Expressing hopes: </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5000"/>
                        <a:lumOff val="75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5" name="文本框 4"/>
          <p:cNvSpPr txBox="1"/>
          <p:nvPr/>
        </p:nvSpPr>
        <p:spPr>
          <a:xfrm>
            <a:off x="4180840" y="4401820"/>
            <a:ext cx="2244725" cy="521970"/>
          </a:xfrm>
          <a:prstGeom prst="rect">
            <a:avLst/>
          </a:prstGeom>
          <a:noFill/>
        </p:spPr>
        <p:txBody>
          <a:bodyPr wrap="square" rtlCol="0">
            <a:spAutoFit/>
          </a:bodyPr>
          <a:lstStyle/>
          <a:p>
            <a:r>
              <a:rPr lang="en-US" b="1">
                <a:latin typeface="Times New Roman" panose="02020603050405020304" charset="0"/>
                <a:cs typeface="Times New Roman" panose="02020603050405020304" charset="0"/>
                <a:sym typeface="+mn-ea"/>
              </a:rPr>
              <a:t> </a:t>
            </a:r>
            <a:r>
              <a:rPr lang="en-US" sz="2800" b="1" u="sng">
                <a:solidFill>
                  <a:srgbClr val="FF0000"/>
                </a:solidFill>
                <a:latin typeface="Times New Roman" panose="02020603050405020304" charset="0"/>
                <a:cs typeface="Times New Roman" panose="02020603050405020304" charset="0"/>
                <a:sym typeface="+mn-ea"/>
              </a:rPr>
              <a:t>A/ B/ C/ E </a:t>
            </a:r>
            <a:endParaRPr lang="zh-CN" altLang="en-US" sz="2800"/>
          </a:p>
        </p:txBody>
      </p:sp>
      <p:sp>
        <p:nvSpPr>
          <p:cNvPr id="6" name="文本框 5"/>
          <p:cNvSpPr txBox="1"/>
          <p:nvPr/>
        </p:nvSpPr>
        <p:spPr>
          <a:xfrm>
            <a:off x="4180840" y="5545455"/>
            <a:ext cx="1918335" cy="521970"/>
          </a:xfrm>
          <a:prstGeom prst="rect">
            <a:avLst/>
          </a:prstGeom>
          <a:noFill/>
        </p:spPr>
        <p:txBody>
          <a:bodyPr wrap="square" rtlCol="0">
            <a:spAutoFit/>
          </a:bodyPr>
          <a:lstStyle/>
          <a:p>
            <a:r>
              <a:rPr lang="en-US" b="1">
                <a:solidFill>
                  <a:srgbClr val="FF0000"/>
                </a:solidFill>
                <a:latin typeface="Times New Roman" panose="02020603050405020304" charset="0"/>
                <a:cs typeface="Times New Roman" panose="02020603050405020304" charset="0"/>
                <a:sym typeface="+mn-ea"/>
              </a:rPr>
              <a:t>    </a:t>
            </a:r>
            <a:r>
              <a:rPr lang="en-US" sz="2800" b="1" u="sng">
                <a:solidFill>
                  <a:srgbClr val="FF0000"/>
                </a:solidFill>
                <a:latin typeface="Times New Roman" panose="02020603050405020304" charset="0"/>
                <a:cs typeface="Times New Roman" panose="02020603050405020304" charset="0"/>
                <a:sym typeface="+mn-ea"/>
              </a:rPr>
              <a:t>D/ F </a:t>
            </a:r>
            <a:endParaRPr lang="zh-CN" altLang="en-US" sz="28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70" y="0"/>
            <a:ext cx="5417820" cy="705485"/>
          </a:xfrm>
        </p:spPr>
        <p:txBody>
          <a:bodyPr>
            <a:normAutofit fontScale="90000"/>
          </a:bodyPr>
          <a:lstStyle/>
          <a:p>
            <a:pPr algn="l"/>
            <a:br>
              <a:rPr lang="en-US" altLang="zh-CN">
                <a:ln w="22225">
                  <a:solidFill>
                    <a:schemeClr val="accent2"/>
                  </a:solidFill>
                  <a:prstDash val="solid"/>
                </a:ln>
                <a:solidFill>
                  <a:schemeClr val="accent2">
                    <a:lumMod val="40000"/>
                    <a:lumOff val="60000"/>
                  </a:schemeClr>
                </a:solidFill>
                <a:effectLst/>
                <a:sym typeface="+mn-ea"/>
              </a:rPr>
            </a:br>
            <a:r>
              <a:rPr lang="en-US" altLang="zh-CN" sz="2665">
                <a:solidFill>
                  <a:schemeClr val="accent1"/>
                </a:solidFill>
                <a:effectLst>
                  <a:outerShdw blurRad="38100" dist="25400" dir="5400000" algn="ctr" rotWithShape="0">
                    <a:srgbClr val="6E747A">
                      <a:alpha val="43000"/>
                    </a:srgbClr>
                  </a:outerShdw>
                </a:effectLst>
                <a:sym typeface="+mn-ea"/>
              </a:rPr>
              <a:t>Part 3 </a:t>
            </a:r>
            <a:r>
              <a:rPr lang="zh-CN" altLang="en-US" sz="2665">
                <a:solidFill>
                  <a:schemeClr val="accent1"/>
                </a:solidFill>
                <a:effectLst>
                  <a:outerShdw blurRad="38100" dist="25400" dir="5400000" algn="ctr" rotWithShape="0">
                    <a:srgbClr val="6E747A">
                      <a:alpha val="43000"/>
                    </a:srgbClr>
                  </a:outerShdw>
                </a:effectLst>
                <a:sym typeface="+mn-ea"/>
              </a:rPr>
              <a:t>Focus on vocabulary</a:t>
            </a:r>
            <a:r>
              <a:rPr lang="en-US" altLang="zh-CN" sz="2665">
                <a:solidFill>
                  <a:schemeClr val="accent1"/>
                </a:solidFill>
                <a:effectLst>
                  <a:outerShdw blurRad="38100" dist="25400" dir="5400000" algn="ctr" rotWithShape="0">
                    <a:srgbClr val="6E747A">
                      <a:alpha val="43000"/>
                    </a:srgbClr>
                  </a:outerShdw>
                </a:effectLst>
                <a:sym typeface="+mn-ea"/>
              </a:rPr>
              <a:t>1.</a:t>
            </a:r>
            <a:br>
              <a:rPr lang="zh-CN" altLang="en-US">
                <a:solidFill>
                  <a:schemeClr val="accent1"/>
                </a:solidFill>
                <a:effectLst>
                  <a:outerShdw blurRad="38100" dist="25400" dir="5400000" algn="ctr" rotWithShape="0">
                    <a:srgbClr val="6E747A">
                      <a:alpha val="43000"/>
                    </a:srgbClr>
                  </a:outerShdw>
                </a:effectLst>
              </a:rPr>
            </a:br>
            <a:endParaRPr lang="zh-CN" altLang="en-US">
              <a:solidFill>
                <a:schemeClr val="accent1"/>
              </a:solidFill>
              <a:effectLst>
                <a:outerShdw blurRad="38100" dist="25400" dir="5400000" algn="ctr" rotWithShape="0">
                  <a:srgbClr val="6E747A">
                    <a:alpha val="43000"/>
                  </a:srgbClr>
                </a:outerShdw>
              </a:effectLst>
            </a:endParaRPr>
          </a:p>
        </p:txBody>
      </p:sp>
      <p:pic>
        <p:nvPicPr>
          <p:cNvPr id="5" name="图片 4" descr="C:/Users/Administrator/AppData/Local/Temp/picturecompress_20210816225729/output_1.pngoutput_1"/>
          <p:cNvPicPr>
            <a:picLocks noChangeAspect="1"/>
          </p:cNvPicPr>
          <p:nvPr/>
        </p:nvPicPr>
        <p:blipFill>
          <a:blip r:embed="rId1"/>
          <a:stretch>
            <a:fillRect/>
          </a:stretch>
        </p:blipFill>
        <p:spPr>
          <a:xfrm rot="5400000">
            <a:off x="-371475" y="1173480"/>
            <a:ext cx="6059805" cy="5313045"/>
          </a:xfrm>
          <a:prstGeom prst="rect">
            <a:avLst/>
          </a:prstGeom>
        </p:spPr>
      </p:pic>
      <p:sp>
        <p:nvSpPr>
          <p:cNvPr id="100" name="文本框 99"/>
          <p:cNvSpPr txBox="1"/>
          <p:nvPr/>
        </p:nvSpPr>
        <p:spPr>
          <a:xfrm>
            <a:off x="5346065" y="756285"/>
            <a:ext cx="6627495" cy="156845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1. What is the passage mainly about? </a:t>
            </a:r>
            <a:endParaRPr lang="en-US" sz="2400" b="0">
              <a:latin typeface="Times New Roman" panose="02020603050405020304" charset="0"/>
              <a:ea typeface="宋体" panose="02010600030101010101" pitchFamily="2" charset="-122"/>
            </a:endParaRPr>
          </a:p>
          <a:p>
            <a:pPr indent="0"/>
            <a:endParaRPr lang="en-US" sz="2400" b="0">
              <a:latin typeface="Times New Roman" panose="02020603050405020304" charset="0"/>
              <a:ea typeface="宋体" panose="02010600030101010101" pitchFamily="2" charset="-122"/>
            </a:endParaRPr>
          </a:p>
          <a:p>
            <a:pPr indent="0"/>
            <a:endParaRPr lang="en-US" sz="2400" b="0">
              <a:latin typeface="Times New Roman" panose="02020603050405020304" charset="0"/>
              <a:ea typeface="宋体" panose="02010600030101010101" pitchFamily="2" charset="-122"/>
            </a:endParaRPr>
          </a:p>
          <a:p>
            <a:pPr indent="0"/>
            <a:endParaRPr lang="zh-CN" altLang="en-US" sz="2400"/>
          </a:p>
        </p:txBody>
      </p:sp>
      <p:sp>
        <p:nvSpPr>
          <p:cNvPr id="3" name="文本框 2"/>
          <p:cNvSpPr txBox="1"/>
          <p:nvPr/>
        </p:nvSpPr>
        <p:spPr>
          <a:xfrm>
            <a:off x="5419090" y="2562225"/>
            <a:ext cx="6677660" cy="4154170"/>
          </a:xfrm>
          <a:prstGeom prst="rect">
            <a:avLst/>
          </a:prstGeom>
          <a:noFill/>
          <a:ln w="9525">
            <a:noFill/>
          </a:ln>
        </p:spPr>
        <p:txBody>
          <a:bodyPr wrap="square">
            <a:spAutoFit/>
          </a:bodyPr>
          <a:lstStyle/>
          <a:p>
            <a:pPr indent="0"/>
            <a:r>
              <a:rPr lang="en-US" sz="2400" b="0">
                <a:latin typeface="Times New Roman" panose="02020603050405020304" charset="0"/>
                <a:ea typeface="宋体" panose="02010600030101010101" pitchFamily="2" charset="-122"/>
              </a:rPr>
              <a:t>2. Would you like to take part in a space camp? Why or why not? </a:t>
            </a:r>
            <a:endParaRPr lang="en-US" sz="2400" b="0">
              <a:latin typeface="Times New Roman" panose="02020603050405020304" charset="0"/>
              <a:ea typeface="宋体" panose="02010600030101010101" pitchFamily="2" charset="-122"/>
            </a:endParaRPr>
          </a:p>
          <a:p>
            <a:pPr indent="0"/>
            <a:endParaRPr lang="zh-CN" altLang="en-US" sz="2400"/>
          </a:p>
          <a:p>
            <a:pPr indent="0"/>
            <a:endParaRPr lang="zh-CN" altLang="en-US" sz="2400"/>
          </a:p>
          <a:p>
            <a:pPr indent="0"/>
            <a:endParaRPr lang="zh-CN" altLang="en-US" sz="2400"/>
          </a:p>
          <a:p>
            <a:pPr indent="0"/>
            <a:endParaRPr lang="zh-CN" altLang="en-US" sz="2400"/>
          </a:p>
          <a:p>
            <a:pPr indent="0"/>
            <a:endParaRPr lang="zh-CN" altLang="en-US" sz="2400"/>
          </a:p>
          <a:p>
            <a:pPr indent="0"/>
            <a:endParaRPr lang="zh-CN" altLang="en-US" sz="2400"/>
          </a:p>
          <a:p>
            <a:pPr indent="0"/>
            <a:endParaRPr lang="zh-CN" altLang="en-US" sz="2400"/>
          </a:p>
          <a:p>
            <a:pPr indent="0"/>
            <a:endParaRPr lang="zh-CN" altLang="en-US" sz="2400"/>
          </a:p>
          <a:p>
            <a:pPr indent="0"/>
            <a:endParaRPr lang="zh-CN" altLang="en-US" sz="2400"/>
          </a:p>
        </p:txBody>
      </p:sp>
      <p:sp>
        <p:nvSpPr>
          <p:cNvPr id="4" name="文本框 3"/>
          <p:cNvSpPr txBox="1"/>
          <p:nvPr/>
        </p:nvSpPr>
        <p:spPr>
          <a:xfrm>
            <a:off x="5542280" y="1310640"/>
            <a:ext cx="6431280" cy="460375"/>
          </a:xfrm>
          <a:prstGeom prst="rect">
            <a:avLst/>
          </a:prstGeom>
          <a:noFill/>
        </p:spPr>
        <p:txBody>
          <a:bodyPr wrap="square" rtlCol="0">
            <a:spAutoFit/>
          </a:bodyPr>
          <a:lstStyle/>
          <a:p>
            <a:r>
              <a:rPr lang="zh-CN" altLang="en-US" sz="2400">
                <a:solidFill>
                  <a:srgbClr val="FF0000"/>
                </a:solidFill>
              </a:rPr>
              <a:t>The passage is mainly about the space camp. </a:t>
            </a:r>
            <a:endParaRPr lang="zh-CN" altLang="en-US" sz="2400">
              <a:solidFill>
                <a:srgbClr val="FF0000"/>
              </a:solidFill>
            </a:endParaRPr>
          </a:p>
        </p:txBody>
      </p:sp>
      <p:sp>
        <p:nvSpPr>
          <p:cNvPr id="6" name="文本框 5"/>
          <p:cNvSpPr txBox="1"/>
          <p:nvPr/>
        </p:nvSpPr>
        <p:spPr>
          <a:xfrm>
            <a:off x="5497195" y="3628390"/>
            <a:ext cx="6378575" cy="2306955"/>
          </a:xfrm>
          <a:prstGeom prst="rect">
            <a:avLst/>
          </a:prstGeom>
          <a:noFill/>
        </p:spPr>
        <p:txBody>
          <a:bodyPr wrap="square" rtlCol="0">
            <a:spAutoFit/>
          </a:bodyPr>
          <a:lstStyle/>
          <a:p>
            <a:pPr fontAlgn="auto">
              <a:lnSpc>
                <a:spcPct val="150000"/>
              </a:lnSpc>
            </a:pPr>
            <a:r>
              <a:rPr lang="zh-CN" altLang="en-US" sz="2400">
                <a:solidFill>
                  <a:srgbClr val="FF0000"/>
                </a:solidFill>
              </a:rPr>
              <a:t>Yes, of course. The camp not only help me learn about space travel and astronomy but also even have the chance to have lunch with an astronaut. </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70"/>
            <a:ext cx="10969200" cy="705600"/>
          </a:xfrm>
        </p:spPr>
        <p:txBody>
          <a:bodyPr/>
          <a:lstStyle/>
          <a:p>
            <a:pPr algn="ctr"/>
            <a:r>
              <a:rPr lang="zh-CN" altLang="en-US">
                <a:solidFill>
                  <a:schemeClr val="accent1"/>
                </a:solidFill>
                <a:effectLst>
                  <a:outerShdw blurRad="38100" dist="25400" dir="5400000" algn="ctr" rotWithShape="0">
                    <a:srgbClr val="6E747A">
                      <a:alpha val="43000"/>
                    </a:srgbClr>
                  </a:outerShdw>
                </a:effectLst>
                <a:sym typeface="+mn-ea"/>
              </a:rPr>
              <a:t>Focus on vocabulary</a:t>
            </a:r>
            <a:r>
              <a:rPr lang="en-US" altLang="zh-CN">
                <a:solidFill>
                  <a:schemeClr val="accent1"/>
                </a:solidFill>
                <a:effectLst>
                  <a:outerShdw blurRad="38100" dist="25400" dir="5400000" algn="ctr" rotWithShape="0">
                    <a:srgbClr val="6E747A">
                      <a:alpha val="43000"/>
                    </a:srgbClr>
                  </a:outerShdw>
                </a:effectLst>
                <a:sym typeface="+mn-ea"/>
              </a:rPr>
              <a:t>2.</a:t>
            </a:r>
            <a:endParaRPr lang="zh-CN" altLang="en-US"/>
          </a:p>
        </p:txBody>
      </p:sp>
      <p:pic>
        <p:nvPicPr>
          <p:cNvPr id="4" name="图片 3" descr="C:/Users/Administrator/AppData/Local/Temp/picturecompress_20210816225512/output_1.pngoutput_1"/>
          <p:cNvPicPr>
            <a:picLocks noChangeAspect="1"/>
          </p:cNvPicPr>
          <p:nvPr/>
        </p:nvPicPr>
        <p:blipFill>
          <a:blip r:embed="rId1"/>
          <a:stretch>
            <a:fillRect/>
          </a:stretch>
        </p:blipFill>
        <p:spPr>
          <a:xfrm rot="5400000">
            <a:off x="2933700" y="-2228850"/>
            <a:ext cx="6321425" cy="12189460"/>
          </a:xfrm>
          <a:prstGeom prst="rect">
            <a:avLst/>
          </a:prstGeom>
        </p:spPr>
      </p:pic>
    </p:spTree>
    <p:custDataLst>
      <p:tags r:id="rId2"/>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70"/>
            <a:ext cx="10969200" cy="705600"/>
          </a:xfrm>
        </p:spPr>
        <p:txBody>
          <a:bodyPr/>
          <a:lstStyle/>
          <a:p>
            <a:r>
              <a:rPr lang="zh-CN" altLang="en-US"/>
              <a:t> </a:t>
            </a:r>
            <a:r>
              <a:rPr lang="en-US" altLang="zh-CN">
                <a:solidFill>
                  <a:schemeClr val="accent1"/>
                </a:solidFill>
                <a:effectLst>
                  <a:outerShdw blurRad="38100" dist="25400" dir="5400000" algn="ctr" rotWithShape="0">
                    <a:srgbClr val="6E747A">
                      <a:alpha val="43000"/>
                    </a:srgbClr>
                  </a:outerShdw>
                </a:effectLst>
              </a:rPr>
              <a:t>L</a:t>
            </a:r>
            <a:r>
              <a:rPr lang="zh-CN" altLang="en-US">
                <a:solidFill>
                  <a:schemeClr val="accent1"/>
                </a:solidFill>
                <a:effectLst>
                  <a:outerShdw blurRad="38100" dist="25400" dir="5400000" algn="ctr" rotWithShape="0">
                    <a:srgbClr val="6E747A">
                      <a:alpha val="43000"/>
                    </a:srgbClr>
                  </a:outerShdw>
                </a:effectLst>
              </a:rPr>
              <a:t>earn the works and expressions in bold</a:t>
            </a:r>
            <a:endParaRPr lang="zh-CN" altLang="en-US">
              <a:solidFill>
                <a:schemeClr val="accent1"/>
              </a:solidFill>
              <a:effectLst>
                <a:outerShdw blurRad="38100" dist="25400" dir="5400000" algn="ctr" rotWithShape="0">
                  <a:srgbClr val="6E747A">
                    <a:alpha val="43000"/>
                  </a:srgbClr>
                </a:outerShdw>
              </a:effectLst>
            </a:endParaRPr>
          </a:p>
        </p:txBody>
      </p:sp>
      <p:graphicFrame>
        <p:nvGraphicFramePr>
          <p:cNvPr id="5" name="表格 4"/>
          <p:cNvGraphicFramePr>
            <a:graphicFrameLocks noGrp="1"/>
          </p:cNvGraphicFramePr>
          <p:nvPr>
            <p:custDataLst>
              <p:tags r:id="rId1"/>
            </p:custDataLst>
          </p:nvPr>
        </p:nvGraphicFramePr>
        <p:xfrm>
          <a:off x="490220" y="937260"/>
          <a:ext cx="11217910" cy="5213985"/>
        </p:xfrm>
        <a:graphic>
          <a:graphicData uri="http://schemas.openxmlformats.org/drawingml/2006/table">
            <a:tbl>
              <a:tblPr firstRow="1" bandRow="1">
                <a:tableStyleId>{5940675A-B579-460E-94D1-54222C63F5DA}</a:tableStyleId>
              </a:tblPr>
              <a:tblGrid>
                <a:gridCol w="5608955"/>
                <a:gridCol w="5608955"/>
              </a:tblGrid>
              <a:tr h="1016635">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observatory</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5000"/>
                        <a:lumOff val="75000"/>
                      </a:schemeClr>
                    </a:solidFill>
                  </a:tcPr>
                </a:tc>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capsule</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5000"/>
                        <a:lumOff val="75000"/>
                      </a:schemeClr>
                    </a:solidFill>
                  </a:tcPr>
                </a:tc>
              </a:tr>
              <a:tr h="1188720">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lunar eclipse</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spacewalk </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40000"/>
                        <a:lumOff val="60000"/>
                      </a:schemeClr>
                    </a:solidFill>
                  </a:tcPr>
                </a:tc>
              </a:tr>
              <a:tr h="1403350">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launch a model rocket</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zero gravity </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40000"/>
                        <a:lumOff val="60000"/>
                      </a:schemeClr>
                    </a:solidFill>
                  </a:tcPr>
                </a:tc>
              </a:tr>
              <a:tr h="1605280">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 </a:t>
                      </a:r>
                      <a:r>
                        <a:rPr lang="en-US" sz="3200" b="0">
                          <a:latin typeface="Times New Roman" panose="02020603050405020304" charset="0"/>
                          <a:cs typeface="Times New Roman" panose="02020603050405020304" charset="0"/>
                        </a:rPr>
                        <a:t> put on a spacesuit</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c>
                  <a:txBody>
                    <a:bodyPr wrap="square"/>
                    <a:lstStyle/>
                    <a:p>
                      <a:pPr indent="0" fontAlgn="auto">
                        <a:lnSpc>
                          <a:spcPct val="200000"/>
                        </a:lnSpc>
                        <a:buNone/>
                      </a:pPr>
                      <a:r>
                        <a:rPr lang="en-US" sz="3200" b="0">
                          <a:solidFill>
                            <a:srgbClr val="FF0000"/>
                          </a:solidFill>
                          <a:latin typeface="Times New Roman" panose="02020603050405020304" charset="0"/>
                          <a:cs typeface="Times New Roman" panose="02020603050405020304" charset="0"/>
                        </a:rPr>
                        <a:t>◎</a:t>
                      </a:r>
                      <a:r>
                        <a:rPr lang="en-US" sz="3200" b="0">
                          <a:latin typeface="Times New Roman" panose="02020603050405020304" charset="0"/>
                          <a:cs typeface="Times New Roman" panose="02020603050405020304" charset="0"/>
                        </a:rPr>
                        <a:t>  space sick</a:t>
                      </a:r>
                      <a:endParaRPr lang="en-US" altLang="en-US" sz="32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3">
                        <a:lumMod val="60000"/>
                        <a:lumOff val="40000"/>
                      </a:schemeClr>
                    </a:solidFill>
                  </a:tcPr>
                </a:tc>
              </a:tr>
            </a:tbl>
          </a:graphicData>
        </a:graphic>
      </p:graphicFrame>
    </p:spTree>
    <p:custDataLst>
      <p:tags r:id="rId2"/>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3785" y="0"/>
            <a:ext cx="7075805" cy="705485"/>
          </a:xfrm>
        </p:spPr>
        <p:txBody>
          <a:bodyPr/>
          <a:lstStyle/>
          <a:p>
            <a:pPr algn="ctr"/>
            <a:r>
              <a:rPr lang="en-US" altLang="zh-CN">
                <a:solidFill>
                  <a:schemeClr val="accent1"/>
                </a:solidFill>
                <a:effectLst>
                  <a:outerShdw blurRad="38100" dist="25400" dir="5400000" algn="ctr" rotWithShape="0">
                    <a:srgbClr val="6E747A">
                      <a:alpha val="43000"/>
                    </a:srgbClr>
                  </a:outerShdw>
                </a:effectLst>
              </a:rPr>
              <a:t>Complete the email</a:t>
            </a:r>
            <a:endParaRPr lang="en-US" altLang="zh-CN">
              <a:solidFill>
                <a:schemeClr val="accent1"/>
              </a:solidFill>
              <a:effectLst>
                <a:outerShdw blurRad="38100" dist="25400" dir="5400000" algn="ctr" rotWithShape="0">
                  <a:srgbClr val="6E747A">
                    <a:alpha val="43000"/>
                  </a:srgbClr>
                </a:outerShdw>
              </a:effectLst>
            </a:endParaRPr>
          </a:p>
        </p:txBody>
      </p:sp>
      <p:graphicFrame>
        <p:nvGraphicFramePr>
          <p:cNvPr id="4" name="表格 3"/>
          <p:cNvGraphicFramePr>
            <a:graphicFrameLocks noGrp="1"/>
          </p:cNvGraphicFramePr>
          <p:nvPr>
            <p:custDataLst>
              <p:tags r:id="rId1"/>
            </p:custDataLst>
          </p:nvPr>
        </p:nvGraphicFramePr>
        <p:xfrm>
          <a:off x="87630" y="705485"/>
          <a:ext cx="12104370" cy="5918835"/>
        </p:xfrm>
        <a:graphic>
          <a:graphicData uri="http://schemas.openxmlformats.org/drawingml/2006/table">
            <a:tbl>
              <a:tblPr firstRow="1" bandRow="1">
                <a:tableStyleId>{5940675A-B579-460E-94D1-54222C63F5DA}</a:tableStyleId>
              </a:tblPr>
              <a:tblGrid>
                <a:gridCol w="12104370"/>
              </a:tblGrid>
              <a:tr h="5918835">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Dear Ted,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0">
                          <a:latin typeface="Times New Roman" panose="02020603050405020304" charset="0"/>
                          <a:cs typeface="Times New Roman" panose="02020603050405020304" charset="0"/>
                        </a:rPr>
                        <a:t>         Remember when I told you I’d signed up for the space programme? Well I just got back from a week of simulated manned flight activities, and it was awesome!</a:t>
                      </a:r>
                      <a:endParaRPr lang="en-US" sz="2400" b="0">
                        <a:latin typeface="Times New Roman" panose="02020603050405020304" charset="0"/>
                        <a:cs typeface="Times New Roman" panose="02020603050405020304" charset="0"/>
                      </a:endParaRPr>
                    </a:p>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r>
                        <a:rPr lang="en-US" sz="2400" b="0">
                          <a:latin typeface="Times New Roman" panose="02020603050405020304" charset="0"/>
                          <a:cs typeface="Times New Roman" panose="02020603050405020304" charset="0"/>
                        </a:rPr>
                        <a:t>        We started out with some theory, learning about astronomy in the </a:t>
                      </a:r>
                      <a:r>
                        <a:rPr lang="en-US" sz="2400" b="1" baseline="30000">
                          <a:latin typeface="Times New Roman" panose="02020603050405020304" charset="0"/>
                          <a:cs typeface="Times New Roman" panose="02020603050405020304" charset="0"/>
                        </a:rPr>
                        <a:t>1</a:t>
                      </a:r>
                      <a:r>
                        <a:rPr lang="en-US" sz="2400" b="0">
                          <a:latin typeface="Times New Roman" panose="02020603050405020304" charset="0"/>
                          <a:cs typeface="Times New Roman" panose="02020603050405020304" charset="0"/>
                        </a:rPr>
                        <a:t> ________________, and then </a:t>
                      </a:r>
                      <a:r>
                        <a:rPr lang="en-US" sz="2400" b="1" baseline="30000">
                          <a:latin typeface="Times New Roman" panose="02020603050405020304" charset="0"/>
                          <a:cs typeface="Times New Roman" panose="02020603050405020304" charset="0"/>
                        </a:rPr>
                        <a:t>2</a:t>
                      </a:r>
                      <a:r>
                        <a:rPr lang="en-US" sz="2400" b="0">
                          <a:latin typeface="Times New Roman" panose="02020603050405020304" charset="0"/>
                          <a:cs typeface="Times New Roman" panose="02020603050405020304" charset="0"/>
                        </a:rPr>
                        <a:t> ___________ model rockets. After that we tried the simulator. I put on a</a:t>
                      </a:r>
                      <a:r>
                        <a:rPr lang="en-US" sz="2400" b="1" baseline="30000">
                          <a:latin typeface="Times New Roman" panose="02020603050405020304" charset="0"/>
                          <a:cs typeface="Times New Roman" panose="02020603050405020304" charset="0"/>
                        </a:rPr>
                        <a:t> 3</a:t>
                      </a:r>
                      <a:r>
                        <a:rPr lang="en-US" sz="2400" b="0">
                          <a:latin typeface="Times New Roman" panose="02020603050405020304" charset="0"/>
                          <a:cs typeface="Times New Roman" panose="02020603050405020304" charset="0"/>
                        </a:rPr>
                        <a:t> ___________ and went for a walk in </a:t>
                      </a:r>
                      <a:r>
                        <a:rPr lang="en-US" sz="2400" b="1" baseline="30000">
                          <a:latin typeface="Times New Roman" panose="02020603050405020304" charset="0"/>
                          <a:cs typeface="Times New Roman" panose="02020603050405020304" charset="0"/>
                        </a:rPr>
                        <a:t>4</a:t>
                      </a:r>
                      <a:r>
                        <a:rPr lang="en-US" sz="2400" b="0">
                          <a:latin typeface="Times New Roman" panose="02020603050405020304" charset="0"/>
                          <a:cs typeface="Times New Roman" panose="02020603050405020304" charset="0"/>
                        </a:rPr>
                        <a:t> _____________________________. It’s strange to float around like that - in fact, a lot of people get</a:t>
                      </a:r>
                      <a:r>
                        <a:rPr lang="en-US" sz="2400" b="1" baseline="30000">
                          <a:latin typeface="Times New Roman" panose="02020603050405020304" charset="0"/>
                          <a:cs typeface="Times New Roman" panose="02020603050405020304" charset="0"/>
                        </a:rPr>
                        <a:t> 5</a:t>
                      </a:r>
                      <a:r>
                        <a:rPr lang="en-US" sz="2400" b="0">
                          <a:latin typeface="Times New Roman" panose="02020603050405020304" charset="0"/>
                          <a:cs typeface="Times New Roman" panose="02020603050405020304" charset="0"/>
                        </a:rPr>
                        <a:t> ________________ ! Luckily, I felt fine. Then I returned to the </a:t>
                      </a:r>
                      <a:endParaRPr lang="en-US" sz="2400" b="0">
                        <a:latin typeface="Times New Roman" panose="02020603050405020304" charset="0"/>
                        <a:cs typeface="Times New Roman" panose="02020603050405020304" charset="0"/>
                      </a:endParaRPr>
                    </a:p>
                    <a:p>
                      <a:pPr indent="0" fontAlgn="auto">
                        <a:lnSpc>
                          <a:spcPct val="150000"/>
                        </a:lnSpc>
                        <a:buNone/>
                      </a:pPr>
                      <a:r>
                        <a:rPr lang="en-US" sz="2400" b="1" baseline="30000">
                          <a:latin typeface="Times New Roman" panose="02020603050405020304" charset="0"/>
                          <a:cs typeface="Times New Roman" panose="02020603050405020304" charset="0"/>
                        </a:rPr>
                        <a:t>6</a:t>
                      </a:r>
                      <a:r>
                        <a:rPr lang="en-US" sz="2400" b="0">
                          <a:latin typeface="Times New Roman" panose="02020603050405020304" charset="0"/>
                          <a:cs typeface="Times New Roman" panose="02020603050405020304" charset="0"/>
                        </a:rPr>
                        <a:t> _____________ and travelled to the “Moon” for some lunar exploration. You should join the programme too —you’d love it!</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9147175" y="2962910"/>
            <a:ext cx="2258060" cy="460375"/>
          </a:xfrm>
          <a:prstGeom prst="rect">
            <a:avLst/>
          </a:prstGeom>
          <a:noFill/>
        </p:spPr>
        <p:txBody>
          <a:bodyPr wrap="square" rtlCol="0">
            <a:spAutoFit/>
          </a:bodyPr>
          <a:lstStyle/>
          <a:p>
            <a:r>
              <a:rPr lang="zh-CN" altLang="en-US" sz="2400">
                <a:solidFill>
                  <a:srgbClr val="FF0000"/>
                </a:solidFill>
              </a:rPr>
              <a:t>observatory</a:t>
            </a:r>
            <a:endParaRPr lang="zh-CN" altLang="en-US" sz="2400">
              <a:solidFill>
                <a:srgbClr val="FF0000"/>
              </a:solidFill>
            </a:endParaRPr>
          </a:p>
        </p:txBody>
      </p:sp>
      <p:sp>
        <p:nvSpPr>
          <p:cNvPr id="6" name="文本框 5"/>
          <p:cNvSpPr txBox="1"/>
          <p:nvPr/>
        </p:nvSpPr>
        <p:spPr>
          <a:xfrm>
            <a:off x="977900" y="3451860"/>
            <a:ext cx="1495425" cy="460375"/>
          </a:xfrm>
          <a:prstGeom prst="rect">
            <a:avLst/>
          </a:prstGeom>
          <a:noFill/>
        </p:spPr>
        <p:txBody>
          <a:bodyPr wrap="square" rtlCol="0">
            <a:spAutoFit/>
          </a:bodyPr>
          <a:lstStyle/>
          <a:p>
            <a:r>
              <a:rPr lang="zh-CN" altLang="en-US" sz="2400">
                <a:solidFill>
                  <a:srgbClr val="FF0000"/>
                </a:solidFill>
              </a:rPr>
              <a:t>launched </a:t>
            </a:r>
            <a:endParaRPr lang="zh-CN" altLang="en-US" sz="2400">
              <a:solidFill>
                <a:srgbClr val="FF0000"/>
              </a:solidFill>
            </a:endParaRPr>
          </a:p>
        </p:txBody>
      </p:sp>
      <p:sp>
        <p:nvSpPr>
          <p:cNvPr id="7" name="文本框 6"/>
          <p:cNvSpPr txBox="1"/>
          <p:nvPr/>
        </p:nvSpPr>
        <p:spPr>
          <a:xfrm>
            <a:off x="9965055" y="3451860"/>
            <a:ext cx="1679575" cy="460375"/>
          </a:xfrm>
          <a:prstGeom prst="rect">
            <a:avLst/>
          </a:prstGeom>
          <a:noFill/>
        </p:spPr>
        <p:txBody>
          <a:bodyPr wrap="square" rtlCol="0">
            <a:spAutoFit/>
          </a:bodyPr>
          <a:lstStyle/>
          <a:p>
            <a:r>
              <a:rPr lang="zh-CN" altLang="en-US" sz="2400">
                <a:solidFill>
                  <a:srgbClr val="FF0000"/>
                </a:solidFill>
              </a:rPr>
              <a:t>spacesuit</a:t>
            </a:r>
            <a:endParaRPr lang="zh-CN" altLang="en-US" sz="2400">
              <a:solidFill>
                <a:srgbClr val="FF0000"/>
              </a:solidFill>
            </a:endParaRPr>
          </a:p>
        </p:txBody>
      </p:sp>
      <p:sp>
        <p:nvSpPr>
          <p:cNvPr id="8" name="文本框 7"/>
          <p:cNvSpPr txBox="1"/>
          <p:nvPr/>
        </p:nvSpPr>
        <p:spPr>
          <a:xfrm>
            <a:off x="3248025" y="4077335"/>
            <a:ext cx="3514090" cy="460375"/>
          </a:xfrm>
          <a:prstGeom prst="rect">
            <a:avLst/>
          </a:prstGeom>
          <a:noFill/>
        </p:spPr>
        <p:txBody>
          <a:bodyPr wrap="square" rtlCol="0">
            <a:spAutoFit/>
          </a:bodyPr>
          <a:lstStyle/>
          <a:p>
            <a:r>
              <a:rPr lang="zh-CN" altLang="en-US" sz="2400">
                <a:solidFill>
                  <a:srgbClr val="FF0000"/>
                </a:solidFill>
              </a:rPr>
              <a:t>a world with zero gravity </a:t>
            </a:r>
            <a:endParaRPr lang="zh-CN" altLang="en-US" sz="2400">
              <a:solidFill>
                <a:srgbClr val="FF0000"/>
              </a:solidFill>
            </a:endParaRPr>
          </a:p>
        </p:txBody>
      </p:sp>
      <p:sp>
        <p:nvSpPr>
          <p:cNvPr id="9" name="文本框 8"/>
          <p:cNvSpPr txBox="1"/>
          <p:nvPr/>
        </p:nvSpPr>
        <p:spPr>
          <a:xfrm>
            <a:off x="3995420" y="4537710"/>
            <a:ext cx="1678940" cy="460375"/>
          </a:xfrm>
          <a:prstGeom prst="rect">
            <a:avLst/>
          </a:prstGeom>
          <a:noFill/>
        </p:spPr>
        <p:txBody>
          <a:bodyPr wrap="square" rtlCol="0">
            <a:spAutoFit/>
          </a:bodyPr>
          <a:lstStyle/>
          <a:p>
            <a:r>
              <a:rPr lang="zh-CN" altLang="en-US" sz="2400">
                <a:solidFill>
                  <a:srgbClr val="FF0000"/>
                </a:solidFill>
              </a:rPr>
              <a:t>space sick </a:t>
            </a:r>
            <a:endParaRPr lang="zh-CN" altLang="en-US" sz="2400">
              <a:solidFill>
                <a:srgbClr val="FF0000"/>
              </a:solidFill>
            </a:endParaRPr>
          </a:p>
        </p:txBody>
      </p:sp>
      <p:sp>
        <p:nvSpPr>
          <p:cNvPr id="10" name="文本框 9"/>
          <p:cNvSpPr txBox="1"/>
          <p:nvPr/>
        </p:nvSpPr>
        <p:spPr>
          <a:xfrm>
            <a:off x="482600" y="5186680"/>
            <a:ext cx="1594485" cy="460375"/>
          </a:xfrm>
          <a:prstGeom prst="rect">
            <a:avLst/>
          </a:prstGeom>
          <a:noFill/>
        </p:spPr>
        <p:txBody>
          <a:bodyPr wrap="square" rtlCol="0">
            <a:spAutoFit/>
          </a:bodyPr>
          <a:lstStyle/>
          <a:p>
            <a:r>
              <a:rPr lang="en-US" altLang="zh-CN" sz="2400">
                <a:solidFill>
                  <a:srgbClr val="FF0000"/>
                </a:solidFill>
              </a:rPr>
              <a:t> </a:t>
            </a:r>
            <a:r>
              <a:rPr lang="zh-CN" altLang="en-US" sz="2400">
                <a:solidFill>
                  <a:srgbClr val="FF0000"/>
                </a:solidFill>
              </a:rPr>
              <a:t>capsule </a:t>
            </a:r>
            <a:endParaRPr lang="zh-CN" altLang="en-US"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75" y="156915"/>
            <a:ext cx="10969200" cy="705600"/>
          </a:xfrm>
        </p:spPr>
        <p:txBody>
          <a:bodyPr/>
          <a:lstStyle/>
          <a:p>
            <a:pPr algn="ctr"/>
            <a:r>
              <a:rPr lang="zh-CN" altLang="en-US">
                <a:solidFill>
                  <a:schemeClr val="accent1"/>
                </a:solidFill>
                <a:effectLst>
                  <a:outerShdw blurRad="38100" dist="25400" dir="5400000" algn="ctr" rotWithShape="0">
                    <a:srgbClr val="6E747A">
                      <a:alpha val="43000"/>
                    </a:srgbClr>
                  </a:outerShdw>
                </a:effectLst>
              </a:rPr>
              <a:t>Discussion </a:t>
            </a:r>
            <a:r>
              <a:rPr lang="zh-CN" altLang="en-US"/>
              <a:t> </a:t>
            </a:r>
            <a:endParaRPr lang="zh-CN" altLang="en-US"/>
          </a:p>
        </p:txBody>
      </p:sp>
      <p:sp>
        <p:nvSpPr>
          <p:cNvPr id="100" name="文本框 99"/>
          <p:cNvSpPr txBox="1"/>
          <p:nvPr/>
        </p:nvSpPr>
        <p:spPr>
          <a:xfrm>
            <a:off x="1030605" y="953770"/>
            <a:ext cx="10549890" cy="4399915"/>
          </a:xfrm>
          <a:prstGeom prst="rect">
            <a:avLst/>
          </a:prstGeom>
          <a:noFill/>
          <a:ln w="9525">
            <a:noFill/>
          </a:ln>
        </p:spPr>
        <p:txBody>
          <a:bodyPr wrap="square">
            <a:spAutoFit/>
          </a:bodyPr>
          <a:lstStyle/>
          <a:p>
            <a:pPr marL="133350" indent="-133350" algn="l" fontAlgn="auto">
              <a:lnSpc>
                <a:spcPct val="200000"/>
              </a:lnSpc>
            </a:pPr>
            <a:r>
              <a:rPr lang="en-US" sz="2800" b="0">
                <a:latin typeface="Arial" panose="020B0604020202020204" pitchFamily="34" charset="0"/>
                <a:cs typeface="Arial" panose="020B0604020202020204" pitchFamily="34" charset="0"/>
              </a:rPr>
              <a:t>1. Imagine going to apply for the program and brainstorm a list words and phrases about the space exportation. </a:t>
            </a:r>
            <a:endParaRPr lang="en-US" sz="2800" b="0">
              <a:latin typeface="Arial" panose="020B0604020202020204" pitchFamily="34" charset="0"/>
              <a:cs typeface="Arial" panose="020B0604020202020204" pitchFamily="34" charset="0"/>
            </a:endParaRPr>
          </a:p>
          <a:p>
            <a:pPr marL="133350" indent="-133350" algn="l" fontAlgn="auto">
              <a:lnSpc>
                <a:spcPct val="200000"/>
              </a:lnSpc>
            </a:pPr>
            <a:r>
              <a:rPr lang="en-US" sz="2800" b="0">
                <a:latin typeface="Arial" panose="020B0604020202020204" pitchFamily="34" charset="0"/>
                <a:cs typeface="Arial" panose="020B0604020202020204" pitchFamily="34" charset="0"/>
              </a:rPr>
              <a:t>2. Organize the ideas for the short video. </a:t>
            </a:r>
            <a:endParaRPr lang="en-US" sz="2800" b="0">
              <a:latin typeface="Arial" panose="020B0604020202020204" pitchFamily="34" charset="0"/>
              <a:cs typeface="Arial" panose="020B0604020202020204" pitchFamily="34" charset="0"/>
            </a:endParaRPr>
          </a:p>
          <a:p>
            <a:pPr marL="133350" indent="-133350" algn="l" fontAlgn="auto">
              <a:lnSpc>
                <a:spcPct val="200000"/>
              </a:lnSpc>
            </a:pPr>
            <a:r>
              <a:rPr lang="en-US" altLang="zh-CN" sz="2800">
                <a:latin typeface="Arial" panose="020B0604020202020204" pitchFamily="34" charset="0"/>
                <a:cs typeface="Arial" panose="020B0604020202020204" pitchFamily="34" charset="0"/>
              </a:rPr>
              <a:t>3. Present your ideas for the video. </a:t>
            </a:r>
            <a:endParaRPr lang="en-US" altLang="zh-CN" sz="2800">
              <a:latin typeface="Arial" panose="020B0604020202020204" pitchFamily="34" charset="0"/>
              <a:cs typeface="Arial" panose="020B0604020202020204" pitchFamily="34" charset="0"/>
            </a:endParaRPr>
          </a:p>
          <a:p>
            <a:pPr marL="133350" indent="-133350" algn="l" fontAlgn="auto">
              <a:lnSpc>
                <a:spcPct val="200000"/>
              </a:lnSpc>
            </a:pPr>
            <a:endParaRPr lang="en-US" altLang="zh-CN" sz="2800">
              <a:latin typeface="Arial" panose="020B0604020202020204" pitchFamily="34" charset="0"/>
              <a:cs typeface="Arial" panose="020B0604020202020204" pitchFamily="34" charset="0"/>
            </a:endParaRPr>
          </a:p>
        </p:txBody>
      </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8915" y="187325"/>
            <a:ext cx="9064625" cy="705485"/>
          </a:xfrm>
        </p:spPr>
        <p:txBody>
          <a:bodyPr/>
          <a:lstStyle/>
          <a:p>
            <a:pPr algn="ctr"/>
            <a:r>
              <a:rPr lang="en-US" altLang="zh-CN">
                <a:ln w="22225">
                  <a:solidFill>
                    <a:schemeClr val="accent2"/>
                  </a:solidFill>
                  <a:prstDash val="solid"/>
                </a:ln>
                <a:solidFill>
                  <a:schemeClr val="accent2">
                    <a:lumMod val="40000"/>
                    <a:lumOff val="60000"/>
                  </a:schemeClr>
                </a:solidFill>
                <a:effectLst/>
                <a:sym typeface="+mn-ea"/>
              </a:rPr>
              <a:t>Language points</a:t>
            </a:r>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40433" y="187023"/>
            <a:ext cx="1170836" cy="484726"/>
          </a:xfrm>
          <a:prstGeom prst="rect">
            <a:avLst/>
          </a:prstGeom>
        </p:spPr>
      </p:pic>
      <p:graphicFrame>
        <p:nvGraphicFramePr>
          <p:cNvPr id="3" name="表格 2"/>
          <p:cNvGraphicFramePr>
            <a:graphicFrameLocks noGrp="1"/>
          </p:cNvGraphicFramePr>
          <p:nvPr>
            <p:custDataLst>
              <p:tags r:id="rId2"/>
            </p:custDataLst>
          </p:nvPr>
        </p:nvGraphicFramePr>
        <p:xfrm>
          <a:off x="473710" y="1104265"/>
          <a:ext cx="11200130" cy="5196840"/>
        </p:xfrm>
        <a:graphic>
          <a:graphicData uri="http://schemas.openxmlformats.org/drawingml/2006/table">
            <a:tbl>
              <a:tblPr firstRow="1" bandRow="1">
                <a:tableStyleId>{5C22544A-7EE6-4342-B048-85BDC9FD1C3A}</a:tableStyleId>
              </a:tblPr>
              <a:tblGrid>
                <a:gridCol w="5600065"/>
                <a:gridCol w="5600065"/>
              </a:tblGrid>
              <a:tr h="866140">
                <a:tc>
                  <a:txBody>
                    <a:bodyPr wrap="square"/>
                    <a:lstStyle/>
                    <a:p>
                      <a:pPr fontAlgn="auto">
                        <a:lnSpc>
                          <a:spcPct val="150000"/>
                        </a:lnSpc>
                        <a:buNone/>
                      </a:pPr>
                      <a:r>
                        <a:rPr lang="en-US" altLang="zh-CN" sz="2400" b="1"/>
                        <a:t>1  make contact with ...</a:t>
                      </a:r>
                      <a:endParaRPr lang="en-US" altLang="zh-CN" sz="2400" b="1"/>
                    </a:p>
                  </a:txBody>
                  <a:tcPr vert="horz"/>
                </a:tc>
                <a:tc>
                  <a:txBody>
                    <a:bodyPr wrap="square"/>
                    <a:lstStyle/>
                    <a:p>
                      <a:pPr fontAlgn="auto">
                        <a:lnSpc>
                          <a:spcPct val="150000"/>
                        </a:lnSpc>
                        <a:buNone/>
                      </a:pPr>
                      <a:r>
                        <a:rPr lang="en-US" altLang="zh-CN" sz="2400" b="1"/>
                        <a:t>7  on a mission </a:t>
                      </a:r>
                      <a:endParaRPr lang="en-US" altLang="zh-CN" sz="2400" b="1"/>
                    </a:p>
                  </a:txBody>
                  <a:tcPr vert="horz"/>
                </a:tc>
              </a:tr>
              <a:tr h="866140">
                <a:tc>
                  <a:txBody>
                    <a:bodyPr wrap="square"/>
                    <a:lstStyle/>
                    <a:p>
                      <a:pPr fontAlgn="auto">
                        <a:lnSpc>
                          <a:spcPct val="150000"/>
                        </a:lnSpc>
                        <a:buNone/>
                      </a:pPr>
                      <a:r>
                        <a:rPr lang="en-US" altLang="zh-CN" sz="2400" b="1"/>
                        <a:t>2  sign up for ...</a:t>
                      </a:r>
                      <a:endParaRPr lang="en-US" altLang="zh-CN" sz="2400" b="1"/>
                    </a:p>
                  </a:txBody>
                  <a:tcPr vert="horz"/>
                </a:tc>
                <a:tc>
                  <a:txBody>
                    <a:bodyPr wrap="square"/>
                    <a:lstStyle/>
                    <a:p>
                      <a:pPr fontAlgn="auto">
                        <a:lnSpc>
                          <a:spcPct val="150000"/>
                        </a:lnSpc>
                        <a:buNone/>
                      </a:pPr>
                      <a:r>
                        <a:rPr lang="en-US" altLang="zh-CN" sz="2400" b="1"/>
                        <a:t>8  no wonder that-clause</a:t>
                      </a:r>
                      <a:endParaRPr lang="en-US" altLang="zh-CN" sz="2400" b="1"/>
                    </a:p>
                  </a:txBody>
                  <a:tcPr vert="horz"/>
                </a:tc>
              </a:tr>
              <a:tr h="866140">
                <a:tc>
                  <a:txBody>
                    <a:bodyPr wrap="square"/>
                    <a:lstStyle/>
                    <a:p>
                      <a:pPr fontAlgn="auto">
                        <a:lnSpc>
                          <a:spcPct val="150000"/>
                        </a:lnSpc>
                        <a:buNone/>
                      </a:pPr>
                      <a:r>
                        <a:rPr lang="en-US" altLang="zh-CN" sz="2400" b="1"/>
                        <a:t>3  submit sth to sb</a:t>
                      </a:r>
                      <a:endParaRPr lang="en-US" altLang="zh-CN" sz="2400" b="1"/>
                    </a:p>
                  </a:txBody>
                  <a:tcPr vert="horz"/>
                </a:tc>
                <a:tc>
                  <a:txBody>
                    <a:bodyPr wrap="square"/>
                    <a:lstStyle/>
                    <a:p>
                      <a:pPr fontAlgn="auto">
                        <a:lnSpc>
                          <a:spcPct val="150000"/>
                        </a:lnSpc>
                        <a:buNone/>
                      </a:pPr>
                      <a:r>
                        <a:rPr lang="en-US" altLang="zh-CN" sz="2400" b="1"/>
                        <a:t>9  bid ...goodbye </a:t>
                      </a:r>
                      <a:endParaRPr lang="en-US" altLang="zh-CN" sz="2400" b="1"/>
                    </a:p>
                  </a:txBody>
                  <a:tcPr vert="horz"/>
                </a:tc>
              </a:tr>
              <a:tr h="866140">
                <a:tc>
                  <a:txBody>
                    <a:bodyPr wrap="square"/>
                    <a:lstStyle/>
                    <a:p>
                      <a:pPr fontAlgn="auto">
                        <a:lnSpc>
                          <a:spcPct val="150000"/>
                        </a:lnSpc>
                        <a:buNone/>
                      </a:pPr>
                      <a:r>
                        <a:rPr lang="en-US" altLang="zh-CN" sz="2400" b="1"/>
                        <a:t>4  zero gravity </a:t>
                      </a:r>
                      <a:endParaRPr lang="en-US" altLang="zh-CN" sz="2400" b="1"/>
                    </a:p>
                  </a:txBody>
                  <a:tcPr vert="horz"/>
                </a:tc>
                <a:tc>
                  <a:txBody>
                    <a:bodyPr wrap="square"/>
                    <a:lstStyle/>
                    <a:p>
                      <a:pPr fontAlgn="auto">
                        <a:lnSpc>
                          <a:spcPct val="150000"/>
                        </a:lnSpc>
                        <a:buNone/>
                      </a:pPr>
                      <a:r>
                        <a:rPr lang="en-US" altLang="zh-CN" sz="2400" b="1"/>
                        <a:t>10  bring ... to public attention </a:t>
                      </a:r>
                      <a:endParaRPr lang="en-US" altLang="zh-CN" sz="2400" b="1"/>
                    </a:p>
                  </a:txBody>
                  <a:tcPr vert="horz"/>
                </a:tc>
              </a:tr>
              <a:tr h="866140">
                <a:tc>
                  <a:txBody>
                    <a:bodyPr wrap="square"/>
                    <a:lstStyle/>
                    <a:p>
                      <a:pPr fontAlgn="auto">
                        <a:lnSpc>
                          <a:spcPct val="150000"/>
                        </a:lnSpc>
                        <a:buNone/>
                      </a:pPr>
                      <a:r>
                        <a:rPr lang="en-US" altLang="zh-CN" sz="2400" b="1"/>
                        <a:t>5  start out with...</a:t>
                      </a:r>
                      <a:endParaRPr lang="en-US" altLang="zh-CN" sz="2400" b="1"/>
                    </a:p>
                  </a:txBody>
                  <a:tcPr vert="horz"/>
                </a:tc>
                <a:tc>
                  <a:txBody>
                    <a:bodyPr wrap="square"/>
                    <a:lstStyle/>
                    <a:p>
                      <a:pPr fontAlgn="auto">
                        <a:lnSpc>
                          <a:spcPct val="150000"/>
                        </a:lnSpc>
                        <a:buNone/>
                      </a:pPr>
                      <a:r>
                        <a:rPr lang="en-US" altLang="zh-CN" sz="2400" b="1"/>
                        <a:t>11  have the chance to do sth </a:t>
                      </a:r>
                      <a:endParaRPr lang="en-US" altLang="zh-CN" sz="2400" b="1"/>
                    </a:p>
                  </a:txBody>
                  <a:tcPr vert="horz"/>
                </a:tc>
              </a:tr>
              <a:tr h="866140">
                <a:tc>
                  <a:txBody>
                    <a:bodyPr wrap="square"/>
                    <a:lstStyle/>
                    <a:p>
                      <a:pPr fontAlgn="auto">
                        <a:lnSpc>
                          <a:spcPct val="150000"/>
                        </a:lnSpc>
                        <a:buNone/>
                      </a:pPr>
                      <a:r>
                        <a:rPr lang="en-US" altLang="zh-CN" sz="2400" b="1"/>
                        <a:t>6  be scared of ...</a:t>
                      </a:r>
                      <a:endParaRPr lang="en-US" altLang="zh-CN" sz="2400" b="1"/>
                    </a:p>
                  </a:txBody>
                  <a:tcPr vert="horz"/>
                </a:tc>
                <a:tc>
                  <a:txBody>
                    <a:bodyPr wrap="square"/>
                    <a:lstStyle/>
                    <a:p>
                      <a:pPr fontAlgn="auto">
                        <a:lnSpc>
                          <a:spcPct val="150000"/>
                        </a:lnSpc>
                        <a:buNone/>
                      </a:pPr>
                      <a:r>
                        <a:rPr lang="en-US" altLang="zh-CN" sz="2400" b="1"/>
                        <a:t>12  There is evidence of...</a:t>
                      </a:r>
                      <a:endParaRPr lang="en-US" altLang="zh-CN" sz="2400" b="1"/>
                    </a:p>
                  </a:txBody>
                  <a:tcPr vert="horz"/>
                </a:tc>
              </a:tr>
            </a:tbl>
          </a:graphicData>
        </a:graphic>
      </p:graphicFrame>
    </p:spTree>
    <p:custDataLst>
      <p:tags r:id="rId3"/>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34515" y="146050"/>
            <a:ext cx="8522335" cy="705485"/>
          </a:xfrm>
          <a:prstGeom prst="rect">
            <a:avLst/>
          </a:prstGeom>
        </p:spPr>
        <p:txBody>
          <a:bodyPr vert="horz" lIns="90000" tIns="46800" rIns="90000" bIns="46800" rtlCol="0" anchor="ctr" anchorCtr="0">
            <a:normAutofit/>
            <a:scene3d>
              <a:camera prst="orthographicFront"/>
              <a:lightRig rig="threePt" dir="t"/>
            </a:scene3d>
          </a:bodyPr>
          <a:lst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zh-CN" altLang="en-US">
                <a:solidFill>
                  <a:srgbClr val="555DF1"/>
                </a:solidFill>
                <a:effectLst>
                  <a:outerShdw blurRad="38100" dist="25400" dir="5400000" algn="ctr" rotWithShape="0">
                    <a:srgbClr val="6E747A">
                      <a:alpha val="43000"/>
                    </a:srgbClr>
                  </a:outerShdw>
                </a:effectLst>
              </a:rPr>
              <a:t> </a:t>
            </a:r>
            <a:r>
              <a:rPr lang="zh-CN" altLang="en-US">
                <a:ln w="22225">
                  <a:solidFill>
                    <a:schemeClr val="accent2"/>
                  </a:solidFill>
                  <a:prstDash val="solid"/>
                </a:ln>
                <a:solidFill>
                  <a:schemeClr val="accent2">
                    <a:lumMod val="40000"/>
                    <a:lumOff val="60000"/>
                  </a:schemeClr>
                </a:solidFill>
                <a:effectLst/>
              </a:rPr>
              <a:t>Language appreciation</a:t>
            </a:r>
            <a:r>
              <a:rPr lang="en-US" altLang="zh-CN">
                <a:ln w="22225">
                  <a:solidFill>
                    <a:schemeClr val="accent2"/>
                  </a:solidFill>
                  <a:prstDash val="solid"/>
                </a:ln>
                <a:solidFill>
                  <a:schemeClr val="accent2">
                    <a:lumMod val="40000"/>
                    <a:lumOff val="60000"/>
                  </a:schemeClr>
                </a:solidFill>
                <a:effectLst/>
              </a:rPr>
              <a:t> 1</a:t>
            </a:r>
            <a:endParaRPr lang="en-US" altLang="zh-CN">
              <a:ln w="22225">
                <a:solidFill>
                  <a:schemeClr val="accent2"/>
                </a:solidFill>
                <a:prstDash val="solid"/>
              </a:ln>
              <a:solidFill>
                <a:schemeClr val="accent2">
                  <a:lumMod val="40000"/>
                  <a:lumOff val="60000"/>
                </a:schemeClr>
              </a:solidFill>
              <a:effectLst/>
            </a:endParaRPr>
          </a:p>
        </p:txBody>
      </p:sp>
      <p:sp>
        <p:nvSpPr>
          <p:cNvPr id="100" name="文本框 99"/>
          <p:cNvSpPr txBox="1"/>
          <p:nvPr/>
        </p:nvSpPr>
        <p:spPr>
          <a:xfrm>
            <a:off x="480060" y="892175"/>
            <a:ext cx="11259185" cy="5262245"/>
          </a:xfrm>
          <a:prstGeom prst="rect">
            <a:avLst/>
          </a:prstGeom>
          <a:noFill/>
          <a:ln w="9525">
            <a:noFill/>
          </a:ln>
        </p:spPr>
        <p:txBody>
          <a:bodyPr wrap="square">
            <a:spAutoFit/>
          </a:bodyPr>
          <a:lstStyle/>
          <a:p>
            <a:pPr marL="133350" indent="-133350" fontAlgn="auto">
              <a:lnSpc>
                <a:spcPct val="150000"/>
              </a:lnSpc>
            </a:pPr>
            <a:r>
              <a:rPr lang="en-US" sz="2800" b="0">
                <a:solidFill>
                  <a:srgbClr val="C00000"/>
                </a:solidFill>
                <a:latin typeface="Times New Roman" panose="02020603050405020304" charset="0"/>
                <a:ea typeface="宋体" panose="02010600030101010101" pitchFamily="2" charset="-122"/>
              </a:rPr>
              <a:t>1. So great was the distance from Earth that it would need to travel for almost six years to reach its destination.</a:t>
            </a:r>
            <a:endParaRPr lang="en-US" sz="2800" b="0">
              <a:solidFill>
                <a:srgbClr val="C00000"/>
              </a:solidFill>
              <a:latin typeface="Times New Roman" panose="02020603050405020304" charset="0"/>
              <a:ea typeface="宋体" panose="02010600030101010101" pitchFamily="2" charset="-122"/>
            </a:endParaRPr>
          </a:p>
          <a:p>
            <a:pPr marL="133350" indent="-133350" fontAlgn="auto">
              <a:lnSpc>
                <a:spcPct val="150000"/>
              </a:lnSpc>
            </a:pPr>
            <a:r>
              <a:rPr lang="en-US" sz="2800" b="0">
                <a:solidFill>
                  <a:srgbClr val="C00000"/>
                </a:solidFill>
                <a:latin typeface="Times New Roman" panose="02020603050405020304" charset="0"/>
                <a:ea typeface="宋体" panose="02010600030101010101" pitchFamily="2" charset="-122"/>
              </a:rPr>
              <a:t> </a:t>
            </a:r>
            <a:endParaRPr lang="en-US" sz="2800" b="1">
              <a:solidFill>
                <a:srgbClr val="00B050"/>
              </a:solidFill>
              <a:latin typeface="Times New Roman" panose="02020603050405020304" charset="0"/>
              <a:ea typeface="宋体" panose="02010600030101010101" pitchFamily="2" charset="-122"/>
            </a:endParaRPr>
          </a:p>
          <a:p>
            <a:pPr marL="133350" indent="-133350" fontAlgn="auto">
              <a:lnSpc>
                <a:spcPct val="150000"/>
              </a:lnSpc>
            </a:pPr>
            <a:r>
              <a:rPr lang="en-US" sz="2800" b="1">
                <a:solidFill>
                  <a:srgbClr val="00B050"/>
                </a:solidFill>
                <a:latin typeface="Times New Roman" panose="02020603050405020304" charset="0"/>
                <a:ea typeface="宋体" panose="02010600030101010101" pitchFamily="2" charset="-122"/>
              </a:rPr>
              <a:t>[</a:t>
            </a:r>
            <a:r>
              <a:rPr lang="zh-CN" sz="2800" b="1">
                <a:solidFill>
                  <a:srgbClr val="00B050"/>
                </a:solidFill>
                <a:ea typeface="宋体" panose="02010600030101010101" pitchFamily="2" charset="-122"/>
              </a:rPr>
              <a:t>句式分析</a:t>
            </a:r>
            <a:r>
              <a:rPr lang="en-US" sz="2800" b="1">
                <a:solidFill>
                  <a:srgbClr val="00B050"/>
                </a:solidFill>
                <a:latin typeface="Times New Roman" panose="02020603050405020304" charset="0"/>
                <a:ea typeface="宋体" panose="02010600030101010101" pitchFamily="2" charset="-122"/>
              </a:rPr>
              <a:t>] </a:t>
            </a:r>
            <a:r>
              <a:rPr lang="zh-CN" sz="2800" b="0">
                <a:ea typeface="宋体" panose="02010600030101010101" pitchFamily="2" charset="-122"/>
              </a:rPr>
              <a:t>这是一个倒装句。在</a:t>
            </a:r>
            <a:r>
              <a:rPr lang="en-US" sz="2800" b="0">
                <a:latin typeface="Times New Roman" panose="02020603050405020304" charset="0"/>
                <a:ea typeface="宋体" panose="02010600030101010101" pitchFamily="2" charset="-122"/>
              </a:rPr>
              <a:t>so/such... that...</a:t>
            </a:r>
            <a:r>
              <a:rPr lang="zh-CN" sz="2800" b="0">
                <a:ea typeface="宋体" panose="02010600030101010101" pitchFamily="2" charset="-122"/>
              </a:rPr>
              <a:t>结构中，</a:t>
            </a:r>
            <a:r>
              <a:rPr lang="en-US" sz="2800" b="0" u="sng">
                <a:latin typeface="Times New Roman" panose="02020603050405020304" charset="0"/>
                <a:ea typeface="宋体" panose="02010600030101010101" pitchFamily="2" charset="-122"/>
                <a:cs typeface="Times New Roman" panose="02020603050405020304" charset="0"/>
              </a:rPr>
              <a:t> </a:t>
            </a:r>
            <a:r>
              <a:rPr lang="en-US" sz="2800" b="0" u="sng">
                <a:latin typeface="Times New Roman" panose="02020603050405020304" charset="0"/>
                <a:ea typeface="宋体" panose="02010600030101010101" pitchFamily="2" charset="-122"/>
              </a:rPr>
              <a:t>so/such...</a:t>
            </a:r>
            <a:r>
              <a:rPr lang="zh-CN" sz="2800" b="0" u="sng">
                <a:ea typeface="宋体" panose="02010600030101010101" pitchFamily="2" charset="-122"/>
              </a:rPr>
              <a:t>置于句首时</a:t>
            </a:r>
            <a:r>
              <a:rPr lang="en-US" sz="2800" b="0" u="sng">
                <a:latin typeface="Times New Roman" panose="02020603050405020304" charset="0"/>
                <a:ea typeface="宋体" panose="02010600030101010101" pitchFamily="2" charset="-122"/>
                <a:cs typeface="Times New Roman" panose="02020603050405020304" charset="0"/>
              </a:rPr>
              <a:t> </a:t>
            </a:r>
            <a:r>
              <a:rPr lang="zh-CN" sz="2800" b="0">
                <a:ea typeface="宋体" panose="02010600030101010101" pitchFamily="2" charset="-122"/>
              </a:rPr>
              <a:t>，主句采用部分倒装，</a:t>
            </a:r>
            <a:r>
              <a:rPr lang="en-US" sz="2800" b="0">
                <a:latin typeface="Times New Roman" panose="02020603050405020304" charset="0"/>
                <a:ea typeface="宋体" panose="02010600030101010101" pitchFamily="2" charset="-122"/>
              </a:rPr>
              <a:t> that</a:t>
            </a:r>
            <a:r>
              <a:rPr lang="zh-CN" sz="2800" b="0">
                <a:ea typeface="宋体" panose="02010600030101010101" pitchFamily="2" charset="-122"/>
              </a:rPr>
              <a:t>引导的从句不倒装。</a:t>
            </a:r>
            <a:endParaRPr lang="zh-CN" sz="2800" b="0">
              <a:ea typeface="宋体" panose="02010600030101010101" pitchFamily="2" charset="-122"/>
            </a:endParaRPr>
          </a:p>
          <a:p>
            <a:pPr marL="133350" indent="-133350" fontAlgn="auto">
              <a:lnSpc>
                <a:spcPct val="150000"/>
              </a:lnSpc>
            </a:pPr>
            <a:r>
              <a:rPr lang="en-US" sz="2800" b="0">
                <a:latin typeface="Times New Roman" panose="02020603050405020304" charset="0"/>
                <a:ea typeface="宋体" panose="02010600030101010101" pitchFamily="2" charset="-122"/>
              </a:rPr>
              <a:t> </a:t>
            </a:r>
            <a:endParaRPr lang="en-US" sz="2800" b="1">
              <a:solidFill>
                <a:srgbClr val="00B050"/>
              </a:solidFill>
              <a:latin typeface="Times New Roman" panose="02020603050405020304" charset="0"/>
              <a:ea typeface="宋体" panose="02010600030101010101" pitchFamily="2" charset="-122"/>
            </a:endParaRPr>
          </a:p>
          <a:p>
            <a:pPr marL="133350" indent="-133350" fontAlgn="auto">
              <a:lnSpc>
                <a:spcPct val="150000"/>
              </a:lnSpc>
            </a:pPr>
            <a:r>
              <a:rPr lang="en-US" sz="2800" b="1">
                <a:solidFill>
                  <a:srgbClr val="00B050"/>
                </a:solidFill>
                <a:latin typeface="Times New Roman" panose="02020603050405020304" charset="0"/>
                <a:ea typeface="宋体" panose="02010600030101010101" pitchFamily="2" charset="-122"/>
              </a:rPr>
              <a:t>[</a:t>
            </a:r>
            <a:r>
              <a:rPr lang="zh-CN" sz="2800" b="1">
                <a:solidFill>
                  <a:srgbClr val="00B050"/>
                </a:solidFill>
                <a:ea typeface="宋体" panose="02010600030101010101" pitchFamily="2" charset="-122"/>
              </a:rPr>
              <a:t>尝试翻译</a:t>
            </a:r>
            <a:r>
              <a:rPr lang="en-US" sz="2800" b="1">
                <a:solidFill>
                  <a:srgbClr val="00B050"/>
                </a:solidFill>
                <a:latin typeface="Times New Roman" panose="02020603050405020304" charset="0"/>
                <a:ea typeface="宋体" panose="02010600030101010101" pitchFamily="2" charset="-122"/>
              </a:rPr>
              <a:t>] </a:t>
            </a:r>
            <a:r>
              <a:rPr lang="zh-CN" sz="2800" b="0" u="sng">
                <a:solidFill>
                  <a:srgbClr val="FF0000"/>
                </a:solidFill>
                <a:ea typeface="宋体" panose="02010600030101010101" pitchFamily="2" charset="-122"/>
              </a:rPr>
              <a:t>从地球到土星的距离是如此之远，以至于它将需要航行近</a:t>
            </a:r>
            <a:r>
              <a:rPr lang="en-US" sz="2800" b="0" u="sng">
                <a:solidFill>
                  <a:srgbClr val="FF0000"/>
                </a:solidFill>
                <a:latin typeface="Times New Roman" panose="02020603050405020304" charset="0"/>
                <a:ea typeface="宋体" panose="02010600030101010101" pitchFamily="2" charset="-122"/>
              </a:rPr>
              <a:t>6</a:t>
            </a:r>
            <a:r>
              <a:rPr lang="zh-CN" sz="2800" b="0" u="sng">
                <a:solidFill>
                  <a:srgbClr val="FF0000"/>
                </a:solidFill>
                <a:ea typeface="宋体" panose="02010600030101010101" pitchFamily="2" charset="-122"/>
              </a:rPr>
              <a:t>年才能到达目的地</a:t>
            </a:r>
            <a:r>
              <a:rPr lang="zh-CN" sz="2800" b="0">
                <a:solidFill>
                  <a:srgbClr val="FF0000"/>
                </a:solidFill>
                <a:ea typeface="宋体" panose="02010600030101010101" pitchFamily="2" charset="-122"/>
              </a:rPr>
              <a:t>。</a:t>
            </a:r>
            <a:r>
              <a:rPr lang="en-US" sz="2800" b="0">
                <a:solidFill>
                  <a:srgbClr val="FF0000"/>
                </a:solidFill>
                <a:latin typeface="Times New Roman" panose="02020603050405020304" charset="0"/>
                <a:ea typeface="宋体" panose="02010600030101010101" pitchFamily="2" charset="-122"/>
              </a:rPr>
              <a:t> </a:t>
            </a:r>
            <a:endParaRPr lang="zh-CN" altLang="en-US" sz="28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094230" y="76835"/>
            <a:ext cx="7308850" cy="705485"/>
          </a:xfrm>
        </p:spPr>
        <p:txBody>
          <a:bodyPr/>
          <a:lstStyle/>
          <a:p>
            <a:pPr algn="ctr"/>
            <a:r>
              <a:rPr lang="en-US" altLang="zh-CN" sz="4000">
                <a:solidFill>
                  <a:schemeClr val="accent1"/>
                </a:solidFill>
                <a:effectLst>
                  <a:outerShdw blurRad="38100" dist="25400" dir="5400000" algn="ctr" rotWithShape="0">
                    <a:srgbClr val="6E747A">
                      <a:alpha val="43000"/>
                    </a:srgbClr>
                  </a:outerShdw>
                </a:effectLst>
              </a:rPr>
              <a:t>Part One         Grammar </a:t>
            </a:r>
            <a:endParaRPr lang="en-US" altLang="zh-CN" sz="4000">
              <a:solidFill>
                <a:schemeClr val="accent1"/>
              </a:solidFill>
              <a:effectLst>
                <a:outerShdw blurRad="38100" dist="25400" dir="5400000" algn="ctr" rotWithShape="0">
                  <a:srgbClr val="6E747A">
                    <a:alpha val="43000"/>
                  </a:srgbClr>
                </a:outerShdw>
              </a:effectLst>
            </a:endParaRPr>
          </a:p>
        </p:txBody>
      </p:sp>
      <p:pic>
        <p:nvPicPr>
          <p:cNvPr id="5" name="图片 4"/>
          <p:cNvPicPr>
            <a:picLocks noChangeAspect="1"/>
          </p:cNvPicPr>
          <p:nvPr>
            <p:custDataLst>
              <p:tags r:id="rId1"/>
            </p:custDataLst>
          </p:nvPr>
        </p:nvPicPr>
        <p:blipFill>
          <a:blip r:embed="rId2"/>
          <a:stretch>
            <a:fillRect/>
          </a:stretch>
        </p:blipFill>
        <p:spPr>
          <a:xfrm>
            <a:off x="952500" y="937895"/>
            <a:ext cx="9792970" cy="5572125"/>
          </a:xfrm>
          <a:prstGeom prst="rect">
            <a:avLst/>
          </a:prstGeom>
        </p:spPr>
      </p:pic>
    </p:spTree>
    <p:custDataLst>
      <p:tags r:id="rId3"/>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96390" y="185420"/>
            <a:ext cx="8218170" cy="705485"/>
          </a:xfrm>
        </p:spPr>
        <p:txBody>
          <a:bodyPr>
            <a:normAutofit/>
          </a:bodyPr>
          <a:lstStyle/>
          <a:p>
            <a:pPr algn="ctr"/>
            <a:r>
              <a:rPr lang="zh-CN" altLang="en-US">
                <a:ln w="22225">
                  <a:solidFill>
                    <a:schemeClr val="accent2"/>
                  </a:solidFill>
                  <a:prstDash val="solid"/>
                </a:ln>
                <a:solidFill>
                  <a:schemeClr val="accent2">
                    <a:lumMod val="40000"/>
                    <a:lumOff val="60000"/>
                  </a:schemeClr>
                </a:solidFill>
                <a:effectLst/>
                <a:sym typeface="+mn-ea"/>
              </a:rPr>
              <a:t>Language appreciation</a:t>
            </a:r>
            <a:r>
              <a:rPr lang="en-US" altLang="zh-CN">
                <a:ln w="22225">
                  <a:solidFill>
                    <a:schemeClr val="accent2"/>
                  </a:solidFill>
                  <a:prstDash val="solid"/>
                </a:ln>
                <a:solidFill>
                  <a:schemeClr val="accent2">
                    <a:lumMod val="40000"/>
                    <a:lumOff val="60000"/>
                  </a:schemeClr>
                </a:solidFill>
                <a:effectLst/>
                <a:sym typeface="+mn-ea"/>
              </a:rPr>
              <a:t> 1</a:t>
            </a:r>
            <a:endParaRPr lang="zh-CN" altLang="en-US"/>
          </a:p>
        </p:txBody>
      </p:sp>
      <p:sp>
        <p:nvSpPr>
          <p:cNvPr id="100" name="文本框 99"/>
          <p:cNvSpPr txBox="1"/>
          <p:nvPr/>
        </p:nvSpPr>
        <p:spPr>
          <a:xfrm>
            <a:off x="403225" y="1083310"/>
            <a:ext cx="11386185" cy="5262245"/>
          </a:xfrm>
          <a:prstGeom prst="rect">
            <a:avLst/>
          </a:prstGeom>
          <a:noFill/>
          <a:ln w="9525">
            <a:noFill/>
          </a:ln>
        </p:spPr>
        <p:txBody>
          <a:bodyPr wrap="square">
            <a:spAutoFit/>
          </a:bodyPr>
          <a:lstStyle/>
          <a:p>
            <a:pPr indent="0" fontAlgn="auto">
              <a:lnSpc>
                <a:spcPct val="200000"/>
              </a:lnSpc>
            </a:pPr>
            <a:r>
              <a:rPr lang="en-US" sz="2400" b="0">
                <a:solidFill>
                  <a:srgbClr val="C00000"/>
                </a:solidFill>
                <a:latin typeface="Times New Roman" panose="02020603050405020304" charset="0"/>
                <a:ea typeface="宋体" panose="02010600030101010101" pitchFamily="2" charset="-122"/>
              </a:rPr>
              <a:t>2.  No wonder so many people took to social media to bid it goodbye, saying, “Farewell, dear Cassini! We shall never forget you!”</a:t>
            </a:r>
            <a:endParaRPr lang="en-US" sz="2400" b="1">
              <a:solidFill>
                <a:srgbClr val="00B050"/>
              </a:solidFill>
              <a:latin typeface="Times New Roman" panose="02020603050405020304" charset="0"/>
              <a:ea typeface="宋体" panose="02010600030101010101" pitchFamily="2" charset="-122"/>
            </a:endParaRPr>
          </a:p>
          <a:p>
            <a:pPr indent="0" fontAlgn="auto">
              <a:lnSpc>
                <a:spcPct val="200000"/>
              </a:lnSpc>
            </a:pPr>
            <a:r>
              <a:rPr lang="en-US" sz="2400" b="1">
                <a:solidFill>
                  <a:srgbClr val="00B050"/>
                </a:solidFill>
                <a:latin typeface="Times New Roman" panose="02020603050405020304" charset="0"/>
                <a:ea typeface="宋体" panose="02010600030101010101" pitchFamily="2" charset="-122"/>
              </a:rPr>
              <a:t>[</a:t>
            </a:r>
            <a:r>
              <a:rPr lang="zh-CN" sz="2400" b="1">
                <a:solidFill>
                  <a:srgbClr val="00B050"/>
                </a:solidFill>
                <a:ea typeface="宋体" panose="02010600030101010101" pitchFamily="2" charset="-122"/>
              </a:rPr>
              <a:t>句式分析</a:t>
            </a:r>
            <a:r>
              <a:rPr lang="en-US" sz="2400" b="1">
                <a:solidFill>
                  <a:srgbClr val="00B050"/>
                </a:solidFill>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rPr>
              <a:t> </a:t>
            </a:r>
            <a:r>
              <a:rPr lang="zh-CN" sz="2400" b="0">
                <a:ea typeface="宋体" panose="02010600030101010101" pitchFamily="2" charset="-122"/>
              </a:rPr>
              <a:t>语境中</a:t>
            </a:r>
            <a:r>
              <a:rPr lang="en-US" sz="2400" b="0">
                <a:latin typeface="Times New Roman" panose="02020603050405020304" charset="0"/>
                <a:ea typeface="宋体" panose="02010600030101010101" pitchFamily="2" charset="-122"/>
              </a:rPr>
              <a:t> No wonder </a:t>
            </a:r>
            <a:r>
              <a:rPr lang="zh-CN" sz="2400" b="0">
                <a:ea typeface="宋体" panose="02010600030101010101" pitchFamily="2" charset="-122"/>
              </a:rPr>
              <a:t>的完整形式为 </a:t>
            </a:r>
            <a:r>
              <a:rPr lang="en-US" sz="2400" b="0" u="sng">
                <a:latin typeface="Times New Roman" panose="02020603050405020304" charset="0"/>
                <a:ea typeface="宋体" panose="02010600030101010101" pitchFamily="2" charset="-122"/>
              </a:rPr>
              <a:t>“</a:t>
            </a:r>
            <a:r>
              <a:rPr lang="en-US" sz="2400" b="0" u="sng">
                <a:latin typeface="Times New Roman" panose="02020603050405020304" charset="0"/>
                <a:ea typeface="宋体" panose="02010600030101010101" pitchFamily="2" charset="-122"/>
                <a:cs typeface="Times New Roman" panose="02020603050405020304" charset="0"/>
              </a:rPr>
              <a:t> </a:t>
            </a:r>
            <a:r>
              <a:rPr lang="en-US" sz="2400" b="0" u="sng">
                <a:latin typeface="Times New Roman" panose="02020603050405020304" charset="0"/>
                <a:ea typeface="宋体" panose="02010600030101010101" pitchFamily="2" charset="-122"/>
              </a:rPr>
              <a:t>It’s no wonder that-clause</a:t>
            </a:r>
            <a:r>
              <a:rPr lang="en-US" sz="2400" b="0" u="sng">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 </a:t>
            </a:r>
            <a:r>
              <a:rPr lang="zh-CN" sz="2400" b="0">
                <a:ea typeface="宋体" panose="02010600030101010101" pitchFamily="2" charset="-122"/>
              </a:rPr>
              <a:t>意为</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难怪</a:t>
            </a:r>
            <a:r>
              <a:rPr lang="en-US" sz="2400" b="0">
                <a:latin typeface="Times New Roman" panose="02020603050405020304" charset="0"/>
                <a:ea typeface="宋体" panose="02010600030101010101" pitchFamily="2" charset="-122"/>
              </a:rPr>
              <a:t>......”</a:t>
            </a:r>
            <a:r>
              <a:rPr lang="zh-CN" sz="2400" b="0">
                <a:ea typeface="宋体" panose="02010600030101010101" pitchFamily="2" charset="-122"/>
              </a:rPr>
              <a:t>，其中的从句为主语从句而且后置。</a:t>
            </a:r>
            <a:r>
              <a:rPr lang="en-US" sz="2400" b="0">
                <a:latin typeface="Times New Roman" panose="02020603050405020304" charset="0"/>
                <a:ea typeface="宋体" panose="02010600030101010101" pitchFamily="2" charset="-122"/>
              </a:rPr>
              <a:t>...saying... </a:t>
            </a:r>
            <a:r>
              <a:rPr lang="zh-CN" sz="2400" b="0">
                <a:ea typeface="宋体" panose="02010600030101010101" pitchFamily="2" charset="-122"/>
              </a:rPr>
              <a:t>为现在分词在句子中充当伴随状语。 </a:t>
            </a:r>
            <a:endParaRPr lang="en-US" sz="2400" b="1">
              <a:solidFill>
                <a:srgbClr val="00B050"/>
              </a:solidFill>
              <a:latin typeface="Times New Roman" panose="02020603050405020304" charset="0"/>
              <a:ea typeface="宋体" panose="02010600030101010101" pitchFamily="2" charset="-122"/>
            </a:endParaRPr>
          </a:p>
          <a:p>
            <a:pPr indent="0" fontAlgn="auto">
              <a:lnSpc>
                <a:spcPct val="200000"/>
              </a:lnSpc>
            </a:pPr>
            <a:r>
              <a:rPr lang="en-US" sz="2400" b="1">
                <a:solidFill>
                  <a:srgbClr val="00B050"/>
                </a:solidFill>
                <a:latin typeface="Times New Roman" panose="02020603050405020304" charset="0"/>
                <a:ea typeface="宋体" panose="02010600030101010101" pitchFamily="2" charset="-122"/>
              </a:rPr>
              <a:t>[</a:t>
            </a:r>
            <a:r>
              <a:rPr lang="zh-CN" sz="2400" b="1">
                <a:solidFill>
                  <a:srgbClr val="00B050"/>
                </a:solidFill>
                <a:ea typeface="宋体" panose="02010600030101010101" pitchFamily="2" charset="-122"/>
              </a:rPr>
              <a:t>尝试翻译</a:t>
            </a:r>
            <a:r>
              <a:rPr lang="en-US" sz="2400" b="1">
                <a:solidFill>
                  <a:srgbClr val="00B050"/>
                </a:solidFill>
                <a:latin typeface="Times New Roman" panose="02020603050405020304" charset="0"/>
                <a:ea typeface="宋体" panose="02010600030101010101" pitchFamily="2" charset="-122"/>
              </a:rPr>
              <a:t>]</a:t>
            </a:r>
            <a:r>
              <a:rPr lang="en-US" sz="2400" b="1">
                <a:solidFill>
                  <a:srgbClr val="FF0000"/>
                </a:solidFill>
                <a:latin typeface="Times New Roman" panose="02020603050405020304" charset="0"/>
                <a:ea typeface="宋体" panose="02010600030101010101" pitchFamily="2" charset="-122"/>
              </a:rPr>
              <a:t> </a:t>
            </a:r>
            <a:r>
              <a:rPr lang="zh-CN" sz="2400" b="0" u="sng">
                <a:solidFill>
                  <a:srgbClr val="FF0000"/>
                </a:solidFill>
                <a:ea typeface="宋体" panose="02010600030101010101" pitchFamily="2" charset="-122"/>
              </a:rPr>
              <a:t>难怪这么多人在社交媒体上跟它说再见，说</a:t>
            </a:r>
            <a:r>
              <a:rPr lang="en-US" sz="2400" b="0" u="sng">
                <a:solidFill>
                  <a:srgbClr val="FF0000"/>
                </a:solidFill>
                <a:latin typeface="Times New Roman" panose="02020603050405020304" charset="0"/>
                <a:ea typeface="宋体" panose="02010600030101010101" pitchFamily="2" charset="-122"/>
              </a:rPr>
              <a:t>:</a:t>
            </a:r>
            <a:r>
              <a:rPr lang="zh-CN" sz="2400" b="0" u="sng">
                <a:solidFill>
                  <a:srgbClr val="FF0000"/>
                </a:solidFill>
                <a:ea typeface="宋体" panose="02010600030101010101" pitchFamily="2" charset="-122"/>
              </a:rPr>
              <a:t>再见，亲爱的卡西尼</a:t>
            </a:r>
            <a:r>
              <a:rPr lang="en-US" sz="2400" b="0" u="sng">
                <a:solidFill>
                  <a:srgbClr val="FF0000"/>
                </a:solidFill>
                <a:latin typeface="Times New Roman" panose="02020603050405020304" charset="0"/>
                <a:ea typeface="宋体" panose="02010600030101010101" pitchFamily="2" charset="-122"/>
              </a:rPr>
              <a:t>!</a:t>
            </a:r>
            <a:r>
              <a:rPr lang="zh-CN" sz="2400" b="0" u="sng">
                <a:solidFill>
                  <a:srgbClr val="FF0000"/>
                </a:solidFill>
                <a:ea typeface="宋体" panose="02010600030101010101" pitchFamily="2" charset="-122"/>
              </a:rPr>
              <a:t>我们永远不会忘记你</a:t>
            </a:r>
            <a:r>
              <a:rPr lang="zh-CN" sz="2400" b="0">
                <a:solidFill>
                  <a:srgbClr val="FF0000"/>
                </a:solidFill>
                <a:latin typeface="Times New Roman" panose="02020603050405020304" charset="0"/>
                <a:ea typeface="宋体" panose="02010600030101010101" pitchFamily="2" charset="-122"/>
              </a:rPr>
              <a:t>！</a:t>
            </a:r>
            <a:endParaRPr lang="zh-CN" altLang="en-US" sz="240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8720" y="184785"/>
            <a:ext cx="6708140" cy="705485"/>
          </a:xfrm>
        </p:spPr>
        <p:txBody>
          <a:bodyPr/>
          <a:lstStyle/>
          <a:p>
            <a:pPr algn="ctr"/>
            <a:r>
              <a:rPr lang="en-US" altLang="zh-CN">
                <a:solidFill>
                  <a:srgbClr val="142CDC"/>
                </a:solidFill>
                <a:sym typeface="+mn-ea"/>
              </a:rPr>
              <a:t>Assignments </a:t>
            </a:r>
            <a:endParaRPr lang="en-US" altLang="zh-CN">
              <a:solidFill>
                <a:srgbClr val="142CDC"/>
              </a:solidFill>
              <a:sym typeface="+mn-ea"/>
            </a:endParaRPr>
          </a:p>
        </p:txBody>
      </p:sp>
      <p:sp>
        <p:nvSpPr>
          <p:cNvPr id="100" name="文本框 99"/>
          <p:cNvSpPr txBox="1"/>
          <p:nvPr/>
        </p:nvSpPr>
        <p:spPr>
          <a:xfrm>
            <a:off x="1016635" y="1057275"/>
            <a:ext cx="10582910" cy="5584825"/>
          </a:xfrm>
          <a:prstGeom prst="rect">
            <a:avLst/>
          </a:prstGeom>
          <a:noFill/>
          <a:ln w="9525">
            <a:noFill/>
          </a:ln>
        </p:spPr>
        <p:txBody>
          <a:bodyPr wrap="square">
            <a:spAutoFit/>
          </a:bodyPr>
          <a:lstStyle/>
          <a:p>
            <a:pPr indent="0" fontAlgn="auto">
              <a:lnSpc>
                <a:spcPct val="200000"/>
              </a:lnSpc>
            </a:pPr>
            <a:r>
              <a:rPr lang="en-US" sz="2800" b="0">
                <a:latin typeface="Times New Roman" panose="02020603050405020304" charset="0"/>
                <a:ea typeface="宋体" panose="02010600030101010101" pitchFamily="2" charset="-122"/>
              </a:rPr>
              <a:t>1. Review the useful words and expressions learned in this period.</a:t>
            </a:r>
            <a:endParaRPr lang="en-US" sz="2800" b="0">
              <a:latin typeface="Times New Roman" panose="02020603050405020304" charset="0"/>
              <a:ea typeface="宋体" panose="02010600030101010101" pitchFamily="2" charset="-122"/>
            </a:endParaRPr>
          </a:p>
          <a:p>
            <a:pPr indent="0" fontAlgn="auto">
              <a:lnSpc>
                <a:spcPct val="200000"/>
              </a:lnSpc>
            </a:pPr>
            <a:r>
              <a:rPr lang="en-US" sz="2800" b="0">
                <a:latin typeface="Times New Roman" panose="02020603050405020304" charset="0"/>
                <a:ea typeface="宋体" panose="02010600030101010101" pitchFamily="2" charset="-122"/>
              </a:rPr>
              <a:t> </a:t>
            </a:r>
            <a:endParaRPr lang="en-US" sz="2800" b="0">
              <a:latin typeface="Times New Roman" panose="02020603050405020304" charset="0"/>
              <a:ea typeface="宋体" panose="02010600030101010101" pitchFamily="2" charset="-122"/>
            </a:endParaRPr>
          </a:p>
          <a:p>
            <a:pPr indent="0" fontAlgn="auto">
              <a:lnSpc>
                <a:spcPct val="200000"/>
              </a:lnSpc>
            </a:pPr>
            <a:r>
              <a:rPr lang="en-US" sz="2800" b="0">
                <a:latin typeface="Times New Roman" panose="02020603050405020304" charset="0"/>
                <a:ea typeface="宋体" panose="02010600030101010101" pitchFamily="2" charset="-122"/>
              </a:rPr>
              <a:t>2. Do more exercise to further master the grammar item-- modal verbs.</a:t>
            </a:r>
            <a:endParaRPr lang="en-US" sz="2800" b="0">
              <a:latin typeface="Times New Roman" panose="02020603050405020304" charset="0"/>
              <a:ea typeface="宋体" panose="02010600030101010101" pitchFamily="2" charset="-122"/>
            </a:endParaRPr>
          </a:p>
          <a:p>
            <a:pPr indent="0" fontAlgn="auto">
              <a:lnSpc>
                <a:spcPct val="200000"/>
              </a:lnSpc>
            </a:pPr>
            <a:r>
              <a:rPr lang="en-US" sz="2800" b="0">
                <a:latin typeface="Times New Roman" panose="02020603050405020304" charset="0"/>
                <a:ea typeface="宋体" panose="02010600030101010101" pitchFamily="2" charset="-122"/>
              </a:rPr>
              <a:t> </a:t>
            </a:r>
            <a:endParaRPr lang="en-US" sz="2800" b="0">
              <a:latin typeface="Times New Roman" panose="02020603050405020304" charset="0"/>
              <a:ea typeface="宋体" panose="02010600030101010101" pitchFamily="2" charset="-122"/>
            </a:endParaRPr>
          </a:p>
          <a:p>
            <a:pPr indent="0" fontAlgn="auto">
              <a:lnSpc>
                <a:spcPct val="200000"/>
              </a:lnSpc>
            </a:pPr>
            <a:r>
              <a:rPr lang="en-US" sz="2800" b="0">
                <a:latin typeface="Times New Roman" panose="02020603050405020304" charset="0"/>
                <a:ea typeface="宋体" panose="02010600030101010101" pitchFamily="2" charset="-122"/>
              </a:rPr>
              <a:t>3. Listen to the interview on Page 66 again for more details. </a:t>
            </a:r>
            <a:endParaRPr lang="en-US" sz="2800" b="0">
              <a:latin typeface="Times New Roman" panose="02020603050405020304" charset="0"/>
              <a:ea typeface="宋体" panose="02010600030101010101" pitchFamily="2" charset="-122"/>
            </a:endParaRPr>
          </a:p>
          <a:p>
            <a:pPr indent="0" fontAlgn="auto">
              <a:lnSpc>
                <a:spcPct val="200000"/>
              </a:lnSpc>
            </a:pPr>
            <a:r>
              <a:rPr lang="en-US" sz="2800" b="0">
                <a:latin typeface="Times New Roman" panose="02020603050405020304" charset="0"/>
                <a:ea typeface="宋体" panose="02010600030101010101" pitchFamily="2" charset="-122"/>
                <a:cs typeface="Times New Roman" panose="02020603050405020304" charset="0"/>
              </a:rPr>
              <a:t>	</a:t>
            </a:r>
            <a:endParaRPr lang="en-US" sz="2800" b="0">
              <a:latin typeface="Times New Roman" panose="02020603050405020304" charset="0"/>
              <a:ea typeface="宋体" panose="02010600030101010101" pitchFamily="2" charset="-122"/>
              <a:cs typeface="Times New Roman" panose="02020603050405020304" charset="0"/>
            </a:endParaRPr>
          </a:p>
          <a:p>
            <a:pPr indent="0" fontAlgn="auto">
              <a:lnSpc>
                <a:spcPct val="200000"/>
              </a:lnSpc>
            </a:pPr>
            <a:r>
              <a:rPr lang="en-US" sz="1050" b="0">
                <a:latin typeface="Times New Roman" panose="02020603050405020304" charset="0"/>
                <a:ea typeface="宋体" panose="02010600030101010101" pitchFamily="2" charset="-122"/>
                <a:cs typeface="Times New Roman" panose="02020603050405020304" charset="0"/>
              </a:rPr>
              <a:t> </a:t>
            </a:r>
            <a:endParaRPr lang="zh-CN" altLang="en-US"/>
          </a:p>
        </p:txBody>
      </p:sp>
    </p:spTree>
    <p:custDataLst>
      <p:tags r:id="rId1"/>
    </p:custData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9911014" y="723424"/>
            <a:ext cx="2161673" cy="228600"/>
            <a:chOff x="2805536" y="-1467853"/>
            <a:chExt cx="2161673" cy="228600"/>
          </a:xfrm>
        </p:grpSpPr>
        <p:sp>
          <p:nvSpPr>
            <p:cNvPr id="26" name="椭圆 25"/>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2971491" y="2665046"/>
            <a:ext cx="6020418" cy="923330"/>
          </a:xfrm>
          <a:prstGeom prst="rect">
            <a:avLst/>
          </a:prstGeom>
          <a:noFill/>
        </p:spPr>
        <p:txBody>
          <a:bodyPr wrap="square" lIns="91440" tIns="45720" rIns="91440" bIns="45720">
            <a:spAutoFit/>
          </a:bodyPr>
          <a:lstStyle/>
          <a:p>
            <a:pPr algn="dist"/>
            <a:r>
              <a:rPr lang="zh-CN" altLang="en-US" sz="54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感谢您的观看</a:t>
            </a:r>
            <a:endParaRPr lang="zh-CN" altLang="en-US" sz="5400" b="0" cap="none" spc="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3" name="图片 12" descr="新教材精创页眉-简化版"/>
          <p:cNvPicPr>
            <a:picLocks noChangeAspect="1"/>
          </p:cNvPicPr>
          <p:nvPr/>
        </p:nvPicPr>
        <p:blipFill>
          <a:blip r:embed="rId1"/>
          <a:stretch>
            <a:fillRect/>
          </a:stretch>
        </p:blipFill>
        <p:spPr>
          <a:xfrm>
            <a:off x="454025" y="94615"/>
            <a:ext cx="7475220" cy="857250"/>
          </a:xfrm>
          <a:prstGeom prst="rect">
            <a:avLst/>
          </a:prstGeom>
        </p:spPr>
      </p:pic>
      <p:grpSp>
        <p:nvGrpSpPr>
          <p:cNvPr id="58" name="Group 21_1"/>
          <p:cNvGrpSpPr/>
          <p:nvPr/>
        </p:nvGrpSpPr>
        <p:grpSpPr>
          <a:xfrm>
            <a:off x="635" y="0"/>
            <a:ext cx="12191365" cy="6744970"/>
            <a:chOff x="-1013679" y="-43169"/>
            <a:chExt cx="12858769" cy="6560166"/>
          </a:xfrm>
        </p:grpSpPr>
        <p:grpSp>
          <p:nvGrpSpPr>
            <p:cNvPr id="60" name="组合 59"/>
            <p:cNvGrpSpPr/>
            <p:nvPr/>
          </p:nvGrpSpPr>
          <p:grpSpPr>
            <a:xfrm>
              <a:off x="9683417" y="6288397"/>
              <a:ext cx="2161673" cy="228600"/>
              <a:chOff x="2805536" y="-1467853"/>
              <a:chExt cx="2161673" cy="228600"/>
            </a:xfrm>
          </p:grpSpPr>
          <p:sp>
            <p:nvSpPr>
              <p:cNvPr id="67" name="椭圆 66"/>
              <p:cNvSpPr/>
              <p:nvPr/>
            </p:nvSpPr>
            <p:spPr>
              <a:xfrm>
                <a:off x="2805536" y="-1467853"/>
                <a:ext cx="228600" cy="228600"/>
              </a:xfrm>
              <a:prstGeom prst="ellipse">
                <a:avLst/>
              </a:prstGeom>
              <a:solidFill>
                <a:srgbClr val="78B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288804" y="-1467853"/>
                <a:ext cx="228600" cy="228600"/>
              </a:xfrm>
              <a:prstGeom prst="ellipse">
                <a:avLst/>
              </a:prstGeom>
              <a:solidFill>
                <a:srgbClr val="FDD0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772072" y="-1467853"/>
                <a:ext cx="228600" cy="228600"/>
              </a:xfrm>
              <a:prstGeom prst="ellipse">
                <a:avLst/>
              </a:prstGeom>
              <a:solidFill>
                <a:srgbClr val="ED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4255340" y="-1467853"/>
                <a:ext cx="228600" cy="228600"/>
              </a:xfrm>
              <a:prstGeom prst="ellipse">
                <a:avLst/>
              </a:prstGeom>
              <a:solidFill>
                <a:srgbClr val="E97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738609" y="-1467853"/>
                <a:ext cx="228600" cy="228600"/>
              </a:xfrm>
              <a:prstGeom prst="ellipse">
                <a:avLst/>
              </a:prstGeom>
              <a:solidFill>
                <a:srgbClr val="AB7D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1013679" y="-43169"/>
              <a:ext cx="4948007" cy="573258"/>
              <a:chOff x="-460228" y="4964882"/>
              <a:chExt cx="16582544" cy="1921192"/>
            </a:xfrm>
          </p:grpSpPr>
          <p:sp>
            <p:nvSpPr>
              <p:cNvPr id="62" name="等腰三角形 5"/>
              <p:cNvSpPr/>
              <p:nvPr/>
            </p:nvSpPr>
            <p:spPr>
              <a:xfrm>
                <a:off x="-460228" y="5749042"/>
                <a:ext cx="3560710" cy="113703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78B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等腰三角形 5"/>
              <p:cNvSpPr/>
              <p:nvPr/>
            </p:nvSpPr>
            <p:spPr>
              <a:xfrm>
                <a:off x="1498898" y="5414211"/>
                <a:ext cx="4355342" cy="147186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137032 h 1137032"/>
                  <a:gd name="connsiteX1-19" fmla="*/ 1780355 w 3560710"/>
                  <a:gd name="connsiteY1-20" fmla="*/ 88 h 1137032"/>
                  <a:gd name="connsiteX2-21" fmla="*/ 3560710 w 3560710"/>
                  <a:gd name="connsiteY2-22" fmla="*/ 1137032 h 1137032"/>
                  <a:gd name="connsiteX3-23" fmla="*/ 0 w 3560710"/>
                  <a:gd name="connsiteY3-24" fmla="*/ 1137032 h 1137032"/>
                  <a:gd name="connsiteX0-25" fmla="*/ 0 w 3560710"/>
                  <a:gd name="connsiteY0-26" fmla="*/ 1137032 h 1137032"/>
                  <a:gd name="connsiteX1-27" fmla="*/ 1780355 w 3560710"/>
                  <a:gd name="connsiteY1-28" fmla="*/ 88 h 1137032"/>
                  <a:gd name="connsiteX2-29" fmla="*/ 3560710 w 3560710"/>
                  <a:gd name="connsiteY2-30" fmla="*/ 1137032 h 1137032"/>
                  <a:gd name="connsiteX3-31" fmla="*/ 0 w 3560710"/>
                  <a:gd name="connsiteY3-32"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298852" y="-9500"/>
                      <a:pt x="1780355" y="88"/>
                    </a:cubicBezTo>
                    <a:cubicBezTo>
                      <a:pt x="2261858" y="9676"/>
                      <a:pt x="2967258" y="758051"/>
                      <a:pt x="3560710" y="1137032"/>
                    </a:cubicBezTo>
                    <a:lnTo>
                      <a:pt x="0" y="1137032"/>
                    </a:lnTo>
                    <a:close/>
                  </a:path>
                </a:pathLst>
              </a:custGeom>
              <a:solidFill>
                <a:srgbClr val="FDD06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等腰三角形 5"/>
              <p:cNvSpPr/>
              <p:nvPr/>
            </p:nvSpPr>
            <p:spPr>
              <a:xfrm>
                <a:off x="3763709" y="4964882"/>
                <a:ext cx="5327811" cy="1921192"/>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ED935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等腰三角形 5"/>
              <p:cNvSpPr/>
              <p:nvPr/>
            </p:nvSpPr>
            <p:spPr>
              <a:xfrm>
                <a:off x="6780019" y="5781117"/>
                <a:ext cx="5439657" cy="1076883"/>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 name="connsiteX0-17" fmla="*/ 0 w 3560710"/>
                  <a:gd name="connsiteY0-18" fmla="*/ 1076883 h 1076883"/>
                  <a:gd name="connsiteX1-19" fmla="*/ 2134761 w 3560710"/>
                  <a:gd name="connsiteY1-20" fmla="*/ 97 h 1076883"/>
                  <a:gd name="connsiteX2-21" fmla="*/ 3560710 w 3560710"/>
                  <a:gd name="connsiteY2-22" fmla="*/ 1076883 h 1076883"/>
                  <a:gd name="connsiteX3-23" fmla="*/ 0 w 3560710"/>
                  <a:gd name="connsiteY3-24" fmla="*/ 1076883 h 1076883"/>
                </a:gdLst>
                <a:ahLst/>
                <a:cxnLst>
                  <a:cxn ang="0">
                    <a:pos x="connsiteX0-1" y="connsiteY0-2"/>
                  </a:cxn>
                  <a:cxn ang="0">
                    <a:pos x="connsiteX1-3" y="connsiteY1-4"/>
                  </a:cxn>
                  <a:cxn ang="0">
                    <a:pos x="connsiteX2-5" y="connsiteY2-6"/>
                  </a:cxn>
                  <a:cxn ang="0">
                    <a:pos x="connsiteX3-7" y="connsiteY3-8"/>
                  </a:cxn>
                </a:cxnLst>
                <a:rect l="l" t="t" r="r" b="b"/>
                <a:pathLst>
                  <a:path w="3560710" h="1076883">
                    <a:moveTo>
                      <a:pt x="0" y="1076883"/>
                    </a:moveTo>
                    <a:cubicBezTo>
                      <a:pt x="593452" y="697902"/>
                      <a:pt x="1456530" y="-9491"/>
                      <a:pt x="2134761" y="97"/>
                    </a:cubicBezTo>
                    <a:cubicBezTo>
                      <a:pt x="2812992" y="9685"/>
                      <a:pt x="2967258" y="697902"/>
                      <a:pt x="3560710" y="1076883"/>
                    </a:cubicBezTo>
                    <a:lnTo>
                      <a:pt x="0" y="1076883"/>
                    </a:lnTo>
                    <a:close/>
                  </a:path>
                </a:pathLst>
              </a:custGeom>
              <a:solidFill>
                <a:srgbClr val="E9746E">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等腰三角形 5"/>
              <p:cNvSpPr/>
              <p:nvPr/>
            </p:nvSpPr>
            <p:spPr>
              <a:xfrm>
                <a:off x="9613231" y="5220014"/>
                <a:ext cx="6509085" cy="1637986"/>
              </a:xfrm>
              <a:custGeom>
                <a:avLst/>
                <a:gdLst>
                  <a:gd name="connsiteX0" fmla="*/ 0 w 3560710"/>
                  <a:gd name="connsiteY0" fmla="*/ 1136944 h 1136944"/>
                  <a:gd name="connsiteX1" fmla="*/ 1780355 w 3560710"/>
                  <a:gd name="connsiteY1" fmla="*/ 0 h 1136944"/>
                  <a:gd name="connsiteX2" fmla="*/ 3560710 w 3560710"/>
                  <a:gd name="connsiteY2" fmla="*/ 1136944 h 1136944"/>
                  <a:gd name="connsiteX3" fmla="*/ 0 w 3560710"/>
                  <a:gd name="connsiteY3" fmla="*/ 1136944 h 1136944"/>
                  <a:gd name="connsiteX0-1" fmla="*/ 0 w 3560710"/>
                  <a:gd name="connsiteY0-2" fmla="*/ 1136944 h 1136944"/>
                  <a:gd name="connsiteX1-3" fmla="*/ 1780355 w 3560710"/>
                  <a:gd name="connsiteY1-4" fmla="*/ 0 h 1136944"/>
                  <a:gd name="connsiteX2-5" fmla="*/ 3560710 w 3560710"/>
                  <a:gd name="connsiteY2-6" fmla="*/ 1136944 h 1136944"/>
                  <a:gd name="connsiteX3-7" fmla="*/ 0 w 3560710"/>
                  <a:gd name="connsiteY3-8" fmla="*/ 1136944 h 1136944"/>
                  <a:gd name="connsiteX0-9" fmla="*/ 0 w 3560710"/>
                  <a:gd name="connsiteY0-10" fmla="*/ 1137032 h 1137032"/>
                  <a:gd name="connsiteX1-11" fmla="*/ 1780355 w 3560710"/>
                  <a:gd name="connsiteY1-12" fmla="*/ 88 h 1137032"/>
                  <a:gd name="connsiteX2-13" fmla="*/ 3560710 w 3560710"/>
                  <a:gd name="connsiteY2-14" fmla="*/ 1137032 h 1137032"/>
                  <a:gd name="connsiteX3-15" fmla="*/ 0 w 3560710"/>
                  <a:gd name="connsiteY3-16" fmla="*/ 1137032 h 1137032"/>
                </a:gdLst>
                <a:ahLst/>
                <a:cxnLst>
                  <a:cxn ang="0">
                    <a:pos x="connsiteX0-1" y="connsiteY0-2"/>
                  </a:cxn>
                  <a:cxn ang="0">
                    <a:pos x="connsiteX1-3" y="connsiteY1-4"/>
                  </a:cxn>
                  <a:cxn ang="0">
                    <a:pos x="connsiteX2-5" y="connsiteY2-6"/>
                  </a:cxn>
                  <a:cxn ang="0">
                    <a:pos x="connsiteX3-7" y="connsiteY3-8"/>
                  </a:cxn>
                </a:cxnLst>
                <a:rect l="l" t="t" r="r" b="b"/>
                <a:pathLst>
                  <a:path w="3560710" h="1137032">
                    <a:moveTo>
                      <a:pt x="0" y="1137032"/>
                    </a:moveTo>
                    <a:cubicBezTo>
                      <a:pt x="593452" y="758051"/>
                      <a:pt x="1102124" y="-9500"/>
                      <a:pt x="1780355" y="88"/>
                    </a:cubicBezTo>
                    <a:cubicBezTo>
                      <a:pt x="2458586" y="9676"/>
                      <a:pt x="2967258" y="758051"/>
                      <a:pt x="3560710" y="1137032"/>
                    </a:cubicBezTo>
                    <a:lnTo>
                      <a:pt x="0" y="1137032"/>
                    </a:lnTo>
                    <a:close/>
                  </a:path>
                </a:pathLst>
              </a:custGeom>
              <a:solidFill>
                <a:srgbClr val="AB7DB6">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72" name="New picture"/>
          <p:cNvPicPr/>
          <p:nvPr/>
        </p:nvPicPr>
        <p:blipFill>
          <a:blip r:embed="rId2"/>
          <a:stretch>
            <a:fillRect/>
          </a:stretch>
        </p:blipFill>
        <p:spPr>
          <a:xfrm>
            <a:off x="11264900" y="10579100"/>
            <a:ext cx="355600" cy="254000"/>
          </a:xfrm>
          <a:prstGeom prst="cube">
            <a:avLst/>
          </a:prstGeom>
        </p:spPr>
      </p:pic>
    </p:spTree>
    <p:custDataLst>
      <p:tags r:id="rId3"/>
    </p:custData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34565" y="114300"/>
            <a:ext cx="7793990" cy="705485"/>
          </a:xfrm>
        </p:spPr>
        <p:txBody>
          <a:bodyPr/>
          <a:lstStyle/>
          <a:p>
            <a:pPr algn="ctr"/>
            <a:r>
              <a:rPr lang="en-US" altLang="zh-CN">
                <a:solidFill>
                  <a:srgbClr val="142CDC"/>
                </a:solidFill>
                <a:effectLst>
                  <a:outerShdw blurRad="38100" dist="25400" dir="5400000" algn="ctr" rotWithShape="0">
                    <a:srgbClr val="6E747A">
                      <a:alpha val="43000"/>
                    </a:srgbClr>
                  </a:outerShdw>
                </a:effectLst>
              </a:rPr>
              <a:t>Modal verbs and Uages</a:t>
            </a:r>
            <a:endParaRPr lang="en-US" altLang="zh-CN">
              <a:solidFill>
                <a:srgbClr val="142CDC"/>
              </a:solidFill>
              <a:effectLst>
                <a:outerShdw blurRad="38100" dist="25400" dir="5400000" algn="ctr" rotWithShape="0">
                  <a:srgbClr val="6E747A">
                    <a:alpha val="43000"/>
                  </a:srgbClr>
                </a:outerShdw>
              </a:effectLst>
            </a:endParaRPr>
          </a:p>
        </p:txBody>
      </p:sp>
      <p:graphicFrame>
        <p:nvGraphicFramePr>
          <p:cNvPr id="4" name="表格 3"/>
          <p:cNvGraphicFramePr>
            <a:graphicFrameLocks noGrp="1"/>
          </p:cNvGraphicFramePr>
          <p:nvPr>
            <p:custDataLst>
              <p:tags r:id="rId1"/>
            </p:custDataLst>
          </p:nvPr>
        </p:nvGraphicFramePr>
        <p:xfrm>
          <a:off x="374015" y="1094105"/>
          <a:ext cx="11357610" cy="5074285"/>
        </p:xfrm>
        <a:graphic>
          <a:graphicData uri="http://schemas.openxmlformats.org/drawingml/2006/table">
            <a:tbl>
              <a:tblPr firstRow="1" bandRow="1">
                <a:tableStyleId>{5C22544A-7EE6-4342-B048-85BDC9FD1C3A}</a:tableStyleId>
              </a:tblPr>
              <a:tblGrid>
                <a:gridCol w="1584960"/>
                <a:gridCol w="2490470"/>
                <a:gridCol w="7282180"/>
              </a:tblGrid>
              <a:tr h="629920">
                <a:tc>
                  <a:txBody>
                    <a:bodyPr wrap="square"/>
                    <a:lstStyle/>
                    <a:p>
                      <a:pPr indent="0" algn="ctr">
                        <a:buNone/>
                      </a:pPr>
                      <a:r>
                        <a:rPr lang="en-US" altLang="en-US" sz="2400" b="1">
                          <a:latin typeface="Times New Roman" panose="02020603050405020304" charset="0"/>
                          <a:ea typeface="Times New Roman" panose="02020603050405020304" charset="0"/>
                          <a:cs typeface="Times New Roman" panose="02020603050405020304" charset="0"/>
                        </a:rPr>
                        <a:t>Modals</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lgn="ctr">
                        <a:buNone/>
                      </a:pPr>
                      <a:r>
                        <a:rPr lang="en-US" altLang="zh-CN" sz="2400" b="1"/>
                        <a:t>Meanings</a:t>
                      </a:r>
                      <a:endParaRPr lang="en-US" altLang="zh-CN" sz="2400" b="1"/>
                    </a:p>
                  </a:txBody>
                  <a:tcPr vert="horz"/>
                </a:tc>
                <a:tc>
                  <a:txBody>
                    <a:bodyPr wrap="square"/>
                    <a:lstStyle/>
                    <a:p>
                      <a:pPr algn="ctr">
                        <a:buNone/>
                      </a:pPr>
                      <a:r>
                        <a:rPr lang="en-US" altLang="zh-CN" sz="2400" b="1"/>
                        <a:t>  What  do they  indicate?</a:t>
                      </a:r>
                      <a:endParaRPr lang="en-US" altLang="zh-CN" sz="2400" b="1"/>
                    </a:p>
                  </a:txBody>
                  <a:tcPr vert="horz"/>
                </a:tc>
              </a:tr>
              <a:tr h="102679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1.  could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a:p>
                    <a:p>
                      <a:pPr>
                        <a:buNone/>
                      </a:pPr>
                      <a:r>
                        <a:rPr lang="zh-CN" altLang="en-US" sz="2400" b="1">
                          <a:solidFill>
                            <a:srgbClr val="FF0000"/>
                          </a:solidFill>
                        </a:rPr>
                        <a:t>→  </a:t>
                      </a:r>
                      <a:r>
                        <a:rPr lang="zh-CN" altLang="en-US" sz="2400" b="1">
                          <a:solidFill>
                            <a:srgbClr val="142CDC"/>
                          </a:solidFill>
                        </a:rPr>
                        <a:t>used to talk about</a:t>
                      </a:r>
                      <a:r>
                        <a:rPr lang="en-US" altLang="zh-CN" sz="2400" b="1">
                          <a:solidFill>
                            <a:srgbClr val="142CDC"/>
                          </a:solidFill>
                        </a:rPr>
                        <a:t> </a:t>
                      </a:r>
                      <a:endParaRPr lang="en-US" altLang="zh-CN" sz="2400" b="1">
                        <a:solidFill>
                          <a:srgbClr val="142CDC"/>
                        </a:solidFill>
                      </a:endParaRPr>
                    </a:p>
                  </a:txBody>
                  <a:tcPr vert="horz"/>
                </a:tc>
              </a:tr>
              <a:tr h="102679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2.  would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sz="2400" b="1">
                        <a:solidFill>
                          <a:srgbClr val="FF0000"/>
                        </a:solidFill>
                        <a:sym typeface="+mn-ea"/>
                      </a:endParaRPr>
                    </a:p>
                    <a:p>
                      <a:pPr>
                        <a:buNone/>
                      </a:pPr>
                      <a:r>
                        <a:rPr lang="zh-CN" altLang="en-US" sz="2400" b="1">
                          <a:solidFill>
                            <a:srgbClr val="FF0000"/>
                          </a:solidFill>
                          <a:sym typeface="+mn-ea"/>
                        </a:rPr>
                        <a:t>→  </a:t>
                      </a:r>
                      <a:r>
                        <a:rPr lang="zh-CN" altLang="en-US" sz="2400" b="1">
                          <a:solidFill>
                            <a:srgbClr val="142CDC"/>
                          </a:solidFill>
                          <a:sym typeface="+mn-ea"/>
                        </a:rPr>
                        <a:t>used to talk about</a:t>
                      </a:r>
                      <a:endParaRPr lang="zh-CN" altLang="en-US" sz="2400" b="1">
                        <a:solidFill>
                          <a:srgbClr val="142CDC"/>
                        </a:solidFill>
                        <a:sym typeface="+mn-ea"/>
                      </a:endParaRPr>
                    </a:p>
                  </a:txBody>
                  <a:tcPr vert="horz"/>
                </a:tc>
              </a:tr>
              <a:tr h="1027430">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3.  can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b="1">
                        <a:solidFill>
                          <a:srgbClr val="FF0000"/>
                        </a:solidFill>
                        <a:sym typeface="+mn-ea"/>
                      </a:endParaRPr>
                    </a:p>
                    <a:p>
                      <a:pPr>
                        <a:buNone/>
                      </a:pPr>
                      <a:r>
                        <a:rPr lang="zh-CN" altLang="en-US" sz="2400" b="1">
                          <a:solidFill>
                            <a:srgbClr val="FF0000"/>
                          </a:solidFill>
                          <a:sym typeface="+mn-ea"/>
                        </a:rPr>
                        <a:t>→  </a:t>
                      </a:r>
                      <a:r>
                        <a:rPr lang="zh-CN" altLang="en-US" sz="2400" b="1">
                          <a:solidFill>
                            <a:srgbClr val="142CDC"/>
                          </a:solidFill>
                          <a:sym typeface="+mn-ea"/>
                        </a:rPr>
                        <a:t>used to talk about</a:t>
                      </a:r>
                      <a:endParaRPr lang="zh-CN" altLang="en-US" sz="2400" b="1">
                        <a:solidFill>
                          <a:srgbClr val="142CDC"/>
                        </a:solidFill>
                        <a:sym typeface="+mn-ea"/>
                      </a:endParaRPr>
                    </a:p>
                  </a:txBody>
                  <a:tcPr vert="horz"/>
                </a:tc>
              </a:tr>
              <a:tr h="136334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4.  must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a:p>
                    <a:p>
                      <a:pPr>
                        <a:buNone/>
                      </a:pPr>
                      <a:r>
                        <a:rPr lang="zh-CN" altLang="en-US" sz="2400" b="1">
                          <a:solidFill>
                            <a:srgbClr val="FF0000"/>
                          </a:solidFill>
                          <a:sym typeface="+mn-ea"/>
                        </a:rPr>
                        <a:t>→ </a:t>
                      </a:r>
                      <a:r>
                        <a:rPr lang="zh-CN" altLang="en-US" sz="2400" b="1">
                          <a:solidFill>
                            <a:srgbClr val="142CDC"/>
                          </a:solidFill>
                          <a:sym typeface="+mn-ea"/>
                        </a:rPr>
                        <a:t> used to talk about</a:t>
                      </a:r>
                      <a:r>
                        <a:rPr lang="en-US" altLang="zh-CN" sz="2400" b="1">
                          <a:solidFill>
                            <a:srgbClr val="142CDC"/>
                          </a:solidFill>
                          <a:sym typeface="+mn-ea"/>
                        </a:rPr>
                        <a:t>    </a:t>
                      </a:r>
                      <a:endParaRPr lang="en-US" altLang="zh-CN" sz="2400" b="1">
                        <a:solidFill>
                          <a:srgbClr val="142CDC"/>
                        </a:solidFill>
                        <a:sym typeface="+mn-ea"/>
                      </a:endParaRPr>
                    </a:p>
                  </a:txBody>
                  <a:tcPr vert="horz"/>
                </a:tc>
              </a:tr>
            </a:tbl>
          </a:graphicData>
        </a:graphic>
      </p:graphicFrame>
      <p:sp>
        <p:nvSpPr>
          <p:cNvPr id="6" name="文本框 5"/>
          <p:cNvSpPr txBox="1"/>
          <p:nvPr/>
        </p:nvSpPr>
        <p:spPr>
          <a:xfrm>
            <a:off x="1960880" y="2074545"/>
            <a:ext cx="2087880" cy="460375"/>
          </a:xfrm>
          <a:prstGeom prst="rect">
            <a:avLst/>
          </a:prstGeom>
          <a:noFill/>
        </p:spPr>
        <p:txBody>
          <a:bodyPr wrap="square" rtlCol="0">
            <a:spAutoFit/>
          </a:bodyPr>
          <a:lstStyle/>
          <a:p>
            <a:r>
              <a:rPr lang="en-US" altLang="zh-CN" sz="2400">
                <a:solidFill>
                  <a:srgbClr val="FF0000"/>
                </a:solidFill>
              </a:rPr>
              <a:t> </a:t>
            </a:r>
            <a:r>
              <a:rPr lang="zh-CN" altLang="en-US" sz="2400">
                <a:solidFill>
                  <a:srgbClr val="FF0000"/>
                </a:solidFill>
              </a:rPr>
              <a:t>可能，可以</a:t>
            </a:r>
            <a:endParaRPr lang="zh-CN" altLang="en-US" sz="2400">
              <a:solidFill>
                <a:srgbClr val="FF0000"/>
              </a:solidFill>
            </a:endParaRPr>
          </a:p>
        </p:txBody>
      </p:sp>
      <p:sp>
        <p:nvSpPr>
          <p:cNvPr id="7" name="文本框 6"/>
          <p:cNvSpPr txBox="1"/>
          <p:nvPr/>
        </p:nvSpPr>
        <p:spPr>
          <a:xfrm>
            <a:off x="2130425" y="3075940"/>
            <a:ext cx="1917065" cy="460375"/>
          </a:xfrm>
          <a:prstGeom prst="rect">
            <a:avLst/>
          </a:prstGeom>
          <a:noFill/>
        </p:spPr>
        <p:txBody>
          <a:bodyPr wrap="square" rtlCol="0">
            <a:spAutoFit/>
          </a:bodyPr>
          <a:lstStyle/>
          <a:p>
            <a:r>
              <a:rPr lang="zh-CN" altLang="en-US" sz="2400">
                <a:solidFill>
                  <a:srgbClr val="FF0000"/>
                </a:solidFill>
              </a:rPr>
              <a:t>将，将会</a:t>
            </a:r>
            <a:endParaRPr lang="zh-CN" altLang="en-US" sz="2400">
              <a:solidFill>
                <a:srgbClr val="FF0000"/>
              </a:solidFill>
            </a:endParaRPr>
          </a:p>
        </p:txBody>
      </p:sp>
      <p:sp>
        <p:nvSpPr>
          <p:cNvPr id="8" name="文本框 7"/>
          <p:cNvSpPr txBox="1"/>
          <p:nvPr/>
        </p:nvSpPr>
        <p:spPr>
          <a:xfrm>
            <a:off x="2130425" y="4105910"/>
            <a:ext cx="1917700" cy="460375"/>
          </a:xfrm>
          <a:prstGeom prst="rect">
            <a:avLst/>
          </a:prstGeom>
          <a:noFill/>
        </p:spPr>
        <p:txBody>
          <a:bodyPr wrap="square" rtlCol="0">
            <a:spAutoFit/>
          </a:bodyPr>
          <a:lstStyle/>
          <a:p>
            <a:r>
              <a:rPr lang="zh-CN" altLang="en-US" sz="2400">
                <a:solidFill>
                  <a:srgbClr val="FF0000"/>
                </a:solidFill>
              </a:rPr>
              <a:t>能，能够</a:t>
            </a:r>
            <a:endParaRPr lang="zh-CN" altLang="en-US" sz="2400">
              <a:solidFill>
                <a:srgbClr val="FF0000"/>
              </a:solidFill>
            </a:endParaRPr>
          </a:p>
        </p:txBody>
      </p:sp>
      <p:sp>
        <p:nvSpPr>
          <p:cNvPr id="9" name="文本框 8"/>
          <p:cNvSpPr txBox="1"/>
          <p:nvPr/>
        </p:nvSpPr>
        <p:spPr>
          <a:xfrm>
            <a:off x="2129790" y="5121910"/>
            <a:ext cx="2046605" cy="460375"/>
          </a:xfrm>
          <a:prstGeom prst="rect">
            <a:avLst/>
          </a:prstGeom>
          <a:noFill/>
        </p:spPr>
        <p:txBody>
          <a:bodyPr wrap="square" rtlCol="0">
            <a:spAutoFit/>
          </a:bodyPr>
          <a:lstStyle/>
          <a:p>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必须，</a:t>
            </a:r>
            <a:r>
              <a:rPr lang="en-US" altLang="zh-CN"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一定</a:t>
            </a:r>
            <a:endParaRPr lang="zh-CN" altLang="en-US" sz="240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7914640" y="2130425"/>
            <a:ext cx="2483485" cy="460375"/>
          </a:xfrm>
          <a:prstGeom prst="rect">
            <a:avLst/>
          </a:prstGeom>
          <a:noFill/>
        </p:spPr>
        <p:txBody>
          <a:bodyPr wrap="square" rtlCol="0">
            <a:spAutoFit/>
          </a:bodyPr>
          <a:lstStyle/>
          <a:p>
            <a:r>
              <a:rPr lang="en-US" altLang="zh-CN" sz="2400">
                <a:solidFill>
                  <a:srgbClr val="FF0000"/>
                </a:solidFill>
              </a:rPr>
              <a:t>possibility</a:t>
            </a:r>
            <a:endParaRPr lang="en-US" altLang="zh-CN" sz="2400">
              <a:solidFill>
                <a:srgbClr val="FF0000"/>
              </a:solidFill>
            </a:endParaRPr>
          </a:p>
        </p:txBody>
      </p:sp>
      <p:sp>
        <p:nvSpPr>
          <p:cNvPr id="11" name="文本框 10"/>
          <p:cNvSpPr txBox="1"/>
          <p:nvPr/>
        </p:nvSpPr>
        <p:spPr>
          <a:xfrm>
            <a:off x="7928610" y="3185795"/>
            <a:ext cx="2596515" cy="460375"/>
          </a:xfrm>
          <a:prstGeom prst="rect">
            <a:avLst/>
          </a:prstGeom>
          <a:noFill/>
        </p:spPr>
        <p:txBody>
          <a:bodyPr wrap="square" rtlCol="0">
            <a:spAutoFit/>
          </a:bodyPr>
          <a:lstStyle/>
          <a:p>
            <a:r>
              <a:rPr lang="en-US" altLang="zh-CN" sz="2400">
                <a:solidFill>
                  <a:srgbClr val="FF0000"/>
                </a:solidFill>
              </a:rPr>
              <a:t>prediction</a:t>
            </a:r>
            <a:endParaRPr lang="en-US" altLang="zh-CN" sz="2400">
              <a:solidFill>
                <a:srgbClr val="FF0000"/>
              </a:solidFill>
            </a:endParaRPr>
          </a:p>
        </p:txBody>
      </p:sp>
      <p:sp>
        <p:nvSpPr>
          <p:cNvPr id="12" name="文本框 11"/>
          <p:cNvSpPr txBox="1"/>
          <p:nvPr/>
        </p:nvSpPr>
        <p:spPr>
          <a:xfrm>
            <a:off x="7971155" y="4148455"/>
            <a:ext cx="2244090" cy="460375"/>
          </a:xfrm>
          <a:prstGeom prst="rect">
            <a:avLst/>
          </a:prstGeom>
          <a:noFill/>
        </p:spPr>
        <p:txBody>
          <a:bodyPr wrap="square" rtlCol="0">
            <a:spAutoFit/>
          </a:bodyPr>
          <a:lstStyle/>
          <a:p>
            <a:r>
              <a:rPr lang="en-US" altLang="zh-CN" sz="2400">
                <a:solidFill>
                  <a:srgbClr val="FF0000"/>
                </a:solidFill>
              </a:rPr>
              <a:t>ability</a:t>
            </a:r>
            <a:endParaRPr lang="en-US" altLang="zh-CN" sz="2400">
              <a:solidFill>
                <a:srgbClr val="FF0000"/>
              </a:solidFill>
            </a:endParaRPr>
          </a:p>
        </p:txBody>
      </p:sp>
      <p:sp>
        <p:nvSpPr>
          <p:cNvPr id="13" name="文本框 12"/>
          <p:cNvSpPr txBox="1"/>
          <p:nvPr/>
        </p:nvSpPr>
        <p:spPr>
          <a:xfrm>
            <a:off x="7971155" y="5192395"/>
            <a:ext cx="2835910" cy="460375"/>
          </a:xfrm>
          <a:prstGeom prst="rect">
            <a:avLst/>
          </a:prstGeom>
          <a:noFill/>
        </p:spPr>
        <p:txBody>
          <a:bodyPr wrap="square" rtlCol="0">
            <a:spAutoFit/>
          </a:bodyPr>
          <a:lstStyle/>
          <a:p>
            <a:r>
              <a:rPr lang="en-US" altLang="zh-CN" sz="2400">
                <a:solidFill>
                  <a:srgbClr val="FF0000"/>
                </a:solidFill>
              </a:rPr>
              <a:t>necessity</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374015" y="1094105"/>
          <a:ext cx="11357610" cy="5074285"/>
        </p:xfrm>
        <a:graphic>
          <a:graphicData uri="http://schemas.openxmlformats.org/drawingml/2006/table">
            <a:tbl>
              <a:tblPr firstRow="1" bandRow="1">
                <a:tableStyleId>{5C22544A-7EE6-4342-B048-85BDC9FD1C3A}</a:tableStyleId>
              </a:tblPr>
              <a:tblGrid>
                <a:gridCol w="1584960"/>
                <a:gridCol w="2490470"/>
                <a:gridCol w="7282180"/>
              </a:tblGrid>
              <a:tr h="629920">
                <a:tc>
                  <a:txBody>
                    <a:bodyPr wrap="square"/>
                    <a:lstStyle/>
                    <a:p>
                      <a:pPr indent="0" algn="ctr">
                        <a:buNone/>
                      </a:pPr>
                      <a:r>
                        <a:rPr lang="en-US" altLang="en-US" sz="2400" b="1">
                          <a:latin typeface="Times New Roman" panose="02020603050405020304" charset="0"/>
                          <a:ea typeface="Times New Roman" panose="02020603050405020304" charset="0"/>
                          <a:cs typeface="Times New Roman" panose="02020603050405020304" charset="0"/>
                        </a:rPr>
                        <a:t>Modals</a:t>
                      </a:r>
                      <a:endParaRPr lang="en-US" altLang="en-US" sz="2400" b="1">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lgn="ctr">
                        <a:buNone/>
                      </a:pPr>
                      <a:r>
                        <a:rPr lang="en-US" altLang="zh-CN" sz="2400" b="1"/>
                        <a:t>Meanings</a:t>
                      </a:r>
                      <a:endParaRPr lang="en-US" altLang="zh-CN" sz="2400" b="1"/>
                    </a:p>
                  </a:txBody>
                  <a:tcPr vert="horz"/>
                </a:tc>
                <a:tc>
                  <a:txBody>
                    <a:bodyPr wrap="square"/>
                    <a:lstStyle/>
                    <a:p>
                      <a:pPr algn="ctr">
                        <a:buNone/>
                      </a:pPr>
                      <a:r>
                        <a:rPr lang="en-US" altLang="zh-CN" sz="2400" b="1"/>
                        <a:t>  What  do they  indicate?</a:t>
                      </a:r>
                      <a:endParaRPr lang="en-US" altLang="zh-CN" sz="2400" b="1"/>
                    </a:p>
                  </a:txBody>
                  <a:tcPr vert="horz"/>
                </a:tc>
              </a:tr>
              <a:tr h="102679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5.  shall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a:p>
                    <a:p>
                      <a:pPr>
                        <a:buNone/>
                      </a:pPr>
                      <a:r>
                        <a:rPr lang="zh-CN" altLang="en-US" sz="2400" b="1">
                          <a:solidFill>
                            <a:srgbClr val="FF0000"/>
                          </a:solidFill>
                        </a:rPr>
                        <a:t>→  </a:t>
                      </a:r>
                      <a:r>
                        <a:rPr lang="zh-CN" altLang="en-US" sz="2400" b="1">
                          <a:solidFill>
                            <a:srgbClr val="142CDC"/>
                          </a:solidFill>
                        </a:rPr>
                        <a:t>used to talk about</a:t>
                      </a:r>
                      <a:r>
                        <a:rPr lang="en-US" altLang="zh-CN" sz="2400" b="1">
                          <a:solidFill>
                            <a:srgbClr val="142CDC"/>
                          </a:solidFill>
                        </a:rPr>
                        <a:t> </a:t>
                      </a:r>
                      <a:endParaRPr lang="en-US" altLang="zh-CN" sz="2400" b="1">
                        <a:solidFill>
                          <a:srgbClr val="142CDC"/>
                        </a:solidFill>
                      </a:endParaRPr>
                    </a:p>
                  </a:txBody>
                  <a:tcPr vert="horz"/>
                </a:tc>
              </a:tr>
              <a:tr h="102679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6.  should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txBody>
                  <a:tcPr vert="horz"/>
                </a:tc>
                <a:tc>
                  <a:txBody>
                    <a:bodyPr wrap="square"/>
                    <a:lstStyle/>
                    <a:p>
                      <a:pPr>
                        <a:buNone/>
                      </a:pPr>
                      <a:endParaRPr lang="zh-CN" altLang="en-US" sz="2400" b="1">
                        <a:solidFill>
                          <a:srgbClr val="FF0000"/>
                        </a:solidFill>
                        <a:sym typeface="+mn-ea"/>
                      </a:endParaRPr>
                    </a:p>
                    <a:p>
                      <a:pPr>
                        <a:buNone/>
                      </a:pPr>
                      <a:r>
                        <a:rPr lang="zh-CN" altLang="en-US" sz="2400" b="1">
                          <a:solidFill>
                            <a:srgbClr val="FF0000"/>
                          </a:solidFill>
                          <a:sym typeface="+mn-ea"/>
                        </a:rPr>
                        <a:t>→  </a:t>
                      </a:r>
                      <a:r>
                        <a:rPr lang="zh-CN" altLang="en-US" sz="2400" b="1">
                          <a:solidFill>
                            <a:srgbClr val="142CDC"/>
                          </a:solidFill>
                          <a:sym typeface="+mn-ea"/>
                        </a:rPr>
                        <a:t>used to talk about</a:t>
                      </a:r>
                      <a:r>
                        <a:rPr lang="en-US" altLang="zh-CN" sz="2400" b="1">
                          <a:solidFill>
                            <a:srgbClr val="142CDC"/>
                          </a:solidFill>
                          <a:sym typeface="+mn-ea"/>
                        </a:rPr>
                        <a:t>   </a:t>
                      </a:r>
                      <a:endParaRPr lang="en-US" altLang="zh-CN" sz="2400" b="1">
                        <a:solidFill>
                          <a:srgbClr val="142CDC"/>
                        </a:solidFill>
                        <a:sym typeface="+mn-ea"/>
                      </a:endParaRPr>
                    </a:p>
                  </a:txBody>
                  <a:tcPr vert="horz"/>
                </a:tc>
              </a:tr>
              <a:tr h="1027430">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7.  need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b="1">
                        <a:solidFill>
                          <a:srgbClr val="FF0000"/>
                        </a:solidFill>
                        <a:sym typeface="+mn-ea"/>
                      </a:endParaRPr>
                    </a:p>
                    <a:p>
                      <a:pPr>
                        <a:buNone/>
                      </a:pPr>
                      <a:r>
                        <a:rPr lang="zh-CN" altLang="en-US" sz="2400" b="1">
                          <a:solidFill>
                            <a:srgbClr val="FF0000"/>
                          </a:solidFill>
                          <a:sym typeface="+mn-ea"/>
                        </a:rPr>
                        <a:t>→  </a:t>
                      </a:r>
                      <a:r>
                        <a:rPr lang="zh-CN" altLang="en-US" sz="2400" b="1">
                          <a:solidFill>
                            <a:srgbClr val="142CDC"/>
                          </a:solidFill>
                          <a:sym typeface="+mn-ea"/>
                        </a:rPr>
                        <a:t>used to talk about</a:t>
                      </a:r>
                      <a:r>
                        <a:rPr lang="en-US" altLang="zh-CN" sz="2400" b="1">
                          <a:solidFill>
                            <a:srgbClr val="142CDC"/>
                          </a:solidFill>
                          <a:sym typeface="+mn-ea"/>
                        </a:rPr>
                        <a:t>   </a:t>
                      </a:r>
                      <a:endParaRPr lang="en-US" altLang="zh-CN" sz="2400" b="1">
                        <a:solidFill>
                          <a:srgbClr val="142CDC"/>
                        </a:solidFill>
                        <a:sym typeface="+mn-ea"/>
                      </a:endParaRPr>
                    </a:p>
                  </a:txBody>
                  <a:tcPr vert="horz"/>
                </a:tc>
              </a:tr>
              <a:tr h="1363345">
                <a:tc>
                  <a:txBody>
                    <a:bodyPr wrap="square"/>
                    <a:lstStyle/>
                    <a:p>
                      <a:pPr indent="0">
                        <a:buNone/>
                      </a:pPr>
                      <a:endParaRPr lang="en-US" sz="2400" b="0">
                        <a:latin typeface="Times New Roman" panose="02020603050405020304" charset="0"/>
                        <a:cs typeface="Times New Roman" panose="02020603050405020304" charset="0"/>
                      </a:endParaRPr>
                    </a:p>
                    <a:p>
                      <a:pPr indent="0">
                        <a:buNone/>
                      </a:pPr>
                      <a:r>
                        <a:rPr lang="en-US" sz="2400" b="0">
                          <a:latin typeface="Times New Roman" panose="02020603050405020304" charset="0"/>
                          <a:cs typeface="Times New Roman" panose="02020603050405020304" charset="0"/>
                        </a:rPr>
                        <a:t>8.  may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tc>
                <a:tc>
                  <a:txBody>
                    <a:bodyPr wrap="square"/>
                    <a:lstStyle/>
                    <a:p>
                      <a:pPr>
                        <a:buNone/>
                      </a:pPr>
                      <a:endParaRPr lang="zh-CN" altLang="en-US"/>
                    </a:p>
                    <a:p>
                      <a:pPr>
                        <a:buNone/>
                      </a:pPr>
                      <a:endParaRPr lang="zh-CN" altLang="en-US"/>
                    </a:p>
                  </a:txBody>
                  <a:tcPr vert="horz"/>
                </a:tc>
                <a:tc>
                  <a:txBody>
                    <a:bodyPr wrap="square"/>
                    <a:lstStyle/>
                    <a:p>
                      <a:pPr>
                        <a:buNone/>
                      </a:pPr>
                      <a:endParaRPr lang="zh-CN" altLang="en-US" sz="2400"/>
                    </a:p>
                    <a:p>
                      <a:pPr>
                        <a:buNone/>
                      </a:pPr>
                      <a:r>
                        <a:rPr lang="zh-CN" altLang="en-US" sz="2400" b="1">
                          <a:solidFill>
                            <a:srgbClr val="FF0000"/>
                          </a:solidFill>
                          <a:sym typeface="+mn-ea"/>
                        </a:rPr>
                        <a:t>→ </a:t>
                      </a:r>
                      <a:r>
                        <a:rPr lang="zh-CN" altLang="en-US" sz="2400" b="1">
                          <a:solidFill>
                            <a:srgbClr val="142CDC"/>
                          </a:solidFill>
                          <a:sym typeface="+mn-ea"/>
                        </a:rPr>
                        <a:t> used to talk about</a:t>
                      </a:r>
                      <a:r>
                        <a:rPr lang="en-US" altLang="zh-CN" sz="2400" b="1">
                          <a:solidFill>
                            <a:srgbClr val="142CDC"/>
                          </a:solidFill>
                          <a:sym typeface="+mn-ea"/>
                        </a:rPr>
                        <a:t>    </a:t>
                      </a:r>
                      <a:endParaRPr lang="en-US" altLang="zh-CN" sz="2400" b="1">
                        <a:solidFill>
                          <a:srgbClr val="142CDC"/>
                        </a:solidFill>
                        <a:sym typeface="+mn-ea"/>
                      </a:endParaRPr>
                    </a:p>
                  </a:txBody>
                  <a:tcPr vert="horz"/>
                </a:tc>
              </a:tr>
            </a:tbl>
          </a:graphicData>
        </a:graphic>
      </p:graphicFrame>
      <p:sp>
        <p:nvSpPr>
          <p:cNvPr id="6" name="文本框 5"/>
          <p:cNvSpPr txBox="1"/>
          <p:nvPr/>
        </p:nvSpPr>
        <p:spPr>
          <a:xfrm>
            <a:off x="2186305" y="2031365"/>
            <a:ext cx="1890395" cy="460375"/>
          </a:xfrm>
          <a:prstGeom prst="rect">
            <a:avLst/>
          </a:prstGeom>
          <a:noFill/>
        </p:spPr>
        <p:txBody>
          <a:bodyPr wrap="square" rtlCol="0">
            <a:spAutoFit/>
          </a:bodyPr>
          <a:lstStyle/>
          <a:p>
            <a:r>
              <a:rPr lang="zh-CN" altLang="en-US" sz="2400">
                <a:solidFill>
                  <a:srgbClr val="FF0000"/>
                </a:solidFill>
              </a:rPr>
              <a:t>将，</a:t>
            </a:r>
            <a:r>
              <a:rPr lang="en-US" altLang="zh-CN" sz="2400">
                <a:solidFill>
                  <a:srgbClr val="FF0000"/>
                </a:solidFill>
              </a:rPr>
              <a:t> </a:t>
            </a:r>
            <a:r>
              <a:rPr lang="zh-CN" altLang="en-US" sz="2400">
                <a:solidFill>
                  <a:srgbClr val="FF0000"/>
                </a:solidFill>
              </a:rPr>
              <a:t>将会</a:t>
            </a:r>
            <a:endParaRPr lang="zh-CN" altLang="en-US" sz="2400">
              <a:solidFill>
                <a:srgbClr val="FF0000"/>
              </a:solidFill>
            </a:endParaRPr>
          </a:p>
        </p:txBody>
      </p:sp>
      <p:sp>
        <p:nvSpPr>
          <p:cNvPr id="7" name="文本框 6"/>
          <p:cNvSpPr txBox="1"/>
          <p:nvPr/>
        </p:nvSpPr>
        <p:spPr>
          <a:xfrm>
            <a:off x="2185670" y="3061970"/>
            <a:ext cx="1932940" cy="460375"/>
          </a:xfrm>
          <a:prstGeom prst="rect">
            <a:avLst/>
          </a:prstGeom>
          <a:noFill/>
        </p:spPr>
        <p:txBody>
          <a:bodyPr wrap="square" rtlCol="0">
            <a:spAutoFit/>
          </a:bodyPr>
          <a:lstStyle/>
          <a:p>
            <a:r>
              <a:rPr lang="zh-CN" altLang="en-US" sz="2400">
                <a:solidFill>
                  <a:srgbClr val="FF0000"/>
                </a:solidFill>
              </a:rPr>
              <a:t>应该</a:t>
            </a:r>
            <a:endParaRPr lang="zh-CN" altLang="en-US" sz="2400">
              <a:solidFill>
                <a:srgbClr val="FF0000"/>
              </a:solidFill>
            </a:endParaRPr>
          </a:p>
        </p:txBody>
      </p:sp>
      <p:sp>
        <p:nvSpPr>
          <p:cNvPr id="8" name="文本框 7"/>
          <p:cNvSpPr txBox="1"/>
          <p:nvPr/>
        </p:nvSpPr>
        <p:spPr>
          <a:xfrm>
            <a:off x="2185670" y="4063365"/>
            <a:ext cx="2200910" cy="460375"/>
          </a:xfrm>
          <a:prstGeom prst="rect">
            <a:avLst/>
          </a:prstGeom>
          <a:noFill/>
        </p:spPr>
        <p:txBody>
          <a:bodyPr wrap="square" rtlCol="0">
            <a:spAutoFit/>
          </a:bodyPr>
          <a:lstStyle/>
          <a:p>
            <a:r>
              <a:rPr lang="zh-CN" altLang="en-US" sz="2400">
                <a:solidFill>
                  <a:srgbClr val="FF0000"/>
                </a:solidFill>
              </a:rPr>
              <a:t>必定，有必要</a:t>
            </a:r>
            <a:endParaRPr lang="zh-CN" altLang="en-US" sz="2400">
              <a:solidFill>
                <a:srgbClr val="FF0000"/>
              </a:solidFill>
            </a:endParaRPr>
          </a:p>
        </p:txBody>
      </p:sp>
      <p:sp>
        <p:nvSpPr>
          <p:cNvPr id="9" name="文本框 8"/>
          <p:cNvSpPr txBox="1"/>
          <p:nvPr/>
        </p:nvSpPr>
        <p:spPr>
          <a:xfrm>
            <a:off x="2228215" y="5107940"/>
            <a:ext cx="1805940" cy="460375"/>
          </a:xfrm>
          <a:prstGeom prst="rect">
            <a:avLst/>
          </a:prstGeom>
          <a:noFill/>
        </p:spPr>
        <p:txBody>
          <a:bodyPr wrap="square" rtlCol="0">
            <a:spAutoFit/>
          </a:bodyPr>
          <a:lstStyle/>
          <a:p>
            <a:r>
              <a:rPr lang="zh-CN" altLang="en-US" sz="2400">
                <a:solidFill>
                  <a:srgbClr val="FF0000"/>
                </a:solidFill>
              </a:rPr>
              <a:t>也许</a:t>
            </a:r>
            <a:endParaRPr lang="zh-CN" altLang="en-US" sz="2400">
              <a:solidFill>
                <a:srgbClr val="FF0000"/>
              </a:solidFill>
            </a:endParaRPr>
          </a:p>
        </p:txBody>
      </p:sp>
      <p:sp>
        <p:nvSpPr>
          <p:cNvPr id="10" name="文本框 9"/>
          <p:cNvSpPr txBox="1"/>
          <p:nvPr/>
        </p:nvSpPr>
        <p:spPr>
          <a:xfrm>
            <a:off x="7886700" y="2102485"/>
            <a:ext cx="2835910" cy="460375"/>
          </a:xfrm>
          <a:prstGeom prst="rect">
            <a:avLst/>
          </a:prstGeom>
          <a:noFill/>
        </p:spPr>
        <p:txBody>
          <a:bodyPr wrap="square" rtlCol="0">
            <a:spAutoFit/>
          </a:bodyPr>
          <a:lstStyle/>
          <a:p>
            <a:r>
              <a:rPr lang="en-US" altLang="zh-CN" sz="2400">
                <a:solidFill>
                  <a:srgbClr val="FF0000"/>
                </a:solidFill>
              </a:rPr>
              <a:t>possibility </a:t>
            </a:r>
            <a:endParaRPr lang="en-US" altLang="zh-CN" sz="2400">
              <a:solidFill>
                <a:srgbClr val="FF0000"/>
              </a:solidFill>
            </a:endParaRPr>
          </a:p>
        </p:txBody>
      </p:sp>
      <p:sp>
        <p:nvSpPr>
          <p:cNvPr id="14" name="文本框 13"/>
          <p:cNvSpPr txBox="1"/>
          <p:nvPr/>
        </p:nvSpPr>
        <p:spPr>
          <a:xfrm>
            <a:off x="7886065" y="3188970"/>
            <a:ext cx="2103120" cy="460375"/>
          </a:xfrm>
          <a:prstGeom prst="rect">
            <a:avLst/>
          </a:prstGeom>
          <a:noFill/>
        </p:spPr>
        <p:txBody>
          <a:bodyPr wrap="square" rtlCol="0">
            <a:spAutoFit/>
          </a:bodyPr>
          <a:lstStyle/>
          <a:p>
            <a:r>
              <a:rPr lang="en-US" altLang="zh-CN" sz="2400">
                <a:solidFill>
                  <a:srgbClr val="FF0000"/>
                </a:solidFill>
              </a:rPr>
              <a:t>necessity</a:t>
            </a:r>
            <a:endParaRPr lang="en-US" altLang="zh-CN" sz="2400">
              <a:solidFill>
                <a:srgbClr val="FF0000"/>
              </a:solidFill>
            </a:endParaRPr>
          </a:p>
        </p:txBody>
      </p:sp>
      <p:sp>
        <p:nvSpPr>
          <p:cNvPr id="15" name="文本框 14"/>
          <p:cNvSpPr txBox="1"/>
          <p:nvPr/>
        </p:nvSpPr>
        <p:spPr>
          <a:xfrm>
            <a:off x="7887335" y="4134485"/>
            <a:ext cx="2101850" cy="460375"/>
          </a:xfrm>
          <a:prstGeom prst="rect">
            <a:avLst/>
          </a:prstGeom>
          <a:noFill/>
        </p:spPr>
        <p:txBody>
          <a:bodyPr wrap="square" rtlCol="0">
            <a:spAutoFit/>
          </a:bodyPr>
          <a:lstStyle/>
          <a:p>
            <a:r>
              <a:rPr lang="en-US" altLang="zh-CN" sz="2400">
                <a:solidFill>
                  <a:srgbClr val="FF0000"/>
                </a:solidFill>
              </a:rPr>
              <a:t>necessity</a:t>
            </a:r>
            <a:endParaRPr lang="en-US" altLang="zh-CN" sz="2400">
              <a:solidFill>
                <a:srgbClr val="FF0000"/>
              </a:solidFill>
            </a:endParaRPr>
          </a:p>
        </p:txBody>
      </p:sp>
      <p:sp>
        <p:nvSpPr>
          <p:cNvPr id="16" name="文本框 15"/>
          <p:cNvSpPr txBox="1"/>
          <p:nvPr/>
        </p:nvSpPr>
        <p:spPr>
          <a:xfrm>
            <a:off x="7887335" y="5149850"/>
            <a:ext cx="2413000" cy="460375"/>
          </a:xfrm>
          <a:prstGeom prst="rect">
            <a:avLst/>
          </a:prstGeom>
          <a:noFill/>
        </p:spPr>
        <p:txBody>
          <a:bodyPr wrap="square" rtlCol="0">
            <a:spAutoFit/>
          </a:bodyPr>
          <a:lstStyle/>
          <a:p>
            <a:r>
              <a:rPr lang="en-US" altLang="zh-CN" sz="2400">
                <a:solidFill>
                  <a:srgbClr val="FF0000"/>
                </a:solidFill>
              </a:rPr>
              <a:t>prediction </a:t>
            </a:r>
            <a:endParaRPr lang="en-US" altLang="zh-CN" sz="2400">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29840" y="0"/>
            <a:ext cx="7597775" cy="705485"/>
          </a:xfrm>
        </p:spPr>
        <p:txBody>
          <a:bodyPr/>
          <a:lstStyle/>
          <a:p>
            <a:pPr algn="ctr"/>
            <a:r>
              <a:rPr lang="en-US" altLang="zh-CN">
                <a:solidFill>
                  <a:srgbClr val="142CDC"/>
                </a:solidFill>
                <a:effectLst>
                  <a:outerShdw blurRad="38100" dist="25400" dir="5400000" algn="ctr" rotWithShape="0">
                    <a:srgbClr val="6E747A">
                      <a:alpha val="43000"/>
                    </a:srgbClr>
                  </a:outerShdw>
                </a:effectLst>
                <a:sym typeface="+mn-ea"/>
              </a:rPr>
              <a:t>Practice 1 </a:t>
            </a:r>
            <a:endParaRPr lang="en-US" altLang="zh-CN">
              <a:solidFill>
                <a:srgbClr val="142CDC"/>
              </a:solidFill>
              <a:effectLst>
                <a:outerShdw blurRad="38100" dist="25400" dir="5400000" algn="ctr" rotWithShape="0">
                  <a:srgbClr val="6E747A">
                    <a:alpha val="43000"/>
                  </a:srgbClr>
                </a:outerShdw>
              </a:effectLst>
              <a:sym typeface="+mn-ea"/>
            </a:endParaRPr>
          </a:p>
        </p:txBody>
      </p:sp>
      <p:graphicFrame>
        <p:nvGraphicFramePr>
          <p:cNvPr id="5" name="表格 4"/>
          <p:cNvGraphicFramePr>
            <a:graphicFrameLocks noGrp="1"/>
          </p:cNvGraphicFramePr>
          <p:nvPr>
            <p:custDataLst>
              <p:tags r:id="rId1"/>
            </p:custDataLst>
          </p:nvPr>
        </p:nvGraphicFramePr>
        <p:xfrm>
          <a:off x="476885" y="1729105"/>
          <a:ext cx="11237595" cy="4832985"/>
        </p:xfrm>
        <a:graphic>
          <a:graphicData uri="http://schemas.openxmlformats.org/drawingml/2006/table">
            <a:tbl>
              <a:tblPr firstRow="1" bandRow="1">
                <a:tableStyleId>{5940675A-B579-460E-94D1-54222C63F5DA}</a:tableStyleId>
              </a:tblPr>
              <a:tblGrid>
                <a:gridCol w="612775"/>
                <a:gridCol w="10624820"/>
              </a:tblGrid>
              <a:tr h="1699895">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1.</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So great was the distance from Earth that it </a:t>
                      </a:r>
                      <a:r>
                        <a:rPr lang="en-US" sz="2400" b="0" u="sng">
                          <a:solidFill>
                            <a:srgbClr val="142CDC"/>
                          </a:solidFill>
                          <a:latin typeface="Times New Roman" panose="02020603050405020304" charset="0"/>
                          <a:cs typeface="Times New Roman" panose="02020603050405020304" charset="0"/>
                        </a:rPr>
                        <a:t>would/ shall</a:t>
                      </a:r>
                      <a:r>
                        <a:rPr lang="en-US" sz="2400" b="0">
                          <a:latin typeface="Times New Roman" panose="02020603050405020304" charset="0"/>
                          <a:cs typeface="Times New Roman" panose="02020603050405020304" charset="0"/>
                        </a:rPr>
                        <a:t> need to travel for almost six years to reach its destination.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7180">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2.</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Cassini made numerous trips around Saturn so it</a:t>
                      </a:r>
                      <a:r>
                        <a:rPr lang="en-US" sz="2400" b="0">
                          <a:solidFill>
                            <a:srgbClr val="142CDC"/>
                          </a:solidFill>
                          <a:latin typeface="Times New Roman" panose="02020603050405020304" charset="0"/>
                          <a:cs typeface="Times New Roman" panose="02020603050405020304" charset="0"/>
                        </a:rPr>
                        <a:t> </a:t>
                      </a:r>
                      <a:r>
                        <a:rPr lang="en-US" sz="2400" b="0" u="sng">
                          <a:solidFill>
                            <a:srgbClr val="142CDC"/>
                          </a:solidFill>
                          <a:latin typeface="Times New Roman" panose="02020603050405020304" charset="0"/>
                          <a:cs typeface="Times New Roman" panose="02020603050405020304" charset="0"/>
                        </a:rPr>
                        <a:t>could/ must </a:t>
                      </a:r>
                      <a:r>
                        <a:rPr lang="en-US" sz="2400" b="0">
                          <a:latin typeface="Times New Roman" panose="02020603050405020304" charset="0"/>
                          <a:cs typeface="Times New Roman" panose="02020603050405020304" charset="0"/>
                        </a:rPr>
                        <a:t>collect data. </a:t>
                      </a:r>
                      <a:endParaRPr lang="en-US" sz="2400" b="0">
                        <a:latin typeface="Times New Roman" panose="02020603050405020304" charset="0"/>
                        <a:cs typeface="Times New Roman" panose="02020603050405020304" charset="0"/>
                      </a:endParaRPr>
                    </a:p>
                    <a:p>
                      <a:pPr indent="0" fontAlgn="auto">
                        <a:lnSpc>
                          <a:spcPct val="150000"/>
                        </a:lnSpc>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5910">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3.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Cassini was pointed towards Saturn so that it</a:t>
                      </a:r>
                      <a:r>
                        <a:rPr lang="en-US" sz="2400" b="0">
                          <a:solidFill>
                            <a:srgbClr val="142CDC"/>
                          </a:solidFill>
                          <a:latin typeface="Times New Roman" panose="02020603050405020304" charset="0"/>
                          <a:cs typeface="Times New Roman" panose="02020603050405020304" charset="0"/>
                        </a:rPr>
                        <a:t> </a:t>
                      </a:r>
                      <a:r>
                        <a:rPr lang="en-US" sz="2400" b="0" u="sng">
                          <a:solidFill>
                            <a:srgbClr val="142CDC"/>
                          </a:solidFill>
                          <a:latin typeface="Times New Roman" panose="02020603050405020304" charset="0"/>
                          <a:cs typeface="Times New Roman" panose="02020603050405020304" charset="0"/>
                        </a:rPr>
                        <a:t>should/ would </a:t>
                      </a:r>
                      <a:r>
                        <a:rPr lang="en-US" sz="2400" b="0">
                          <a:latin typeface="Times New Roman" panose="02020603050405020304" charset="0"/>
                          <a:cs typeface="Times New Roman" panose="02020603050405020304" charset="0"/>
                        </a:rPr>
                        <a:t>meet a fiery end.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文本框 5"/>
          <p:cNvSpPr txBox="1"/>
          <p:nvPr/>
        </p:nvSpPr>
        <p:spPr>
          <a:xfrm>
            <a:off x="2948940" y="902970"/>
            <a:ext cx="7178675" cy="521970"/>
          </a:xfrm>
          <a:prstGeom prst="rect">
            <a:avLst/>
          </a:prstGeom>
          <a:noFill/>
        </p:spPr>
        <p:txBody>
          <a:bodyPr wrap="square" rtlCol="0">
            <a:spAutoFit/>
          </a:bodyPr>
          <a:lstStyle/>
          <a:p>
            <a:pPr algn="ctr"/>
            <a:r>
              <a:rPr lang="en-US" altLang="zh-CN" sz="2800" b="1">
                <a:solidFill>
                  <a:schemeClr val="accent3"/>
                </a:solidFill>
              </a:rPr>
              <a:t>Choose the correct modals:</a:t>
            </a:r>
            <a:endParaRPr lang="en-US" altLang="zh-CN" sz="2800" b="1">
              <a:solidFill>
                <a:schemeClr val="accent3"/>
              </a:solidFill>
            </a:endParaRPr>
          </a:p>
        </p:txBody>
      </p:sp>
      <p:sp>
        <p:nvSpPr>
          <p:cNvPr id="7" name="文本框 6"/>
          <p:cNvSpPr txBox="1"/>
          <p:nvPr/>
        </p:nvSpPr>
        <p:spPr>
          <a:xfrm>
            <a:off x="8354060" y="2637790"/>
            <a:ext cx="3005455"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would </a:t>
            </a:r>
            <a:endParaRPr lang="en-US" altLang="zh-CN" sz="2400" u="sng">
              <a:solidFill>
                <a:srgbClr val="FF0000"/>
              </a:solidFill>
            </a:endParaRPr>
          </a:p>
        </p:txBody>
      </p:sp>
      <p:sp>
        <p:nvSpPr>
          <p:cNvPr id="8" name="文本框 7"/>
          <p:cNvSpPr txBox="1"/>
          <p:nvPr/>
        </p:nvSpPr>
        <p:spPr>
          <a:xfrm>
            <a:off x="8354060" y="4311015"/>
            <a:ext cx="3005455"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could</a:t>
            </a:r>
            <a:endParaRPr lang="en-US" altLang="zh-CN" sz="2400" u="sng">
              <a:solidFill>
                <a:srgbClr val="FF0000"/>
              </a:solidFill>
            </a:endParaRPr>
          </a:p>
        </p:txBody>
      </p:sp>
      <p:sp>
        <p:nvSpPr>
          <p:cNvPr id="9" name="文本框 8"/>
          <p:cNvSpPr txBox="1"/>
          <p:nvPr/>
        </p:nvSpPr>
        <p:spPr>
          <a:xfrm>
            <a:off x="8354060" y="5883275"/>
            <a:ext cx="2794000"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would</a:t>
            </a:r>
            <a:endParaRPr lang="en-US" altLang="zh-CN" sz="2400" u="sng">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38605" y="269875"/>
            <a:ext cx="8855075" cy="705485"/>
          </a:xfrm>
        </p:spPr>
        <p:txBody>
          <a:bodyPr/>
          <a:lstStyle/>
          <a:p>
            <a:pPr algn="ctr"/>
            <a:r>
              <a:rPr lang="en-US" altLang="zh-CN">
                <a:solidFill>
                  <a:schemeClr val="accent3"/>
                </a:solidFill>
                <a:sym typeface="+mn-ea"/>
              </a:rPr>
              <a:t>Choose the correct modals:</a:t>
            </a:r>
            <a:endParaRPr lang="zh-CN" altLang="en-US"/>
          </a:p>
        </p:txBody>
      </p:sp>
      <p:graphicFrame>
        <p:nvGraphicFramePr>
          <p:cNvPr id="4" name="表格 3"/>
          <p:cNvGraphicFramePr>
            <a:graphicFrameLocks noGrp="1"/>
          </p:cNvGraphicFramePr>
          <p:nvPr>
            <p:custDataLst>
              <p:tags r:id="rId1"/>
            </p:custDataLst>
          </p:nvPr>
        </p:nvGraphicFramePr>
        <p:xfrm>
          <a:off x="471170" y="1157605"/>
          <a:ext cx="11249025" cy="5571490"/>
        </p:xfrm>
        <a:graphic>
          <a:graphicData uri="http://schemas.openxmlformats.org/drawingml/2006/table">
            <a:tbl>
              <a:tblPr firstRow="1" bandRow="1">
                <a:tableStyleId>{5940675A-B579-460E-94D1-54222C63F5DA}</a:tableStyleId>
              </a:tblPr>
              <a:tblGrid>
                <a:gridCol w="614045"/>
                <a:gridCol w="10634980"/>
              </a:tblGrid>
              <a:tr h="1831340">
                <a:tc>
                  <a:txBody>
                    <a:bodyPr wrap="square"/>
                    <a:lstStyle/>
                    <a:p>
                      <a:pPr indent="0">
                        <a:buNone/>
                      </a:pPr>
                      <a:r>
                        <a:rPr lang="en-US" sz="2400" b="0">
                          <a:latin typeface="Times New Roman" panose="02020603050405020304" charset="0"/>
                          <a:cs typeface="Times New Roman" panose="02020603050405020304" charset="0"/>
                        </a:rPr>
                        <a:t>4</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Scientists had decided that Cassini</a:t>
                      </a:r>
                      <a:r>
                        <a:rPr lang="en-US" sz="2400" b="0">
                          <a:solidFill>
                            <a:srgbClr val="0000FF"/>
                          </a:solidFill>
                          <a:latin typeface="Times New Roman" panose="02020603050405020304" charset="0"/>
                          <a:cs typeface="Times New Roman" panose="02020603050405020304" charset="0"/>
                        </a:rPr>
                        <a:t> </a:t>
                      </a:r>
                      <a:r>
                        <a:rPr lang="en-US" sz="2400" b="0" u="sng">
                          <a:solidFill>
                            <a:srgbClr val="0000FF"/>
                          </a:solidFill>
                          <a:latin typeface="Times New Roman" panose="02020603050405020304" charset="0"/>
                          <a:cs typeface="Times New Roman" panose="02020603050405020304" charset="0"/>
                        </a:rPr>
                        <a:t>could/ must</a:t>
                      </a:r>
                      <a:r>
                        <a:rPr lang="en-US" sz="2400" b="0" u="sng">
                          <a:latin typeface="Times New Roman" panose="02020603050405020304" charset="0"/>
                          <a:cs typeface="Times New Roman" panose="02020603050405020304" charset="0"/>
                        </a:rPr>
                        <a:t> </a:t>
                      </a:r>
                      <a:r>
                        <a:rPr lang="en-US" sz="2400" b="0">
                          <a:latin typeface="Times New Roman" panose="02020603050405020304" charset="0"/>
                          <a:cs typeface="Times New Roman" panose="02020603050405020304" charset="0"/>
                        </a:rPr>
                        <a:t>be destroyed this way, so it </a:t>
                      </a:r>
                      <a:r>
                        <a:rPr lang="en-US" sz="2400" b="0" u="sng">
                          <a:solidFill>
                            <a:srgbClr val="142CDC"/>
                          </a:solidFill>
                          <a:latin typeface="Times New Roman" panose="02020603050405020304" charset="0"/>
                          <a:cs typeface="Times New Roman" panose="02020603050405020304" charset="0"/>
                        </a:rPr>
                        <a:t>must/ would</a:t>
                      </a:r>
                      <a:r>
                        <a:rPr lang="en-US" sz="2400" b="0">
                          <a:latin typeface="Times New Roman" panose="02020603050405020304" charset="0"/>
                          <a:cs typeface="Times New Roman" panose="02020603050405020304" charset="0"/>
                        </a:rPr>
                        <a:t> not collide with any of Saturn’s moons.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45590">
                <a:tc>
                  <a:txBody>
                    <a:bodyPr wrap="square"/>
                    <a:lstStyle/>
                    <a:p>
                      <a:pPr indent="0">
                        <a:buNone/>
                      </a:pPr>
                      <a:r>
                        <a:rPr lang="en-US" sz="2400" b="0">
                          <a:latin typeface="Times New Roman" panose="02020603050405020304" charset="0"/>
                          <a:cs typeface="Times New Roman" panose="02020603050405020304" charset="0"/>
                        </a:rPr>
                        <a:t>5</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Cassini provided so much information that scientists</a:t>
                      </a:r>
                      <a:r>
                        <a:rPr lang="en-US" sz="2400" b="0" u="sng">
                          <a:solidFill>
                            <a:srgbClr val="142CDC"/>
                          </a:solidFill>
                          <a:latin typeface="Times New Roman" panose="02020603050405020304" charset="0"/>
                          <a:cs typeface="Times New Roman" panose="02020603050405020304" charset="0"/>
                        </a:rPr>
                        <a:t> could/ would</a:t>
                      </a:r>
                      <a:r>
                        <a:rPr lang="en-US" sz="2400" b="0">
                          <a:latin typeface="Times New Roman" panose="02020603050405020304" charset="0"/>
                          <a:cs typeface="Times New Roman" panose="02020603050405020304" charset="0"/>
                        </a:rPr>
                        <a:t> not process it all.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9890">
                <a:tc>
                  <a:txBody>
                    <a:bodyPr wrap="square"/>
                    <a:lstStyle/>
                    <a:p>
                      <a:pPr indent="0">
                        <a:buNone/>
                      </a:pPr>
                      <a:r>
                        <a:rPr lang="en-US" sz="2400" b="0">
                          <a:latin typeface="Times New Roman" panose="02020603050405020304" charset="0"/>
                          <a:cs typeface="Times New Roman" panose="02020603050405020304" charset="0"/>
                        </a:rPr>
                        <a:t>6</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wrap="square"/>
                    <a:lstStyle/>
                    <a:p>
                      <a:pPr indent="0" fontAlgn="auto">
                        <a:lnSpc>
                          <a:spcPct val="150000"/>
                        </a:lnSpc>
                        <a:buNone/>
                      </a:pPr>
                      <a:r>
                        <a:rPr lang="en-US" sz="2400" b="0">
                          <a:latin typeface="Times New Roman" panose="02020603050405020304" charset="0"/>
                          <a:cs typeface="Times New Roman" panose="02020603050405020304" charset="0"/>
                        </a:rPr>
                        <a:t>No wonder so many people took to social media to bid it goodbye, saying, “Farewell, dear Cassini! We </a:t>
                      </a:r>
                      <a:r>
                        <a:rPr lang="en-US" sz="2400" b="0" u="sng">
                          <a:solidFill>
                            <a:srgbClr val="142CDC"/>
                          </a:solidFill>
                          <a:latin typeface="Times New Roman" panose="02020603050405020304" charset="0"/>
                          <a:cs typeface="Times New Roman" panose="02020603050405020304" charset="0"/>
                        </a:rPr>
                        <a:t>shall/ should</a:t>
                      </a:r>
                      <a:r>
                        <a:rPr lang="en-US" sz="2400" b="0">
                          <a:latin typeface="Times New Roman" panose="02020603050405020304" charset="0"/>
                          <a:cs typeface="Times New Roman" panose="02020603050405020304" charset="0"/>
                        </a:rPr>
                        <a:t> never forget you!”</a:t>
                      </a:r>
                      <a:endParaRPr lang="en-US" sz="2400" b="0">
                        <a:latin typeface="Times New Roman" panose="02020603050405020304" charset="0"/>
                        <a:cs typeface="Times New Roman" panose="02020603050405020304" charset="0"/>
                      </a:endParaRPr>
                    </a:p>
                    <a:p>
                      <a:pPr indent="0" fontAlgn="auto">
                        <a:lnSpc>
                          <a:spcPct val="150000"/>
                        </a:lnSpc>
                        <a:buNone/>
                      </a:pPr>
                      <a:endParaRPr lang="en-US" sz="2400" b="0">
                        <a:latin typeface="Times New Roman" panose="02020603050405020304" charset="0"/>
                        <a:cs typeface="Times New Roman" panose="02020603050405020304" charset="0"/>
                      </a:endParaRPr>
                    </a:p>
                    <a:p>
                      <a:pPr indent="0" fontAlgn="auto">
                        <a:lnSpc>
                          <a:spcPct val="150000"/>
                        </a:lnSpc>
                        <a:buNone/>
                      </a:pP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7578090" y="2284730"/>
            <a:ext cx="3781425"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must/ would </a:t>
            </a:r>
            <a:endParaRPr lang="en-US" altLang="zh-CN" sz="2400" u="sng">
              <a:solidFill>
                <a:srgbClr val="FF0000"/>
              </a:solidFill>
            </a:endParaRPr>
          </a:p>
        </p:txBody>
      </p:sp>
      <p:sp>
        <p:nvSpPr>
          <p:cNvPr id="5" name="文本框 4"/>
          <p:cNvSpPr txBox="1"/>
          <p:nvPr/>
        </p:nvSpPr>
        <p:spPr>
          <a:xfrm>
            <a:off x="7578090" y="3970020"/>
            <a:ext cx="2638425"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could  </a:t>
            </a:r>
            <a:endParaRPr lang="en-US" altLang="zh-CN" sz="2400" u="sng">
              <a:solidFill>
                <a:srgbClr val="FF0000"/>
              </a:solidFill>
            </a:endParaRPr>
          </a:p>
        </p:txBody>
      </p:sp>
      <p:sp>
        <p:nvSpPr>
          <p:cNvPr id="6" name="文本框 5"/>
          <p:cNvSpPr txBox="1"/>
          <p:nvPr/>
        </p:nvSpPr>
        <p:spPr>
          <a:xfrm>
            <a:off x="7578725" y="5824220"/>
            <a:ext cx="3004820" cy="460375"/>
          </a:xfrm>
          <a:prstGeom prst="rect">
            <a:avLst/>
          </a:prstGeom>
          <a:noFill/>
        </p:spPr>
        <p:txBody>
          <a:bodyPr wrap="square" rtlCol="0">
            <a:spAutoFit/>
          </a:bodyPr>
          <a:lstStyle/>
          <a:p>
            <a:r>
              <a:rPr lang="en-US" altLang="zh-CN" sz="2400">
                <a:solidFill>
                  <a:srgbClr val="FF0000"/>
                </a:solidFill>
              </a:rPr>
              <a:t>Answer: </a:t>
            </a:r>
            <a:r>
              <a:rPr lang="en-US" altLang="zh-CN" sz="2400" u="sng">
                <a:solidFill>
                  <a:srgbClr val="FF0000"/>
                </a:solidFill>
              </a:rPr>
              <a:t> shall </a:t>
            </a:r>
            <a:endParaRPr lang="en-US" altLang="zh-CN" sz="2400" u="sng">
              <a:solidFill>
                <a:srgbClr val="FF0000"/>
              </a:solidFill>
            </a:endParaRPr>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3505" y="0"/>
            <a:ext cx="4012565" cy="705485"/>
          </a:xfrm>
        </p:spPr>
        <p:txBody>
          <a:bodyPr/>
          <a:lstStyle/>
          <a:p>
            <a:pPr algn="ctr"/>
            <a:r>
              <a:rPr lang="en-US" altLang="zh-CN">
                <a:solidFill>
                  <a:srgbClr val="142CDC"/>
                </a:solidFill>
                <a:effectLst>
                  <a:outerShdw blurRad="38100" dist="25400" dir="5400000" algn="ctr" rotWithShape="0">
                    <a:srgbClr val="6E747A">
                      <a:alpha val="43000"/>
                    </a:srgbClr>
                  </a:outerShdw>
                </a:effectLst>
                <a:sym typeface="+mn-ea"/>
              </a:rPr>
              <a:t>Practice 2 </a:t>
            </a:r>
            <a:endParaRPr lang="zh-CN" altLang="en-US"/>
          </a:p>
        </p:txBody>
      </p:sp>
      <p:pic>
        <p:nvPicPr>
          <p:cNvPr id="4" name="图片 3"/>
          <p:cNvPicPr>
            <a:picLocks noChangeAspect="1"/>
          </p:cNvPicPr>
          <p:nvPr/>
        </p:nvPicPr>
        <p:blipFill>
          <a:blip r:embed="rId1"/>
          <a:stretch>
            <a:fillRect/>
          </a:stretch>
        </p:blipFill>
        <p:spPr>
          <a:xfrm rot="16200000">
            <a:off x="-725170" y="1741805"/>
            <a:ext cx="5841365" cy="4390390"/>
          </a:xfrm>
          <a:prstGeom prst="rect">
            <a:avLst/>
          </a:prstGeom>
        </p:spPr>
      </p:pic>
      <p:sp>
        <p:nvSpPr>
          <p:cNvPr id="5" name="文本框 4"/>
          <p:cNvSpPr txBox="1"/>
          <p:nvPr/>
        </p:nvSpPr>
        <p:spPr>
          <a:xfrm>
            <a:off x="5065395" y="122555"/>
            <a:ext cx="6886575" cy="460375"/>
          </a:xfrm>
          <a:prstGeom prst="rect">
            <a:avLst/>
          </a:prstGeom>
          <a:noFill/>
        </p:spPr>
        <p:txBody>
          <a:bodyPr wrap="square" rtlCol="0">
            <a:spAutoFit/>
          </a:bodyPr>
          <a:lstStyle/>
          <a:p>
            <a:r>
              <a:rPr lang="en-US" altLang="zh-CN" sz="2400">
                <a:solidFill>
                  <a:schemeClr val="accent3"/>
                </a:solidFill>
              </a:rPr>
              <a:t>Look at the picture and tell a story using modals. </a:t>
            </a:r>
            <a:endParaRPr lang="en-US" altLang="zh-CN" sz="2400">
              <a:solidFill>
                <a:schemeClr val="accent3"/>
              </a:solidFill>
            </a:endParaRPr>
          </a:p>
        </p:txBody>
      </p:sp>
      <p:sp>
        <p:nvSpPr>
          <p:cNvPr id="100" name="文本框 99"/>
          <p:cNvSpPr txBox="1"/>
          <p:nvPr/>
        </p:nvSpPr>
        <p:spPr>
          <a:xfrm>
            <a:off x="4614545" y="1016635"/>
            <a:ext cx="7338060" cy="5631180"/>
          </a:xfrm>
          <a:prstGeom prst="rect">
            <a:avLst/>
          </a:prstGeom>
          <a:noFill/>
          <a:ln w="9525">
            <a:noFill/>
          </a:ln>
        </p:spPr>
        <p:txBody>
          <a:bodyPr wrap="square">
            <a:spAutoFit/>
          </a:bodyPr>
          <a:lstStyle/>
          <a:p>
            <a:pPr indent="0" fontAlgn="auto">
              <a:lnSpc>
                <a:spcPct val="150000"/>
              </a:lnSpc>
            </a:pPr>
            <a:r>
              <a:rPr lang="en-US" sz="2400" b="0">
                <a:solidFill>
                  <a:srgbClr val="FF0000"/>
                </a:solidFill>
                <a:latin typeface="Times New Roman" panose="02020603050405020304" charset="0"/>
              </a:rPr>
              <a:t>Possible version:</a:t>
            </a:r>
            <a:endParaRPr lang="en-US" sz="2400" b="0">
              <a:solidFill>
                <a:srgbClr val="FF0000"/>
              </a:solidFill>
              <a:latin typeface="Times New Roman" panose="02020603050405020304" charset="0"/>
            </a:endParaRPr>
          </a:p>
          <a:p>
            <a:pPr indent="0" fontAlgn="auto">
              <a:lnSpc>
                <a:spcPct val="150000"/>
              </a:lnSpc>
            </a:pPr>
            <a:endParaRPr lang="en-US" sz="2400" b="0">
              <a:latin typeface="Times New Roman" panose="02020603050405020304" charset="0"/>
              <a:ea typeface="宋体" panose="02010600030101010101" pitchFamily="2" charset="-122"/>
            </a:endParaRPr>
          </a:p>
          <a:p>
            <a:pPr indent="0" fontAlgn="auto">
              <a:lnSpc>
                <a:spcPct val="150000"/>
              </a:lnSpc>
            </a:pPr>
            <a:r>
              <a:rPr lang="en-US" sz="2400" b="0">
                <a:latin typeface="Times New Roman" panose="02020603050405020304" charset="0"/>
                <a:ea typeface="宋体" panose="02010600030101010101" pitchFamily="2" charset="-122"/>
              </a:rPr>
              <a:t> </a:t>
            </a:r>
            <a:r>
              <a:rPr lang="en-US" sz="2400" b="0">
                <a:solidFill>
                  <a:srgbClr val="FF0000"/>
                </a:solidFill>
                <a:latin typeface="Times New Roman" panose="02020603050405020304" charset="0"/>
                <a:ea typeface="宋体" panose="02010600030101010101" pitchFamily="2" charset="-122"/>
              </a:rPr>
              <a:t>   </a:t>
            </a:r>
            <a:r>
              <a:rPr lang="en-US" sz="2400" b="0">
                <a:solidFill>
                  <a:srgbClr val="142CDC"/>
                </a:solidFill>
                <a:latin typeface="Times New Roman" panose="02020603050405020304" charset="0"/>
                <a:ea typeface="宋体" panose="02010600030101010101" pitchFamily="2" charset="-122"/>
              </a:rPr>
              <a:t>I couldn’t believe it when I looked into the Martian shy.</a:t>
            </a:r>
            <a:r>
              <a:rPr lang="en-US" sz="2400" b="0">
                <a:solidFill>
                  <a:srgbClr val="FF0000"/>
                </a:solidFill>
                <a:latin typeface="Times New Roman" panose="02020603050405020304" charset="0"/>
                <a:ea typeface="宋体" panose="02010600030101010101" pitchFamily="2" charset="-122"/>
              </a:rPr>
              <a:t> It's scary but beautiful-Martian-red dirt dotted with unknown plants, chocolate-brown mountain ranges and a sky that makes Martian sky look like the glow of a flame.      Without special glasses, I couldn’t see much because the light is too bright. Besides, it must be too hot in the day and too cold in the evening so that I should wear a kind of coat to live a normal life there. </a:t>
            </a:r>
            <a:r>
              <a:rPr lang="en-US" sz="2400" b="0">
                <a:latin typeface="Times New Roman" panose="02020603050405020304" charset="0"/>
                <a:ea typeface="宋体" panose="02010600030101010101" pitchFamily="2" charset="-122"/>
              </a:rPr>
              <a:t>    </a:t>
            </a:r>
            <a:endParaRPr lang="zh-CN" altLang="en-US" sz="2400"/>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315970" y="0"/>
            <a:ext cx="5086350" cy="705485"/>
          </a:xfrm>
        </p:spPr>
        <p:txBody>
          <a:bodyPr>
            <a:normAutofit/>
          </a:bodyPr>
          <a:lstStyle/>
          <a:p>
            <a:pPr algn="ctr"/>
            <a:r>
              <a:rPr lang="en-US" altLang="zh-CN">
                <a:solidFill>
                  <a:srgbClr val="142CDC"/>
                </a:solidFill>
                <a:effectLst>
                  <a:outerShdw blurRad="38100" dist="25400" dir="5400000" algn="ctr" rotWithShape="0">
                    <a:srgbClr val="6E747A">
                      <a:alpha val="43000"/>
                    </a:srgbClr>
                  </a:outerShdw>
                </a:effectLst>
              </a:rPr>
              <a:t>Part 2    Listening</a:t>
            </a:r>
            <a:r>
              <a:rPr lang="en-US" altLang="zh-CN">
                <a:ln w="22225">
                  <a:solidFill>
                    <a:schemeClr val="accent2"/>
                  </a:solidFill>
                  <a:prstDash val="solid"/>
                </a:ln>
                <a:solidFill>
                  <a:srgbClr val="142CDC"/>
                </a:solidFill>
                <a:effectLst/>
              </a:rPr>
              <a:t> </a:t>
            </a:r>
            <a:endParaRPr lang="en-US" altLang="zh-CN">
              <a:ln w="22225">
                <a:solidFill>
                  <a:schemeClr val="accent2"/>
                </a:solidFill>
                <a:prstDash val="solid"/>
              </a:ln>
              <a:solidFill>
                <a:srgbClr val="142CDC"/>
              </a:solidFill>
              <a:effectLst/>
            </a:endParaRPr>
          </a:p>
        </p:txBody>
      </p:sp>
      <p:sp>
        <p:nvSpPr>
          <p:cNvPr id="5" name="文本框 4"/>
          <p:cNvSpPr txBox="1"/>
          <p:nvPr/>
        </p:nvSpPr>
        <p:spPr>
          <a:xfrm>
            <a:off x="3058160" y="1014095"/>
            <a:ext cx="4953000" cy="645160"/>
          </a:xfrm>
          <a:prstGeom prst="rect">
            <a:avLst/>
          </a:prstGeom>
          <a:noFill/>
        </p:spPr>
        <p:txBody>
          <a:bodyPr wrap="square" rtlCol="0">
            <a:spAutoFit/>
          </a:bodyPr>
          <a:lstStyle/>
          <a:p>
            <a:pPr algn="ctr"/>
            <a:r>
              <a:rPr lang="en-US" altLang="zh-CN" sz="3600" b="1">
                <a:solidFill>
                  <a:schemeClr val="accent2"/>
                </a:solidFill>
              </a:rPr>
              <a:t>Life in space</a:t>
            </a:r>
            <a:endParaRPr lang="en-US" altLang="zh-CN" sz="3600" b="1">
              <a:solidFill>
                <a:schemeClr val="accent2"/>
              </a:solidFill>
            </a:endParaRPr>
          </a:p>
        </p:txBody>
      </p:sp>
      <p:sp>
        <p:nvSpPr>
          <p:cNvPr id="6" name="文本框 5"/>
          <p:cNvSpPr txBox="1"/>
          <p:nvPr/>
        </p:nvSpPr>
        <p:spPr>
          <a:xfrm>
            <a:off x="521970" y="1765300"/>
            <a:ext cx="11669395" cy="3046095"/>
          </a:xfrm>
          <a:prstGeom prst="rect">
            <a:avLst/>
          </a:prstGeom>
          <a:noFill/>
        </p:spPr>
        <p:txBody>
          <a:bodyPr wrap="square" rtlCol="0">
            <a:spAutoFit/>
          </a:bodyPr>
          <a:lstStyle/>
          <a:p>
            <a:pPr fontAlgn="auto">
              <a:lnSpc>
                <a:spcPct val="150000"/>
              </a:lnSpc>
            </a:pPr>
            <a:r>
              <a:rPr lang="en-US" altLang="zh-CN" sz="3200"/>
              <a:t>The Fermi Paradox: according to some calculations, there should be many other civilisations out there, but there is no evidence of these at all. No spacecraft, no radio tranmissions, nothing. So, as Fermi said: “Where is everybody?”</a:t>
            </a:r>
            <a:endParaRPr lang="en-US" altLang="zh-CN" sz="3200"/>
          </a:p>
        </p:txBody>
      </p:sp>
      <p:graphicFrame>
        <p:nvGraphicFramePr>
          <p:cNvPr id="7" name="表格 6"/>
          <p:cNvGraphicFramePr>
            <a:graphicFrameLocks noGrp="1"/>
          </p:cNvGraphicFramePr>
          <p:nvPr>
            <p:custDataLst>
              <p:tags r:id="rId1"/>
            </p:custDataLst>
          </p:nvPr>
        </p:nvGraphicFramePr>
        <p:xfrm>
          <a:off x="522605" y="5129530"/>
          <a:ext cx="11327130" cy="720090"/>
        </p:xfrm>
        <a:graphic>
          <a:graphicData uri="http://schemas.openxmlformats.org/drawingml/2006/table">
            <a:tbl>
              <a:tblPr firstRow="1" bandRow="1">
                <a:tableStyleId>{5C22544A-7EE6-4342-B048-85BDC9FD1C3A}</a:tableStyleId>
              </a:tblPr>
              <a:tblGrid>
                <a:gridCol w="11327130"/>
              </a:tblGrid>
              <a:tr h="720090">
                <a:tc>
                  <a:txBody>
                    <a:bodyPr wrap="square"/>
                    <a:lstStyle/>
                    <a:p>
                      <a:pPr algn="r">
                        <a:buNone/>
                      </a:pPr>
                      <a:r>
                        <a:rPr lang="en-US" altLang="zh-CN" sz="3200"/>
                        <a:t>Did You Know?</a:t>
                      </a:r>
                      <a:endParaRPr lang="en-US" altLang="zh-CN" sz="3200"/>
                    </a:p>
                  </a:txBody>
                  <a:tcPr vert="horz"/>
                </a:tc>
              </a:tr>
            </a:tbl>
          </a:graphicData>
        </a:graphic>
      </p:graphicFrame>
      <p:pic>
        <p:nvPicPr>
          <p:cNvPr id="2" name="图片 1"/>
          <p:cNvPicPr>
            <a:picLocks noChangeAspect="1"/>
          </p:cNvPicPr>
          <p:nvPr/>
        </p:nvPicPr>
        <p:blipFill>
          <a:blip r:embed="rId2"/>
          <a:stretch>
            <a:fillRect/>
          </a:stretch>
        </p:blipFill>
        <p:spPr>
          <a:xfrm>
            <a:off x="11290935" y="0"/>
            <a:ext cx="901065" cy="901065"/>
          </a:xfrm>
          <a:prstGeom prst="rect">
            <a:avLst/>
          </a:prstGeom>
        </p:spPr>
      </p:pic>
    </p:spTree>
    <p:custDataLst>
      <p:tags r:id="rId3"/>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5110" y="168910"/>
            <a:ext cx="11828145" cy="705485"/>
          </a:xfrm>
        </p:spPr>
        <p:txBody>
          <a:bodyPr>
            <a:normAutofit/>
          </a:bodyPr>
          <a:lstStyle/>
          <a:p>
            <a:pPr algn="ctr"/>
            <a:r>
              <a:rPr lang="en-US" altLang="zh-CN" sz="3110">
                <a:solidFill>
                  <a:schemeClr val="accent1"/>
                </a:solidFill>
                <a:effectLst>
                  <a:outerShdw blurRad="38100" dist="25400" dir="5400000" algn="ctr" rotWithShape="0">
                    <a:srgbClr val="6E747A">
                      <a:alpha val="43000"/>
                    </a:srgbClr>
                  </a:outerShdw>
                </a:effectLst>
                <a:sym typeface="+mn-ea"/>
              </a:rPr>
              <a:t>Listen to the interview and the question </a:t>
            </a:r>
            <a:endParaRPr lang="zh-CN" altLang="en-US" sz="3110"/>
          </a:p>
        </p:txBody>
      </p:sp>
      <p:graphicFrame>
        <p:nvGraphicFramePr>
          <p:cNvPr id="4" name="表格 3"/>
          <p:cNvGraphicFramePr>
            <a:graphicFrameLocks noGrp="1"/>
          </p:cNvGraphicFramePr>
          <p:nvPr>
            <p:custDataLst>
              <p:tags r:id="rId1"/>
            </p:custDataLst>
          </p:nvPr>
        </p:nvGraphicFramePr>
        <p:xfrm>
          <a:off x="1210310" y="1199515"/>
          <a:ext cx="9783445" cy="4091940"/>
        </p:xfrm>
        <a:graphic>
          <a:graphicData uri="http://schemas.openxmlformats.org/drawingml/2006/table">
            <a:tbl>
              <a:tblPr firstRow="1" bandRow="1">
                <a:tableStyleId>{5940675A-B579-460E-94D1-54222C63F5DA}</a:tableStyleId>
              </a:tblPr>
              <a:tblGrid>
                <a:gridCol w="638810"/>
                <a:gridCol w="9144635"/>
              </a:tblGrid>
              <a:tr h="662940">
                <a:tc>
                  <a:txBody>
                    <a:bodyPr wrap="square"/>
                    <a:lstStyle/>
                    <a:p>
                      <a:pPr indent="0" algn="ctr">
                        <a:buNone/>
                      </a:pPr>
                      <a:r>
                        <a:rPr lang="en-US" sz="2400" b="0">
                          <a:latin typeface="Times New Roman" panose="02020603050405020304" charset="0"/>
                          <a:cs typeface="Times New Roman" panose="02020603050405020304" charset="0"/>
                        </a:rPr>
                        <a:t>①</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l">
                        <a:buNone/>
                      </a:pPr>
                      <a:r>
                        <a:rPr lang="en-US" sz="2400" b="0">
                          <a:latin typeface="Times New Roman" panose="02020603050405020304" charset="0"/>
                          <a:cs typeface="Times New Roman" panose="02020603050405020304" charset="0"/>
                        </a:rPr>
                        <a:t>  Is there life on other planets?</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50875">
                <a:tc>
                  <a:txBody>
                    <a:bodyPr wrap="square"/>
                    <a:lstStyle/>
                    <a:p>
                      <a:pPr indent="0" algn="ctr">
                        <a:buNone/>
                      </a:pPr>
                      <a:r>
                        <a:rPr lang="en-US" sz="2400" b="0">
                          <a:latin typeface="Times New Roman" panose="02020603050405020304" charset="0"/>
                          <a:cs typeface="Times New Roman" panose="02020603050405020304" charset="0"/>
                        </a:rPr>
                        <a:t>②</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l">
                        <a:buNone/>
                      </a:pPr>
                      <a:r>
                        <a:rPr lang="en-US" sz="2400" b="0">
                          <a:latin typeface="Times New Roman" panose="02020603050405020304" charset="0"/>
                          <a:cs typeface="Times New Roman" panose="02020603050405020304" charset="0"/>
                        </a:rPr>
                        <a:t>  What would life on other planets look like?</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4845">
                <a:tc>
                  <a:txBody>
                    <a:bodyPr wrap="square"/>
                    <a:lstStyle/>
                    <a:p>
                      <a:pPr indent="0" algn="ctr">
                        <a:buNone/>
                      </a:pPr>
                      <a:r>
                        <a:rPr lang="en-US" sz="2400" b="0">
                          <a:latin typeface="Times New Roman" panose="02020603050405020304" charset="0"/>
                          <a:cs typeface="Times New Roman" panose="02020603050405020304" charset="0"/>
                        </a:rPr>
                        <a:t>③</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l">
                        <a:buNone/>
                      </a:pPr>
                      <a:r>
                        <a:rPr lang="en-US" sz="2400" b="0">
                          <a:latin typeface="Times New Roman" panose="02020603050405020304" charset="0"/>
                          <a:cs typeface="Times New Roman" panose="02020603050405020304" charset="0"/>
                        </a:rPr>
                        <a:t>  Should we use robots to explore space?</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3575">
                <a:tc>
                  <a:txBody>
                    <a:bodyPr wrap="square"/>
                    <a:lstStyle/>
                    <a:p>
                      <a:pPr indent="0" algn="ctr">
                        <a:buNone/>
                      </a:pPr>
                      <a:r>
                        <a:rPr lang="en-US" sz="2400" b="0">
                          <a:latin typeface="Times New Roman" panose="02020603050405020304" charset="0"/>
                          <a:cs typeface="Times New Roman" panose="02020603050405020304" charset="0"/>
                        </a:rPr>
                        <a:t>④</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l">
                        <a:buNone/>
                      </a:pPr>
                      <a:r>
                        <a:rPr lang="en-US" sz="2400" b="0">
                          <a:latin typeface="Times New Roman" panose="02020603050405020304" charset="0"/>
                          <a:cs typeface="Times New Roman" panose="02020603050405020304" charset="0"/>
                        </a:rPr>
                        <a:t>  What’s the Fermi Paradox?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6765">
                <a:tc>
                  <a:txBody>
                    <a:bodyPr wrap="square"/>
                    <a:lstStyle/>
                    <a:p>
                      <a:pPr indent="0" algn="ctr">
                        <a:buNone/>
                      </a:pPr>
                      <a:r>
                        <a:rPr lang="en-US" sz="2400" b="0">
                          <a:latin typeface="Times New Roman" panose="02020603050405020304" charset="0"/>
                          <a:cs typeface="Times New Roman" panose="02020603050405020304" charset="0"/>
                        </a:rPr>
                        <a:t>⑤</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B0F0"/>
                    </a:solidFill>
                  </a:tcPr>
                </a:tc>
                <a:tc>
                  <a:txBody>
                    <a:bodyPr wrap="square"/>
                    <a:lstStyle/>
                    <a:p>
                      <a:pPr indent="0" algn="l">
                        <a:buNone/>
                      </a:pPr>
                      <a:r>
                        <a:rPr lang="en-US" sz="2400" b="0">
                          <a:latin typeface="Times New Roman" panose="02020603050405020304" charset="0"/>
                          <a:cs typeface="Times New Roman" panose="02020603050405020304" charset="0"/>
                        </a:rPr>
                        <a:t>  Will people ever make contact with life on other planets? </a:t>
                      </a:r>
                      <a:endParaRPr lang="en-US" altLang="en-US" sz="2400" b="0">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2940">
                <a:tc gridSpan="2">
                  <a:txBody>
                    <a:bodyPr wrap="square"/>
                    <a:lstStyle/>
                    <a:p>
                      <a:pPr indent="0">
                        <a:buNone/>
                      </a:pPr>
                      <a:endParaRPr lang="en-US" altLang="en-US" sz="2400" b="0">
                        <a:solidFill>
                          <a:srgbClr val="FF0000"/>
                        </a:solidFill>
                        <a:latin typeface="Times New Roman" panose="02020603050405020304" charset="0"/>
                        <a:ea typeface="Times New Roman" panose="02020603050405020304" charset="0"/>
                        <a:cs typeface="Times New Roman" panose="02020603050405020304" charset="0"/>
                      </a:endParaRPr>
                    </a:p>
                  </a:txBody>
                  <a:tcPr marL="68580" marR="68580"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5" name="文本框 4"/>
          <p:cNvSpPr txBox="1"/>
          <p:nvPr/>
        </p:nvSpPr>
        <p:spPr>
          <a:xfrm>
            <a:off x="3393440" y="4671060"/>
            <a:ext cx="5532120" cy="521970"/>
          </a:xfrm>
          <a:prstGeom prst="rect">
            <a:avLst/>
          </a:prstGeom>
          <a:noFill/>
        </p:spPr>
        <p:txBody>
          <a:bodyPr wrap="square" rtlCol="0">
            <a:spAutoFit/>
          </a:bodyPr>
          <a:lstStyle/>
          <a:p>
            <a:r>
              <a:rPr lang="en-US" sz="2800" b="1">
                <a:solidFill>
                  <a:srgbClr val="FF0000"/>
                </a:solidFill>
                <a:latin typeface="Times New Roman" panose="02020603050405020304" charset="0"/>
                <a:cs typeface="Times New Roman" panose="02020603050405020304" charset="0"/>
                <a:sym typeface="+mn-ea"/>
              </a:rPr>
              <a:t>Suggested answer:</a:t>
            </a:r>
            <a:r>
              <a:rPr lang="en-US" sz="2800" b="1" u="sng">
                <a:solidFill>
                  <a:srgbClr val="FF0000"/>
                </a:solidFill>
                <a:latin typeface="Times New Roman" panose="02020603050405020304" charset="0"/>
                <a:cs typeface="Times New Roman" panose="02020603050405020304" charset="0"/>
                <a:sym typeface="+mn-ea"/>
              </a:rPr>
              <a:t> ① ② ⑤</a:t>
            </a:r>
            <a:r>
              <a:rPr lang="en-US" sz="2800" b="1" u="sng">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endParaRPr lang="zh-CN" altLang="en-US" sz="2800" b="1"/>
          </a:p>
        </p:txBody>
      </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4.xml><?xml version="1.0" encoding="utf-8"?>
<p:tagLst xmlns:p="http://schemas.openxmlformats.org/presentationml/2006/main">
  <p:tag name="KSO_WM_UNIT_PLACING_PICTURE_USER_VIEWPORT" val="{&quot;height&quot;:12150,&quot;width&quot;:16200}"/>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UNIT_TABLE_BEAUTIFY" val="smartTable{0f590e11-1936-4d12-a04b-3712a26302dd}"/>
  <p:tag name="TABLE_ENDDRAG_ORIGIN_RECT" val="883*431"/>
  <p:tag name="TABLE_ENDDRAG_RECT" val="29*84*883*431"/>
</p:tagLst>
</file>

<file path=ppt/tags/tag67.xml><?xml version="1.0" encoding="utf-8"?>
<p:tagLst xmlns:p="http://schemas.openxmlformats.org/presentationml/2006/main">
  <p:tag name="KSO_WM_BEAUTIFY_FLAG" val="#wm#"/>
  <p:tag name="KSO_WM_TEMPLATE_CATEGORY" val="custom"/>
  <p:tag name="KSO_WM_TEMPLATE_INDEX" val="20205081"/>
</p:tagLst>
</file>

<file path=ppt/tags/tag68.xml><?xml version="1.0" encoding="utf-8"?>
<p:tagLst xmlns:p="http://schemas.openxmlformats.org/presentationml/2006/main">
  <p:tag name="KSO_WM_UNIT_TABLE_BEAUTIFY" val="smartTable{0f590e11-1936-4d12-a04b-3712a26302dd}"/>
  <p:tag name="TABLE_ENDDRAG_ORIGIN_RECT" val="883*431"/>
  <p:tag name="TABLE_ENDDRAG_RECT" val="29*84*883*43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KSO_WM_UNIT_TABLE_BEAUTIFY" val="smartTable{87ff3f3c-4efe-4229-ae34-021637ba47cb}"/>
  <p:tag name="TABLE_ENDDRAG_ORIGIN_RECT" val="884*380"/>
  <p:tag name="TABLE_ENDDRAG_RECT" val="30*122*884*380"/>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UNIT_TABLE_BEAUTIFY" val="smartTable{fe318df2-ad75-4e81-b644-b0a42e275d77}"/>
  <p:tag name="TABLE_ENDDRAG_ORIGIN_RECT" val="885*396"/>
  <p:tag name="TABLE_ENDDRAG_RECT" val="36*95*885*396"/>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TABLE_ENDDRAG_ORIGIN_RECT" val="891*50"/>
  <p:tag name="TABLE_ENDDRAG_RECT" val="41*403*891*50"/>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TABLE_BEAUTIFY" val="smartTable{71d8e127-6136-4353-adb5-41ae46615c58}"/>
  <p:tag name="TABLE_ENDDRAG_ORIGIN_RECT" val="770*322"/>
  <p:tag name="TABLE_ENDDRAG_RECT" val="95*94*770*322"/>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TABLE_BEAUTIFY" val="smartTable{e1b34fde-5898-489d-b892-14b7dcb749d0}"/>
  <p:tag name="TABLE_ENDDRAG_ORIGIN_RECT" val="952*463"/>
  <p:tag name="TABLE_ENDDRAG_RECT" val="3*58*952*463"/>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TABLE_ENDDRAG_ORIGIN_RECT" val="899*265"/>
  <p:tag name="TABLE_ENDDRAG_RECT" val="8*120*899*265"/>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UNIT_TABLE_BEAUTIFY" val="smartTable{eb3bcd67-598d-4f41-9ecf-989cf9d842af}"/>
  <p:tag name="TABLE_ENDDRAG_ORIGIN_RECT" val="826*407"/>
  <p:tag name="TABLE_ENDDRAG_RECT" val="78*97*826*407"/>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BEAUTIFY_FLAG" val="#wm#"/>
  <p:tag name="KSO_WM_TEMPLATE_CATEGORY" val="custom"/>
  <p:tag name="KSO_WM_TEMPLATE_INDEX" val="20205081"/>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UNIT_TABLE_BEAUTIFY" val="smartTable{a121ac42-c1a8-44d6-89aa-e4be8bfc1ffc}"/>
  <p:tag name="TABLE_ENDDRAG_ORIGIN_RECT" val="883*410"/>
  <p:tag name="TABLE_ENDDRAG_RECT" val="38*73*883*410"/>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TABLE_ENDDRAG_ORIGIN_RECT" val="953*466"/>
  <p:tag name="TABLE_ENDDRAG_RECT" val="6*55*953*466"/>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1.xml><?xml version="1.0" encoding="utf-8"?>
<p:tagLst xmlns:p="http://schemas.openxmlformats.org/presentationml/2006/main">
  <p:tag name="KSO_WM_BEAUTIFY_FLAG" val="#wm#"/>
  <p:tag name="KSO_WM_TEMPLATE_CATEGORY" val="custom"/>
  <p:tag name="KSO_WM_TEMPLATE_INDEX" val="20205081"/>
</p:tagLst>
</file>

<file path=ppt/tags/tag92.xml><?xml version="1.0" encoding="utf-8"?>
<p:tagLst xmlns:p="http://schemas.openxmlformats.org/presentationml/2006/main">
  <p:tag name="KSO_WM_UNIT_TABLE_BEAUTIFY" val="smartTable{44be89e5-b118-4ef3-85d6-456a1c669bad}"/>
  <p:tag name="TABLE_ENDDRAG_ORIGIN_RECT" val="881*409"/>
  <p:tag name="TABLE_ENDDRAG_RECT" val="37*86*881*409"/>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AS_OS" val="Unix 3.10 unknown"/>
  <p:tag name="AS_RELEASE_DATE" val="2020.11.30"/>
  <p:tag name="AS_TITLE" val="Aspose.Slides for Java"/>
  <p:tag name="AS_VERSION" val="20.11"/>
  <p:tag name="KSO_WPP_MARK_KEY" val="22f0d70e-51df-4fbc-9f2f-74609402aefa"/>
  <p:tag name="COMMONDATA" val="eyJoZGlkIjoiNzAzMjMzZTEwNDUwZmM1Mjk2MTVjYmQxODMwZjRmZGIifQ=="/>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6487</Words>
  <Application>WPS 演示</Application>
  <PresentationFormat/>
  <Paragraphs>366</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微软雅黑</vt:lpstr>
      <vt:lpstr>Wingdings</vt:lpstr>
      <vt:lpstr>Times New Roman</vt:lpstr>
      <vt:lpstr>字魂27号-布丁体</vt:lpstr>
      <vt:lpstr>Arial Unicode MS</vt:lpstr>
      <vt:lpstr>Calibri</vt:lpstr>
      <vt:lpstr>Office 主题​​</vt:lpstr>
      <vt:lpstr>PowerPoint 演示文稿</vt:lpstr>
      <vt:lpstr>Part One         Grammar </vt:lpstr>
      <vt:lpstr>Modal verbs and Uages</vt:lpstr>
      <vt:lpstr>PowerPoint 演示文稿</vt:lpstr>
      <vt:lpstr>Practice 1 </vt:lpstr>
      <vt:lpstr>Choose the correct modals:</vt:lpstr>
      <vt:lpstr>Practice 2 </vt:lpstr>
      <vt:lpstr>Part 2    Listening </vt:lpstr>
      <vt:lpstr>Listen to the interview and the question </vt:lpstr>
      <vt:lpstr>Listen and complete the table</vt:lpstr>
      <vt:lpstr>Listen to the interview and the question </vt:lpstr>
      <vt:lpstr>Expressing opinions and hopes</vt:lpstr>
      <vt:lpstr> Part 3 Focus on vocabulary1. </vt:lpstr>
      <vt:lpstr>Focus on vocabulary2.</vt:lpstr>
      <vt:lpstr> Learn the works and expressions in bold</vt:lpstr>
      <vt:lpstr>Complete the email</vt:lpstr>
      <vt:lpstr>Discussion  </vt:lpstr>
      <vt:lpstr>Language points</vt:lpstr>
      <vt:lpstr>PowerPoint 演示文稿</vt:lpstr>
      <vt:lpstr>Language appreciation 1</vt:lpstr>
      <vt:lpstr>Assignments </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风轻云淡</cp:lastModifiedBy>
  <cp:revision>2</cp:revision>
  <cp:lastPrinted>2021-08-17T08:09:00Z</cp:lastPrinted>
  <dcterms:created xsi:type="dcterms:W3CDTF">2021-08-17T08:09:00Z</dcterms:created>
  <dcterms:modified xsi:type="dcterms:W3CDTF">2023-03-19T18:53:05Z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8B2B22D6C4824A1F8305CB7FBBCE4A8E</vt:lpwstr>
  </property>
  <property fmtid="{D5CDD505-2E9C-101B-9397-08002B2CF9AE}" pid="7" name="KSOProductBuildVer">
    <vt:lpwstr>2052-11.1.0.13703</vt:lpwstr>
  </property>
</Properties>
</file>