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63" r:id="rId4"/>
    <p:sldId id="270" r:id="rId5"/>
    <p:sldId id="278" r:id="rId6"/>
    <p:sldId id="293" r:id="rId7"/>
    <p:sldId id="292" r:id="rId8"/>
    <p:sldId id="277" r:id="rId9"/>
    <p:sldId id="289" r:id="rId10"/>
    <p:sldId id="290" r:id="rId11"/>
    <p:sldId id="314" r:id="rId12"/>
    <p:sldId id="288" r:id="rId13"/>
    <p:sldId id="331" r:id="rId14"/>
    <p:sldId id="279" r:id="rId15"/>
    <p:sldId id="262" r:id="rId16"/>
    <p:sldId id="332" r:id="rId17"/>
    <p:sldId id="281" r:id="rId18"/>
    <p:sldId id="287" r:id="rId19"/>
    <p:sldId id="280" r:id="rId20"/>
    <p:sldId id="333" r:id="rId21"/>
    <p:sldId id="334" r:id="rId22"/>
    <p:sldId id="335" r:id="rId23"/>
    <p:sldId id="261" r:id="rId24"/>
    <p:sldId id="282" r:id="rId25"/>
    <p:sldId id="258" r:id="rId26"/>
    <p:sldId id="285" r:id="rId27"/>
    <p:sldId id="284" r:id="rId28"/>
    <p:sldId id="259" r:id="rId29"/>
    <p:sldId id="257" r:id="rId30"/>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70" d="100"/>
          <a:sy n="70" d="100"/>
        </p:scale>
        <p:origin x="96" y="186"/>
      </p:cViewPr>
      <p:guideLst>
        <p:guide orient="horz" pos="2193"/>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105.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7.xml"/><Relationship Id="rId2" Type="http://schemas.openxmlformats.org/officeDocument/2006/relationships/image" Target="../media/image1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5.xml"/><Relationship Id="rId7" Type="http://schemas.openxmlformats.org/officeDocument/2006/relationships/image" Target="../media/image7.jpeg"/><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tags" Target="../tags/tag64.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4.xml"/><Relationship Id="rId2" Type="http://schemas.openxmlformats.org/officeDocument/2006/relationships/image" Target="../media/image14.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3.xml"/><Relationship Id="rId4" Type="http://schemas.openxmlformats.org/officeDocument/2006/relationships/image" Target="../media/image10.png"/><Relationship Id="rId3" Type="http://schemas.openxmlformats.org/officeDocument/2006/relationships/tags" Target="../tags/tag72.xml"/><Relationship Id="rId2" Type="http://schemas.openxmlformats.org/officeDocument/2006/relationships/image" Target="../media/image9.png"/><Relationship Id="rId1" Type="http://schemas.openxmlformats.org/officeDocument/2006/relationships/tags" Target="../tags/tag71.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6.xml"/><Relationship Id="rId4" Type="http://schemas.openxmlformats.org/officeDocument/2006/relationships/image" Target="../media/image9.png"/><Relationship Id="rId3" Type="http://schemas.openxmlformats.org/officeDocument/2006/relationships/tags" Target="../tags/tag75.xml"/><Relationship Id="rId2" Type="http://schemas.openxmlformats.org/officeDocument/2006/relationships/image" Target="../media/image10.png"/><Relationship Id="rId1" Type="http://schemas.openxmlformats.org/officeDocument/2006/relationships/tags" Target="../tags/tag7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758045" y="6524625"/>
            <a:ext cx="2350135"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1819910" y="84455"/>
            <a:ext cx="8318500" cy="829310"/>
          </a:xfrm>
          <a:prstGeom prst="rect">
            <a:avLst/>
          </a:prstGeom>
        </p:spPr>
      </p:pic>
      <p:sp>
        <p:nvSpPr>
          <p:cNvPr id="7" name="文本框 6"/>
          <p:cNvSpPr txBox="1"/>
          <p:nvPr/>
        </p:nvSpPr>
        <p:spPr>
          <a:xfrm>
            <a:off x="8290560" y="937260"/>
            <a:ext cx="3901440" cy="368300"/>
          </a:xfrm>
          <a:prstGeom prst="rect">
            <a:avLst/>
          </a:prstGeom>
          <a:noFill/>
        </p:spPr>
        <p:txBody>
          <a:bodyPr wrap="square" rtlCol="0">
            <a:spAutoFit/>
          </a:bodyPr>
          <a:lstStyle/>
          <a:p>
            <a:r>
              <a:rPr lang="en-US" altLang="zh-CN" b="1" smtClean="0">
                <a:solidFill>
                  <a:schemeClr val="accent1"/>
                </a:solidFill>
                <a:sym typeface="+mn-ea"/>
              </a:rPr>
              <a:t>  </a:t>
            </a:r>
            <a:r>
              <a:rPr lang="zh-CN" altLang="en-US" sz="1600" b="1" smtClean="0">
                <a:solidFill>
                  <a:schemeClr val="accent1"/>
                </a:solidFill>
                <a:sym typeface="+mn-ea"/>
              </a:rPr>
              <a:t>外研版高中英语  选择性</a:t>
            </a:r>
            <a:r>
              <a:rPr lang="zh-CN" altLang="en-US" sz="1600" b="1">
                <a:solidFill>
                  <a:schemeClr val="accent1"/>
                </a:solidFill>
                <a:sym typeface="+mn-ea"/>
              </a:rPr>
              <a:t>必修第四册</a:t>
            </a:r>
            <a:r>
              <a:rPr lang="zh-CN" altLang="en-US" b="1">
                <a:solidFill>
                  <a:schemeClr val="accent1"/>
                </a:solidFill>
                <a:sym typeface="+mn-ea"/>
              </a:rPr>
              <a:t>   </a:t>
            </a:r>
            <a:endParaRPr lang="zh-CN" altLang="en-US"/>
          </a:p>
        </p:txBody>
      </p:sp>
      <p:sp>
        <p:nvSpPr>
          <p:cNvPr id="8" name="文本框 7"/>
          <p:cNvSpPr txBox="1"/>
          <p:nvPr/>
        </p:nvSpPr>
        <p:spPr>
          <a:xfrm>
            <a:off x="1148080" y="1842770"/>
            <a:ext cx="9893300" cy="922020"/>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ea typeface="字魂27号-布丁体" panose="00000500000000000000" charset="-122"/>
                <a:cs typeface="Times New Roman" panose="02020603050405020304" charset="0"/>
                <a:sym typeface="+mn-ea"/>
              </a:rPr>
              <a:t> </a:t>
            </a:r>
            <a:r>
              <a:rPr lang="en-US" altLang="zh-CN" sz="5400" b="1">
                <a:solidFill>
                  <a:srgbClr val="FF0000"/>
                </a:solidFill>
                <a:latin typeface="Times New Roman" panose="02020603050405020304" charset="0"/>
                <a:ea typeface="字魂27号-布丁体" panose="00000500000000000000" charset="-122"/>
                <a:cs typeface="Times New Roman" panose="02020603050405020304" charset="0"/>
                <a:sym typeface="+mn-ea"/>
              </a:rPr>
              <a:t>Unit 6    Space and beyond</a:t>
            </a:r>
            <a:endParaRPr lang="en-US" altLang="zh-CN" sz="5400" b="1">
              <a:solidFill>
                <a:srgbClr val="FF0000"/>
              </a:solidFill>
              <a:latin typeface="Times New Roman" panose="02020603050405020304" charset="0"/>
              <a:ea typeface="字魂27号-布丁体" panose="00000500000000000000" charset="-122"/>
              <a:cs typeface="Times New Roman" panose="02020603050405020304" charset="0"/>
              <a:sym typeface="+mn-ea"/>
            </a:endParaRPr>
          </a:p>
        </p:txBody>
      </p:sp>
      <p:sp>
        <p:nvSpPr>
          <p:cNvPr id="9" name="文本框 8"/>
          <p:cNvSpPr txBox="1"/>
          <p:nvPr/>
        </p:nvSpPr>
        <p:spPr>
          <a:xfrm>
            <a:off x="989330" y="3302000"/>
            <a:ext cx="10344785" cy="706755"/>
          </a:xfrm>
          <a:prstGeom prst="rect">
            <a:avLst/>
          </a:prstGeom>
          <a:noFill/>
        </p:spPr>
        <p:txBody>
          <a:bodyPr wrap="square" rtlCol="0">
            <a:spAutoFit/>
          </a:bodyPr>
          <a:lstStyle/>
          <a:p>
            <a:r>
              <a:rPr lang="zh-CN" altLang="en-US" sz="4000">
                <a:solidFill>
                  <a:srgbClr val="FF0000"/>
                </a:solidFill>
                <a:latin typeface="Times New Roman" panose="02020603050405020304" charset="0"/>
                <a:ea typeface="字魂27号-布丁体" panose="00000500000000000000" charset="-122"/>
                <a:cs typeface="Times New Roman" panose="02020603050405020304" charset="0"/>
                <a:sym typeface="+mn-ea"/>
              </a:rPr>
              <a:t>Period</a:t>
            </a:r>
            <a:r>
              <a:rPr lang="en-US" altLang="zh-CN" sz="4000">
                <a:solidFill>
                  <a:srgbClr val="FF0000"/>
                </a:solidFill>
                <a:latin typeface="Times New Roman" panose="02020603050405020304" charset="0"/>
                <a:ea typeface="字魂27号-布丁体" panose="00000500000000000000" charset="-122"/>
                <a:cs typeface="Times New Roman" panose="02020603050405020304" charset="0"/>
                <a:sym typeface="+mn-ea"/>
              </a:rPr>
              <a:t> 3  Developing ideas and Presenting ideas  </a:t>
            </a:r>
            <a:endParaRPr lang="en-US" altLang="zh-CN" sz="4000">
              <a:solidFill>
                <a:srgbClr val="FF0000"/>
              </a:solidFill>
              <a:latin typeface="Times New Roman" panose="02020603050405020304" charset="0"/>
              <a:ea typeface="字魂27号-布丁体" panose="00000500000000000000" charset="-122"/>
              <a:cs typeface="Times New Roman" panose="02020603050405020304" charset="0"/>
              <a:sym typeface="+mn-ea"/>
            </a:endParaRPr>
          </a:p>
        </p:txBody>
      </p:sp>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93700" y="828040"/>
            <a:ext cx="11405235" cy="1383665"/>
          </a:xfrm>
          <a:prstGeom prst="rect">
            <a:avLst/>
          </a:prstGeom>
          <a:noFill/>
          <a:ln w="9525">
            <a:noFill/>
          </a:ln>
        </p:spPr>
        <p:txBody>
          <a:bodyPr wrap="square">
            <a:spAutoFit/>
          </a:bodyPr>
          <a:lstStyle/>
          <a:p>
            <a:pPr indent="0" fontAlgn="auto">
              <a:lnSpc>
                <a:spcPct val="150000"/>
              </a:lnSpc>
            </a:pPr>
            <a:r>
              <a:rPr lang="en-US" sz="2800" b="0">
                <a:latin typeface="Times New Roman" panose="02020603050405020304" charset="0"/>
              </a:rPr>
              <a:t>2. Which development in astronomy mentioned in the passage has made the greatest impression on you?</a:t>
            </a:r>
            <a:endParaRPr lang="zh-CN" altLang="en-US" sz="2800"/>
          </a:p>
        </p:txBody>
      </p:sp>
      <p:sp>
        <p:nvSpPr>
          <p:cNvPr id="6" name="文本框 5"/>
          <p:cNvSpPr txBox="1"/>
          <p:nvPr/>
        </p:nvSpPr>
        <p:spPr>
          <a:xfrm>
            <a:off x="659130" y="2789555"/>
            <a:ext cx="10201275" cy="1383665"/>
          </a:xfrm>
          <a:prstGeom prst="rect">
            <a:avLst/>
          </a:prstGeom>
          <a:noFill/>
          <a:ln w="9525">
            <a:noFill/>
          </a:ln>
        </p:spPr>
        <p:txBody>
          <a:bodyPr wrap="square">
            <a:spAutoFit/>
          </a:bodyPr>
          <a:lstStyle/>
          <a:p>
            <a:pPr indent="0" fontAlgn="auto">
              <a:lnSpc>
                <a:spcPct val="150000"/>
              </a:lnSpc>
            </a:pPr>
            <a:r>
              <a:rPr lang="en-US" sz="2800" b="0">
                <a:solidFill>
                  <a:srgbClr val="FF0000"/>
                </a:solidFill>
                <a:latin typeface="Times New Roman" panose="02020603050405020304" charset="0"/>
              </a:rPr>
              <a:t>The FAST telescope called “Eye of Heaven” leaves me the greatest impression. </a:t>
            </a:r>
            <a:endParaRPr lang="zh-CN" altLang="en-US" sz="2800"/>
          </a:p>
        </p:txBody>
      </p:sp>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3" name="表格 2"/>
          <p:cNvGraphicFramePr>
            <a:graphicFrameLocks noGrp="1"/>
          </p:cNvGraphicFramePr>
          <p:nvPr>
            <p:custDataLst>
              <p:tags r:id="rId1"/>
            </p:custDataLst>
          </p:nvPr>
        </p:nvGraphicFramePr>
        <p:xfrm>
          <a:off x="4027170" y="127000"/>
          <a:ext cx="3738880" cy="616585"/>
        </p:xfrm>
        <a:graphic>
          <a:graphicData uri="http://schemas.openxmlformats.org/drawingml/2006/table">
            <a:tbl>
              <a:tblPr firstRow="1" bandRow="1">
                <a:tableStyleId>{5940675A-B579-460E-94D1-54222C63F5DA}</a:tableStyleId>
              </a:tblPr>
              <a:tblGrid>
                <a:gridCol w="3738880"/>
              </a:tblGrid>
              <a:tr h="616585">
                <a:tc>
                  <a:txBody>
                    <a:bodyPr wrap="square"/>
                    <a:lstStyle/>
                    <a:p>
                      <a:pPr indent="0" algn="ctr">
                        <a:buNone/>
                      </a:pPr>
                      <a:r>
                        <a:rPr lang="en-US" sz="3200" b="1">
                          <a:solidFill>
                            <a:srgbClr val="ED7D31"/>
                          </a:solidFill>
                          <a:latin typeface="Times New Roman" panose="02020603050405020304" charset="0"/>
                          <a:cs typeface="Times New Roman" panose="02020603050405020304" charset="0"/>
                        </a:rPr>
                        <a:t>Think &amp; Share</a:t>
                      </a:r>
                      <a:endParaRPr lang="en-US" altLang="en-US" sz="3200" b="1">
                        <a:solidFill>
                          <a:srgbClr val="ED7D31"/>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solidFill>
                  </a:tcPr>
                </a:tc>
              </a:tr>
            </a:tbl>
          </a:graphicData>
        </a:graphic>
      </p:graphicFrame>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675640" y="1078865"/>
            <a:ext cx="10474960" cy="1383665"/>
          </a:xfrm>
          <a:prstGeom prst="rect">
            <a:avLst/>
          </a:prstGeom>
          <a:noFill/>
          <a:ln w="9525">
            <a:noFill/>
          </a:ln>
        </p:spPr>
        <p:txBody>
          <a:bodyPr wrap="square">
            <a:spAutoFit/>
          </a:bodyPr>
          <a:lstStyle/>
          <a:p>
            <a:pPr indent="0" fontAlgn="auto">
              <a:lnSpc>
                <a:spcPct val="150000"/>
              </a:lnSpc>
            </a:pPr>
            <a:r>
              <a:rPr lang="en-US" sz="2800" b="0">
                <a:latin typeface="Times New Roman" panose="02020603050405020304" charset="0"/>
              </a:rPr>
              <a:t>3. In what different ways do the two reading passage in this unit reflect the spirit of exploration?</a:t>
            </a:r>
            <a:r>
              <a:rPr lang="en-US" sz="2400" b="0">
                <a:latin typeface="Times New Roman" panose="02020603050405020304" charset="0"/>
              </a:rPr>
              <a:t> </a:t>
            </a:r>
            <a:endParaRPr lang="zh-CN" altLang="en-US" sz="2400"/>
          </a:p>
        </p:txBody>
      </p:sp>
      <p:sp>
        <p:nvSpPr>
          <p:cNvPr id="4" name="文本框 3"/>
          <p:cNvSpPr txBox="1"/>
          <p:nvPr/>
        </p:nvSpPr>
        <p:spPr>
          <a:xfrm>
            <a:off x="950595" y="2601595"/>
            <a:ext cx="10200005" cy="3415030"/>
          </a:xfrm>
          <a:prstGeom prst="rect">
            <a:avLst/>
          </a:prstGeom>
          <a:noFill/>
          <a:ln w="9525">
            <a:noFill/>
          </a:ln>
        </p:spPr>
        <p:txBody>
          <a:bodyPr wrap="square">
            <a:spAutoFit/>
          </a:bodyPr>
          <a:lstStyle/>
          <a:p>
            <a:pPr indent="133350" fontAlgn="auto">
              <a:lnSpc>
                <a:spcPct val="200000"/>
              </a:lnSpc>
            </a:pPr>
            <a:r>
              <a:rPr lang="en-US" sz="2400" b="0">
                <a:solidFill>
                  <a:srgbClr val="FF0000"/>
                </a:solidFill>
                <a:latin typeface="Times New Roman" panose="02020603050405020304" charset="0"/>
              </a:rPr>
              <a:t>    The first passage is mainly about the Challenger disaster. Although it was a tragedy, people did not stop exploring space. This shows that people will always seek to explore space, even if some lose their life in ding so. </a:t>
            </a:r>
            <a:endParaRPr lang="en-US" sz="2400" b="0">
              <a:solidFill>
                <a:srgbClr val="FF0000"/>
              </a:solidFill>
              <a:latin typeface="Times New Roman" panose="02020603050405020304" charset="0"/>
            </a:endParaRPr>
          </a:p>
          <a:p>
            <a:pPr indent="133350" fontAlgn="auto">
              <a:lnSpc>
                <a:spcPct val="150000"/>
              </a:lnSpc>
            </a:pPr>
            <a:r>
              <a:rPr lang="en-US" sz="2400" b="0">
                <a:solidFill>
                  <a:srgbClr val="FF0000"/>
                </a:solidFill>
                <a:latin typeface="Times New Roman" panose="02020603050405020304" charset="0"/>
              </a:rPr>
              <a:t>      .....</a:t>
            </a:r>
            <a:endParaRPr lang="en-US" sz="2400" b="0">
              <a:solidFill>
                <a:srgbClr val="FF0000"/>
              </a:solidFill>
              <a:latin typeface="Times New Roman" panose="02020603050405020304" charset="0"/>
            </a:endParaRPr>
          </a:p>
          <a:p>
            <a:pPr indent="133350" fontAlgn="auto">
              <a:lnSpc>
                <a:spcPct val="150000"/>
              </a:lnSpc>
            </a:pPr>
            <a:r>
              <a:rPr lang="en-US" sz="2400" b="0">
                <a:solidFill>
                  <a:srgbClr val="FF0000"/>
                </a:solidFill>
                <a:latin typeface="Times New Roman" panose="02020603050405020304" charset="0"/>
              </a:rPr>
              <a:t>   (Please refer to next page)</a:t>
            </a:r>
            <a:endParaRPr lang="en-US" sz="2400" b="0">
              <a:solidFill>
                <a:srgbClr val="FF0000"/>
              </a:solidFill>
              <a:latin typeface="Times New Roman" panose="02020603050405020304" charset="0"/>
            </a:endParaRPr>
          </a:p>
        </p:txBody>
      </p:sp>
      <p:graphicFrame>
        <p:nvGraphicFramePr>
          <p:cNvPr id="3" name="表格 2"/>
          <p:cNvGraphicFramePr>
            <a:graphicFrameLocks noGrp="1"/>
          </p:cNvGraphicFramePr>
          <p:nvPr>
            <p:custDataLst>
              <p:tags r:id="rId1"/>
            </p:custDataLst>
          </p:nvPr>
        </p:nvGraphicFramePr>
        <p:xfrm>
          <a:off x="4027170" y="133350"/>
          <a:ext cx="3738880" cy="701040"/>
        </p:xfrm>
        <a:graphic>
          <a:graphicData uri="http://schemas.openxmlformats.org/drawingml/2006/table">
            <a:tbl>
              <a:tblPr firstRow="1" bandRow="1">
                <a:tableStyleId>{5940675A-B579-460E-94D1-54222C63F5DA}</a:tableStyleId>
              </a:tblPr>
              <a:tblGrid>
                <a:gridCol w="3738880"/>
              </a:tblGrid>
              <a:tr h="701040">
                <a:tc>
                  <a:txBody>
                    <a:bodyPr wrap="square"/>
                    <a:lstStyle/>
                    <a:p>
                      <a:pPr indent="0" algn="ctr">
                        <a:buNone/>
                      </a:pPr>
                      <a:r>
                        <a:rPr lang="en-US" sz="3200" b="1">
                          <a:solidFill>
                            <a:srgbClr val="ED7D31"/>
                          </a:solidFill>
                          <a:latin typeface="Times New Roman" panose="02020603050405020304" charset="0"/>
                          <a:cs typeface="Times New Roman" panose="02020603050405020304" charset="0"/>
                        </a:rPr>
                        <a:t>Think &amp; Share</a:t>
                      </a:r>
                      <a:endParaRPr lang="en-US" altLang="en-US" sz="3200" b="1">
                        <a:solidFill>
                          <a:srgbClr val="ED7D31"/>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solidFill>
                  </a:tcPr>
                </a:tc>
              </a:tr>
            </a:tbl>
          </a:graphicData>
        </a:graphic>
      </p:graphicFrame>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85545" y="1046480"/>
            <a:ext cx="10313670" cy="5262245"/>
          </a:xfrm>
          <a:prstGeom prst="rect">
            <a:avLst/>
          </a:prstGeom>
          <a:noFill/>
        </p:spPr>
        <p:txBody>
          <a:bodyPr wrap="square" rtlCol="0" anchor="t">
            <a:spAutoFit/>
          </a:bodyPr>
          <a:lstStyle/>
          <a:p>
            <a:pPr indent="133350" fontAlgn="auto">
              <a:lnSpc>
                <a:spcPct val="200000"/>
              </a:lnSpc>
            </a:pPr>
            <a:r>
              <a:rPr lang="en-US">
                <a:solidFill>
                  <a:srgbClr val="FF0000"/>
                </a:solidFill>
                <a:latin typeface="Times New Roman" panose="02020603050405020304" charset="0"/>
                <a:sym typeface="+mn-ea"/>
              </a:rPr>
              <a:t>   </a:t>
            </a:r>
            <a:r>
              <a:rPr lang="en-US" sz="2400">
                <a:solidFill>
                  <a:srgbClr val="FF0000"/>
                </a:solidFill>
                <a:latin typeface="Times New Roman" panose="02020603050405020304" charset="0"/>
                <a:sym typeface="+mn-ea"/>
              </a:rPr>
              <a:t> </a:t>
            </a:r>
            <a:r>
              <a:rPr lang="en-US" sz="2400">
                <a:solidFill>
                  <a:schemeClr val="accent1">
                    <a:lumMod val="75000"/>
                  </a:schemeClr>
                </a:solidFill>
                <a:latin typeface="Times New Roman" panose="02020603050405020304" charset="0"/>
                <a:sym typeface="+mn-ea"/>
              </a:rPr>
              <a:t>The second passage is about the development of the telescope, and how it reflects the desire to explore the unknown. Unlike the exploration conducted by astronauts of the Challenger such as those in the Challenger, the exploration in the second passage was conducted by people located on Earth, at no personal risk. </a:t>
            </a:r>
            <a:endParaRPr lang="en-US" sz="2400" b="0">
              <a:solidFill>
                <a:schemeClr val="accent1">
                  <a:lumMod val="75000"/>
                </a:schemeClr>
              </a:solidFill>
              <a:latin typeface="Times New Roman" panose="02020603050405020304" charset="0"/>
            </a:endParaRPr>
          </a:p>
          <a:p>
            <a:pPr indent="133350" fontAlgn="auto">
              <a:lnSpc>
                <a:spcPct val="200000"/>
              </a:lnSpc>
            </a:pPr>
            <a:r>
              <a:rPr lang="en-US" sz="2400">
                <a:solidFill>
                  <a:srgbClr val="FF0000"/>
                </a:solidFill>
                <a:latin typeface="Times New Roman" panose="02020603050405020304" charset="0"/>
                <a:sym typeface="+mn-ea"/>
              </a:rPr>
              <a:t>     Nevertheless, the knowledge gained from telescope is immense. The two passages show that there are different ways of exploring universe and of gaining knowledge.  </a:t>
            </a:r>
            <a:endParaRPr lang="zh-CN" altLang="en-US" sz="2400"/>
          </a:p>
        </p:txBody>
      </p:sp>
      <p:graphicFrame>
        <p:nvGraphicFramePr>
          <p:cNvPr id="5" name="表格 4"/>
          <p:cNvGraphicFramePr>
            <a:graphicFrameLocks noGrp="1"/>
          </p:cNvGraphicFramePr>
          <p:nvPr>
            <p:custDataLst>
              <p:tags r:id="rId1"/>
            </p:custDataLst>
          </p:nvPr>
        </p:nvGraphicFramePr>
        <p:xfrm>
          <a:off x="4027170" y="133350"/>
          <a:ext cx="3738880" cy="701040"/>
        </p:xfrm>
        <a:graphic>
          <a:graphicData uri="http://schemas.openxmlformats.org/drawingml/2006/table">
            <a:tbl>
              <a:tblPr firstRow="1" bandRow="1">
                <a:tableStyleId>{5940675A-B579-460E-94D1-54222C63F5DA}</a:tableStyleId>
              </a:tblPr>
              <a:tblGrid>
                <a:gridCol w="3738880"/>
              </a:tblGrid>
              <a:tr h="701040">
                <a:tc>
                  <a:txBody>
                    <a:bodyPr wrap="square"/>
                    <a:lstStyle/>
                    <a:p>
                      <a:pPr indent="0" algn="ctr">
                        <a:buNone/>
                      </a:pPr>
                      <a:r>
                        <a:rPr lang="en-US" sz="3200" b="1">
                          <a:solidFill>
                            <a:srgbClr val="ED7D31"/>
                          </a:solidFill>
                          <a:latin typeface="Times New Roman" panose="02020603050405020304" charset="0"/>
                          <a:cs typeface="Times New Roman" panose="02020603050405020304" charset="0"/>
                        </a:rPr>
                        <a:t>Think &amp; Share</a:t>
                      </a:r>
                      <a:endParaRPr lang="en-US" altLang="en-US" sz="3200" b="1">
                        <a:solidFill>
                          <a:srgbClr val="ED7D31"/>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solidFill>
                  </a:tcPr>
                </a:tc>
              </a:tr>
            </a:tbl>
          </a:graphicData>
        </a:graphic>
      </p:graphicFrame>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88565" y="0"/>
            <a:ext cx="8409305" cy="705485"/>
          </a:xfrm>
        </p:spPr>
        <p:txBody>
          <a:bodyPr/>
          <a:lstStyle/>
          <a:p>
            <a:pPr algn="ctr"/>
            <a:r>
              <a:rPr lang="zh-CN" altLang="en-US">
                <a:solidFill>
                  <a:schemeClr val="accent1"/>
                </a:solidFill>
                <a:effectLst>
                  <a:outerShdw blurRad="38100" dist="25400" dir="5400000" algn="ctr" rotWithShape="0">
                    <a:srgbClr val="6E747A">
                      <a:alpha val="43000"/>
                    </a:srgbClr>
                  </a:outerShdw>
                </a:effectLst>
              </a:rPr>
              <a:t>Give a talk about the quote</a:t>
            </a:r>
            <a:endParaRPr lang="zh-CN" altLang="en-US">
              <a:solidFill>
                <a:schemeClr val="accent1"/>
              </a:solidFill>
              <a:effectLst>
                <a:outerShdw blurRad="38100" dist="25400" dir="5400000" algn="ctr" rotWithShape="0">
                  <a:srgbClr val="6E747A">
                    <a:alpha val="43000"/>
                  </a:srgbClr>
                </a:outerShdw>
              </a:effectLst>
            </a:endParaRPr>
          </a:p>
        </p:txBody>
      </p:sp>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3" name="表格 2"/>
          <p:cNvGraphicFramePr>
            <a:graphicFrameLocks noGrp="1"/>
          </p:cNvGraphicFramePr>
          <p:nvPr>
            <p:custDataLst>
              <p:tags r:id="rId1"/>
            </p:custDataLst>
          </p:nvPr>
        </p:nvGraphicFramePr>
        <p:xfrm>
          <a:off x="161925" y="1012190"/>
          <a:ext cx="11838940" cy="5807710"/>
        </p:xfrm>
        <a:graphic>
          <a:graphicData uri="http://schemas.openxmlformats.org/drawingml/2006/table">
            <a:tbl>
              <a:tblPr firstRow="1" bandRow="1">
                <a:tableStyleId>{5940675A-B579-460E-94D1-54222C63F5DA}</a:tableStyleId>
              </a:tblPr>
              <a:tblGrid>
                <a:gridCol w="2010410"/>
                <a:gridCol w="9828530"/>
              </a:tblGrid>
              <a:tr h="1238250">
                <a:tc gridSpan="2">
                  <a:txBody>
                    <a:bodyPr wrap="square"/>
                    <a:lstStyle/>
                    <a:p>
                      <a:pPr indent="0" fontAlgn="auto">
                        <a:lnSpc>
                          <a:spcPct val="150000"/>
                        </a:lnSpc>
                        <a:buNone/>
                      </a:pPr>
                      <a:r>
                        <a:rPr lang="en-US" sz="2400" b="0" i="1">
                          <a:latin typeface="Times New Roman" panose="02020603050405020304" charset="0"/>
                          <a:cs typeface="Times New Roman" panose="02020603050405020304" charset="0"/>
                        </a:rPr>
                        <a:t> The more we know, the more we feel our ignorance; the more we feel how much remains unknown. (Humphry Davy)</a:t>
                      </a:r>
                      <a:r>
                        <a:rPr lang="en-US" sz="2400" b="0" i="1">
                          <a:latin typeface="宋体" panose="02010600030101010101" pitchFamily="2" charset="-122"/>
                          <a:ea typeface="宋体" panose="02010600030101010101" pitchFamily="2" charset="-122"/>
                          <a:cs typeface="宋体" panose="02010600030101010101" pitchFamily="2" charset="-122"/>
                        </a:rPr>
                        <a:t>   </a:t>
                      </a:r>
                      <a:endParaRPr lang="en-US" altLang="en-US" sz="2400" b="0" i="1">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758190">
                <a:tc>
                  <a:txBody>
                    <a:bodyPr wrap="square"/>
                    <a:lstStyle/>
                    <a:p>
                      <a:pPr indent="0" fontAlgn="auto">
                        <a:lnSpc>
                          <a:spcPct val="150000"/>
                        </a:lnSpc>
                        <a:buNone/>
                      </a:pPr>
                      <a:r>
                        <a:rPr lang="en-US" sz="2400" b="0">
                          <a:solidFill>
                            <a:srgbClr val="ED7D31"/>
                          </a:solidFill>
                          <a:latin typeface="Times New Roman" panose="02020603050405020304" charset="0"/>
                          <a:cs typeface="Times New Roman" panose="02020603050405020304" charset="0"/>
                        </a:rPr>
                        <a:t>Point of view</a:t>
                      </a:r>
                      <a:endParaRPr lang="en-US" altLang="en-US" sz="2400" b="0">
                        <a:solidFill>
                          <a:srgbClr val="ED7D31"/>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150000"/>
                        </a:lnSpc>
                        <a:buNone/>
                      </a:pP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90600">
                <a:tc>
                  <a:txBody>
                    <a:bodyPr wrap="square"/>
                    <a:lstStyle/>
                    <a:p>
                      <a:pPr indent="0" fontAlgn="auto">
                        <a:lnSpc>
                          <a:spcPct val="150000"/>
                        </a:lnSpc>
                        <a:buNone/>
                      </a:pPr>
                      <a:r>
                        <a:rPr lang="en-US" sz="2400" b="0">
                          <a:solidFill>
                            <a:srgbClr val="ED7D31"/>
                          </a:solidFill>
                          <a:latin typeface="Times New Roman" panose="02020603050405020304" charset="0"/>
                          <a:cs typeface="Times New Roman" panose="02020603050405020304" charset="0"/>
                        </a:rPr>
                        <a:t>Argument </a:t>
                      </a:r>
                      <a:endParaRPr lang="en-US" altLang="en-US" sz="2400" b="0">
                        <a:solidFill>
                          <a:srgbClr val="ED7D31"/>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wrap="square"/>
                    <a:lstStyle/>
                    <a:p>
                      <a:pPr indent="0" fontAlgn="auto">
                        <a:lnSpc>
                          <a:spcPct val="150000"/>
                        </a:lnSpc>
                        <a:buNone/>
                      </a:pPr>
                      <a:endParaRPr lang="en-US" altLang="en-US" sz="2400" b="0">
                        <a:solidFill>
                          <a:srgbClr val="FF0000"/>
                        </a:solidFill>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20670">
                <a:tc>
                  <a:txBody>
                    <a:bodyPr wrap="square"/>
                    <a:lstStyle/>
                    <a:p>
                      <a:pPr indent="0" fontAlgn="auto">
                        <a:lnSpc>
                          <a:spcPct val="150000"/>
                        </a:lnSpc>
                        <a:buNone/>
                      </a:pPr>
                      <a:r>
                        <a:rPr lang="en-US" sz="2400" b="0">
                          <a:solidFill>
                            <a:srgbClr val="ED7D31"/>
                          </a:solidFill>
                          <a:latin typeface="Times New Roman" panose="02020603050405020304" charset="0"/>
                          <a:cs typeface="Times New Roman" panose="02020603050405020304" charset="0"/>
                        </a:rPr>
                        <a:t>Supporting examples: </a:t>
                      </a:r>
                      <a:endParaRPr lang="en-US" altLang="en-US" sz="2400" b="0">
                        <a:solidFill>
                          <a:srgbClr val="ED7D31"/>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
        <p:nvSpPr>
          <p:cNvPr id="4" name="文本框 3"/>
          <p:cNvSpPr txBox="1"/>
          <p:nvPr/>
        </p:nvSpPr>
        <p:spPr>
          <a:xfrm>
            <a:off x="2284730" y="2370455"/>
            <a:ext cx="6393180" cy="460375"/>
          </a:xfrm>
          <a:prstGeom prst="rect">
            <a:avLst/>
          </a:prstGeom>
          <a:noFill/>
        </p:spPr>
        <p:txBody>
          <a:bodyPr wrap="square" rtlCol="0">
            <a:spAutoFit/>
          </a:bodyPr>
          <a:lstStyle/>
          <a:p>
            <a:r>
              <a:rPr lang="en-US" sz="2400">
                <a:solidFill>
                  <a:srgbClr val="FF0000"/>
                </a:solidFill>
                <a:latin typeface="Times New Roman" panose="02020603050405020304" charset="0"/>
                <a:cs typeface="Times New Roman" panose="02020603050405020304" charset="0"/>
                <a:sym typeface="+mn-ea"/>
              </a:rPr>
              <a:t>I can not agree with the saying more. </a:t>
            </a:r>
            <a:endParaRPr lang="zh-CN" altLang="en-US" sz="2400"/>
          </a:p>
        </p:txBody>
      </p:sp>
      <p:sp>
        <p:nvSpPr>
          <p:cNvPr id="5" name="文本框 4"/>
          <p:cNvSpPr txBox="1"/>
          <p:nvPr/>
        </p:nvSpPr>
        <p:spPr>
          <a:xfrm>
            <a:off x="2285365" y="3160395"/>
            <a:ext cx="9567545" cy="3415030"/>
          </a:xfrm>
          <a:prstGeom prst="rect">
            <a:avLst/>
          </a:prstGeom>
          <a:noFill/>
        </p:spPr>
        <p:txBody>
          <a:bodyPr wrap="square" rtlCol="0">
            <a:spAutoFit/>
          </a:bodyPr>
          <a:lstStyle/>
          <a:p>
            <a:pPr fontAlgn="auto">
              <a:lnSpc>
                <a:spcPct val="150000"/>
              </a:lnSpc>
            </a:pP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Take reading for example. T</a:t>
            </a:r>
            <a:r>
              <a:rPr lang="en-US" sz="2400">
                <a:solidFill>
                  <a:srgbClr val="FF0000"/>
                </a:solidFill>
                <a:latin typeface="Times New Roman" panose="02020603050405020304" charset="0"/>
                <a:cs typeface="Times New Roman" panose="02020603050405020304" charset="0"/>
                <a:sym typeface="+mn-ea"/>
              </a:rPr>
              <a:t>he more you read good books, </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the more shallow </a:t>
            </a:r>
            <a:r>
              <a:rPr lang="en-US" sz="2400">
                <a:solidFill>
                  <a:srgbClr val="FF0000"/>
                </a:solidFill>
                <a:latin typeface="Times New Roman" panose="02020603050405020304" charset="0"/>
                <a:cs typeface="Times New Roman" panose="02020603050405020304" charset="0"/>
                <a:sym typeface="+mn-ea"/>
              </a:rPr>
              <a:t>you will feel</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 and the less when you realize that you </a:t>
            </a:r>
            <a:r>
              <a:rPr lang="en-US" sz="2400">
                <a:solidFill>
                  <a:srgbClr val="FF0000"/>
                </a:solidFill>
                <a:latin typeface="Times New Roman" panose="02020603050405020304" charset="0"/>
                <a:cs typeface="Times New Roman" panose="02020603050405020304" charset="0"/>
                <a:sym typeface="+mn-ea"/>
              </a:rPr>
              <a:t>know too little, </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you will</a:t>
            </a:r>
            <a:r>
              <a:rPr lang="en-US" sz="2400">
                <a:solidFill>
                  <a:srgbClr val="FF0000"/>
                </a:solidFill>
                <a:latin typeface="Times New Roman" panose="02020603050405020304" charset="0"/>
                <a:cs typeface="Times New Roman" panose="02020603050405020304" charset="0"/>
                <a:sym typeface="+mn-ea"/>
              </a:rPr>
              <a:t> </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actively do more reading</a:t>
            </a:r>
            <a:r>
              <a:rPr lang="en-US" sz="2400">
                <a:solidFill>
                  <a:srgbClr val="FF0000"/>
                </a:solidFill>
                <a:latin typeface="Times New Roman" panose="02020603050405020304" charset="0"/>
                <a:cs typeface="Times New Roman" panose="02020603050405020304" charset="0"/>
                <a:sym typeface="+mn-ea"/>
              </a:rPr>
              <a:t>. On the contrary, those who have read fewer books often think that they know a lot, but they do not realize that the ocean of knowledge is endless. As the saying goes, “My life is limited while knowledge is infinite.”</a:t>
            </a:r>
            <a:endParaRPr lang="zh-CN" altLang="en-US" sz="240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3700" y="0"/>
            <a:ext cx="11798935" cy="705485"/>
          </a:xfrm>
        </p:spPr>
        <p:txBody>
          <a:bodyPr>
            <a:normAutofit/>
          </a:bodyPr>
          <a:lstStyle/>
          <a:p>
            <a:r>
              <a:rPr lang="en-US" altLang="zh-CN">
                <a:ln w="22225">
                  <a:solidFill>
                    <a:schemeClr val="accent2"/>
                  </a:solidFill>
                  <a:prstDash val="solid"/>
                </a:ln>
                <a:solidFill>
                  <a:srgbClr val="FF0000"/>
                </a:solidFill>
                <a:effectLst/>
                <a:sym typeface="+mn-ea"/>
              </a:rPr>
              <a:t>Part 2</a:t>
            </a:r>
            <a:r>
              <a:rPr lang="en-US" altLang="zh-CN">
                <a:sym typeface="+mn-ea"/>
              </a:rPr>
              <a:t> </a:t>
            </a:r>
            <a:r>
              <a:rPr lang="en-US" altLang="zh-CN" sz="2800">
                <a:solidFill>
                  <a:srgbClr val="5753F3"/>
                </a:solidFill>
                <a:effectLst>
                  <a:outerShdw blurRad="38100" dist="25400" dir="5400000" algn="ctr" rotWithShape="0">
                    <a:srgbClr val="6E747A">
                      <a:alpha val="43000"/>
                    </a:srgbClr>
                  </a:outerShdw>
                </a:effectLst>
                <a:sym typeface="+mn-ea"/>
              </a:rPr>
              <a:t>Writing a journal entry about living in space</a:t>
            </a:r>
            <a:r>
              <a:rPr lang="en-US" altLang="zh-CN">
                <a:solidFill>
                  <a:srgbClr val="5753F3"/>
                </a:solidFill>
                <a:effectLst>
                  <a:outerShdw blurRad="38100" dist="25400" dir="5400000" algn="ctr" rotWithShape="0">
                    <a:srgbClr val="6E747A">
                      <a:alpha val="43000"/>
                    </a:srgbClr>
                  </a:outerShdw>
                </a:effectLst>
                <a:sym typeface="+mn-ea"/>
              </a:rPr>
              <a:t> </a:t>
            </a:r>
            <a:endParaRPr lang="zh-CN" altLang="en-US"/>
          </a:p>
        </p:txBody>
      </p:sp>
      <p:pic>
        <p:nvPicPr>
          <p:cNvPr id="4" name="图片 3"/>
          <p:cNvPicPr>
            <a:picLocks noChangeAspect="1"/>
          </p:cNvPicPr>
          <p:nvPr/>
        </p:nvPicPr>
        <p:blipFill>
          <a:blip r:embed="rId1"/>
          <a:stretch>
            <a:fillRect/>
          </a:stretch>
        </p:blipFill>
        <p:spPr>
          <a:xfrm rot="16200000">
            <a:off x="-294640" y="2047875"/>
            <a:ext cx="5416550" cy="3778885"/>
          </a:xfrm>
          <a:prstGeom prst="rect">
            <a:avLst/>
          </a:prstGeom>
        </p:spPr>
      </p:pic>
      <p:pic>
        <p:nvPicPr>
          <p:cNvPr id="5" name="图片 4"/>
          <p:cNvPicPr>
            <a:picLocks noChangeAspect="1"/>
          </p:cNvPicPr>
          <p:nvPr/>
        </p:nvPicPr>
        <p:blipFill>
          <a:blip r:embed="rId2"/>
          <a:stretch>
            <a:fillRect/>
          </a:stretch>
        </p:blipFill>
        <p:spPr>
          <a:xfrm rot="16200000">
            <a:off x="5556250" y="1840230"/>
            <a:ext cx="5417185" cy="4193540"/>
          </a:xfrm>
          <a:prstGeom prst="rect">
            <a:avLst/>
          </a:prstGeom>
        </p:spPr>
      </p:pic>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3"/>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3650" y="70"/>
            <a:ext cx="10969200" cy="705600"/>
          </a:xfrm>
        </p:spPr>
        <p:txBody>
          <a:bodyPr>
            <a:normAutofit fontScale="90000"/>
          </a:bodyPr>
          <a:lstStyle/>
          <a:p>
            <a:pPr algn="ctr"/>
            <a:br>
              <a:rPr lang="en-US" altLang="zh-CN">
                <a:solidFill>
                  <a:schemeClr val="accent1"/>
                </a:solidFill>
                <a:effectLst>
                  <a:outerShdw blurRad="38100" dist="25400" dir="5400000" algn="ctr" rotWithShape="0">
                    <a:srgbClr val="6E747A">
                      <a:alpha val="43000"/>
                    </a:srgbClr>
                  </a:outerShdw>
                </a:effectLst>
                <a:sym typeface="+mn-ea"/>
              </a:rPr>
            </a:br>
            <a:r>
              <a:rPr lang="en-US" altLang="zh-CN">
                <a:solidFill>
                  <a:schemeClr val="accent1"/>
                </a:solidFill>
                <a:effectLst>
                  <a:outerShdw blurRad="38100" dist="25400" dir="5400000" algn="ctr" rotWithShape="0">
                    <a:srgbClr val="6E747A">
                      <a:alpha val="43000"/>
                    </a:srgbClr>
                  </a:outerShdw>
                </a:effectLst>
                <a:sym typeface="+mn-ea"/>
              </a:rPr>
              <a:t>The outline of the writing</a:t>
            </a:r>
            <a:br>
              <a:rPr lang="en-US" altLang="zh-CN">
                <a:solidFill>
                  <a:schemeClr val="accent1"/>
                </a:solidFill>
                <a:effectLst>
                  <a:outerShdw blurRad="38100" dist="25400" dir="5400000" algn="ctr" rotWithShape="0">
                    <a:srgbClr val="6E747A">
                      <a:alpha val="43000"/>
                    </a:srgbClr>
                  </a:outerShdw>
                </a:effectLst>
              </a:rPr>
            </a:br>
            <a:endParaRPr lang="zh-CN" altLang="en-US"/>
          </a:p>
        </p:txBody>
      </p:sp>
      <p:graphicFrame>
        <p:nvGraphicFramePr>
          <p:cNvPr id="4" name="表格 3"/>
          <p:cNvGraphicFramePr>
            <a:graphicFrameLocks noGrp="1"/>
          </p:cNvGraphicFramePr>
          <p:nvPr>
            <p:custDataLst>
              <p:tags r:id="rId1"/>
            </p:custDataLst>
          </p:nvPr>
        </p:nvGraphicFramePr>
        <p:xfrm>
          <a:off x="519430" y="845820"/>
          <a:ext cx="11153140" cy="5567680"/>
        </p:xfrm>
        <a:graphic>
          <a:graphicData uri="http://schemas.openxmlformats.org/drawingml/2006/table">
            <a:tbl>
              <a:tblPr firstRow="1" bandRow="1">
                <a:tableStyleId>{5C22544A-7EE6-4342-B048-85BDC9FD1C3A}</a:tableStyleId>
              </a:tblPr>
              <a:tblGrid>
                <a:gridCol w="727075"/>
                <a:gridCol w="10426065"/>
              </a:tblGrid>
              <a:tr h="934720">
                <a:tc rowSpan="2">
                  <a:txBody>
                    <a:bodyPr wrap="square"/>
                    <a:lstStyle/>
                    <a:p>
                      <a:pPr>
                        <a:buNone/>
                      </a:pPr>
                      <a:endParaRPr lang="en-US" altLang="zh-CN" sz="2800">
                        <a:solidFill>
                          <a:schemeClr val="tx1"/>
                        </a:solidFill>
                      </a:endParaRPr>
                    </a:p>
                    <a:p>
                      <a:pPr>
                        <a:buNone/>
                      </a:pPr>
                      <a:endParaRPr lang="en-US" altLang="zh-CN" sz="2800">
                        <a:solidFill>
                          <a:schemeClr val="tx1"/>
                        </a:solidFill>
                      </a:endParaRPr>
                    </a:p>
                    <a:p>
                      <a:pPr>
                        <a:buNone/>
                      </a:pPr>
                      <a:r>
                        <a:rPr lang="en-US" altLang="zh-CN" sz="2800">
                          <a:solidFill>
                            <a:schemeClr val="tx1"/>
                          </a:solidFill>
                        </a:rPr>
                        <a:t>1</a:t>
                      </a:r>
                      <a:endParaRPr lang="en-US" altLang="zh-CN" sz="2800">
                        <a:solidFill>
                          <a:schemeClr val="tx1"/>
                        </a:solidFill>
                      </a:endParaRPr>
                    </a:p>
                  </a:txBody>
                  <a:tcPr vert="horz">
                    <a:solidFill>
                      <a:schemeClr val="tx2">
                        <a:lumMod val="10000"/>
                        <a:lumOff val="90000"/>
                      </a:schemeClr>
                    </a:solidFill>
                  </a:tcPr>
                </a:tc>
                <a:tc>
                  <a:txBody>
                    <a:bodyPr wrap="square"/>
                    <a:lstStyle/>
                    <a:p>
                      <a:pPr>
                        <a:buNone/>
                      </a:pPr>
                      <a:r>
                        <a:rPr lang="en-US" altLang="zh-CN" sz="2800"/>
                        <a:t>What astronauts need to do  in a spacecraft:</a:t>
                      </a:r>
                      <a:endParaRPr lang="en-US" altLang="zh-CN" sz="2800"/>
                    </a:p>
                  </a:txBody>
                  <a:tcPr vert="horz"/>
                </a:tc>
              </a:tr>
              <a:tr h="1922145">
                <a:tc vMerge="1">
                  <a:tcPr/>
                </a:tc>
                <a:tc>
                  <a:txBody>
                    <a:bodyPr wrap="square"/>
                    <a:lstStyle/>
                    <a:p>
                      <a:pPr fontAlgn="auto">
                        <a:lnSpc>
                          <a:spcPct val="150000"/>
                        </a:lnSpc>
                        <a:buNone/>
                      </a:pPr>
                      <a:r>
                        <a:rPr lang="en-US" altLang="zh-CN" sz="2800"/>
                        <a:t> </a:t>
                      </a:r>
                      <a:endParaRPr lang="en-US" altLang="zh-CN" sz="2800"/>
                    </a:p>
                  </a:txBody>
                  <a:tcPr vert="horz"/>
                </a:tc>
              </a:tr>
              <a:tr h="958215">
                <a:tc rowSpan="2">
                  <a:txBody>
                    <a:bodyPr wrap="square"/>
                    <a:lstStyle/>
                    <a:p>
                      <a:pPr>
                        <a:buNone/>
                      </a:pPr>
                      <a:endParaRPr lang="zh-CN" altLang="en-US" sz="2800"/>
                    </a:p>
                    <a:p>
                      <a:pPr>
                        <a:buNone/>
                      </a:pPr>
                      <a:endParaRPr lang="en-US" altLang="zh-CN" sz="2800"/>
                    </a:p>
                    <a:p>
                      <a:pPr>
                        <a:buNone/>
                      </a:pPr>
                      <a:r>
                        <a:rPr lang="en-US" altLang="zh-CN" sz="2800"/>
                        <a:t>2</a:t>
                      </a:r>
                      <a:endParaRPr lang="en-US" altLang="zh-CN" sz="2800"/>
                    </a:p>
                  </a:txBody>
                  <a:tcPr vert="horz">
                    <a:solidFill>
                      <a:schemeClr val="tx2">
                        <a:lumMod val="10000"/>
                        <a:lumOff val="90000"/>
                      </a:schemeClr>
                    </a:solidFill>
                  </a:tcPr>
                </a:tc>
                <a:tc>
                  <a:txBody>
                    <a:bodyPr wrap="square"/>
                    <a:lstStyle/>
                    <a:p>
                      <a:pPr>
                        <a:buNone/>
                      </a:pPr>
                      <a:r>
                        <a:rPr lang="en-US" altLang="zh-CN" sz="2800" b="1">
                          <a:solidFill>
                            <a:schemeClr val="bg1"/>
                          </a:solidFill>
                          <a:sym typeface="+mn-ea"/>
                        </a:rPr>
                        <a:t>What are provided for astronauts to help them keep fit:</a:t>
                      </a:r>
                      <a:endParaRPr lang="en-US" altLang="zh-CN" sz="2800" b="1">
                        <a:solidFill>
                          <a:schemeClr val="bg1"/>
                        </a:solidFill>
                        <a:sym typeface="+mn-ea"/>
                      </a:endParaRPr>
                    </a:p>
                  </a:txBody>
                  <a:tcPr vert="horz">
                    <a:solidFill>
                      <a:schemeClr val="accent1"/>
                    </a:solidFill>
                  </a:tcPr>
                </a:tc>
              </a:tr>
              <a:tr h="1752600">
                <a:tc vMerge="1">
                  <a:tcPr/>
                </a:tc>
                <a:tc>
                  <a:txBody>
                    <a:bodyPr wrap="square"/>
                    <a:lstStyle/>
                    <a:p>
                      <a:pPr fontAlgn="auto">
                        <a:lnSpc>
                          <a:spcPct val="150000"/>
                        </a:lnSpc>
                        <a:buNone/>
                      </a:pPr>
                      <a:endParaRPr lang="en-US" altLang="zh-CN" sz="2800"/>
                    </a:p>
                  </a:txBody>
                  <a:tcPr vert="horz"/>
                </a:tc>
              </a:tr>
            </a:tbl>
          </a:graphicData>
        </a:graphic>
      </p:graphicFrame>
      <p:sp>
        <p:nvSpPr>
          <p:cNvPr id="6" name="文本框 5"/>
          <p:cNvSpPr txBox="1"/>
          <p:nvPr/>
        </p:nvSpPr>
        <p:spPr>
          <a:xfrm>
            <a:off x="1351280" y="1847215"/>
            <a:ext cx="10075545" cy="1198880"/>
          </a:xfrm>
          <a:prstGeom prst="rect">
            <a:avLst/>
          </a:prstGeom>
          <a:noFill/>
        </p:spPr>
        <p:txBody>
          <a:bodyPr wrap="square" rtlCol="0">
            <a:spAutoFit/>
          </a:bodyPr>
          <a:lstStyle/>
          <a:p>
            <a:pPr fontAlgn="auto">
              <a:lnSpc>
                <a:spcPct val="150000"/>
              </a:lnSpc>
              <a:buNone/>
            </a:pPr>
            <a:r>
              <a:rPr lang="en-US" altLang="zh-CN" sz="2400">
                <a:solidFill>
                  <a:srgbClr val="FF0000"/>
                </a:solidFill>
                <a:sym typeface="+mn-ea"/>
              </a:rPr>
              <a:t>being strapped to sleeping compartments;   doing housework;</a:t>
            </a:r>
            <a:endParaRPr lang="en-US" altLang="zh-CN" sz="2400">
              <a:solidFill>
                <a:srgbClr val="FF0000"/>
              </a:solidFill>
            </a:endParaRPr>
          </a:p>
          <a:p>
            <a:pPr fontAlgn="auto">
              <a:lnSpc>
                <a:spcPct val="150000"/>
              </a:lnSpc>
              <a:buNone/>
            </a:pPr>
            <a:r>
              <a:rPr lang="en-US" altLang="zh-CN" sz="2400">
                <a:solidFill>
                  <a:srgbClr val="FF0000"/>
                </a:solidFill>
                <a:sym typeface="+mn-ea"/>
              </a:rPr>
              <a:t>keeping themselves clean;  </a:t>
            </a:r>
            <a:endParaRPr lang="en-US" altLang="zh-CN" sz="2400">
              <a:solidFill>
                <a:srgbClr val="FF0000"/>
              </a:solidFill>
              <a:sym typeface="+mn-ea"/>
            </a:endParaRPr>
          </a:p>
        </p:txBody>
      </p:sp>
      <p:sp>
        <p:nvSpPr>
          <p:cNvPr id="7" name="文本框 6"/>
          <p:cNvSpPr txBox="1"/>
          <p:nvPr/>
        </p:nvSpPr>
        <p:spPr>
          <a:xfrm>
            <a:off x="1351280" y="4768850"/>
            <a:ext cx="10230485" cy="1198880"/>
          </a:xfrm>
          <a:prstGeom prst="rect">
            <a:avLst/>
          </a:prstGeom>
          <a:noFill/>
        </p:spPr>
        <p:txBody>
          <a:bodyPr wrap="square" rtlCol="0">
            <a:spAutoFit/>
          </a:bodyPr>
          <a:lstStyle/>
          <a:p>
            <a:pPr fontAlgn="auto">
              <a:lnSpc>
                <a:spcPct val="150000"/>
              </a:lnSpc>
              <a:buNone/>
            </a:pPr>
            <a:r>
              <a:rPr lang="en-US" altLang="zh-CN" sz="2400">
                <a:solidFill>
                  <a:srgbClr val="FF0000"/>
                </a:solidFill>
                <a:sym typeface="+mn-ea"/>
              </a:rPr>
              <a:t>exercising on a regular basis; </a:t>
            </a:r>
            <a:endParaRPr lang="en-US" altLang="zh-CN" sz="2400">
              <a:solidFill>
                <a:srgbClr val="FF0000"/>
              </a:solidFill>
            </a:endParaRPr>
          </a:p>
          <a:p>
            <a:pPr fontAlgn="auto">
              <a:lnSpc>
                <a:spcPct val="150000"/>
              </a:lnSpc>
              <a:buNone/>
            </a:pPr>
            <a:r>
              <a:rPr lang="en-US" altLang="zh-CN" sz="2400">
                <a:solidFill>
                  <a:srgbClr val="FF0000"/>
                </a:solidFill>
                <a:sym typeface="+mn-ea"/>
              </a:rPr>
              <a:t>providing proper food for astronauts</a:t>
            </a:r>
            <a:endParaRPr lang="en-US" altLang="zh-CN" sz="2400">
              <a:solidFill>
                <a:srgbClr val="FF0000"/>
              </a:solidFill>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50080" y="0"/>
            <a:ext cx="6041390" cy="705485"/>
          </a:xfrm>
        </p:spPr>
        <p:txBody>
          <a:bodyPr>
            <a:normAutofit/>
          </a:bodyPr>
          <a:lstStyle/>
          <a:p>
            <a:pPr algn="ctr"/>
            <a:r>
              <a:rPr lang="en-US" altLang="zh-CN"/>
              <a:t>   </a:t>
            </a:r>
            <a:r>
              <a:rPr lang="en-US" altLang="zh-CN">
                <a:solidFill>
                  <a:schemeClr val="accent1"/>
                </a:solidFill>
                <a:effectLst>
                  <a:outerShdw blurRad="38100" dist="25400" dir="5400000" algn="ctr" rotWithShape="0">
                    <a:srgbClr val="6E747A">
                      <a:alpha val="43000"/>
                    </a:srgbClr>
                  </a:outerShdw>
                </a:effectLst>
              </a:rPr>
              <a:t>Read and answer</a:t>
            </a:r>
            <a:endParaRPr lang="en-US" altLang="zh-CN">
              <a:solidFill>
                <a:schemeClr val="accent1"/>
              </a:solidFill>
              <a:effectLst>
                <a:outerShdw blurRad="38100" dist="25400" dir="5400000" algn="ctr" rotWithShape="0">
                  <a:srgbClr val="6E747A">
                    <a:alpha val="43000"/>
                  </a:srgbClr>
                </a:outerShdw>
              </a:effectLst>
            </a:endParaRPr>
          </a:p>
        </p:txBody>
      </p:sp>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161925" y="154940"/>
            <a:ext cx="4013200" cy="1198880"/>
          </a:xfrm>
          <a:prstGeom prst="rect">
            <a:avLst/>
          </a:prstGeom>
          <a:noFill/>
          <a:ln w="9525">
            <a:noFill/>
          </a:ln>
        </p:spPr>
        <p:txBody>
          <a:bodyPr wrap="square">
            <a:spAutoFit/>
          </a:bodyPr>
          <a:lstStyle/>
          <a:p>
            <a:pPr marL="266700" indent="-266700" fontAlgn="auto">
              <a:lnSpc>
                <a:spcPct val="150000"/>
              </a:lnSpc>
            </a:pPr>
            <a:r>
              <a:rPr lang="en-US" sz="2400" b="0">
                <a:latin typeface="Times New Roman" panose="02020603050405020304" charset="0"/>
              </a:rPr>
              <a:t>    </a:t>
            </a:r>
            <a:r>
              <a:rPr lang="en-US" sz="2400" b="0">
                <a:solidFill>
                  <a:schemeClr val="accent3"/>
                </a:solidFill>
                <a:latin typeface="Times New Roman" panose="02020603050405020304" charset="0"/>
              </a:rPr>
              <a:t>Read the passage on Page 71 and answer the questions.  </a:t>
            </a:r>
            <a:r>
              <a:rPr lang="en-US" sz="2400" b="0">
                <a:solidFill>
                  <a:schemeClr val="accent3"/>
                </a:solidFill>
                <a:latin typeface="Times New Roman" panose="02020603050405020304" charset="0"/>
                <a:cs typeface="Times New Roman" panose="02020603050405020304" charset="0"/>
              </a:rPr>
              <a:t> </a:t>
            </a:r>
            <a:endParaRPr lang="en-US" altLang="en-US" sz="2400" b="0">
              <a:solidFill>
                <a:schemeClr val="accent3"/>
              </a:solidFill>
              <a:latin typeface="Times New Roman" panose="02020603050405020304" charset="0"/>
              <a:cs typeface="Times New Roman" panose="02020603050405020304" charset="0"/>
            </a:endParaRPr>
          </a:p>
        </p:txBody>
      </p:sp>
      <p:sp>
        <p:nvSpPr>
          <p:cNvPr id="3" name="文本框 2"/>
          <p:cNvSpPr txBox="1"/>
          <p:nvPr/>
        </p:nvSpPr>
        <p:spPr>
          <a:xfrm>
            <a:off x="311150" y="1726565"/>
            <a:ext cx="11463020" cy="521970"/>
          </a:xfrm>
          <a:prstGeom prst="rect">
            <a:avLst/>
          </a:prstGeom>
          <a:noFill/>
          <a:ln w="9525">
            <a:noFill/>
          </a:ln>
        </p:spPr>
        <p:txBody>
          <a:bodyPr wrap="square">
            <a:spAutoFit/>
          </a:bodyPr>
          <a:lstStyle/>
          <a:p>
            <a:pPr marL="266700" indent="-266700"/>
            <a:r>
              <a:rPr lang="en-US" sz="2800" b="0">
                <a:latin typeface="Times New Roman" panose="02020603050405020304" charset="0"/>
                <a:ea typeface="宋体" panose="02010600030101010101" pitchFamily="2" charset="-122"/>
              </a:rPr>
              <a:t>①</a:t>
            </a:r>
            <a:r>
              <a:rPr lang="en-US" sz="2800" b="0">
                <a:latin typeface="Times New Roman" panose="02020603050405020304" charset="0"/>
                <a:cs typeface="Times New Roman" panose="02020603050405020304" charset="0"/>
              </a:rPr>
              <a:t> </a:t>
            </a:r>
            <a:r>
              <a:rPr lang="en-US" sz="2800" b="0">
                <a:latin typeface="Times New Roman" panose="02020603050405020304" charset="0"/>
              </a:rPr>
              <a:t>What is the main reason why everyday tasks are less simple in space? </a:t>
            </a:r>
            <a:endParaRPr lang="zh-CN" altLang="en-US" sz="2800"/>
          </a:p>
        </p:txBody>
      </p:sp>
      <p:sp>
        <p:nvSpPr>
          <p:cNvPr id="4" name="文本框 3"/>
          <p:cNvSpPr txBox="1"/>
          <p:nvPr/>
        </p:nvSpPr>
        <p:spPr>
          <a:xfrm>
            <a:off x="775335" y="2432685"/>
            <a:ext cx="10998835" cy="521970"/>
          </a:xfrm>
          <a:prstGeom prst="rect">
            <a:avLst/>
          </a:prstGeom>
          <a:noFill/>
          <a:ln w="9525">
            <a:noFill/>
          </a:ln>
        </p:spPr>
        <p:txBody>
          <a:bodyPr wrap="square">
            <a:spAutoFit/>
          </a:bodyPr>
          <a:lstStyle/>
          <a:p>
            <a:pPr marL="266700" indent="-266700"/>
            <a:r>
              <a:rPr lang="en-US" sz="2800" b="0">
                <a:solidFill>
                  <a:srgbClr val="FF0000"/>
                </a:solidFill>
                <a:latin typeface="Times New Roman" panose="02020603050405020304" charset="0"/>
              </a:rPr>
              <a:t>Everyday tasks are less simple mainly because of the zero gravity in space. </a:t>
            </a:r>
            <a:endParaRPr lang="zh-CN" altLang="en-US" sz="2800"/>
          </a:p>
        </p:txBody>
      </p:sp>
      <p:sp>
        <p:nvSpPr>
          <p:cNvPr id="5" name="文本框 4"/>
          <p:cNvSpPr txBox="1"/>
          <p:nvPr/>
        </p:nvSpPr>
        <p:spPr>
          <a:xfrm>
            <a:off x="311150" y="3592195"/>
            <a:ext cx="10356850" cy="521970"/>
          </a:xfrm>
          <a:prstGeom prst="rect">
            <a:avLst/>
          </a:prstGeom>
          <a:noFill/>
          <a:ln w="9525">
            <a:noFill/>
          </a:ln>
        </p:spPr>
        <p:txBody>
          <a:bodyPr wrap="square">
            <a:spAutoFit/>
          </a:bodyPr>
          <a:lstStyle/>
          <a:p>
            <a:pPr marL="266700" indent="-266700"/>
            <a:r>
              <a:rPr lang="en-US" sz="2800" b="0">
                <a:latin typeface="Times New Roman" panose="02020603050405020304" charset="0"/>
                <a:ea typeface="宋体" panose="02010600030101010101" pitchFamily="2" charset="-122"/>
              </a:rPr>
              <a:t>②</a:t>
            </a:r>
            <a:r>
              <a:rPr lang="en-US" sz="2800" b="0">
                <a:latin typeface="Times New Roman" panose="02020603050405020304" charset="0"/>
                <a:cs typeface="Times New Roman" panose="02020603050405020304" charset="0"/>
              </a:rPr>
              <a:t> </a:t>
            </a:r>
            <a:r>
              <a:rPr lang="en-US" sz="2800" b="0">
                <a:latin typeface="Times New Roman" panose="02020603050405020304" charset="0"/>
              </a:rPr>
              <a:t>Why is it important for astronauts to exercise regularly? </a:t>
            </a:r>
            <a:endParaRPr lang="zh-CN" altLang="en-US" sz="2800"/>
          </a:p>
        </p:txBody>
      </p:sp>
      <p:sp>
        <p:nvSpPr>
          <p:cNvPr id="6" name="文本框 5"/>
          <p:cNvSpPr txBox="1"/>
          <p:nvPr/>
        </p:nvSpPr>
        <p:spPr>
          <a:xfrm>
            <a:off x="724535" y="4114165"/>
            <a:ext cx="10636885" cy="1753235"/>
          </a:xfrm>
          <a:prstGeom prst="rect">
            <a:avLst/>
          </a:prstGeom>
          <a:noFill/>
          <a:ln w="9525">
            <a:noFill/>
          </a:ln>
        </p:spPr>
        <p:txBody>
          <a:bodyPr wrap="square">
            <a:spAutoFit/>
          </a:bodyPr>
          <a:lstStyle/>
          <a:p>
            <a:pPr marL="126365" indent="-126365" fontAlgn="auto">
              <a:lnSpc>
                <a:spcPct val="150000"/>
              </a:lnSpc>
            </a:pPr>
            <a:r>
              <a:rPr lang="en-US" sz="2400" b="0">
                <a:solidFill>
                  <a:srgbClr val="FF0000"/>
                </a:solidFill>
                <a:latin typeface="Times New Roman" panose="02020603050405020304" charset="0"/>
              </a:rPr>
              <a:t> It</a:t>
            </a:r>
            <a:r>
              <a:rPr lang="en-US" sz="2400" b="0">
                <a:solidFill>
                  <a:srgbClr val="FF0000"/>
                </a:solidFill>
                <a:latin typeface="Times New Roman" panose="02020603050405020304" charset="0"/>
                <a:ea typeface="宋体" panose="02010600030101010101" pitchFamily="2" charset="-122"/>
              </a:rPr>
              <a:t>’</a:t>
            </a:r>
            <a:r>
              <a:rPr lang="en-US" sz="2400" b="0">
                <a:solidFill>
                  <a:srgbClr val="FF0000"/>
                </a:solidFill>
                <a:latin typeface="Times New Roman" panose="02020603050405020304" charset="0"/>
              </a:rPr>
              <a:t>s important for astronauts to exercise regularly because with no gravity to push against, astronauts</a:t>
            </a:r>
            <a:r>
              <a:rPr lang="en-US" sz="2400" b="0">
                <a:solidFill>
                  <a:srgbClr val="FF0000"/>
                </a:solidFill>
                <a:latin typeface="Times New Roman" panose="02020603050405020304" charset="0"/>
                <a:ea typeface="宋体" panose="02010600030101010101" pitchFamily="2" charset="-122"/>
              </a:rPr>
              <a:t>’</a:t>
            </a:r>
            <a:r>
              <a:rPr lang="en-US" sz="2400" b="0">
                <a:solidFill>
                  <a:srgbClr val="FF0000"/>
                </a:solidFill>
                <a:latin typeface="Times New Roman" panose="02020603050405020304" charset="0"/>
                <a:cs typeface="Times New Roman" panose="02020603050405020304" charset="0"/>
              </a:rPr>
              <a:t> </a:t>
            </a:r>
            <a:r>
              <a:rPr lang="en-US" sz="2400" b="0">
                <a:solidFill>
                  <a:srgbClr val="FF0000"/>
                </a:solidFill>
                <a:latin typeface="Times New Roman" panose="02020603050405020304" charset="0"/>
              </a:rPr>
              <a:t>bones and muscles can become weak in space. Exercising regularly can help them stay fit. </a:t>
            </a:r>
            <a:endParaRPr lang="zh-CN" altLang="en-US" sz="24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955675" y="1186180"/>
            <a:ext cx="8977630" cy="460375"/>
          </a:xfrm>
          <a:prstGeom prst="rect">
            <a:avLst/>
          </a:prstGeom>
          <a:noFill/>
        </p:spPr>
        <p:txBody>
          <a:bodyPr wrap="square" rtlCol="0" anchor="t">
            <a:spAutoFit/>
          </a:bodyPr>
          <a:lstStyle/>
          <a:p>
            <a:r>
              <a:rPr lang="zh-CN" altLang="en-US" sz="2400">
                <a:sym typeface="+mn-ea"/>
              </a:rPr>
              <a:t>③ What else do you know about life on a spacecraft? </a:t>
            </a:r>
            <a:endParaRPr lang="zh-CN" altLang="en-US" sz="2400"/>
          </a:p>
        </p:txBody>
      </p:sp>
      <p:sp>
        <p:nvSpPr>
          <p:cNvPr id="100" name="文本框 99"/>
          <p:cNvSpPr txBox="1"/>
          <p:nvPr/>
        </p:nvSpPr>
        <p:spPr>
          <a:xfrm>
            <a:off x="789305" y="1985645"/>
            <a:ext cx="9002395" cy="1383665"/>
          </a:xfrm>
          <a:prstGeom prst="rect">
            <a:avLst/>
          </a:prstGeom>
          <a:noFill/>
          <a:ln w="9525">
            <a:noFill/>
          </a:ln>
        </p:spPr>
        <p:txBody>
          <a:bodyPr wrap="square">
            <a:spAutoFit/>
          </a:bodyPr>
          <a:lstStyle/>
          <a:p>
            <a:pPr marL="266700" indent="-266700" fontAlgn="auto">
              <a:lnSpc>
                <a:spcPct val="150000"/>
              </a:lnSpc>
            </a:pPr>
            <a:r>
              <a:rPr lang="en-US" sz="2800" b="0">
                <a:solidFill>
                  <a:srgbClr val="FF0000"/>
                </a:solidFill>
                <a:latin typeface="Times New Roman" panose="02020603050405020304" charset="0"/>
              </a:rPr>
              <a:t>   For example, eating in the spacecraft needs special skills and eating tools. </a:t>
            </a:r>
            <a:endParaRPr lang="zh-CN" altLang="en-US" sz="28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49705" y="208280"/>
            <a:ext cx="8725535" cy="705485"/>
          </a:xfrm>
        </p:spPr>
        <p:txBody>
          <a:bodyPr>
            <a:normAutofit/>
          </a:bodyPr>
          <a:lstStyle/>
          <a:p>
            <a:pPr algn="ctr"/>
            <a:r>
              <a:rPr lang="en-US" altLang="zh-CN"/>
              <a:t>  </a:t>
            </a:r>
            <a:r>
              <a:rPr lang="en-US" altLang="zh-CN">
                <a:solidFill>
                  <a:schemeClr val="accent1"/>
                </a:solidFill>
                <a:effectLst>
                  <a:outerShdw blurRad="38100" dist="25400" dir="5400000" algn="ctr" rotWithShape="0">
                    <a:srgbClr val="6E747A">
                      <a:alpha val="43000"/>
                    </a:srgbClr>
                  </a:outerShdw>
                </a:effectLst>
              </a:rPr>
              <a:t>The writing help</a:t>
            </a:r>
            <a:endParaRPr lang="en-US" altLang="zh-CN">
              <a:solidFill>
                <a:schemeClr val="accent1"/>
              </a:solidFill>
              <a:effectLst>
                <a:outerShdw blurRad="38100" dist="25400" dir="5400000" algn="ctr" rotWithShape="0">
                  <a:srgbClr val="6E747A">
                    <a:alpha val="43000"/>
                  </a:srgbClr>
                </a:outerShdw>
              </a:effectLst>
            </a:endParaRPr>
          </a:p>
        </p:txBody>
      </p:sp>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3" name="表格 2"/>
          <p:cNvGraphicFramePr>
            <a:graphicFrameLocks noGrp="1"/>
          </p:cNvGraphicFramePr>
          <p:nvPr>
            <p:custDataLst>
              <p:tags r:id="rId1"/>
            </p:custDataLst>
          </p:nvPr>
        </p:nvGraphicFramePr>
        <p:xfrm>
          <a:off x="772160" y="1092835"/>
          <a:ext cx="10958830" cy="4404360"/>
        </p:xfrm>
        <a:graphic>
          <a:graphicData uri="http://schemas.openxmlformats.org/drawingml/2006/table">
            <a:tbl>
              <a:tblPr firstRow="1" bandRow="1">
                <a:tableStyleId>{5C22544A-7EE6-4342-B048-85BDC9FD1C3A}</a:tableStyleId>
              </a:tblPr>
              <a:tblGrid>
                <a:gridCol w="653415"/>
                <a:gridCol w="10305415"/>
              </a:tblGrid>
              <a:tr h="1468120">
                <a:tc>
                  <a:txBody>
                    <a:bodyPr wrap="square"/>
                    <a:lstStyle/>
                    <a:p>
                      <a:pPr>
                        <a:buNone/>
                      </a:pPr>
                      <a:endParaRPr lang="en-US" altLang="zh-CN" sz="2800" b="1"/>
                    </a:p>
                    <a:p>
                      <a:pPr>
                        <a:buNone/>
                      </a:pPr>
                      <a:r>
                        <a:rPr lang="en-US" altLang="zh-CN" sz="2800" b="1"/>
                        <a:t>1</a:t>
                      </a:r>
                      <a:endParaRPr lang="en-US" altLang="zh-CN" sz="2800" b="1"/>
                    </a:p>
                  </a:txBody>
                  <a:tcPr vert="horz"/>
                </a:tc>
                <a:tc>
                  <a:txBody>
                    <a:bodyPr wrap="square"/>
                    <a:lstStyle/>
                    <a:p>
                      <a:pPr>
                        <a:buNone/>
                      </a:pPr>
                      <a:endParaRPr lang="en-US" altLang="zh-CN" sz="2800" b="1"/>
                    </a:p>
                    <a:p>
                      <a:pPr>
                        <a:buNone/>
                      </a:pPr>
                      <a:r>
                        <a:rPr lang="en-US" altLang="zh-CN" sz="2800" b="1"/>
                        <a:t>What you did on the spaceship</a:t>
                      </a:r>
                      <a:r>
                        <a:rPr lang="zh-CN" altLang="en-US" sz="2800" b="1"/>
                        <a:t>：</a:t>
                      </a:r>
                      <a:endParaRPr lang="zh-CN" altLang="en-US" sz="2800" b="1"/>
                    </a:p>
                  </a:txBody>
                  <a:tcPr vert="horz"/>
                </a:tc>
              </a:tr>
              <a:tr h="1468120">
                <a:tc>
                  <a:txBody>
                    <a:bodyPr wrap="square"/>
                    <a:lstStyle/>
                    <a:p>
                      <a:pPr>
                        <a:buNone/>
                      </a:pPr>
                      <a:endParaRPr lang="zh-CN" altLang="en-US" sz="2800" b="1"/>
                    </a:p>
                    <a:p>
                      <a:pPr>
                        <a:buNone/>
                      </a:pPr>
                      <a:r>
                        <a:rPr lang="en-US" altLang="zh-CN" sz="2800" b="1"/>
                        <a:t>2  </a:t>
                      </a:r>
                      <a:endParaRPr lang="en-US" altLang="zh-CN" sz="2800" b="1"/>
                    </a:p>
                  </a:txBody>
                  <a:tcPr vert="horz"/>
                </a:tc>
                <a:tc>
                  <a:txBody>
                    <a:bodyPr wrap="square"/>
                    <a:lstStyle/>
                    <a:p>
                      <a:pPr>
                        <a:buNone/>
                      </a:pPr>
                      <a:endParaRPr lang="zh-CN" altLang="en-US" sz="2800" b="1"/>
                    </a:p>
                    <a:p>
                      <a:pPr>
                        <a:buNone/>
                      </a:pPr>
                      <a:r>
                        <a:rPr lang="en-US" altLang="zh-CN" sz="2800" b="1"/>
                        <a:t>How you felt:</a:t>
                      </a:r>
                      <a:endParaRPr lang="zh-CN" altLang="en-US" sz="2800" b="1"/>
                    </a:p>
                  </a:txBody>
                  <a:tcPr vert="horz"/>
                </a:tc>
              </a:tr>
              <a:tr h="1468120">
                <a:tc>
                  <a:txBody>
                    <a:bodyPr wrap="square"/>
                    <a:lstStyle/>
                    <a:p>
                      <a:pPr>
                        <a:buNone/>
                      </a:pPr>
                      <a:endParaRPr lang="zh-CN" altLang="en-US" sz="2800" b="1"/>
                    </a:p>
                    <a:p>
                      <a:pPr>
                        <a:buNone/>
                      </a:pPr>
                      <a:r>
                        <a:rPr lang="en-US" altLang="zh-CN" sz="2800" b="1"/>
                        <a:t>3 </a:t>
                      </a:r>
                      <a:endParaRPr lang="en-US" altLang="zh-CN" sz="2800" b="1"/>
                    </a:p>
                  </a:txBody>
                  <a:tcPr vert="horz"/>
                </a:tc>
                <a:tc>
                  <a:txBody>
                    <a:bodyPr wrap="square"/>
                    <a:lstStyle/>
                    <a:p>
                      <a:pPr>
                        <a:buNone/>
                      </a:pPr>
                      <a:endParaRPr lang="zh-CN" altLang="en-US" sz="2800" b="1"/>
                    </a:p>
                    <a:p>
                      <a:pPr>
                        <a:buNone/>
                      </a:pPr>
                      <a:r>
                        <a:rPr lang="en-US" altLang="zh-CN" sz="2800" b="1"/>
                        <a:t>What you enjoyed most/ least:</a:t>
                      </a:r>
                      <a:endParaRPr lang="en-US" altLang="zh-CN" sz="2800" b="1"/>
                    </a:p>
                  </a:txBody>
                  <a:tcPr vert="horz"/>
                </a:tc>
              </a:tr>
            </a:tbl>
          </a:graphicData>
        </a:graphic>
      </p:graphicFrame>
    </p:spTree>
    <p:custDataLst>
      <p:tags r:id="rId2"/>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565" y="0"/>
            <a:ext cx="11900535" cy="705485"/>
          </a:xfrm>
        </p:spPr>
        <p:txBody>
          <a:bodyPr>
            <a:normAutofit fontScale="90000"/>
          </a:bodyPr>
          <a:lstStyle/>
          <a:p>
            <a:r>
              <a:rPr lang="en-US" altLang="zh-CN"/>
              <a:t> </a:t>
            </a:r>
            <a:r>
              <a:rPr lang="en-US" altLang="zh-CN">
                <a:solidFill>
                  <a:srgbClr val="FF0000"/>
                </a:solidFill>
              </a:rPr>
              <a:t>Writing</a:t>
            </a:r>
            <a:r>
              <a:rPr lang="en-US" altLang="zh-CN"/>
              <a:t>   </a:t>
            </a:r>
            <a:r>
              <a:rPr lang="en-US" altLang="zh-CN">
                <a:solidFill>
                  <a:schemeClr val="accent1"/>
                </a:solidFill>
                <a:effectLst>
                  <a:outerShdw blurRad="38100" dist="25400" dir="5400000" algn="ctr" rotWithShape="0">
                    <a:srgbClr val="6E747A">
                      <a:alpha val="43000"/>
                    </a:srgbClr>
                  </a:outerShdw>
                </a:effectLst>
              </a:rPr>
              <a:t>My journal entry about living in space</a:t>
            </a:r>
            <a:endParaRPr lang="en-US" altLang="zh-CN">
              <a:solidFill>
                <a:schemeClr val="accent1"/>
              </a:solidFill>
              <a:effectLst>
                <a:outerShdw blurRad="38100" dist="25400" dir="5400000" algn="ctr" rotWithShape="0">
                  <a:srgbClr val="6E747A">
                    <a:alpha val="43000"/>
                  </a:srgbClr>
                </a:outerShdw>
              </a:effectLst>
            </a:endParaRPr>
          </a:p>
        </p:txBody>
      </p:sp>
      <p:sp>
        <p:nvSpPr>
          <p:cNvPr id="100" name="文本框 99"/>
          <p:cNvSpPr txBox="1"/>
          <p:nvPr/>
        </p:nvSpPr>
        <p:spPr>
          <a:xfrm>
            <a:off x="692150" y="1167130"/>
            <a:ext cx="10697210" cy="5262245"/>
          </a:xfrm>
          <a:prstGeom prst="rect">
            <a:avLst/>
          </a:prstGeom>
          <a:noFill/>
          <a:ln w="9525">
            <a:noFill/>
          </a:ln>
        </p:spPr>
        <p:txBody>
          <a:bodyPr wrap="square">
            <a:spAutoFit/>
          </a:bodyPr>
          <a:lstStyle/>
          <a:p>
            <a:pPr indent="0" algn="l" fontAlgn="auto">
              <a:lnSpc>
                <a:spcPct val="200000"/>
              </a:lnSpc>
            </a:pPr>
            <a:r>
              <a:rPr lang="en-US" sz="2400" b="1">
                <a:solidFill>
                  <a:srgbClr val="FF0000"/>
                </a:solidFill>
                <a:latin typeface="Times New Roman" panose="02020603050405020304" charset="0"/>
              </a:rPr>
              <a:t>Sunday 12 April</a:t>
            </a:r>
            <a:endParaRPr lang="en-US" sz="2400" b="0">
              <a:solidFill>
                <a:srgbClr val="FF0000"/>
              </a:solidFill>
              <a:latin typeface="Times New Roman" panose="02020603050405020304" charset="0"/>
            </a:endParaRPr>
          </a:p>
          <a:p>
            <a:pPr indent="0" algn="l" fontAlgn="auto">
              <a:lnSpc>
                <a:spcPct val="200000"/>
              </a:lnSpc>
            </a:pPr>
            <a:r>
              <a:rPr lang="en-US" sz="2400" b="0">
                <a:solidFill>
                  <a:srgbClr val="FF0000"/>
                </a:solidFill>
                <a:latin typeface="Times New Roman" panose="02020603050405020304" charset="0"/>
              </a:rPr>
              <a:t>         I was lucky enough to be chosen as a visitor to the space station! After an exciting blast into orbit, I couldn’t wait to look through the space station windows into deep space! You can imagine my disappointment when I didn’t see many stars. The astronauts laughed and explained to me that we were still in the sunlight, so of course we couldn’t see much, because the light was too bright. </a:t>
            </a:r>
            <a:endParaRPr lang="en-US" sz="2400" b="0">
              <a:solidFill>
                <a:srgbClr val="FF0000"/>
              </a:solidFill>
              <a:latin typeface="Times New Roman" panose="02020603050405020304" charset="0"/>
            </a:endParaRPr>
          </a:p>
          <a:p>
            <a:pPr indent="0" algn="l" fontAlgn="auto">
              <a:lnSpc>
                <a:spcPct val="200000"/>
              </a:lnSpc>
            </a:pPr>
            <a:r>
              <a:rPr lang="en-US" altLang="zh-CN" sz="2400"/>
              <a:t>(Please refer to next page)</a:t>
            </a:r>
            <a:endParaRPr lang="en-US" altLang="zh-CN" sz="2400"/>
          </a:p>
        </p:txBody>
      </p:sp>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1790" y="0"/>
            <a:ext cx="11531600" cy="705485"/>
          </a:xfrm>
        </p:spPr>
        <p:txBody>
          <a:bodyPr>
            <a:normAutofit fontScale="90000"/>
          </a:bodyPr>
          <a:lstStyle/>
          <a:p>
            <a:pPr algn="ctr"/>
            <a:br>
              <a:rPr lang="en-US" altLang="zh-CN">
                <a:ln w="22225">
                  <a:solidFill>
                    <a:schemeClr val="accent2"/>
                  </a:solidFill>
                  <a:prstDash val="solid"/>
                </a:ln>
                <a:solidFill>
                  <a:schemeClr val="accent2">
                    <a:lumMod val="40000"/>
                    <a:lumOff val="60000"/>
                  </a:schemeClr>
                </a:solidFill>
                <a:effectLst/>
                <a:sym typeface="+mn-ea"/>
              </a:rPr>
            </a:br>
            <a:r>
              <a:rPr lang="en-US" altLang="zh-CN">
                <a:ln w="22225">
                  <a:solidFill>
                    <a:schemeClr val="accent2"/>
                  </a:solidFill>
                  <a:prstDash val="solid"/>
                </a:ln>
                <a:solidFill>
                  <a:schemeClr val="accent2">
                    <a:lumMod val="40000"/>
                    <a:lumOff val="60000"/>
                  </a:schemeClr>
                </a:solidFill>
                <a:effectLst/>
                <a:sym typeface="+mn-ea"/>
              </a:rPr>
              <a:t>Part 1  </a:t>
            </a:r>
            <a:r>
              <a:rPr lang="en-US" altLang="zh-CN">
                <a:solidFill>
                  <a:srgbClr val="5357F3"/>
                </a:solidFill>
                <a:effectLst>
                  <a:outerShdw blurRad="38100" dist="25400" dir="5400000" algn="ctr" rotWithShape="0">
                    <a:srgbClr val="6E747A">
                      <a:alpha val="43000"/>
                    </a:srgbClr>
                  </a:outerShdw>
                </a:effectLst>
                <a:sym typeface="+mn-ea"/>
              </a:rPr>
              <a:t>Developing ideas: </a:t>
            </a:r>
            <a:r>
              <a:rPr lang="en-US" altLang="zh-CN">
                <a:solidFill>
                  <a:srgbClr val="5DE9DA"/>
                </a:solidFill>
                <a:effectLst>
                  <a:outerShdw blurRad="38100" dist="25400" dir="5400000" algn="ctr" rotWithShape="0">
                    <a:srgbClr val="6E747A">
                      <a:alpha val="43000"/>
                    </a:srgbClr>
                  </a:outerShdw>
                </a:effectLst>
                <a:sym typeface="+mn-ea"/>
              </a:rPr>
              <a:t>“Eyes Upon the Night”</a:t>
            </a:r>
            <a:br>
              <a:rPr lang="en-US" altLang="zh-CN">
                <a:solidFill>
                  <a:srgbClr val="5357F3"/>
                </a:solidFill>
                <a:effectLst>
                  <a:outerShdw blurRad="38100" dist="25400" dir="5400000" algn="ctr" rotWithShape="0">
                    <a:srgbClr val="6E747A">
                      <a:alpha val="43000"/>
                    </a:srgbClr>
                  </a:outerShdw>
                </a:effectLst>
              </a:rPr>
            </a:br>
            <a:endParaRPr lang="en-US" altLang="zh-CN">
              <a:solidFill>
                <a:srgbClr val="5357F3"/>
              </a:solidFill>
              <a:effectLst>
                <a:outerShdw blurRad="38100" dist="25400" dir="5400000" algn="ctr" rotWithShape="0">
                  <a:srgbClr val="6E747A">
                    <a:alpha val="43000"/>
                  </a:srgbClr>
                </a:outerShdw>
              </a:effectLst>
            </a:endParaRPr>
          </a:p>
        </p:txBody>
      </p:sp>
      <p:sp>
        <p:nvSpPr>
          <p:cNvPr id="3" name="文本框 2"/>
          <p:cNvSpPr txBox="1"/>
          <p:nvPr/>
        </p:nvSpPr>
        <p:spPr>
          <a:xfrm>
            <a:off x="1356360" y="6265545"/>
            <a:ext cx="9215120" cy="460375"/>
          </a:xfrm>
          <a:prstGeom prst="rect">
            <a:avLst/>
          </a:prstGeom>
          <a:noFill/>
        </p:spPr>
        <p:txBody>
          <a:bodyPr wrap="square" rtlCol="0">
            <a:spAutoFit/>
          </a:bodyPr>
          <a:lstStyle/>
          <a:p>
            <a:r>
              <a:rPr lang="en-US" altLang="zh-CN" sz="2400" b="1">
                <a:solidFill>
                  <a:srgbClr val="FF0000"/>
                </a:solidFill>
              </a:rPr>
              <a:t>Pre-reading:</a:t>
            </a:r>
            <a:r>
              <a:rPr lang="en-US" altLang="zh-CN" sz="2400" b="1">
                <a:solidFill>
                  <a:schemeClr val="accent3"/>
                </a:solidFill>
              </a:rPr>
              <a:t> Know more about </a:t>
            </a:r>
            <a:r>
              <a:rPr lang="en-US" altLang="zh-CN" sz="2400" b="1">
                <a:solidFill>
                  <a:schemeClr val="accent3"/>
                </a:solidFill>
                <a:sym typeface="+mn-ea"/>
              </a:rPr>
              <a:t>the Hubble Space Telescope</a:t>
            </a:r>
            <a:r>
              <a:rPr lang="en-US" altLang="zh-CN" sz="2400" b="1">
                <a:solidFill>
                  <a:schemeClr val="accent3"/>
                </a:solidFill>
              </a:rPr>
              <a:t>  </a:t>
            </a:r>
            <a:endParaRPr lang="en-US" altLang="zh-CN" sz="2400" b="1">
              <a:solidFill>
                <a:schemeClr val="accent3"/>
              </a:solidFill>
            </a:endParaRPr>
          </a:p>
        </p:txBody>
      </p:sp>
      <p:pic>
        <p:nvPicPr>
          <p:cNvPr id="11" name="图片 11" descr="20210822224003"/>
          <p:cNvPicPr>
            <a:picLocks noChangeAspect="1"/>
          </p:cNvPicPr>
          <p:nvPr/>
        </p:nvPicPr>
        <p:blipFill>
          <a:blip r:embed="rId1"/>
          <a:stretch>
            <a:fillRect/>
          </a:stretch>
        </p:blipFill>
        <p:spPr>
          <a:xfrm>
            <a:off x="113665" y="798195"/>
            <a:ext cx="3754120" cy="3242310"/>
          </a:xfrm>
          <a:prstGeom prst="rect">
            <a:avLst/>
          </a:prstGeom>
        </p:spPr>
      </p:pic>
      <p:pic>
        <p:nvPicPr>
          <p:cNvPr id="12" name="图片 12" descr="C:/Users/Administrator/AppData/Local/Temp/picturecompress_20210823151755/output_1.pngoutput_1"/>
          <p:cNvPicPr>
            <a:picLocks noChangeAspect="1"/>
          </p:cNvPicPr>
          <p:nvPr/>
        </p:nvPicPr>
        <p:blipFill>
          <a:blip r:embed="rId2"/>
          <a:stretch>
            <a:fillRect/>
          </a:stretch>
        </p:blipFill>
        <p:spPr>
          <a:xfrm>
            <a:off x="4211955" y="798195"/>
            <a:ext cx="3811905" cy="3242310"/>
          </a:xfrm>
          <a:prstGeom prst="rect">
            <a:avLst/>
          </a:prstGeom>
        </p:spPr>
      </p:pic>
      <p:pic>
        <p:nvPicPr>
          <p:cNvPr id="14" name="图片 14" descr="20210822224248"/>
          <p:cNvPicPr>
            <a:picLocks noChangeAspect="1"/>
          </p:cNvPicPr>
          <p:nvPr/>
        </p:nvPicPr>
        <p:blipFill>
          <a:blip r:embed="rId3"/>
          <a:stretch>
            <a:fillRect/>
          </a:stretch>
        </p:blipFill>
        <p:spPr>
          <a:xfrm>
            <a:off x="8368030" y="798195"/>
            <a:ext cx="3719830" cy="3242310"/>
          </a:xfrm>
          <a:prstGeom prst="rect">
            <a:avLst/>
          </a:prstGeom>
        </p:spPr>
      </p:pic>
      <p:graphicFrame>
        <p:nvGraphicFramePr>
          <p:cNvPr id="4" name="表格 3"/>
          <p:cNvGraphicFramePr>
            <a:graphicFrameLocks noGrp="1"/>
          </p:cNvGraphicFramePr>
          <p:nvPr>
            <p:custDataLst>
              <p:tags r:id="rId4"/>
            </p:custDataLst>
          </p:nvPr>
        </p:nvGraphicFramePr>
        <p:xfrm>
          <a:off x="1356360" y="4240530"/>
          <a:ext cx="10098405" cy="1645920"/>
        </p:xfrm>
        <a:graphic>
          <a:graphicData uri="http://schemas.openxmlformats.org/drawingml/2006/table">
            <a:tbl>
              <a:tblPr firstRow="1" bandRow="1">
                <a:tableStyleId>{5940675A-B579-460E-94D1-54222C63F5DA}</a:tableStyleId>
              </a:tblPr>
              <a:tblGrid>
                <a:gridCol w="2783205"/>
                <a:gridCol w="2741295"/>
                <a:gridCol w="4573905"/>
              </a:tblGrid>
              <a:tr h="528955">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A  </a:t>
                      </a:r>
                      <a:r>
                        <a:rPr lang="en-US" sz="2400" b="0">
                          <a:latin typeface="宋体" panose="02010600030101010101" pitchFamily="2" charset="-122"/>
                          <a:ea typeface="宋体" panose="02010600030101010101" pitchFamily="2" charset="-122"/>
                          <a:cs typeface="Times New Roman" panose="02020603050405020304" charset="0"/>
                        </a:rPr>
                        <a:t>→</a:t>
                      </a:r>
                      <a:endParaRPr lang="en-US" altLang="en-US" sz="2400" b="0">
                        <a:latin typeface="宋体" panose="02010600030101010101" pitchFamily="2" charset="-122"/>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wrap="square"/>
                    <a:lstStyle/>
                    <a:p>
                      <a:pPr indent="0" algn="ctr" fontAlgn="auto">
                        <a:lnSpc>
                          <a:spcPct val="150000"/>
                        </a:lnSpc>
                        <a:buNone/>
                      </a:pPr>
                      <a:r>
                        <a:rPr lang="en-US" altLang="en-US" sz="2400" b="0">
                          <a:solidFill>
                            <a:srgbClr val="5357F3"/>
                          </a:solidFill>
                          <a:latin typeface="Times New Roman" panose="02020603050405020304" charset="0"/>
                          <a:ea typeface="Times New Roman" panose="02020603050405020304" charset="0"/>
                          <a:cs typeface="Times New Roman" panose="02020603050405020304" charset="0"/>
                        </a:rPr>
                        <a:t>the Hubble </a:t>
                      </a:r>
                      <a:endParaRPr lang="en-US" altLang="en-US" sz="2400" b="0">
                        <a:solidFill>
                          <a:srgbClr val="5357F3"/>
                        </a:solidFill>
                        <a:latin typeface="Times New Roman" panose="02020603050405020304" charset="0"/>
                        <a:ea typeface="Times New Roman" panose="02020603050405020304" charset="0"/>
                        <a:cs typeface="Times New Roman" panose="02020603050405020304" charset="0"/>
                      </a:endParaRPr>
                    </a:p>
                    <a:p>
                      <a:pPr indent="0" algn="ctr" fontAlgn="auto">
                        <a:lnSpc>
                          <a:spcPct val="150000"/>
                        </a:lnSpc>
                        <a:buNone/>
                      </a:pPr>
                      <a:r>
                        <a:rPr lang="en-US" altLang="en-US" sz="2400" b="0">
                          <a:solidFill>
                            <a:srgbClr val="5357F3"/>
                          </a:solidFill>
                          <a:latin typeface="Times New Roman" panose="02020603050405020304" charset="0"/>
                          <a:ea typeface="Times New Roman" panose="02020603050405020304" charset="0"/>
                          <a:cs typeface="Times New Roman" panose="02020603050405020304" charset="0"/>
                        </a:rPr>
                        <a:t>and</a:t>
                      </a:r>
                      <a:endParaRPr lang="en-US" altLang="en-US" sz="2400" b="0">
                        <a:solidFill>
                          <a:srgbClr val="5357F3"/>
                        </a:solidFill>
                        <a:latin typeface="Times New Roman" panose="02020603050405020304" charset="0"/>
                        <a:ea typeface="Times New Roman" panose="02020603050405020304" charset="0"/>
                        <a:cs typeface="Times New Roman" panose="02020603050405020304" charset="0"/>
                      </a:endParaRPr>
                    </a:p>
                    <a:p>
                      <a:pPr indent="0" algn="ctr" fontAlgn="auto">
                        <a:lnSpc>
                          <a:spcPct val="150000"/>
                        </a:lnSpc>
                        <a:buNone/>
                      </a:pPr>
                      <a:r>
                        <a:rPr lang="en-US" altLang="en-US" sz="2400" b="0">
                          <a:solidFill>
                            <a:srgbClr val="5357F3"/>
                          </a:solidFill>
                          <a:latin typeface="Times New Roman" panose="02020603050405020304" charset="0"/>
                          <a:ea typeface="Times New Roman" panose="02020603050405020304" charset="0"/>
                          <a:cs typeface="Times New Roman" panose="02020603050405020304" charset="0"/>
                        </a:rPr>
                        <a:t>its nickname</a:t>
                      </a:r>
                      <a:endParaRPr lang="en-US" altLang="en-US" sz="2400" b="0">
                        <a:solidFill>
                          <a:srgbClr val="5357F3"/>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1    The Pillars of Creation</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7365">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B  </a:t>
                      </a:r>
                      <a:r>
                        <a:rPr lang="en-US" sz="2400" b="0">
                          <a:latin typeface="宋体" panose="02010600030101010101" pitchFamily="2" charset="-122"/>
                          <a:ea typeface="宋体" panose="02010600030101010101" pitchFamily="2" charset="-122"/>
                          <a:cs typeface="Times New Roman" panose="02020603050405020304" charset="0"/>
                        </a:rPr>
                        <a:t>→  </a:t>
                      </a:r>
                      <a:endParaRPr lang="en-US" altLang="en-US" sz="2400" b="0">
                        <a:latin typeface="宋体" panose="02010600030101010101" pitchFamily="2" charset="-122"/>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2    The Horse-head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8640">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C  </a:t>
                      </a:r>
                      <a:r>
                        <a:rPr lang="en-US" sz="2400" b="0">
                          <a:latin typeface="宋体" panose="02010600030101010101" pitchFamily="2" charset="-122"/>
                          <a:ea typeface="宋体" panose="02010600030101010101" pitchFamily="2" charset="-122"/>
                          <a:cs typeface="Times New Roman" panose="02020603050405020304" charset="0"/>
                        </a:rPr>
                        <a:t>→ </a:t>
                      </a:r>
                      <a:endParaRPr lang="en-US" altLang="en-US" sz="2400" b="0">
                        <a:latin typeface="宋体" panose="02010600030101010101" pitchFamily="2" charset="-122"/>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3    The Cat’s Eye</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5" name="图片 4"/>
          <p:cNvPicPr/>
          <p:nvPr/>
        </p:nvPicPr>
        <p:blipFill>
          <a:blip r:embed="rId5"/>
          <a:stretch>
            <a:fillRect/>
          </a:stretch>
        </p:blipFill>
        <p:spPr>
          <a:xfrm>
            <a:off x="4432935" y="2876550"/>
            <a:ext cx="476250" cy="295275"/>
          </a:xfrm>
          <a:prstGeom prst="rect">
            <a:avLst/>
          </a:prstGeom>
          <a:noFill/>
          <a:ln w="9525">
            <a:noFill/>
          </a:ln>
        </p:spPr>
      </p:pic>
      <p:pic>
        <p:nvPicPr>
          <p:cNvPr id="6" name="图片 5"/>
          <p:cNvPicPr/>
          <p:nvPr/>
        </p:nvPicPr>
        <p:blipFill>
          <a:blip r:embed="rId6"/>
          <a:stretch>
            <a:fillRect/>
          </a:stretch>
        </p:blipFill>
        <p:spPr>
          <a:xfrm>
            <a:off x="4432935" y="3244850"/>
            <a:ext cx="466725" cy="304800"/>
          </a:xfrm>
          <a:prstGeom prst="rect">
            <a:avLst/>
          </a:prstGeom>
          <a:noFill/>
          <a:ln w="9525">
            <a:noFill/>
          </a:ln>
        </p:spPr>
      </p:pic>
      <p:pic>
        <p:nvPicPr>
          <p:cNvPr id="7" name="图片 6"/>
          <p:cNvPicPr/>
          <p:nvPr/>
        </p:nvPicPr>
        <p:blipFill>
          <a:blip r:embed="rId7"/>
          <a:stretch>
            <a:fillRect/>
          </a:stretch>
        </p:blipFill>
        <p:spPr>
          <a:xfrm>
            <a:off x="4432935" y="3613150"/>
            <a:ext cx="476250" cy="342900"/>
          </a:xfrm>
          <a:prstGeom prst="rect">
            <a:avLst/>
          </a:prstGeom>
          <a:noFill/>
          <a:ln w="9525">
            <a:noFill/>
          </a:ln>
        </p:spPr>
      </p:pic>
      <p:sp>
        <p:nvSpPr>
          <p:cNvPr id="8" name="文本框 7"/>
          <p:cNvSpPr txBox="1"/>
          <p:nvPr/>
        </p:nvSpPr>
        <p:spPr>
          <a:xfrm>
            <a:off x="2402840" y="4344035"/>
            <a:ext cx="875030" cy="460375"/>
          </a:xfrm>
          <a:prstGeom prst="rect">
            <a:avLst/>
          </a:prstGeom>
          <a:noFill/>
        </p:spPr>
        <p:txBody>
          <a:bodyPr wrap="square" rtlCol="0">
            <a:spAutoFit/>
          </a:bodyPr>
          <a:lstStyle/>
          <a:p>
            <a:r>
              <a:rPr lang="en-US" altLang="zh-CN"/>
              <a:t>  </a:t>
            </a:r>
            <a:r>
              <a:rPr lang="en-US" altLang="zh-CN" sz="2400"/>
              <a:t> </a:t>
            </a:r>
            <a:r>
              <a:rPr lang="en-US" altLang="zh-CN" sz="2400" b="1">
                <a:solidFill>
                  <a:srgbClr val="FF0000"/>
                </a:solidFill>
              </a:rPr>
              <a:t>3</a:t>
            </a:r>
            <a:endParaRPr lang="en-US" altLang="zh-CN" sz="2400" b="1">
              <a:solidFill>
                <a:srgbClr val="FF0000"/>
              </a:solidFill>
            </a:endParaRPr>
          </a:p>
        </p:txBody>
      </p:sp>
      <p:sp>
        <p:nvSpPr>
          <p:cNvPr id="9" name="文本框 8"/>
          <p:cNvSpPr txBox="1"/>
          <p:nvPr/>
        </p:nvSpPr>
        <p:spPr>
          <a:xfrm>
            <a:off x="2402840" y="4833620"/>
            <a:ext cx="874395" cy="460375"/>
          </a:xfrm>
          <a:prstGeom prst="rect">
            <a:avLst/>
          </a:prstGeom>
          <a:noFill/>
        </p:spPr>
        <p:txBody>
          <a:bodyPr wrap="square" rtlCol="0">
            <a:spAutoFit/>
          </a:bodyPr>
          <a:lstStyle/>
          <a:p>
            <a:r>
              <a:rPr lang="en-US" altLang="zh-CN"/>
              <a:t>  </a:t>
            </a:r>
            <a:r>
              <a:rPr lang="en-US" altLang="zh-CN" sz="2400" b="1"/>
              <a:t> </a:t>
            </a:r>
            <a:r>
              <a:rPr lang="en-US" altLang="zh-CN" sz="2400" b="1">
                <a:solidFill>
                  <a:srgbClr val="FF0000"/>
                </a:solidFill>
              </a:rPr>
              <a:t>1</a:t>
            </a:r>
            <a:endParaRPr lang="en-US" altLang="zh-CN" sz="2400" b="1">
              <a:solidFill>
                <a:srgbClr val="FF0000"/>
              </a:solidFill>
            </a:endParaRPr>
          </a:p>
        </p:txBody>
      </p:sp>
      <p:sp>
        <p:nvSpPr>
          <p:cNvPr id="10" name="文本框 9"/>
          <p:cNvSpPr txBox="1"/>
          <p:nvPr/>
        </p:nvSpPr>
        <p:spPr>
          <a:xfrm>
            <a:off x="2303780" y="5398135"/>
            <a:ext cx="1410970" cy="460375"/>
          </a:xfrm>
          <a:prstGeom prst="rect">
            <a:avLst/>
          </a:prstGeom>
          <a:noFill/>
        </p:spPr>
        <p:txBody>
          <a:bodyPr wrap="square" rtlCol="0">
            <a:spAutoFit/>
          </a:bodyPr>
          <a:lstStyle/>
          <a:p>
            <a:r>
              <a:rPr lang="en-US" altLang="zh-CN"/>
              <a:t>    </a:t>
            </a:r>
            <a:r>
              <a:rPr lang="en-US" altLang="zh-CN" b="1"/>
              <a:t> </a:t>
            </a:r>
            <a:r>
              <a:rPr lang="en-US" altLang="zh-CN" sz="2400" b="1">
                <a:solidFill>
                  <a:srgbClr val="FF0000"/>
                </a:solidFill>
              </a:rPr>
              <a:t>2</a:t>
            </a:r>
            <a:endParaRPr lang="en-US" altLang="zh-CN" sz="2400" b="1">
              <a:solidFill>
                <a:srgbClr val="FF0000"/>
              </a:solidFill>
            </a:endParaRPr>
          </a:p>
        </p:txBody>
      </p:sp>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49580" y="705485"/>
            <a:ext cx="11487785" cy="6000750"/>
          </a:xfrm>
          <a:prstGeom prst="rect">
            <a:avLst/>
          </a:prstGeom>
          <a:noFill/>
          <a:ln w="9525">
            <a:noFill/>
          </a:ln>
        </p:spPr>
        <p:txBody>
          <a:bodyPr wrap="square">
            <a:spAutoFit/>
          </a:bodyPr>
          <a:lstStyle/>
          <a:p>
            <a:pPr indent="266700" fontAlgn="auto">
              <a:lnSpc>
                <a:spcPct val="200000"/>
              </a:lnSpc>
            </a:pPr>
            <a:r>
              <a:rPr lang="en-US" sz="2400" b="0">
                <a:solidFill>
                  <a:srgbClr val="FF0000"/>
                </a:solidFill>
                <a:latin typeface="Times New Roman" panose="02020603050405020304" charset="0"/>
              </a:rPr>
              <a:t>    </a:t>
            </a:r>
            <a:r>
              <a:rPr lang="en-US" sz="2400" b="0">
                <a:solidFill>
                  <a:srgbClr val="00B050"/>
                </a:solidFill>
                <a:latin typeface="Times New Roman" panose="02020603050405020304" charset="0"/>
              </a:rPr>
              <a:t> Shortly after, we passed into Earth’s window, and I looked out of the window to see the most amazing number of stars! I felt very excited! This is the most unforgettable experience on the station. Soon after that, it was time for dinner. The thing I noticed most was not the zero gravity measures for eating, but the fact that the food didn’t have much taste. And my nose felt blocked. It turns out these things are related, because in zero gravity, your face swells up more. After that, it was time to get strapped into bed. It was a bit hard to sleep in zero gravity--my arms kept floating away, and I woke up to see them right in front of my face, instead of lying on the bed like they would on Earth.   </a:t>
            </a:r>
            <a:r>
              <a:rPr lang="en-US" sz="2400" b="0">
                <a:solidFill>
                  <a:schemeClr val="accent3"/>
                </a:solidFill>
                <a:latin typeface="Times New Roman" panose="02020603050405020304" charset="0"/>
              </a:rPr>
              <a:t>       </a:t>
            </a:r>
            <a:r>
              <a:rPr lang="en-US" sz="2400" b="0">
                <a:solidFill>
                  <a:schemeClr val="tx1"/>
                </a:solidFill>
                <a:latin typeface="Times New Roman" panose="02020603050405020304" charset="0"/>
              </a:rPr>
              <a:t>(Please refer to next page)</a:t>
            </a:r>
            <a:endParaRPr lang="en-US" altLang="en-US" sz="2400" b="0">
              <a:solidFill>
                <a:schemeClr val="tx1"/>
              </a:solidFill>
              <a:latin typeface="Times New Roman" panose="02020603050405020304" charset="0"/>
            </a:endParaRPr>
          </a:p>
        </p:txBody>
      </p:sp>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标题 3"/>
          <p:cNvSpPr>
            <a:spLocks noGrp="1"/>
          </p:cNvSpPr>
          <p:nvPr>
            <p:ph type="title"/>
          </p:nvPr>
        </p:nvSpPr>
        <p:spPr>
          <a:xfrm>
            <a:off x="1289685" y="0"/>
            <a:ext cx="10038080" cy="705485"/>
          </a:xfrm>
        </p:spPr>
        <p:txBody>
          <a:bodyPr>
            <a:normAutofit fontScale="90000"/>
          </a:bodyPr>
          <a:lstStyle/>
          <a:p>
            <a:br>
              <a:rPr lang="en-US" altLang="zh-CN">
                <a:solidFill>
                  <a:schemeClr val="accent1"/>
                </a:solidFill>
                <a:effectLst>
                  <a:outerShdw blurRad="38100" dist="25400" dir="5400000" algn="ctr" rotWithShape="0">
                    <a:srgbClr val="6E747A">
                      <a:alpha val="43000"/>
                    </a:srgbClr>
                  </a:outerShdw>
                </a:effectLst>
                <a:sym typeface="+mn-ea"/>
              </a:rPr>
            </a:br>
            <a:r>
              <a:rPr lang="en-US" altLang="zh-CN">
                <a:solidFill>
                  <a:schemeClr val="accent1"/>
                </a:solidFill>
                <a:effectLst>
                  <a:outerShdw blurRad="38100" dist="25400" dir="5400000" algn="ctr" rotWithShape="0">
                    <a:srgbClr val="6E747A">
                      <a:alpha val="43000"/>
                    </a:srgbClr>
                  </a:outerShdw>
                </a:effectLst>
                <a:sym typeface="+mn-ea"/>
              </a:rPr>
              <a:t>   My journal entry about living in space</a:t>
            </a:r>
            <a:br>
              <a:rPr lang="en-US" altLang="zh-CN">
                <a:solidFill>
                  <a:schemeClr val="accent1"/>
                </a:solidFill>
                <a:effectLst>
                  <a:outerShdw blurRad="38100" dist="25400" dir="5400000" algn="ctr" rotWithShape="0">
                    <a:srgbClr val="6E747A">
                      <a:alpha val="43000"/>
                    </a:srgbClr>
                  </a:outerShdw>
                </a:effectLst>
              </a:rPr>
            </a:br>
            <a:endParaRPr lang="zh-CN" alt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5430" y="227400"/>
            <a:ext cx="10969200" cy="705600"/>
          </a:xfrm>
        </p:spPr>
        <p:txBody>
          <a:bodyPr/>
          <a:lstStyle/>
          <a:p>
            <a:r>
              <a:rPr lang="en-US" altLang="zh-CN">
                <a:solidFill>
                  <a:schemeClr val="accent1"/>
                </a:solidFill>
                <a:effectLst>
                  <a:outerShdw blurRad="38100" dist="25400" dir="5400000" algn="ctr" rotWithShape="0">
                    <a:srgbClr val="6E747A">
                      <a:alpha val="43000"/>
                    </a:srgbClr>
                  </a:outerShdw>
                </a:effectLst>
                <a:sym typeface="+mn-ea"/>
              </a:rPr>
              <a:t>My journal entry about living in space</a:t>
            </a:r>
            <a:endParaRPr lang="zh-CN" altLang="en-US"/>
          </a:p>
        </p:txBody>
      </p:sp>
      <p:sp>
        <p:nvSpPr>
          <p:cNvPr id="100" name="文本框 99"/>
          <p:cNvSpPr txBox="1"/>
          <p:nvPr/>
        </p:nvSpPr>
        <p:spPr>
          <a:xfrm>
            <a:off x="579755" y="1494155"/>
            <a:ext cx="10852150" cy="3046095"/>
          </a:xfrm>
          <a:prstGeom prst="rect">
            <a:avLst/>
          </a:prstGeom>
          <a:noFill/>
          <a:ln w="9525">
            <a:noFill/>
          </a:ln>
        </p:spPr>
        <p:txBody>
          <a:bodyPr wrap="square">
            <a:spAutoFit/>
          </a:bodyPr>
          <a:lstStyle/>
          <a:p>
            <a:pPr indent="266700" fontAlgn="auto">
              <a:lnSpc>
                <a:spcPct val="200000"/>
              </a:lnSpc>
            </a:pPr>
            <a:r>
              <a:rPr lang="en-US" sz="2400" b="0">
                <a:solidFill>
                  <a:srgbClr val="FF0000"/>
                </a:solidFill>
                <a:latin typeface="Times New Roman" panose="02020603050405020304" charset="0"/>
              </a:rPr>
              <a:t>  Despite even simple things being harder to do, I really enjoyed being in zero gravity, and I loved being able to float around instead of having to walk. It’s a pity my stay on the station was so short. It would have been great to stay longer and learn more about life in space!</a:t>
            </a:r>
            <a:endParaRPr lang="zh-CN" altLang="en-US" sz="24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21180" y="0"/>
            <a:ext cx="7977505" cy="705485"/>
          </a:xfrm>
        </p:spPr>
        <p:txBody>
          <a:bodyPr/>
          <a:lstStyle/>
          <a:p>
            <a:pPr algn="ctr"/>
            <a:r>
              <a:rPr lang="en-US" altLang="zh-CN">
                <a:ln w="22225">
                  <a:solidFill>
                    <a:schemeClr val="accent2"/>
                  </a:solidFill>
                  <a:prstDash val="solid"/>
                </a:ln>
                <a:solidFill>
                  <a:schemeClr val="accent2">
                    <a:lumMod val="40000"/>
                    <a:lumOff val="60000"/>
                  </a:schemeClr>
                </a:solidFill>
                <a:effectLst/>
                <a:sym typeface="+mn-ea"/>
              </a:rPr>
              <a:t>Part 3  </a:t>
            </a:r>
            <a:r>
              <a:rPr lang="en-US" altLang="zh-CN">
                <a:solidFill>
                  <a:srgbClr val="5753F3"/>
                </a:solidFill>
                <a:effectLst>
                  <a:outerShdw blurRad="38100" dist="25400" dir="5400000" algn="ctr" rotWithShape="0">
                    <a:srgbClr val="6E747A">
                      <a:alpha val="43000"/>
                    </a:srgbClr>
                  </a:outerShdw>
                </a:effectLst>
                <a:sym typeface="+mn-ea"/>
              </a:rPr>
              <a:t>Presenting ideas </a:t>
            </a:r>
            <a:endParaRPr lang="zh-CN" altLang="en-US"/>
          </a:p>
        </p:txBody>
      </p:sp>
      <p:pic>
        <p:nvPicPr>
          <p:cNvPr id="3" name="图片 2"/>
          <p:cNvPicPr>
            <a:picLocks noChangeAspect="1"/>
          </p:cNvPicPr>
          <p:nvPr/>
        </p:nvPicPr>
        <p:blipFill>
          <a:blip r:embed="rId1"/>
          <a:stretch>
            <a:fillRect/>
          </a:stretch>
        </p:blipFill>
        <p:spPr>
          <a:xfrm rot="16200000">
            <a:off x="-805180" y="1583690"/>
            <a:ext cx="6080125" cy="4469130"/>
          </a:xfrm>
          <a:prstGeom prst="rect">
            <a:avLst/>
          </a:prstGeom>
        </p:spPr>
      </p:pic>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4686300" y="1032510"/>
            <a:ext cx="7334885" cy="1198880"/>
          </a:xfrm>
          <a:prstGeom prst="rect">
            <a:avLst/>
          </a:prstGeom>
          <a:noFill/>
          <a:ln w="9525">
            <a:noFill/>
          </a:ln>
        </p:spPr>
        <p:txBody>
          <a:bodyPr wrap="square">
            <a:spAutoFit/>
          </a:bodyPr>
          <a:lstStyle/>
          <a:p>
            <a:pPr indent="0" fontAlgn="auto">
              <a:lnSpc>
                <a:spcPct val="150000"/>
              </a:lnSpc>
            </a:pPr>
            <a:r>
              <a:rPr lang="en-US" sz="2400" b="0">
                <a:latin typeface="Times New Roman" panose="02020603050405020304" charset="0"/>
              </a:rPr>
              <a:t>1. Read the news report and find out what the</a:t>
            </a:r>
            <a:r>
              <a:rPr lang="en-US" sz="2400" b="0" i="1">
                <a:latin typeface="Times New Roman" panose="02020603050405020304" charset="0"/>
              </a:rPr>
              <a:t> Voyager 1</a:t>
            </a:r>
            <a:r>
              <a:rPr lang="en-US" sz="2400" b="0">
                <a:latin typeface="Times New Roman" panose="02020603050405020304" charset="0"/>
              </a:rPr>
              <a:t> spacecraft took into space.</a:t>
            </a:r>
            <a:r>
              <a:rPr lang="en-US" sz="2400" b="1">
                <a:latin typeface="Times New Roman" panose="02020603050405020304" charset="0"/>
              </a:rPr>
              <a:t> </a:t>
            </a:r>
            <a:endParaRPr lang="zh-CN" altLang="en-US" sz="2400"/>
          </a:p>
        </p:txBody>
      </p:sp>
      <p:sp>
        <p:nvSpPr>
          <p:cNvPr id="4" name="文本框 3"/>
          <p:cNvSpPr txBox="1"/>
          <p:nvPr/>
        </p:nvSpPr>
        <p:spPr>
          <a:xfrm>
            <a:off x="4799330" y="2783840"/>
            <a:ext cx="6885305" cy="2306955"/>
          </a:xfrm>
          <a:prstGeom prst="rect">
            <a:avLst/>
          </a:prstGeom>
          <a:noFill/>
          <a:ln w="9525">
            <a:noFill/>
          </a:ln>
        </p:spPr>
        <p:txBody>
          <a:bodyPr wrap="square">
            <a:spAutoFit/>
          </a:bodyPr>
          <a:lstStyle/>
          <a:p>
            <a:pPr indent="0" fontAlgn="auto">
              <a:lnSpc>
                <a:spcPct val="150000"/>
              </a:lnSpc>
            </a:pPr>
            <a:r>
              <a:rPr lang="en-US" sz="2400" b="0" i="1">
                <a:solidFill>
                  <a:srgbClr val="FF0000"/>
                </a:solidFill>
                <a:latin typeface="Times New Roman" panose="02020603050405020304" charset="0"/>
              </a:rPr>
              <a:t>      Voyager 1</a:t>
            </a:r>
            <a:r>
              <a:rPr lang="en-US" sz="2400" b="0">
                <a:solidFill>
                  <a:srgbClr val="FF0000"/>
                </a:solidFill>
                <a:latin typeface="Times New Roman" panose="02020603050405020304" charset="0"/>
              </a:rPr>
              <a:t> spacecraft took a record called Sounds of Earth, which has recordings of greetings, music and sounds from Earth, as well as many photographs of our world. </a:t>
            </a:r>
            <a:endParaRPr lang="zh-CN" altLang="en-US" sz="240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7030" y="321310"/>
            <a:ext cx="11528425" cy="1283335"/>
          </a:xfrm>
        </p:spPr>
        <p:txBody>
          <a:bodyPr>
            <a:normAutofit fontScale="90000"/>
            <a:scene3d>
              <a:camera prst="orthographicFront"/>
              <a:lightRig rig="threePt" dir="t"/>
            </a:scene3d>
          </a:bodyPr>
          <a:lstStyle/>
          <a:p>
            <a:pPr>
              <a:lnSpc>
                <a:spcPct val="150000"/>
              </a:lnSpc>
            </a:pPr>
            <a:r>
              <a:rPr lang="zh-CN" altLang="en-US" sz="3200">
                <a:solidFill>
                  <a:schemeClr val="accent1"/>
                </a:solidFill>
                <a:effectLst>
                  <a:outerShdw blurRad="38100" dist="25400" dir="5400000" algn="ctr" rotWithShape="0">
                    <a:srgbClr val="6E747A">
                      <a:alpha val="43000"/>
                    </a:srgbClr>
                  </a:outerShdw>
                </a:effectLst>
              </a:rPr>
              <a:t> </a:t>
            </a:r>
            <a:r>
              <a:rPr lang="en-US" altLang="zh-CN" sz="3200">
                <a:solidFill>
                  <a:schemeClr val="accent1"/>
                </a:solidFill>
                <a:effectLst>
                  <a:outerShdw blurRad="38100" dist="25400" dir="5400000" algn="ctr" rotWithShape="0">
                    <a:srgbClr val="6E747A">
                      <a:alpha val="43000"/>
                    </a:srgbClr>
                  </a:outerShdw>
                </a:effectLst>
              </a:rPr>
              <a:t>T</a:t>
            </a:r>
            <a:r>
              <a:rPr lang="zh-CN" altLang="en-US" sz="3200">
                <a:solidFill>
                  <a:schemeClr val="accent1"/>
                </a:solidFill>
                <a:effectLst>
                  <a:outerShdw blurRad="38100" dist="25400" dir="5400000" algn="ctr" rotWithShape="0">
                    <a:srgbClr val="6E747A">
                      <a:alpha val="43000"/>
                    </a:srgbClr>
                  </a:outerShdw>
                </a:effectLst>
              </a:rPr>
              <a:t>hree things would be put on a disc to be set up on </a:t>
            </a:r>
            <a:r>
              <a:rPr lang="en-US" altLang="zh-CN" sz="3200">
                <a:solidFill>
                  <a:schemeClr val="accent1"/>
                </a:solidFill>
                <a:effectLst>
                  <a:outerShdw blurRad="38100" dist="25400" dir="5400000" algn="ctr" rotWithShape="0">
                    <a:srgbClr val="6E747A">
                      <a:alpha val="43000"/>
                    </a:srgbClr>
                  </a:outerShdw>
                </a:effectLst>
              </a:rPr>
              <a:t> </a:t>
            </a:r>
            <a:r>
              <a:rPr lang="zh-CN" altLang="en-US" sz="3200">
                <a:solidFill>
                  <a:schemeClr val="accent1"/>
                </a:solidFill>
                <a:effectLst>
                  <a:outerShdw blurRad="38100" dist="25400" dir="5400000" algn="ctr" rotWithShape="0">
                    <a:srgbClr val="6E747A">
                      <a:alpha val="43000"/>
                    </a:srgbClr>
                  </a:outerShdw>
                </a:effectLst>
              </a:rPr>
              <a:t>the next flight mission. </a:t>
            </a:r>
            <a:endParaRPr lang="zh-CN" altLang="en-US" sz="3200">
              <a:solidFill>
                <a:schemeClr val="accent1"/>
              </a:solidFill>
              <a:effectLst>
                <a:outerShdw blurRad="38100" dist="25400" dir="5400000" algn="ctr" rotWithShape="0">
                  <a:srgbClr val="6E747A">
                    <a:alpha val="43000"/>
                  </a:srgbClr>
                </a:outerShdw>
              </a:effectLst>
            </a:endParaRPr>
          </a:p>
        </p:txBody>
      </p:sp>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1115060" y="1981200"/>
            <a:ext cx="8269605" cy="2676525"/>
          </a:xfrm>
          <a:prstGeom prst="rect">
            <a:avLst/>
          </a:prstGeom>
          <a:noFill/>
          <a:ln w="9525">
            <a:noFill/>
          </a:ln>
        </p:spPr>
        <p:txBody>
          <a:bodyPr wrap="square">
            <a:spAutoFit/>
          </a:bodyPr>
          <a:lstStyle/>
          <a:p>
            <a:pPr indent="0" fontAlgn="auto">
              <a:lnSpc>
                <a:spcPct val="150000"/>
              </a:lnSpc>
            </a:pPr>
            <a:r>
              <a:rPr lang="en-US" sz="2800" b="0">
                <a:solidFill>
                  <a:srgbClr val="FF0000"/>
                </a:solidFill>
                <a:latin typeface="Times New Roman" panose="02020603050405020304" charset="0"/>
              </a:rPr>
              <a:t>1.  A video which shows the civilization from the earth;</a:t>
            </a:r>
            <a:endParaRPr lang="en-US" sz="2800" b="0">
              <a:solidFill>
                <a:srgbClr val="FF0000"/>
              </a:solidFill>
              <a:latin typeface="Times New Roman" panose="02020603050405020304" charset="0"/>
            </a:endParaRPr>
          </a:p>
          <a:p>
            <a:pPr indent="0" fontAlgn="auto">
              <a:lnSpc>
                <a:spcPct val="150000"/>
              </a:lnSpc>
            </a:pPr>
            <a:r>
              <a:rPr lang="en-US" sz="2800" b="0">
                <a:solidFill>
                  <a:srgbClr val="FF0000"/>
                </a:solidFill>
                <a:latin typeface="Times New Roman" panose="02020603050405020304" charset="0"/>
              </a:rPr>
              <a:t>2.  Chinese classical music;</a:t>
            </a:r>
            <a:endParaRPr lang="en-US" sz="2800" b="0">
              <a:solidFill>
                <a:srgbClr val="FF0000"/>
              </a:solidFill>
              <a:latin typeface="Times New Roman" panose="02020603050405020304" charset="0"/>
            </a:endParaRPr>
          </a:p>
          <a:p>
            <a:pPr indent="0" fontAlgn="auto">
              <a:lnSpc>
                <a:spcPct val="150000"/>
              </a:lnSpc>
            </a:pPr>
            <a:r>
              <a:rPr lang="en-US" sz="2800" b="0">
                <a:solidFill>
                  <a:srgbClr val="FF0000"/>
                </a:solidFill>
                <a:latin typeface="Times New Roman" panose="02020603050405020304" charset="0"/>
              </a:rPr>
              <a:t>3.  Some information about how to reduce the pollution  of Earth </a:t>
            </a:r>
            <a:endParaRPr lang="zh-CN" altLang="en-US" sz="28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28750" y="0"/>
            <a:ext cx="9332595" cy="705485"/>
          </a:xfrm>
        </p:spPr>
        <p:txBody>
          <a:bodyPr>
            <a:normAutofit fontScale="90000"/>
          </a:bodyPr>
          <a:lstStyle/>
          <a:p>
            <a:pPr algn="ctr"/>
            <a:br>
              <a:rPr lang="en-US" altLang="zh-CN">
                <a:ln w="22225">
                  <a:solidFill>
                    <a:schemeClr val="accent2"/>
                  </a:solidFill>
                  <a:prstDash val="solid"/>
                </a:ln>
                <a:solidFill>
                  <a:schemeClr val="accent2">
                    <a:lumMod val="40000"/>
                    <a:lumOff val="60000"/>
                  </a:schemeClr>
                </a:solidFill>
                <a:effectLst/>
                <a:sym typeface="+mn-ea"/>
              </a:rPr>
            </a:br>
            <a:r>
              <a:rPr lang="en-US" altLang="zh-CN">
                <a:ln w="22225">
                  <a:solidFill>
                    <a:schemeClr val="accent2"/>
                  </a:solidFill>
                  <a:prstDash val="solid"/>
                </a:ln>
                <a:solidFill>
                  <a:schemeClr val="accent2">
                    <a:lumMod val="40000"/>
                    <a:lumOff val="60000"/>
                  </a:schemeClr>
                </a:solidFill>
                <a:effectLst/>
                <a:sym typeface="+mn-ea"/>
              </a:rPr>
              <a:t>Language points </a:t>
            </a:r>
            <a:br>
              <a:rPr lang="zh-CN" altLang="en-US"/>
            </a:br>
            <a:endParaRPr lang="zh-CN" altLang="en-US"/>
          </a:p>
        </p:txBody>
      </p:sp>
      <p:graphicFrame>
        <p:nvGraphicFramePr>
          <p:cNvPr id="4" name="表格 3"/>
          <p:cNvGraphicFramePr>
            <a:graphicFrameLocks noGrp="1"/>
          </p:cNvGraphicFramePr>
          <p:nvPr>
            <p:custDataLst>
              <p:tags r:id="rId1"/>
            </p:custDataLst>
          </p:nvPr>
        </p:nvGraphicFramePr>
        <p:xfrm>
          <a:off x="403860" y="864235"/>
          <a:ext cx="11383010" cy="5880735"/>
        </p:xfrm>
        <a:graphic>
          <a:graphicData uri="http://schemas.openxmlformats.org/drawingml/2006/table">
            <a:tbl>
              <a:tblPr firstRow="1" bandRow="1">
                <a:tableStyleId>{5C22544A-7EE6-4342-B048-85BDC9FD1C3A}</a:tableStyleId>
              </a:tblPr>
              <a:tblGrid>
                <a:gridCol w="5691505"/>
                <a:gridCol w="5691505"/>
              </a:tblGrid>
              <a:tr h="840105">
                <a:tc>
                  <a:txBody>
                    <a:bodyPr wrap="square"/>
                    <a:lstStyle/>
                    <a:p>
                      <a:pPr>
                        <a:buNone/>
                      </a:pPr>
                      <a:r>
                        <a:rPr lang="en-US" altLang="zh-CN" sz="2400"/>
                        <a:t>1  look across</a:t>
                      </a:r>
                      <a:endParaRPr lang="en-US" altLang="zh-CN" sz="2400"/>
                    </a:p>
                  </a:txBody>
                  <a:tcPr vert="horz"/>
                </a:tc>
                <a:tc>
                  <a:txBody>
                    <a:bodyPr wrap="square"/>
                    <a:lstStyle/>
                    <a:p>
                      <a:pPr>
                        <a:buNone/>
                      </a:pPr>
                      <a:r>
                        <a:rPr lang="en-US" altLang="zh-CN" sz="2400"/>
                        <a:t>8  at the edge of...</a:t>
                      </a:r>
                      <a:endParaRPr lang="en-US" altLang="zh-CN" sz="2400"/>
                    </a:p>
                  </a:txBody>
                  <a:tcPr vert="horz"/>
                </a:tc>
              </a:tr>
              <a:tr h="840105">
                <a:tc>
                  <a:txBody>
                    <a:bodyPr wrap="square"/>
                    <a:lstStyle/>
                    <a:p>
                      <a:pPr>
                        <a:buNone/>
                      </a:pPr>
                      <a:r>
                        <a:rPr lang="en-US" altLang="zh-CN" sz="2400"/>
                        <a:t>2  in reality </a:t>
                      </a:r>
                      <a:endParaRPr lang="en-US" altLang="zh-CN" sz="2400"/>
                    </a:p>
                  </a:txBody>
                  <a:tcPr vert="horz"/>
                </a:tc>
                <a:tc>
                  <a:txBody>
                    <a:bodyPr wrap="square"/>
                    <a:lstStyle/>
                    <a:p>
                      <a:pPr>
                        <a:buNone/>
                      </a:pPr>
                      <a:r>
                        <a:rPr lang="en-US" altLang="zh-CN" sz="2400"/>
                        <a:t>9  look back to...</a:t>
                      </a:r>
                      <a:endParaRPr lang="en-US" altLang="zh-CN" sz="2400"/>
                    </a:p>
                  </a:txBody>
                  <a:tcPr vert="horz"/>
                </a:tc>
              </a:tr>
              <a:tr h="840105">
                <a:tc>
                  <a:txBody>
                    <a:bodyPr wrap="square"/>
                    <a:lstStyle/>
                    <a:p>
                      <a:pPr>
                        <a:buNone/>
                      </a:pPr>
                      <a:r>
                        <a:rPr lang="en-US" altLang="zh-CN" sz="2400"/>
                        <a:t>3  work out </a:t>
                      </a:r>
                      <a:endParaRPr lang="en-US" altLang="zh-CN" sz="2400"/>
                    </a:p>
                  </a:txBody>
                  <a:tcPr vert="horz"/>
                </a:tc>
                <a:tc>
                  <a:txBody>
                    <a:bodyPr wrap="square"/>
                    <a:lstStyle/>
                    <a:p>
                      <a:pPr>
                        <a:buNone/>
                      </a:pPr>
                      <a:r>
                        <a:rPr lang="en-US" altLang="zh-CN" sz="2400"/>
                        <a:t>10  the power to do sth</a:t>
                      </a:r>
                      <a:endParaRPr lang="en-US" altLang="zh-CN" sz="2400"/>
                    </a:p>
                  </a:txBody>
                  <a:tcPr vert="horz"/>
                </a:tc>
              </a:tr>
              <a:tr h="840105">
                <a:tc>
                  <a:txBody>
                    <a:bodyPr wrap="square"/>
                    <a:lstStyle/>
                    <a:p>
                      <a:pPr>
                        <a:buNone/>
                      </a:pPr>
                      <a:r>
                        <a:rPr lang="en-US" altLang="zh-CN" sz="2400"/>
                        <a:t>4  at an ever-increasing speed</a:t>
                      </a:r>
                      <a:endParaRPr lang="en-US" altLang="zh-CN" sz="2400"/>
                    </a:p>
                  </a:txBody>
                  <a:tcPr vert="horz"/>
                </a:tc>
                <a:tc>
                  <a:txBody>
                    <a:bodyPr wrap="square"/>
                    <a:lstStyle/>
                    <a:p>
                      <a:pPr>
                        <a:buNone/>
                      </a:pPr>
                      <a:r>
                        <a:rPr lang="en-US" altLang="zh-CN" sz="2400"/>
                        <a:t>11  make the impression on sb</a:t>
                      </a:r>
                      <a:endParaRPr lang="en-US" altLang="zh-CN" sz="2400"/>
                    </a:p>
                  </a:txBody>
                  <a:tcPr vert="horz"/>
                </a:tc>
              </a:tr>
              <a:tr h="840105">
                <a:tc>
                  <a:txBody>
                    <a:bodyPr wrap="square"/>
                    <a:lstStyle/>
                    <a:p>
                      <a:pPr>
                        <a:buNone/>
                      </a:pPr>
                      <a:r>
                        <a:rPr lang="en-US" altLang="zh-CN" sz="2400"/>
                        <a:t>5  be engaged in ...</a:t>
                      </a:r>
                      <a:endParaRPr lang="en-US" altLang="zh-CN" sz="2400"/>
                    </a:p>
                  </a:txBody>
                  <a:tcPr vert="horz"/>
                </a:tc>
                <a:tc>
                  <a:txBody>
                    <a:bodyPr wrap="square"/>
                    <a:lstStyle/>
                    <a:p>
                      <a:pPr>
                        <a:buNone/>
                      </a:pPr>
                      <a:r>
                        <a:rPr lang="en-US" altLang="zh-CN" sz="2400"/>
                        <a:t>12  on board </a:t>
                      </a:r>
                      <a:endParaRPr lang="en-US" altLang="zh-CN" sz="2400"/>
                    </a:p>
                  </a:txBody>
                  <a:tcPr vert="horz"/>
                </a:tc>
              </a:tr>
              <a:tr h="840105">
                <a:tc>
                  <a:txBody>
                    <a:bodyPr wrap="square"/>
                    <a:lstStyle/>
                    <a:p>
                      <a:pPr>
                        <a:buNone/>
                      </a:pPr>
                      <a:r>
                        <a:rPr lang="en-US" altLang="zh-CN" sz="2400"/>
                        <a:t>6  in search for ...</a:t>
                      </a:r>
                      <a:endParaRPr lang="en-US" altLang="zh-CN" sz="2400"/>
                    </a:p>
                  </a:txBody>
                  <a:tcPr vert="horz"/>
                </a:tc>
                <a:tc>
                  <a:txBody>
                    <a:bodyPr wrap="square"/>
                    <a:lstStyle/>
                    <a:p>
                      <a:pPr>
                        <a:buNone/>
                      </a:pPr>
                      <a:r>
                        <a:rPr lang="en-US" altLang="zh-CN" sz="2400"/>
                        <a:t>13  out- of- reach</a:t>
                      </a:r>
                      <a:endParaRPr lang="en-US" altLang="zh-CN" sz="2400"/>
                    </a:p>
                  </a:txBody>
                  <a:tcPr vert="horz"/>
                </a:tc>
              </a:tr>
              <a:tr h="840105">
                <a:tc>
                  <a:txBody>
                    <a:bodyPr wrap="square"/>
                    <a:lstStyle/>
                    <a:p>
                      <a:pPr>
                        <a:buNone/>
                      </a:pPr>
                      <a:r>
                        <a:rPr lang="en-US" altLang="zh-CN" sz="2400"/>
                        <a:t>7  be composed of ...</a:t>
                      </a:r>
                      <a:endParaRPr lang="en-US" altLang="zh-CN" sz="2400"/>
                    </a:p>
                  </a:txBody>
                  <a:tcPr vert="horz"/>
                </a:tc>
                <a:tc>
                  <a:txBody>
                    <a:bodyPr wrap="square"/>
                    <a:lstStyle/>
                    <a:p>
                      <a:pPr>
                        <a:buNone/>
                      </a:pPr>
                      <a:r>
                        <a:rPr lang="en-US" altLang="zh-CN" sz="2400"/>
                        <a:t>14  on a regular basis</a:t>
                      </a:r>
                      <a:endParaRPr lang="en-US" altLang="zh-CN" sz="2400"/>
                    </a:p>
                  </a:txBody>
                  <a:tcPr vert="horz"/>
                </a:tc>
              </a:tr>
            </a:tbl>
          </a:graphicData>
        </a:graphic>
      </p:graphicFrame>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539240" y="0"/>
            <a:ext cx="8867775" cy="705485"/>
          </a:xfrm>
        </p:spPr>
        <p:txBody>
          <a:bodyPr>
            <a:normAutofit fontScale="90000"/>
          </a:bodyPr>
          <a:lstStyle/>
          <a:p>
            <a:pPr algn="ctr"/>
            <a:br>
              <a:rPr lang="zh-CN" altLang="en-US">
                <a:solidFill>
                  <a:srgbClr val="1D41D5"/>
                </a:solidFill>
                <a:effectLst>
                  <a:outerShdw blurRad="38100" dist="25400" dir="5400000" algn="ctr" rotWithShape="0">
                    <a:srgbClr val="6E747A">
                      <a:alpha val="43000"/>
                    </a:srgbClr>
                  </a:outerShdw>
                </a:effectLst>
                <a:sym typeface="+mn-ea"/>
              </a:rPr>
            </a:br>
            <a:r>
              <a:rPr lang="zh-CN" altLang="en-US">
                <a:solidFill>
                  <a:srgbClr val="1D41D5"/>
                </a:solidFill>
                <a:effectLst>
                  <a:outerShdw blurRad="38100" dist="25400" dir="5400000" algn="ctr" rotWithShape="0">
                    <a:srgbClr val="6E747A">
                      <a:alpha val="43000"/>
                    </a:srgbClr>
                  </a:outerShdw>
                </a:effectLst>
                <a:sym typeface="+mn-ea"/>
              </a:rPr>
              <a:t>Language appreciation </a:t>
            </a:r>
            <a:br>
              <a:rPr lang="zh-CN" altLang="en-US"/>
            </a:br>
            <a:endParaRPr lang="zh-CN" altLang="en-US"/>
          </a:p>
        </p:txBody>
      </p:sp>
      <p:sp>
        <p:nvSpPr>
          <p:cNvPr id="100" name="文本框 99"/>
          <p:cNvSpPr txBox="1"/>
          <p:nvPr/>
        </p:nvSpPr>
        <p:spPr>
          <a:xfrm>
            <a:off x="0" y="885825"/>
            <a:ext cx="12031345" cy="4523105"/>
          </a:xfrm>
          <a:prstGeom prst="rect">
            <a:avLst/>
          </a:prstGeom>
          <a:noFill/>
          <a:ln w="9525">
            <a:noFill/>
          </a:ln>
        </p:spPr>
        <p:txBody>
          <a:bodyPr wrap="square">
            <a:spAutoFit/>
          </a:bodyPr>
          <a:lstStyle/>
          <a:p>
            <a:pPr indent="0" fontAlgn="auto">
              <a:lnSpc>
                <a:spcPct val="150000"/>
              </a:lnSpc>
            </a:pPr>
            <a:r>
              <a:rPr lang="en-US" sz="2400" b="0">
                <a:solidFill>
                  <a:srgbClr val="C00000"/>
                </a:solidFill>
                <a:latin typeface="Times New Roman" panose="02020603050405020304" charset="0"/>
                <a:ea typeface="宋体" panose="02010600030101010101" pitchFamily="2" charset="-122"/>
              </a:rPr>
              <a:t>1.   ... increasing as it did the power of the human eye and enabling us to understand that the universe is far larger than was previously imaginable.  </a:t>
            </a:r>
            <a:endParaRPr lang="en-US" sz="2400" b="0">
              <a:solidFill>
                <a:srgbClr val="C00000"/>
              </a:solidFill>
              <a:latin typeface="Times New Roman" panose="02020603050405020304" charset="0"/>
              <a:ea typeface="宋体" panose="02010600030101010101" pitchFamily="2" charset="-122"/>
            </a:endParaRPr>
          </a:p>
          <a:p>
            <a:pPr indent="0" fontAlgn="auto">
              <a:lnSpc>
                <a:spcPct val="150000"/>
              </a:lnSpc>
            </a:pPr>
            <a:endParaRPr lang="en-US" sz="2400" b="0">
              <a:solidFill>
                <a:srgbClr val="C00000"/>
              </a:solidFill>
              <a:latin typeface="Times New Roman" panose="02020603050405020304" charset="0"/>
              <a:ea typeface="宋体" panose="02010600030101010101" pitchFamily="2" charset="-122"/>
            </a:endParaRPr>
          </a:p>
          <a:p>
            <a:pPr indent="0" fontAlgn="auto">
              <a:lnSpc>
                <a:spcPct val="150000"/>
              </a:lnSpc>
            </a:pPr>
            <a:r>
              <a:rPr lang="en-US" sz="2400" b="0">
                <a:solidFill>
                  <a:srgbClr val="C00000"/>
                </a:solidFill>
                <a:latin typeface="Times New Roman" panose="02020603050405020304" charset="0"/>
                <a:ea typeface="宋体" panose="02010600030101010101" pitchFamily="2" charset="-122"/>
              </a:rPr>
              <a:t> </a:t>
            </a:r>
            <a:r>
              <a:rPr lang="en-US" sz="2400" b="1">
                <a:solidFill>
                  <a:schemeClr val="accent3"/>
                </a:solidFill>
                <a:latin typeface="Times New Roman" panose="02020603050405020304" charset="0"/>
                <a:ea typeface="宋体" panose="02010600030101010101" pitchFamily="2" charset="-122"/>
                <a:sym typeface="+mn-ea"/>
              </a:rPr>
              <a:t>[</a:t>
            </a:r>
            <a:r>
              <a:rPr lang="zh-CN" sz="2400" b="1">
                <a:solidFill>
                  <a:schemeClr val="accent3"/>
                </a:solidFill>
                <a:ea typeface="宋体" panose="02010600030101010101" pitchFamily="2" charset="-122"/>
                <a:sym typeface="+mn-ea"/>
              </a:rPr>
              <a:t>句式分析</a:t>
            </a:r>
            <a:r>
              <a:rPr lang="en-US" sz="2400" b="1">
                <a:solidFill>
                  <a:schemeClr val="accent3"/>
                </a:solidFill>
                <a:latin typeface="Times New Roman" panose="02020603050405020304" charset="0"/>
                <a:ea typeface="宋体" panose="02010600030101010101" pitchFamily="2" charset="-122"/>
                <a:sym typeface="+mn-ea"/>
              </a:rPr>
              <a:t>]</a:t>
            </a:r>
            <a:r>
              <a:rPr lang="en-US" sz="2400">
                <a:solidFill>
                  <a:schemeClr val="accent3"/>
                </a:solidFill>
                <a:latin typeface="Times New Roman" panose="02020603050405020304" charset="0"/>
                <a:ea typeface="宋体" panose="02010600030101010101" pitchFamily="2" charset="-122"/>
                <a:sym typeface="+mn-ea"/>
              </a:rPr>
              <a:t> </a:t>
            </a:r>
            <a:r>
              <a:rPr lang="en-US" sz="2400" b="0">
                <a:solidFill>
                  <a:schemeClr val="tx1"/>
                </a:solidFill>
                <a:latin typeface="Times New Roman" panose="02020603050405020304" charset="0"/>
                <a:ea typeface="宋体" panose="02010600030101010101" pitchFamily="2" charset="-122"/>
              </a:rPr>
              <a:t> as it did the power of the human eye是由as引导的状语从句，其中助动词did代替实意动词  “increased”  ; 比较连词than连接的状语从句省略了主语the universe,其完全形式为 “the universe was previously imaginable” . </a:t>
            </a:r>
            <a:endParaRPr lang="en-US" sz="2400" b="0">
              <a:solidFill>
                <a:schemeClr val="tx1"/>
              </a:solidFill>
              <a:latin typeface="Times New Roman" panose="02020603050405020304" charset="0"/>
              <a:ea typeface="宋体" panose="02010600030101010101" pitchFamily="2" charset="-122"/>
            </a:endParaRPr>
          </a:p>
          <a:p>
            <a:pPr indent="0" fontAlgn="auto">
              <a:lnSpc>
                <a:spcPct val="150000"/>
              </a:lnSpc>
            </a:pPr>
            <a:endParaRPr lang="en-US" sz="2400" b="0">
              <a:solidFill>
                <a:srgbClr val="C00000"/>
              </a:solidFill>
              <a:latin typeface="Times New Roman" panose="02020603050405020304" charset="0"/>
              <a:ea typeface="宋体" panose="02010600030101010101" pitchFamily="2" charset="-122"/>
            </a:endParaRPr>
          </a:p>
          <a:p>
            <a:pPr indent="0" fontAlgn="auto">
              <a:lnSpc>
                <a:spcPct val="150000"/>
              </a:lnSpc>
            </a:pPr>
            <a:r>
              <a:rPr lang="en-US" sz="2400" b="0">
                <a:solidFill>
                  <a:srgbClr val="C00000"/>
                </a:solidFill>
                <a:latin typeface="Times New Roman" panose="02020603050405020304" charset="0"/>
                <a:ea typeface="宋体" panose="02010600030101010101" pitchFamily="2" charset="-122"/>
              </a:rPr>
              <a:t> </a:t>
            </a:r>
            <a:r>
              <a:rPr lang="en-US" sz="2400" b="1">
                <a:solidFill>
                  <a:schemeClr val="accent3"/>
                </a:solidFill>
                <a:latin typeface="Times New Roman" panose="02020603050405020304" charset="0"/>
                <a:ea typeface="宋体" panose="02010600030101010101" pitchFamily="2" charset="-122"/>
                <a:sym typeface="+mn-ea"/>
              </a:rPr>
              <a:t>[</a:t>
            </a:r>
            <a:r>
              <a:rPr lang="zh-CN" sz="2400" b="1">
                <a:solidFill>
                  <a:schemeClr val="accent3"/>
                </a:solidFill>
                <a:ea typeface="宋体" panose="02010600030101010101" pitchFamily="2" charset="-122"/>
                <a:sym typeface="+mn-ea"/>
              </a:rPr>
              <a:t>尝试翻译</a:t>
            </a:r>
            <a:r>
              <a:rPr lang="en-US" sz="2400" b="1">
                <a:solidFill>
                  <a:schemeClr val="accent3"/>
                </a:solidFill>
                <a:latin typeface="Times New Roman" panose="02020603050405020304" charset="0"/>
                <a:ea typeface="宋体" panose="02010600030101010101" pitchFamily="2" charset="-122"/>
                <a:sym typeface="+mn-ea"/>
              </a:rPr>
              <a:t>]</a:t>
            </a:r>
            <a:r>
              <a:rPr lang="en-US" sz="2400" b="1">
                <a:solidFill>
                  <a:schemeClr val="accent3"/>
                </a:solidFill>
                <a:latin typeface="Calibri" panose="020F0502020204030204" charset="0"/>
                <a:ea typeface="宋体" panose="02010600030101010101" pitchFamily="2" charset="-122"/>
                <a:cs typeface="Times New Roman" panose="02020603050405020304" charset="0"/>
                <a:sym typeface="+mn-ea"/>
              </a:rPr>
              <a:t> </a:t>
            </a:r>
            <a:r>
              <a:rPr lang="en-US" sz="2400" b="0" u="sng">
                <a:solidFill>
                  <a:srgbClr val="FF0000"/>
                </a:solidFill>
                <a:latin typeface="Times New Roman" panose="02020603050405020304" charset="0"/>
                <a:ea typeface="宋体" panose="02010600030101010101" pitchFamily="2" charset="-122"/>
              </a:rPr>
              <a:t>它增加了人类眼睛的力量, 并且使我们能够理解宇宙比以前想象的要大得多</a:t>
            </a:r>
            <a:r>
              <a:rPr lang="en-US" sz="2400" b="0">
                <a:solidFill>
                  <a:srgbClr val="FF0000"/>
                </a:solidFill>
                <a:latin typeface="Times New Roman" panose="02020603050405020304" charset="0"/>
                <a:ea typeface="宋体" panose="02010600030101010101" pitchFamily="2" charset="-122"/>
              </a:rPr>
              <a:t>。</a:t>
            </a:r>
            <a:endParaRPr lang="en-US" sz="2400" b="0" u="sng">
              <a:solidFill>
                <a:srgbClr val="FF0000"/>
              </a:solidFill>
              <a:latin typeface="Calibri" panose="020F0502020204030204" charset="0"/>
              <a:ea typeface="宋体" panose="02010600030101010101" pitchFamily="2" charset="-122"/>
              <a:cs typeface="Times New Roman" panose="02020603050405020304" charset="0"/>
            </a:endParaRPr>
          </a:p>
        </p:txBody>
      </p:sp>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661795" y="0"/>
            <a:ext cx="8867775" cy="705485"/>
          </a:xfrm>
        </p:spPr>
        <p:txBody>
          <a:bodyPr>
            <a:normAutofit fontScale="90000"/>
          </a:bodyPr>
          <a:lstStyle/>
          <a:p>
            <a:pPr algn="ctr"/>
            <a:br>
              <a:rPr lang="zh-CN" altLang="en-US">
                <a:solidFill>
                  <a:srgbClr val="1D41D5"/>
                </a:solidFill>
                <a:effectLst>
                  <a:outerShdw blurRad="38100" dist="25400" dir="5400000" algn="ctr" rotWithShape="0">
                    <a:srgbClr val="6E747A">
                      <a:alpha val="43000"/>
                    </a:srgbClr>
                  </a:outerShdw>
                </a:effectLst>
                <a:sym typeface="+mn-ea"/>
              </a:rPr>
            </a:br>
            <a:r>
              <a:rPr lang="zh-CN" altLang="en-US">
                <a:solidFill>
                  <a:srgbClr val="1D41D5"/>
                </a:solidFill>
                <a:effectLst>
                  <a:outerShdw blurRad="38100" dist="25400" dir="5400000" algn="ctr" rotWithShape="0">
                    <a:srgbClr val="6E747A">
                      <a:alpha val="43000"/>
                    </a:srgbClr>
                  </a:outerShdw>
                </a:effectLst>
                <a:sym typeface="+mn-ea"/>
              </a:rPr>
              <a:t>Language appreciation </a:t>
            </a:r>
            <a:br>
              <a:rPr lang="zh-CN" altLang="en-US"/>
            </a:br>
            <a:endParaRPr lang="zh-CN" altLang="en-US"/>
          </a:p>
        </p:txBody>
      </p:sp>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161290" y="819150"/>
            <a:ext cx="11831955" cy="5631180"/>
          </a:xfrm>
          <a:prstGeom prst="rect">
            <a:avLst/>
          </a:prstGeom>
          <a:noFill/>
          <a:ln w="9525">
            <a:noFill/>
          </a:ln>
        </p:spPr>
        <p:txBody>
          <a:bodyPr wrap="square">
            <a:spAutoFit/>
          </a:bodyPr>
          <a:lstStyle/>
          <a:p>
            <a:pPr indent="0" fontAlgn="auto">
              <a:lnSpc>
                <a:spcPct val="150000"/>
              </a:lnSpc>
            </a:pPr>
            <a:r>
              <a:rPr lang="en-US" sz="2400" b="0">
                <a:solidFill>
                  <a:srgbClr val="C00000"/>
                </a:solidFill>
                <a:latin typeface="Times New Roman" panose="02020603050405020304" charset="0"/>
                <a:ea typeface="宋体" panose="02010600030101010101" pitchFamily="2" charset="-122"/>
              </a:rPr>
              <a:t>2. The 500-meter dish of the “Eye of Heaven”, as it is known, is being used in the search for dark matter, thought to be composed of subatomic particles invisible to ordinary telescopes. </a:t>
            </a:r>
            <a:endParaRPr lang="en-US" sz="2400" b="0">
              <a:solidFill>
                <a:srgbClr val="C00000"/>
              </a:solidFill>
              <a:latin typeface="Times New Roman" panose="02020603050405020304" charset="0"/>
              <a:ea typeface="宋体" panose="02010600030101010101" pitchFamily="2" charset="-122"/>
            </a:endParaRPr>
          </a:p>
          <a:p>
            <a:pPr indent="0" fontAlgn="auto">
              <a:lnSpc>
                <a:spcPct val="150000"/>
              </a:lnSpc>
            </a:pPr>
            <a:endParaRPr lang="en-US" sz="2400" b="1">
              <a:solidFill>
                <a:srgbClr val="00B050"/>
              </a:solidFill>
              <a:latin typeface="Times New Roman" panose="02020603050405020304" charset="0"/>
              <a:ea typeface="宋体" panose="02010600030101010101" pitchFamily="2" charset="-122"/>
            </a:endParaRPr>
          </a:p>
          <a:p>
            <a:pPr indent="0" fontAlgn="auto">
              <a:lnSpc>
                <a:spcPct val="150000"/>
              </a:lnSpc>
            </a:pPr>
            <a:r>
              <a:rPr lang="en-US" sz="2400" b="1">
                <a:solidFill>
                  <a:srgbClr val="00B050"/>
                </a:solidFill>
                <a:latin typeface="Times New Roman" panose="02020603050405020304" charset="0"/>
                <a:ea typeface="宋体" panose="02010600030101010101" pitchFamily="2" charset="-122"/>
              </a:rPr>
              <a:t>[</a:t>
            </a:r>
            <a:r>
              <a:rPr lang="zh-CN" sz="2400" b="1">
                <a:solidFill>
                  <a:srgbClr val="00B050"/>
                </a:solidFill>
                <a:ea typeface="宋体" panose="02010600030101010101" pitchFamily="2" charset="-122"/>
              </a:rPr>
              <a:t>句式分析</a:t>
            </a:r>
            <a:r>
              <a:rPr lang="en-US" sz="2400" b="1">
                <a:solidFill>
                  <a:srgbClr val="00B050"/>
                </a:solidFill>
                <a:latin typeface="Times New Roman" panose="02020603050405020304" charset="0"/>
                <a:ea typeface="宋体" panose="02010600030101010101" pitchFamily="2" charset="-122"/>
              </a:rPr>
              <a:t>] </a:t>
            </a:r>
            <a:r>
              <a:rPr lang="en-US" sz="2400" b="0">
                <a:solidFill>
                  <a:schemeClr val="tx1"/>
                </a:solidFill>
                <a:latin typeface="Times New Roman" panose="02020603050405020304" charset="0"/>
                <a:ea typeface="宋体" panose="02010600030101010101" pitchFamily="2" charset="-122"/>
              </a:rPr>
              <a:t>“as it is known”</a:t>
            </a:r>
            <a:r>
              <a:rPr lang="en-US" sz="2400" b="0">
                <a:solidFill>
                  <a:schemeClr val="tx1"/>
                </a:solidFill>
                <a:latin typeface="Times New Roman" panose="02020603050405020304" charset="0"/>
                <a:ea typeface="宋体" panose="02010600030101010101" pitchFamily="2" charset="-122"/>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as</a:t>
            </a:r>
            <a:r>
              <a:rPr lang="zh-CN" sz="2400" b="0">
                <a:solidFill>
                  <a:schemeClr val="tx1"/>
                </a:solidFill>
                <a:latin typeface="Times New Roman" panose="02020603050405020304" charset="0"/>
                <a:ea typeface="宋体" panose="02010600030101010101" pitchFamily="2" charset="-122"/>
              </a:rPr>
              <a:t>引导的状语从句</a:t>
            </a:r>
            <a:r>
              <a:rPr lang="en-US" altLang="zh-CN" sz="2400" b="0">
                <a:solidFill>
                  <a:schemeClr val="tx1"/>
                </a:solidFill>
                <a:latin typeface="Times New Roman" panose="02020603050405020304" charset="0"/>
                <a:ea typeface="宋体" panose="02010600030101010101" pitchFamily="2" charset="-122"/>
              </a:rPr>
              <a:t>, </a:t>
            </a:r>
            <a:r>
              <a:rPr lang="zh-CN" sz="2400" b="0">
                <a:solidFill>
                  <a:schemeClr val="tx1"/>
                </a:solidFill>
                <a:latin typeface="Times New Roman" panose="02020603050405020304" charset="0"/>
                <a:ea typeface="宋体" panose="02010600030101010101" pitchFamily="2" charset="-122"/>
              </a:rPr>
              <a:t>意为“随着它被人们了解”</a:t>
            </a:r>
            <a:r>
              <a:rPr lang="en-US" altLang="zh-CN" sz="2400" b="0">
                <a:solidFill>
                  <a:schemeClr val="tx1"/>
                </a:solidFill>
                <a:latin typeface="Times New Roman" panose="02020603050405020304" charset="0"/>
                <a:ea typeface="宋体" panose="02010600030101010101" pitchFamily="2" charset="-122"/>
              </a:rPr>
              <a:t>;</a:t>
            </a:r>
            <a:r>
              <a:rPr lang="zh-CN" sz="2400" b="0">
                <a:solidFill>
                  <a:schemeClr val="tx1"/>
                </a:solidFill>
                <a:latin typeface="Times New Roman" panose="02020603050405020304" charset="0"/>
                <a:ea typeface="宋体" panose="02010600030101010101" pitchFamily="2" charset="-122"/>
              </a:rPr>
              <a:t>“</a:t>
            </a:r>
            <a:r>
              <a:rPr lang="en-US" sz="2400" b="0">
                <a:solidFill>
                  <a:schemeClr val="tx1"/>
                </a:solidFill>
                <a:latin typeface="Times New Roman" panose="02020603050405020304" charset="0"/>
                <a:ea typeface="宋体" panose="02010600030101010101" pitchFamily="2" charset="-122"/>
              </a:rPr>
              <a:t>thought to be composed of subatomic particles invisible to ordinary telescopes.</a:t>
            </a:r>
            <a:r>
              <a:rPr lang="zh-CN" sz="2400" b="0">
                <a:solidFill>
                  <a:schemeClr val="tx1"/>
                </a:solidFill>
                <a:latin typeface="Times New Roman" panose="02020603050405020304" charset="0"/>
                <a:ea typeface="宋体" panose="02010600030101010101" pitchFamily="2" charset="-122"/>
              </a:rPr>
              <a:t>”为过去分词短语着后置定语，其完整形式为 </a:t>
            </a:r>
            <a:r>
              <a:rPr lang="en-US" sz="2400" b="0" u="sng">
                <a:solidFill>
                  <a:schemeClr val="tx1"/>
                </a:solidFill>
                <a:latin typeface="Times New Roman" panose="02020603050405020304" charset="0"/>
                <a:ea typeface="宋体" panose="02010600030101010101" pitchFamily="2" charset="-122"/>
              </a:rPr>
              <a:t>“which is thought to be composed of subatomic particles invisible to ordinary telescopes. “invisible to ordinary telescope”</a:t>
            </a:r>
            <a:r>
              <a:rPr lang="en-US" sz="2400" b="0">
                <a:solidFill>
                  <a:schemeClr val="tx1"/>
                </a:solidFill>
                <a:latin typeface="Times New Roman" panose="02020603050405020304" charset="0"/>
                <a:ea typeface="宋体" panose="02010600030101010101" pitchFamily="2" charset="-122"/>
                <a:cs typeface="Times New Roman" panose="02020603050405020304" charset="0"/>
              </a:rPr>
              <a:t> </a:t>
            </a:r>
            <a:r>
              <a:rPr lang="zh-CN" sz="2400" b="0">
                <a:solidFill>
                  <a:schemeClr val="tx1"/>
                </a:solidFill>
                <a:latin typeface="Times New Roman" panose="02020603050405020304" charset="0"/>
                <a:ea typeface="宋体" panose="02010600030101010101" pitchFamily="2" charset="-122"/>
              </a:rPr>
              <a:t>为形容词短语作定语修饰名词</a:t>
            </a:r>
            <a:r>
              <a:rPr lang="en-US" sz="2400" b="0">
                <a:solidFill>
                  <a:schemeClr val="tx1"/>
                </a:solidFill>
                <a:latin typeface="Times New Roman" panose="02020603050405020304" charset="0"/>
                <a:ea typeface="宋体" panose="02010600030101010101" pitchFamily="2" charset="-122"/>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subatomic particles. </a:t>
            </a:r>
            <a:endParaRPr lang="en-US" sz="2400" b="1">
              <a:solidFill>
                <a:schemeClr val="tx1"/>
              </a:solidFill>
              <a:latin typeface="Times New Roman" panose="02020603050405020304" charset="0"/>
              <a:ea typeface="宋体" panose="02010600030101010101" pitchFamily="2" charset="-122"/>
            </a:endParaRPr>
          </a:p>
          <a:p>
            <a:pPr indent="0" fontAlgn="auto">
              <a:lnSpc>
                <a:spcPct val="150000"/>
              </a:lnSpc>
            </a:pPr>
            <a:r>
              <a:rPr lang="en-US" sz="2400" b="1">
                <a:solidFill>
                  <a:srgbClr val="00B050"/>
                </a:solidFill>
                <a:latin typeface="Times New Roman" panose="02020603050405020304" charset="0"/>
                <a:ea typeface="宋体" panose="02010600030101010101" pitchFamily="2" charset="-122"/>
              </a:rPr>
              <a:t>[</a:t>
            </a:r>
            <a:r>
              <a:rPr lang="zh-CN" sz="2400" b="1">
                <a:solidFill>
                  <a:srgbClr val="00B050"/>
                </a:solidFill>
                <a:ea typeface="宋体" panose="02010600030101010101" pitchFamily="2" charset="-122"/>
              </a:rPr>
              <a:t>尝试翻译</a:t>
            </a:r>
            <a:r>
              <a:rPr lang="en-US" sz="2400" b="1">
                <a:solidFill>
                  <a:srgbClr val="00B050"/>
                </a:solidFill>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rPr>
              <a:t> </a:t>
            </a:r>
            <a:r>
              <a:rPr lang="zh-CN" sz="2400" b="0" u="sng">
                <a:solidFill>
                  <a:srgbClr val="FF0000"/>
                </a:solidFill>
                <a:latin typeface="Calibri" panose="020F0502020204030204" charset="0"/>
                <a:ea typeface="宋体" panose="02010600030101010101" pitchFamily="2" charset="-122"/>
              </a:rPr>
              <a:t>人们逐渐了解，直径</a:t>
            </a:r>
            <a:r>
              <a:rPr lang="zh-CN" sz="2400" b="0" u="sng">
                <a:solidFill>
                  <a:srgbClr val="FF0000"/>
                </a:solidFill>
                <a:ea typeface="宋体" panose="02010600030101010101" pitchFamily="2" charset="-122"/>
              </a:rPr>
              <a:t>天</a:t>
            </a:r>
            <a:r>
              <a:rPr lang="en-US" sz="2400" b="0" u="sng">
                <a:solidFill>
                  <a:srgbClr val="FF0000"/>
                </a:solidFill>
                <a:latin typeface="Calibri" panose="020F0502020204030204" charset="0"/>
                <a:ea typeface="宋体" panose="02010600030101010101" pitchFamily="2" charset="-122"/>
                <a:cs typeface="Times New Roman" panose="02020603050405020304" charset="0"/>
              </a:rPr>
              <a:t>500</a:t>
            </a:r>
            <a:r>
              <a:rPr lang="zh-CN" sz="2400" b="0" u="sng">
                <a:solidFill>
                  <a:srgbClr val="FF0000"/>
                </a:solidFill>
                <a:ea typeface="宋体" panose="02010600030101010101" pitchFamily="2" charset="-122"/>
              </a:rPr>
              <a:t>米</a:t>
            </a:r>
            <a:r>
              <a:rPr lang="zh-CN" sz="2400" b="0" u="sng">
                <a:solidFill>
                  <a:srgbClr val="FF0000"/>
                </a:solidFill>
                <a:latin typeface="Calibri" panose="020F0502020204030204" charset="0"/>
                <a:ea typeface="宋体" panose="02010600030101010101" pitchFamily="2" charset="-122"/>
              </a:rPr>
              <a:t>的圆盘</a:t>
            </a:r>
            <a:r>
              <a:rPr lang="zh-CN" sz="2400" b="0" u="sng">
                <a:solidFill>
                  <a:srgbClr val="FF0000"/>
                </a:solidFill>
                <a:ea typeface="宋体" panose="02010600030101010101" pitchFamily="2" charset="-122"/>
              </a:rPr>
              <a:t>望远镜被用于寻找暗物质，人们认为暗物质是由普通望远镜无法观测到的亚原子粒子组成</a:t>
            </a:r>
            <a:r>
              <a:rPr lang="zh-CN" sz="2400" b="0">
                <a:solidFill>
                  <a:srgbClr val="FF0000"/>
                </a:solidFill>
                <a:ea typeface="宋体" panose="02010600030101010101" pitchFamily="2" charset="-122"/>
              </a:rPr>
              <a:t>。</a:t>
            </a:r>
            <a:endParaRPr lang="zh-CN" altLang="en-US" sz="2400"/>
          </a:p>
        </p:txBody>
      </p:sp>
    </p:spTree>
    <p:custDataLst>
      <p:tags r:id="rId1"/>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2563495" y="155575"/>
            <a:ext cx="7879715" cy="645160"/>
          </a:xfrm>
          <a:prstGeom prst="rect">
            <a:avLst/>
          </a:prstGeom>
          <a:noFill/>
        </p:spPr>
        <p:txBody>
          <a:bodyPr wrap="square" rtlCol="0">
            <a:spAutoFit/>
          </a:bodyPr>
          <a:lstStyle/>
          <a:p>
            <a:r>
              <a:rPr lang="en-US" altLang="zh-CN"/>
              <a:t> </a:t>
            </a:r>
            <a:r>
              <a:rPr lang="en-US" altLang="zh-CN" sz="3600" b="1">
                <a:solidFill>
                  <a:srgbClr val="00B0F0"/>
                </a:solidFill>
              </a:rPr>
              <a:t>Assignments for this period  </a:t>
            </a:r>
            <a:endParaRPr lang="en-US" altLang="zh-CN" sz="3600" b="1">
              <a:solidFill>
                <a:srgbClr val="00B0F0"/>
              </a:solidFill>
            </a:endParaRPr>
          </a:p>
        </p:txBody>
      </p:sp>
      <p:sp>
        <p:nvSpPr>
          <p:cNvPr id="5" name="文本框 4"/>
          <p:cNvSpPr txBox="1"/>
          <p:nvPr/>
        </p:nvSpPr>
        <p:spPr>
          <a:xfrm>
            <a:off x="2310765" y="1195070"/>
            <a:ext cx="7874635" cy="3784600"/>
          </a:xfrm>
          <a:prstGeom prst="rect">
            <a:avLst/>
          </a:prstGeom>
          <a:noFill/>
        </p:spPr>
        <p:txBody>
          <a:bodyPr wrap="square" rtlCol="0">
            <a:spAutoFit/>
          </a:bodyPr>
          <a:lstStyle/>
          <a:p>
            <a:pPr fontAlgn="auto">
              <a:lnSpc>
                <a:spcPct val="200000"/>
              </a:lnSpc>
            </a:pPr>
            <a:r>
              <a:rPr lang="en-US" altLang="zh-CN" sz="2400">
                <a:solidFill>
                  <a:srgbClr val="00B050"/>
                </a:solidFill>
              </a:rPr>
              <a:t>1. Review new words, phrases and useful expressions learned in this period. </a:t>
            </a:r>
            <a:endParaRPr lang="en-US" altLang="zh-CN" sz="2400">
              <a:solidFill>
                <a:srgbClr val="00B050"/>
              </a:solidFill>
            </a:endParaRPr>
          </a:p>
          <a:p>
            <a:pPr fontAlgn="auto">
              <a:lnSpc>
                <a:spcPct val="200000"/>
              </a:lnSpc>
            </a:pPr>
            <a:r>
              <a:rPr lang="en-US" altLang="zh-CN" sz="2400">
                <a:solidFill>
                  <a:srgbClr val="00B050"/>
                </a:solidFill>
              </a:rPr>
              <a:t>2. Think back about how to write a journal entry about living in space. </a:t>
            </a:r>
            <a:endParaRPr lang="en-US" altLang="zh-CN" sz="2400">
              <a:solidFill>
                <a:srgbClr val="00B050"/>
              </a:solidFill>
            </a:endParaRPr>
          </a:p>
          <a:p>
            <a:pPr fontAlgn="auto">
              <a:lnSpc>
                <a:spcPct val="200000"/>
              </a:lnSpc>
            </a:pPr>
            <a:r>
              <a:rPr lang="en-US" altLang="zh-CN" sz="2400">
                <a:solidFill>
                  <a:srgbClr val="00B050"/>
                </a:solidFill>
              </a:rPr>
              <a:t>3. Polish your writing in class. </a:t>
            </a:r>
            <a:endParaRPr lang="en-US" altLang="zh-CN" sz="2400">
              <a:solidFill>
                <a:srgbClr val="00B050"/>
              </a:solidFill>
            </a:endParaRPr>
          </a:p>
        </p:txBody>
      </p:sp>
    </p:spTree>
    <p:custDataLst>
      <p:tags r:id="rId1"/>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911014" y="723424"/>
            <a:ext cx="2161673"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2971491" y="2665046"/>
            <a:ext cx="6020418" cy="923330"/>
          </a:xfrm>
          <a:prstGeom prst="rect">
            <a:avLst/>
          </a:prstGeom>
          <a:noFill/>
        </p:spPr>
        <p:txBody>
          <a:bodyPr wrap="square" lIns="91440" tIns="45720" rIns="91440" bIns="45720">
            <a:spAutoFit/>
          </a:bodyPr>
          <a:lstStyle/>
          <a:p>
            <a:pPr algn="dist"/>
            <a:r>
              <a:rPr lang="zh-CN" alt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感谢您的观看</a:t>
            </a:r>
            <a:endParaRPr lang="zh-CN" alt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454025" y="94615"/>
            <a:ext cx="7475220" cy="857250"/>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72" name="New picture"/>
          <p:cNvPicPr/>
          <p:nvPr/>
        </p:nvPicPr>
        <p:blipFill>
          <a:blip r:embed="rId2"/>
          <a:stretch>
            <a:fillRect/>
          </a:stretch>
        </p:blipFill>
        <p:spPr>
          <a:xfrm>
            <a:off x="10680700" y="11430000"/>
            <a:ext cx="304800" cy="228600"/>
          </a:xfrm>
          <a:prstGeom prst="cube">
            <a:avLst/>
          </a:prstGeom>
        </p:spPr>
      </p:pic>
    </p:spTree>
    <p:custDataLst>
      <p:tags r:id="rId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75" y="70"/>
            <a:ext cx="10969200" cy="705600"/>
          </a:xfrm>
        </p:spPr>
        <p:txBody>
          <a:bodyPr/>
          <a:lstStyle/>
          <a:p>
            <a:pPr algn="ctr"/>
            <a:r>
              <a:rPr lang="en-US" altLang="zh-CN">
                <a:solidFill>
                  <a:schemeClr val="accent1"/>
                </a:solidFill>
                <a:effectLst>
                  <a:outerShdw blurRad="38100" dist="25400" dir="5400000" algn="ctr" rotWithShape="0">
                    <a:srgbClr val="6E747A">
                      <a:alpha val="43000"/>
                    </a:srgbClr>
                  </a:outerShdw>
                </a:effectLst>
              </a:rPr>
              <a:t>Reading: </a:t>
            </a:r>
            <a:r>
              <a:rPr lang="en-US" altLang="zh-CN"/>
              <a:t>  </a:t>
            </a:r>
            <a:r>
              <a:rPr lang="en-US" altLang="zh-CN">
                <a:solidFill>
                  <a:schemeClr val="accent3"/>
                </a:solidFill>
              </a:rPr>
              <a:t>“</a:t>
            </a:r>
            <a:r>
              <a:rPr lang="en-US" altLang="zh-CN">
                <a:solidFill>
                  <a:schemeClr val="accent3"/>
                </a:solidFill>
                <a:effectLst>
                  <a:outerShdw blurRad="38100" dist="25400" dir="5400000" algn="ctr" rotWithShape="0">
                    <a:srgbClr val="6E747A">
                      <a:alpha val="43000"/>
                    </a:srgbClr>
                  </a:outerShdw>
                </a:effectLst>
                <a:sym typeface="+mn-ea"/>
              </a:rPr>
              <a:t>Eyes Upon the Night</a:t>
            </a:r>
            <a:r>
              <a:rPr lang="en-US" altLang="zh-CN">
                <a:solidFill>
                  <a:schemeClr val="accent3"/>
                </a:solidFill>
              </a:rPr>
              <a:t>”</a:t>
            </a:r>
            <a:endParaRPr lang="en-US" altLang="zh-CN">
              <a:solidFill>
                <a:schemeClr val="accent3"/>
              </a:solidFill>
            </a:endParaRPr>
          </a:p>
        </p:txBody>
      </p:sp>
      <p:pic>
        <p:nvPicPr>
          <p:cNvPr id="4" name="图片 3" descr="C:/Users/Administrator/AppData/Local/Temp/picturecompress_20210823155223/output_1.pngoutput_1"/>
          <p:cNvPicPr>
            <a:picLocks noChangeAspect="1"/>
          </p:cNvPicPr>
          <p:nvPr/>
        </p:nvPicPr>
        <p:blipFill>
          <a:blip r:embed="rId1"/>
          <a:stretch>
            <a:fillRect/>
          </a:stretch>
        </p:blipFill>
        <p:spPr>
          <a:xfrm rot="16200000">
            <a:off x="1601470" y="-628650"/>
            <a:ext cx="5574030" cy="8776970"/>
          </a:xfrm>
          <a:prstGeom prst="rect">
            <a:avLst/>
          </a:prstGeom>
        </p:spPr>
      </p:pic>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9026525" y="1593850"/>
            <a:ext cx="2738120" cy="3415030"/>
          </a:xfrm>
          <a:prstGeom prst="rect">
            <a:avLst/>
          </a:prstGeom>
          <a:noFill/>
        </p:spPr>
        <p:txBody>
          <a:bodyPr wrap="square" rtlCol="0" anchor="t">
            <a:spAutoFit/>
          </a:bodyPr>
          <a:lstStyle/>
          <a:p>
            <a:pPr fontAlgn="auto">
              <a:lnSpc>
                <a:spcPct val="150000"/>
              </a:lnSpc>
            </a:pPr>
            <a:r>
              <a:rPr lang="zh-CN" altLang="en-US" sz="2400">
                <a:solidFill>
                  <a:srgbClr val="FF0000"/>
                </a:solidFill>
              </a:rPr>
              <a:t>Star gazing and curiosity about the space were from the very ancient times of human history</a:t>
            </a:r>
            <a:r>
              <a:rPr lang="en-US" altLang="zh-CN" sz="2400">
                <a:solidFill>
                  <a:srgbClr val="FF0000"/>
                </a:solidFill>
              </a:rPr>
              <a:t>.</a:t>
            </a:r>
            <a:endParaRPr lang="en-US" altLang="zh-CN" sz="2400">
              <a:solidFill>
                <a:srgbClr val="FF0000"/>
              </a:solidFill>
            </a:endParaRPr>
          </a:p>
        </p:txBody>
      </p:sp>
    </p:spTree>
    <p:custDataLst>
      <p:tags r:id="rId2"/>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75" y="70"/>
            <a:ext cx="10969200" cy="705600"/>
          </a:xfrm>
        </p:spPr>
        <p:txBody>
          <a:bodyPr/>
          <a:lstStyle/>
          <a:p>
            <a:pPr algn="ctr"/>
            <a:r>
              <a:rPr lang="en-US" altLang="zh-CN">
                <a:solidFill>
                  <a:schemeClr val="accent1"/>
                </a:solidFill>
                <a:effectLst>
                  <a:outerShdw blurRad="38100" dist="25400" dir="5400000" algn="ctr" rotWithShape="0">
                    <a:srgbClr val="6E747A">
                      <a:alpha val="43000"/>
                    </a:srgbClr>
                  </a:outerShdw>
                </a:effectLst>
              </a:rPr>
              <a:t>Reading comprehension 1  </a:t>
            </a:r>
            <a:r>
              <a:rPr lang="en-US" altLang="zh-CN"/>
              <a:t> </a:t>
            </a:r>
            <a:endParaRPr lang="en-US" altLang="zh-CN"/>
          </a:p>
        </p:txBody>
      </p:sp>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287020" y="931545"/>
            <a:ext cx="9693910" cy="521970"/>
          </a:xfrm>
          <a:prstGeom prst="rect">
            <a:avLst/>
          </a:prstGeom>
          <a:noFill/>
          <a:ln w="9525">
            <a:noFill/>
          </a:ln>
        </p:spPr>
        <p:txBody>
          <a:bodyPr wrap="square">
            <a:spAutoFit/>
          </a:bodyPr>
          <a:lstStyle/>
          <a:p>
            <a:pPr indent="0"/>
            <a:r>
              <a:rPr lang="en-US" sz="2800" b="0">
                <a:latin typeface="Times New Roman" panose="02020603050405020304" charset="0"/>
              </a:rPr>
              <a:t>1. In ancient China, how did people understand the night sky?</a:t>
            </a:r>
            <a:r>
              <a:rPr lang="en-US" sz="2400" b="0">
                <a:latin typeface="Times New Roman" panose="02020603050405020304" charset="0"/>
              </a:rPr>
              <a:t> </a:t>
            </a:r>
            <a:endParaRPr lang="zh-CN" altLang="en-US" sz="2400"/>
          </a:p>
        </p:txBody>
      </p:sp>
      <p:sp>
        <p:nvSpPr>
          <p:cNvPr id="3" name="文本框 2"/>
          <p:cNvSpPr txBox="1"/>
          <p:nvPr/>
        </p:nvSpPr>
        <p:spPr>
          <a:xfrm>
            <a:off x="423545" y="1581150"/>
            <a:ext cx="10681970" cy="2030095"/>
          </a:xfrm>
          <a:prstGeom prst="rect">
            <a:avLst/>
          </a:prstGeom>
          <a:noFill/>
          <a:ln w="9525">
            <a:noFill/>
          </a:ln>
        </p:spPr>
        <p:txBody>
          <a:bodyPr wrap="square">
            <a:spAutoFit/>
          </a:bodyPr>
          <a:lstStyle/>
          <a:p>
            <a:pPr indent="0" fontAlgn="auto">
              <a:lnSpc>
                <a:spcPct val="150000"/>
              </a:lnSpc>
            </a:pPr>
            <a:r>
              <a:rPr lang="en-US" sz="1050" b="0">
                <a:solidFill>
                  <a:srgbClr val="FF0000"/>
                </a:solidFill>
                <a:latin typeface="Times New Roman" panose="02020603050405020304" charset="0"/>
              </a:rPr>
              <a:t> </a:t>
            </a:r>
            <a:r>
              <a:rPr lang="en-US" sz="2800" b="0">
                <a:solidFill>
                  <a:srgbClr val="FF0000"/>
                </a:solidFill>
                <a:latin typeface="Times New Roman" panose="02020603050405020304" charset="0"/>
              </a:rPr>
              <a:t>In fact, the people in ancient times were unable to understand what they could see. Not knowing what stars were, people used their imaginations to create a world in the night sky. </a:t>
            </a:r>
            <a:endParaRPr lang="zh-CN" altLang="en-US" sz="2800"/>
          </a:p>
        </p:txBody>
      </p:sp>
      <p:sp>
        <p:nvSpPr>
          <p:cNvPr id="4" name="文本框 3"/>
          <p:cNvSpPr txBox="1"/>
          <p:nvPr/>
        </p:nvSpPr>
        <p:spPr>
          <a:xfrm>
            <a:off x="287655" y="4161790"/>
            <a:ext cx="10469245" cy="521970"/>
          </a:xfrm>
          <a:prstGeom prst="rect">
            <a:avLst/>
          </a:prstGeom>
          <a:noFill/>
          <a:ln w="9525">
            <a:noFill/>
          </a:ln>
        </p:spPr>
        <p:txBody>
          <a:bodyPr wrap="square">
            <a:spAutoFit/>
          </a:bodyPr>
          <a:lstStyle/>
          <a:p>
            <a:pPr indent="0"/>
            <a:r>
              <a:rPr lang="en-US" sz="2800" b="0">
                <a:latin typeface="Times New Roman" panose="02020603050405020304" charset="0"/>
              </a:rPr>
              <a:t>2. When did human’s power to see the sky start change dramatically? </a:t>
            </a:r>
            <a:endParaRPr lang="zh-CN" altLang="en-US" sz="2800"/>
          </a:p>
        </p:txBody>
      </p:sp>
      <p:sp>
        <p:nvSpPr>
          <p:cNvPr id="5" name="文本框 4"/>
          <p:cNvSpPr txBox="1"/>
          <p:nvPr/>
        </p:nvSpPr>
        <p:spPr>
          <a:xfrm>
            <a:off x="423545" y="5079365"/>
            <a:ext cx="11682730" cy="521970"/>
          </a:xfrm>
          <a:prstGeom prst="rect">
            <a:avLst/>
          </a:prstGeom>
          <a:noFill/>
          <a:ln w="9525">
            <a:noFill/>
          </a:ln>
        </p:spPr>
        <p:txBody>
          <a:bodyPr wrap="square">
            <a:spAutoFit/>
          </a:bodyPr>
          <a:lstStyle/>
          <a:p>
            <a:pPr indent="0"/>
            <a:r>
              <a:rPr lang="en-US" sz="2800" b="0">
                <a:solidFill>
                  <a:srgbClr val="FF0000"/>
                </a:solidFill>
                <a:latin typeface="Times New Roman" panose="02020603050405020304" charset="0"/>
              </a:rPr>
              <a:t>When the first telescope was angled at the night sky, it changed dramatically. </a:t>
            </a:r>
            <a:endParaRPr lang="zh-CN" altLang="en-US" sz="28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161925" y="321310"/>
            <a:ext cx="11619230" cy="1383665"/>
          </a:xfrm>
          <a:prstGeom prst="rect">
            <a:avLst/>
          </a:prstGeom>
          <a:noFill/>
          <a:ln w="9525">
            <a:noFill/>
          </a:ln>
        </p:spPr>
        <p:txBody>
          <a:bodyPr wrap="square">
            <a:spAutoFit/>
          </a:bodyPr>
          <a:lstStyle/>
          <a:p>
            <a:pPr indent="0" fontAlgn="auto">
              <a:lnSpc>
                <a:spcPct val="150000"/>
              </a:lnSpc>
            </a:pPr>
            <a:r>
              <a:rPr lang="en-US" sz="2800" b="0">
                <a:latin typeface="Times New Roman" panose="02020603050405020304" charset="0"/>
              </a:rPr>
              <a:t>3. What did the Hubble Space Telescope help people do when it was launched in 1990? </a:t>
            </a:r>
            <a:endParaRPr lang="zh-CN" altLang="en-US" sz="2800"/>
          </a:p>
        </p:txBody>
      </p:sp>
      <p:sp>
        <p:nvSpPr>
          <p:cNvPr id="3" name="文本框 2"/>
          <p:cNvSpPr txBox="1"/>
          <p:nvPr/>
        </p:nvSpPr>
        <p:spPr>
          <a:xfrm>
            <a:off x="578485" y="1577975"/>
            <a:ext cx="11202670" cy="1383665"/>
          </a:xfrm>
          <a:prstGeom prst="rect">
            <a:avLst/>
          </a:prstGeom>
          <a:noFill/>
          <a:ln w="9525">
            <a:noFill/>
          </a:ln>
        </p:spPr>
        <p:txBody>
          <a:bodyPr wrap="square">
            <a:spAutoFit/>
          </a:bodyPr>
          <a:lstStyle/>
          <a:p>
            <a:pPr indent="0" fontAlgn="auto">
              <a:lnSpc>
                <a:spcPct val="150000"/>
              </a:lnSpc>
            </a:pPr>
            <a:r>
              <a:rPr lang="en-US" sz="2800" b="0">
                <a:solidFill>
                  <a:srgbClr val="FF0000"/>
                </a:solidFill>
                <a:latin typeface="Times New Roman" panose="02020603050405020304" charset="0"/>
              </a:rPr>
              <a:t>It allowed people to see much far from the earth and helped work out the age and nature of the universe as well as discover the incredible fact. </a:t>
            </a:r>
            <a:endParaRPr lang="en-US" altLang="en-US" sz="2800" b="0">
              <a:solidFill>
                <a:srgbClr val="FF0000"/>
              </a:solidFill>
              <a:latin typeface="Times New Roman" panose="02020603050405020304" charset="0"/>
            </a:endParaRPr>
          </a:p>
        </p:txBody>
      </p:sp>
      <p:sp>
        <p:nvSpPr>
          <p:cNvPr id="4" name="文本框 3"/>
          <p:cNvSpPr txBox="1"/>
          <p:nvPr/>
        </p:nvSpPr>
        <p:spPr>
          <a:xfrm>
            <a:off x="161925" y="3315970"/>
            <a:ext cx="11507470" cy="521970"/>
          </a:xfrm>
          <a:prstGeom prst="rect">
            <a:avLst/>
          </a:prstGeom>
          <a:noFill/>
        </p:spPr>
        <p:txBody>
          <a:bodyPr wrap="square" rtlCol="0">
            <a:spAutoFit/>
          </a:bodyPr>
          <a:lstStyle/>
          <a:p>
            <a:r>
              <a:rPr lang="en-US" altLang="zh-CN" sz="2800"/>
              <a:t>4. What do you think eyes in the passage refer to? </a:t>
            </a:r>
            <a:endParaRPr lang="en-US" altLang="zh-CN" sz="2800"/>
          </a:p>
        </p:txBody>
      </p:sp>
      <p:sp>
        <p:nvSpPr>
          <p:cNvPr id="5" name="文本框 4"/>
          <p:cNvSpPr txBox="1"/>
          <p:nvPr/>
        </p:nvSpPr>
        <p:spPr>
          <a:xfrm>
            <a:off x="410210" y="3837940"/>
            <a:ext cx="11543030" cy="2676525"/>
          </a:xfrm>
          <a:prstGeom prst="rect">
            <a:avLst/>
          </a:prstGeom>
          <a:noFill/>
          <a:ln w="9525">
            <a:noFill/>
          </a:ln>
        </p:spPr>
        <p:txBody>
          <a:bodyPr wrap="square">
            <a:spAutoFit/>
          </a:bodyPr>
          <a:lstStyle/>
          <a:p>
            <a:pPr indent="0" fontAlgn="auto">
              <a:lnSpc>
                <a:spcPct val="150000"/>
              </a:lnSpc>
            </a:pPr>
            <a:r>
              <a:rPr lang="en-US" sz="2800" b="0">
                <a:solidFill>
                  <a:srgbClr val="FF0000"/>
                </a:solidFill>
                <a:latin typeface="Times New Roman" panose="02020603050405020304" charset="0"/>
              </a:rPr>
              <a:t>“Eyes” in the passage refer to not only the mysterious large-eyed bronze statue of the ancient Shu Kingdom in China, the Hubble Space Telescope and the 500-metre dish of the “Eye of Heaven” built in Guizhou of China, but also stand for the spirit of space exploration. </a:t>
            </a:r>
            <a:endParaRPr lang="zh-CN" altLang="en-US" sz="28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26335" y="0"/>
            <a:ext cx="7586345" cy="705485"/>
          </a:xfrm>
        </p:spPr>
        <p:txBody>
          <a:bodyPr>
            <a:scene3d>
              <a:camera prst="orthographicFront"/>
              <a:lightRig rig="threePt" dir="t"/>
            </a:scene3d>
          </a:bodyPr>
          <a:lstStyle/>
          <a:p>
            <a:pPr algn="ctr"/>
            <a:r>
              <a:rPr lang="en-US" altLang="zh-CN"/>
              <a:t> </a:t>
            </a:r>
            <a:r>
              <a:rPr lang="en-US" altLang="zh-CN" sz="3200">
                <a:solidFill>
                  <a:schemeClr val="accent1"/>
                </a:solidFill>
                <a:effectLst>
                  <a:outerShdw blurRad="38100" dist="25400" dir="5400000" algn="ctr" rotWithShape="0">
                    <a:srgbClr val="6E747A">
                      <a:alpha val="43000"/>
                    </a:srgbClr>
                  </a:outerShdw>
                </a:effectLst>
              </a:rPr>
              <a:t> Reading comprehension 2</a:t>
            </a:r>
            <a:endParaRPr lang="en-US" altLang="zh-CN" sz="3200">
              <a:solidFill>
                <a:schemeClr val="accent1"/>
              </a:solidFill>
              <a:effectLst>
                <a:outerShdw blurRad="38100" dist="25400" dir="5400000" algn="ctr" rotWithShape="0">
                  <a:srgbClr val="6E747A">
                    <a:alpha val="43000"/>
                  </a:srgbClr>
                </a:outerShdw>
              </a:effectLst>
            </a:endParaRPr>
          </a:p>
        </p:txBody>
      </p:sp>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0" y="705485"/>
            <a:ext cx="4636770" cy="521970"/>
          </a:xfrm>
          <a:prstGeom prst="rect">
            <a:avLst/>
          </a:prstGeom>
          <a:noFill/>
          <a:ln w="9525">
            <a:noFill/>
          </a:ln>
        </p:spPr>
        <p:txBody>
          <a:bodyPr wrap="square">
            <a:spAutoFit/>
          </a:bodyPr>
          <a:lstStyle/>
          <a:p>
            <a:pPr indent="0" algn="l"/>
            <a:r>
              <a:rPr lang="en-US" sz="2800" b="1">
                <a:solidFill>
                  <a:schemeClr val="accent3"/>
                </a:solidFill>
                <a:latin typeface="Calibri" panose="020F0502020204030204" charset="0"/>
                <a:ea typeface="宋体" panose="02010600030101010101" pitchFamily="2" charset="-122"/>
              </a:rPr>
              <a:t>The structure and the theme</a:t>
            </a:r>
            <a:endParaRPr lang="en-US" altLang="en-US" sz="2800" b="1">
              <a:solidFill>
                <a:schemeClr val="accent3"/>
              </a:solidFill>
              <a:latin typeface="Calibri" panose="020F0502020204030204" charset="0"/>
              <a:ea typeface="宋体" panose="02010600030101010101" pitchFamily="2" charset="-122"/>
            </a:endParaRPr>
          </a:p>
        </p:txBody>
      </p:sp>
      <p:graphicFrame>
        <p:nvGraphicFramePr>
          <p:cNvPr id="3" name="表格 2"/>
          <p:cNvGraphicFramePr>
            <a:graphicFrameLocks noGrp="1"/>
          </p:cNvGraphicFramePr>
          <p:nvPr>
            <p:custDataLst>
              <p:tags r:id="rId1"/>
            </p:custDataLst>
          </p:nvPr>
        </p:nvGraphicFramePr>
        <p:xfrm>
          <a:off x="0" y="1353185"/>
          <a:ext cx="12191365" cy="5560695"/>
        </p:xfrm>
        <a:graphic>
          <a:graphicData uri="http://schemas.openxmlformats.org/drawingml/2006/table">
            <a:tbl>
              <a:tblPr firstRow="1" bandRow="1">
                <a:tableStyleId>{5940675A-B579-460E-94D1-54222C63F5DA}</a:tableStyleId>
              </a:tblPr>
              <a:tblGrid>
                <a:gridCol w="996950"/>
                <a:gridCol w="2611755"/>
                <a:gridCol w="8582660"/>
              </a:tblGrid>
              <a:tr h="747395">
                <a:tc>
                  <a:txBody>
                    <a:bodyPr wrap="square"/>
                    <a:lstStyle/>
                    <a:p>
                      <a:pPr indent="0" algn="l">
                        <a:buNone/>
                      </a:pPr>
                      <a:r>
                        <a:rPr lang="en-US" sz="2800" b="0">
                          <a:latin typeface="Times New Roman" panose="02020603050405020304" charset="0"/>
                          <a:cs typeface="Times New Roman" panose="02020603050405020304" charset="0"/>
                        </a:rPr>
                        <a:t>Parts</a:t>
                      </a: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lgn="ctr">
                        <a:buNone/>
                      </a:pPr>
                      <a:r>
                        <a:rPr lang="en-US" sz="2800" b="0">
                          <a:latin typeface="Times New Roman" panose="02020603050405020304" charset="0"/>
                          <a:cs typeface="Times New Roman" panose="02020603050405020304" charset="0"/>
                        </a:rPr>
                        <a:t>Paragraphs</a:t>
                      </a: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lgn="ctr">
                        <a:buNone/>
                      </a:pPr>
                      <a:r>
                        <a:rPr lang="en-US" sz="2800" b="0">
                          <a:latin typeface="Times New Roman" panose="02020603050405020304" charset="0"/>
                          <a:cs typeface="Times New Roman" panose="02020603050405020304" charset="0"/>
                        </a:rPr>
                        <a:t>The main idea</a:t>
                      </a: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r>
              <a:tr h="1604645">
                <a:tc>
                  <a:txBody>
                    <a:bodyPr wrap="square"/>
                    <a:lstStyle/>
                    <a:p>
                      <a:pPr indent="0">
                        <a:buNone/>
                      </a:pPr>
                      <a:endParaRPr lang="en-US" sz="2800" b="0">
                        <a:latin typeface="Times New Roman" panose="02020603050405020304" charset="0"/>
                        <a:cs typeface="Times New Roman" panose="02020603050405020304" charset="0"/>
                      </a:endParaRPr>
                    </a:p>
                    <a:p>
                      <a:pPr indent="0">
                        <a:buNone/>
                      </a:pPr>
                      <a:r>
                        <a:rPr lang="en-US" sz="2800" b="0">
                          <a:latin typeface="Times New Roman" panose="02020603050405020304" charset="0"/>
                          <a:cs typeface="Times New Roman" panose="02020603050405020304" charset="0"/>
                        </a:rPr>
                        <a:t>Part 1 </a:t>
                      </a: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buNone/>
                      </a:pPr>
                      <a:endParaRPr lang="en-US" altLang="en-US" sz="28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8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04010">
                <a:tc>
                  <a:txBody>
                    <a:bodyPr wrap="square"/>
                    <a:lstStyle/>
                    <a:p>
                      <a:pPr indent="0">
                        <a:buNone/>
                      </a:pPr>
                      <a:endParaRPr lang="en-US" sz="2800" b="0">
                        <a:latin typeface="Times New Roman" panose="02020603050405020304" charset="0"/>
                        <a:cs typeface="Times New Roman" panose="02020603050405020304" charset="0"/>
                      </a:endParaRPr>
                    </a:p>
                    <a:p>
                      <a:pPr indent="0">
                        <a:buNone/>
                      </a:pPr>
                      <a:r>
                        <a:rPr lang="en-US" sz="2800" b="0">
                          <a:latin typeface="Times New Roman" panose="02020603050405020304" charset="0"/>
                          <a:cs typeface="Times New Roman" panose="02020603050405020304" charset="0"/>
                        </a:rPr>
                        <a:t>Part 1</a:t>
                      </a: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buNone/>
                      </a:pPr>
                      <a:endParaRPr lang="en-US" altLang="en-US" sz="28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8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04645">
                <a:tc>
                  <a:txBody>
                    <a:bodyPr wrap="square"/>
                    <a:lstStyle/>
                    <a:p>
                      <a:pPr indent="0">
                        <a:buNone/>
                      </a:pPr>
                      <a:endParaRPr lang="en-US" sz="2800" b="0">
                        <a:latin typeface="Times New Roman" panose="02020603050405020304" charset="0"/>
                        <a:cs typeface="Times New Roman" panose="02020603050405020304" charset="0"/>
                      </a:endParaRPr>
                    </a:p>
                    <a:p>
                      <a:pPr indent="0">
                        <a:buNone/>
                      </a:pPr>
                      <a:r>
                        <a:rPr lang="en-US" sz="2800" b="0">
                          <a:latin typeface="Times New Roman" panose="02020603050405020304" charset="0"/>
                          <a:cs typeface="Times New Roman" panose="02020603050405020304" charset="0"/>
                        </a:rPr>
                        <a:t>Part 1</a:t>
                      </a: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buNone/>
                      </a:pPr>
                      <a:endParaRPr lang="en-US" altLang="en-US" sz="28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8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1115695" y="2658745"/>
            <a:ext cx="2033270" cy="460375"/>
          </a:xfrm>
          <a:prstGeom prst="rect">
            <a:avLst/>
          </a:prstGeom>
          <a:noFill/>
        </p:spPr>
        <p:txBody>
          <a:bodyPr wrap="square" rtlCol="0">
            <a:spAutoFit/>
          </a:bodyPr>
          <a:lstStyle/>
          <a:p>
            <a:r>
              <a:rPr lang="en-US" sz="2400">
                <a:solidFill>
                  <a:srgbClr val="FF0000"/>
                </a:solidFill>
                <a:latin typeface="Times New Roman" panose="02020603050405020304" charset="0"/>
                <a:cs typeface="Times New Roman" panose="02020603050405020304" charset="0"/>
                <a:sym typeface="+mn-ea"/>
              </a:rPr>
              <a:t>Paragraph 1</a:t>
            </a:r>
            <a:endParaRPr lang="en-US" altLang="en-US"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114425" y="4231640"/>
            <a:ext cx="2450465" cy="460375"/>
          </a:xfrm>
          <a:prstGeom prst="rect">
            <a:avLst/>
          </a:prstGeom>
          <a:noFill/>
        </p:spPr>
        <p:txBody>
          <a:bodyPr wrap="square" rtlCol="0">
            <a:spAutoFit/>
          </a:bodyPr>
          <a:lstStyle/>
          <a:p>
            <a:r>
              <a:rPr lang="en-US" sz="2400">
                <a:solidFill>
                  <a:srgbClr val="FF0000"/>
                </a:solidFill>
                <a:latin typeface="Times New Roman" panose="02020603050405020304" charset="0"/>
                <a:cs typeface="Times New Roman" panose="02020603050405020304" charset="0"/>
                <a:sym typeface="+mn-ea"/>
              </a:rPr>
              <a:t>Paragraphs 2/3/4</a:t>
            </a:r>
            <a:endParaRPr lang="zh-CN" altLang="en-US" sz="2400"/>
          </a:p>
        </p:txBody>
      </p:sp>
      <p:sp>
        <p:nvSpPr>
          <p:cNvPr id="8" name="文本框 7"/>
          <p:cNvSpPr txBox="1"/>
          <p:nvPr/>
        </p:nvSpPr>
        <p:spPr>
          <a:xfrm>
            <a:off x="1114425" y="5805170"/>
            <a:ext cx="2315210" cy="460375"/>
          </a:xfrm>
          <a:prstGeom prst="rect">
            <a:avLst/>
          </a:prstGeom>
          <a:noFill/>
        </p:spPr>
        <p:txBody>
          <a:bodyPr wrap="square" rtlCol="0">
            <a:spAutoFit/>
          </a:bodyPr>
          <a:lstStyle/>
          <a:p>
            <a:r>
              <a:rPr lang="en-US" sz="2400">
                <a:solidFill>
                  <a:srgbClr val="FF0000"/>
                </a:solidFill>
                <a:latin typeface="Times New Roman" panose="02020603050405020304" charset="0"/>
                <a:cs typeface="Times New Roman" panose="02020603050405020304" charset="0"/>
                <a:sym typeface="+mn-ea"/>
              </a:rPr>
              <a:t>Paragraph 5</a:t>
            </a:r>
            <a:endParaRPr lang="zh-CN" altLang="en-US" sz="2400"/>
          </a:p>
        </p:txBody>
      </p:sp>
      <p:sp>
        <p:nvSpPr>
          <p:cNvPr id="9" name="文本框 8"/>
          <p:cNvSpPr txBox="1"/>
          <p:nvPr/>
        </p:nvSpPr>
        <p:spPr>
          <a:xfrm>
            <a:off x="3679190" y="2686685"/>
            <a:ext cx="836803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sym typeface="+mn-ea"/>
              </a:rPr>
              <a:t>The way of understanding the night sky in ancient times.</a:t>
            </a:r>
            <a:endParaRPr lang="zh-CN" altLang="en-US" sz="2800"/>
          </a:p>
        </p:txBody>
      </p:sp>
      <p:sp>
        <p:nvSpPr>
          <p:cNvPr id="10" name="文本框 9"/>
          <p:cNvSpPr txBox="1"/>
          <p:nvPr/>
        </p:nvSpPr>
        <p:spPr>
          <a:xfrm>
            <a:off x="3679190" y="3862705"/>
            <a:ext cx="8466455" cy="1198880"/>
          </a:xfrm>
          <a:prstGeom prst="rect">
            <a:avLst/>
          </a:prstGeom>
          <a:noFill/>
        </p:spPr>
        <p:txBody>
          <a:bodyPr wrap="square" rtlCol="0">
            <a:spAutoFit/>
          </a:bodyPr>
          <a:lstStyle/>
          <a:p>
            <a:pPr fontAlgn="auto">
              <a:lnSpc>
                <a:spcPct val="150000"/>
              </a:lnSpc>
            </a:pPr>
            <a:r>
              <a:rPr 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T</a:t>
            </a:r>
            <a:r>
              <a:rPr lang="en-US" sz="2400">
                <a:solidFill>
                  <a:srgbClr val="FF0000"/>
                </a:solidFill>
                <a:latin typeface="Times New Roman" panose="02020603050405020304" charset="0"/>
                <a:cs typeface="Times New Roman" panose="02020603050405020304" charset="0"/>
                <a:sym typeface="+mn-ea"/>
              </a:rPr>
              <a:t>he development of the telescope</a:t>
            </a:r>
            <a:r>
              <a:rPr 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and </a:t>
            </a:r>
            <a:r>
              <a:rPr lang="en-US" sz="2400">
                <a:solidFill>
                  <a:srgbClr val="FF0000"/>
                </a:solidFill>
                <a:latin typeface="Times New Roman" panose="02020603050405020304" charset="0"/>
                <a:cs typeface="Times New Roman" panose="02020603050405020304" charset="0"/>
                <a:sym typeface="+mn-ea"/>
              </a:rPr>
              <a:t>the development of the telescope.</a:t>
            </a:r>
            <a:endParaRPr lang="zh-CN" altLang="en-US" sz="2400"/>
          </a:p>
        </p:txBody>
      </p:sp>
      <p:sp>
        <p:nvSpPr>
          <p:cNvPr id="11" name="文本框 10"/>
          <p:cNvSpPr txBox="1"/>
          <p:nvPr/>
        </p:nvSpPr>
        <p:spPr>
          <a:xfrm>
            <a:off x="3693160" y="5777230"/>
            <a:ext cx="8283575" cy="460375"/>
          </a:xfrm>
          <a:prstGeom prst="rect">
            <a:avLst/>
          </a:prstGeom>
          <a:noFill/>
        </p:spPr>
        <p:txBody>
          <a:bodyPr wrap="square" rtlCol="0">
            <a:spAutoFit/>
          </a:bodyPr>
          <a:lstStyle/>
          <a:p>
            <a:r>
              <a:rPr lang="en-US" sz="2400">
                <a:solidFill>
                  <a:srgbClr val="FF0000"/>
                </a:solidFill>
                <a:latin typeface="Times New Roman" panose="02020603050405020304" charset="0"/>
                <a:cs typeface="Times New Roman" panose="02020603050405020304" charset="0"/>
                <a:sym typeface="+mn-ea"/>
              </a:rPr>
              <a:t>There will be a long and incredible journey of space exploration. </a:t>
            </a:r>
            <a:endParaRPr lang="zh-CN" altLang="en-US" sz="240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75" y="70"/>
            <a:ext cx="10969200" cy="705600"/>
          </a:xfrm>
        </p:spPr>
        <p:txBody>
          <a:bodyPr/>
          <a:lstStyle/>
          <a:p>
            <a:pPr algn="ctr"/>
            <a:r>
              <a:rPr lang="en-US" altLang="zh-CN">
                <a:solidFill>
                  <a:schemeClr val="accent1"/>
                </a:solidFill>
                <a:effectLst>
                  <a:outerShdw blurRad="38100" dist="25400" dir="5400000" algn="ctr" rotWithShape="0">
                    <a:srgbClr val="6E747A">
                      <a:alpha val="43000"/>
                    </a:srgbClr>
                  </a:outerShdw>
                </a:effectLst>
              </a:rPr>
              <a:t>Reading comprehension 3</a:t>
            </a:r>
            <a:endParaRPr lang="en-US" altLang="zh-CN">
              <a:solidFill>
                <a:schemeClr val="accent1"/>
              </a:solidFill>
              <a:effectLst>
                <a:outerShdw blurRad="38100" dist="25400" dir="5400000" algn="ctr" rotWithShape="0">
                  <a:srgbClr val="6E747A">
                    <a:alpha val="43000"/>
                  </a:srgbClr>
                </a:outerShdw>
              </a:effectLst>
            </a:endParaRPr>
          </a:p>
        </p:txBody>
      </p:sp>
      <p:pic>
        <p:nvPicPr>
          <p:cNvPr id="4" name="图片 3" descr="C:/Users/Administrator/AppData/Local/Temp/picturecompress_20210823220655/output_1.pngoutput_1"/>
          <p:cNvPicPr>
            <a:picLocks noChangeAspect="1"/>
          </p:cNvPicPr>
          <p:nvPr>
            <p:custDataLst>
              <p:tags r:id="rId1"/>
            </p:custDataLst>
          </p:nvPr>
        </p:nvPicPr>
        <p:blipFill>
          <a:blip r:embed="rId2"/>
          <a:stretch>
            <a:fillRect/>
          </a:stretch>
        </p:blipFill>
        <p:spPr>
          <a:xfrm rot="16200000">
            <a:off x="371475" y="-219075"/>
            <a:ext cx="1001395" cy="1422400"/>
          </a:xfrm>
          <a:prstGeom prst="rect">
            <a:avLst/>
          </a:prstGeom>
        </p:spPr>
      </p:pic>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7" name="表格 6"/>
          <p:cNvGraphicFramePr>
            <a:graphicFrameLocks noGrp="1"/>
          </p:cNvGraphicFramePr>
          <p:nvPr>
            <p:custDataLst>
              <p:tags r:id="rId3"/>
            </p:custDataLst>
          </p:nvPr>
        </p:nvGraphicFramePr>
        <p:xfrm>
          <a:off x="161290" y="993140"/>
          <a:ext cx="11885295" cy="5852160"/>
        </p:xfrm>
        <a:graphic>
          <a:graphicData uri="http://schemas.openxmlformats.org/drawingml/2006/table">
            <a:tbl>
              <a:tblPr firstRow="1" bandRow="1">
                <a:tableStyleId>{5940675A-B579-460E-94D1-54222C63F5DA}</a:tableStyleId>
              </a:tblPr>
              <a:tblGrid>
                <a:gridCol w="694055"/>
                <a:gridCol w="11191240"/>
              </a:tblGrid>
              <a:tr h="2926080">
                <a:tc rowSpan="2">
                  <a:txBody>
                    <a:bodyPr wrap="square"/>
                    <a:lstStyle/>
                    <a:p>
                      <a:pPr indent="0">
                        <a:buNone/>
                      </a:pPr>
                      <a:r>
                        <a:rPr lang="en-US" altLang="zh-CN" sz="1000">
                          <a:latin typeface="Times New Roman" panose="02020603050405020304" charset="0"/>
                        </a:rPr>
                        <a:t> </a:t>
                      </a:r>
                      <a:endParaRPr lang="en-US" altLang="zh-CN" sz="1000">
                        <a:latin typeface="Times New Roman" panose="02020603050405020304" charset="0"/>
                      </a:endParaRPr>
                    </a:p>
                    <a:p>
                      <a:pPr indent="0">
                        <a:buNone/>
                      </a:pPr>
                      <a:r>
                        <a:rPr lang="en-US" altLang="zh-CN" sz="1000">
                          <a:latin typeface="Times New Roman" panose="02020603050405020304" charset="0"/>
                        </a:rPr>
                        <a:t> </a:t>
                      </a:r>
                      <a:endParaRPr lang="en-US" altLang="zh-CN" sz="1000">
                        <a:latin typeface="Times New Roman" panose="02020603050405020304" charset="0"/>
                      </a:endParaRPr>
                    </a:p>
                    <a:p>
                      <a:pPr indent="0">
                        <a:buNone/>
                      </a:pPr>
                      <a:r>
                        <a:rPr lang="en-US" altLang="zh-CN" sz="1000">
                          <a:latin typeface="Times New Roman" panose="02020603050405020304" charset="0"/>
                        </a:rPr>
                        <a:t> </a:t>
                      </a:r>
                      <a:endParaRPr lang="en-US" sz="1000" b="0">
                        <a:latin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EEBF6"/>
                    </a:solidFill>
                  </a:tcPr>
                </a:tc>
                <a:tc>
                  <a:txBody>
                    <a:bodyPr wrap="square"/>
                    <a:lstStyle/>
                    <a:p>
                      <a:pPr indent="0" fontAlgn="auto">
                        <a:lnSpc>
                          <a:spcPct val="200000"/>
                        </a:lnSpc>
                        <a:buNone/>
                      </a:pPr>
                      <a:r>
                        <a:rPr lang="en-US" sz="2400" b="0">
                          <a:latin typeface="Times New Roman" panose="02020603050405020304" charset="0"/>
                          <a:cs typeface="Times New Roman" panose="02020603050405020304" charset="0"/>
                        </a:rPr>
                        <a:t>Thousands of years ago, people already regarded the night sky as an </a:t>
                      </a:r>
                      <a:endParaRPr lang="en-US" sz="2400" b="0">
                        <a:latin typeface="Times New Roman" panose="02020603050405020304" charset="0"/>
                        <a:cs typeface="Times New Roman" panose="02020603050405020304" charset="0"/>
                      </a:endParaRPr>
                    </a:p>
                    <a:p>
                      <a:pPr indent="0" fontAlgn="auto">
                        <a:lnSpc>
                          <a:spcPct val="200000"/>
                        </a:lnSpc>
                        <a:buNone/>
                      </a:pPr>
                      <a:r>
                        <a:rPr lang="en-US" sz="2400" b="1" baseline="30000">
                          <a:latin typeface="Times New Roman" panose="02020603050405020304" charset="0"/>
                          <a:cs typeface="Times New Roman" panose="02020603050405020304" charset="0"/>
                        </a:rPr>
                        <a:t>1</a:t>
                      </a:r>
                      <a:r>
                        <a:rPr lang="en-US" sz="2400" b="0">
                          <a:latin typeface="Times New Roman" panose="02020603050405020304" charset="0"/>
                          <a:cs typeface="Times New Roman" panose="02020603050405020304" charset="0"/>
                        </a:rPr>
                        <a:t> ________________________________.    It was believed that the huge eyes of the large-eyed bronze statues from the Chinese archaeological site at Sanxindui were able to</a:t>
                      </a:r>
                      <a:r>
                        <a:rPr lang="en-US" sz="2400" b="1">
                          <a:latin typeface="Times New Roman" panose="02020603050405020304" charset="0"/>
                          <a:cs typeface="Times New Roman" panose="02020603050405020304" charset="0"/>
                        </a:rPr>
                        <a:t> </a:t>
                      </a:r>
                      <a:endParaRPr lang="en-US" sz="2400" b="1">
                        <a:latin typeface="Times New Roman" panose="02020603050405020304" charset="0"/>
                        <a:cs typeface="Times New Roman" panose="02020603050405020304" charset="0"/>
                      </a:endParaRPr>
                    </a:p>
                    <a:p>
                      <a:pPr indent="0" fontAlgn="auto">
                        <a:lnSpc>
                          <a:spcPct val="200000"/>
                        </a:lnSpc>
                        <a:buNone/>
                      </a:pPr>
                      <a:r>
                        <a:rPr lang="en-US" sz="2400" b="1" baseline="30000">
                          <a:latin typeface="Times New Roman" panose="02020603050405020304" charset="0"/>
                          <a:cs typeface="Times New Roman" panose="02020603050405020304" charset="0"/>
                        </a:rPr>
                        <a:t>2</a:t>
                      </a:r>
                      <a:r>
                        <a:rPr lang="en-US" sz="2400" b="0">
                          <a:latin typeface="Times New Roman" panose="02020603050405020304" charset="0"/>
                          <a:cs typeface="Times New Roman" panose="02020603050405020304" charset="0"/>
                        </a:rPr>
                        <a:t> _______________________________________________.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26080">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EEBF6"/>
                    </a:solidFill>
                  </a:tcPr>
                </a:tc>
                <a:tc>
                  <a:txBody>
                    <a:bodyPr wrap="square"/>
                    <a:lstStyle/>
                    <a:p>
                      <a:pPr indent="0" fontAlgn="auto">
                        <a:lnSpc>
                          <a:spcPct val="200000"/>
                        </a:lnSpc>
                        <a:buNone/>
                      </a:pPr>
                      <a:r>
                        <a:rPr lang="en-US" sz="2400" b="0">
                          <a:latin typeface="Times New Roman" panose="02020603050405020304" charset="0"/>
                          <a:cs typeface="Times New Roman" panose="02020603050405020304" charset="0"/>
                        </a:rPr>
                        <a:t>Our power to see the sky changed dramatically when </a:t>
                      </a:r>
                      <a:endParaRPr lang="en-US" sz="2400" b="0">
                        <a:latin typeface="Times New Roman" panose="02020603050405020304" charset="0"/>
                        <a:cs typeface="Times New Roman" panose="02020603050405020304" charset="0"/>
                      </a:endParaRPr>
                    </a:p>
                    <a:p>
                      <a:pPr indent="0" fontAlgn="auto">
                        <a:lnSpc>
                          <a:spcPct val="200000"/>
                        </a:lnSpc>
                        <a:buNone/>
                      </a:pPr>
                      <a:r>
                        <a:rPr lang="en-US" sz="2400" b="1" baseline="30000">
                          <a:latin typeface="Times New Roman" panose="02020603050405020304" charset="0"/>
                          <a:cs typeface="Times New Roman" panose="02020603050405020304" charset="0"/>
                        </a:rPr>
                        <a:t>3 </a:t>
                      </a:r>
                      <a:r>
                        <a:rPr lang="en-US" sz="2400" b="0">
                          <a:latin typeface="Times New Roman" panose="02020603050405020304" charset="0"/>
                          <a:cs typeface="Times New Roman" panose="02020603050405020304" charset="0"/>
                        </a:rPr>
                        <a:t>________________________________________________. </a:t>
                      </a:r>
                      <a:endParaRPr lang="en-US" sz="2400" b="0">
                        <a:latin typeface="Times New Roman" panose="02020603050405020304" charset="0"/>
                        <a:cs typeface="Times New Roman" panose="02020603050405020304" charset="0"/>
                      </a:endParaRPr>
                    </a:p>
                    <a:p>
                      <a:pPr indent="0" fontAlgn="auto">
                        <a:lnSpc>
                          <a:spcPct val="200000"/>
                        </a:lnSpc>
                        <a:buNone/>
                      </a:pPr>
                      <a:r>
                        <a:rPr lang="en-US" sz="2400" b="0">
                          <a:latin typeface="Times New Roman" panose="02020603050405020304" charset="0"/>
                          <a:cs typeface="Times New Roman" panose="02020603050405020304" charset="0"/>
                        </a:rPr>
                        <a:t>It extended </a:t>
                      </a:r>
                      <a:r>
                        <a:rPr lang="en-US" sz="2400" b="1" baseline="30000">
                          <a:latin typeface="Times New Roman" panose="02020603050405020304" charset="0"/>
                          <a:cs typeface="Times New Roman" panose="02020603050405020304" charset="0"/>
                        </a:rPr>
                        <a:t>4</a:t>
                      </a:r>
                      <a:r>
                        <a:rPr lang="en-US" sz="2400" b="0">
                          <a:latin typeface="Times New Roman" panose="02020603050405020304" charset="0"/>
                          <a:cs typeface="Times New Roman" panose="02020603050405020304" charset="0"/>
                        </a:rPr>
                        <a:t> _______________________________________ and caused us to realize that the universe is a far larger place than we ever imagined.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8" name="图片 7"/>
          <p:cNvPicPr/>
          <p:nvPr/>
        </p:nvPicPr>
        <p:blipFill>
          <a:blip r:embed="rId4"/>
          <a:stretch>
            <a:fillRect/>
          </a:stretch>
        </p:blipFill>
        <p:spPr>
          <a:xfrm>
            <a:off x="400050" y="1696085"/>
            <a:ext cx="104775" cy="4379595"/>
          </a:xfrm>
          <a:prstGeom prst="rect">
            <a:avLst/>
          </a:prstGeom>
          <a:noFill/>
          <a:ln w="9525">
            <a:noFill/>
          </a:ln>
        </p:spPr>
      </p:pic>
      <p:sp>
        <p:nvSpPr>
          <p:cNvPr id="9" name="文本框 8"/>
          <p:cNvSpPr txBox="1"/>
          <p:nvPr/>
        </p:nvSpPr>
        <p:spPr>
          <a:xfrm>
            <a:off x="1407795" y="1696085"/>
            <a:ext cx="4153535" cy="460375"/>
          </a:xfrm>
          <a:prstGeom prst="rect">
            <a:avLst/>
          </a:prstGeom>
          <a:noFill/>
        </p:spPr>
        <p:txBody>
          <a:bodyPr wrap="square" rtlCol="0">
            <a:spAutoFit/>
          </a:bodyPr>
          <a:lstStyle/>
          <a:p>
            <a:r>
              <a:rPr lang="zh-CN" altLang="en-US" sz="2400">
                <a:solidFill>
                  <a:srgbClr val="FF0000"/>
                </a:solidFill>
              </a:rPr>
              <a:t>endless source of fascination</a:t>
            </a:r>
            <a:endParaRPr lang="zh-CN" altLang="en-US" sz="2400">
              <a:solidFill>
                <a:srgbClr val="FF0000"/>
              </a:solidFill>
            </a:endParaRPr>
          </a:p>
        </p:txBody>
      </p:sp>
      <p:sp>
        <p:nvSpPr>
          <p:cNvPr id="10" name="文本框 9"/>
          <p:cNvSpPr txBox="1"/>
          <p:nvPr/>
        </p:nvSpPr>
        <p:spPr>
          <a:xfrm>
            <a:off x="1397635" y="3287395"/>
            <a:ext cx="6120765" cy="460375"/>
          </a:xfrm>
          <a:prstGeom prst="rect">
            <a:avLst/>
          </a:prstGeom>
          <a:noFill/>
        </p:spPr>
        <p:txBody>
          <a:bodyPr wrap="square" rtlCol="0">
            <a:spAutoFit/>
          </a:bodyPr>
          <a:lstStyle/>
          <a:p>
            <a:r>
              <a:rPr lang="zh-CN" altLang="en-US" sz="2400">
                <a:solidFill>
                  <a:srgbClr val="FF0000"/>
                </a:solidFill>
              </a:rPr>
              <a:t>look across great distances into the stars</a:t>
            </a:r>
            <a:endParaRPr lang="zh-CN" altLang="en-US" sz="2400">
              <a:solidFill>
                <a:srgbClr val="FF0000"/>
              </a:solidFill>
            </a:endParaRPr>
          </a:p>
        </p:txBody>
      </p:sp>
      <p:sp>
        <p:nvSpPr>
          <p:cNvPr id="11" name="文本框 10"/>
          <p:cNvSpPr txBox="1"/>
          <p:nvPr/>
        </p:nvSpPr>
        <p:spPr>
          <a:xfrm>
            <a:off x="1397635" y="4509770"/>
            <a:ext cx="6837680" cy="645160"/>
          </a:xfrm>
          <a:prstGeom prst="rect">
            <a:avLst/>
          </a:prstGeom>
          <a:noFill/>
        </p:spPr>
        <p:txBody>
          <a:bodyPr wrap="square" rtlCol="0">
            <a:spAutoFit/>
          </a:bodyPr>
          <a:lstStyle/>
          <a:p>
            <a:pPr fontAlgn="auto">
              <a:lnSpc>
                <a:spcPct val="150000"/>
              </a:lnSpc>
            </a:pPr>
            <a:r>
              <a:rPr lang="zh-CN" altLang="en-US" sz="2400">
                <a:solidFill>
                  <a:srgbClr val="FF0000"/>
                </a:solidFill>
              </a:rPr>
              <a:t>the first telescope was angled at the night sky</a:t>
            </a:r>
            <a:endParaRPr lang="zh-CN" altLang="en-US" sz="2400">
              <a:solidFill>
                <a:srgbClr val="FF0000"/>
              </a:solidFill>
            </a:endParaRPr>
          </a:p>
        </p:txBody>
      </p:sp>
      <p:sp>
        <p:nvSpPr>
          <p:cNvPr id="12" name="文本框 11"/>
          <p:cNvSpPr txBox="1"/>
          <p:nvPr/>
        </p:nvSpPr>
        <p:spPr>
          <a:xfrm>
            <a:off x="2941320" y="5615305"/>
            <a:ext cx="4747260" cy="460375"/>
          </a:xfrm>
          <a:prstGeom prst="rect">
            <a:avLst/>
          </a:prstGeom>
          <a:noFill/>
        </p:spPr>
        <p:txBody>
          <a:bodyPr wrap="square" rtlCol="0">
            <a:spAutoFit/>
          </a:bodyPr>
          <a:lstStyle/>
          <a:p>
            <a:r>
              <a:rPr lang="zh-CN" altLang="en-US" sz="2400">
                <a:solidFill>
                  <a:srgbClr val="FF0000"/>
                </a:solidFill>
              </a:rPr>
              <a:t> the power of the human eye</a:t>
            </a:r>
            <a:endParaRPr lang="zh-CN" altLang="en-US" sz="2400">
              <a:solidFill>
                <a:srgbClr val="FF0000"/>
              </a:solidFill>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7" name="表格 6"/>
          <p:cNvGraphicFramePr>
            <a:graphicFrameLocks noGrp="1"/>
          </p:cNvGraphicFramePr>
          <p:nvPr>
            <p:custDataLst>
              <p:tags r:id="rId1"/>
            </p:custDataLst>
          </p:nvPr>
        </p:nvGraphicFramePr>
        <p:xfrm>
          <a:off x="161290" y="227965"/>
          <a:ext cx="11839575" cy="6675755"/>
        </p:xfrm>
        <a:graphic>
          <a:graphicData uri="http://schemas.openxmlformats.org/drawingml/2006/table">
            <a:tbl>
              <a:tblPr firstRow="1" bandRow="1">
                <a:tableStyleId>{5940675A-B579-460E-94D1-54222C63F5DA}</a:tableStyleId>
              </a:tblPr>
              <a:tblGrid>
                <a:gridCol w="723265"/>
                <a:gridCol w="11116310"/>
              </a:tblGrid>
              <a:tr h="3657600">
                <a:tc rowSpan="2">
                  <a:txBody>
                    <a:bodyPr wrap="square"/>
                    <a:lstStyle/>
                    <a:p>
                      <a:pPr indent="0">
                        <a:buNone/>
                      </a:pPr>
                      <a:r>
                        <a:rPr lang="en-US" altLang="zh-CN" sz="1000">
                          <a:latin typeface="Times New Roman" panose="02020603050405020304" charset="0"/>
                        </a:rPr>
                        <a:t> </a:t>
                      </a:r>
                      <a:endParaRPr lang="en-US" altLang="zh-CN" sz="1000">
                        <a:latin typeface="Times New Roman" panose="02020603050405020304" charset="0"/>
                      </a:endParaRPr>
                    </a:p>
                    <a:p>
                      <a:pPr indent="0">
                        <a:buNone/>
                      </a:pPr>
                      <a:r>
                        <a:rPr lang="en-US" altLang="zh-CN" sz="1000">
                          <a:latin typeface="Times New Roman" panose="02020603050405020304" charset="0"/>
                        </a:rPr>
                        <a:t> </a:t>
                      </a:r>
                      <a:endParaRPr lang="en-US" altLang="zh-CN" sz="1000">
                        <a:latin typeface="Times New Roman" panose="02020603050405020304" charset="0"/>
                      </a:endParaRPr>
                    </a:p>
                    <a:p>
                      <a:pPr indent="0">
                        <a:buNone/>
                      </a:pPr>
                      <a:r>
                        <a:rPr lang="en-US" altLang="zh-CN" sz="1000">
                          <a:latin typeface="Times New Roman" panose="02020603050405020304" charset="0"/>
                        </a:rPr>
                        <a:t> </a:t>
                      </a:r>
                      <a:endParaRPr lang="en-US" sz="1000" b="0">
                        <a:latin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EEBF6"/>
                    </a:solidFill>
                  </a:tcPr>
                </a:tc>
                <a:tc>
                  <a:txBody>
                    <a:bodyPr wrap="square"/>
                    <a:lstStyle/>
                    <a:p>
                      <a:pPr indent="0" fontAlgn="auto">
                        <a:lnSpc>
                          <a:spcPct val="200000"/>
                        </a:lnSpc>
                        <a:buNone/>
                      </a:pPr>
                      <a:r>
                        <a:rPr lang="en-US" altLang="en-US" sz="2400" b="0">
                          <a:latin typeface="Times New Roman" panose="02020603050405020304" charset="0"/>
                          <a:ea typeface="Times New Roman" panose="02020603050405020304" charset="0"/>
                          <a:cs typeface="Times New Roman" panose="02020603050405020304" charset="0"/>
                        </a:rPr>
                        <a:t>In 1900, the Hubble Space Telescope was launched into orbit. For the first time, people could </a:t>
                      </a:r>
                      <a:r>
                        <a:rPr lang="en-US" altLang="en-US" sz="2400" b="1">
                          <a:solidFill>
                            <a:srgbClr val="FF0000"/>
                          </a:solidFill>
                          <a:latin typeface="Times New Roman" panose="02020603050405020304" charset="0"/>
                          <a:ea typeface="Times New Roman" panose="02020603050405020304" charset="0"/>
                          <a:cs typeface="Times New Roman" panose="02020603050405020304" charset="0"/>
                        </a:rPr>
                        <a:t>5. </a:t>
                      </a:r>
                      <a:endParaRPr lang="en-US" altLang="en-US" sz="2400" b="0">
                        <a:latin typeface="Times New Roman" panose="02020603050405020304" charset="0"/>
                        <a:ea typeface="Times New Roman" panose="02020603050405020304" charset="0"/>
                        <a:cs typeface="Times New Roman" panose="02020603050405020304" charset="0"/>
                      </a:endParaRPr>
                    </a:p>
                    <a:p>
                      <a:pPr indent="0" fontAlgn="auto">
                        <a:lnSpc>
                          <a:spcPct val="200000"/>
                        </a:lnSpc>
                        <a:buNone/>
                      </a:pPr>
                      <a:r>
                        <a:rPr lang="en-US" altLang="en-US" sz="2400" b="0">
                          <a:latin typeface="Times New Roman" panose="02020603050405020304" charset="0"/>
                          <a:ea typeface="Times New Roman" panose="02020603050405020304" charset="0"/>
                          <a:cs typeface="Times New Roman" panose="02020603050405020304" charset="0"/>
                        </a:rPr>
                        <a:t>________________________________________________________________. </a:t>
                      </a:r>
                      <a:endParaRPr lang="en-US" altLang="en-US" sz="2400" b="0">
                        <a:latin typeface="Times New Roman" panose="02020603050405020304" charset="0"/>
                        <a:ea typeface="Times New Roman" panose="02020603050405020304" charset="0"/>
                        <a:cs typeface="Times New Roman" panose="02020603050405020304" charset="0"/>
                      </a:endParaRPr>
                    </a:p>
                    <a:p>
                      <a:pPr indent="0" fontAlgn="auto">
                        <a:lnSpc>
                          <a:spcPct val="200000"/>
                        </a:lnSpc>
                        <a:buNone/>
                      </a:pPr>
                      <a:r>
                        <a:rPr lang="en-US" altLang="en-US" sz="2400" b="0">
                          <a:latin typeface="Times New Roman" panose="02020603050405020304" charset="0"/>
                          <a:ea typeface="Times New Roman" panose="02020603050405020304" charset="0"/>
                          <a:cs typeface="Times New Roman" panose="02020603050405020304" charset="0"/>
                        </a:rPr>
                        <a:t>These ranged from </a:t>
                      </a:r>
                      <a:r>
                        <a:rPr lang="en-US" altLang="en-US" sz="2400" b="1">
                          <a:solidFill>
                            <a:srgbClr val="FF0000"/>
                          </a:solidFill>
                          <a:latin typeface="Times New Roman" panose="02020603050405020304" charset="0"/>
                          <a:ea typeface="Times New Roman" panose="02020603050405020304" charset="0"/>
                          <a:cs typeface="Times New Roman" panose="02020603050405020304" charset="0"/>
                        </a:rPr>
                        <a:t>6 </a:t>
                      </a:r>
                      <a:r>
                        <a:rPr lang="en-US" altLang="en-US" sz="2400" b="0">
                          <a:latin typeface="Times New Roman" panose="02020603050405020304" charset="0"/>
                          <a:ea typeface="Times New Roman" panose="02020603050405020304" charset="0"/>
                          <a:cs typeface="Times New Roman" panose="02020603050405020304" charset="0"/>
                        </a:rPr>
                        <a:t>_______________________________________________and even to new planets.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1815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EEBF6"/>
                    </a:solidFill>
                  </a:tcPr>
                </a:tc>
                <a:tc>
                  <a:txBody>
                    <a:bodyPr wrap="square"/>
                    <a:lstStyle/>
                    <a:p>
                      <a:pPr indent="0" fontAlgn="auto">
                        <a:lnSpc>
                          <a:spcPct val="200000"/>
                        </a:lnSpc>
                        <a:buNone/>
                      </a:pPr>
                      <a:r>
                        <a:rPr lang="en-US" altLang="en-US" sz="2400" b="0">
                          <a:latin typeface="Times New Roman" panose="02020603050405020304" charset="0"/>
                          <a:ea typeface="Times New Roman" panose="02020603050405020304" charset="0"/>
                          <a:cs typeface="Times New Roman" panose="02020603050405020304" charset="0"/>
                        </a:rPr>
                        <a:t>In 2016, </a:t>
                      </a:r>
                      <a:r>
                        <a:rPr lang="en-US" altLang="en-US" sz="2400" b="1">
                          <a:solidFill>
                            <a:srgbClr val="FF0000"/>
                          </a:solidFill>
                          <a:latin typeface="Times New Roman" panose="02020603050405020304" charset="0"/>
                          <a:ea typeface="Times New Roman" panose="02020603050405020304" charset="0"/>
                          <a:cs typeface="Times New Roman" panose="02020603050405020304" charset="0"/>
                        </a:rPr>
                        <a:t>7. </a:t>
                      </a:r>
                      <a:r>
                        <a:rPr lang="en-US" altLang="en-US" sz="2400" b="0">
                          <a:latin typeface="Times New Roman" panose="02020603050405020304" charset="0"/>
                          <a:ea typeface="Times New Roman" panose="02020603050405020304" charset="0"/>
                          <a:cs typeface="Times New Roman" panose="02020603050405020304" charset="0"/>
                        </a:rPr>
                        <a:t>_________________________ was built in China. It is used in the search for dark matter, which cannot be observed by ordinary telescopes. It____________________ has the ability to make discoveries beyond our imaginations.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8" name="图片 7"/>
          <p:cNvPicPr/>
          <p:nvPr/>
        </p:nvPicPr>
        <p:blipFill>
          <a:blip r:embed="rId2"/>
          <a:stretch>
            <a:fillRect/>
          </a:stretch>
        </p:blipFill>
        <p:spPr>
          <a:xfrm>
            <a:off x="470535" y="1592580"/>
            <a:ext cx="104775" cy="4379595"/>
          </a:xfrm>
          <a:prstGeom prst="rect">
            <a:avLst/>
          </a:prstGeom>
          <a:noFill/>
          <a:ln w="9525">
            <a:noFill/>
          </a:ln>
        </p:spPr>
      </p:pic>
      <p:sp>
        <p:nvSpPr>
          <p:cNvPr id="4" name="文本框 3"/>
          <p:cNvSpPr txBox="1"/>
          <p:nvPr/>
        </p:nvSpPr>
        <p:spPr>
          <a:xfrm>
            <a:off x="2101850" y="943610"/>
            <a:ext cx="8543290" cy="1198880"/>
          </a:xfrm>
          <a:prstGeom prst="rect">
            <a:avLst/>
          </a:prstGeom>
          <a:noFill/>
        </p:spPr>
        <p:txBody>
          <a:bodyPr wrap="square" rtlCol="0">
            <a:spAutoFit/>
          </a:bodyPr>
          <a:lstStyle/>
          <a:p>
            <a:pPr fontAlgn="auto">
              <a:lnSpc>
                <a:spcPct val="150000"/>
              </a:lnSpc>
            </a:pPr>
            <a:r>
              <a:rPr lang="zh-CN" altLang="en-US" sz="2400">
                <a:solidFill>
                  <a:srgbClr val="FF0000"/>
                </a:solidFill>
              </a:rPr>
              <a:t>see breathtakingly beautiful images of our universe taken from beyond Earth</a:t>
            </a:r>
            <a:endParaRPr lang="zh-CN" altLang="en-US" sz="2400">
              <a:solidFill>
                <a:srgbClr val="FF0000"/>
              </a:solidFill>
            </a:endParaRPr>
          </a:p>
        </p:txBody>
      </p:sp>
      <p:sp>
        <p:nvSpPr>
          <p:cNvPr id="5" name="文本框 4"/>
          <p:cNvSpPr txBox="1"/>
          <p:nvPr/>
        </p:nvSpPr>
        <p:spPr>
          <a:xfrm>
            <a:off x="3632200" y="2521585"/>
            <a:ext cx="6666230" cy="460375"/>
          </a:xfrm>
          <a:prstGeom prst="rect">
            <a:avLst/>
          </a:prstGeom>
          <a:noFill/>
        </p:spPr>
        <p:txBody>
          <a:bodyPr wrap="square" rtlCol="0">
            <a:spAutoFit/>
          </a:bodyPr>
          <a:lstStyle/>
          <a:p>
            <a:r>
              <a:rPr lang="en-US" altLang="zh-CN"/>
              <a:t> </a:t>
            </a:r>
            <a:r>
              <a:rPr lang="en-US" altLang="zh-CN" sz="2400">
                <a:solidFill>
                  <a:srgbClr val="FF0000"/>
                </a:solidFill>
              </a:rPr>
              <a:t>enormous clouds of gas to huge block holes</a:t>
            </a:r>
            <a:endParaRPr lang="en-US" altLang="zh-CN" sz="2400">
              <a:solidFill>
                <a:srgbClr val="FF0000"/>
              </a:solidFill>
            </a:endParaRPr>
          </a:p>
        </p:txBody>
      </p:sp>
      <p:sp>
        <p:nvSpPr>
          <p:cNvPr id="6" name="文本框 5"/>
          <p:cNvSpPr txBox="1"/>
          <p:nvPr/>
        </p:nvSpPr>
        <p:spPr>
          <a:xfrm>
            <a:off x="2475230" y="4117340"/>
            <a:ext cx="3451225" cy="460375"/>
          </a:xfrm>
          <a:prstGeom prst="rect">
            <a:avLst/>
          </a:prstGeom>
          <a:noFill/>
        </p:spPr>
        <p:txBody>
          <a:bodyPr wrap="square" rtlCol="0">
            <a:spAutoFit/>
          </a:bodyPr>
          <a:lstStyle/>
          <a:p>
            <a:r>
              <a:rPr lang="zh-CN" altLang="en-US"/>
              <a:t> </a:t>
            </a:r>
            <a:r>
              <a:rPr lang="zh-CN" altLang="en-US" sz="2400">
                <a:solidFill>
                  <a:srgbClr val="FF0000"/>
                </a:solidFill>
              </a:rPr>
              <a:t>the FAST telescope</a:t>
            </a:r>
            <a:endParaRPr lang="zh-CN" altLang="en-US" sz="2400">
              <a:solidFill>
                <a:srgbClr val="FF0000"/>
              </a:solidFill>
            </a:endParaRPr>
          </a:p>
        </p:txBody>
      </p:sp>
      <p:sp>
        <p:nvSpPr>
          <p:cNvPr id="9" name="文本框 8"/>
          <p:cNvSpPr txBox="1"/>
          <p:nvPr/>
        </p:nvSpPr>
        <p:spPr>
          <a:xfrm>
            <a:off x="9017635" y="4789170"/>
            <a:ext cx="2045970" cy="460375"/>
          </a:xfrm>
          <a:prstGeom prst="rect">
            <a:avLst/>
          </a:prstGeom>
          <a:noFill/>
        </p:spPr>
        <p:txBody>
          <a:bodyPr wrap="square" rtlCol="0">
            <a:spAutoFit/>
          </a:bodyPr>
          <a:lstStyle/>
          <a:p>
            <a:r>
              <a:rPr lang="en-US" altLang="zh-CN"/>
              <a:t>  </a:t>
            </a:r>
            <a:r>
              <a:rPr lang="en-US" altLang="zh-CN" sz="2400">
                <a:solidFill>
                  <a:srgbClr val="FF0000"/>
                </a:solidFill>
              </a:rPr>
              <a:t> vast dish</a:t>
            </a:r>
            <a:endParaRPr lang="en-US" altLang="zh-CN" sz="2400">
              <a:solidFill>
                <a:srgbClr val="FF0000"/>
              </a:solidFill>
            </a:endParaRPr>
          </a:p>
        </p:txBody>
      </p:sp>
      <p:pic>
        <p:nvPicPr>
          <p:cNvPr id="10" name="图片 9" descr="C:/Users/Administrator/AppData/Local/Temp/picturecompress_20210823220655/output_1.pngoutput_1"/>
          <p:cNvPicPr>
            <a:picLocks noChangeAspect="1"/>
          </p:cNvPicPr>
          <p:nvPr>
            <p:custDataLst>
              <p:tags r:id="rId3"/>
            </p:custDataLst>
          </p:nvPr>
        </p:nvPicPr>
        <p:blipFill>
          <a:blip r:embed="rId4"/>
          <a:stretch>
            <a:fillRect/>
          </a:stretch>
        </p:blipFill>
        <p:spPr>
          <a:xfrm rot="16200000">
            <a:off x="10788650" y="5645785"/>
            <a:ext cx="1001395" cy="1422400"/>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flipH="1" flipV="1">
            <a:off x="-1028700" y="-8255"/>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3" name="表格 2"/>
          <p:cNvGraphicFramePr>
            <a:graphicFrameLocks noGrp="1"/>
          </p:cNvGraphicFramePr>
          <p:nvPr>
            <p:custDataLst>
              <p:tags r:id="rId1"/>
            </p:custDataLst>
          </p:nvPr>
        </p:nvGraphicFramePr>
        <p:xfrm>
          <a:off x="4027170" y="251460"/>
          <a:ext cx="3738880" cy="686435"/>
        </p:xfrm>
        <a:graphic>
          <a:graphicData uri="http://schemas.openxmlformats.org/drawingml/2006/table">
            <a:tbl>
              <a:tblPr firstRow="1" bandRow="1">
                <a:tableStyleId>{5940675A-B579-460E-94D1-54222C63F5DA}</a:tableStyleId>
              </a:tblPr>
              <a:tblGrid>
                <a:gridCol w="3738880"/>
              </a:tblGrid>
              <a:tr h="686435">
                <a:tc>
                  <a:txBody>
                    <a:bodyPr wrap="square"/>
                    <a:lstStyle/>
                    <a:p>
                      <a:pPr indent="0" algn="ctr">
                        <a:buNone/>
                      </a:pPr>
                      <a:r>
                        <a:rPr lang="en-US" sz="3200" b="1">
                          <a:solidFill>
                            <a:srgbClr val="ED7D31"/>
                          </a:solidFill>
                          <a:latin typeface="Times New Roman" panose="02020603050405020304" charset="0"/>
                          <a:cs typeface="Times New Roman" panose="02020603050405020304" charset="0"/>
                        </a:rPr>
                        <a:t>Think &amp; Share</a:t>
                      </a:r>
                      <a:endParaRPr lang="en-US" altLang="en-US" sz="3200" b="1">
                        <a:solidFill>
                          <a:srgbClr val="ED7D31"/>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solidFill>
                  </a:tcPr>
                </a:tc>
              </a:tr>
            </a:tbl>
          </a:graphicData>
        </a:graphic>
      </p:graphicFrame>
      <p:sp>
        <p:nvSpPr>
          <p:cNvPr id="100" name="文本框 99"/>
          <p:cNvSpPr txBox="1"/>
          <p:nvPr/>
        </p:nvSpPr>
        <p:spPr>
          <a:xfrm>
            <a:off x="440055" y="1633220"/>
            <a:ext cx="11078845" cy="521970"/>
          </a:xfrm>
          <a:prstGeom prst="rect">
            <a:avLst/>
          </a:prstGeom>
          <a:noFill/>
          <a:ln w="9525">
            <a:noFill/>
          </a:ln>
        </p:spPr>
        <p:txBody>
          <a:bodyPr wrap="square">
            <a:spAutoFit/>
          </a:bodyPr>
          <a:lstStyle/>
          <a:p>
            <a:pPr indent="0"/>
            <a:r>
              <a:rPr lang="en-US" sz="2800" b="0">
                <a:latin typeface="Times New Roman" panose="02020603050405020304" charset="0"/>
              </a:rPr>
              <a:t>1. Why do you think people have always been interested in the stars? </a:t>
            </a:r>
            <a:endParaRPr lang="zh-CN" altLang="en-US" sz="2800"/>
          </a:p>
        </p:txBody>
      </p:sp>
      <p:sp>
        <p:nvSpPr>
          <p:cNvPr id="4" name="文本框 3"/>
          <p:cNvSpPr txBox="1"/>
          <p:nvPr/>
        </p:nvSpPr>
        <p:spPr>
          <a:xfrm>
            <a:off x="502285" y="2737485"/>
            <a:ext cx="11016615" cy="1383665"/>
          </a:xfrm>
          <a:prstGeom prst="rect">
            <a:avLst/>
          </a:prstGeom>
          <a:noFill/>
          <a:ln w="9525">
            <a:noFill/>
          </a:ln>
        </p:spPr>
        <p:txBody>
          <a:bodyPr wrap="square">
            <a:spAutoFit/>
          </a:bodyPr>
          <a:lstStyle/>
          <a:p>
            <a:pPr indent="0" fontAlgn="auto">
              <a:lnSpc>
                <a:spcPct val="150000"/>
              </a:lnSpc>
            </a:pPr>
            <a:r>
              <a:rPr lang="en-US" sz="2800" b="0">
                <a:solidFill>
                  <a:srgbClr val="FF0000"/>
                </a:solidFill>
                <a:latin typeface="Times New Roman" panose="02020603050405020304" charset="0"/>
              </a:rPr>
              <a:t>The reasons vary from person to person. As for me, I wonder whether other life exists there. </a:t>
            </a:r>
            <a:endParaRPr lang="zh-CN" altLang="en-US" sz="280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M_BEAUTIFY_FLAG" val="#wm#"/>
  <p:tag name="KSO_WM_TEMPLATE_CATEGORY" val="custom"/>
  <p:tag name="KSO_WM_TEMPLATE_INDEX" val="20205081"/>
</p:tagLst>
</file>

<file path=ppt/tags/tag104.xml><?xml version="1.0" encoding="utf-8"?>
<p:tagLst xmlns:p="http://schemas.openxmlformats.org/presentationml/2006/main">
  <p:tag name="KSO_WM_BEAUTIFY_FLAG" val="#wm#"/>
  <p:tag name="KSO_WM_TEMPLATE_CATEGORY" val="custom"/>
  <p:tag name="KSO_WM_TEMPLATE_INDEX" val="20205081"/>
</p:tagLst>
</file>

<file path=ppt/tags/tag105.xml><?xml version="1.0" encoding="utf-8"?>
<p:tagLst xmlns:p="http://schemas.openxmlformats.org/presentationml/2006/main">
  <p:tag name="AS_OS" val="Unix 3.10 unknown"/>
  <p:tag name="AS_RELEASE_DATE" val="2020.11.30"/>
  <p:tag name="AS_TITLE" val="Aspose.Slides for Java"/>
  <p:tag name="AS_VERSION" val="20.11"/>
  <p:tag name="KSO_WPP_MARK_KEY" val="c62100fb-134f-439a-9fd7-ded93777d854"/>
  <p:tag name="COMMONDATA" val="eyJoZGlkIjoiNzAzMjMzZTEwNDUwZmM1Mjk2MTVjYmQxODMwZjRmZGIifQ=="/>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4.xml><?xml version="1.0" encoding="utf-8"?>
<p:tagLst xmlns:p="http://schemas.openxmlformats.org/presentationml/2006/main">
  <p:tag name="KSO_WM_UNIT_TABLE_BEAUTIFY" val="smartTable{587e9249-25e3-4603-bb82-0a41afcdecd4}"/>
  <p:tag name="TABLE_ENDDRAG_ORIGIN_RECT" val="795*121"/>
  <p:tag name="TABLE_ENDDRAG_RECT" val="106*356*795*12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UNIT_TABLE_BEAUTIFY" val="smartTable{c26856cb-ad5e-4eb2-b0fe-b95ab87f5d86}"/>
  <p:tag name="TABLE_ENDDRAG_ORIGIN_RECT" val="959*437"/>
  <p:tag name="TABLE_ENDDRAG_RECT" val="0*106*959*437"/>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UNIT_PLACING_PICTURE_USER_VIEWPORT" val="{&quot;height&quot;:28035,&quot;width&quot;:17460}"/>
</p:tagLst>
</file>

<file path=ppt/tags/tag72.xml><?xml version="1.0" encoding="utf-8"?>
<p:tagLst xmlns:p="http://schemas.openxmlformats.org/presentationml/2006/main">
  <p:tag name="KSO_WM_UNIT_TABLE_BEAUTIFY" val="smartTable{493a15de-70b5-4855-b48b-677a2ea1c55c}"/>
  <p:tag name="TABLE_ENDDRAG_ORIGIN_RECT" val="935*460"/>
  <p:tag name="TABLE_ENDDRAG_RECT" val="12*78*935*460"/>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UNIT_TABLE_BEAUTIFY" val="smartTable{b891aca3-4f8c-457c-9eba-fec24fbc267c}"/>
  <p:tag name="TABLE_ENDDRAG_ORIGIN_RECT" val="932*522"/>
  <p:tag name="TABLE_ENDDRAG_RECT" val="12*17*932*522"/>
</p:tagLst>
</file>

<file path=ppt/tags/tag75.xml><?xml version="1.0" encoding="utf-8"?>
<p:tagLst xmlns:p="http://schemas.openxmlformats.org/presentationml/2006/main">
  <p:tag name="KSO_WM_UNIT_PLACING_PICTURE_USER_VIEWPORT" val="{&quot;height&quot;:28035,&quot;width&quot;:17460}"/>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TABLE_ENDDRAG_ORIGIN_RECT" val="294*54"/>
  <p:tag name="TABLE_ENDDRAG_RECT" val="317*19*294*54"/>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TABLE_ENDDRAG_ORIGIN_RECT" val="294*48"/>
  <p:tag name="TABLE_ENDDRAG_RECT" val="317*10*294*48"/>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TABLE_ENDDRAG_ORIGIN_RECT" val="294*53"/>
  <p:tag name="TABLE_ENDDRAG_RECT" val="270*7*294*54"/>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TABLE_ENDDRAG_ORIGIN_RECT" val="294*53"/>
  <p:tag name="TABLE_ENDDRAG_RECT" val="270*7*294*54"/>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UNIT_TABLE_BEAUTIFY" val="smartTable{a1348e34-6aaf-442c-b3ed-90633750067c}"/>
  <p:tag name="TABLE_ENDDRAG_ORIGIN_RECT" val="932*456"/>
  <p:tag name="TABLE_ENDDRAG_RECT" val="12*80*932*456"/>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UNIT_TABLE_BEAUTIFY" val="smartTable{2dcf522d-47f8-47fa-b6d2-69cc036b0913}"/>
  <p:tag name="TABLE_ENDDRAG_ORIGIN_RECT" val="878*438"/>
  <p:tag name="TABLE_ENDDRAG_RECT" val="40*66*878*438"/>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KSO_WM_UNIT_TABLE_BEAUTIFY" val="smartTable{b690f774-8cef-4fdc-8705-59d114035d63}"/>
  <p:tag name="TABLE_ENDDRAG_ORIGIN_RECT" val="862*346"/>
  <p:tag name="TABLE_ENDDRAG_RECT" val="49*106*862*346"/>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wm#"/>
  <p:tag name="KSO_WM_TEMPLATE_CATEGORY" val="custom"/>
  <p:tag name="KSO_WM_TEMPLATE_INDEX" val="20205081"/>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KSO_WM_UNIT_TABLE_BEAUTIFY" val="smartTable{654f3149-5f69-44ce-bf32-1dc57abce947}"/>
  <p:tag name="TABLE_ENDDRAG_ORIGIN_RECT" val="896*462"/>
  <p:tag name="TABLE_ENDDRAG_RECT" val="31*68*896*462"/>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9762</Words>
  <Application>WPS 演示</Application>
  <PresentationFormat/>
  <Paragraphs>316</Paragraphs>
  <Slides>28</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28</vt:i4>
      </vt:variant>
    </vt:vector>
  </HeadingPairs>
  <TitlesOfParts>
    <vt:vector size="38" baseType="lpstr">
      <vt:lpstr>Arial</vt:lpstr>
      <vt:lpstr>宋体</vt:lpstr>
      <vt:lpstr>Wingdings</vt:lpstr>
      <vt:lpstr>微软雅黑</vt:lpstr>
      <vt:lpstr>Wingdings</vt:lpstr>
      <vt:lpstr>Times New Roman</vt:lpstr>
      <vt:lpstr>字魂27号-布丁体</vt:lpstr>
      <vt:lpstr>Calibri</vt:lpstr>
      <vt:lpstr>Arial Unicode MS</vt:lpstr>
      <vt:lpstr>Office 主题​​</vt:lpstr>
      <vt:lpstr>PowerPoint 演示文稿</vt:lpstr>
      <vt:lpstr> Part 1  Developing ideas: “Eyes Upon the Night” </vt:lpstr>
      <vt:lpstr>Reading:   “Eyes Upon the Night”</vt:lpstr>
      <vt:lpstr>Reading comprehension 1   </vt:lpstr>
      <vt:lpstr>PowerPoint 演示文稿</vt:lpstr>
      <vt:lpstr>  Reading comprehension 2</vt:lpstr>
      <vt:lpstr>Reading comprehension 3</vt:lpstr>
      <vt:lpstr>PowerPoint 演示文稿</vt:lpstr>
      <vt:lpstr>PowerPoint 演示文稿</vt:lpstr>
      <vt:lpstr>PowerPoint 演示文稿</vt:lpstr>
      <vt:lpstr>PowerPoint 演示文稿</vt:lpstr>
      <vt:lpstr>PowerPoint 演示文稿</vt:lpstr>
      <vt:lpstr>Give a talk about the quote</vt:lpstr>
      <vt:lpstr>Part 2 Writing a journal entry about living in space </vt:lpstr>
      <vt:lpstr> The outline of the writing </vt:lpstr>
      <vt:lpstr>   Read and answer</vt:lpstr>
      <vt:lpstr>PowerPoint 演示文稿</vt:lpstr>
      <vt:lpstr>  The writing help</vt:lpstr>
      <vt:lpstr> Writing   My journal entry about living in space</vt:lpstr>
      <vt:lpstr>    My journal entry about living in space </vt:lpstr>
      <vt:lpstr>My journal entry about living in space</vt:lpstr>
      <vt:lpstr>Part 3  Presenting ideas </vt:lpstr>
      <vt:lpstr> Three things would be put on a disc to be set up on  the next flight mission. </vt:lpstr>
      <vt:lpstr> Language points  </vt:lpstr>
      <vt:lpstr> Language appreciation  </vt:lpstr>
      <vt:lpstr> Language appreciation  </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风轻云淡</cp:lastModifiedBy>
  <cp:revision>2</cp:revision>
  <cp:lastPrinted>2021-08-25T16:51:00Z</cp:lastPrinted>
  <dcterms:created xsi:type="dcterms:W3CDTF">2021-08-25T16:51:00Z</dcterms:created>
  <dcterms:modified xsi:type="dcterms:W3CDTF">2023-03-19T18:53:22Z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040144A50DEB4EE088905DF34D942779</vt:lpwstr>
  </property>
  <property fmtid="{D5CDD505-2E9C-101B-9397-08002B2CF9AE}" pid="7" name="KSOProductBuildVer">
    <vt:lpwstr>2052-11.1.0.13703</vt:lpwstr>
  </property>
</Properties>
</file>