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3"/>
    <p:sldId id="257" r:id="rId4"/>
    <p:sldId id="258" r:id="rId5"/>
    <p:sldId id="259" r:id="rId6"/>
    <p:sldId id="260" r:id="rId7"/>
    <p:sldId id="262" r:id="rId8"/>
    <p:sldId id="266" r:id="rId9"/>
    <p:sldId id="267" r:id="rId10"/>
    <p:sldId id="274" r:id="rId11"/>
    <p:sldId id="275" r:id="rId12"/>
    <p:sldId id="276" r:id="rId13"/>
    <p:sldId id="277" r:id="rId14"/>
    <p:sldId id="278" r:id="rId15"/>
    <p:sldId id="290" r:id="rId16"/>
    <p:sldId id="268" r:id="rId17"/>
    <p:sldId id="302" r:id="rId18"/>
    <p:sldId id="269" r:id="rId19"/>
    <p:sldId id="273" r:id="rId20"/>
    <p:sldId id="287" r:id="rId21"/>
    <p:sldId id="263" r:id="rId22"/>
    <p:sldId id="289" r:id="rId23"/>
    <p:sldId id="303" r:id="rId24"/>
    <p:sldId id="304" r:id="rId25"/>
    <p:sldId id="261" r:id="rId26"/>
  </p:sldIdLst>
  <p:sldSz cx="12192000" cy="6858000"/>
  <p:notesSz cx="6858000" cy="9144000"/>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5" userDrawn="1">
          <p15:clr>
            <a:srgbClr val="A4A3A4"/>
          </p15:clr>
        </p15:guide>
        <p15:guide id="2" pos="38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70" d="100"/>
          <a:sy n="70" d="100"/>
        </p:scale>
        <p:origin x="72" y="186"/>
      </p:cViewPr>
      <p:guideLst>
        <p:guide orient="horz" pos="2105"/>
        <p:guide pos="3882"/>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gs" Target="tags/tag90.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notesMaster" Target="notesMasters/notesMaster1.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image" Target="../media/image1.jpeg"/><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89.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7.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9.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组合 30"/>
          <p:cNvGrpSpPr/>
          <p:nvPr/>
        </p:nvGrpSpPr>
        <p:grpSpPr>
          <a:xfrm>
            <a:off x="9758045" y="6524625"/>
            <a:ext cx="2350135" cy="228600"/>
            <a:chOff x="2805536" y="-1467853"/>
            <a:chExt cx="2161673" cy="228600"/>
          </a:xfrm>
        </p:grpSpPr>
        <p:sp>
          <p:nvSpPr>
            <p:cNvPr id="26" name="椭圆 25"/>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pic>
        <p:nvPicPr>
          <p:cNvPr id="13" name="图片 12" descr="新教材精创页眉-简化版"/>
          <p:cNvPicPr>
            <a:picLocks noChangeAspect="1"/>
          </p:cNvPicPr>
          <p:nvPr>
            <p:custDataLst>
              <p:tags r:id="rId1"/>
            </p:custDataLst>
          </p:nvPr>
        </p:nvPicPr>
        <p:blipFill>
          <a:blip r:embed="rId2"/>
          <a:stretch>
            <a:fillRect/>
          </a:stretch>
        </p:blipFill>
        <p:spPr>
          <a:xfrm>
            <a:off x="2921000" y="53975"/>
            <a:ext cx="7595235" cy="883285"/>
          </a:xfrm>
          <a:prstGeom prst="rect">
            <a:avLst/>
          </a:prstGeom>
        </p:spPr>
      </p:pic>
      <p:sp>
        <p:nvSpPr>
          <p:cNvPr id="6" name="文本框 5"/>
          <p:cNvSpPr txBox="1"/>
          <p:nvPr/>
        </p:nvSpPr>
        <p:spPr>
          <a:xfrm>
            <a:off x="8093075" y="741045"/>
            <a:ext cx="4014470" cy="368300"/>
          </a:xfrm>
          <a:prstGeom prst="rect">
            <a:avLst/>
          </a:prstGeom>
          <a:noFill/>
        </p:spPr>
        <p:txBody>
          <a:bodyPr wrap="square" rtlCol="0">
            <a:spAutoFit/>
          </a:bodyPr>
          <a:lstStyle/>
          <a:p>
            <a:r>
              <a:rPr lang="en-US" altLang="zh-CN" b="1">
                <a:solidFill>
                  <a:schemeClr val="accent1"/>
                </a:solidFill>
                <a:sym typeface="+mn-ea"/>
              </a:rPr>
              <a:t>  </a:t>
            </a:r>
            <a:r>
              <a:rPr lang="zh-CN" altLang="en-US" b="1">
                <a:solidFill>
                  <a:schemeClr val="accent1"/>
                </a:solidFill>
                <a:sym typeface="+mn-ea"/>
              </a:rPr>
              <a:t>外研版高中英语  选择性必修第四册   </a:t>
            </a:r>
            <a:endParaRPr lang="zh-CN" altLang="en-US"/>
          </a:p>
        </p:txBody>
      </p:sp>
      <p:sp>
        <p:nvSpPr>
          <p:cNvPr id="7" name="文本框 6"/>
          <p:cNvSpPr txBox="1"/>
          <p:nvPr/>
        </p:nvSpPr>
        <p:spPr>
          <a:xfrm>
            <a:off x="1642745" y="1744980"/>
            <a:ext cx="9294495" cy="922020"/>
          </a:xfrm>
          <a:prstGeom prst="rect">
            <a:avLst/>
          </a:prstGeom>
          <a:noFill/>
        </p:spPr>
        <p:txBody>
          <a:bodyPr wrap="square" rtlCol="0">
            <a:spAutoFit/>
          </a:bodyPr>
          <a:lstStyle/>
          <a:p>
            <a:r>
              <a:rPr lang="en-US" altLang="zh-CN" sz="3200" b="1">
                <a:solidFill>
                  <a:srgbClr val="FF0000"/>
                </a:solidFill>
                <a:latin typeface="Times New Roman" panose="02020603050405020304" charset="0"/>
                <a:ea typeface="字魂27号-布丁体" panose="00000500000000000000" charset="-122"/>
                <a:cs typeface="Times New Roman" panose="02020603050405020304" charset="0"/>
                <a:sym typeface="+mn-ea"/>
              </a:rPr>
              <a:t>     </a:t>
            </a:r>
            <a:r>
              <a:rPr lang="en-US" altLang="zh-CN" sz="5400" b="1">
                <a:solidFill>
                  <a:srgbClr val="FF0000"/>
                </a:solidFill>
                <a:latin typeface="Times New Roman" panose="02020603050405020304" charset="0"/>
                <a:ea typeface="字魂27号-布丁体" panose="00000500000000000000" charset="-122"/>
                <a:cs typeface="Times New Roman" panose="02020603050405020304" charset="0"/>
                <a:sym typeface="+mn-ea"/>
              </a:rPr>
              <a:t>Unit 6    Space and beyond  </a:t>
            </a:r>
            <a:endParaRPr lang="zh-CN" altLang="en-US" sz="5400" b="1">
              <a:solidFill>
                <a:srgbClr val="FF0000"/>
              </a:solidFill>
              <a:latin typeface="Times New Roman" panose="02020603050405020304" charset="0"/>
              <a:ea typeface="字魂27号-布丁体" panose="00000500000000000000" charset="-122"/>
              <a:cs typeface="Times New Roman" panose="02020603050405020304" charset="0"/>
              <a:sym typeface="+mn-ea"/>
            </a:endParaRPr>
          </a:p>
        </p:txBody>
      </p:sp>
      <p:sp>
        <p:nvSpPr>
          <p:cNvPr id="8" name="文本框 7"/>
          <p:cNvSpPr txBox="1"/>
          <p:nvPr/>
        </p:nvSpPr>
        <p:spPr>
          <a:xfrm>
            <a:off x="1908175" y="3302635"/>
            <a:ext cx="7849870" cy="706755"/>
          </a:xfrm>
          <a:prstGeom prst="rect">
            <a:avLst/>
          </a:prstGeom>
          <a:noFill/>
        </p:spPr>
        <p:txBody>
          <a:bodyPr wrap="square" rtlCol="0">
            <a:spAutoFit/>
          </a:bodyPr>
          <a:lstStyle/>
          <a:p>
            <a:pPr algn="ctr"/>
            <a:r>
              <a:rPr lang="en-US" altLang="zh-CN" sz="4000">
                <a:solidFill>
                  <a:srgbClr val="FF0000"/>
                </a:solidFill>
                <a:latin typeface="Times New Roman" panose="02020603050405020304" charset="0"/>
                <a:ea typeface="字魂27号-布丁体" panose="00000500000000000000" charset="-122"/>
                <a:cs typeface="Times New Roman" panose="02020603050405020304" charset="0"/>
                <a:sym typeface="+mn-ea"/>
              </a:rPr>
              <a:t>Mainly revision for this unit</a:t>
            </a:r>
            <a:endParaRPr lang="en-US" altLang="zh-CN" sz="4000">
              <a:solidFill>
                <a:srgbClr val="FF0000"/>
              </a:solidFill>
              <a:latin typeface="Times New Roman" panose="02020603050405020304" charset="0"/>
              <a:ea typeface="字魂27号-布丁体" panose="00000500000000000000" charset="-122"/>
              <a:cs typeface="Times New Roman" panose="02020603050405020304" charset="0"/>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ustDataLst>
      <p:tags r:id="rId3"/>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 name="标题 3"/>
          <p:cNvSpPr>
            <a:spLocks noGrp="1"/>
          </p:cNvSpPr>
          <p:nvPr>
            <p:ph type="title"/>
          </p:nvPr>
        </p:nvSpPr>
        <p:spPr>
          <a:xfrm>
            <a:off x="1271270" y="10033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sp>
        <p:nvSpPr>
          <p:cNvPr id="3" name="文本框 2"/>
          <p:cNvSpPr txBox="1"/>
          <p:nvPr/>
        </p:nvSpPr>
        <p:spPr>
          <a:xfrm>
            <a:off x="337820" y="993775"/>
            <a:ext cx="11600180" cy="5262245"/>
          </a:xfrm>
          <a:prstGeom prst="rect">
            <a:avLst/>
          </a:prstGeom>
          <a:noFill/>
        </p:spPr>
        <p:txBody>
          <a:bodyPr wrap="square" rtlCol="0">
            <a:spAutoFit/>
          </a:bodyPr>
          <a:lstStyle/>
          <a:p>
            <a:pPr fontAlgn="auto">
              <a:lnSpc>
                <a:spcPct val="200000"/>
              </a:lnSpc>
            </a:pPr>
            <a:r>
              <a:rPr lang="en-US" altLang="zh-CN" sz="2400"/>
              <a:t>1.  Johnson was suspended  ___________ his job shortly after the incident. </a:t>
            </a:r>
            <a:endParaRPr lang="en-US" altLang="zh-CN" sz="2400"/>
          </a:p>
          <a:p>
            <a:pPr fontAlgn="auto">
              <a:lnSpc>
                <a:spcPct val="200000"/>
              </a:lnSpc>
            </a:pPr>
            <a:r>
              <a:rPr lang="en-US" altLang="zh-CN" sz="2400"/>
              <a:t>2.  He said that sales of the new medicine had to ________________ (suspend) until more tests are completed. </a:t>
            </a:r>
            <a:endParaRPr lang="en-US" altLang="zh-CN" sz="2400"/>
          </a:p>
          <a:p>
            <a:pPr fontAlgn="auto">
              <a:lnSpc>
                <a:spcPct val="200000"/>
              </a:lnSpc>
            </a:pPr>
            <a:r>
              <a:rPr lang="en-US" altLang="zh-CN" sz="2400"/>
              <a:t>3.  Don't keep us in ____________ (suspend). Tell us what happened! </a:t>
            </a:r>
            <a:endParaRPr lang="en-US" altLang="zh-CN" sz="2400"/>
          </a:p>
          <a:p>
            <a:pPr fontAlgn="auto">
              <a:lnSpc>
                <a:spcPct val="200000"/>
              </a:lnSpc>
            </a:pPr>
            <a:r>
              <a:rPr lang="en-US" altLang="zh-CN" sz="2400"/>
              <a:t>4.  The builders worked on wooden platforms, ____________ (suspend) by ropes from the roof the building. </a:t>
            </a:r>
            <a:endParaRPr lang="en-US" altLang="zh-CN" sz="2400"/>
          </a:p>
          <a:p>
            <a:pPr fontAlgn="auto">
              <a:lnSpc>
                <a:spcPct val="200000"/>
              </a:lnSpc>
            </a:pPr>
            <a:r>
              <a:rPr lang="en-US" altLang="zh-CN" sz="2400"/>
              <a:t>5.  The submarine was given orders ______________ (suspend) its attack. </a:t>
            </a:r>
            <a:endParaRPr lang="en-US" altLang="zh-CN" sz="2400"/>
          </a:p>
        </p:txBody>
      </p:sp>
      <p:sp>
        <p:nvSpPr>
          <p:cNvPr id="2" name="文本框 1"/>
          <p:cNvSpPr txBox="1"/>
          <p:nvPr/>
        </p:nvSpPr>
        <p:spPr>
          <a:xfrm>
            <a:off x="6767195" y="4162425"/>
            <a:ext cx="1861185" cy="460375"/>
          </a:xfrm>
          <a:prstGeom prst="rect">
            <a:avLst/>
          </a:prstGeom>
          <a:noFill/>
        </p:spPr>
        <p:txBody>
          <a:bodyPr wrap="square" rtlCol="0">
            <a:spAutoFit/>
          </a:bodyPr>
          <a:lstStyle/>
          <a:p>
            <a:r>
              <a:rPr lang="en-US" altLang="zh-CN"/>
              <a:t> </a:t>
            </a:r>
            <a:r>
              <a:rPr lang="en-US" altLang="zh-CN" sz="2400">
                <a:solidFill>
                  <a:srgbClr val="FF0000"/>
                </a:solidFill>
              </a:rPr>
              <a:t>suspended</a:t>
            </a:r>
            <a:endParaRPr lang="en-US" altLang="zh-CN" sz="2400">
              <a:solidFill>
                <a:srgbClr val="FF0000"/>
              </a:solidFill>
            </a:endParaRPr>
          </a:p>
        </p:txBody>
      </p:sp>
      <p:sp>
        <p:nvSpPr>
          <p:cNvPr id="5" name="文本框 4"/>
          <p:cNvSpPr txBox="1"/>
          <p:nvPr/>
        </p:nvSpPr>
        <p:spPr>
          <a:xfrm>
            <a:off x="4854575" y="1226185"/>
            <a:ext cx="1228725" cy="460375"/>
          </a:xfrm>
          <a:prstGeom prst="rect">
            <a:avLst/>
          </a:prstGeom>
          <a:noFill/>
        </p:spPr>
        <p:txBody>
          <a:bodyPr wrap="square" rtlCol="0">
            <a:spAutoFit/>
          </a:bodyPr>
          <a:lstStyle/>
          <a:p>
            <a:pPr algn="ctr"/>
            <a:r>
              <a:rPr lang="en-US" altLang="zh-CN"/>
              <a:t> </a:t>
            </a:r>
            <a:r>
              <a:rPr lang="en-US" altLang="zh-CN" sz="2400">
                <a:solidFill>
                  <a:srgbClr val="FF0000"/>
                </a:solidFill>
              </a:rPr>
              <a:t>from</a:t>
            </a:r>
            <a:endParaRPr lang="en-US" altLang="zh-CN" sz="2400">
              <a:solidFill>
                <a:srgbClr val="FF0000"/>
              </a:solidFill>
            </a:endParaRPr>
          </a:p>
        </p:txBody>
      </p:sp>
      <p:sp>
        <p:nvSpPr>
          <p:cNvPr id="6" name="文本框 5"/>
          <p:cNvSpPr txBox="1"/>
          <p:nvPr/>
        </p:nvSpPr>
        <p:spPr>
          <a:xfrm>
            <a:off x="7218045" y="1918970"/>
            <a:ext cx="2186940" cy="460375"/>
          </a:xfrm>
          <a:prstGeom prst="rect">
            <a:avLst/>
          </a:prstGeom>
          <a:noFill/>
        </p:spPr>
        <p:txBody>
          <a:bodyPr wrap="square" rtlCol="0">
            <a:spAutoFit/>
          </a:bodyPr>
          <a:lstStyle/>
          <a:p>
            <a:r>
              <a:rPr lang="en-US" altLang="zh-CN"/>
              <a:t> </a:t>
            </a:r>
            <a:r>
              <a:rPr lang="en-US" altLang="zh-CN" sz="2400">
                <a:solidFill>
                  <a:srgbClr val="FF0000"/>
                </a:solidFill>
              </a:rPr>
              <a:t>be suspended</a:t>
            </a:r>
            <a:endParaRPr lang="en-US" altLang="zh-CN" sz="2400">
              <a:solidFill>
                <a:srgbClr val="FF0000"/>
              </a:solidFill>
            </a:endParaRPr>
          </a:p>
        </p:txBody>
      </p:sp>
      <p:sp>
        <p:nvSpPr>
          <p:cNvPr id="7" name="文本框 6"/>
          <p:cNvSpPr txBox="1"/>
          <p:nvPr/>
        </p:nvSpPr>
        <p:spPr>
          <a:xfrm>
            <a:off x="3189605" y="3441065"/>
            <a:ext cx="1664970" cy="460375"/>
          </a:xfrm>
          <a:prstGeom prst="rect">
            <a:avLst/>
          </a:prstGeom>
          <a:noFill/>
        </p:spPr>
        <p:txBody>
          <a:bodyPr wrap="square" rtlCol="0">
            <a:spAutoFit/>
          </a:bodyPr>
          <a:lstStyle/>
          <a:p>
            <a:r>
              <a:rPr lang="en-US" altLang="zh-CN" sz="2400">
                <a:solidFill>
                  <a:srgbClr val="FF0000"/>
                </a:solidFill>
              </a:rPr>
              <a:t> suspense</a:t>
            </a:r>
            <a:endParaRPr lang="en-US" altLang="zh-CN" sz="2400">
              <a:solidFill>
                <a:srgbClr val="FF0000"/>
              </a:solidFill>
            </a:endParaRPr>
          </a:p>
        </p:txBody>
      </p:sp>
      <p:sp>
        <p:nvSpPr>
          <p:cNvPr id="8" name="文本框 7"/>
          <p:cNvSpPr txBox="1"/>
          <p:nvPr/>
        </p:nvSpPr>
        <p:spPr>
          <a:xfrm>
            <a:off x="5481955" y="5615940"/>
            <a:ext cx="1932940" cy="460375"/>
          </a:xfrm>
          <a:prstGeom prst="rect">
            <a:avLst/>
          </a:prstGeom>
          <a:noFill/>
        </p:spPr>
        <p:txBody>
          <a:bodyPr wrap="square" rtlCol="0">
            <a:spAutoFit/>
          </a:bodyPr>
          <a:lstStyle/>
          <a:p>
            <a:r>
              <a:rPr lang="en-US" altLang="zh-CN"/>
              <a:t>  </a:t>
            </a:r>
            <a:r>
              <a:rPr lang="en-US" altLang="zh-CN" sz="2400">
                <a:solidFill>
                  <a:srgbClr val="FF0000"/>
                </a:solidFill>
              </a:rPr>
              <a:t>to suspend</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920875" y="100330"/>
            <a:ext cx="8978900" cy="705485"/>
          </a:xfrm>
        </p:spPr>
        <p:txBody>
          <a:bodyPr>
            <a:normAutofit/>
          </a:bodyPr>
          <a:lstStyle/>
          <a:p>
            <a:pPr algn="ctr"/>
            <a:r>
              <a:rPr>
                <a:solidFill>
                  <a:srgbClr val="00B050"/>
                </a:solidFill>
                <a:cs typeface="+mj-lt"/>
                <a:sym typeface="+mn-ea"/>
              </a:rPr>
              <a:t>✭词汇</a:t>
            </a:r>
            <a:r>
              <a:rPr lang="zh-CN">
                <a:solidFill>
                  <a:srgbClr val="00B050"/>
                </a:solidFill>
                <a:cs typeface="+mj-lt"/>
                <a:sym typeface="+mn-ea"/>
              </a:rPr>
              <a:t>四</a:t>
            </a:r>
            <a:r>
              <a:rPr lang="en-US" altLang="zh-CN">
                <a:solidFill>
                  <a:srgbClr val="00B050"/>
                </a:solidFill>
                <a:cs typeface="+mj-lt"/>
                <a:sym typeface="+mn-ea"/>
              </a:rPr>
              <a:t>  submit  v. </a:t>
            </a:r>
            <a:r>
              <a:rPr lang="zh-CN" altLang="en-US">
                <a:solidFill>
                  <a:srgbClr val="00B050"/>
                </a:solidFill>
                <a:cs typeface="+mj-lt"/>
                <a:sym typeface="+mn-ea"/>
              </a:rPr>
              <a:t>提交</a:t>
            </a:r>
            <a:r>
              <a:rPr lang="en-US" altLang="zh-CN">
                <a:solidFill>
                  <a:srgbClr val="00B050"/>
                </a:solidFill>
                <a:cs typeface="+mj-lt"/>
                <a:sym typeface="+mn-ea"/>
              </a:rPr>
              <a:t>,</a:t>
            </a:r>
            <a:r>
              <a:rPr lang="zh-CN" altLang="en-US">
                <a:solidFill>
                  <a:srgbClr val="00B050"/>
                </a:solidFill>
                <a:cs typeface="+mj-lt"/>
                <a:sym typeface="+mn-ea"/>
              </a:rPr>
              <a:t>顺从于</a:t>
            </a:r>
            <a:r>
              <a:rPr lang="en-US" altLang="zh-CN">
                <a:solidFill>
                  <a:srgbClr val="00B050"/>
                </a:solidFill>
                <a:cs typeface="+mj-lt"/>
                <a:sym typeface="+mn-ea"/>
              </a:rPr>
              <a:t>   </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669925" y="894080"/>
            <a:ext cx="10714355" cy="5631180"/>
          </a:xfrm>
          <a:prstGeom prst="rect">
            <a:avLst/>
          </a:prstGeom>
          <a:noFill/>
        </p:spPr>
        <p:txBody>
          <a:bodyPr wrap="square" rtlCol="0" anchor="t">
            <a:spAutoFit/>
          </a:bodyPr>
          <a:lstStyle/>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教材原句</a:t>
            </a:r>
            <a:r>
              <a:rPr lang="en-US" altLang="zh-CN" sz="2400">
                <a:solidFill>
                  <a:srgbClr val="00B050"/>
                </a:solidFill>
                <a:ea typeface="微软雅黑" panose="020B0503020204020204" pitchFamily="34" charset="-122"/>
                <a:cs typeface="+mn-lt"/>
                <a:sym typeface="+mn-ea"/>
              </a:rPr>
              <a:t> </a:t>
            </a:r>
            <a:r>
              <a:rPr lang="en-US" altLang="zh-CN" sz="2400" u="sng">
                <a:solidFill>
                  <a:srgbClr val="FF0000"/>
                </a:solidFill>
                <a:ea typeface="微软雅黑" panose="020B0503020204020204" pitchFamily="34" charset="-122"/>
                <a:cs typeface="+mn-lt"/>
                <a:sym typeface="+mn-ea"/>
              </a:rPr>
              <a:t>Submit</a:t>
            </a:r>
            <a:r>
              <a:rPr lang="en-US" altLang="zh-CN" sz="2400">
                <a:solidFill>
                  <a:schemeClr val="tx1"/>
                </a:solidFill>
                <a:ea typeface="微软雅黑" panose="020B0503020204020204" pitchFamily="34" charset="-122"/>
                <a:cs typeface="+mn-lt"/>
                <a:sym typeface="+mn-ea"/>
              </a:rPr>
              <a:t> a three-minute video introducing yourself and saying why you would be an ideal space candidate.</a:t>
            </a:r>
            <a:r>
              <a:rPr lang="en-US" altLang="zh-CN" sz="2400">
                <a:solidFill>
                  <a:srgbClr val="FF0000"/>
                </a:solidFill>
                <a:ea typeface="微软雅黑" panose="020B0503020204020204" pitchFamily="34" charset="-122"/>
                <a:cs typeface="+mn-lt"/>
                <a:sym typeface="+mn-ea"/>
              </a:rPr>
              <a:t> </a:t>
            </a:r>
            <a:r>
              <a:rPr lang="zh-CN" altLang="en-US" sz="2400">
                <a:solidFill>
                  <a:srgbClr val="FF0000"/>
                </a:solidFill>
                <a:ea typeface="微软雅黑" panose="020B0503020204020204" pitchFamily="34" charset="-122"/>
                <a:cs typeface="+mn-lt"/>
                <a:sym typeface="+mn-ea"/>
              </a:rPr>
              <a:t> </a:t>
            </a:r>
            <a:r>
              <a:rPr lang="zh-CN" altLang="en-US" sz="2400">
                <a:solidFill>
                  <a:srgbClr val="C00000"/>
                </a:solidFill>
                <a:ea typeface="微软雅黑" panose="020B0503020204020204" pitchFamily="34" charset="-122"/>
                <a:cs typeface="+mn-lt"/>
                <a:sym typeface="+mn-ea"/>
              </a:rPr>
              <a:t>提交一段三分钟的视频介绍自己，并说明为什么你是理想的空间候选人。</a:t>
            </a:r>
            <a:r>
              <a:rPr lang="en-US" altLang="zh-CN" sz="2400">
                <a:solidFill>
                  <a:srgbClr val="C00000"/>
                </a:solidFill>
                <a:ea typeface="微软雅黑" panose="020B0503020204020204" pitchFamily="34" charset="-122"/>
                <a:cs typeface="+mn-lt"/>
                <a:sym typeface="+mn-ea"/>
              </a:rPr>
              <a:t> </a:t>
            </a:r>
            <a:endParaRPr lang="zh-CN" altLang="en-US" sz="2400">
              <a:solidFill>
                <a:srgbClr val="C00000"/>
              </a:solidFill>
              <a:ea typeface="微软雅黑" panose="020B0503020204020204" pitchFamily="34" charset="-122"/>
              <a:cs typeface="+mn-lt"/>
              <a:sym typeface="+mn-ea"/>
            </a:endParaRPr>
          </a:p>
          <a:p>
            <a:pPr fontAlgn="auto">
              <a:lnSpc>
                <a:spcPct val="150000"/>
              </a:lnSpc>
            </a:pP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要点必记 </a:t>
            </a: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 submit ... to ...                     </a:t>
            </a:r>
            <a:r>
              <a:rPr lang="zh-CN" altLang="en-US" sz="2400">
                <a:solidFill>
                  <a:schemeClr val="tx1"/>
                </a:solidFill>
                <a:ea typeface="微软雅黑" panose="020B0503020204020204" pitchFamily="34" charset="-122"/>
                <a:cs typeface="+mn-lt"/>
                <a:sym typeface="+mn-ea"/>
              </a:rPr>
              <a:t>把</a:t>
            </a:r>
            <a:r>
              <a:rPr lang="en-US" altLang="zh-CN" sz="2400">
                <a:solidFill>
                  <a:schemeClr val="tx1"/>
                </a:solidFill>
                <a:ea typeface="微软雅黑" panose="020B0503020204020204" pitchFamily="34" charset="-122"/>
                <a:cs typeface="+mn-lt"/>
                <a:sym typeface="+mn-ea"/>
              </a:rPr>
              <a:t>... </a:t>
            </a:r>
            <a:r>
              <a:rPr lang="zh-CN" altLang="en-US" sz="2400">
                <a:solidFill>
                  <a:schemeClr val="tx1"/>
                </a:solidFill>
                <a:ea typeface="微软雅黑" panose="020B0503020204020204" pitchFamily="34" charset="-122"/>
                <a:cs typeface="+mn-lt"/>
                <a:sym typeface="+mn-ea"/>
              </a:rPr>
              <a:t>提交给</a:t>
            </a:r>
            <a:r>
              <a:rPr lang="en-US" altLang="zh-CN" sz="2400">
                <a:solidFill>
                  <a:schemeClr val="tx1"/>
                </a:solidFill>
                <a:ea typeface="微软雅黑" panose="020B0503020204020204" pitchFamily="34" charset="-122"/>
                <a:cs typeface="+mn-lt"/>
                <a:sym typeface="+mn-ea"/>
              </a:rPr>
              <a:t>...</a:t>
            </a:r>
            <a:endParaRPr lang="zh-CN" altLang="en-US"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submit to...                          </a:t>
            </a:r>
            <a:r>
              <a:rPr lang="zh-CN" altLang="en-US" sz="2400">
                <a:solidFill>
                  <a:schemeClr val="tx1"/>
                </a:solidFill>
                <a:ea typeface="微软雅黑" panose="020B0503020204020204" pitchFamily="34" charset="-122"/>
                <a:cs typeface="+mn-lt"/>
                <a:sym typeface="+mn-ea"/>
              </a:rPr>
              <a:t>顺从于</a:t>
            </a:r>
            <a:r>
              <a:rPr lang="en-US" altLang="zh-CN" sz="2400">
                <a:solidFill>
                  <a:schemeClr val="tx1"/>
                </a:solidFill>
                <a:ea typeface="微软雅黑" panose="020B0503020204020204" pitchFamily="34" charset="-122"/>
                <a:cs typeface="+mn-lt"/>
                <a:sym typeface="+mn-ea"/>
              </a:rPr>
              <a:t>...         </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submit oneself to...             </a:t>
            </a:r>
            <a:r>
              <a:rPr lang="zh-CN" altLang="en-US" sz="2400">
                <a:solidFill>
                  <a:schemeClr val="tx1"/>
                </a:solidFill>
                <a:ea typeface="微软雅黑" panose="020B0503020204020204" pitchFamily="34" charset="-122"/>
                <a:cs typeface="+mn-lt"/>
                <a:sym typeface="+mn-ea"/>
              </a:rPr>
              <a:t>使自己顺从于</a:t>
            </a:r>
            <a:r>
              <a:rPr lang="en-US" altLang="zh-CN" sz="2400">
                <a:solidFill>
                  <a:schemeClr val="tx1"/>
                </a:solidFill>
                <a:ea typeface="微软雅黑" panose="020B0503020204020204" pitchFamily="34" charset="-122"/>
                <a:cs typeface="+mn-lt"/>
                <a:sym typeface="+mn-ea"/>
              </a:rPr>
              <a:t>...</a:t>
            </a:r>
            <a:endParaRPr lang="zh-CN" altLang="en-US"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rPr>
              <a:t>  submit an application          </a:t>
            </a:r>
            <a:r>
              <a:rPr lang="en-US" altLang="zh-CN" sz="2400">
                <a:solidFill>
                  <a:schemeClr val="tx1"/>
                </a:solidFill>
                <a:sym typeface="+mn-ea"/>
              </a:rPr>
              <a:t>呈递申请书</a:t>
            </a:r>
            <a:endParaRPr lang="en-US" altLang="zh-CN" sz="2400">
              <a:solidFill>
                <a:schemeClr val="tx1"/>
              </a:solidFill>
            </a:endParaRPr>
          </a:p>
          <a:p>
            <a:pPr fontAlgn="auto">
              <a:lnSpc>
                <a:spcPct val="150000"/>
              </a:lnSpc>
            </a:pPr>
            <a:r>
              <a:rPr lang="en-US" altLang="zh-CN" sz="2400">
                <a:solidFill>
                  <a:schemeClr val="tx1"/>
                </a:solidFill>
              </a:rPr>
              <a:t>  submit a complaint              提交控诉书</a:t>
            </a:r>
            <a:endParaRPr lang="en-US" altLang="zh-CN" sz="2400">
              <a:solidFill>
                <a:schemeClr val="tx1"/>
              </a:solidFill>
            </a:endParaRPr>
          </a:p>
        </p:txBody>
      </p:sp>
    </p:spTree>
    <p:custDataLst>
      <p:tags r:id="rId1"/>
    </p:custData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 name="标题 3"/>
          <p:cNvSpPr>
            <a:spLocks noGrp="1"/>
          </p:cNvSpPr>
          <p:nvPr>
            <p:ph type="title"/>
          </p:nvPr>
        </p:nvSpPr>
        <p:spPr>
          <a:xfrm>
            <a:off x="1271270" y="8509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sp>
        <p:nvSpPr>
          <p:cNvPr id="3" name="文本框 2"/>
          <p:cNvSpPr txBox="1"/>
          <p:nvPr/>
        </p:nvSpPr>
        <p:spPr>
          <a:xfrm>
            <a:off x="316865" y="887095"/>
            <a:ext cx="11320145" cy="6000750"/>
          </a:xfrm>
          <a:prstGeom prst="rect">
            <a:avLst/>
          </a:prstGeom>
          <a:noFill/>
        </p:spPr>
        <p:txBody>
          <a:bodyPr wrap="square" rtlCol="0">
            <a:spAutoFit/>
          </a:bodyPr>
          <a:lstStyle/>
          <a:p>
            <a:pPr fontAlgn="auto">
              <a:lnSpc>
                <a:spcPct val="200000"/>
              </a:lnSpc>
            </a:pPr>
            <a:r>
              <a:rPr lang="en-US" altLang="zh-CN" sz="2400"/>
              <a:t>1.  We will submit ourselves ________ what you have arranged.  </a:t>
            </a:r>
            <a:endParaRPr lang="en-US" altLang="zh-CN" sz="2400"/>
          </a:p>
          <a:p>
            <a:pPr fontAlgn="auto">
              <a:lnSpc>
                <a:spcPct val="200000"/>
              </a:lnSpc>
            </a:pPr>
            <a:r>
              <a:rPr lang="en-US" altLang="zh-CN" sz="2400"/>
              <a:t>2.  The rules say all important problems must _______________ (submit) to the committee before making a decisison. </a:t>
            </a:r>
            <a:endParaRPr lang="en-US" altLang="zh-CN" sz="2400"/>
          </a:p>
          <a:p>
            <a:pPr fontAlgn="auto">
              <a:lnSpc>
                <a:spcPct val="200000"/>
              </a:lnSpc>
            </a:pPr>
            <a:r>
              <a:rPr lang="en-US" altLang="zh-CN" sz="2400"/>
              <a:t>3.  The developers submitted a new plan for building __________ the council for approval ahead of two weeks. </a:t>
            </a:r>
            <a:endParaRPr lang="en-US" altLang="zh-CN" sz="2400"/>
          </a:p>
          <a:p>
            <a:pPr fontAlgn="auto">
              <a:lnSpc>
                <a:spcPct val="200000"/>
              </a:lnSpc>
            </a:pPr>
            <a:r>
              <a:rPr lang="en-US" altLang="zh-CN" sz="2400"/>
              <a:t>4.  No country would submit to ________________ (control) by another country.</a:t>
            </a:r>
            <a:endParaRPr lang="en-US" altLang="zh-CN" sz="2400"/>
          </a:p>
          <a:p>
            <a:pPr fontAlgn="auto">
              <a:lnSpc>
                <a:spcPct val="200000"/>
              </a:lnSpc>
            </a:pPr>
            <a:r>
              <a:rPr lang="en-US" altLang="zh-CN" sz="2400"/>
              <a:t>5.  This is an actual job application that a 17 year old boy ____________ (submit) to McDonald's in Florida.</a:t>
            </a:r>
            <a:endParaRPr lang="en-US" altLang="zh-CN" sz="2400"/>
          </a:p>
        </p:txBody>
      </p:sp>
      <p:sp>
        <p:nvSpPr>
          <p:cNvPr id="2" name="文本框 1"/>
          <p:cNvSpPr txBox="1"/>
          <p:nvPr/>
        </p:nvSpPr>
        <p:spPr>
          <a:xfrm>
            <a:off x="4747895" y="4684395"/>
            <a:ext cx="2483485" cy="460375"/>
          </a:xfrm>
          <a:prstGeom prst="rect">
            <a:avLst/>
          </a:prstGeom>
          <a:noFill/>
        </p:spPr>
        <p:txBody>
          <a:bodyPr wrap="square" rtlCol="0">
            <a:spAutoFit/>
          </a:bodyPr>
          <a:lstStyle/>
          <a:p>
            <a:r>
              <a:rPr lang="en-US" altLang="zh-CN" sz="2400">
                <a:solidFill>
                  <a:srgbClr val="FF0000"/>
                </a:solidFill>
                <a:sym typeface="+mn-ea"/>
              </a:rPr>
              <a:t>being controlled</a:t>
            </a:r>
            <a:endParaRPr lang="en-US" altLang="zh-CN" sz="2400">
              <a:solidFill>
                <a:srgbClr val="FF0000"/>
              </a:solidFill>
              <a:sym typeface="+mn-ea"/>
            </a:endParaRPr>
          </a:p>
        </p:txBody>
      </p:sp>
      <p:sp>
        <p:nvSpPr>
          <p:cNvPr id="5" name="文本框 4"/>
          <p:cNvSpPr txBox="1"/>
          <p:nvPr/>
        </p:nvSpPr>
        <p:spPr>
          <a:xfrm>
            <a:off x="8304530" y="5488305"/>
            <a:ext cx="1791335" cy="460375"/>
          </a:xfrm>
          <a:prstGeom prst="rect">
            <a:avLst/>
          </a:prstGeom>
          <a:noFill/>
        </p:spPr>
        <p:txBody>
          <a:bodyPr wrap="square" rtlCol="0">
            <a:spAutoFit/>
          </a:bodyPr>
          <a:lstStyle/>
          <a:p>
            <a:r>
              <a:rPr lang="en-US" altLang="zh-CN" sz="2400">
                <a:solidFill>
                  <a:srgbClr val="FF0000"/>
                </a:solidFill>
                <a:sym typeface="+mn-ea"/>
              </a:rPr>
              <a:t> submitted</a:t>
            </a:r>
            <a:endParaRPr lang="en-US" altLang="zh-CN" sz="2400">
              <a:solidFill>
                <a:srgbClr val="FF0000"/>
              </a:solidFill>
              <a:sym typeface="+mn-ea"/>
            </a:endParaRPr>
          </a:p>
        </p:txBody>
      </p:sp>
      <p:sp>
        <p:nvSpPr>
          <p:cNvPr id="6" name="文本框 5"/>
          <p:cNvSpPr txBox="1"/>
          <p:nvPr/>
        </p:nvSpPr>
        <p:spPr>
          <a:xfrm>
            <a:off x="7852410" y="3283585"/>
            <a:ext cx="1087120" cy="460375"/>
          </a:xfrm>
          <a:prstGeom prst="rect">
            <a:avLst/>
          </a:prstGeom>
          <a:noFill/>
        </p:spPr>
        <p:txBody>
          <a:bodyPr wrap="square" rtlCol="0">
            <a:spAutoFit/>
          </a:bodyPr>
          <a:lstStyle/>
          <a:p>
            <a:r>
              <a:rPr lang="en-US" altLang="zh-CN"/>
              <a:t>   </a:t>
            </a:r>
            <a:r>
              <a:rPr lang="en-US" altLang="zh-CN" sz="2400">
                <a:solidFill>
                  <a:srgbClr val="FF0000"/>
                </a:solidFill>
              </a:rPr>
              <a:t>to </a:t>
            </a:r>
            <a:endParaRPr lang="en-US" altLang="zh-CN" sz="2400">
              <a:solidFill>
                <a:srgbClr val="FF0000"/>
              </a:solidFill>
            </a:endParaRPr>
          </a:p>
        </p:txBody>
      </p:sp>
      <p:sp>
        <p:nvSpPr>
          <p:cNvPr id="7" name="文本框 6"/>
          <p:cNvSpPr txBox="1"/>
          <p:nvPr/>
        </p:nvSpPr>
        <p:spPr>
          <a:xfrm>
            <a:off x="6751955" y="1876425"/>
            <a:ext cx="2188210" cy="460375"/>
          </a:xfrm>
          <a:prstGeom prst="rect">
            <a:avLst/>
          </a:prstGeom>
          <a:noFill/>
        </p:spPr>
        <p:txBody>
          <a:bodyPr wrap="square" rtlCol="0">
            <a:spAutoFit/>
          </a:bodyPr>
          <a:lstStyle/>
          <a:p>
            <a:r>
              <a:rPr lang="en-US" altLang="zh-CN" sz="2400">
                <a:solidFill>
                  <a:srgbClr val="FF0000"/>
                </a:solidFill>
              </a:rPr>
              <a:t> be submitted</a:t>
            </a:r>
            <a:endParaRPr lang="en-US" altLang="zh-CN" sz="2400">
              <a:solidFill>
                <a:srgbClr val="FF0000"/>
              </a:solidFill>
            </a:endParaRPr>
          </a:p>
        </p:txBody>
      </p:sp>
      <p:sp>
        <p:nvSpPr>
          <p:cNvPr id="8" name="文本框 7"/>
          <p:cNvSpPr txBox="1"/>
          <p:nvPr/>
        </p:nvSpPr>
        <p:spPr>
          <a:xfrm>
            <a:off x="4564380" y="1114425"/>
            <a:ext cx="861060" cy="460375"/>
          </a:xfrm>
          <a:prstGeom prst="rect">
            <a:avLst/>
          </a:prstGeom>
          <a:noFill/>
        </p:spPr>
        <p:txBody>
          <a:bodyPr wrap="square" rtlCol="0">
            <a:spAutoFit/>
          </a:bodyPr>
          <a:lstStyle/>
          <a:p>
            <a:r>
              <a:rPr lang="en-US" altLang="zh-CN"/>
              <a:t> </a:t>
            </a:r>
            <a:r>
              <a:rPr lang="en-US" altLang="zh-CN" sz="2400">
                <a:solidFill>
                  <a:srgbClr val="FF0000"/>
                </a:solidFill>
              </a:rPr>
              <a:t> to </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445895" y="100330"/>
            <a:ext cx="10300970" cy="705485"/>
          </a:xfrm>
        </p:spPr>
        <p:txBody>
          <a:bodyPr/>
          <a:lstStyle/>
          <a:p>
            <a:pPr algn="ctr"/>
            <a:r>
              <a:rPr>
                <a:solidFill>
                  <a:srgbClr val="00B050"/>
                </a:solidFill>
                <a:cs typeface="+mj-lt"/>
                <a:sym typeface="+mn-ea"/>
              </a:rPr>
              <a:t>✭词汇</a:t>
            </a:r>
            <a:r>
              <a:rPr lang="zh-CN">
                <a:solidFill>
                  <a:srgbClr val="00B050"/>
                </a:solidFill>
                <a:cs typeface="+mj-lt"/>
                <a:sym typeface="+mn-ea"/>
              </a:rPr>
              <a:t>五</a:t>
            </a:r>
            <a:r>
              <a:rPr lang="en-US" altLang="zh-CN">
                <a:solidFill>
                  <a:srgbClr val="00B050"/>
                </a:solidFill>
                <a:cs typeface="+mj-lt"/>
                <a:sym typeface="+mn-ea"/>
              </a:rPr>
              <a:t>  invisible  adj. </a:t>
            </a:r>
            <a:r>
              <a:rPr lang="zh-CN" altLang="en-US">
                <a:solidFill>
                  <a:srgbClr val="00B050"/>
                </a:solidFill>
                <a:cs typeface="+mj-lt"/>
                <a:sym typeface="+mn-ea"/>
              </a:rPr>
              <a:t>看不见的</a:t>
            </a:r>
            <a:r>
              <a:rPr lang="en-US" altLang="zh-CN">
                <a:solidFill>
                  <a:srgbClr val="00B050"/>
                </a:solidFill>
                <a:cs typeface="+mj-lt"/>
                <a:sym typeface="+mn-ea"/>
              </a:rPr>
              <a:t>  </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230505" y="894080"/>
            <a:ext cx="11889105" cy="5631180"/>
          </a:xfrm>
          <a:prstGeom prst="rect">
            <a:avLst/>
          </a:prstGeom>
          <a:noFill/>
        </p:spPr>
        <p:txBody>
          <a:bodyPr wrap="square" rtlCol="0" anchor="t">
            <a:spAutoFit/>
          </a:bodyPr>
          <a:lstStyle/>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教材原句</a:t>
            </a:r>
            <a:r>
              <a:rPr lang="en-US" altLang="zh-CN"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The 500-metre dish of the “Eyes of Heaven”... , thought to be composed of subatomic particles </a:t>
            </a:r>
            <a:r>
              <a:rPr lang="en-US" altLang="zh-CN" sz="2400" u="sng">
                <a:solidFill>
                  <a:srgbClr val="FF0000"/>
                </a:solidFill>
                <a:ea typeface="微软雅黑" panose="020B0503020204020204" pitchFamily="34" charset="-122"/>
                <a:cs typeface="+mn-lt"/>
                <a:sym typeface="+mn-ea"/>
              </a:rPr>
              <a:t>invisible</a:t>
            </a:r>
            <a:r>
              <a:rPr lang="en-US" altLang="zh-CN" sz="2400">
                <a:solidFill>
                  <a:schemeClr val="tx1"/>
                </a:solidFill>
                <a:ea typeface="微软雅黑" panose="020B0503020204020204" pitchFamily="34" charset="-122"/>
                <a:cs typeface="+mn-lt"/>
                <a:sym typeface="+mn-ea"/>
              </a:rPr>
              <a:t> to ordinary telescope. </a:t>
            </a:r>
            <a:r>
              <a:rPr lang="en-US" altLang="zh-CN" sz="2400">
                <a:solidFill>
                  <a:srgbClr val="C00000"/>
                </a:solidFill>
                <a:ea typeface="微软雅黑" panose="020B0503020204020204" pitchFamily="34" charset="-122"/>
                <a:cs typeface="+mn-lt"/>
                <a:sym typeface="+mn-ea"/>
              </a:rPr>
              <a:t>500米长的天眼盘…被认为是由普通望远镜看不见的亚原子粒子组成的。</a:t>
            </a:r>
            <a:endParaRPr lang="en-US" altLang="zh-CN" sz="2400">
              <a:solidFill>
                <a:srgbClr val="C00000"/>
              </a:solidFill>
              <a:ea typeface="微软雅黑" panose="020B0503020204020204" pitchFamily="34" charset="-122"/>
              <a:cs typeface="+mn-lt"/>
              <a:sym typeface="+mn-ea"/>
            </a:endParaRPr>
          </a:p>
          <a:p>
            <a:pPr fontAlgn="auto">
              <a:lnSpc>
                <a:spcPct val="150000"/>
              </a:lnSpc>
            </a:pP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要点必记 </a:t>
            </a: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 </a:t>
            </a:r>
            <a:r>
              <a:rPr lang="en-US" altLang="zh-CN"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 visible   adj.                  看得见的；可见的</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visibly   adv.                 易察觉地；明显地</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vision    n.                    </a:t>
            </a:r>
            <a:r>
              <a:rPr lang="zh-CN" altLang="en-US" sz="2400">
                <a:solidFill>
                  <a:schemeClr val="tx1"/>
                </a:solidFill>
                <a:ea typeface="微软雅黑" panose="020B0503020204020204" pitchFamily="34" charset="-122"/>
                <a:cs typeface="+mn-lt"/>
                <a:sym typeface="+mn-ea"/>
              </a:rPr>
              <a:t>视力，视野；想象，幻想</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be visible to sb             </a:t>
            </a:r>
            <a:r>
              <a:rPr lang="zh-CN" altLang="en-US" sz="2400">
                <a:solidFill>
                  <a:schemeClr val="tx1"/>
                </a:solidFill>
                <a:ea typeface="微软雅黑" panose="020B0503020204020204" pitchFamily="34" charset="-122"/>
                <a:cs typeface="+mn-lt"/>
                <a:sym typeface="+mn-ea"/>
              </a:rPr>
              <a:t>对某人是可见的</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rPr>
              <a:t>   be invisible to sb          </a:t>
            </a:r>
            <a:r>
              <a:rPr lang="zh-CN" altLang="en-US" sz="2400">
                <a:solidFill>
                  <a:schemeClr val="tx1"/>
                </a:solidFill>
              </a:rPr>
              <a:t>对某人是不可见的</a:t>
            </a:r>
            <a:endParaRPr lang="zh-CN" altLang="en-US" sz="2400">
              <a:solidFill>
                <a:schemeClr val="tx1"/>
              </a:solidFill>
            </a:endParaRPr>
          </a:p>
        </p:txBody>
      </p:sp>
    </p:spTree>
    <p:custDataLst>
      <p:tags r:id="rId1"/>
    </p:custData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271270" y="10033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774700" y="1001395"/>
            <a:ext cx="11104245" cy="5262245"/>
          </a:xfrm>
          <a:prstGeom prst="rect">
            <a:avLst/>
          </a:prstGeom>
          <a:noFill/>
        </p:spPr>
        <p:txBody>
          <a:bodyPr wrap="square" rtlCol="0">
            <a:spAutoFit/>
          </a:bodyPr>
          <a:lstStyle/>
          <a:p>
            <a:pPr fontAlgn="auto">
              <a:lnSpc>
                <a:spcPct val="200000"/>
              </a:lnSpc>
            </a:pPr>
            <a:r>
              <a:rPr lang="en-US" altLang="zh-CN" sz="2400"/>
              <a:t>1. The planet Mars will be visible ______ the naked eye all week. </a:t>
            </a:r>
            <a:endParaRPr lang="en-US" altLang="zh-CN" sz="2400"/>
          </a:p>
          <a:p>
            <a:pPr fontAlgn="auto">
              <a:lnSpc>
                <a:spcPct val="200000"/>
              </a:lnSpc>
            </a:pPr>
            <a:r>
              <a:rPr lang="en-US" altLang="zh-CN" sz="2400"/>
              <a:t>2.  Many objects in the universe are _________ (visible), but they send radio waves.</a:t>
            </a:r>
            <a:endParaRPr lang="en-US" altLang="zh-CN" sz="2400"/>
          </a:p>
          <a:p>
            <a:pPr fontAlgn="auto">
              <a:lnSpc>
                <a:spcPct val="200000"/>
              </a:lnSpc>
            </a:pPr>
            <a:r>
              <a:rPr lang="en-US" altLang="zh-CN" sz="2400"/>
              <a:t>3.  The girl on the stage was __________ (visible) trembling and her voice was soft and uncertain.</a:t>
            </a:r>
            <a:endParaRPr lang="en-US" altLang="zh-CN" sz="2400"/>
          </a:p>
          <a:p>
            <a:pPr fontAlgn="auto">
              <a:lnSpc>
                <a:spcPct val="200000"/>
              </a:lnSpc>
            </a:pPr>
            <a:r>
              <a:rPr lang="en-US" altLang="zh-CN" sz="2400"/>
              <a:t>4.   As we approached the summit we were vouchsafed a rare ________ (visible).</a:t>
            </a:r>
            <a:endParaRPr lang="en-US" altLang="zh-CN" sz="2400"/>
          </a:p>
          <a:p>
            <a:pPr fontAlgn="auto">
              <a:lnSpc>
                <a:spcPct val="200000"/>
              </a:lnSpc>
            </a:pPr>
            <a:r>
              <a:rPr lang="en-US" altLang="zh-CN" sz="2400"/>
              <a:t>5.  The water is in the form of water vapor __________ visible like a gas.</a:t>
            </a:r>
            <a:endParaRPr lang="en-US" altLang="zh-CN" sz="2400"/>
          </a:p>
        </p:txBody>
      </p:sp>
      <p:sp>
        <p:nvSpPr>
          <p:cNvPr id="2" name="文本框 1"/>
          <p:cNvSpPr txBox="1"/>
          <p:nvPr/>
        </p:nvSpPr>
        <p:spPr>
          <a:xfrm>
            <a:off x="4974590" y="3199130"/>
            <a:ext cx="1198245" cy="460375"/>
          </a:xfrm>
          <a:prstGeom prst="rect">
            <a:avLst/>
          </a:prstGeom>
          <a:noFill/>
        </p:spPr>
        <p:txBody>
          <a:bodyPr wrap="square" rtlCol="0">
            <a:spAutoFit/>
          </a:bodyPr>
          <a:lstStyle/>
          <a:p>
            <a:pPr algn="ctr"/>
            <a:r>
              <a:rPr lang="en-US" altLang="zh-CN" sz="2400">
                <a:solidFill>
                  <a:srgbClr val="FF0000"/>
                </a:solidFill>
                <a:sym typeface="+mn-ea"/>
              </a:rPr>
              <a:t>visibly</a:t>
            </a:r>
            <a:endParaRPr lang="en-US" altLang="zh-CN" sz="2400">
              <a:solidFill>
                <a:srgbClr val="FF0000"/>
              </a:solidFill>
              <a:sym typeface="+mn-ea"/>
            </a:endParaRPr>
          </a:p>
        </p:txBody>
      </p:sp>
      <p:sp>
        <p:nvSpPr>
          <p:cNvPr id="3" name="文本框 2"/>
          <p:cNvSpPr txBox="1"/>
          <p:nvPr/>
        </p:nvSpPr>
        <p:spPr>
          <a:xfrm>
            <a:off x="9412605" y="4827905"/>
            <a:ext cx="1004570" cy="460375"/>
          </a:xfrm>
          <a:prstGeom prst="rect">
            <a:avLst/>
          </a:prstGeom>
          <a:noFill/>
        </p:spPr>
        <p:txBody>
          <a:bodyPr wrap="square" rtlCol="0">
            <a:spAutoFit/>
          </a:bodyPr>
          <a:lstStyle/>
          <a:p>
            <a:r>
              <a:rPr lang="en-US" altLang="zh-CN" sz="2400">
                <a:solidFill>
                  <a:srgbClr val="FF0000"/>
                </a:solidFill>
                <a:sym typeface="+mn-ea"/>
              </a:rPr>
              <a:t>vision</a:t>
            </a:r>
            <a:endParaRPr lang="en-US" altLang="zh-CN" sz="2400">
              <a:solidFill>
                <a:srgbClr val="FF0000"/>
              </a:solidFill>
              <a:sym typeface="+mn-ea"/>
            </a:endParaRPr>
          </a:p>
        </p:txBody>
      </p:sp>
      <p:sp>
        <p:nvSpPr>
          <p:cNvPr id="6" name="文本框 5"/>
          <p:cNvSpPr txBox="1"/>
          <p:nvPr/>
        </p:nvSpPr>
        <p:spPr>
          <a:xfrm>
            <a:off x="5898515" y="1933575"/>
            <a:ext cx="1382395" cy="460375"/>
          </a:xfrm>
          <a:prstGeom prst="rect">
            <a:avLst/>
          </a:prstGeom>
          <a:noFill/>
        </p:spPr>
        <p:txBody>
          <a:bodyPr wrap="square" rtlCol="0">
            <a:spAutoFit/>
          </a:bodyPr>
          <a:lstStyle/>
          <a:p>
            <a:pPr algn="ctr"/>
            <a:r>
              <a:rPr lang="en-US" altLang="zh-CN" sz="2400">
                <a:solidFill>
                  <a:srgbClr val="FF0000"/>
                </a:solidFill>
              </a:rPr>
              <a:t>invisible</a:t>
            </a:r>
            <a:endParaRPr lang="en-US" altLang="zh-CN" sz="2400">
              <a:solidFill>
                <a:srgbClr val="FF0000"/>
              </a:solidFill>
            </a:endParaRPr>
          </a:p>
        </p:txBody>
      </p:sp>
      <p:sp>
        <p:nvSpPr>
          <p:cNvPr id="7" name="文本框 6"/>
          <p:cNvSpPr txBox="1"/>
          <p:nvPr/>
        </p:nvSpPr>
        <p:spPr>
          <a:xfrm>
            <a:off x="5488305" y="1184275"/>
            <a:ext cx="684530" cy="460375"/>
          </a:xfrm>
          <a:prstGeom prst="rect">
            <a:avLst/>
          </a:prstGeom>
          <a:noFill/>
        </p:spPr>
        <p:txBody>
          <a:bodyPr wrap="square" rtlCol="0">
            <a:spAutoFit/>
          </a:bodyPr>
          <a:lstStyle/>
          <a:p>
            <a:r>
              <a:rPr lang="en-US" altLang="zh-CN"/>
              <a:t>  </a:t>
            </a:r>
            <a:r>
              <a:rPr lang="en-US" altLang="zh-CN" sz="2400">
                <a:solidFill>
                  <a:srgbClr val="FF0000"/>
                </a:solidFill>
              </a:rPr>
              <a:t>to</a:t>
            </a:r>
            <a:endParaRPr lang="en-US" altLang="zh-CN" sz="2400">
              <a:solidFill>
                <a:srgbClr val="FF0000"/>
              </a:solidFill>
            </a:endParaRPr>
          </a:p>
        </p:txBody>
      </p:sp>
      <p:sp>
        <p:nvSpPr>
          <p:cNvPr id="8" name="文本框 7"/>
          <p:cNvSpPr txBox="1"/>
          <p:nvPr/>
        </p:nvSpPr>
        <p:spPr>
          <a:xfrm>
            <a:off x="6695440" y="5573395"/>
            <a:ext cx="1368425" cy="460375"/>
          </a:xfrm>
          <a:prstGeom prst="rect">
            <a:avLst/>
          </a:prstGeom>
          <a:noFill/>
        </p:spPr>
        <p:txBody>
          <a:bodyPr wrap="square" rtlCol="0">
            <a:spAutoFit/>
          </a:bodyPr>
          <a:lstStyle/>
          <a:p>
            <a:r>
              <a:rPr lang="en-US" altLang="zh-CN">
                <a:sym typeface="+mn-ea"/>
              </a:rPr>
              <a:t> </a:t>
            </a:r>
            <a:r>
              <a:rPr lang="en-US" altLang="zh-CN" sz="2400">
                <a:solidFill>
                  <a:srgbClr val="FF0000"/>
                </a:solidFill>
                <a:sym typeface="+mn-ea"/>
              </a:rPr>
              <a:t>invisible</a:t>
            </a:r>
            <a:endParaRPr lang="en-US" altLang="zh-CN" sz="2400">
              <a:solidFill>
                <a:srgbClr val="FF0000"/>
              </a:solidFill>
              <a:sym typeface="+mn-ea"/>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nvSpPr>
        <p:spPr>
          <a:xfrm>
            <a:off x="1601470" y="100330"/>
            <a:ext cx="8816340" cy="705485"/>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a:lstStyle>
          <a:p>
            <a:pPr algn="ctr"/>
            <a:r>
              <a:rPr lang="zh-CN">
                <a:solidFill>
                  <a:srgbClr val="00B050"/>
                </a:solidFill>
                <a:latin typeface="微软雅黑" panose="020B0503020204020204" pitchFamily="34" charset="-122"/>
                <a:sym typeface="+mn-ea"/>
              </a:rPr>
              <a:t>单元</a:t>
            </a:r>
            <a:r>
              <a:rPr>
                <a:solidFill>
                  <a:srgbClr val="00B050"/>
                </a:solidFill>
                <a:latin typeface="微软雅黑" panose="020B0503020204020204" pitchFamily="34" charset="-122"/>
                <a:sym typeface="+mn-ea"/>
              </a:rPr>
              <a:t>语法</a:t>
            </a:r>
            <a:r>
              <a:rPr lang="zh-CN">
                <a:solidFill>
                  <a:srgbClr val="00B050"/>
                </a:solidFill>
                <a:latin typeface="微软雅黑" panose="020B0503020204020204" pitchFamily="34" charset="-122"/>
                <a:sym typeface="+mn-ea"/>
              </a:rPr>
              <a:t>复习</a:t>
            </a:r>
            <a:r>
              <a:rPr lang="en-US" altLang="zh-CN">
                <a:solidFill>
                  <a:srgbClr val="00B050"/>
                </a:solidFill>
                <a:latin typeface="微软雅黑" panose="020B0503020204020204" pitchFamily="34" charset="-122"/>
                <a:sym typeface="+mn-ea"/>
              </a:rPr>
              <a:t>      </a:t>
            </a:r>
            <a:r>
              <a:rPr lang="zh-CN" altLang="en-US">
                <a:solidFill>
                  <a:srgbClr val="00B050"/>
                </a:solidFill>
                <a:latin typeface="微软雅黑" panose="020B0503020204020204" pitchFamily="34" charset="-122"/>
                <a:sym typeface="+mn-ea"/>
              </a:rPr>
              <a:t>情态动词</a:t>
            </a:r>
            <a:endParaRPr lang="zh-CN" altLang="en-US">
              <a:solidFill>
                <a:srgbClr val="00B050"/>
              </a:solidFill>
              <a:latin typeface="微软雅黑" panose="020B0503020204020204" pitchFamily="34" charset="-122"/>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2" name="文本框 1"/>
          <p:cNvSpPr txBox="1"/>
          <p:nvPr/>
        </p:nvSpPr>
        <p:spPr>
          <a:xfrm>
            <a:off x="669925" y="979805"/>
            <a:ext cx="10966450" cy="5077460"/>
          </a:xfrm>
          <a:prstGeom prst="rect">
            <a:avLst/>
          </a:prstGeom>
          <a:noFill/>
        </p:spPr>
        <p:txBody>
          <a:bodyPr wrap="square" rtlCol="0">
            <a:spAutoFit/>
          </a:bodyPr>
          <a:lstStyle/>
          <a:p>
            <a:pPr fontAlgn="auto">
              <a:lnSpc>
                <a:spcPct val="150000"/>
              </a:lnSpc>
            </a:pPr>
            <a:r>
              <a:rPr lang="zh-CN" altLang="en-US" sz="2400"/>
              <a:t>一</a:t>
            </a:r>
            <a:r>
              <a:rPr lang="en-US" altLang="zh-CN" sz="2400"/>
              <a:t>. </a:t>
            </a:r>
            <a:r>
              <a:rPr lang="zh-CN" altLang="en-US" sz="2400"/>
              <a:t>概念</a:t>
            </a:r>
            <a:endParaRPr lang="zh-CN" altLang="en-US" sz="2400"/>
          </a:p>
          <a:p>
            <a:pPr fontAlgn="auto">
              <a:lnSpc>
                <a:spcPct val="150000"/>
              </a:lnSpc>
            </a:pPr>
            <a:r>
              <a:rPr lang="en-US" altLang="zh-CN" sz="2400"/>
              <a:t>      </a:t>
            </a:r>
            <a:r>
              <a:rPr lang="zh-CN" altLang="en-US" sz="2400"/>
              <a:t>情态动词主要用以表明说话者的情感、态度和语气。情态动词不能单独作谓语，需要和实义动词原形一起构成谓语。</a:t>
            </a:r>
            <a:endParaRPr lang="zh-CN" altLang="en-US" sz="2400"/>
          </a:p>
          <a:p>
            <a:pPr fontAlgn="auto">
              <a:lnSpc>
                <a:spcPct val="150000"/>
              </a:lnSpc>
            </a:pPr>
            <a:endParaRPr lang="zh-CN" altLang="en-US" sz="2400"/>
          </a:p>
          <a:p>
            <a:pPr fontAlgn="auto">
              <a:lnSpc>
                <a:spcPct val="150000"/>
              </a:lnSpc>
            </a:pPr>
            <a:r>
              <a:rPr lang="zh-CN" altLang="en-US" sz="2400"/>
              <a:t>二</a:t>
            </a:r>
            <a:r>
              <a:rPr lang="en-US" altLang="zh-CN" sz="2400"/>
              <a:t>. </a:t>
            </a:r>
            <a:r>
              <a:rPr lang="zh-CN" altLang="en-US" sz="2400"/>
              <a:t>分类</a:t>
            </a:r>
            <a:endParaRPr lang="en-US" altLang="zh-CN" sz="2400"/>
          </a:p>
          <a:p>
            <a:pPr fontAlgn="auto">
              <a:lnSpc>
                <a:spcPct val="150000"/>
              </a:lnSpc>
            </a:pPr>
            <a:r>
              <a:rPr lang="en-US" altLang="zh-CN" sz="2400"/>
              <a:t>①只做情态动词:may, might, must…</a:t>
            </a:r>
            <a:endParaRPr lang="en-US" altLang="zh-CN" sz="2400"/>
          </a:p>
          <a:p>
            <a:pPr fontAlgn="auto">
              <a:lnSpc>
                <a:spcPct val="150000"/>
              </a:lnSpc>
            </a:pPr>
            <a:r>
              <a:rPr lang="en-US" altLang="zh-CN" sz="2400"/>
              <a:t>②可做情态动词又可做实义动词:如:need, dare.can...</a:t>
            </a:r>
            <a:endParaRPr lang="en-US" altLang="zh-CN" sz="2400"/>
          </a:p>
          <a:p>
            <a:pPr fontAlgn="auto">
              <a:lnSpc>
                <a:spcPct val="150000"/>
              </a:lnSpc>
            </a:pPr>
            <a:r>
              <a:rPr lang="en-US" altLang="zh-CN" sz="2400"/>
              <a:t>③具有情态动词特征:have(had,has) to,used to, ought to</a:t>
            </a:r>
            <a:endParaRPr lang="en-US" altLang="zh-CN" sz="2400"/>
          </a:p>
          <a:p>
            <a:pPr fontAlgn="auto">
              <a:lnSpc>
                <a:spcPct val="150000"/>
              </a:lnSpc>
            </a:pPr>
            <a:r>
              <a:rPr lang="en-US" altLang="zh-CN" sz="2400"/>
              <a:t>④可做情态动词又可作助动词:如:shall(should),will(would)</a:t>
            </a:r>
            <a:endParaRPr lang="en-US" altLang="zh-CN" sz="2400"/>
          </a:p>
        </p:txBody>
      </p:sp>
    </p:spTree>
    <p:custDataLst>
      <p:tags r:id="rId1"/>
    </p:custData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20395" y="295910"/>
            <a:ext cx="10864850" cy="6185535"/>
          </a:xfrm>
          <a:prstGeom prst="rect">
            <a:avLst/>
          </a:prstGeom>
          <a:noFill/>
        </p:spPr>
        <p:txBody>
          <a:bodyPr wrap="square" rtlCol="0">
            <a:spAutoFit/>
          </a:bodyPr>
          <a:lstStyle/>
          <a:p>
            <a:pPr fontAlgn="auto">
              <a:lnSpc>
                <a:spcPct val="150000"/>
              </a:lnSpc>
            </a:pPr>
            <a:r>
              <a:rPr lang="zh-CN" altLang="en-US" sz="2400"/>
              <a:t>三</a:t>
            </a:r>
            <a:r>
              <a:rPr lang="en-US" altLang="zh-CN" sz="2400"/>
              <a:t>. </a:t>
            </a:r>
            <a:r>
              <a:rPr lang="zh-CN" altLang="en-US" sz="2400"/>
              <a:t>特点</a:t>
            </a:r>
            <a:endParaRPr lang="zh-CN" altLang="en-US" sz="2400"/>
          </a:p>
          <a:p>
            <a:pPr fontAlgn="auto">
              <a:lnSpc>
                <a:spcPct val="150000"/>
              </a:lnSpc>
            </a:pPr>
            <a:r>
              <a:rPr lang="zh-CN" altLang="en-US" sz="2400"/>
              <a:t>情态动词无人称和数的变化，情态动词后面跟的动词须用原形，否定式构成是在情态动词后面加 "not"。个别情态动词有现在式和过去式两种形式，过去式用来表达更加客气，委婉的语气，时态性不强，可用于过去，现在或将来。情态动词属非及物动词，故没有被动语态。</a:t>
            </a:r>
            <a:r>
              <a:rPr lang="en-US" altLang="zh-CN" sz="2400"/>
              <a:t> </a:t>
            </a:r>
            <a:endParaRPr lang="en-US" altLang="zh-CN" sz="2400"/>
          </a:p>
          <a:p>
            <a:pPr fontAlgn="auto">
              <a:lnSpc>
                <a:spcPct val="150000"/>
              </a:lnSpc>
            </a:pPr>
            <a:endParaRPr lang="en-US" altLang="zh-CN" sz="2400"/>
          </a:p>
          <a:p>
            <a:pPr fontAlgn="auto">
              <a:lnSpc>
                <a:spcPct val="150000"/>
              </a:lnSpc>
            </a:pPr>
            <a:r>
              <a:rPr lang="zh-CN" altLang="en-US" sz="2400"/>
              <a:t>四</a:t>
            </a:r>
            <a:r>
              <a:rPr lang="en-US" altLang="zh-CN" sz="2400"/>
              <a:t>. 情态动词+havedone的用法</a:t>
            </a:r>
            <a:endParaRPr lang="en-US" altLang="zh-CN" sz="2400"/>
          </a:p>
          <a:p>
            <a:pPr fontAlgn="auto">
              <a:lnSpc>
                <a:spcPct val="150000"/>
              </a:lnSpc>
            </a:pPr>
            <a:r>
              <a:rPr lang="en-US" altLang="zh-CN" sz="2400"/>
              <a:t> 1. must have done sth.一定做过某事</a:t>
            </a:r>
            <a:endParaRPr lang="en-US" altLang="zh-CN" sz="2400"/>
          </a:p>
          <a:p>
            <a:pPr fontAlgn="auto">
              <a:lnSpc>
                <a:spcPct val="150000"/>
              </a:lnSpc>
            </a:pPr>
            <a:r>
              <a:rPr lang="en-US" altLang="zh-CN" sz="2400"/>
              <a:t> 2. can/could have done sth.本来能够做某事，而实际上未做</a:t>
            </a:r>
            <a:endParaRPr lang="en-US" altLang="zh-CN" sz="2400"/>
          </a:p>
          <a:p>
            <a:pPr fontAlgn="auto">
              <a:lnSpc>
                <a:spcPct val="150000"/>
              </a:lnSpc>
            </a:pPr>
            <a:r>
              <a:rPr lang="en-US" altLang="zh-CN" sz="2400"/>
              <a:t> 3. can't/couldn't have done sth.不可能做过某事</a:t>
            </a:r>
            <a:endParaRPr lang="en-US" altLang="zh-CN" sz="2400"/>
          </a:p>
          <a:p>
            <a:pPr fontAlgn="auto">
              <a:lnSpc>
                <a:spcPct val="150000"/>
              </a:lnSpc>
            </a:pPr>
            <a:r>
              <a:rPr lang="en-US" altLang="zh-CN" sz="2400"/>
              <a:t> 4. ought to/should have done sth.过去本应该做某事而实际上并没有做</a:t>
            </a:r>
            <a:endParaRPr lang="en-US" altLang="zh-CN" sz="2400"/>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ustDataLst>
      <p:tags r:id="rId1"/>
    </p:custData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 name="标题 3"/>
          <p:cNvSpPr>
            <a:spLocks noGrp="1"/>
          </p:cNvSpPr>
          <p:nvPr>
            <p:ph type="title"/>
          </p:nvPr>
        </p:nvSpPr>
        <p:spPr>
          <a:xfrm>
            <a:off x="1271270" y="10033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sp>
        <p:nvSpPr>
          <p:cNvPr id="3" name="文本框 2"/>
          <p:cNvSpPr txBox="1"/>
          <p:nvPr/>
        </p:nvSpPr>
        <p:spPr>
          <a:xfrm>
            <a:off x="295910" y="923290"/>
            <a:ext cx="11600180" cy="5262245"/>
          </a:xfrm>
          <a:prstGeom prst="rect">
            <a:avLst/>
          </a:prstGeom>
          <a:noFill/>
        </p:spPr>
        <p:txBody>
          <a:bodyPr wrap="square" rtlCol="0">
            <a:spAutoFit/>
          </a:bodyPr>
          <a:lstStyle/>
          <a:p>
            <a:pPr fontAlgn="auto">
              <a:lnSpc>
                <a:spcPct val="200000"/>
              </a:lnSpc>
            </a:pPr>
            <a:r>
              <a:rPr lang="en-US" altLang="zh-CN" sz="2400"/>
              <a:t>1.  They must have been to the Great Wall before,  ____________ they?  </a:t>
            </a:r>
            <a:endParaRPr lang="en-US" altLang="zh-CN" sz="2400"/>
          </a:p>
          <a:p>
            <a:pPr fontAlgn="auto">
              <a:lnSpc>
                <a:spcPct val="200000"/>
              </a:lnSpc>
            </a:pPr>
            <a:r>
              <a:rPr lang="en-US" altLang="zh-CN" sz="2400"/>
              <a:t>2.  He ____________________(pass) the important exam, but he was too careless. </a:t>
            </a:r>
            <a:endParaRPr lang="en-US" altLang="zh-CN" sz="2400"/>
          </a:p>
          <a:p>
            <a:pPr fontAlgn="auto">
              <a:lnSpc>
                <a:spcPct val="200000"/>
              </a:lnSpc>
            </a:pPr>
            <a:r>
              <a:rPr lang="en-US" altLang="zh-CN" sz="2400"/>
              <a:t>3.  Must you make so much moise when I have a rest? </a:t>
            </a:r>
            <a:endParaRPr lang="en-US" altLang="zh-CN" sz="2400"/>
          </a:p>
          <a:p>
            <a:pPr fontAlgn="auto">
              <a:lnSpc>
                <a:spcPct val="200000"/>
              </a:lnSpc>
            </a:pPr>
            <a:r>
              <a:rPr lang="en-US" altLang="zh-CN" sz="2400"/>
              <a:t>    No, you _____________. </a:t>
            </a:r>
            <a:endParaRPr lang="en-US" altLang="zh-CN" sz="2400"/>
          </a:p>
          <a:p>
            <a:pPr fontAlgn="auto">
              <a:lnSpc>
                <a:spcPct val="200000"/>
              </a:lnSpc>
            </a:pPr>
            <a:r>
              <a:rPr lang="en-US" altLang="zh-CN" sz="2400"/>
              <a:t>4.  It is strange that the diligent pupil ________ come so late for today’s lesson. </a:t>
            </a:r>
            <a:endParaRPr lang="en-US" altLang="zh-CN" sz="2400"/>
          </a:p>
          <a:p>
            <a:pPr fontAlgn="auto">
              <a:lnSpc>
                <a:spcPct val="200000"/>
              </a:lnSpc>
            </a:pPr>
            <a:r>
              <a:rPr lang="en-US" altLang="zh-CN" sz="2400"/>
              <a:t>5.  Do everything you can ___________ (create) a quiet and cozy atmosphere.</a:t>
            </a:r>
            <a:endParaRPr lang="en-US" altLang="zh-CN" sz="2400"/>
          </a:p>
          <a:p>
            <a:pPr fontAlgn="auto">
              <a:lnSpc>
                <a:spcPct val="200000"/>
              </a:lnSpc>
            </a:pPr>
            <a:r>
              <a:rPr lang="en-US" altLang="zh-CN" sz="2400"/>
              <a:t>6. “ _______ you have a good journey!” when John said goodbye to his brother.</a:t>
            </a:r>
            <a:endParaRPr lang="en-US" altLang="zh-CN" sz="2400"/>
          </a:p>
        </p:txBody>
      </p:sp>
      <p:sp>
        <p:nvSpPr>
          <p:cNvPr id="2" name="文本框 1"/>
          <p:cNvSpPr txBox="1"/>
          <p:nvPr/>
        </p:nvSpPr>
        <p:spPr>
          <a:xfrm>
            <a:off x="4070985" y="4831715"/>
            <a:ext cx="1594485" cy="460375"/>
          </a:xfrm>
          <a:prstGeom prst="rect">
            <a:avLst/>
          </a:prstGeom>
          <a:noFill/>
        </p:spPr>
        <p:txBody>
          <a:bodyPr wrap="square" rtlCol="0">
            <a:spAutoFit/>
          </a:bodyPr>
          <a:lstStyle/>
          <a:p>
            <a:pPr algn="ctr"/>
            <a:r>
              <a:rPr lang="en-US" altLang="zh-CN" sz="2400">
                <a:solidFill>
                  <a:srgbClr val="FF0000"/>
                </a:solidFill>
                <a:sym typeface="+mn-ea"/>
              </a:rPr>
              <a:t>to create</a:t>
            </a:r>
            <a:endParaRPr lang="en-US" altLang="zh-CN" sz="2400">
              <a:solidFill>
                <a:srgbClr val="FF0000"/>
              </a:solidFill>
              <a:sym typeface="+mn-ea"/>
            </a:endParaRPr>
          </a:p>
        </p:txBody>
      </p:sp>
      <p:sp>
        <p:nvSpPr>
          <p:cNvPr id="5" name="文本框 4"/>
          <p:cNvSpPr txBox="1"/>
          <p:nvPr/>
        </p:nvSpPr>
        <p:spPr>
          <a:xfrm>
            <a:off x="5433060" y="4027805"/>
            <a:ext cx="1156335" cy="460375"/>
          </a:xfrm>
          <a:prstGeom prst="rect">
            <a:avLst/>
          </a:prstGeom>
          <a:noFill/>
        </p:spPr>
        <p:txBody>
          <a:bodyPr wrap="square" rtlCol="0">
            <a:spAutoFit/>
          </a:bodyPr>
          <a:lstStyle/>
          <a:p>
            <a:pPr algn="ctr"/>
            <a:r>
              <a:rPr lang="en-US" altLang="zh-CN" sz="2400">
                <a:solidFill>
                  <a:srgbClr val="FF0000"/>
                </a:solidFill>
              </a:rPr>
              <a:t>should</a:t>
            </a:r>
            <a:endParaRPr lang="en-US" altLang="zh-CN" sz="2400">
              <a:solidFill>
                <a:srgbClr val="FF0000"/>
              </a:solidFill>
            </a:endParaRPr>
          </a:p>
        </p:txBody>
      </p:sp>
      <p:sp>
        <p:nvSpPr>
          <p:cNvPr id="6" name="文本框 5"/>
          <p:cNvSpPr txBox="1"/>
          <p:nvPr/>
        </p:nvSpPr>
        <p:spPr>
          <a:xfrm>
            <a:off x="2066925" y="3324225"/>
            <a:ext cx="1797685" cy="460375"/>
          </a:xfrm>
          <a:prstGeom prst="rect">
            <a:avLst/>
          </a:prstGeom>
          <a:noFill/>
        </p:spPr>
        <p:txBody>
          <a:bodyPr wrap="square" rtlCol="0">
            <a:spAutoFit/>
          </a:bodyPr>
          <a:lstStyle/>
          <a:p>
            <a:pPr algn="ctr"/>
            <a:r>
              <a:rPr lang="en-US" altLang="zh-CN"/>
              <a:t> </a:t>
            </a:r>
            <a:r>
              <a:rPr lang="en-US" altLang="zh-CN" sz="2400">
                <a:solidFill>
                  <a:srgbClr val="FF0000"/>
                </a:solidFill>
              </a:rPr>
              <a:t>need not</a:t>
            </a:r>
            <a:endParaRPr lang="en-US" altLang="zh-CN" sz="2400">
              <a:solidFill>
                <a:srgbClr val="FF0000"/>
              </a:solidFill>
            </a:endParaRPr>
          </a:p>
        </p:txBody>
      </p:sp>
      <p:sp>
        <p:nvSpPr>
          <p:cNvPr id="7" name="文本框 6"/>
          <p:cNvSpPr txBox="1"/>
          <p:nvPr/>
        </p:nvSpPr>
        <p:spPr>
          <a:xfrm>
            <a:off x="1528445" y="1802130"/>
            <a:ext cx="2874645" cy="460375"/>
          </a:xfrm>
          <a:prstGeom prst="rect">
            <a:avLst/>
          </a:prstGeom>
          <a:noFill/>
        </p:spPr>
        <p:txBody>
          <a:bodyPr wrap="square" rtlCol="0">
            <a:spAutoFit/>
          </a:bodyPr>
          <a:lstStyle/>
          <a:p>
            <a:r>
              <a:rPr lang="en-US" altLang="zh-CN"/>
              <a:t> </a:t>
            </a:r>
            <a:r>
              <a:rPr lang="en-US" altLang="zh-CN" sz="2400">
                <a:solidFill>
                  <a:srgbClr val="FF0000"/>
                </a:solidFill>
              </a:rPr>
              <a:t>could have passed </a:t>
            </a:r>
            <a:endParaRPr lang="en-US" altLang="zh-CN" sz="2400">
              <a:solidFill>
                <a:srgbClr val="FF0000"/>
              </a:solidFill>
            </a:endParaRPr>
          </a:p>
        </p:txBody>
      </p:sp>
      <p:sp>
        <p:nvSpPr>
          <p:cNvPr id="8" name="文本框 7"/>
          <p:cNvSpPr txBox="1"/>
          <p:nvPr/>
        </p:nvSpPr>
        <p:spPr>
          <a:xfrm>
            <a:off x="7640955" y="1162685"/>
            <a:ext cx="1355725" cy="460375"/>
          </a:xfrm>
          <a:prstGeom prst="rect">
            <a:avLst/>
          </a:prstGeom>
          <a:noFill/>
        </p:spPr>
        <p:txBody>
          <a:bodyPr wrap="square" rtlCol="0">
            <a:spAutoFit/>
          </a:bodyPr>
          <a:lstStyle/>
          <a:p>
            <a:r>
              <a:rPr lang="en-US" altLang="zh-CN"/>
              <a:t>   </a:t>
            </a:r>
            <a:r>
              <a:rPr lang="en-US" altLang="zh-CN" sz="2400">
                <a:solidFill>
                  <a:srgbClr val="FF0000"/>
                </a:solidFill>
              </a:rPr>
              <a:t>were </a:t>
            </a:r>
            <a:endParaRPr lang="en-US" altLang="zh-CN" sz="2400">
              <a:solidFill>
                <a:srgbClr val="FF0000"/>
              </a:solidFill>
            </a:endParaRPr>
          </a:p>
        </p:txBody>
      </p:sp>
      <p:sp>
        <p:nvSpPr>
          <p:cNvPr id="13" name="文本框 12"/>
          <p:cNvSpPr txBox="1"/>
          <p:nvPr/>
        </p:nvSpPr>
        <p:spPr>
          <a:xfrm>
            <a:off x="1091565" y="5522595"/>
            <a:ext cx="861695" cy="460375"/>
          </a:xfrm>
          <a:prstGeom prst="rect">
            <a:avLst/>
          </a:prstGeom>
          <a:noFill/>
        </p:spPr>
        <p:txBody>
          <a:bodyPr wrap="square" rtlCol="0">
            <a:spAutoFit/>
          </a:bodyPr>
          <a:lstStyle/>
          <a:p>
            <a:pPr algn="ctr"/>
            <a:r>
              <a:rPr lang="en-US" altLang="zh-CN" sz="2400">
                <a:solidFill>
                  <a:srgbClr val="FF0000"/>
                </a:solidFill>
              </a:rPr>
              <a:t>May</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922780" y="99695"/>
            <a:ext cx="8653780" cy="705485"/>
          </a:xfrm>
        </p:spPr>
        <p:txBody>
          <a:bodyPr/>
          <a:lstStyle/>
          <a:p>
            <a:pPr algn="ctr"/>
            <a:r>
              <a:rPr>
                <a:solidFill>
                  <a:srgbClr val="00B050"/>
                </a:solidFill>
                <a:latin typeface="微软雅黑" panose="020B0503020204020204" pitchFamily="34" charset="-122"/>
                <a:sym typeface="+mn-ea"/>
              </a:rPr>
              <a:t>单元重点句型 </a:t>
            </a:r>
            <a:r>
              <a:rPr lang="en-US">
                <a:solidFill>
                  <a:srgbClr val="00B050"/>
                </a:solidFill>
                <a:latin typeface="微软雅黑" panose="020B0503020204020204" pitchFamily="34" charset="-122"/>
                <a:sym typeface="+mn-ea"/>
              </a:rPr>
              <a:t>1</a:t>
            </a:r>
            <a:endParaRPr lang="en-US">
              <a:solidFill>
                <a:srgbClr val="00B050"/>
              </a:solidFill>
              <a:latin typeface="微软雅黑" panose="020B0503020204020204" pitchFamily="34" charset="-122"/>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0" name="文本框 99"/>
          <p:cNvSpPr txBox="1"/>
          <p:nvPr/>
        </p:nvSpPr>
        <p:spPr>
          <a:xfrm>
            <a:off x="853440" y="1036320"/>
            <a:ext cx="10485120" cy="4523105"/>
          </a:xfrm>
          <a:prstGeom prst="rect">
            <a:avLst/>
          </a:prstGeom>
          <a:noFill/>
          <a:ln w="9525">
            <a:noFill/>
          </a:ln>
        </p:spPr>
        <p:txBody>
          <a:bodyPr wrap="square">
            <a:spAutoFit/>
          </a:bodyPr>
          <a:lstStyle/>
          <a:p>
            <a:pPr indent="0" fontAlgn="auto">
              <a:lnSpc>
                <a:spcPct val="150000"/>
              </a:lnSpc>
            </a:pPr>
            <a:r>
              <a:rPr lang="en-US" sz="2400" b="0">
                <a:solidFill>
                  <a:schemeClr val="tx2"/>
                </a:solidFill>
                <a:latin typeface="Times New Roman" panose="02020603050405020304" charset="0"/>
                <a:ea typeface="宋体" panose="02010600030101010101" pitchFamily="2" charset="-122"/>
              </a:rPr>
              <a:t>1. But there was never any doubt that manned flights would continue... </a:t>
            </a:r>
            <a:endParaRPr lang="en-US" sz="2400" b="0">
              <a:solidFill>
                <a:schemeClr val="tx2"/>
              </a:solidFill>
              <a:latin typeface="Times New Roman" panose="02020603050405020304" charset="0"/>
              <a:ea typeface="宋体" panose="02010600030101010101" pitchFamily="2" charset="-122"/>
            </a:endParaRPr>
          </a:p>
          <a:p>
            <a:pPr indent="0" fontAlgn="auto">
              <a:lnSpc>
                <a:spcPct val="150000"/>
              </a:lnSpc>
            </a:pPr>
            <a:endParaRPr lang="en-US" sz="2400" b="0">
              <a:solidFill>
                <a:schemeClr val="tx2"/>
              </a:solidFill>
              <a:latin typeface="Times New Roman" panose="02020603050405020304" charset="0"/>
              <a:ea typeface="宋体" panose="02010600030101010101" pitchFamily="2" charset="-122"/>
            </a:endParaRPr>
          </a:p>
          <a:p>
            <a:pPr indent="0" fontAlgn="auto">
              <a:lnSpc>
                <a:spcPct val="150000"/>
              </a:lnSpc>
            </a:pPr>
            <a:r>
              <a:rPr lang="en-US" sz="2400" b="0">
                <a:solidFill>
                  <a:schemeClr val="tx2"/>
                </a:solidFill>
                <a:latin typeface="Times New Roman" panose="02020603050405020304" charset="0"/>
                <a:ea typeface="宋体" panose="02010600030101010101" pitchFamily="2" charset="-122"/>
              </a:rPr>
              <a:t> </a:t>
            </a: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句式分析</a:t>
            </a:r>
            <a:r>
              <a:rPr lang="en-US" sz="2400" b="1">
                <a:solidFill>
                  <a:srgbClr val="00B050"/>
                </a:solidFill>
                <a:latin typeface="Times New Roman" panose="02020603050405020304" charset="0"/>
                <a:ea typeface="宋体" panose="02010600030101010101" pitchFamily="2" charset="-122"/>
              </a:rPr>
              <a:t>] </a:t>
            </a:r>
            <a:r>
              <a:rPr lang="zh-CN" altLang="en-US" sz="2400" b="0">
                <a:solidFill>
                  <a:schemeClr val="tx2"/>
                </a:solidFill>
                <a:latin typeface="Times New Roman" panose="02020603050405020304" charset="0"/>
                <a:ea typeface="宋体" panose="02010600030101010101" pitchFamily="2" charset="-122"/>
              </a:rPr>
              <a:t>该句式中，</a:t>
            </a:r>
            <a:r>
              <a:rPr lang="en-US" altLang="zh-CN" sz="2400" b="0">
                <a:solidFill>
                  <a:schemeClr val="tx2"/>
                </a:solidFill>
                <a:latin typeface="Times New Roman" panose="02020603050405020304" charset="0"/>
                <a:ea typeface="宋体" panose="02010600030101010101" pitchFamily="2" charset="-122"/>
              </a:rPr>
              <a:t>that </a:t>
            </a:r>
            <a:r>
              <a:rPr lang="zh-CN" altLang="en-US" sz="2400" b="0">
                <a:solidFill>
                  <a:schemeClr val="tx2"/>
                </a:solidFill>
                <a:latin typeface="Times New Roman" panose="02020603050405020304" charset="0"/>
                <a:ea typeface="宋体" panose="02010600030101010101" pitchFamily="2" charset="-122"/>
              </a:rPr>
              <a:t>引导同位语从句，解释说明</a:t>
            </a:r>
            <a:r>
              <a:rPr lang="en-US" altLang="zh-CN" sz="2400" b="0">
                <a:solidFill>
                  <a:schemeClr val="tx2"/>
                </a:solidFill>
                <a:latin typeface="Times New Roman" panose="02020603050405020304" charset="0"/>
                <a:ea typeface="宋体" panose="02010600030101010101" pitchFamily="2" charset="-122"/>
              </a:rPr>
              <a:t>doubt</a:t>
            </a:r>
            <a:r>
              <a:rPr lang="zh-CN" altLang="en-US" sz="2400" b="0">
                <a:solidFill>
                  <a:schemeClr val="tx2"/>
                </a:solidFill>
                <a:latin typeface="Times New Roman" panose="02020603050405020304" charset="0"/>
                <a:ea typeface="宋体" panose="02010600030101010101" pitchFamily="2" charset="-122"/>
              </a:rPr>
              <a:t>的具体内容。同位语从句,指的是在复合句中充当同位语的从句，属于名词性从句的范畴，同位语从句用来对其前面的抽象名词进行解释说明，被解释说明的词和同位语在逻辑上是主表关系(即被解释说明的词=同位语)</a:t>
            </a:r>
            <a:endParaRPr lang="zh-CN" altLang="en-US" sz="2400" b="0">
              <a:solidFill>
                <a:schemeClr val="tx2"/>
              </a:solidFill>
              <a:latin typeface="Times New Roman" panose="02020603050405020304" charset="0"/>
              <a:ea typeface="宋体" panose="02010600030101010101" pitchFamily="2" charset="-122"/>
            </a:endParaRPr>
          </a:p>
          <a:p>
            <a:pPr indent="0" fontAlgn="auto">
              <a:lnSpc>
                <a:spcPct val="150000"/>
              </a:lnSpc>
            </a:pPr>
            <a:endParaRPr lang="en-US" sz="2400" b="1">
              <a:solidFill>
                <a:schemeClr val="tx2"/>
              </a:solidFill>
              <a:latin typeface="Times New Roman" panose="02020603050405020304" charset="0"/>
              <a:ea typeface="宋体" panose="02010600030101010101" pitchFamily="2" charset="-122"/>
            </a:endParaRPr>
          </a:p>
          <a:p>
            <a:pPr indent="0" fontAlgn="auto">
              <a:lnSpc>
                <a:spcPct val="150000"/>
              </a:lnSpc>
            </a:pPr>
            <a:r>
              <a:rPr lang="en-US" sz="2400" b="1">
                <a:solidFill>
                  <a:srgbClr val="00B050"/>
                </a:solidFill>
                <a:latin typeface="Times New Roman" panose="02020603050405020304" charset="0"/>
                <a:ea typeface="宋体" panose="02010600030101010101" pitchFamily="2" charset="-122"/>
              </a:rPr>
              <a:t> [</a:t>
            </a:r>
            <a:r>
              <a:rPr lang="zh-CN" sz="2400" b="1">
                <a:solidFill>
                  <a:srgbClr val="00B050"/>
                </a:solidFill>
                <a:ea typeface="宋体" panose="02010600030101010101" pitchFamily="2" charset="-122"/>
              </a:rPr>
              <a:t>尝试翻译</a:t>
            </a:r>
            <a:r>
              <a:rPr lang="en-US" sz="2400" b="1">
                <a:solidFill>
                  <a:srgbClr val="00B050"/>
                </a:solidFill>
                <a:latin typeface="Times New Roman" panose="02020603050405020304" charset="0"/>
                <a:ea typeface="宋体" panose="02010600030101010101" pitchFamily="2" charset="-122"/>
              </a:rPr>
              <a:t>] </a:t>
            </a:r>
            <a:r>
              <a:rPr lang="en-US" sz="2400" u="sng">
                <a:solidFill>
                  <a:srgbClr val="FF0000"/>
                </a:solidFill>
                <a:latin typeface="Times New Roman" panose="02020603050405020304" charset="0"/>
                <a:ea typeface="宋体" panose="02010600030101010101" pitchFamily="2" charset="-122"/>
                <a:sym typeface="+mn-ea"/>
              </a:rPr>
              <a:t>但毫无疑问，载人飞行将继续下去......</a:t>
            </a:r>
            <a:endParaRPr lang="en-US" altLang="en-US" sz="2400" u="sng">
              <a:solidFill>
                <a:srgbClr val="FF0000"/>
              </a:solidFill>
              <a:latin typeface="Times New Roman" panose="02020603050405020304" charset="0"/>
              <a:ea typeface="宋体" panose="02010600030101010101" pitchFamily="2" charset="-122"/>
              <a:sym typeface="+mn-ea"/>
            </a:endParaRPr>
          </a:p>
        </p:txBody>
      </p:sp>
    </p:spTree>
    <p:custDataLst>
      <p:tags r:id="rId1"/>
    </p:custData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271270" y="10033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295910" y="1001395"/>
            <a:ext cx="11600180" cy="5262245"/>
          </a:xfrm>
          <a:prstGeom prst="rect">
            <a:avLst/>
          </a:prstGeom>
          <a:noFill/>
        </p:spPr>
        <p:txBody>
          <a:bodyPr wrap="square" rtlCol="0">
            <a:spAutoFit/>
          </a:bodyPr>
          <a:lstStyle/>
          <a:p>
            <a:pPr fontAlgn="auto">
              <a:lnSpc>
                <a:spcPct val="200000"/>
              </a:lnSpc>
            </a:pPr>
            <a:r>
              <a:rPr lang="en-US" altLang="zh-CN" sz="2400"/>
              <a:t>1. The editor doubt ____________ she would learn anything valuable from the firm. </a:t>
            </a:r>
            <a:endParaRPr lang="en-US" altLang="zh-CN" sz="2400"/>
          </a:p>
          <a:p>
            <a:pPr fontAlgn="auto">
              <a:lnSpc>
                <a:spcPct val="200000"/>
              </a:lnSpc>
            </a:pPr>
            <a:r>
              <a:rPr lang="en-US" altLang="zh-CN" sz="2400"/>
              <a:t>2.  There is little doubt in your mind __________ he is innovent, is there? </a:t>
            </a:r>
            <a:endParaRPr lang="en-US" altLang="zh-CN" sz="2400"/>
          </a:p>
          <a:p>
            <a:pPr fontAlgn="auto">
              <a:lnSpc>
                <a:spcPct val="200000"/>
              </a:lnSpc>
            </a:pPr>
            <a:r>
              <a:rPr lang="en-US" altLang="zh-CN" sz="2400"/>
              <a:t>3.   _________ doubt, however, there will be a natural limit to how much time per week people will spend online. </a:t>
            </a:r>
            <a:endParaRPr lang="en-US" altLang="zh-CN" sz="2400"/>
          </a:p>
          <a:p>
            <a:pPr fontAlgn="auto">
              <a:lnSpc>
                <a:spcPct val="200000"/>
              </a:lnSpc>
            </a:pPr>
            <a:r>
              <a:rPr lang="en-US" altLang="zh-CN" sz="2400"/>
              <a:t>4. When _________ doubt, we're here for you. Give us a call.</a:t>
            </a:r>
            <a:endParaRPr lang="en-US" altLang="zh-CN" sz="2400"/>
          </a:p>
          <a:p>
            <a:pPr fontAlgn="auto">
              <a:lnSpc>
                <a:spcPct val="200000"/>
              </a:lnSpc>
            </a:pPr>
            <a:r>
              <a:rPr lang="en-US" altLang="zh-CN" sz="2400"/>
              <a:t>5. If you have any doubt __________ your health, you had d better consult your doctor at once. </a:t>
            </a:r>
            <a:endParaRPr lang="en-US" altLang="zh-CN" sz="2400"/>
          </a:p>
        </p:txBody>
      </p:sp>
      <p:sp>
        <p:nvSpPr>
          <p:cNvPr id="2" name="文本框 1"/>
          <p:cNvSpPr txBox="1"/>
          <p:nvPr/>
        </p:nvSpPr>
        <p:spPr>
          <a:xfrm>
            <a:off x="3189605" y="1120775"/>
            <a:ext cx="1729740" cy="460375"/>
          </a:xfrm>
          <a:prstGeom prst="rect">
            <a:avLst/>
          </a:prstGeom>
          <a:noFill/>
        </p:spPr>
        <p:txBody>
          <a:bodyPr wrap="square" rtlCol="0">
            <a:spAutoFit/>
          </a:bodyPr>
          <a:lstStyle/>
          <a:p>
            <a:r>
              <a:rPr lang="en-US" altLang="zh-CN" sz="2400">
                <a:solidFill>
                  <a:srgbClr val="FF0000"/>
                </a:solidFill>
              </a:rPr>
              <a:t> whether/if</a:t>
            </a:r>
            <a:endParaRPr lang="en-US" altLang="zh-CN" sz="2400">
              <a:solidFill>
                <a:srgbClr val="FF0000"/>
              </a:solidFill>
            </a:endParaRPr>
          </a:p>
        </p:txBody>
      </p:sp>
      <p:sp>
        <p:nvSpPr>
          <p:cNvPr id="3" name="文本框 2"/>
          <p:cNvSpPr txBox="1"/>
          <p:nvPr/>
        </p:nvSpPr>
        <p:spPr>
          <a:xfrm>
            <a:off x="5495925" y="1910715"/>
            <a:ext cx="1130300" cy="460375"/>
          </a:xfrm>
          <a:prstGeom prst="rect">
            <a:avLst/>
          </a:prstGeom>
          <a:noFill/>
        </p:spPr>
        <p:txBody>
          <a:bodyPr wrap="square" rtlCol="0">
            <a:spAutoFit/>
          </a:bodyPr>
          <a:lstStyle/>
          <a:p>
            <a:pPr algn="ctr"/>
            <a:r>
              <a:rPr lang="en-US" altLang="zh-CN" sz="2400">
                <a:solidFill>
                  <a:srgbClr val="FF0000"/>
                </a:solidFill>
              </a:rPr>
              <a:t>that</a:t>
            </a:r>
            <a:endParaRPr lang="en-US" altLang="zh-CN" sz="2400">
              <a:solidFill>
                <a:srgbClr val="FF0000"/>
              </a:solidFill>
            </a:endParaRPr>
          </a:p>
        </p:txBody>
      </p:sp>
      <p:sp>
        <p:nvSpPr>
          <p:cNvPr id="6" name="文本框 5"/>
          <p:cNvSpPr txBox="1"/>
          <p:nvPr/>
        </p:nvSpPr>
        <p:spPr>
          <a:xfrm>
            <a:off x="1022985" y="2672715"/>
            <a:ext cx="1431925" cy="460375"/>
          </a:xfrm>
          <a:prstGeom prst="rect">
            <a:avLst/>
          </a:prstGeom>
          <a:noFill/>
        </p:spPr>
        <p:txBody>
          <a:bodyPr wrap="square" rtlCol="0">
            <a:spAutoFit/>
          </a:bodyPr>
          <a:lstStyle/>
          <a:p>
            <a:r>
              <a:rPr lang="en-US" altLang="zh-CN"/>
              <a:t> </a:t>
            </a:r>
            <a:r>
              <a:rPr lang="en-US" altLang="zh-CN" sz="2400">
                <a:solidFill>
                  <a:srgbClr val="FF0000"/>
                </a:solidFill>
              </a:rPr>
              <a:t>Without </a:t>
            </a:r>
            <a:endParaRPr lang="en-US" altLang="zh-CN" sz="2400">
              <a:solidFill>
                <a:srgbClr val="FF0000"/>
              </a:solidFill>
            </a:endParaRPr>
          </a:p>
        </p:txBody>
      </p:sp>
      <p:sp>
        <p:nvSpPr>
          <p:cNvPr id="7" name="文本框 6"/>
          <p:cNvSpPr txBox="1"/>
          <p:nvPr/>
        </p:nvSpPr>
        <p:spPr>
          <a:xfrm>
            <a:off x="1778000" y="4139565"/>
            <a:ext cx="1283335" cy="460375"/>
          </a:xfrm>
          <a:prstGeom prst="rect">
            <a:avLst/>
          </a:prstGeom>
          <a:noFill/>
        </p:spPr>
        <p:txBody>
          <a:bodyPr wrap="square" rtlCol="0">
            <a:spAutoFit/>
          </a:bodyPr>
          <a:lstStyle/>
          <a:p>
            <a:pPr algn="ctr"/>
            <a:r>
              <a:rPr lang="en-US" altLang="zh-CN" sz="2400">
                <a:solidFill>
                  <a:srgbClr val="FF0000"/>
                </a:solidFill>
              </a:rPr>
              <a:t>in</a:t>
            </a:r>
            <a:endParaRPr lang="en-US" altLang="zh-CN" sz="2400">
              <a:solidFill>
                <a:srgbClr val="FF0000"/>
              </a:solidFill>
            </a:endParaRPr>
          </a:p>
        </p:txBody>
      </p:sp>
      <p:sp>
        <p:nvSpPr>
          <p:cNvPr id="8" name="文本框 7"/>
          <p:cNvSpPr txBox="1"/>
          <p:nvPr/>
        </p:nvSpPr>
        <p:spPr>
          <a:xfrm>
            <a:off x="3972560" y="4846320"/>
            <a:ext cx="1156970" cy="460375"/>
          </a:xfrm>
          <a:prstGeom prst="rect">
            <a:avLst/>
          </a:prstGeom>
          <a:noFill/>
        </p:spPr>
        <p:txBody>
          <a:bodyPr wrap="square" rtlCol="0">
            <a:spAutoFit/>
          </a:bodyPr>
          <a:lstStyle/>
          <a:p>
            <a:r>
              <a:rPr lang="en-US" altLang="zh-CN" sz="2400">
                <a:solidFill>
                  <a:srgbClr val="FF0000"/>
                </a:solidFill>
              </a:rPr>
              <a:t> about</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611575" y="255975"/>
            <a:ext cx="10969200" cy="705600"/>
          </a:xfrm>
        </p:spPr>
        <p:txBody>
          <a:bodyPr>
            <a:normAutofit fontScale="90000"/>
          </a:bodyPr>
          <a:lstStyle/>
          <a:p>
            <a:pPr algn="ctr"/>
            <a:br>
              <a:rPr>
                <a:solidFill>
                  <a:schemeClr val="accent1"/>
                </a:solidFill>
                <a:latin typeface="微软雅黑" panose="020B0503020204020204" pitchFamily="34" charset="-122"/>
                <a:sym typeface="+mn-ea"/>
              </a:rPr>
            </a:br>
            <a:r>
              <a:rPr sz="4445">
                <a:solidFill>
                  <a:schemeClr val="accent1"/>
                </a:solidFill>
                <a:latin typeface="微软雅黑" panose="020B0503020204020204" pitchFamily="34" charset="-122"/>
                <a:sym typeface="+mn-ea"/>
              </a:rPr>
              <a:t>本课件主要内容安排</a:t>
            </a:r>
            <a:br>
              <a:rPr sz="4445">
                <a:sym typeface="+mn-ea"/>
              </a:rPr>
            </a:br>
            <a:endParaRPr lang="zh-CN" altLang="en-US" sz="4445"/>
          </a:p>
        </p:txBody>
      </p:sp>
      <p:sp>
        <p:nvSpPr>
          <p:cNvPr id="5" name="内容占位符 2"/>
          <p:cNvSpPr>
            <a:spLocks noGrp="1"/>
          </p:cNvSpPr>
          <p:nvPr/>
        </p:nvSpPr>
        <p:spPr>
          <a:xfrm>
            <a:off x="1713865" y="1332230"/>
            <a:ext cx="8404860" cy="4526280"/>
          </a:xfrm>
          <a:prstGeom prst="rect">
            <a:avLst/>
          </a:prstGeom>
        </p:spPr>
        <p:txBody>
          <a:bodyPr vert="horz" lIns="91440" tIns="45720" rIns="91440" bIns="45720" rtlCol="0">
            <a:normAutofit/>
          </a:bodyPr>
          <a:lstStyle>
            <a:lvl1pPr marL="457200" indent="-457200" algn="l" defTabSz="1219200" rtl="0" eaLnBrk="1" latinLnBrk="0" hangingPunct="1">
              <a:spcBef>
                <a:spcPts val="130"/>
              </a:spcBef>
              <a:buFont typeface="Arial" panose="020B0604020202020204" pitchFamily="34" charset="0"/>
              <a:buChar char="•"/>
              <a:defRPr sz="4265" kern="1200">
                <a:solidFill>
                  <a:schemeClr val="tx1"/>
                </a:solidFill>
                <a:latin typeface="+mn-lt"/>
                <a:ea typeface="+mn-ea"/>
                <a:cs typeface="+mn-cs"/>
              </a:defRPr>
            </a:lvl1pPr>
            <a:lvl2pPr marL="990600" indent="-381000" algn="l" defTabSz="1219200" rtl="0" eaLnBrk="1" latinLnBrk="0" hangingPunct="1">
              <a:spcBef>
                <a:spcPts val="130"/>
              </a:spcBef>
              <a:buFont typeface="Arial" panose="020B0604020202020204" pitchFamily="34" charset="0"/>
              <a:buChar char="–"/>
              <a:defRPr sz="3735" kern="1200">
                <a:solidFill>
                  <a:schemeClr val="tx1"/>
                </a:solidFill>
                <a:latin typeface="+mn-lt"/>
                <a:ea typeface="+mn-ea"/>
                <a:cs typeface="+mn-cs"/>
              </a:defRPr>
            </a:lvl2pPr>
            <a:lvl3pPr marL="1524000" indent="-304800" algn="l" defTabSz="1219200" rtl="0" eaLnBrk="1" latinLnBrk="0" hangingPunct="1">
              <a:spcBef>
                <a:spcPts val="13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4pPr>
            <a:lvl5pPr marL="27432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5pPr>
            <a:lvl6pPr marL="33528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9pPr>
          </a:lstStyle>
          <a:p>
            <a:pPr marL="0" indent="0" algn="ctr" fontAlgn="auto">
              <a:lnSpc>
                <a:spcPct val="150000"/>
              </a:lnSpc>
              <a:spcBef>
                <a:spcPts val="100"/>
              </a:spcBef>
              <a:buNone/>
            </a:pPr>
            <a:r>
              <a:rPr lang="en-US" altLang="zh-CN" b="1">
                <a:solidFill>
                  <a:srgbClr val="FF0000"/>
                </a:solidFill>
                <a:latin typeface="Times New Roman" panose="02020603050405020304" charset="0"/>
                <a:sym typeface="+mn-ea"/>
              </a:rPr>
              <a:t>   </a:t>
            </a:r>
            <a:r>
              <a:rPr lang="zh-CN" altLang="en-US" sz="3110" b="1">
                <a:solidFill>
                  <a:srgbClr val="FF0000"/>
                </a:solidFill>
                <a:latin typeface="Times New Roman" panose="02020603050405020304" charset="0"/>
                <a:sym typeface="+mn-ea"/>
              </a:rPr>
              <a:t>课件内容</a:t>
            </a:r>
            <a:endParaRPr lang="en-US" altLang="zh-CN" sz="3110" b="1">
              <a:solidFill>
                <a:srgbClr val="FF0000"/>
              </a:solidFill>
              <a:latin typeface="Times New Roman" panose="02020603050405020304" charset="0"/>
            </a:endParaRPr>
          </a:p>
          <a:p>
            <a:pPr marL="0" indent="0" algn="ctr" fontAlgn="auto">
              <a:lnSpc>
                <a:spcPct val="150000"/>
              </a:lnSpc>
              <a:spcBef>
                <a:spcPts val="100"/>
              </a:spcBef>
              <a:buNone/>
            </a:pPr>
            <a:r>
              <a:rPr lang="en-US" altLang="zh-CN" sz="3110">
                <a:latin typeface="Times New Roman" panose="02020603050405020304" charset="0"/>
                <a:sym typeface="+mn-ea"/>
              </a:rPr>
              <a:t>1. </a:t>
            </a:r>
            <a:r>
              <a:rPr lang="zh-CN" altLang="en-US" sz="3110">
                <a:latin typeface="Times New Roman" panose="02020603050405020304" charset="0"/>
                <a:sym typeface="+mn-ea"/>
              </a:rPr>
              <a:t>单元构词扩展词汇</a:t>
            </a:r>
            <a:endParaRPr lang="en-US" altLang="zh-CN" sz="3110">
              <a:latin typeface="Times New Roman" panose="02020603050405020304" charset="0"/>
            </a:endParaRPr>
          </a:p>
          <a:p>
            <a:pPr marL="0" indent="0" algn="ctr" fontAlgn="auto">
              <a:lnSpc>
                <a:spcPct val="150000"/>
              </a:lnSpc>
              <a:spcBef>
                <a:spcPts val="100"/>
              </a:spcBef>
              <a:buNone/>
            </a:pPr>
            <a:r>
              <a:rPr lang="en-US" altLang="zh-CN" sz="3110">
                <a:latin typeface="Times New Roman" panose="02020603050405020304" charset="0"/>
                <a:sym typeface="+mn-ea"/>
              </a:rPr>
              <a:t>2. </a:t>
            </a:r>
            <a:r>
              <a:rPr lang="zh-CN" altLang="en-US" sz="3110">
                <a:latin typeface="Times New Roman" panose="02020603050405020304" charset="0"/>
                <a:sym typeface="+mn-ea"/>
              </a:rPr>
              <a:t>单元核心词汇讲解</a:t>
            </a:r>
            <a:endParaRPr lang="zh-CN" altLang="en-US" sz="3110">
              <a:latin typeface="Times New Roman" panose="02020603050405020304" charset="0"/>
            </a:endParaRPr>
          </a:p>
          <a:p>
            <a:pPr marL="0" indent="0" algn="ctr" fontAlgn="auto">
              <a:lnSpc>
                <a:spcPct val="150000"/>
              </a:lnSpc>
              <a:spcBef>
                <a:spcPts val="100"/>
              </a:spcBef>
              <a:buNone/>
            </a:pPr>
            <a:r>
              <a:rPr lang="en-US" altLang="zh-CN" sz="3110">
                <a:latin typeface="Times New Roman" panose="02020603050405020304" charset="0"/>
                <a:sym typeface="+mn-ea"/>
              </a:rPr>
              <a:t>3. </a:t>
            </a:r>
            <a:r>
              <a:rPr lang="zh-CN" altLang="en-US" sz="3110">
                <a:latin typeface="Times New Roman" panose="02020603050405020304" charset="0"/>
                <a:sym typeface="+mn-ea"/>
              </a:rPr>
              <a:t>单元专题语法讲解</a:t>
            </a:r>
            <a:endParaRPr lang="zh-CN" altLang="en-US" sz="3110">
              <a:latin typeface="Times New Roman" panose="02020603050405020304" charset="0"/>
            </a:endParaRPr>
          </a:p>
          <a:p>
            <a:pPr marL="0" indent="0" algn="ctr" fontAlgn="auto">
              <a:lnSpc>
                <a:spcPct val="150000"/>
              </a:lnSpc>
              <a:spcBef>
                <a:spcPts val="100"/>
              </a:spcBef>
              <a:buNone/>
            </a:pPr>
            <a:r>
              <a:rPr lang="en-US" altLang="zh-CN" sz="3110">
                <a:latin typeface="Times New Roman" panose="02020603050405020304" charset="0"/>
                <a:sym typeface="+mn-ea"/>
              </a:rPr>
              <a:t>4. </a:t>
            </a:r>
            <a:r>
              <a:rPr lang="zh-CN" altLang="en-US" sz="3110">
                <a:latin typeface="Times New Roman" panose="02020603050405020304" charset="0"/>
                <a:sym typeface="+mn-ea"/>
              </a:rPr>
              <a:t>单元重点句型讲解</a:t>
            </a:r>
            <a:endParaRPr lang="zh-CN" altLang="en-US" sz="3110">
              <a:latin typeface="Times New Roman" panose="02020603050405020304" charset="0"/>
            </a:endParaRPr>
          </a:p>
          <a:p>
            <a:pPr marL="0" indent="0" fontAlgn="auto">
              <a:lnSpc>
                <a:spcPct val="150000"/>
              </a:lnSpc>
              <a:spcBef>
                <a:spcPts val="100"/>
              </a:spcBef>
              <a:buNone/>
            </a:pPr>
            <a:endParaRPr lang="zh-CN" altLang="en-US">
              <a:latin typeface="Times New Roman" panose="02020603050405020304" charset="0"/>
            </a:endParaRPr>
          </a:p>
          <a:p>
            <a:pPr marL="0" indent="0" fontAlgn="auto">
              <a:lnSpc>
                <a:spcPct val="150000"/>
              </a:lnSpc>
              <a:spcBef>
                <a:spcPts val="100"/>
              </a:spcBef>
              <a:buNone/>
            </a:pPr>
            <a:endParaRPr lang="zh-CN" altLang="en-US"/>
          </a:p>
        </p:txBody>
      </p:sp>
      <p:grpSp>
        <p:nvGrpSpPr>
          <p:cNvPr id="9" name="Group 21_1"/>
          <p:cNvGrpSpPr/>
          <p:nvPr/>
        </p:nvGrpSpPr>
        <p:grpSpPr>
          <a:xfrm>
            <a:off x="-47879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611575" y="100400"/>
            <a:ext cx="10969200" cy="705600"/>
          </a:xfrm>
        </p:spPr>
        <p:txBody>
          <a:bodyPr/>
          <a:lstStyle/>
          <a:p>
            <a:pPr algn="ctr"/>
            <a:r>
              <a:rPr>
                <a:solidFill>
                  <a:srgbClr val="00B050"/>
                </a:solidFill>
                <a:latin typeface="微软雅黑" panose="020B0503020204020204" pitchFamily="34" charset="-122"/>
                <a:sym typeface="+mn-ea"/>
              </a:rPr>
              <a:t>单元重点句型</a:t>
            </a:r>
            <a:r>
              <a:rPr lang="en-US">
                <a:solidFill>
                  <a:srgbClr val="00B050"/>
                </a:solidFill>
                <a:latin typeface="微软雅黑" panose="020B0503020204020204" pitchFamily="34" charset="-122"/>
                <a:sym typeface="+mn-ea"/>
              </a:rPr>
              <a:t> 2</a:t>
            </a:r>
            <a:endParaRPr lang="en-US">
              <a:solidFill>
                <a:srgbClr val="00B050"/>
              </a:solidFill>
              <a:latin typeface="微软雅黑" panose="020B0503020204020204" pitchFamily="34" charset="-122"/>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0" name="文本框 99"/>
          <p:cNvSpPr txBox="1"/>
          <p:nvPr/>
        </p:nvSpPr>
        <p:spPr>
          <a:xfrm>
            <a:off x="669290" y="1132205"/>
            <a:ext cx="10810240" cy="5631180"/>
          </a:xfrm>
          <a:prstGeom prst="rect">
            <a:avLst/>
          </a:prstGeom>
          <a:noFill/>
          <a:ln w="9525">
            <a:noFill/>
          </a:ln>
        </p:spPr>
        <p:txBody>
          <a:bodyPr wrap="square">
            <a:spAutoFit/>
          </a:bodyPr>
          <a:lstStyle/>
          <a:p>
            <a:pPr indent="0" fontAlgn="auto">
              <a:lnSpc>
                <a:spcPct val="150000"/>
              </a:lnSpc>
            </a:pPr>
            <a:r>
              <a:rPr lang="en-US" sz="2400" b="0">
                <a:solidFill>
                  <a:srgbClr val="C00000"/>
                </a:solidFill>
                <a:latin typeface="Times New Roman" panose="02020603050405020304" charset="0"/>
                <a:ea typeface="宋体" panose="02010600030101010101" pitchFamily="2" charset="-122"/>
              </a:rPr>
              <a:t>2.  So great was the distance from Earth that it would need to travel for almost six years to reach its destination. </a:t>
            </a:r>
            <a:endParaRPr lang="en-US" sz="2400" b="0">
              <a:solidFill>
                <a:srgbClr val="C00000"/>
              </a:solidFill>
              <a:latin typeface="Times New Roman" panose="02020603050405020304" charset="0"/>
              <a:ea typeface="宋体" panose="02010600030101010101" pitchFamily="2" charset="-122"/>
            </a:endParaRPr>
          </a:p>
          <a:p>
            <a:pPr indent="0" fontAlgn="auto">
              <a:lnSpc>
                <a:spcPct val="150000"/>
              </a:lnSpc>
            </a:pPr>
            <a:endParaRPr lang="en-US" sz="2400" b="1">
              <a:solidFill>
                <a:srgbClr val="00B050"/>
              </a:solidFill>
              <a:latin typeface="Times New Roman" panose="02020603050405020304" charset="0"/>
              <a:ea typeface="宋体" panose="02010600030101010101" pitchFamily="2" charset="-122"/>
            </a:endParaRPr>
          </a:p>
          <a:p>
            <a:pPr indent="0" fontAlgn="auto">
              <a:lnSpc>
                <a:spcPct val="15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句式分析</a:t>
            </a:r>
            <a:r>
              <a:rPr lang="en-US" sz="2400" b="1">
                <a:solidFill>
                  <a:srgbClr val="00B050"/>
                </a:solidFill>
                <a:latin typeface="Times New Roman" panose="02020603050405020304" charset="0"/>
                <a:ea typeface="宋体" panose="02010600030101010101" pitchFamily="2" charset="-122"/>
              </a:rPr>
              <a:t>]</a:t>
            </a:r>
            <a:r>
              <a:rPr lang="en-US" sz="2400" b="0">
                <a:solidFill>
                  <a:srgbClr val="00B050"/>
                </a:solidFill>
                <a:latin typeface="Times New Roman" panose="02020603050405020304" charset="0"/>
                <a:ea typeface="宋体" panose="02010600030101010101" pitchFamily="2" charset="-122"/>
              </a:rPr>
              <a:t> </a:t>
            </a:r>
            <a:r>
              <a:rPr lang="zh-CN" altLang="en-US" sz="2400" b="0">
                <a:solidFill>
                  <a:schemeClr val="tx1"/>
                </a:solidFill>
                <a:latin typeface="Times New Roman" panose="02020603050405020304" charset="0"/>
                <a:ea typeface="宋体" panose="02010600030101010101" pitchFamily="2" charset="-122"/>
              </a:rPr>
              <a:t>这是一个倒装句，在</a:t>
            </a:r>
            <a:r>
              <a:rPr lang="en-US" altLang="zh-CN" sz="2400" b="0">
                <a:solidFill>
                  <a:schemeClr val="tx1"/>
                </a:solidFill>
                <a:latin typeface="Times New Roman" panose="02020603050405020304" charset="0"/>
                <a:ea typeface="宋体" panose="02010600030101010101" pitchFamily="2" charset="-122"/>
              </a:rPr>
              <a:t>so/such... that...</a:t>
            </a:r>
            <a:r>
              <a:rPr lang="zh-CN" altLang="en-US" sz="2400" b="0">
                <a:solidFill>
                  <a:schemeClr val="tx1"/>
                </a:solidFill>
                <a:latin typeface="Times New Roman" panose="02020603050405020304" charset="0"/>
                <a:ea typeface="宋体" panose="02010600030101010101" pitchFamily="2" charset="-122"/>
              </a:rPr>
              <a:t>结构中，置于句首时，要用部分倒装结构。部分倒装是指将该句中谓语的一部分如助动词或情态动词倒装至主语之前。如果句中没有be动词,就用助动词或情态动词。否定意义的词放句首用部分倒装。</a:t>
            </a:r>
            <a:r>
              <a:rPr lang="en-US" altLang="zh-CN" sz="2400" b="0">
                <a:solidFill>
                  <a:schemeClr val="tx1"/>
                </a:solidFill>
                <a:latin typeface="Times New Roman" panose="02020603050405020304" charset="0"/>
                <a:ea typeface="宋体" panose="02010600030101010101" pitchFamily="2" charset="-122"/>
              </a:rPr>
              <a:t> </a:t>
            </a:r>
            <a:r>
              <a:rPr lang="en-US" sz="2400" b="0">
                <a:solidFill>
                  <a:schemeClr val="tx1"/>
                </a:solidFill>
                <a:latin typeface="Times New Roman" panose="02020603050405020304" charset="0"/>
                <a:ea typeface="宋体" panose="02010600030101010101" pitchFamily="2" charset="-122"/>
                <a:cs typeface="Times New Roman" panose="02020603050405020304" charset="0"/>
              </a:rPr>
              <a:t> </a:t>
            </a:r>
            <a:endParaRPr lang="en-US" sz="2400" b="0">
              <a:solidFill>
                <a:schemeClr val="tx1"/>
              </a:solidFill>
              <a:latin typeface="Times New Roman" panose="02020603050405020304" charset="0"/>
              <a:ea typeface="宋体" panose="02010600030101010101" pitchFamily="2" charset="-122"/>
              <a:cs typeface="Times New Roman" panose="02020603050405020304" charset="0"/>
            </a:endParaRPr>
          </a:p>
          <a:p>
            <a:pPr indent="0" fontAlgn="auto">
              <a:lnSpc>
                <a:spcPct val="150000"/>
              </a:lnSpc>
            </a:pPr>
            <a:endParaRPr lang="en-US" sz="2400" b="1">
              <a:solidFill>
                <a:srgbClr val="00B050"/>
              </a:solidFill>
              <a:latin typeface="Times New Roman" panose="02020603050405020304" charset="0"/>
              <a:ea typeface="宋体" panose="02010600030101010101" pitchFamily="2" charset="-122"/>
            </a:endParaRPr>
          </a:p>
          <a:p>
            <a:pPr indent="0" fontAlgn="auto">
              <a:lnSpc>
                <a:spcPct val="15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尝试翻译</a:t>
            </a:r>
            <a:r>
              <a:rPr lang="en-US" sz="2400" b="1">
                <a:solidFill>
                  <a:srgbClr val="00B050"/>
                </a:solidFill>
                <a:latin typeface="Times New Roman" panose="02020603050405020304" charset="0"/>
                <a:ea typeface="宋体" panose="02010600030101010101" pitchFamily="2" charset="-122"/>
              </a:rPr>
              <a:t>]</a:t>
            </a:r>
            <a:r>
              <a:rPr lang="en-US" sz="2400" b="0">
                <a:solidFill>
                  <a:srgbClr val="FF0000"/>
                </a:solidFill>
                <a:latin typeface="Times New Roman" panose="02020603050405020304" charset="0"/>
                <a:ea typeface="宋体" panose="02010600030101010101" pitchFamily="2" charset="-122"/>
              </a:rPr>
              <a:t> 它与地球的距离是如此之大，以至于它需要将近6年的时间才能到达目的地。</a:t>
            </a:r>
            <a:endParaRPr lang="zh-CN" altLang="en-US" sz="2400"/>
          </a:p>
        </p:txBody>
      </p:sp>
    </p:spTree>
    <p:custDataLst>
      <p:tags r:id="rId1"/>
    </p:custData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271270" y="10033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748030" y="1021715"/>
            <a:ext cx="10888980" cy="4523105"/>
          </a:xfrm>
          <a:prstGeom prst="rect">
            <a:avLst/>
          </a:prstGeom>
          <a:noFill/>
        </p:spPr>
        <p:txBody>
          <a:bodyPr wrap="square" rtlCol="0">
            <a:spAutoFit/>
          </a:bodyPr>
          <a:lstStyle/>
          <a:p>
            <a:pPr fontAlgn="auto">
              <a:lnSpc>
                <a:spcPct val="200000"/>
              </a:lnSpc>
            </a:pPr>
            <a:r>
              <a:rPr lang="en-US" altLang="zh-CN" sz="2400"/>
              <a:t>1.  So sudden was the attack ________ the enemies had no time to escape.  </a:t>
            </a:r>
            <a:endParaRPr lang="en-US" altLang="zh-CN" sz="2400"/>
          </a:p>
          <a:p>
            <a:pPr fontAlgn="auto">
              <a:lnSpc>
                <a:spcPct val="200000"/>
              </a:lnSpc>
            </a:pPr>
            <a:r>
              <a:rPr lang="en-US" altLang="zh-CN" sz="2400"/>
              <a:t>2.   ________ noisy was it that we couldn’t hear ourselves speak, </a:t>
            </a:r>
            <a:endParaRPr lang="en-US" altLang="zh-CN" sz="2400"/>
          </a:p>
          <a:p>
            <a:pPr fontAlgn="auto">
              <a:lnSpc>
                <a:spcPct val="200000"/>
              </a:lnSpc>
            </a:pPr>
            <a:r>
              <a:rPr lang="en-US" altLang="zh-CN" sz="2400"/>
              <a:t>3.   ________ a small room was it that the bed only just fit. </a:t>
            </a:r>
            <a:endParaRPr lang="en-US" altLang="zh-CN" sz="2400"/>
          </a:p>
          <a:p>
            <a:pPr fontAlgn="auto">
              <a:lnSpc>
                <a:spcPct val="200000"/>
              </a:lnSpc>
            </a:pPr>
            <a:r>
              <a:rPr lang="en-US" altLang="zh-CN" sz="2400"/>
              <a:t>4.   So ________ (good) have the good kids done that they deserve our praise and much thanks.</a:t>
            </a:r>
            <a:endParaRPr lang="en-US" altLang="zh-CN" sz="2400"/>
          </a:p>
          <a:p>
            <a:pPr fontAlgn="auto">
              <a:lnSpc>
                <a:spcPct val="200000"/>
              </a:lnSpc>
            </a:pPr>
            <a:r>
              <a:rPr lang="en-US" altLang="zh-CN" sz="2400"/>
              <a:t>5.   So selfish _________ (be) she that everyone avoid talking with her.</a:t>
            </a:r>
            <a:endParaRPr lang="en-US" altLang="zh-CN" sz="2400"/>
          </a:p>
        </p:txBody>
      </p:sp>
      <p:sp>
        <p:nvSpPr>
          <p:cNvPr id="2" name="文本框 1"/>
          <p:cNvSpPr txBox="1"/>
          <p:nvPr/>
        </p:nvSpPr>
        <p:spPr>
          <a:xfrm>
            <a:off x="5015230" y="1289685"/>
            <a:ext cx="974725" cy="460375"/>
          </a:xfrm>
          <a:prstGeom prst="rect">
            <a:avLst/>
          </a:prstGeom>
          <a:noFill/>
        </p:spPr>
        <p:txBody>
          <a:bodyPr wrap="square" rtlCol="0">
            <a:spAutoFit/>
          </a:bodyPr>
          <a:lstStyle/>
          <a:p>
            <a:r>
              <a:rPr lang="en-US" altLang="zh-CN"/>
              <a:t> </a:t>
            </a:r>
            <a:r>
              <a:rPr lang="en-US" altLang="zh-CN" sz="2400">
                <a:solidFill>
                  <a:srgbClr val="FF0000"/>
                </a:solidFill>
              </a:rPr>
              <a:t>that </a:t>
            </a:r>
            <a:endParaRPr lang="en-US" altLang="zh-CN" sz="2400">
              <a:solidFill>
                <a:srgbClr val="FF0000"/>
              </a:solidFill>
            </a:endParaRPr>
          </a:p>
        </p:txBody>
      </p:sp>
      <p:sp>
        <p:nvSpPr>
          <p:cNvPr id="3" name="文本框 2"/>
          <p:cNvSpPr txBox="1"/>
          <p:nvPr/>
        </p:nvSpPr>
        <p:spPr>
          <a:xfrm>
            <a:off x="1488440" y="2009140"/>
            <a:ext cx="1043940" cy="460375"/>
          </a:xfrm>
          <a:prstGeom prst="rect">
            <a:avLst/>
          </a:prstGeom>
          <a:noFill/>
        </p:spPr>
        <p:txBody>
          <a:bodyPr wrap="square" rtlCol="0">
            <a:spAutoFit/>
          </a:bodyPr>
          <a:lstStyle/>
          <a:p>
            <a:r>
              <a:rPr lang="en-US" altLang="zh-CN"/>
              <a:t>  </a:t>
            </a:r>
            <a:r>
              <a:rPr lang="en-US" altLang="zh-CN" sz="2400">
                <a:solidFill>
                  <a:srgbClr val="FF0000"/>
                </a:solidFill>
              </a:rPr>
              <a:t>So</a:t>
            </a:r>
            <a:endParaRPr lang="en-US" altLang="zh-CN" sz="2400">
              <a:solidFill>
                <a:srgbClr val="FF0000"/>
              </a:solidFill>
            </a:endParaRPr>
          </a:p>
        </p:txBody>
      </p:sp>
      <p:sp>
        <p:nvSpPr>
          <p:cNvPr id="6" name="文本框 5"/>
          <p:cNvSpPr txBox="1"/>
          <p:nvPr/>
        </p:nvSpPr>
        <p:spPr>
          <a:xfrm>
            <a:off x="1516380" y="2771140"/>
            <a:ext cx="988060" cy="460375"/>
          </a:xfrm>
          <a:prstGeom prst="rect">
            <a:avLst/>
          </a:prstGeom>
          <a:noFill/>
        </p:spPr>
        <p:txBody>
          <a:bodyPr wrap="square" rtlCol="0">
            <a:spAutoFit/>
          </a:bodyPr>
          <a:lstStyle/>
          <a:p>
            <a:r>
              <a:rPr lang="en-US" altLang="zh-CN"/>
              <a:t> </a:t>
            </a:r>
            <a:r>
              <a:rPr lang="en-US" altLang="zh-CN" sz="2400">
                <a:solidFill>
                  <a:srgbClr val="FF0000"/>
                </a:solidFill>
              </a:rPr>
              <a:t>Such </a:t>
            </a:r>
            <a:endParaRPr lang="en-US" altLang="zh-CN" sz="2400">
              <a:solidFill>
                <a:srgbClr val="FF0000"/>
              </a:solidFill>
            </a:endParaRPr>
          </a:p>
        </p:txBody>
      </p:sp>
      <p:sp>
        <p:nvSpPr>
          <p:cNvPr id="7" name="文本框 6"/>
          <p:cNvSpPr txBox="1"/>
          <p:nvPr/>
        </p:nvSpPr>
        <p:spPr>
          <a:xfrm>
            <a:off x="2024380" y="3448685"/>
            <a:ext cx="974090" cy="460375"/>
          </a:xfrm>
          <a:prstGeom prst="rect">
            <a:avLst/>
          </a:prstGeom>
          <a:noFill/>
        </p:spPr>
        <p:txBody>
          <a:bodyPr wrap="square" rtlCol="0">
            <a:spAutoFit/>
          </a:bodyPr>
          <a:lstStyle/>
          <a:p>
            <a:r>
              <a:rPr lang="en-US" altLang="zh-CN"/>
              <a:t>  </a:t>
            </a:r>
            <a:r>
              <a:rPr lang="en-US" altLang="zh-CN" sz="2400">
                <a:solidFill>
                  <a:srgbClr val="FF0000"/>
                </a:solidFill>
              </a:rPr>
              <a:t>well</a:t>
            </a:r>
            <a:endParaRPr lang="en-US" altLang="zh-CN" sz="2400">
              <a:solidFill>
                <a:srgbClr val="FF0000"/>
              </a:solidFill>
            </a:endParaRPr>
          </a:p>
        </p:txBody>
      </p:sp>
      <p:sp>
        <p:nvSpPr>
          <p:cNvPr id="8" name="文本框 7"/>
          <p:cNvSpPr txBox="1"/>
          <p:nvPr/>
        </p:nvSpPr>
        <p:spPr>
          <a:xfrm>
            <a:off x="3040380" y="4902200"/>
            <a:ext cx="917575" cy="460375"/>
          </a:xfrm>
          <a:prstGeom prst="rect">
            <a:avLst/>
          </a:prstGeom>
          <a:noFill/>
        </p:spPr>
        <p:txBody>
          <a:bodyPr wrap="square" rtlCol="0">
            <a:spAutoFit/>
          </a:bodyPr>
          <a:lstStyle/>
          <a:p>
            <a:r>
              <a:rPr lang="en-US" altLang="zh-CN"/>
              <a:t> </a:t>
            </a:r>
            <a:r>
              <a:rPr lang="en-US" altLang="zh-CN" sz="2400">
                <a:solidFill>
                  <a:srgbClr val="FF0000"/>
                </a:solidFill>
              </a:rPr>
              <a:t> was </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1447165" y="0"/>
            <a:ext cx="9452610" cy="705485"/>
          </a:xfrm>
        </p:spPr>
        <p:txBody>
          <a:bodyPr/>
          <a:lstStyle/>
          <a:p>
            <a:pPr algn="ctr"/>
            <a:r>
              <a:rPr>
                <a:solidFill>
                  <a:srgbClr val="00B050"/>
                </a:solidFill>
                <a:latin typeface="微软雅黑" panose="020B0503020204020204" pitchFamily="34" charset="-122"/>
                <a:sym typeface="+mn-ea"/>
              </a:rPr>
              <a:t>单元重点句型</a:t>
            </a:r>
            <a:r>
              <a:rPr lang="en-US">
                <a:solidFill>
                  <a:srgbClr val="00B050"/>
                </a:solidFill>
                <a:latin typeface="微软雅黑" panose="020B0503020204020204" pitchFamily="34" charset="-122"/>
                <a:sym typeface="+mn-ea"/>
              </a:rPr>
              <a:t> 3</a:t>
            </a:r>
            <a:endParaRPr lang="en-US">
              <a:solidFill>
                <a:srgbClr val="00B050"/>
              </a:solidFill>
              <a:latin typeface="微软雅黑" panose="020B0503020204020204" pitchFamily="34" charset="-122"/>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0" name="文本框 99"/>
          <p:cNvSpPr txBox="1"/>
          <p:nvPr/>
        </p:nvSpPr>
        <p:spPr>
          <a:xfrm>
            <a:off x="748665" y="863600"/>
            <a:ext cx="10633710" cy="5631180"/>
          </a:xfrm>
          <a:prstGeom prst="rect">
            <a:avLst/>
          </a:prstGeom>
          <a:noFill/>
          <a:ln w="9525">
            <a:noFill/>
          </a:ln>
        </p:spPr>
        <p:txBody>
          <a:bodyPr wrap="square">
            <a:spAutoFit/>
          </a:bodyPr>
          <a:lstStyle/>
          <a:p>
            <a:pPr indent="0" fontAlgn="auto">
              <a:lnSpc>
                <a:spcPct val="150000"/>
              </a:lnSpc>
            </a:pPr>
            <a:r>
              <a:rPr lang="en-US" sz="2400" b="0">
                <a:solidFill>
                  <a:srgbClr val="C00000"/>
                </a:solidFill>
                <a:latin typeface="Times New Roman" panose="02020603050405020304" charset="0"/>
                <a:ea typeface="宋体" panose="02010600030101010101" pitchFamily="2" charset="-122"/>
              </a:rPr>
              <a:t>3.  For example, the mysterious large-eyed, bronze statues of the ancient Shu Kingdom ... were believed to have been able to look across great distances into the stars. </a:t>
            </a:r>
            <a:endParaRPr lang="en-US" sz="2400" b="1">
              <a:solidFill>
                <a:srgbClr val="00B050"/>
              </a:solidFill>
              <a:latin typeface="Times New Roman" panose="02020603050405020304" charset="0"/>
              <a:ea typeface="宋体" panose="02010600030101010101" pitchFamily="2" charset="-122"/>
            </a:endParaRPr>
          </a:p>
          <a:p>
            <a:pPr indent="0" fontAlgn="auto">
              <a:lnSpc>
                <a:spcPct val="15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句式分析</a:t>
            </a:r>
            <a:r>
              <a:rPr lang="en-US" sz="2400" b="1">
                <a:solidFill>
                  <a:srgbClr val="00B050"/>
                </a:solidFill>
                <a:latin typeface="Times New Roman" panose="02020603050405020304" charset="0"/>
                <a:ea typeface="宋体" panose="02010600030101010101" pitchFamily="2" charset="-122"/>
              </a:rPr>
              <a:t>]</a:t>
            </a:r>
            <a:r>
              <a:rPr lang="en-US" sz="2400" b="0">
                <a:solidFill>
                  <a:srgbClr val="00B050"/>
                </a:solidFill>
                <a:latin typeface="Times New Roman" panose="02020603050405020304" charset="0"/>
                <a:ea typeface="宋体" panose="02010600030101010101" pitchFamily="2" charset="-122"/>
              </a:rPr>
              <a:t> </a:t>
            </a:r>
            <a:r>
              <a:rPr lang="en-US" sz="2400" b="0">
                <a:latin typeface="Times New Roman" panose="02020603050405020304" charset="0"/>
                <a:ea typeface="宋体" panose="02010600030101010101" pitchFamily="2" charset="-122"/>
                <a:cs typeface="Times New Roman" panose="02020603050405020304" charset="0"/>
              </a:rPr>
              <a:t> Sb/ Sth is believed to do sth </a:t>
            </a:r>
            <a:r>
              <a:rPr lang="zh-CN" altLang="en-US" sz="2400" b="0">
                <a:latin typeface="Times New Roman" panose="02020603050405020304" charset="0"/>
                <a:ea typeface="宋体" panose="02010600030101010101" pitchFamily="2" charset="-122"/>
                <a:cs typeface="Times New Roman" panose="02020603050405020304" charset="0"/>
              </a:rPr>
              <a:t>某人某物被认为进行</a:t>
            </a:r>
            <a:r>
              <a:rPr lang="en-US" altLang="zh-CN" sz="2400" b="0">
                <a:latin typeface="Times New Roman" panose="02020603050405020304" charset="0"/>
                <a:ea typeface="宋体" panose="02010600030101010101" pitchFamily="2" charset="-122"/>
                <a:cs typeface="Times New Roman" panose="02020603050405020304" charset="0"/>
              </a:rPr>
              <a:t>...</a:t>
            </a:r>
            <a:r>
              <a:rPr lang="zh-CN" altLang="en-US" sz="2400" b="0">
                <a:latin typeface="Times New Roman" panose="02020603050405020304" charset="0"/>
                <a:ea typeface="宋体" panose="02010600030101010101" pitchFamily="2" charset="-122"/>
                <a:cs typeface="Times New Roman" panose="02020603050405020304" charset="0"/>
              </a:rPr>
              <a:t>该句式可转化为</a:t>
            </a:r>
            <a:r>
              <a:rPr lang="en-US" altLang="zh-CN" sz="2400" b="0">
                <a:latin typeface="Times New Roman" panose="02020603050405020304" charset="0"/>
                <a:ea typeface="宋体" panose="02010600030101010101" pitchFamily="2" charset="-122"/>
                <a:cs typeface="Times New Roman" panose="02020603050405020304" charset="0"/>
              </a:rPr>
              <a:t> It is believed that...</a:t>
            </a:r>
            <a:r>
              <a:rPr lang="zh-CN" altLang="en-US" sz="2400" b="0">
                <a:latin typeface="Times New Roman" panose="02020603050405020304" charset="0"/>
                <a:ea typeface="宋体" panose="02010600030101010101" pitchFamily="2" charset="-122"/>
                <a:cs typeface="Times New Roman" panose="02020603050405020304" charset="0"/>
              </a:rPr>
              <a:t>。常用于该句式的过去分词还有</a:t>
            </a:r>
            <a:r>
              <a:rPr lang="en-US" altLang="zh-CN" sz="2400" b="0">
                <a:latin typeface="Times New Roman" panose="02020603050405020304" charset="0"/>
                <a:ea typeface="宋体" panose="02010600030101010101" pitchFamily="2" charset="-122"/>
                <a:cs typeface="Times New Roman" panose="02020603050405020304" charset="0"/>
              </a:rPr>
              <a:t> said/  thought/  announced/ reported/  hoped/ known </a:t>
            </a:r>
            <a:r>
              <a:rPr lang="zh-CN" altLang="en-US" sz="2400" b="0">
                <a:latin typeface="Times New Roman" panose="02020603050405020304" charset="0"/>
                <a:ea typeface="宋体" panose="02010600030101010101" pitchFamily="2" charset="-122"/>
                <a:cs typeface="Times New Roman" panose="02020603050405020304" charset="0"/>
              </a:rPr>
              <a:t>等等。</a:t>
            </a:r>
            <a:endParaRPr lang="en-US" sz="2400" b="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pPr>
            <a:endParaRPr lang="en-US" sz="2400" b="1">
              <a:solidFill>
                <a:srgbClr val="00B050"/>
              </a:solidFill>
              <a:latin typeface="Times New Roman" panose="02020603050405020304" charset="0"/>
              <a:ea typeface="宋体" panose="02010600030101010101" pitchFamily="2" charset="-122"/>
            </a:endParaRPr>
          </a:p>
          <a:p>
            <a:pPr indent="0" fontAlgn="auto">
              <a:lnSpc>
                <a:spcPct val="15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尝试翻译</a:t>
            </a:r>
            <a:r>
              <a:rPr lang="en-US" sz="2400" b="1">
                <a:solidFill>
                  <a:srgbClr val="00B050"/>
                </a:solidFill>
                <a:latin typeface="Times New Roman" panose="02020603050405020304" charset="0"/>
                <a:ea typeface="宋体" panose="02010600030101010101" pitchFamily="2" charset="-122"/>
              </a:rPr>
              <a:t>]</a:t>
            </a:r>
            <a:r>
              <a:rPr lang="en-US" sz="2400" b="0">
                <a:solidFill>
                  <a:srgbClr val="FF0000"/>
                </a:solidFill>
                <a:latin typeface="Times New Roman" panose="02020603050405020304" charset="0"/>
                <a:ea typeface="宋体" panose="02010600030101010101" pitchFamily="2" charset="-122"/>
              </a:rPr>
              <a:t> </a:t>
            </a:r>
            <a:r>
              <a:rPr lang="zh-CN" altLang="en-US" sz="2400" b="0">
                <a:solidFill>
                  <a:srgbClr val="FF0000"/>
                </a:solidFill>
                <a:latin typeface="Times New Roman" panose="02020603050405020304" charset="0"/>
                <a:ea typeface="宋体" panose="02010600030101010101" pitchFamily="2" charset="-122"/>
              </a:rPr>
              <a:t>例如，古代蜀国神秘的大眼睛青铜雕像</a:t>
            </a:r>
            <a:r>
              <a:rPr lang="en-US" altLang="zh-CN" sz="2400" b="0">
                <a:solidFill>
                  <a:srgbClr val="FF0000"/>
                </a:solidFill>
                <a:latin typeface="Times New Roman" panose="02020603050405020304" charset="0"/>
                <a:ea typeface="宋体" panose="02010600030101010101" pitchFamily="2" charset="-122"/>
              </a:rPr>
              <a:t>....... </a:t>
            </a:r>
            <a:r>
              <a:rPr lang="zh-CN" altLang="en-US" sz="2400" b="0">
                <a:solidFill>
                  <a:srgbClr val="FF0000"/>
                </a:solidFill>
                <a:latin typeface="Times New Roman" panose="02020603050405020304" charset="0"/>
                <a:ea typeface="宋体" panose="02010600030101010101" pitchFamily="2" charset="-122"/>
              </a:rPr>
              <a:t>被认为能够遥望遥远的星星。</a:t>
            </a:r>
            <a:endParaRPr lang="en-US" sz="2400" b="0">
              <a:latin typeface="Times New Roman" panose="02020603050405020304" charset="0"/>
            </a:endParaRPr>
          </a:p>
          <a:p>
            <a:pPr indent="0" fontAlgn="auto">
              <a:lnSpc>
                <a:spcPct val="150000"/>
              </a:lnSpc>
            </a:pPr>
            <a:r>
              <a:rPr lang="en-US" sz="2400" b="0">
                <a:latin typeface="Times New Roman" panose="02020603050405020304" charset="0"/>
              </a:rPr>
              <a:t> </a:t>
            </a:r>
            <a:endParaRPr lang="zh-CN" altLang="en-US" sz="2400"/>
          </a:p>
        </p:txBody>
      </p:sp>
    </p:spTree>
    <p:custDataLst>
      <p:tags r:id="rId1"/>
    </p:custData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02105" y="-67945"/>
            <a:ext cx="831278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154940" y="993775"/>
            <a:ext cx="11709400" cy="5262245"/>
          </a:xfrm>
          <a:prstGeom prst="rect">
            <a:avLst/>
          </a:prstGeom>
          <a:noFill/>
        </p:spPr>
        <p:txBody>
          <a:bodyPr wrap="square" rtlCol="0">
            <a:spAutoFit/>
          </a:bodyPr>
          <a:lstStyle/>
          <a:p>
            <a:pPr fontAlgn="auto">
              <a:lnSpc>
                <a:spcPct val="200000"/>
              </a:lnSpc>
            </a:pPr>
            <a:r>
              <a:rPr lang="en-US" altLang="zh-CN" sz="2400"/>
              <a:t>1.  Those workers ______________ (believe) to complete the great project ahead of time in 2022.  </a:t>
            </a:r>
            <a:endParaRPr lang="en-US" altLang="zh-CN" sz="2400"/>
          </a:p>
          <a:p>
            <a:pPr fontAlgn="auto">
              <a:lnSpc>
                <a:spcPct val="200000"/>
              </a:lnSpc>
            </a:pPr>
            <a:r>
              <a:rPr lang="en-US" altLang="zh-CN" sz="2400"/>
              <a:t>2.   ________ is  reported that another man-made satelite has been put into orbit as planned. </a:t>
            </a:r>
            <a:endParaRPr lang="en-US" altLang="zh-CN" sz="2400"/>
          </a:p>
          <a:p>
            <a:pPr fontAlgn="auto">
              <a:lnSpc>
                <a:spcPct val="200000"/>
              </a:lnSpc>
            </a:pPr>
            <a:r>
              <a:rPr lang="en-US" altLang="zh-CN" sz="2400"/>
              <a:t>3.  It’s said _________ his father had moved to another big city. </a:t>
            </a:r>
            <a:endParaRPr lang="en-US" altLang="zh-CN" sz="2400"/>
          </a:p>
          <a:p>
            <a:pPr fontAlgn="auto">
              <a:lnSpc>
                <a:spcPct val="200000"/>
              </a:lnSpc>
            </a:pPr>
            <a:r>
              <a:rPr lang="en-US" altLang="zh-CN" sz="2400"/>
              <a:t>4.  The  criminal suspect was predicted  ______________ (hide) in his flat for months. </a:t>
            </a:r>
            <a:endParaRPr lang="en-US" altLang="zh-CN" sz="2400"/>
          </a:p>
          <a:p>
            <a:pPr fontAlgn="auto">
              <a:lnSpc>
                <a:spcPct val="200000"/>
              </a:lnSpc>
            </a:pPr>
            <a:r>
              <a:rPr lang="en-US" altLang="zh-CN" sz="2400"/>
              <a:t>5.   His elder brother is said ________________ (study) abroad already. </a:t>
            </a:r>
            <a:endParaRPr lang="en-US" altLang="zh-CN" sz="2400"/>
          </a:p>
        </p:txBody>
      </p:sp>
      <p:sp>
        <p:nvSpPr>
          <p:cNvPr id="6" name="文本框 5"/>
          <p:cNvSpPr txBox="1"/>
          <p:nvPr/>
        </p:nvSpPr>
        <p:spPr>
          <a:xfrm>
            <a:off x="2983230" y="1201420"/>
            <a:ext cx="2018665" cy="460375"/>
          </a:xfrm>
          <a:prstGeom prst="rect">
            <a:avLst/>
          </a:prstGeom>
          <a:noFill/>
        </p:spPr>
        <p:txBody>
          <a:bodyPr wrap="square" rtlCol="0">
            <a:spAutoFit/>
          </a:bodyPr>
          <a:lstStyle/>
          <a:p>
            <a:r>
              <a:rPr lang="en-US" altLang="zh-CN" sz="2400">
                <a:solidFill>
                  <a:srgbClr val="FF0000"/>
                </a:solidFill>
              </a:rPr>
              <a:t>are believed </a:t>
            </a:r>
            <a:endParaRPr lang="en-US" altLang="zh-CN" sz="2400">
              <a:solidFill>
                <a:srgbClr val="FF0000"/>
              </a:solidFill>
            </a:endParaRPr>
          </a:p>
        </p:txBody>
      </p:sp>
      <p:sp>
        <p:nvSpPr>
          <p:cNvPr id="7" name="文本框 6"/>
          <p:cNvSpPr txBox="1"/>
          <p:nvPr/>
        </p:nvSpPr>
        <p:spPr>
          <a:xfrm>
            <a:off x="1021715" y="2711450"/>
            <a:ext cx="916940" cy="460375"/>
          </a:xfrm>
          <a:prstGeom prst="rect">
            <a:avLst/>
          </a:prstGeom>
          <a:noFill/>
        </p:spPr>
        <p:txBody>
          <a:bodyPr wrap="square" rtlCol="0">
            <a:spAutoFit/>
          </a:bodyPr>
          <a:lstStyle/>
          <a:p>
            <a:pPr>
              <a:lnSpc>
                <a:spcPct val="100000"/>
              </a:lnSpc>
            </a:pPr>
            <a:r>
              <a:rPr lang="en-US" altLang="zh-CN" sz="2400"/>
              <a:t> </a:t>
            </a:r>
            <a:r>
              <a:rPr lang="en-US" altLang="zh-CN" sz="2400">
                <a:solidFill>
                  <a:srgbClr val="FF0000"/>
                </a:solidFill>
              </a:rPr>
              <a:t>It</a:t>
            </a:r>
            <a:endParaRPr lang="en-US" altLang="zh-CN" sz="2400">
              <a:solidFill>
                <a:srgbClr val="FF0000"/>
              </a:solidFill>
            </a:endParaRPr>
          </a:p>
        </p:txBody>
      </p:sp>
      <p:sp>
        <p:nvSpPr>
          <p:cNvPr id="8" name="文本框 7"/>
          <p:cNvSpPr txBox="1"/>
          <p:nvPr/>
        </p:nvSpPr>
        <p:spPr>
          <a:xfrm>
            <a:off x="2052955" y="4094480"/>
            <a:ext cx="929640" cy="460375"/>
          </a:xfrm>
          <a:prstGeom prst="rect">
            <a:avLst/>
          </a:prstGeom>
          <a:noFill/>
        </p:spPr>
        <p:txBody>
          <a:bodyPr wrap="square" rtlCol="0">
            <a:spAutoFit/>
          </a:bodyPr>
          <a:lstStyle/>
          <a:p>
            <a:r>
              <a:rPr lang="en-US" altLang="zh-CN"/>
              <a:t>  </a:t>
            </a:r>
            <a:r>
              <a:rPr lang="en-US" altLang="zh-CN" sz="2400">
                <a:solidFill>
                  <a:srgbClr val="FF0000"/>
                </a:solidFill>
              </a:rPr>
              <a:t>that </a:t>
            </a:r>
            <a:endParaRPr lang="en-US" altLang="zh-CN" sz="2400">
              <a:solidFill>
                <a:srgbClr val="FF0000"/>
              </a:solidFill>
            </a:endParaRPr>
          </a:p>
        </p:txBody>
      </p:sp>
      <p:sp>
        <p:nvSpPr>
          <p:cNvPr id="13" name="文本框 12"/>
          <p:cNvSpPr txBox="1"/>
          <p:nvPr/>
        </p:nvSpPr>
        <p:spPr>
          <a:xfrm>
            <a:off x="5678805" y="4813935"/>
            <a:ext cx="2060575" cy="460375"/>
          </a:xfrm>
          <a:prstGeom prst="rect">
            <a:avLst/>
          </a:prstGeom>
          <a:noFill/>
        </p:spPr>
        <p:txBody>
          <a:bodyPr wrap="square" rtlCol="0">
            <a:spAutoFit/>
          </a:bodyPr>
          <a:lstStyle/>
          <a:p>
            <a:pPr algn="ctr"/>
            <a:r>
              <a:rPr lang="en-US" altLang="zh-CN" sz="2400">
                <a:solidFill>
                  <a:srgbClr val="FF0000"/>
                </a:solidFill>
              </a:rPr>
              <a:t>to be hidden</a:t>
            </a:r>
            <a:endParaRPr lang="en-US" altLang="zh-CN" sz="2400">
              <a:solidFill>
                <a:srgbClr val="FF0000"/>
              </a:solidFill>
            </a:endParaRPr>
          </a:p>
        </p:txBody>
      </p:sp>
      <p:sp>
        <p:nvSpPr>
          <p:cNvPr id="23" name="文本框 22"/>
          <p:cNvSpPr txBox="1"/>
          <p:nvPr/>
        </p:nvSpPr>
        <p:spPr>
          <a:xfrm>
            <a:off x="4249420" y="5589905"/>
            <a:ext cx="2303145" cy="460375"/>
          </a:xfrm>
          <a:prstGeom prst="rect">
            <a:avLst/>
          </a:prstGeom>
          <a:noFill/>
        </p:spPr>
        <p:txBody>
          <a:bodyPr wrap="square" rtlCol="0">
            <a:spAutoFit/>
          </a:bodyPr>
          <a:lstStyle/>
          <a:p>
            <a:r>
              <a:rPr lang="en-US" altLang="zh-CN" sz="2400">
                <a:solidFill>
                  <a:srgbClr val="FF0000"/>
                </a:solidFill>
              </a:rPr>
              <a:t>to have studied</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3" grpId="0"/>
      <p:bldP spid="2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nvSpPr>
        <p:spPr>
          <a:xfrm>
            <a:off x="740480" y="721430"/>
            <a:ext cx="10969200" cy="705600"/>
          </a:xfrm>
          <a:prstGeom prst="rect">
            <a:avLst/>
          </a:prstGeom>
        </p:spPr>
        <p:txBody>
          <a:bodyPr vert="horz" lIns="90000" tIns="46800" rIns="90000" bIns="46800" rtlCol="0" anchor="ctr" anchorCtr="0">
            <a:normAutofit fontScale="50000"/>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a:lstStyle>
          <a:p>
            <a:br>
              <a:rPr lang="zh-CN" altLang="en-US"/>
            </a:br>
            <a:endParaRPr lang="zh-CN" altLang="en-US"/>
          </a:p>
        </p:txBody>
      </p:sp>
      <p:grpSp>
        <p:nvGrpSpPr>
          <p:cNvPr id="58" name="Group 21_1"/>
          <p:cNvGrpSpPr/>
          <p:nvPr/>
        </p:nvGrpSpPr>
        <p:grpSpPr>
          <a:xfrm>
            <a:off x="-648335" y="0"/>
            <a:ext cx="12840335" cy="670115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13" name="图片 12" descr="新教材精创页眉-简化版"/>
          <p:cNvPicPr>
            <a:picLocks noChangeAspect="1"/>
          </p:cNvPicPr>
          <p:nvPr/>
        </p:nvPicPr>
        <p:blipFill>
          <a:blip r:embed="rId1"/>
          <a:stretch>
            <a:fillRect/>
          </a:stretch>
        </p:blipFill>
        <p:spPr>
          <a:xfrm>
            <a:off x="3268980" y="137795"/>
            <a:ext cx="7150735" cy="857250"/>
          </a:xfrm>
          <a:prstGeom prst="rect">
            <a:avLst/>
          </a:prstGeom>
        </p:spPr>
      </p:pic>
      <p:sp>
        <p:nvSpPr>
          <p:cNvPr id="7" name="矩形 6"/>
          <p:cNvSpPr/>
          <p:nvPr/>
        </p:nvSpPr>
        <p:spPr>
          <a:xfrm>
            <a:off x="2971491" y="2665046"/>
            <a:ext cx="6020418" cy="923330"/>
          </a:xfrm>
          <a:prstGeom prst="rect">
            <a:avLst/>
          </a:prstGeom>
          <a:noFill/>
        </p:spPr>
        <p:txBody>
          <a:bodyPr wrap="square" lIns="91440" tIns="45720" rIns="91440" bIns="45720">
            <a:spAutoFit/>
          </a:bodyPr>
          <a:lstStyle/>
          <a:p>
            <a:pPr algn="dist"/>
            <a:r>
              <a:rPr lang="zh-CN" altLang="en-US" sz="540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感谢您的观看</a:t>
            </a:r>
            <a:endParaRPr lang="zh-CN" altLang="en-US" sz="5400" b="0" cap="none" spc="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pic>
        <p:nvPicPr>
          <p:cNvPr id="72" name="New picture"/>
          <p:cNvPicPr/>
          <p:nvPr/>
        </p:nvPicPr>
        <p:blipFill>
          <a:blip r:embed="rId2"/>
          <a:stretch>
            <a:fillRect/>
          </a:stretch>
        </p:blipFill>
        <p:spPr>
          <a:xfrm>
            <a:off x="11836400" y="10972800"/>
            <a:ext cx="330200" cy="241300"/>
          </a:xfrm>
          <a:prstGeom prst="cube">
            <a:avLst/>
          </a:prstGeom>
        </p:spPr>
      </p:pic>
      <p:pic>
        <p:nvPicPr>
          <p:cNvPr id="73" name="New picture"/>
          <p:cNvPicPr/>
          <p:nvPr/>
        </p:nvPicPr>
        <p:blipFill>
          <a:blip r:embed="rId3"/>
          <a:stretch>
            <a:fillRect/>
          </a:stretch>
        </p:blipFill>
        <p:spPr>
          <a:xfrm>
            <a:off x="12534900" y="12560300"/>
            <a:ext cx="355600" cy="254000"/>
          </a:xfrm>
          <a:prstGeom prst="cube">
            <a:avLst/>
          </a:prstGeom>
        </p:spPr>
      </p:pic>
    </p:spTree>
    <p:custDataLst>
      <p:tags r:id="rId4"/>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标题 31"/>
          <p:cNvSpPr>
            <a:spLocks noGrp="1"/>
          </p:cNvSpPr>
          <p:nvPr>
            <p:ph type="title"/>
          </p:nvPr>
        </p:nvSpPr>
        <p:spPr>
          <a:xfrm>
            <a:off x="1287780" y="0"/>
            <a:ext cx="9130030" cy="705485"/>
          </a:xfrm>
        </p:spPr>
        <p:txBody>
          <a:bodyPr/>
          <a:lstStyle/>
          <a:p>
            <a:pPr algn="ctr"/>
            <a:r>
              <a:rPr>
                <a:solidFill>
                  <a:srgbClr val="00B050"/>
                </a:solidFill>
                <a:latin typeface="+mj-lt"/>
                <a:cs typeface="+mj-lt"/>
                <a:sym typeface="+mn-ea"/>
              </a:rPr>
              <a:t>单元构词扩展词汇</a:t>
            </a:r>
            <a:endParaRPr lang="zh-CN" altLang="en-US"/>
          </a:p>
        </p:txBody>
      </p:sp>
      <p:graphicFrame>
        <p:nvGraphicFramePr>
          <p:cNvPr id="33" name="表格 32"/>
          <p:cNvGraphicFramePr>
            <a:graphicFrameLocks noGrp="1"/>
          </p:cNvGraphicFramePr>
          <p:nvPr>
            <p:custDataLst>
              <p:tags r:id="rId1"/>
            </p:custDataLst>
          </p:nvPr>
        </p:nvGraphicFramePr>
        <p:xfrm>
          <a:off x="172085" y="705485"/>
          <a:ext cx="11861800" cy="5998210"/>
        </p:xfrm>
        <a:graphic>
          <a:graphicData uri="http://schemas.openxmlformats.org/drawingml/2006/table">
            <a:tbl>
              <a:tblPr firstRow="1" bandRow="1">
                <a:tableStyleId>{5C22544A-7EE6-4342-B048-85BDC9FD1C3A}</a:tableStyleId>
              </a:tblPr>
              <a:tblGrid>
                <a:gridCol w="5930900"/>
                <a:gridCol w="5930900"/>
              </a:tblGrid>
              <a:tr h="872490">
                <a:tc>
                  <a:txBody>
                    <a:bodyPr wrap="square"/>
                    <a:lstStyle/>
                    <a:p>
                      <a:pPr>
                        <a:buNone/>
                      </a:pPr>
                      <a:endParaRPr lang="en-US" altLang="zh-CN" sz="2400" b="0">
                        <a:solidFill>
                          <a:schemeClr val="tx1"/>
                        </a:solidFill>
                        <a:latin typeface="Times New Roman" panose="02020603050405020304" charset="0"/>
                        <a:cs typeface="Times New Roman" panose="02020603050405020304" charset="0"/>
                      </a:endParaRPr>
                    </a:p>
                    <a:p>
                      <a:pPr>
                        <a:buNone/>
                      </a:pPr>
                      <a:r>
                        <a:rPr lang="en-US" altLang="zh-CN" sz="2400" b="0">
                          <a:solidFill>
                            <a:schemeClr val="tx1"/>
                          </a:solidFill>
                          <a:latin typeface="Times New Roman" panose="02020603050405020304" charset="0"/>
                          <a:cs typeface="Times New Roman" panose="02020603050405020304" charset="0"/>
                        </a:rPr>
                        <a:t>1  hazard  adj. </a:t>
                      </a:r>
                      <a:r>
                        <a:rPr lang="en-US" altLang="zh-CN" sz="2400" b="0">
                          <a:solidFill>
                            <a:schemeClr val="tx1"/>
                          </a:solidFill>
                          <a:latin typeface="Times New Roman" panose="02020603050405020304" charset="0"/>
                          <a:ea typeface="宋体" panose="02010600030101010101" pitchFamily="2" charset="-122"/>
                          <a:cs typeface="Times New Roman" panose="02020603050405020304" charset="0"/>
                        </a:rPr>
                        <a:t>→ </a:t>
                      </a:r>
                      <a:r>
                        <a:rPr lang="en-US" altLang="zh-CN" sz="2400" b="0">
                          <a:solidFill>
                            <a:schemeClr val="tx1"/>
                          </a:solidFill>
                          <a:latin typeface="Times New Roman" panose="02020603050405020304" charset="0"/>
                          <a:cs typeface="Times New Roman" panose="02020603050405020304" charset="0"/>
                        </a:rPr>
                        <a:t> n. __________________</a:t>
                      </a:r>
                      <a:endParaRPr lang="en-US" altLang="zh-CN" sz="2400" b="0">
                        <a:solidFill>
                          <a:schemeClr val="tx1"/>
                        </a:solidFill>
                        <a:latin typeface="Times New Roman" panose="02020603050405020304" charset="0"/>
                        <a:cs typeface="Times New Roman" panose="02020603050405020304" charset="0"/>
                      </a:endParaRPr>
                    </a:p>
                  </a:txBody>
                  <a:tcPr vert="horz">
                    <a:solidFill>
                      <a:schemeClr val="tx2">
                        <a:lumMod val="10000"/>
                        <a:lumOff val="90000"/>
                      </a:schemeClr>
                    </a:solidFill>
                  </a:tcPr>
                </a:tc>
                <a:tc>
                  <a:txBody>
                    <a:bodyPr wrap="square"/>
                    <a:lstStyle/>
                    <a:p>
                      <a:pPr>
                        <a:buNone/>
                      </a:pPr>
                      <a:endParaRPr lang="zh-CN" altLang="en-US" sz="2400" b="0">
                        <a:solidFill>
                          <a:schemeClr val="tx1"/>
                        </a:solidFill>
                        <a:latin typeface="Times New Roman" panose="02020603050405020304" charset="0"/>
                        <a:cs typeface="Times New Roman" panose="02020603050405020304" charset="0"/>
                      </a:endParaRPr>
                    </a:p>
                    <a:p>
                      <a:pPr>
                        <a:buNone/>
                      </a:pPr>
                      <a:r>
                        <a:rPr lang="en-US" altLang="zh-CN" sz="2400" b="0">
                          <a:solidFill>
                            <a:schemeClr val="tx1"/>
                          </a:solidFill>
                          <a:latin typeface="Times New Roman" panose="02020603050405020304" charset="0"/>
                          <a:cs typeface="Times New Roman" panose="02020603050405020304" charset="0"/>
                        </a:rPr>
                        <a:t>8  demonstrate  v. </a:t>
                      </a:r>
                      <a:r>
                        <a:rPr lang="en-US" altLang="zh-CN" sz="2400" b="0">
                          <a:solidFill>
                            <a:schemeClr val="tx1"/>
                          </a:solidFill>
                          <a:latin typeface="Times New Roman" panose="02020603050405020304" charset="0"/>
                          <a:ea typeface="宋体" panose="02010600030101010101" pitchFamily="2" charset="-122"/>
                          <a:cs typeface="Times New Roman" panose="02020603050405020304" charset="0"/>
                          <a:sym typeface="+mn-ea"/>
                        </a:rPr>
                        <a:t>→ n. ________________</a:t>
                      </a:r>
                      <a:endParaRPr lang="en-US" altLang="zh-CN" sz="2400" b="0">
                        <a:solidFill>
                          <a:schemeClr val="tx1"/>
                        </a:solidFill>
                        <a:latin typeface="Times New Roman" panose="02020603050405020304" charset="0"/>
                        <a:ea typeface="宋体" panose="02010600030101010101" pitchFamily="2" charset="-122"/>
                        <a:cs typeface="Times New Roman" panose="02020603050405020304" charset="0"/>
                        <a:sym typeface="+mn-ea"/>
                      </a:endParaRPr>
                    </a:p>
                  </a:txBody>
                  <a:tcPr vert="horz">
                    <a:solidFill>
                      <a:schemeClr val="tx2">
                        <a:lumMod val="10000"/>
                        <a:lumOff val="90000"/>
                      </a:schemeClr>
                    </a:solidFill>
                  </a:tcPr>
                </a:tc>
              </a:tr>
              <a:tr h="871855">
                <a:tc>
                  <a:txBody>
                    <a:bodyPr wrap="square"/>
                    <a:lstStyle/>
                    <a:p>
                      <a:pPr>
                        <a:buNone/>
                      </a:pPr>
                      <a:endParaRPr lang="en-US" altLang="zh-CN"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2  tragedy  n. </a:t>
                      </a:r>
                      <a:r>
                        <a:rPr lang="en-US" altLang="zh-CN" sz="2400">
                          <a:latin typeface="Times New Roman" panose="02020603050405020304" charset="0"/>
                          <a:ea typeface="宋体" panose="02010600030101010101" pitchFamily="2" charset="-122"/>
                          <a:cs typeface="Times New Roman" panose="02020603050405020304" charset="0"/>
                          <a:sym typeface="+mn-ea"/>
                        </a:rPr>
                        <a:t>→adj. __________________</a:t>
                      </a:r>
                      <a:endParaRPr lang="en-US" altLang="zh-CN" sz="2400">
                        <a:latin typeface="Times New Roman" panose="02020603050405020304" charset="0"/>
                        <a:cs typeface="Times New Roman" panose="02020603050405020304" charset="0"/>
                      </a:endParaRPr>
                    </a:p>
                  </a:txBody>
                  <a:tcPr vert="horz"/>
                </a:tc>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9  explore  v.</a:t>
                      </a:r>
                      <a:r>
                        <a:rPr lang="en-US" altLang="zh-CN" sz="2400">
                          <a:latin typeface="Times New Roman" panose="02020603050405020304" charset="0"/>
                          <a:ea typeface="宋体" panose="02010600030101010101" pitchFamily="2" charset="-122"/>
                          <a:cs typeface="Times New Roman" panose="02020603050405020304" charset="0"/>
                          <a:sym typeface="+mn-ea"/>
                        </a:rPr>
                        <a:t>→ n. _________________</a:t>
                      </a:r>
                      <a:endParaRPr lang="en-US" altLang="zh-CN" sz="2400">
                        <a:latin typeface="Times New Roman" panose="02020603050405020304" charset="0"/>
                        <a:cs typeface="Times New Roman" panose="02020603050405020304" charset="0"/>
                      </a:endParaRPr>
                    </a:p>
                  </a:txBody>
                  <a:tcPr vert="horz"/>
                </a:tc>
              </a:tr>
              <a:tr h="851535">
                <a:tc>
                  <a:txBody>
                    <a:bodyPr wrap="square"/>
                    <a:lstStyle/>
                    <a:p>
                      <a:pPr>
                        <a:buNone/>
                      </a:pPr>
                      <a:endParaRPr lang="en-US" altLang="zh-CN" sz="2400">
                        <a:latin typeface="Times New Roman" panose="02020603050405020304" charset="0"/>
                        <a:ea typeface="宋体" panose="02010600030101010101" pitchFamily="2" charset="-122"/>
                        <a:cs typeface="Times New Roman" panose="02020603050405020304" charset="0"/>
                        <a:sym typeface="+mn-ea"/>
                      </a:endParaRPr>
                    </a:p>
                    <a:p>
                      <a:pPr>
                        <a:buNone/>
                      </a:pPr>
                      <a:r>
                        <a:rPr lang="en-US" altLang="zh-CN" sz="2400">
                          <a:latin typeface="Times New Roman" panose="02020603050405020304" charset="0"/>
                          <a:ea typeface="宋体" panose="02010600030101010101" pitchFamily="2" charset="-122"/>
                          <a:cs typeface="Times New Roman" panose="02020603050405020304" charset="0"/>
                          <a:sym typeface="+mn-ea"/>
                        </a:rPr>
                        <a:t>3  simulate  v. → adj. _________________</a:t>
                      </a:r>
                      <a:endParaRPr lang="zh-CN" altLang="en-US" sz="2400">
                        <a:latin typeface="Times New Roman" panose="02020603050405020304" charset="0"/>
                        <a:cs typeface="Times New Roman" panose="02020603050405020304" charset="0"/>
                      </a:endParaRPr>
                    </a:p>
                  </a:txBody>
                  <a:tcPr vert="horz"/>
                </a:tc>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10  rely  v. </a:t>
                      </a:r>
                      <a:r>
                        <a:rPr lang="en-US" altLang="zh-CN" sz="2400">
                          <a:latin typeface="Times New Roman" panose="02020603050405020304" charset="0"/>
                          <a:ea typeface="宋体" panose="02010600030101010101" pitchFamily="2" charset="-122"/>
                          <a:cs typeface="Times New Roman" panose="02020603050405020304" charset="0"/>
                          <a:sym typeface="+mn-ea"/>
                        </a:rPr>
                        <a:t>→ adj.  _________________</a:t>
                      </a:r>
                      <a:endParaRPr lang="en-US" altLang="zh-CN" sz="2400">
                        <a:latin typeface="Times New Roman" panose="02020603050405020304" charset="0"/>
                        <a:cs typeface="Times New Roman" panose="02020603050405020304" charset="0"/>
                      </a:endParaRPr>
                    </a:p>
                  </a:txBody>
                  <a:tcPr vert="horz"/>
                </a:tc>
              </a:tr>
              <a:tr h="850900">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4  conceivable  adj.</a:t>
                      </a:r>
                      <a:r>
                        <a:rPr lang="en-US" altLang="zh-CN" sz="2400">
                          <a:latin typeface="Times New Roman" panose="02020603050405020304" charset="0"/>
                          <a:ea typeface="宋体" panose="02010600030101010101" pitchFamily="2" charset="-122"/>
                          <a:cs typeface="Times New Roman" panose="02020603050405020304" charset="0"/>
                          <a:sym typeface="+mn-ea"/>
                        </a:rPr>
                        <a:t>→adv. _______________</a:t>
                      </a:r>
                      <a:endParaRPr lang="en-US" altLang="zh-CN" sz="2400">
                        <a:latin typeface="Times New Roman" panose="02020603050405020304" charset="0"/>
                        <a:cs typeface="Times New Roman" panose="02020603050405020304" charset="0"/>
                      </a:endParaRPr>
                    </a:p>
                  </a:txBody>
                  <a:tcPr vert="horz"/>
                </a:tc>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11  observatory  n. </a:t>
                      </a:r>
                      <a:r>
                        <a:rPr lang="en-US" altLang="zh-CN" sz="2400">
                          <a:latin typeface="Times New Roman" panose="02020603050405020304" charset="0"/>
                          <a:ea typeface="宋体" panose="02010600030101010101" pitchFamily="2" charset="-122"/>
                          <a:cs typeface="Times New Roman" panose="02020603050405020304" charset="0"/>
                          <a:sym typeface="+mn-ea"/>
                        </a:rPr>
                        <a:t>→ v. ______________</a:t>
                      </a:r>
                      <a:endParaRPr lang="en-US" altLang="zh-CN" sz="2400">
                        <a:latin typeface="Times New Roman" panose="02020603050405020304" charset="0"/>
                        <a:cs typeface="Times New Roman" panose="02020603050405020304" charset="0"/>
                      </a:endParaRPr>
                    </a:p>
                  </a:txBody>
                  <a:tcPr vert="horz"/>
                </a:tc>
              </a:tr>
              <a:tr h="850265">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5  invisible  adj.</a:t>
                      </a:r>
                      <a:r>
                        <a:rPr lang="en-US" altLang="zh-CN" sz="2400">
                          <a:latin typeface="Times New Roman" panose="02020603050405020304" charset="0"/>
                          <a:ea typeface="宋体" panose="02010600030101010101" pitchFamily="2" charset="-122"/>
                          <a:cs typeface="Times New Roman" panose="02020603050405020304" charset="0"/>
                          <a:sym typeface="+mn-ea"/>
                        </a:rPr>
                        <a:t>→ adv. ________________</a:t>
                      </a:r>
                      <a:endParaRPr lang="en-US" altLang="zh-CN" sz="2400">
                        <a:latin typeface="Times New Roman" panose="02020603050405020304" charset="0"/>
                        <a:cs typeface="Times New Roman" panose="02020603050405020304" charset="0"/>
                      </a:endParaRPr>
                    </a:p>
                  </a:txBody>
                  <a:tcPr vert="horz"/>
                </a:tc>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12  exist  v. </a:t>
                      </a:r>
                      <a:r>
                        <a:rPr lang="en-US" altLang="zh-CN" sz="2400">
                          <a:latin typeface="Times New Roman" panose="02020603050405020304" charset="0"/>
                          <a:ea typeface="宋体" panose="02010600030101010101" pitchFamily="2" charset="-122"/>
                          <a:cs typeface="Times New Roman" panose="02020603050405020304" charset="0"/>
                          <a:sym typeface="+mn-ea"/>
                        </a:rPr>
                        <a:t>→ n. _________________</a:t>
                      </a:r>
                      <a:endParaRPr lang="en-US" altLang="zh-CN" sz="2400">
                        <a:latin typeface="Times New Roman" panose="02020603050405020304" charset="0"/>
                        <a:cs typeface="Times New Roman" panose="02020603050405020304" charset="0"/>
                      </a:endParaRPr>
                    </a:p>
                  </a:txBody>
                  <a:tcPr vert="horz"/>
                </a:tc>
              </a:tr>
              <a:tr h="850900">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6  subatom  n. </a:t>
                      </a:r>
                      <a:r>
                        <a:rPr lang="en-US" altLang="zh-CN" sz="2400">
                          <a:latin typeface="Times New Roman" panose="02020603050405020304" charset="0"/>
                          <a:ea typeface="宋体" panose="02010600030101010101" pitchFamily="2" charset="-122"/>
                          <a:cs typeface="Times New Roman" panose="02020603050405020304" charset="0"/>
                          <a:sym typeface="+mn-ea"/>
                        </a:rPr>
                        <a:t>→ adj. _________________</a:t>
                      </a:r>
                      <a:endParaRPr lang="en-US" altLang="zh-CN" sz="2400">
                        <a:latin typeface="Times New Roman" panose="02020603050405020304" charset="0"/>
                        <a:cs typeface="Times New Roman" panose="02020603050405020304" charset="0"/>
                      </a:endParaRPr>
                    </a:p>
                  </a:txBody>
                  <a:tcPr vert="horz"/>
                </a:tc>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13  archeology  n. </a:t>
                      </a:r>
                      <a:r>
                        <a:rPr lang="en-US" altLang="zh-CN" sz="2400">
                          <a:latin typeface="Times New Roman" panose="02020603050405020304" charset="0"/>
                          <a:ea typeface="宋体" panose="02010600030101010101" pitchFamily="2" charset="-122"/>
                          <a:cs typeface="Times New Roman" panose="02020603050405020304" charset="0"/>
                          <a:sym typeface="+mn-ea"/>
                        </a:rPr>
                        <a:t>→ adj. ______________</a:t>
                      </a:r>
                      <a:endParaRPr lang="en-US" altLang="zh-CN" sz="2400">
                        <a:latin typeface="Times New Roman" panose="02020603050405020304" charset="0"/>
                        <a:cs typeface="Times New Roman" panose="02020603050405020304" charset="0"/>
                      </a:endParaRPr>
                    </a:p>
                  </a:txBody>
                  <a:tcPr vert="horz"/>
                </a:tc>
              </a:tr>
              <a:tr h="850265">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7  innovate  v. </a:t>
                      </a:r>
                      <a:r>
                        <a:rPr lang="en-US" altLang="zh-CN" sz="2400">
                          <a:latin typeface="Times New Roman" panose="02020603050405020304" charset="0"/>
                          <a:ea typeface="宋体" panose="02010600030101010101" pitchFamily="2" charset="-122"/>
                          <a:cs typeface="Times New Roman" panose="02020603050405020304" charset="0"/>
                          <a:sym typeface="+mn-ea"/>
                        </a:rPr>
                        <a:t>→ n. __________________</a:t>
                      </a:r>
                      <a:endParaRPr lang="en-US" altLang="zh-CN" sz="2400">
                        <a:latin typeface="Times New Roman" panose="02020603050405020304" charset="0"/>
                        <a:cs typeface="Times New Roman" panose="02020603050405020304" charset="0"/>
                      </a:endParaRPr>
                    </a:p>
                  </a:txBody>
                  <a:tcPr vert="horz"/>
                </a:tc>
                <a:tc>
                  <a:txBody>
                    <a:bodyPr wrap="square"/>
                    <a:lstStyle/>
                    <a:p>
                      <a:pPr>
                        <a:buNone/>
                      </a:pPr>
                      <a:endParaRPr lang="zh-CN" altLang="en-US" sz="2400">
                        <a:latin typeface="Times New Roman" panose="02020603050405020304" charset="0"/>
                        <a:cs typeface="Times New Roman" panose="02020603050405020304" charset="0"/>
                      </a:endParaRPr>
                    </a:p>
                    <a:p>
                      <a:pPr>
                        <a:buNone/>
                      </a:pPr>
                      <a:r>
                        <a:rPr lang="en-US" altLang="zh-CN" sz="2400">
                          <a:latin typeface="Times New Roman" panose="02020603050405020304" charset="0"/>
                          <a:cs typeface="Times New Roman" panose="02020603050405020304" charset="0"/>
                        </a:rPr>
                        <a:t>14 imaginable  adj. </a:t>
                      </a:r>
                      <a:r>
                        <a:rPr lang="en-US" altLang="zh-CN" sz="2400">
                          <a:latin typeface="Times New Roman" panose="02020603050405020304" charset="0"/>
                          <a:ea typeface="宋体" panose="02010600030101010101" pitchFamily="2" charset="-122"/>
                          <a:cs typeface="Times New Roman" panose="02020603050405020304" charset="0"/>
                          <a:sym typeface="+mn-ea"/>
                        </a:rPr>
                        <a:t>→ v. _______________</a:t>
                      </a:r>
                      <a:endParaRPr lang="en-US" altLang="zh-CN" sz="2400">
                        <a:latin typeface="Times New Roman" panose="02020603050405020304" charset="0"/>
                        <a:cs typeface="Times New Roman" panose="02020603050405020304" charset="0"/>
                      </a:endParaRPr>
                    </a:p>
                  </a:txBody>
                  <a:tcPr vert="horz"/>
                </a:tc>
              </a:tr>
            </a:tbl>
          </a:graphicData>
        </a:graphic>
      </p:graphicFrame>
      <p:sp>
        <p:nvSpPr>
          <p:cNvPr id="2" name="文本框 1"/>
          <p:cNvSpPr txBox="1"/>
          <p:nvPr/>
        </p:nvSpPr>
        <p:spPr>
          <a:xfrm>
            <a:off x="2999740" y="1016000"/>
            <a:ext cx="2200910" cy="460375"/>
          </a:xfrm>
          <a:prstGeom prst="rect">
            <a:avLst/>
          </a:prstGeom>
          <a:noFill/>
        </p:spPr>
        <p:txBody>
          <a:bodyPr wrap="square" rtlCol="0">
            <a:spAutoFit/>
          </a:bodyPr>
          <a:lstStyle/>
          <a:p>
            <a:pPr algn="ctr"/>
            <a:r>
              <a:rPr lang="en-US" altLang="zh-CN" sz="2400">
                <a:solidFill>
                  <a:srgbClr val="FF0000"/>
                </a:solidFill>
              </a:rPr>
              <a:t>hazardous </a:t>
            </a:r>
            <a:endParaRPr lang="en-US" altLang="zh-CN" sz="2400">
              <a:solidFill>
                <a:srgbClr val="FF0000"/>
              </a:solidFill>
            </a:endParaRPr>
          </a:p>
        </p:txBody>
      </p:sp>
      <p:sp>
        <p:nvSpPr>
          <p:cNvPr id="3" name="文本框 2"/>
          <p:cNvSpPr txBox="1"/>
          <p:nvPr/>
        </p:nvSpPr>
        <p:spPr>
          <a:xfrm>
            <a:off x="3056255" y="1862455"/>
            <a:ext cx="2145030" cy="460375"/>
          </a:xfrm>
          <a:prstGeom prst="rect">
            <a:avLst/>
          </a:prstGeom>
          <a:noFill/>
        </p:spPr>
        <p:txBody>
          <a:bodyPr wrap="square" rtlCol="0">
            <a:spAutoFit/>
          </a:bodyPr>
          <a:lstStyle/>
          <a:p>
            <a:pPr algn="ctr"/>
            <a:r>
              <a:rPr lang="en-US" altLang="zh-CN" sz="2400">
                <a:solidFill>
                  <a:srgbClr val="FF0000"/>
                </a:solidFill>
              </a:rPr>
              <a:t> tragical </a:t>
            </a:r>
            <a:endParaRPr lang="en-US" altLang="zh-CN" sz="2400">
              <a:solidFill>
                <a:srgbClr val="FF0000"/>
              </a:solidFill>
            </a:endParaRPr>
          </a:p>
        </p:txBody>
      </p:sp>
      <p:sp>
        <p:nvSpPr>
          <p:cNvPr id="4" name="文本框 3"/>
          <p:cNvSpPr txBox="1"/>
          <p:nvPr/>
        </p:nvSpPr>
        <p:spPr>
          <a:xfrm>
            <a:off x="3254375" y="2750185"/>
            <a:ext cx="2046605" cy="460375"/>
          </a:xfrm>
          <a:prstGeom prst="rect">
            <a:avLst/>
          </a:prstGeom>
          <a:noFill/>
        </p:spPr>
        <p:txBody>
          <a:bodyPr wrap="square" rtlCol="0">
            <a:spAutoFit/>
          </a:bodyPr>
          <a:lstStyle/>
          <a:p>
            <a:pPr algn="ctr"/>
            <a:r>
              <a:rPr lang="en-US" altLang="zh-CN"/>
              <a:t> </a:t>
            </a:r>
            <a:r>
              <a:rPr lang="en-US" altLang="zh-CN" sz="2400">
                <a:solidFill>
                  <a:srgbClr val="FF0000"/>
                </a:solidFill>
              </a:rPr>
              <a:t>simulated</a:t>
            </a:r>
            <a:endParaRPr lang="en-US" altLang="zh-CN" sz="2400">
              <a:solidFill>
                <a:srgbClr val="FF0000"/>
              </a:solidFill>
            </a:endParaRPr>
          </a:p>
        </p:txBody>
      </p:sp>
      <p:sp>
        <p:nvSpPr>
          <p:cNvPr id="5" name="文本框 4"/>
          <p:cNvSpPr txBox="1"/>
          <p:nvPr/>
        </p:nvSpPr>
        <p:spPr>
          <a:xfrm>
            <a:off x="3677285" y="3553460"/>
            <a:ext cx="2032635" cy="460375"/>
          </a:xfrm>
          <a:prstGeom prst="rect">
            <a:avLst/>
          </a:prstGeom>
          <a:noFill/>
        </p:spPr>
        <p:txBody>
          <a:bodyPr wrap="square" rtlCol="0">
            <a:spAutoFit/>
          </a:bodyPr>
          <a:lstStyle/>
          <a:p>
            <a:r>
              <a:rPr lang="en-US" altLang="zh-CN" sz="2400">
                <a:solidFill>
                  <a:srgbClr val="FF0000"/>
                </a:solidFill>
              </a:rPr>
              <a:t>conceivably</a:t>
            </a:r>
            <a:endParaRPr lang="en-US" altLang="zh-CN" sz="2400">
              <a:solidFill>
                <a:srgbClr val="FF0000"/>
              </a:solidFill>
            </a:endParaRPr>
          </a:p>
        </p:txBody>
      </p:sp>
      <p:sp>
        <p:nvSpPr>
          <p:cNvPr id="6" name="文本框 5"/>
          <p:cNvSpPr txBox="1"/>
          <p:nvPr/>
        </p:nvSpPr>
        <p:spPr>
          <a:xfrm>
            <a:off x="3353435" y="4356100"/>
            <a:ext cx="1708150" cy="460375"/>
          </a:xfrm>
          <a:prstGeom prst="rect">
            <a:avLst/>
          </a:prstGeom>
          <a:noFill/>
        </p:spPr>
        <p:txBody>
          <a:bodyPr wrap="square" rtlCol="0">
            <a:spAutoFit/>
          </a:bodyPr>
          <a:lstStyle/>
          <a:p>
            <a:r>
              <a:rPr lang="en-US" altLang="zh-CN" sz="2400">
                <a:solidFill>
                  <a:srgbClr val="FF0000"/>
                </a:solidFill>
              </a:rPr>
              <a:t>  invisibly</a:t>
            </a:r>
            <a:endParaRPr lang="en-US" altLang="zh-CN" sz="2400">
              <a:solidFill>
                <a:srgbClr val="FF0000"/>
              </a:solidFill>
            </a:endParaRPr>
          </a:p>
        </p:txBody>
      </p:sp>
      <p:sp>
        <p:nvSpPr>
          <p:cNvPr id="7" name="文本框 6"/>
          <p:cNvSpPr txBox="1"/>
          <p:nvPr/>
        </p:nvSpPr>
        <p:spPr>
          <a:xfrm>
            <a:off x="3211195" y="5244465"/>
            <a:ext cx="1990090" cy="460375"/>
          </a:xfrm>
          <a:prstGeom prst="rect">
            <a:avLst/>
          </a:prstGeom>
          <a:noFill/>
        </p:spPr>
        <p:txBody>
          <a:bodyPr wrap="square" rtlCol="0">
            <a:spAutoFit/>
          </a:bodyPr>
          <a:lstStyle/>
          <a:p>
            <a:r>
              <a:rPr lang="en-US" altLang="zh-CN"/>
              <a:t> </a:t>
            </a:r>
            <a:r>
              <a:rPr lang="en-US" altLang="zh-CN" sz="2400">
                <a:solidFill>
                  <a:srgbClr val="FF0000"/>
                </a:solidFill>
              </a:rPr>
              <a:t>subatomic </a:t>
            </a:r>
            <a:endParaRPr lang="en-US" altLang="zh-CN" sz="2400">
              <a:solidFill>
                <a:srgbClr val="FF0000"/>
              </a:solidFill>
            </a:endParaRPr>
          </a:p>
        </p:txBody>
      </p:sp>
      <p:sp>
        <p:nvSpPr>
          <p:cNvPr id="8" name="文本框 7"/>
          <p:cNvSpPr txBox="1"/>
          <p:nvPr/>
        </p:nvSpPr>
        <p:spPr>
          <a:xfrm>
            <a:off x="2887980" y="6090920"/>
            <a:ext cx="2173605" cy="460375"/>
          </a:xfrm>
          <a:prstGeom prst="rect">
            <a:avLst/>
          </a:prstGeom>
          <a:noFill/>
        </p:spPr>
        <p:txBody>
          <a:bodyPr wrap="square" rtlCol="0">
            <a:spAutoFit/>
          </a:bodyPr>
          <a:lstStyle/>
          <a:p>
            <a:r>
              <a:rPr lang="en-US" altLang="zh-CN"/>
              <a:t> </a:t>
            </a:r>
            <a:r>
              <a:rPr lang="en-US" altLang="zh-CN" sz="2400">
                <a:solidFill>
                  <a:srgbClr val="FF0000"/>
                </a:solidFill>
              </a:rPr>
              <a:t> innovation </a:t>
            </a:r>
            <a:endParaRPr lang="en-US" altLang="zh-CN" sz="2400">
              <a:solidFill>
                <a:srgbClr val="FF0000"/>
              </a:solidFill>
            </a:endParaRPr>
          </a:p>
        </p:txBody>
      </p:sp>
      <p:sp>
        <p:nvSpPr>
          <p:cNvPr id="9" name="文本框 8"/>
          <p:cNvSpPr txBox="1"/>
          <p:nvPr/>
        </p:nvSpPr>
        <p:spPr>
          <a:xfrm>
            <a:off x="9138285" y="1016000"/>
            <a:ext cx="2313940" cy="460375"/>
          </a:xfrm>
          <a:prstGeom prst="rect">
            <a:avLst/>
          </a:prstGeom>
          <a:noFill/>
        </p:spPr>
        <p:txBody>
          <a:bodyPr wrap="square" rtlCol="0">
            <a:spAutoFit/>
          </a:bodyPr>
          <a:lstStyle/>
          <a:p>
            <a:r>
              <a:rPr lang="en-US" altLang="zh-CN"/>
              <a:t> </a:t>
            </a:r>
            <a:r>
              <a:rPr lang="en-US" altLang="zh-CN" sz="2400">
                <a:solidFill>
                  <a:srgbClr val="FF0000"/>
                </a:solidFill>
              </a:rPr>
              <a:t>demonstration</a:t>
            </a:r>
            <a:endParaRPr lang="en-US" altLang="zh-CN" sz="2400">
              <a:solidFill>
                <a:srgbClr val="FF0000"/>
              </a:solidFill>
            </a:endParaRPr>
          </a:p>
        </p:txBody>
      </p:sp>
      <p:sp>
        <p:nvSpPr>
          <p:cNvPr id="10" name="文本框 9"/>
          <p:cNvSpPr txBox="1"/>
          <p:nvPr/>
        </p:nvSpPr>
        <p:spPr>
          <a:xfrm>
            <a:off x="8559800" y="1899920"/>
            <a:ext cx="2201545" cy="460375"/>
          </a:xfrm>
          <a:prstGeom prst="rect">
            <a:avLst/>
          </a:prstGeom>
          <a:noFill/>
        </p:spPr>
        <p:txBody>
          <a:bodyPr wrap="square" rtlCol="0">
            <a:spAutoFit/>
          </a:bodyPr>
          <a:lstStyle/>
          <a:p>
            <a:r>
              <a:rPr lang="en-US" altLang="zh-CN"/>
              <a:t> </a:t>
            </a:r>
            <a:r>
              <a:rPr lang="en-US" altLang="zh-CN" sz="2400">
                <a:solidFill>
                  <a:srgbClr val="FF0000"/>
                </a:solidFill>
              </a:rPr>
              <a:t>exploration</a:t>
            </a:r>
            <a:endParaRPr lang="en-US" altLang="zh-CN" sz="2400">
              <a:solidFill>
                <a:srgbClr val="FF0000"/>
              </a:solidFill>
            </a:endParaRPr>
          </a:p>
        </p:txBody>
      </p:sp>
      <p:sp>
        <p:nvSpPr>
          <p:cNvPr id="11" name="文本框 10"/>
          <p:cNvSpPr txBox="1"/>
          <p:nvPr/>
        </p:nvSpPr>
        <p:spPr>
          <a:xfrm>
            <a:off x="8912225" y="2718435"/>
            <a:ext cx="1849120" cy="460375"/>
          </a:xfrm>
          <a:prstGeom prst="rect">
            <a:avLst/>
          </a:prstGeom>
          <a:noFill/>
        </p:spPr>
        <p:txBody>
          <a:bodyPr wrap="square" rtlCol="0">
            <a:spAutoFit/>
          </a:bodyPr>
          <a:lstStyle/>
          <a:p>
            <a:r>
              <a:rPr lang="en-US" altLang="zh-CN" sz="2400">
                <a:solidFill>
                  <a:srgbClr val="FF0000"/>
                </a:solidFill>
              </a:rPr>
              <a:t>  reliable </a:t>
            </a:r>
            <a:endParaRPr lang="en-US" altLang="zh-CN" sz="2400">
              <a:solidFill>
                <a:srgbClr val="FF0000"/>
              </a:solidFill>
            </a:endParaRPr>
          </a:p>
        </p:txBody>
      </p:sp>
      <p:sp>
        <p:nvSpPr>
          <p:cNvPr id="12" name="文本框 11"/>
          <p:cNvSpPr txBox="1"/>
          <p:nvPr/>
        </p:nvSpPr>
        <p:spPr>
          <a:xfrm>
            <a:off x="9425305" y="3536950"/>
            <a:ext cx="1651000" cy="460375"/>
          </a:xfrm>
          <a:prstGeom prst="rect">
            <a:avLst/>
          </a:prstGeom>
          <a:noFill/>
        </p:spPr>
        <p:txBody>
          <a:bodyPr wrap="square" rtlCol="0">
            <a:spAutoFit/>
          </a:bodyPr>
          <a:lstStyle/>
          <a:p>
            <a:r>
              <a:rPr lang="en-US" altLang="zh-CN"/>
              <a:t>  </a:t>
            </a:r>
            <a:r>
              <a:rPr lang="en-US" altLang="zh-CN" sz="2400">
                <a:solidFill>
                  <a:srgbClr val="FF0000"/>
                </a:solidFill>
              </a:rPr>
              <a:t>observe</a:t>
            </a:r>
            <a:endParaRPr lang="en-US" altLang="zh-CN" sz="2400">
              <a:solidFill>
                <a:srgbClr val="FF0000"/>
              </a:solidFill>
            </a:endParaRPr>
          </a:p>
        </p:txBody>
      </p:sp>
      <p:sp>
        <p:nvSpPr>
          <p:cNvPr id="13" name="文本框 12"/>
          <p:cNvSpPr txBox="1"/>
          <p:nvPr/>
        </p:nvSpPr>
        <p:spPr>
          <a:xfrm>
            <a:off x="8686800" y="4355465"/>
            <a:ext cx="1731010" cy="460375"/>
          </a:xfrm>
          <a:prstGeom prst="rect">
            <a:avLst/>
          </a:prstGeom>
          <a:noFill/>
        </p:spPr>
        <p:txBody>
          <a:bodyPr wrap="square" rtlCol="0">
            <a:spAutoFit/>
          </a:bodyPr>
          <a:lstStyle/>
          <a:p>
            <a:r>
              <a:rPr lang="en-US" altLang="zh-CN" sz="2400">
                <a:solidFill>
                  <a:srgbClr val="FF0000"/>
                </a:solidFill>
              </a:rPr>
              <a:t>  existence </a:t>
            </a:r>
            <a:endParaRPr lang="en-US" altLang="zh-CN" sz="2400">
              <a:solidFill>
                <a:srgbClr val="FF0000"/>
              </a:solidFill>
            </a:endParaRPr>
          </a:p>
        </p:txBody>
      </p:sp>
      <p:sp>
        <p:nvSpPr>
          <p:cNvPr id="14" name="文本框 13"/>
          <p:cNvSpPr txBox="1"/>
          <p:nvPr/>
        </p:nvSpPr>
        <p:spPr>
          <a:xfrm>
            <a:off x="9386570" y="5244465"/>
            <a:ext cx="2065655" cy="460375"/>
          </a:xfrm>
          <a:prstGeom prst="rect">
            <a:avLst/>
          </a:prstGeom>
          <a:noFill/>
        </p:spPr>
        <p:txBody>
          <a:bodyPr wrap="square" rtlCol="0">
            <a:spAutoFit/>
          </a:bodyPr>
          <a:lstStyle/>
          <a:p>
            <a:r>
              <a:rPr lang="en-US" altLang="zh-CN"/>
              <a:t> </a:t>
            </a:r>
            <a:r>
              <a:rPr lang="en-US" altLang="zh-CN" sz="2400">
                <a:solidFill>
                  <a:srgbClr val="FF0000"/>
                </a:solidFill>
              </a:rPr>
              <a:t>archeological</a:t>
            </a:r>
            <a:endParaRPr lang="en-US" altLang="zh-CN" sz="2400">
              <a:solidFill>
                <a:srgbClr val="FF0000"/>
              </a:solidFill>
            </a:endParaRPr>
          </a:p>
        </p:txBody>
      </p:sp>
      <p:sp>
        <p:nvSpPr>
          <p:cNvPr id="15" name="文本框 14"/>
          <p:cNvSpPr txBox="1"/>
          <p:nvPr/>
        </p:nvSpPr>
        <p:spPr>
          <a:xfrm>
            <a:off x="9515475" y="6133465"/>
            <a:ext cx="1560830" cy="460375"/>
          </a:xfrm>
          <a:prstGeom prst="rect">
            <a:avLst/>
          </a:prstGeom>
          <a:noFill/>
        </p:spPr>
        <p:txBody>
          <a:bodyPr wrap="square" rtlCol="0">
            <a:spAutoFit/>
          </a:bodyPr>
          <a:lstStyle/>
          <a:p>
            <a:r>
              <a:rPr lang="en-US" altLang="zh-CN"/>
              <a:t> </a:t>
            </a:r>
            <a:r>
              <a:rPr lang="en-US" altLang="zh-CN" sz="2400">
                <a:solidFill>
                  <a:srgbClr val="FF0000"/>
                </a:solidFill>
              </a:rPr>
              <a:t> imagine</a:t>
            </a:r>
            <a:endParaRPr lang="en-US" altLang="zh-CN" sz="2400">
              <a:solidFill>
                <a:srgbClr val="FF0000"/>
              </a:solidFill>
            </a:endParaRPr>
          </a:p>
        </p:txBody>
      </p:sp>
      <p:grpSp>
        <p:nvGrpSpPr>
          <p:cNvPr id="16" name="Group 21_1"/>
          <p:cNvGrpSpPr/>
          <p:nvPr/>
        </p:nvGrpSpPr>
        <p:grpSpPr>
          <a:xfrm>
            <a:off x="-492125" y="2540"/>
            <a:ext cx="12840335" cy="6701155"/>
            <a:chOff x="-1013679" y="-43169"/>
            <a:chExt cx="12858769" cy="6560166"/>
          </a:xfrm>
        </p:grpSpPr>
        <p:sp>
          <p:nvSpPr>
            <p:cNvPr id="22" name="椭圆 21"/>
            <p:cNvSpPr/>
            <p:nvPr/>
          </p:nvSpPr>
          <p:spPr>
            <a:xfrm>
              <a:off x="11616490" y="6288397"/>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3" name="组合 22"/>
            <p:cNvGrpSpPr/>
            <p:nvPr/>
          </p:nvGrpSpPr>
          <p:grpSpPr>
            <a:xfrm flipH="1" flipV="1">
              <a:off x="-1013679" y="-43169"/>
              <a:ext cx="4948007" cy="573258"/>
              <a:chOff x="-460228" y="4964882"/>
              <a:chExt cx="16582544" cy="1921192"/>
            </a:xfrm>
          </p:grpSpPr>
          <p:sp>
            <p:nvSpPr>
              <p:cNvPr id="24"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ppt_x"/>
                                          </p:val>
                                        </p:tav>
                                        <p:tav tm="100000">
                                          <p:val>
                                            <p:strVal val="#ppt_x"/>
                                          </p:val>
                                        </p:tav>
                                      </p:tavLst>
                                    </p:anim>
                                    <p:anim calcmode="lin" valueType="num">
                                      <p:cBhvr additive="base">
                                        <p:cTn id="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 calcmode="lin" valueType="num">
                                      <p:cBhvr additive="base">
                                        <p:cTn id="67" dur="500" fill="hold"/>
                                        <p:tgtEl>
                                          <p:spTgt spid="10"/>
                                        </p:tgtEl>
                                        <p:attrNameLst>
                                          <p:attrName>ppt_x</p:attrName>
                                        </p:attrNameLst>
                                      </p:cBhvr>
                                      <p:tavLst>
                                        <p:tav tm="0">
                                          <p:val>
                                            <p:strVal val="#ppt_x"/>
                                          </p:val>
                                        </p:tav>
                                        <p:tav tm="100000">
                                          <p:val>
                                            <p:strVal val="#ppt_x"/>
                                          </p:val>
                                        </p:tav>
                                      </p:tavLst>
                                    </p:anim>
                                    <p:anim calcmode="lin" valueType="num">
                                      <p:cBhvr additive="base">
                                        <p:cTn id="6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1"/>
                                        </p:tgtEl>
                                        <p:attrNameLst>
                                          <p:attrName>style.visibility</p:attrName>
                                        </p:attrNameLst>
                                      </p:cBhvr>
                                      <p:to>
                                        <p:strVal val="visible"/>
                                      </p:to>
                                    </p:set>
                                    <p:anim calcmode="lin" valueType="num">
                                      <p:cBhvr additive="base">
                                        <p:cTn id="73" dur="500" fill="hold"/>
                                        <p:tgtEl>
                                          <p:spTgt spid="11"/>
                                        </p:tgtEl>
                                        <p:attrNameLst>
                                          <p:attrName>ppt_x</p:attrName>
                                        </p:attrNameLst>
                                      </p:cBhvr>
                                      <p:tavLst>
                                        <p:tav tm="0">
                                          <p:val>
                                            <p:strVal val="#ppt_x"/>
                                          </p:val>
                                        </p:tav>
                                        <p:tav tm="100000">
                                          <p:val>
                                            <p:strVal val="#ppt_x"/>
                                          </p:val>
                                        </p:tav>
                                      </p:tavLst>
                                    </p:anim>
                                    <p:anim calcmode="lin" valueType="num">
                                      <p:cBhvr additive="base">
                                        <p:cTn id="7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2"/>
                                        </p:tgtEl>
                                        <p:attrNameLst>
                                          <p:attrName>style.visibility</p:attrName>
                                        </p:attrNameLst>
                                      </p:cBhvr>
                                      <p:to>
                                        <p:strVal val="visible"/>
                                      </p:to>
                                    </p:set>
                                    <p:anim calcmode="lin" valueType="num">
                                      <p:cBhvr additive="base">
                                        <p:cTn id="79" dur="500" fill="hold"/>
                                        <p:tgtEl>
                                          <p:spTgt spid="12"/>
                                        </p:tgtEl>
                                        <p:attrNameLst>
                                          <p:attrName>ppt_x</p:attrName>
                                        </p:attrNameLst>
                                      </p:cBhvr>
                                      <p:tavLst>
                                        <p:tav tm="0">
                                          <p:val>
                                            <p:strVal val="#ppt_x"/>
                                          </p:val>
                                        </p:tav>
                                        <p:tav tm="100000">
                                          <p:val>
                                            <p:strVal val="#ppt_x"/>
                                          </p:val>
                                        </p:tav>
                                      </p:tavLst>
                                    </p:anim>
                                    <p:anim calcmode="lin" valueType="num">
                                      <p:cBhvr additive="base">
                                        <p:cTn id="8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3"/>
                                        </p:tgtEl>
                                        <p:attrNameLst>
                                          <p:attrName>style.visibility</p:attrName>
                                        </p:attrNameLst>
                                      </p:cBhvr>
                                      <p:to>
                                        <p:strVal val="visible"/>
                                      </p:to>
                                    </p:set>
                                    <p:anim calcmode="lin" valueType="num">
                                      <p:cBhvr additive="base">
                                        <p:cTn id="85" dur="500" fill="hold"/>
                                        <p:tgtEl>
                                          <p:spTgt spid="13"/>
                                        </p:tgtEl>
                                        <p:attrNameLst>
                                          <p:attrName>ppt_x</p:attrName>
                                        </p:attrNameLst>
                                      </p:cBhvr>
                                      <p:tavLst>
                                        <p:tav tm="0">
                                          <p:val>
                                            <p:strVal val="#ppt_x"/>
                                          </p:val>
                                        </p:tav>
                                        <p:tav tm="100000">
                                          <p:val>
                                            <p:strVal val="#ppt_x"/>
                                          </p:val>
                                        </p:tav>
                                      </p:tavLst>
                                    </p:anim>
                                    <p:anim calcmode="lin" valueType="num">
                                      <p:cBhvr additive="base">
                                        <p:cTn id="8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 calcmode="lin" valueType="num">
                                      <p:cBhvr additive="base">
                                        <p:cTn id="91" dur="500" fill="hold"/>
                                        <p:tgtEl>
                                          <p:spTgt spid="14"/>
                                        </p:tgtEl>
                                        <p:attrNameLst>
                                          <p:attrName>ppt_x</p:attrName>
                                        </p:attrNameLst>
                                      </p:cBhvr>
                                      <p:tavLst>
                                        <p:tav tm="0">
                                          <p:val>
                                            <p:strVal val="#ppt_x"/>
                                          </p:val>
                                        </p:tav>
                                        <p:tav tm="100000">
                                          <p:val>
                                            <p:strVal val="#ppt_x"/>
                                          </p:val>
                                        </p:tav>
                                      </p:tavLst>
                                    </p:anim>
                                    <p:anim calcmode="lin" valueType="num">
                                      <p:cBhvr additive="base">
                                        <p:cTn id="9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5"/>
                                        </p:tgtEl>
                                        <p:attrNameLst>
                                          <p:attrName>style.visibility</p:attrName>
                                        </p:attrNameLst>
                                      </p:cBhvr>
                                      <p:to>
                                        <p:strVal val="visible"/>
                                      </p:to>
                                    </p:set>
                                    <p:anim calcmode="lin" valueType="num">
                                      <p:cBhvr additive="base">
                                        <p:cTn id="97" dur="500" fill="hold"/>
                                        <p:tgtEl>
                                          <p:spTgt spid="15"/>
                                        </p:tgtEl>
                                        <p:attrNameLst>
                                          <p:attrName>ppt_x</p:attrName>
                                        </p:attrNameLst>
                                      </p:cBhvr>
                                      <p:tavLst>
                                        <p:tav tm="0">
                                          <p:val>
                                            <p:strVal val="#ppt_x"/>
                                          </p:val>
                                        </p:tav>
                                        <p:tav tm="100000">
                                          <p:val>
                                            <p:strVal val="#ppt_x"/>
                                          </p:val>
                                        </p:tav>
                                      </p:tavLst>
                                    </p:anim>
                                    <p:anim calcmode="lin" valueType="num">
                                      <p:cBhvr additive="base">
                                        <p:cTn id="9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611575" y="70"/>
            <a:ext cx="10969200" cy="705600"/>
          </a:xfrm>
        </p:spPr>
        <p:txBody>
          <a:bodyPr/>
          <a:lstStyle/>
          <a:p>
            <a:pPr algn="ctr"/>
            <a:r>
              <a:rPr>
                <a:solidFill>
                  <a:srgbClr val="00B050"/>
                </a:solidFill>
                <a:latin typeface="+mj-lt"/>
                <a:cs typeface="+mj-lt"/>
                <a:sym typeface="+mn-ea"/>
              </a:rPr>
              <a:t>单元</a:t>
            </a:r>
            <a:r>
              <a:rPr>
                <a:solidFill>
                  <a:srgbClr val="00B050"/>
                </a:solidFill>
                <a:sym typeface="+mn-ea"/>
              </a:rPr>
              <a:t>重点短语</a:t>
            </a:r>
            <a:endParaRPr lang="zh-CN" altLang="en-US"/>
          </a:p>
        </p:txBody>
      </p:sp>
      <p:graphicFrame>
        <p:nvGraphicFramePr>
          <p:cNvPr id="2" name="表格 1"/>
          <p:cNvGraphicFramePr>
            <a:graphicFrameLocks noGrp="1"/>
          </p:cNvGraphicFramePr>
          <p:nvPr>
            <p:custDataLst>
              <p:tags r:id="rId1"/>
            </p:custDataLst>
          </p:nvPr>
        </p:nvGraphicFramePr>
        <p:xfrm>
          <a:off x="300355" y="953770"/>
          <a:ext cx="11280140" cy="5547360"/>
        </p:xfrm>
        <a:graphic>
          <a:graphicData uri="http://schemas.openxmlformats.org/drawingml/2006/table">
            <a:tbl>
              <a:tblPr firstRow="1" bandRow="1">
                <a:tableStyleId>{5C22544A-7EE6-4342-B048-85BDC9FD1C3A}</a:tableStyleId>
              </a:tblPr>
              <a:tblGrid>
                <a:gridCol w="5640070"/>
                <a:gridCol w="5640070"/>
              </a:tblGrid>
              <a:tr h="792480">
                <a:tc>
                  <a:txBody>
                    <a:bodyPr wrap="square"/>
                    <a:lstStyle/>
                    <a:p>
                      <a:pPr>
                        <a:buNone/>
                      </a:pPr>
                      <a:r>
                        <a:rPr lang="en-US" altLang="zh-CN" sz="2400" b="1"/>
                        <a:t>1.  become accustomed to ...</a:t>
                      </a:r>
                      <a:endParaRPr lang="en-US" altLang="zh-CN" sz="2400" b="1"/>
                    </a:p>
                  </a:txBody>
                  <a:tcPr vert="horz"/>
                </a:tc>
                <a:tc>
                  <a:txBody>
                    <a:bodyPr wrap="square"/>
                    <a:lstStyle/>
                    <a:p>
                      <a:pPr>
                        <a:buNone/>
                      </a:pPr>
                      <a:r>
                        <a:rPr lang="en-US" altLang="zh-CN" sz="2400" b="1"/>
                        <a:t>8.  sign up for...</a:t>
                      </a:r>
                      <a:endParaRPr lang="en-US" altLang="zh-CN" sz="2400" b="1"/>
                    </a:p>
                  </a:txBody>
                  <a:tcPr vert="horz"/>
                </a:tc>
              </a:tr>
              <a:tr h="792480">
                <a:tc>
                  <a:txBody>
                    <a:bodyPr wrap="square"/>
                    <a:lstStyle/>
                    <a:p>
                      <a:pPr>
                        <a:buNone/>
                      </a:pPr>
                      <a:r>
                        <a:rPr lang="en-US" altLang="zh-CN" sz="2400" b="1"/>
                        <a:t>2.  cast a shadow on...</a:t>
                      </a:r>
                      <a:endParaRPr lang="en-US" altLang="zh-CN" sz="2400" b="1"/>
                    </a:p>
                  </a:txBody>
                  <a:tcPr vert="horz"/>
                </a:tc>
                <a:tc>
                  <a:txBody>
                    <a:bodyPr wrap="square"/>
                    <a:lstStyle/>
                    <a:p>
                      <a:pPr>
                        <a:buNone/>
                      </a:pPr>
                      <a:r>
                        <a:rPr lang="en-US" altLang="zh-CN" sz="2400" b="1"/>
                        <a:t>9.  be engaged in...</a:t>
                      </a:r>
                      <a:endParaRPr lang="en-US" altLang="zh-CN" sz="2400" b="1"/>
                    </a:p>
                  </a:txBody>
                  <a:tcPr vert="horz"/>
                </a:tc>
              </a:tr>
              <a:tr h="792480">
                <a:tc>
                  <a:txBody>
                    <a:bodyPr wrap="square"/>
                    <a:lstStyle/>
                    <a:p>
                      <a:pPr>
                        <a:buNone/>
                      </a:pPr>
                      <a:r>
                        <a:rPr lang="en-US" altLang="zh-CN" sz="2400" b="1"/>
                        <a:t>3.  make a soft landing on...</a:t>
                      </a:r>
                      <a:endParaRPr lang="en-US" altLang="zh-CN" sz="2400" b="1"/>
                    </a:p>
                  </a:txBody>
                  <a:tcPr vert="horz"/>
                </a:tc>
                <a:tc>
                  <a:txBody>
                    <a:bodyPr wrap="square"/>
                    <a:lstStyle/>
                    <a:p>
                      <a:pPr>
                        <a:buNone/>
                      </a:pPr>
                      <a:r>
                        <a:rPr lang="en-US" altLang="zh-CN" sz="2400" b="1"/>
                        <a:t>10.  in the search for...</a:t>
                      </a:r>
                      <a:endParaRPr lang="en-US" altLang="zh-CN" sz="2400" b="1"/>
                    </a:p>
                  </a:txBody>
                  <a:tcPr vert="horz"/>
                </a:tc>
              </a:tr>
              <a:tr h="792480">
                <a:tc>
                  <a:txBody>
                    <a:bodyPr wrap="square"/>
                    <a:lstStyle/>
                    <a:p>
                      <a:pPr>
                        <a:buNone/>
                      </a:pPr>
                      <a:r>
                        <a:rPr lang="en-US" altLang="zh-CN" sz="2400" b="1"/>
                        <a:t>4.  set food on...</a:t>
                      </a:r>
                      <a:endParaRPr lang="en-US" altLang="zh-CN" sz="2400" b="1"/>
                    </a:p>
                  </a:txBody>
                  <a:tcPr vert="horz"/>
                </a:tc>
                <a:tc>
                  <a:txBody>
                    <a:bodyPr wrap="square"/>
                    <a:lstStyle/>
                    <a:p>
                      <a:pPr>
                        <a:buNone/>
                      </a:pPr>
                      <a:r>
                        <a:rPr lang="en-US" altLang="zh-CN" sz="2400" b="1"/>
                        <a:t>11.  be composed of sth</a:t>
                      </a:r>
                      <a:endParaRPr lang="en-US" altLang="zh-CN" sz="2400" b="1"/>
                    </a:p>
                  </a:txBody>
                  <a:tcPr vert="horz"/>
                </a:tc>
              </a:tr>
              <a:tr h="792480">
                <a:tc>
                  <a:txBody>
                    <a:bodyPr wrap="square"/>
                    <a:lstStyle/>
                    <a:p>
                      <a:pPr>
                        <a:buNone/>
                      </a:pPr>
                      <a:r>
                        <a:rPr lang="en-US" altLang="zh-CN" sz="2400" b="1"/>
                        <a:t>5.  become unexpectional to sb</a:t>
                      </a:r>
                      <a:endParaRPr lang="en-US" altLang="zh-CN" sz="2400" b="1"/>
                    </a:p>
                  </a:txBody>
                  <a:tcPr vert="horz"/>
                </a:tc>
                <a:tc>
                  <a:txBody>
                    <a:bodyPr wrap="square"/>
                    <a:lstStyle/>
                    <a:p>
                      <a:pPr>
                        <a:buNone/>
                      </a:pPr>
                      <a:r>
                        <a:rPr lang="en-US" altLang="zh-CN" sz="2400" b="1"/>
                        <a:t>12.  beyond one’s imagination</a:t>
                      </a:r>
                      <a:endParaRPr lang="en-US" altLang="zh-CN" sz="2400" b="1"/>
                    </a:p>
                  </a:txBody>
                  <a:tcPr vert="horz"/>
                </a:tc>
              </a:tr>
              <a:tr h="792480">
                <a:tc>
                  <a:txBody>
                    <a:bodyPr wrap="square"/>
                    <a:lstStyle/>
                    <a:p>
                      <a:pPr>
                        <a:buNone/>
                      </a:pPr>
                      <a:r>
                        <a:rPr lang="en-US" altLang="zh-CN" sz="2400" b="1"/>
                        <a:t>6.  on board </a:t>
                      </a:r>
                      <a:endParaRPr lang="en-US" altLang="zh-CN" sz="2400" b="1"/>
                    </a:p>
                  </a:txBody>
                  <a:tcPr vert="horz"/>
                </a:tc>
                <a:tc>
                  <a:txBody>
                    <a:bodyPr wrap="square"/>
                    <a:lstStyle/>
                    <a:p>
                      <a:pPr>
                        <a:buNone/>
                      </a:pPr>
                      <a:r>
                        <a:rPr lang="en-US" altLang="zh-CN" sz="2400" b="1"/>
                        <a:t>13.  be strapped to doing</a:t>
                      </a:r>
                      <a:endParaRPr lang="en-US" altLang="zh-CN" sz="2400" b="1"/>
                    </a:p>
                  </a:txBody>
                  <a:tcPr vert="horz"/>
                </a:tc>
              </a:tr>
              <a:tr h="792480">
                <a:tc>
                  <a:txBody>
                    <a:bodyPr wrap="square"/>
                    <a:lstStyle/>
                    <a:p>
                      <a:pPr>
                        <a:buNone/>
                      </a:pPr>
                      <a:r>
                        <a:rPr lang="en-US" altLang="zh-CN" sz="2400" b="1"/>
                        <a:t>7.  bid sb/ sth goodbye </a:t>
                      </a:r>
                      <a:endParaRPr lang="en-US" altLang="zh-CN" sz="2400" b="1"/>
                    </a:p>
                  </a:txBody>
                  <a:tcPr vert="horz"/>
                </a:tc>
                <a:tc>
                  <a:txBody>
                    <a:bodyPr wrap="square"/>
                    <a:lstStyle/>
                    <a:p>
                      <a:pPr>
                        <a:buNone/>
                      </a:pPr>
                      <a:r>
                        <a:rPr lang="en-US" altLang="zh-CN" sz="2400" b="1"/>
                        <a:t>14.  on a regular basis  </a:t>
                      </a:r>
                      <a:endParaRPr lang="en-US" altLang="zh-CN" sz="2400" b="1"/>
                    </a:p>
                  </a:txBody>
                  <a:tcPr vert="horz"/>
                </a:tc>
              </a:tr>
            </a:tbl>
          </a:graphicData>
        </a:graphic>
      </p:graphicFrame>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904240" y="100330"/>
            <a:ext cx="10478135" cy="705485"/>
          </a:xfrm>
        </p:spPr>
        <p:txBody>
          <a:bodyPr/>
          <a:lstStyle/>
          <a:p>
            <a:pPr algn="ctr"/>
            <a:r>
              <a:rPr>
                <a:solidFill>
                  <a:srgbClr val="00B050"/>
                </a:solidFill>
                <a:cs typeface="+mj-lt"/>
                <a:sym typeface="+mn-ea"/>
              </a:rPr>
              <a:t>✭词汇</a:t>
            </a:r>
            <a:r>
              <a:rPr lang="zh-CN">
                <a:solidFill>
                  <a:srgbClr val="00B050"/>
                </a:solidFill>
                <a:cs typeface="+mj-lt"/>
                <a:sym typeface="+mn-ea"/>
              </a:rPr>
              <a:t>一</a:t>
            </a:r>
            <a:r>
              <a:rPr lang="en-US" altLang="zh-CN">
                <a:solidFill>
                  <a:srgbClr val="00B050"/>
                </a:solidFill>
                <a:cs typeface="+mj-lt"/>
                <a:sym typeface="+mn-ea"/>
              </a:rPr>
              <a:t>  unexceptional  adj. </a:t>
            </a:r>
            <a:r>
              <a:rPr lang="zh-CN" altLang="en-US">
                <a:solidFill>
                  <a:srgbClr val="00B050"/>
                </a:solidFill>
                <a:cs typeface="+mj-lt"/>
                <a:sym typeface="+mn-ea"/>
              </a:rPr>
              <a:t>平常的</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273050" y="894080"/>
            <a:ext cx="11701780" cy="5631180"/>
          </a:xfrm>
          <a:prstGeom prst="rect">
            <a:avLst/>
          </a:prstGeom>
          <a:noFill/>
        </p:spPr>
        <p:txBody>
          <a:bodyPr wrap="square" rtlCol="0" anchor="t">
            <a:spAutoFit/>
          </a:bodyPr>
          <a:lstStyle/>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教材原句</a:t>
            </a:r>
            <a:r>
              <a:rPr lang="zh-CN" altLang="en-US" sz="2400">
                <a:solidFill>
                  <a:schemeClr val="tx2"/>
                </a:solidFill>
                <a:ea typeface="微软雅黑" panose="020B0503020204020204" pitchFamily="34" charset="-122"/>
                <a:cs typeface="+mn-lt"/>
                <a:sym typeface="+mn-ea"/>
              </a:rPr>
              <a:t> </a:t>
            </a:r>
            <a:r>
              <a:rPr lang="en-US" altLang="zh-CN" sz="2400">
                <a:solidFill>
                  <a:schemeClr val="tx2"/>
                </a:solidFill>
                <a:ea typeface="微软雅黑" panose="020B0503020204020204" pitchFamily="34" charset="-122"/>
                <a:cs typeface="+mn-lt"/>
                <a:sym typeface="+mn-ea"/>
              </a:rPr>
              <a:t>Following the Moon landings, space travel rapidly became </a:t>
            </a:r>
            <a:r>
              <a:rPr lang="en-US" altLang="zh-CN" sz="2400" u="sng">
                <a:solidFill>
                  <a:srgbClr val="FF0000"/>
                </a:solidFill>
                <a:ea typeface="微软雅黑" panose="020B0503020204020204" pitchFamily="34" charset="-122"/>
                <a:cs typeface="+mn-lt"/>
                <a:sym typeface="+mn-ea"/>
              </a:rPr>
              <a:t>unexceptional</a:t>
            </a:r>
            <a:r>
              <a:rPr lang="en-US" altLang="zh-CN" sz="2400">
                <a:solidFill>
                  <a:schemeClr val="tx2"/>
                </a:solidFill>
                <a:ea typeface="微软雅黑" panose="020B0503020204020204" pitchFamily="34" charset="-122"/>
                <a:cs typeface="+mn-lt"/>
                <a:sym typeface="+mn-ea"/>
              </a:rPr>
              <a:t> to the public,...</a:t>
            </a:r>
            <a:r>
              <a:rPr lang="en-US" altLang="zh-CN" sz="2400">
                <a:solidFill>
                  <a:srgbClr val="FF0000"/>
                </a:solidFill>
                <a:ea typeface="微软雅黑" panose="020B0503020204020204" pitchFamily="34" charset="-122"/>
                <a:cs typeface="+mn-lt"/>
                <a:sym typeface="+mn-ea"/>
              </a:rPr>
              <a:t> </a:t>
            </a:r>
            <a:r>
              <a:rPr lang="en-US" altLang="zh-CN" sz="2400">
                <a:solidFill>
                  <a:srgbClr val="C00000"/>
                </a:solidFill>
                <a:ea typeface="微软雅黑" panose="020B0503020204020204" pitchFamily="34" charset="-122"/>
                <a:cs typeface="+mn-lt"/>
                <a:sym typeface="+mn-ea"/>
              </a:rPr>
              <a:t>在月球登陆之后，太空旅行很快就成为公众的家常便饭</a:t>
            </a:r>
            <a:r>
              <a:rPr lang="zh-CN" altLang="en-US" sz="2400">
                <a:solidFill>
                  <a:srgbClr val="C00000"/>
                </a:solidFill>
                <a:ea typeface="微软雅黑" panose="020B0503020204020204" pitchFamily="34" charset="-122"/>
                <a:cs typeface="+mn-lt"/>
                <a:sym typeface="+mn-ea"/>
              </a:rPr>
              <a:t>。</a:t>
            </a:r>
            <a:endParaRPr lang="en-US" altLang="zh-CN" sz="2400">
              <a:solidFill>
                <a:srgbClr val="FF0000"/>
              </a:solidFill>
              <a:ea typeface="微软雅黑" panose="020B0503020204020204" pitchFamily="34" charset="-122"/>
              <a:cs typeface="+mn-lt"/>
              <a:sym typeface="+mn-ea"/>
            </a:endParaRPr>
          </a:p>
          <a:p>
            <a:pPr fontAlgn="auto">
              <a:lnSpc>
                <a:spcPct val="150000"/>
              </a:lnSpc>
            </a:pP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要点必记 </a:t>
            </a: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en-US" altLang="zh-CN" sz="2400">
                <a:solidFill>
                  <a:srgbClr val="00B050"/>
                </a:solidFill>
                <a:ea typeface="微软雅黑" panose="020B0503020204020204" pitchFamily="34" charset="-122"/>
                <a:cs typeface="+mn-lt"/>
                <a:sym typeface="+mn-ea"/>
              </a:rPr>
              <a:t> </a:t>
            </a:r>
            <a:r>
              <a:rPr lang="en-US" altLang="zh-CN" sz="2400">
                <a:solidFill>
                  <a:schemeClr val="tx2"/>
                </a:solidFill>
                <a:ea typeface="微软雅黑" panose="020B0503020204020204" pitchFamily="34" charset="-122"/>
                <a:cs typeface="+mn-lt"/>
                <a:sym typeface="+mn-ea"/>
              </a:rPr>
              <a:t>except      prep.               </a:t>
            </a:r>
            <a:r>
              <a:rPr lang="zh-CN" altLang="en-US" sz="2400">
                <a:solidFill>
                  <a:schemeClr val="tx2"/>
                </a:solidFill>
                <a:ea typeface="微软雅黑" panose="020B0503020204020204" pitchFamily="34" charset="-122"/>
                <a:cs typeface="+mn-lt"/>
                <a:sym typeface="+mn-ea"/>
              </a:rPr>
              <a:t>除了</a:t>
            </a:r>
            <a:r>
              <a:rPr lang="en-US" altLang="zh-CN" sz="2400">
                <a:solidFill>
                  <a:schemeClr val="tx2"/>
                </a:solidFill>
                <a:ea typeface="微软雅黑" panose="020B0503020204020204" pitchFamily="34" charset="-122"/>
                <a:cs typeface="+mn-lt"/>
                <a:sym typeface="+mn-ea"/>
              </a:rPr>
              <a:t>....</a:t>
            </a:r>
            <a:r>
              <a:rPr lang="zh-CN" altLang="en-US" sz="2400">
                <a:solidFill>
                  <a:schemeClr val="tx2"/>
                </a:solidFill>
                <a:ea typeface="微软雅黑" panose="020B0503020204020204" pitchFamily="34" charset="-122"/>
                <a:cs typeface="+mn-lt"/>
                <a:sym typeface="+mn-ea"/>
              </a:rPr>
              <a:t>之外，不包括</a:t>
            </a:r>
            <a:endParaRPr lang="en-US" altLang="zh-CN" sz="2400">
              <a:solidFill>
                <a:schemeClr val="tx2"/>
              </a:solidFill>
              <a:ea typeface="微软雅黑" panose="020B0503020204020204" pitchFamily="34" charset="-122"/>
              <a:cs typeface="+mn-lt"/>
              <a:sym typeface="+mn-ea"/>
            </a:endParaRPr>
          </a:p>
          <a:p>
            <a:pPr fontAlgn="auto">
              <a:lnSpc>
                <a:spcPct val="150000"/>
              </a:lnSpc>
            </a:pPr>
            <a:r>
              <a:rPr lang="en-US" altLang="zh-CN" sz="2400">
                <a:solidFill>
                  <a:schemeClr val="tx2"/>
                </a:solidFill>
                <a:ea typeface="微软雅黑" panose="020B0503020204020204" pitchFamily="34" charset="-122"/>
                <a:cs typeface="+mn-lt"/>
                <a:sym typeface="+mn-ea"/>
              </a:rPr>
              <a:t> exception       n.              </a:t>
            </a:r>
            <a:r>
              <a:rPr lang="zh-CN" altLang="en-US" sz="2400">
                <a:solidFill>
                  <a:schemeClr val="tx2"/>
                </a:solidFill>
                <a:ea typeface="微软雅黑" panose="020B0503020204020204" pitchFamily="34" charset="-122"/>
                <a:cs typeface="+mn-lt"/>
                <a:sym typeface="+mn-ea"/>
              </a:rPr>
              <a:t>例外的事物或者人</a:t>
            </a:r>
            <a:endParaRPr lang="en-US" altLang="zh-CN" sz="2400">
              <a:solidFill>
                <a:schemeClr val="tx2"/>
              </a:solidFill>
              <a:ea typeface="微软雅黑" panose="020B0503020204020204" pitchFamily="34" charset="-122"/>
              <a:cs typeface="+mn-lt"/>
              <a:sym typeface="+mn-ea"/>
            </a:endParaRPr>
          </a:p>
          <a:p>
            <a:pPr fontAlgn="auto">
              <a:lnSpc>
                <a:spcPct val="150000"/>
              </a:lnSpc>
            </a:pPr>
            <a:r>
              <a:rPr lang="en-US" altLang="zh-CN" sz="2400">
                <a:solidFill>
                  <a:schemeClr val="tx2"/>
                </a:solidFill>
                <a:ea typeface="微软雅黑" panose="020B0503020204020204" pitchFamily="34" charset="-122"/>
                <a:cs typeface="+mn-lt"/>
                <a:sym typeface="+mn-ea"/>
              </a:rPr>
              <a:t> exceptional    adj.           </a:t>
            </a:r>
            <a:r>
              <a:rPr lang="zh-CN" altLang="en-US" sz="2400">
                <a:solidFill>
                  <a:schemeClr val="tx2"/>
                </a:solidFill>
                <a:ea typeface="微软雅黑" panose="020B0503020204020204" pitchFamily="34" charset="-122"/>
                <a:cs typeface="+mn-lt"/>
                <a:sym typeface="+mn-ea"/>
              </a:rPr>
              <a:t>异常的，例外的</a:t>
            </a:r>
            <a:endParaRPr lang="zh-CN" altLang="en-US" sz="2400">
              <a:solidFill>
                <a:schemeClr val="tx2"/>
              </a:solidFill>
              <a:ea typeface="微软雅黑" panose="020B0503020204020204" pitchFamily="34" charset="-122"/>
              <a:cs typeface="+mn-lt"/>
              <a:sym typeface="+mn-ea"/>
            </a:endParaRPr>
          </a:p>
          <a:p>
            <a:pPr fontAlgn="auto">
              <a:lnSpc>
                <a:spcPct val="150000"/>
              </a:lnSpc>
            </a:pPr>
            <a:r>
              <a:rPr lang="zh-CN" altLang="en-US" sz="2400">
                <a:solidFill>
                  <a:schemeClr val="tx2"/>
                </a:solidFill>
                <a:ea typeface="微软雅黑" panose="020B0503020204020204" pitchFamily="34" charset="-122"/>
                <a:cs typeface="+mn-lt"/>
                <a:sym typeface="+mn-ea"/>
              </a:rPr>
              <a:t> </a:t>
            </a:r>
            <a:r>
              <a:rPr lang="en-US" altLang="zh-CN" sz="2400">
                <a:solidFill>
                  <a:schemeClr val="tx2"/>
                </a:solidFill>
                <a:ea typeface="微软雅黑" panose="020B0503020204020204" pitchFamily="34" charset="-122"/>
                <a:cs typeface="+mn-lt"/>
                <a:sym typeface="+mn-ea"/>
              </a:rPr>
              <a:t>exceptionally    adv.        </a:t>
            </a:r>
            <a:r>
              <a:rPr lang="zh-CN" altLang="en-US" sz="2400">
                <a:solidFill>
                  <a:schemeClr val="tx2"/>
                </a:solidFill>
                <a:ea typeface="微软雅黑" panose="020B0503020204020204" pitchFamily="34" charset="-122"/>
                <a:cs typeface="+mn-lt"/>
                <a:sym typeface="+mn-ea"/>
              </a:rPr>
              <a:t>异常地，例外地</a:t>
            </a:r>
            <a:endParaRPr lang="en-US" altLang="zh-CN" sz="2400">
              <a:solidFill>
                <a:schemeClr val="tx2"/>
              </a:solidFill>
              <a:ea typeface="微软雅黑" panose="020B0503020204020204" pitchFamily="34" charset="-122"/>
              <a:cs typeface="+mn-lt"/>
              <a:sym typeface="+mn-ea"/>
            </a:endParaRPr>
          </a:p>
          <a:p>
            <a:pPr fontAlgn="auto">
              <a:lnSpc>
                <a:spcPct val="150000"/>
              </a:lnSpc>
            </a:pPr>
            <a:r>
              <a:rPr lang="en-US" altLang="zh-CN" sz="2400">
                <a:solidFill>
                  <a:schemeClr val="tx2"/>
                </a:solidFill>
                <a:ea typeface="微软雅黑" panose="020B0503020204020204" pitchFamily="34" charset="-122"/>
                <a:cs typeface="+mn-lt"/>
                <a:sym typeface="+mn-ea"/>
              </a:rPr>
              <a:t> except for                        </a:t>
            </a:r>
            <a:r>
              <a:rPr lang="zh-CN" altLang="en-US" sz="2400">
                <a:solidFill>
                  <a:schemeClr val="tx2"/>
                </a:solidFill>
                <a:ea typeface="微软雅黑" panose="020B0503020204020204" pitchFamily="34" charset="-122"/>
                <a:cs typeface="+mn-lt"/>
                <a:sym typeface="+mn-ea"/>
              </a:rPr>
              <a:t>除了之外，只是</a:t>
            </a:r>
            <a:r>
              <a:rPr lang="en-US" altLang="zh-CN" sz="2400">
                <a:solidFill>
                  <a:schemeClr val="tx2"/>
                </a:solidFill>
                <a:ea typeface="微软雅黑" panose="020B0503020204020204" pitchFamily="34" charset="-122"/>
                <a:cs typeface="+mn-lt"/>
                <a:sym typeface="+mn-ea"/>
              </a:rPr>
              <a:t>...           </a:t>
            </a:r>
            <a:endParaRPr lang="en-US" altLang="zh-CN" sz="2400">
              <a:solidFill>
                <a:schemeClr val="tx2"/>
              </a:solidFill>
              <a:ea typeface="微软雅黑" panose="020B0503020204020204" pitchFamily="34" charset="-122"/>
              <a:cs typeface="+mn-lt"/>
              <a:sym typeface="+mn-ea"/>
            </a:endParaRPr>
          </a:p>
          <a:p>
            <a:pPr fontAlgn="auto">
              <a:lnSpc>
                <a:spcPct val="150000"/>
              </a:lnSpc>
            </a:pPr>
            <a:r>
              <a:rPr lang="en-US" altLang="zh-CN" sz="2400">
                <a:solidFill>
                  <a:schemeClr val="tx2"/>
                </a:solidFill>
                <a:ea typeface="微软雅黑" panose="020B0503020204020204" pitchFamily="34" charset="-122"/>
                <a:cs typeface="+mn-lt"/>
                <a:sym typeface="+mn-ea"/>
              </a:rPr>
              <a:t> except  that-clause          </a:t>
            </a:r>
            <a:r>
              <a:rPr lang="zh-CN" altLang="en-US" sz="2400">
                <a:solidFill>
                  <a:schemeClr val="tx2"/>
                </a:solidFill>
                <a:ea typeface="微软雅黑" panose="020B0503020204020204" pitchFamily="34" charset="-122"/>
                <a:cs typeface="+mn-lt"/>
                <a:sym typeface="+mn-ea"/>
              </a:rPr>
              <a:t>除了之外</a:t>
            </a:r>
            <a:endParaRPr lang="zh-CN" altLang="en-US" sz="2400">
              <a:solidFill>
                <a:schemeClr val="tx2"/>
              </a:solidFill>
              <a:ea typeface="微软雅黑" panose="020B0503020204020204" pitchFamily="34" charset="-122"/>
              <a:cs typeface="+mn-lt"/>
              <a:sym typeface="+mn-ea"/>
            </a:endParaRPr>
          </a:p>
        </p:txBody>
      </p:sp>
    </p:spTree>
    <p:custDataLst>
      <p:tags r:id="rId1"/>
    </p:custData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 name="标题 3"/>
          <p:cNvSpPr>
            <a:spLocks noGrp="1"/>
          </p:cNvSpPr>
          <p:nvPr>
            <p:ph type="title"/>
          </p:nvPr>
        </p:nvSpPr>
        <p:spPr>
          <a:xfrm>
            <a:off x="1043305" y="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sp>
        <p:nvSpPr>
          <p:cNvPr id="2" name="文本框 1"/>
          <p:cNvSpPr txBox="1"/>
          <p:nvPr/>
        </p:nvSpPr>
        <p:spPr>
          <a:xfrm>
            <a:off x="295910" y="705485"/>
            <a:ext cx="11569065" cy="5262245"/>
          </a:xfrm>
          <a:prstGeom prst="rect">
            <a:avLst/>
          </a:prstGeom>
          <a:noFill/>
        </p:spPr>
        <p:txBody>
          <a:bodyPr wrap="square" rtlCol="0">
            <a:spAutoFit/>
          </a:bodyPr>
          <a:lstStyle/>
          <a:p>
            <a:pPr fontAlgn="auto">
              <a:lnSpc>
                <a:spcPct val="200000"/>
              </a:lnSpc>
            </a:pPr>
            <a:r>
              <a:rPr lang="en-US" altLang="zh-CN" sz="2400"/>
              <a:t>1. Yesterday was a day off for everybody, with the ___________ (except) of Lawrence.  </a:t>
            </a:r>
            <a:endParaRPr lang="en-US" altLang="zh-CN" sz="2400"/>
          </a:p>
          <a:p>
            <a:pPr fontAlgn="auto">
              <a:lnSpc>
                <a:spcPct val="200000"/>
              </a:lnSpc>
            </a:pPr>
            <a:r>
              <a:rPr lang="en-US" altLang="zh-CN" sz="2400"/>
              <a:t>2. The Fragrant Hills are ________________ (exceptional) beautiful in autumn.</a:t>
            </a:r>
            <a:endParaRPr lang="en-US" altLang="zh-CN" sz="2400"/>
          </a:p>
          <a:p>
            <a:pPr fontAlgn="auto">
              <a:lnSpc>
                <a:spcPct val="200000"/>
              </a:lnSpc>
            </a:pPr>
            <a:r>
              <a:rPr lang="en-US" altLang="zh-CN" sz="2400"/>
              <a:t>3. You can visit the whole palace except ________ the private apartments. </a:t>
            </a:r>
            <a:endParaRPr lang="en-US" altLang="zh-CN" sz="2400"/>
          </a:p>
          <a:p>
            <a:pPr fontAlgn="auto">
              <a:lnSpc>
                <a:spcPct val="200000"/>
              </a:lnSpc>
            </a:pPr>
            <a:r>
              <a:rPr lang="en-US" altLang="zh-CN" sz="2400"/>
              <a:t>4. They are exactly alike, except ________ they have opposite electrical charges. </a:t>
            </a:r>
            <a:endParaRPr lang="en-US" altLang="zh-CN" sz="2400"/>
          </a:p>
          <a:p>
            <a:pPr fontAlgn="auto">
              <a:lnSpc>
                <a:spcPct val="200000"/>
              </a:lnSpc>
            </a:pPr>
            <a:r>
              <a:rPr lang="en-US" altLang="zh-CN" sz="2400"/>
              <a:t>5.  At the time, I thought it normal and _______________ (exceptional).</a:t>
            </a:r>
            <a:endParaRPr lang="en-US" altLang="zh-CN" sz="2400"/>
          </a:p>
          <a:p>
            <a:pPr fontAlgn="auto">
              <a:lnSpc>
                <a:spcPct val="200000"/>
              </a:lnSpc>
            </a:pPr>
            <a:r>
              <a:rPr lang="en-US" altLang="zh-CN" sz="2400"/>
              <a:t>6. There are always a lot of _____________ (except) to grammar rules. </a:t>
            </a:r>
            <a:endParaRPr lang="en-US" altLang="zh-CN" sz="2400"/>
          </a:p>
        </p:txBody>
      </p:sp>
      <p:sp>
        <p:nvSpPr>
          <p:cNvPr id="3" name="文本框 2"/>
          <p:cNvSpPr txBox="1"/>
          <p:nvPr/>
        </p:nvSpPr>
        <p:spPr>
          <a:xfrm>
            <a:off x="7231380" y="951230"/>
            <a:ext cx="1693545" cy="460375"/>
          </a:xfrm>
          <a:prstGeom prst="rect">
            <a:avLst/>
          </a:prstGeom>
          <a:noFill/>
        </p:spPr>
        <p:txBody>
          <a:bodyPr wrap="square" rtlCol="0">
            <a:spAutoFit/>
          </a:bodyPr>
          <a:lstStyle/>
          <a:p>
            <a:r>
              <a:rPr lang="en-US" altLang="zh-CN"/>
              <a:t> </a:t>
            </a:r>
            <a:r>
              <a:rPr lang="en-US" altLang="zh-CN" sz="2400">
                <a:solidFill>
                  <a:srgbClr val="FF0000"/>
                </a:solidFill>
              </a:rPr>
              <a:t>exception</a:t>
            </a:r>
            <a:endParaRPr lang="en-US" altLang="zh-CN" sz="2400">
              <a:solidFill>
                <a:srgbClr val="FF0000"/>
              </a:solidFill>
            </a:endParaRPr>
          </a:p>
        </p:txBody>
      </p:sp>
      <p:sp>
        <p:nvSpPr>
          <p:cNvPr id="5" name="文本框 4"/>
          <p:cNvSpPr txBox="1"/>
          <p:nvPr/>
        </p:nvSpPr>
        <p:spPr>
          <a:xfrm>
            <a:off x="3929380" y="2319655"/>
            <a:ext cx="2258060" cy="460375"/>
          </a:xfrm>
          <a:prstGeom prst="rect">
            <a:avLst/>
          </a:prstGeom>
          <a:noFill/>
        </p:spPr>
        <p:txBody>
          <a:bodyPr wrap="square" rtlCol="0">
            <a:spAutoFit/>
          </a:bodyPr>
          <a:lstStyle/>
          <a:p>
            <a:r>
              <a:rPr lang="en-US" altLang="zh-CN"/>
              <a:t> </a:t>
            </a:r>
            <a:r>
              <a:rPr lang="en-US" altLang="zh-CN" sz="2400">
                <a:solidFill>
                  <a:srgbClr val="FF0000"/>
                </a:solidFill>
              </a:rPr>
              <a:t>exceptioanally</a:t>
            </a:r>
            <a:endParaRPr lang="en-US" altLang="zh-CN" sz="2400">
              <a:solidFill>
                <a:srgbClr val="FF0000"/>
              </a:solidFill>
            </a:endParaRPr>
          </a:p>
        </p:txBody>
      </p:sp>
      <p:sp>
        <p:nvSpPr>
          <p:cNvPr id="6" name="文本框 5"/>
          <p:cNvSpPr txBox="1"/>
          <p:nvPr/>
        </p:nvSpPr>
        <p:spPr>
          <a:xfrm>
            <a:off x="5919470" y="3106420"/>
            <a:ext cx="1086485" cy="460375"/>
          </a:xfrm>
          <a:prstGeom prst="rect">
            <a:avLst/>
          </a:prstGeom>
          <a:noFill/>
        </p:spPr>
        <p:txBody>
          <a:bodyPr wrap="square" rtlCol="0">
            <a:spAutoFit/>
          </a:bodyPr>
          <a:lstStyle/>
          <a:p>
            <a:pPr algn="ctr"/>
            <a:r>
              <a:rPr lang="en-US" altLang="zh-CN"/>
              <a:t> </a:t>
            </a:r>
            <a:r>
              <a:rPr lang="en-US" altLang="zh-CN" sz="2400">
                <a:solidFill>
                  <a:srgbClr val="FF0000"/>
                </a:solidFill>
              </a:rPr>
              <a:t>for</a:t>
            </a:r>
            <a:endParaRPr lang="en-US" altLang="zh-CN" sz="2400">
              <a:solidFill>
                <a:srgbClr val="FF0000"/>
              </a:solidFill>
            </a:endParaRPr>
          </a:p>
        </p:txBody>
      </p:sp>
      <p:sp>
        <p:nvSpPr>
          <p:cNvPr id="7" name="文本框 6"/>
          <p:cNvSpPr txBox="1"/>
          <p:nvPr/>
        </p:nvSpPr>
        <p:spPr>
          <a:xfrm>
            <a:off x="5073015" y="3879215"/>
            <a:ext cx="846455" cy="460375"/>
          </a:xfrm>
          <a:prstGeom prst="rect">
            <a:avLst/>
          </a:prstGeom>
          <a:noFill/>
        </p:spPr>
        <p:txBody>
          <a:bodyPr wrap="square" rtlCol="0">
            <a:spAutoFit/>
          </a:bodyPr>
          <a:lstStyle/>
          <a:p>
            <a:r>
              <a:rPr lang="en-US" altLang="zh-CN"/>
              <a:t> </a:t>
            </a:r>
            <a:r>
              <a:rPr lang="en-US" altLang="zh-CN" sz="2400">
                <a:solidFill>
                  <a:srgbClr val="FF0000"/>
                </a:solidFill>
              </a:rPr>
              <a:t>that</a:t>
            </a:r>
            <a:endParaRPr lang="en-US" altLang="zh-CN" sz="2400">
              <a:solidFill>
                <a:srgbClr val="FF0000"/>
              </a:solidFill>
            </a:endParaRPr>
          </a:p>
        </p:txBody>
      </p:sp>
      <p:sp>
        <p:nvSpPr>
          <p:cNvPr id="8" name="文本框 7"/>
          <p:cNvSpPr txBox="1"/>
          <p:nvPr/>
        </p:nvSpPr>
        <p:spPr>
          <a:xfrm>
            <a:off x="5637530" y="4510405"/>
            <a:ext cx="2286000" cy="460375"/>
          </a:xfrm>
          <a:prstGeom prst="rect">
            <a:avLst/>
          </a:prstGeom>
          <a:noFill/>
        </p:spPr>
        <p:txBody>
          <a:bodyPr wrap="square" rtlCol="0">
            <a:spAutoFit/>
          </a:bodyPr>
          <a:lstStyle/>
          <a:p>
            <a:pPr algn="ctr"/>
            <a:r>
              <a:rPr lang="en-US" altLang="zh-CN"/>
              <a:t> </a:t>
            </a:r>
            <a:r>
              <a:rPr lang="en-US" altLang="zh-CN" sz="2400">
                <a:solidFill>
                  <a:srgbClr val="FF0000"/>
                </a:solidFill>
              </a:rPr>
              <a:t>unexceptional</a:t>
            </a:r>
            <a:endParaRPr lang="en-US" altLang="zh-CN" sz="2400">
              <a:solidFill>
                <a:srgbClr val="FF0000"/>
              </a:solidFill>
            </a:endParaRPr>
          </a:p>
        </p:txBody>
      </p:sp>
      <p:sp>
        <p:nvSpPr>
          <p:cNvPr id="13" name="文本框 12"/>
          <p:cNvSpPr txBox="1"/>
          <p:nvPr/>
        </p:nvSpPr>
        <p:spPr>
          <a:xfrm>
            <a:off x="4448175" y="5282565"/>
            <a:ext cx="1651635" cy="460375"/>
          </a:xfrm>
          <a:prstGeom prst="rect">
            <a:avLst/>
          </a:prstGeom>
          <a:noFill/>
        </p:spPr>
        <p:txBody>
          <a:bodyPr wrap="square" rtlCol="0">
            <a:spAutoFit/>
          </a:bodyPr>
          <a:lstStyle/>
          <a:p>
            <a:r>
              <a:rPr lang="en-US" altLang="zh-CN" sz="2400">
                <a:solidFill>
                  <a:srgbClr val="FF0000"/>
                </a:solidFill>
              </a:rPr>
              <a:t>exceptions</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896055" y="86430"/>
            <a:ext cx="10969200" cy="705600"/>
          </a:xfrm>
        </p:spPr>
        <p:txBody>
          <a:bodyPr/>
          <a:lstStyle/>
          <a:p>
            <a:r>
              <a:rPr>
                <a:solidFill>
                  <a:srgbClr val="00B050"/>
                </a:solidFill>
                <a:cs typeface="+mj-lt"/>
                <a:sym typeface="+mn-ea"/>
              </a:rPr>
              <a:t>✭词汇</a:t>
            </a:r>
            <a:r>
              <a:rPr lang="zh-CN">
                <a:solidFill>
                  <a:srgbClr val="00B050"/>
                </a:solidFill>
                <a:cs typeface="+mj-lt"/>
                <a:sym typeface="+mn-ea"/>
              </a:rPr>
              <a:t>二</a:t>
            </a:r>
            <a:r>
              <a:rPr lang="en-US" altLang="zh-CN">
                <a:solidFill>
                  <a:srgbClr val="00B050"/>
                </a:solidFill>
                <a:cs typeface="+mj-lt"/>
                <a:sym typeface="+mn-ea"/>
              </a:rPr>
              <a:t>  shadow    n. </a:t>
            </a:r>
            <a:r>
              <a:rPr lang="zh-CN" altLang="en-US">
                <a:solidFill>
                  <a:srgbClr val="00B050"/>
                </a:solidFill>
                <a:cs typeface="+mj-lt"/>
                <a:sym typeface="+mn-ea"/>
              </a:rPr>
              <a:t>阴影，坏影响</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440055" y="860425"/>
            <a:ext cx="11312525" cy="5077460"/>
          </a:xfrm>
          <a:prstGeom prst="rect">
            <a:avLst/>
          </a:prstGeom>
          <a:noFill/>
        </p:spPr>
        <p:txBody>
          <a:bodyPr wrap="square" rtlCol="0" anchor="t">
            <a:spAutoFit/>
          </a:bodyPr>
          <a:lstStyle/>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教材原句</a:t>
            </a:r>
            <a:r>
              <a:rPr lang="en-US" altLang="zh-CN"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It was the most disastrous space accident ever , and it cast a </a:t>
            </a:r>
            <a:r>
              <a:rPr lang="en-US" altLang="zh-CN" sz="2400" u="sng">
                <a:solidFill>
                  <a:srgbClr val="FF0000"/>
                </a:solidFill>
                <a:ea typeface="微软雅黑" panose="020B0503020204020204" pitchFamily="34" charset="-122"/>
                <a:cs typeface="+mn-lt"/>
                <a:sym typeface="+mn-ea"/>
              </a:rPr>
              <a:t>shadow</a:t>
            </a:r>
            <a:r>
              <a:rPr lang="en-US" altLang="zh-CN" sz="2400">
                <a:solidFill>
                  <a:schemeClr val="tx1"/>
                </a:solidFill>
                <a:ea typeface="微软雅黑" panose="020B0503020204020204" pitchFamily="34" charset="-122"/>
                <a:cs typeface="+mn-lt"/>
                <a:sym typeface="+mn-ea"/>
              </a:rPr>
              <a:t> on people’s hearts.</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 </a:t>
            </a:r>
            <a:r>
              <a:rPr lang="zh-CN" altLang="en-US" sz="2400">
                <a:solidFill>
                  <a:srgbClr val="C00000"/>
                </a:solidFill>
                <a:ea typeface="微软雅黑" panose="020B0503020204020204" pitchFamily="34" charset="-122"/>
                <a:cs typeface="+mn-lt"/>
                <a:sym typeface="+mn-ea"/>
              </a:rPr>
              <a:t>这是有史以来最严重的宇宙事故，给人们的心灵蒙上了阴影。</a:t>
            </a:r>
            <a:r>
              <a:rPr lang="en-US" altLang="zh-CN" sz="2400">
                <a:solidFill>
                  <a:schemeClr val="tx1"/>
                </a:solidFill>
                <a:ea typeface="微软雅黑" panose="020B0503020204020204" pitchFamily="34" charset="-122"/>
                <a:cs typeface="+mn-lt"/>
                <a:sym typeface="+mn-ea"/>
              </a:rPr>
              <a:t> </a:t>
            </a:r>
            <a:endParaRPr lang="zh-CN" altLang="en-US" sz="2400">
              <a:solidFill>
                <a:schemeClr val="tx1"/>
              </a:solidFill>
              <a:ea typeface="微软雅黑" panose="020B0503020204020204" pitchFamily="34" charset="-122"/>
              <a:cs typeface="+mn-lt"/>
              <a:sym typeface="+mn-ea"/>
            </a:endParaRPr>
          </a:p>
          <a:p>
            <a:pPr fontAlgn="auto">
              <a:lnSpc>
                <a:spcPct val="150000"/>
              </a:lnSpc>
            </a:pP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要点必记 </a:t>
            </a: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shade    n.                             </a:t>
            </a:r>
            <a:r>
              <a:rPr lang="zh-CN" altLang="en-US" sz="2400">
                <a:solidFill>
                  <a:schemeClr val="tx1"/>
                </a:solidFill>
                <a:ea typeface="微软雅黑" panose="020B0503020204020204" pitchFamily="34" charset="-122"/>
                <a:cs typeface="+mn-lt"/>
                <a:sym typeface="+mn-ea"/>
              </a:rPr>
              <a:t>树荫，阴凉处，色调</a:t>
            </a:r>
            <a:endParaRPr lang="zh-CN" altLang="en-US" sz="2400">
              <a:solidFill>
                <a:schemeClr val="tx1"/>
              </a:solidFill>
              <a:ea typeface="微软雅黑" panose="020B0503020204020204" pitchFamily="34" charset="-122"/>
              <a:cs typeface="+mn-lt"/>
              <a:sym typeface="+mn-ea"/>
            </a:endParaRPr>
          </a:p>
          <a:p>
            <a:pPr fontAlgn="auto">
              <a:lnSpc>
                <a:spcPct val="150000"/>
              </a:lnSpc>
            </a:pPr>
            <a:r>
              <a:rPr lang="zh-CN" altLang="en-US" sz="2400">
                <a:solidFill>
                  <a:schemeClr val="tx1"/>
                </a:solidFill>
                <a:ea typeface="微软雅黑" panose="020B0503020204020204" pitchFamily="34" charset="-122"/>
                <a:cs typeface="+mn-lt"/>
                <a:sym typeface="+mn-ea"/>
              </a:rPr>
              <a:t> put sb/sth in the ˈshade</a:t>
            </a:r>
            <a:r>
              <a:rPr lang="en-US" altLang="zh-CN" sz="2400">
                <a:solidFill>
                  <a:schemeClr val="tx1"/>
                </a:solidFill>
                <a:ea typeface="微软雅黑" panose="020B0503020204020204" pitchFamily="34" charset="-122"/>
                <a:cs typeface="+mn-lt"/>
                <a:sym typeface="+mn-ea"/>
              </a:rPr>
              <a:t>         </a:t>
            </a:r>
            <a:r>
              <a:rPr lang="zh-CN" altLang="en-US" sz="2400">
                <a:solidFill>
                  <a:schemeClr val="tx1"/>
                </a:solidFill>
                <a:ea typeface="微软雅黑" panose="020B0503020204020204" pitchFamily="34" charset="-122"/>
                <a:cs typeface="+mn-lt"/>
                <a:sym typeface="+mn-ea"/>
              </a:rPr>
              <a:t>使</a:t>
            </a:r>
            <a:r>
              <a:rPr lang="en-US" altLang="zh-CN" sz="2400">
                <a:solidFill>
                  <a:schemeClr val="tx1"/>
                </a:solidFill>
                <a:ea typeface="微软雅黑" panose="020B0503020204020204" pitchFamily="34" charset="-122"/>
                <a:cs typeface="+mn-lt"/>
                <a:sym typeface="+mn-ea"/>
              </a:rPr>
              <a:t>...</a:t>
            </a:r>
            <a:r>
              <a:rPr lang="zh-CN" altLang="en-US" sz="2400">
                <a:solidFill>
                  <a:schemeClr val="tx1"/>
                </a:solidFill>
                <a:ea typeface="微软雅黑" panose="020B0503020204020204" pitchFamily="34" charset="-122"/>
                <a:cs typeface="+mn-lt"/>
                <a:sym typeface="+mn-ea"/>
              </a:rPr>
              <a:t>黯然失色，使</a:t>
            </a:r>
            <a:r>
              <a:rPr lang="en-US" altLang="zh-CN" sz="2400">
                <a:solidFill>
                  <a:schemeClr val="tx1"/>
                </a:solidFill>
                <a:ea typeface="微软雅黑" panose="020B0503020204020204" pitchFamily="34" charset="-122"/>
                <a:cs typeface="+mn-lt"/>
                <a:sym typeface="+mn-ea"/>
              </a:rPr>
              <a:t>...</a:t>
            </a:r>
            <a:r>
              <a:rPr lang="zh-CN" altLang="en-US" sz="2400">
                <a:solidFill>
                  <a:schemeClr val="tx1"/>
                </a:solidFill>
                <a:ea typeface="微软雅黑" panose="020B0503020204020204" pitchFamily="34" charset="-122"/>
                <a:cs typeface="+mn-lt"/>
                <a:sym typeface="+mn-ea"/>
              </a:rPr>
              <a:t>相形见绌</a:t>
            </a:r>
            <a:endParaRPr lang="zh-CN" altLang="en-US" sz="2400">
              <a:solidFill>
                <a:schemeClr val="tx1"/>
              </a:solidFill>
              <a:ea typeface="微软雅黑" panose="020B0503020204020204" pitchFamily="34" charset="-122"/>
              <a:cs typeface="+mn-lt"/>
              <a:sym typeface="+mn-ea"/>
            </a:endParaRPr>
          </a:p>
          <a:p>
            <a:pPr fontAlgn="auto">
              <a:lnSpc>
                <a:spcPct val="150000"/>
              </a:lnSpc>
            </a:pPr>
            <a:r>
              <a:rPr lang="en-US" altLang="zh-CN" sz="2400"/>
              <a:t> cast a shadow on/ over...      </a:t>
            </a:r>
            <a:r>
              <a:rPr lang="zh-CN" altLang="en-US" sz="2400"/>
              <a:t>给</a:t>
            </a:r>
            <a:r>
              <a:rPr lang="en-US" altLang="zh-CN" sz="2400"/>
              <a:t>...</a:t>
            </a:r>
            <a:r>
              <a:rPr lang="zh-CN" altLang="en-US" sz="2400"/>
              <a:t>蒙上阴影；在</a:t>
            </a:r>
            <a:r>
              <a:rPr lang="en-US" altLang="zh-CN" sz="2400"/>
              <a:t>...</a:t>
            </a:r>
            <a:r>
              <a:rPr lang="zh-CN" altLang="en-US" sz="2400"/>
              <a:t>上投上影子</a:t>
            </a:r>
            <a:endParaRPr lang="en-US" altLang="zh-CN" sz="2400"/>
          </a:p>
          <a:p>
            <a:pPr fontAlgn="auto">
              <a:lnSpc>
                <a:spcPct val="150000"/>
              </a:lnSpc>
            </a:pPr>
            <a:r>
              <a:rPr lang="en-US" altLang="zh-CN" sz="2400"/>
              <a:t> a shadow of sth                     </a:t>
            </a:r>
            <a:r>
              <a:rPr lang="zh-CN" altLang="en-US" sz="2400"/>
              <a:t>少许，一点儿</a:t>
            </a:r>
            <a:endParaRPr lang="zh-CN" altLang="en-US" sz="2400"/>
          </a:p>
          <a:p>
            <a:pPr fontAlgn="auto">
              <a:lnSpc>
                <a:spcPct val="150000"/>
              </a:lnSpc>
            </a:pPr>
            <a:r>
              <a:rPr lang="zh-CN" altLang="en-US" sz="2400"/>
              <a:t> </a:t>
            </a:r>
            <a:r>
              <a:rPr lang="en-US" altLang="zh-CN" sz="2400"/>
              <a:t>in the shadow of ...                </a:t>
            </a:r>
            <a:r>
              <a:rPr lang="zh-CN" altLang="en-US" sz="2400"/>
              <a:t>被</a:t>
            </a:r>
            <a:r>
              <a:rPr lang="en-US" altLang="zh-CN" sz="2400"/>
              <a:t>...</a:t>
            </a:r>
            <a:r>
              <a:rPr lang="zh-CN" altLang="en-US" sz="2400"/>
              <a:t>所掩盖</a:t>
            </a:r>
            <a:endParaRPr lang="en-US" altLang="zh-CN" sz="2400"/>
          </a:p>
        </p:txBody>
      </p:sp>
    </p:spTree>
    <p:custDataLst>
      <p:tags r:id="rId1"/>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 name="标题 3"/>
          <p:cNvSpPr>
            <a:spLocks noGrp="1"/>
          </p:cNvSpPr>
          <p:nvPr>
            <p:ph type="title"/>
          </p:nvPr>
        </p:nvSpPr>
        <p:spPr>
          <a:xfrm>
            <a:off x="1271270" y="100330"/>
            <a:ext cx="10111105" cy="705485"/>
          </a:xfrm>
        </p:spPr>
        <p:txBody>
          <a:bodyPr/>
          <a:lstStyle/>
          <a:p>
            <a:pPr algn="ctr"/>
            <a:r>
              <a:rPr lang="zh-CN" altLang="en-US">
                <a:solidFill>
                  <a:srgbClr val="00B050"/>
                </a:solidFill>
                <a:cs typeface="+mj-lt"/>
                <a:sym typeface="+mn-ea"/>
              </a:rPr>
              <a:t>跟踪练习</a:t>
            </a:r>
            <a:endParaRPr lang="zh-CN" altLang="en-US">
              <a:solidFill>
                <a:srgbClr val="00B050"/>
              </a:solidFill>
              <a:cs typeface="+mj-lt"/>
              <a:sym typeface="+mn-ea"/>
            </a:endParaRPr>
          </a:p>
        </p:txBody>
      </p:sp>
      <p:sp>
        <p:nvSpPr>
          <p:cNvPr id="3" name="文本框 2"/>
          <p:cNvSpPr txBox="1"/>
          <p:nvPr/>
        </p:nvSpPr>
        <p:spPr>
          <a:xfrm>
            <a:off x="856615" y="1001395"/>
            <a:ext cx="10525760" cy="5262245"/>
          </a:xfrm>
          <a:prstGeom prst="rect">
            <a:avLst/>
          </a:prstGeom>
          <a:noFill/>
        </p:spPr>
        <p:txBody>
          <a:bodyPr wrap="square" rtlCol="0">
            <a:spAutoFit/>
          </a:bodyPr>
          <a:lstStyle/>
          <a:p>
            <a:pPr fontAlgn="auto">
              <a:lnSpc>
                <a:spcPct val="200000"/>
              </a:lnSpc>
            </a:pPr>
            <a:r>
              <a:rPr lang="en-US" altLang="zh-CN" sz="2400"/>
              <a:t>1.  The sun shone through the leaves, casting shadows _________ the lawn nearby the house.  </a:t>
            </a:r>
            <a:endParaRPr lang="en-US" altLang="zh-CN" sz="2400"/>
          </a:p>
          <a:p>
            <a:pPr fontAlgn="auto">
              <a:lnSpc>
                <a:spcPct val="200000"/>
              </a:lnSpc>
            </a:pPr>
            <a:r>
              <a:rPr lang="en-US" altLang="zh-CN" sz="2400"/>
              <a:t>2.  There is not _________ shadow of  doubt about his guilt.</a:t>
            </a:r>
            <a:endParaRPr lang="en-US" altLang="zh-CN" sz="2400"/>
          </a:p>
          <a:p>
            <a:pPr fontAlgn="auto">
              <a:lnSpc>
                <a:spcPct val="200000"/>
              </a:lnSpc>
            </a:pPr>
            <a:r>
              <a:rPr lang="en-US" altLang="zh-CN" sz="2400"/>
              <a:t>3.  He has always lived _________ the shadow of his brother.</a:t>
            </a:r>
            <a:endParaRPr lang="en-US" altLang="zh-CN" sz="2400"/>
          </a:p>
          <a:p>
            <a:pPr fontAlgn="auto">
              <a:lnSpc>
                <a:spcPct val="200000"/>
              </a:lnSpc>
            </a:pPr>
            <a:r>
              <a:rPr lang="en-US" altLang="zh-CN" sz="2400"/>
              <a:t>4.  There were many ________ (shade) of opinions among the group of people from some departments.</a:t>
            </a:r>
            <a:endParaRPr lang="en-US" altLang="zh-CN" sz="2400"/>
          </a:p>
          <a:p>
            <a:pPr fontAlgn="auto">
              <a:lnSpc>
                <a:spcPct val="200000"/>
              </a:lnSpc>
            </a:pPr>
            <a:r>
              <a:rPr lang="en-US" altLang="zh-CN" sz="2400"/>
              <a:t>5.  I tried hard but her work put mine __________ the shade.</a:t>
            </a:r>
            <a:endParaRPr lang="en-US" altLang="zh-CN" sz="2400"/>
          </a:p>
        </p:txBody>
      </p:sp>
      <p:sp>
        <p:nvSpPr>
          <p:cNvPr id="2" name="文本框 1"/>
          <p:cNvSpPr txBox="1"/>
          <p:nvPr/>
        </p:nvSpPr>
        <p:spPr>
          <a:xfrm>
            <a:off x="8881745" y="1190625"/>
            <a:ext cx="875665" cy="460375"/>
          </a:xfrm>
          <a:prstGeom prst="rect">
            <a:avLst/>
          </a:prstGeom>
          <a:noFill/>
        </p:spPr>
        <p:txBody>
          <a:bodyPr wrap="square" rtlCol="0">
            <a:spAutoFit/>
          </a:bodyPr>
          <a:lstStyle/>
          <a:p>
            <a:pPr algn="ctr"/>
            <a:r>
              <a:rPr lang="en-US" altLang="zh-CN" sz="2400">
                <a:solidFill>
                  <a:srgbClr val="FF0000"/>
                </a:solidFill>
              </a:rPr>
              <a:t>on</a:t>
            </a:r>
            <a:endParaRPr lang="en-US" altLang="zh-CN" sz="2400">
              <a:solidFill>
                <a:srgbClr val="FF0000"/>
              </a:solidFill>
            </a:endParaRPr>
          </a:p>
        </p:txBody>
      </p:sp>
      <p:sp>
        <p:nvSpPr>
          <p:cNvPr id="5" name="文本框 4"/>
          <p:cNvSpPr txBox="1"/>
          <p:nvPr/>
        </p:nvSpPr>
        <p:spPr>
          <a:xfrm>
            <a:off x="3281045" y="2701290"/>
            <a:ext cx="973455" cy="460375"/>
          </a:xfrm>
          <a:prstGeom prst="rect">
            <a:avLst/>
          </a:prstGeom>
          <a:noFill/>
        </p:spPr>
        <p:txBody>
          <a:bodyPr wrap="square" rtlCol="0">
            <a:spAutoFit/>
          </a:bodyPr>
          <a:lstStyle/>
          <a:p>
            <a:pPr algn="ctr"/>
            <a:r>
              <a:rPr lang="en-US" altLang="zh-CN"/>
              <a:t>  </a:t>
            </a:r>
            <a:r>
              <a:rPr lang="en-US" altLang="zh-CN" sz="2400">
                <a:solidFill>
                  <a:srgbClr val="FF0000"/>
                </a:solidFill>
              </a:rPr>
              <a:t>a</a:t>
            </a:r>
            <a:endParaRPr lang="en-US" altLang="zh-CN" sz="2400">
              <a:solidFill>
                <a:srgbClr val="FF0000"/>
              </a:solidFill>
            </a:endParaRPr>
          </a:p>
        </p:txBody>
      </p:sp>
      <p:sp>
        <p:nvSpPr>
          <p:cNvPr id="6" name="文本框 5"/>
          <p:cNvSpPr txBox="1"/>
          <p:nvPr/>
        </p:nvSpPr>
        <p:spPr>
          <a:xfrm>
            <a:off x="4254500" y="3402330"/>
            <a:ext cx="1043940" cy="460375"/>
          </a:xfrm>
          <a:prstGeom prst="rect">
            <a:avLst/>
          </a:prstGeom>
          <a:noFill/>
        </p:spPr>
        <p:txBody>
          <a:bodyPr wrap="square" rtlCol="0">
            <a:spAutoFit/>
          </a:bodyPr>
          <a:lstStyle/>
          <a:p>
            <a:r>
              <a:rPr lang="en-US" altLang="zh-CN"/>
              <a:t>   </a:t>
            </a:r>
            <a:r>
              <a:rPr lang="en-US" altLang="zh-CN" sz="2400">
                <a:solidFill>
                  <a:srgbClr val="FF0000"/>
                </a:solidFill>
              </a:rPr>
              <a:t>in</a:t>
            </a:r>
            <a:endParaRPr lang="en-US" altLang="zh-CN" sz="2400">
              <a:solidFill>
                <a:srgbClr val="FF0000"/>
              </a:solidFill>
            </a:endParaRPr>
          </a:p>
        </p:txBody>
      </p:sp>
      <p:sp>
        <p:nvSpPr>
          <p:cNvPr id="7" name="文本框 6"/>
          <p:cNvSpPr txBox="1"/>
          <p:nvPr/>
        </p:nvSpPr>
        <p:spPr>
          <a:xfrm>
            <a:off x="3864610" y="4103370"/>
            <a:ext cx="1206500" cy="460375"/>
          </a:xfrm>
          <a:prstGeom prst="rect">
            <a:avLst/>
          </a:prstGeom>
          <a:noFill/>
        </p:spPr>
        <p:txBody>
          <a:bodyPr wrap="square" rtlCol="0">
            <a:spAutoFit/>
          </a:bodyPr>
          <a:lstStyle/>
          <a:p>
            <a:r>
              <a:rPr lang="en-US" altLang="zh-CN" sz="2400">
                <a:solidFill>
                  <a:srgbClr val="FF0000"/>
                </a:solidFill>
              </a:rPr>
              <a:t>shades</a:t>
            </a:r>
            <a:endParaRPr lang="en-US" altLang="zh-CN" sz="2400">
              <a:solidFill>
                <a:srgbClr val="FF0000"/>
              </a:solidFill>
            </a:endParaRPr>
          </a:p>
        </p:txBody>
      </p:sp>
      <p:sp>
        <p:nvSpPr>
          <p:cNvPr id="8" name="文本框 7"/>
          <p:cNvSpPr txBox="1"/>
          <p:nvPr/>
        </p:nvSpPr>
        <p:spPr>
          <a:xfrm>
            <a:off x="6315075" y="5607685"/>
            <a:ext cx="875030" cy="460375"/>
          </a:xfrm>
          <a:prstGeom prst="rect">
            <a:avLst/>
          </a:prstGeom>
          <a:noFill/>
        </p:spPr>
        <p:txBody>
          <a:bodyPr wrap="square" rtlCol="0">
            <a:spAutoFit/>
          </a:bodyPr>
          <a:lstStyle/>
          <a:p>
            <a:pPr algn="ctr"/>
            <a:r>
              <a:rPr lang="en-US" altLang="zh-CN" sz="2400">
                <a:solidFill>
                  <a:srgbClr val="FF0000"/>
                </a:solidFill>
              </a:rPr>
              <a:t>in</a:t>
            </a:r>
            <a:endParaRPr lang="en-US" altLang="zh-CN"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270635" y="85725"/>
            <a:ext cx="10111740" cy="705485"/>
          </a:xfrm>
        </p:spPr>
        <p:txBody>
          <a:bodyPr/>
          <a:lstStyle/>
          <a:p>
            <a:pPr algn="ctr"/>
            <a:r>
              <a:rPr>
                <a:solidFill>
                  <a:srgbClr val="00B050"/>
                </a:solidFill>
                <a:cs typeface="+mj-lt"/>
                <a:sym typeface="+mn-ea"/>
              </a:rPr>
              <a:t>✭词汇</a:t>
            </a:r>
            <a:r>
              <a:rPr lang="zh-CN">
                <a:solidFill>
                  <a:srgbClr val="00B050"/>
                </a:solidFill>
                <a:cs typeface="+mj-lt"/>
                <a:sym typeface="+mn-ea"/>
              </a:rPr>
              <a:t>三</a:t>
            </a:r>
            <a:r>
              <a:rPr lang="en-US" altLang="zh-CN">
                <a:solidFill>
                  <a:srgbClr val="00B050"/>
                </a:solidFill>
                <a:cs typeface="+mj-lt"/>
                <a:sym typeface="+mn-ea"/>
              </a:rPr>
              <a:t>   suspend  v. </a:t>
            </a:r>
            <a:r>
              <a:rPr lang="zh-CN" altLang="en-US">
                <a:solidFill>
                  <a:srgbClr val="00B050"/>
                </a:solidFill>
                <a:cs typeface="+mj-lt"/>
                <a:sym typeface="+mn-ea"/>
              </a:rPr>
              <a:t>暂停，</a:t>
            </a:r>
            <a:r>
              <a:rPr lang="en-US" altLang="zh-CN">
                <a:solidFill>
                  <a:srgbClr val="00B050"/>
                </a:solidFill>
                <a:cs typeface="+mj-lt"/>
                <a:sym typeface="+mn-ea"/>
              </a:rPr>
              <a:t> </a:t>
            </a:r>
            <a:r>
              <a:rPr lang="zh-CN" altLang="en-US">
                <a:solidFill>
                  <a:srgbClr val="00B050"/>
                </a:solidFill>
                <a:cs typeface="+mj-lt"/>
                <a:sym typeface="+mn-ea"/>
              </a:rPr>
              <a:t>终止</a:t>
            </a:r>
            <a:r>
              <a:rPr lang="en-US" altLang="zh-CN">
                <a:solidFill>
                  <a:srgbClr val="00B050"/>
                </a:solidFill>
                <a:cs typeface="+mj-lt"/>
                <a:sym typeface="+mn-ea"/>
              </a:rPr>
              <a:t> </a:t>
            </a:r>
            <a:endParaRPr lang="zh-CN" altLang="en-US">
              <a:solidFill>
                <a:srgbClr val="00B050"/>
              </a:solidFill>
              <a:cs typeface="+mj-lt"/>
              <a:sym typeface="+mn-ea"/>
            </a:endParaRPr>
          </a:p>
        </p:txBody>
      </p:sp>
      <p:grpSp>
        <p:nvGrpSpPr>
          <p:cNvPr id="9" name="Group 21_1"/>
          <p:cNvGrpSpPr/>
          <p:nvPr/>
        </p:nvGrpSpPr>
        <p:grpSpPr>
          <a:xfrm>
            <a:off x="-492760" y="-8255"/>
            <a:ext cx="12840335" cy="6701155"/>
            <a:chOff x="-1013679" y="-43169"/>
            <a:chExt cx="12858769" cy="6560166"/>
          </a:xfrm>
        </p:grpSpPr>
        <p:grpSp>
          <p:nvGrpSpPr>
            <p:cNvPr id="10" name="组合 9"/>
            <p:cNvGrpSpPr/>
            <p:nvPr/>
          </p:nvGrpSpPr>
          <p:grpSpPr>
            <a:xfrm>
              <a:off x="9683417" y="6288397"/>
              <a:ext cx="2161673" cy="228600"/>
              <a:chOff x="2805536" y="-1467853"/>
              <a:chExt cx="2161673" cy="228600"/>
            </a:xfrm>
          </p:grpSpPr>
          <p:sp>
            <p:nvSpPr>
              <p:cNvPr id="11" name="椭圆 10"/>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flipH="1" flipV="1">
              <a:off x="-1013679" y="-43169"/>
              <a:ext cx="4948007" cy="573258"/>
              <a:chOff x="-460228" y="4964882"/>
              <a:chExt cx="16582544" cy="1921192"/>
            </a:xfrm>
          </p:grpSpPr>
          <p:sp>
            <p:nvSpPr>
              <p:cNvPr id="18"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668020" y="894080"/>
            <a:ext cx="10714355" cy="5631180"/>
          </a:xfrm>
          <a:prstGeom prst="rect">
            <a:avLst/>
          </a:prstGeom>
          <a:noFill/>
        </p:spPr>
        <p:txBody>
          <a:bodyPr wrap="square" rtlCol="0" anchor="t">
            <a:spAutoFit/>
          </a:bodyPr>
          <a:lstStyle/>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教材原句</a:t>
            </a:r>
            <a:r>
              <a:rPr lang="en-US" altLang="zh-CN"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Space shuttle flights were </a:t>
            </a:r>
            <a:r>
              <a:rPr lang="en-US" altLang="zh-CN" sz="2400" u="sng">
                <a:solidFill>
                  <a:srgbClr val="FF0000"/>
                </a:solidFill>
                <a:ea typeface="微软雅黑" panose="020B0503020204020204" pitchFamily="34" charset="-122"/>
                <a:cs typeface="+mn-lt"/>
                <a:sym typeface="+mn-ea"/>
              </a:rPr>
              <a:t>suspended</a:t>
            </a:r>
            <a:r>
              <a:rPr lang="en-US" altLang="zh-CN" sz="2400">
                <a:solidFill>
                  <a:schemeClr val="tx1"/>
                </a:solidFill>
                <a:ea typeface="微软雅黑" panose="020B0503020204020204" pitchFamily="34" charset="-122"/>
                <a:cs typeface="+mn-lt"/>
                <a:sym typeface="+mn-ea"/>
              </a:rPr>
              <a:t> for nearly three years while the cause of the disaster was investigated.</a:t>
            </a:r>
            <a:r>
              <a:rPr lang="zh-CN" altLang="en-US"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 </a:t>
            </a:r>
            <a:r>
              <a:rPr lang="en-US" altLang="zh-CN" sz="2400">
                <a:solidFill>
                  <a:srgbClr val="C00000"/>
                </a:solidFill>
                <a:ea typeface="微软雅黑" panose="020B0503020204020204" pitchFamily="34" charset="-122"/>
                <a:cs typeface="+mn-lt"/>
                <a:sym typeface="+mn-ea"/>
              </a:rPr>
              <a:t>在调查事故原因期间，航天飞机飞行暂停了近三年。</a:t>
            </a:r>
            <a:endParaRPr lang="en-US" altLang="zh-CN" sz="2400">
              <a:solidFill>
                <a:srgbClr val="FF0000"/>
              </a:solidFill>
              <a:ea typeface="微软雅黑" panose="020B0503020204020204" pitchFamily="34" charset="-122"/>
              <a:cs typeface="+mn-lt"/>
              <a:sym typeface="+mn-ea"/>
            </a:endParaRPr>
          </a:p>
          <a:p>
            <a:pPr fontAlgn="auto">
              <a:lnSpc>
                <a:spcPct val="150000"/>
              </a:lnSpc>
            </a:pP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a:t>
            </a:r>
            <a:r>
              <a:rPr lang="en-US" altLang="zh-CN" sz="2400">
                <a:solidFill>
                  <a:srgbClr val="00B050"/>
                </a:solidFill>
                <a:ea typeface="微软雅黑" panose="020B0503020204020204" pitchFamily="34" charset="-122"/>
                <a:cs typeface="+mn-lt"/>
                <a:sym typeface="+mn-ea"/>
              </a:rPr>
              <a:t> </a:t>
            </a:r>
            <a:r>
              <a:rPr lang="zh-CN" altLang="en-US" sz="2400">
                <a:solidFill>
                  <a:srgbClr val="00B050"/>
                </a:solidFill>
                <a:ea typeface="微软雅黑" panose="020B0503020204020204" pitchFamily="34" charset="-122"/>
                <a:cs typeface="+mn-lt"/>
                <a:sym typeface="+mn-ea"/>
              </a:rPr>
              <a:t>要点必记 </a:t>
            </a:r>
            <a:endParaRPr lang="zh-CN" altLang="en-US" sz="2400">
              <a:solidFill>
                <a:srgbClr val="00B050"/>
              </a:solidFill>
              <a:ea typeface="微软雅黑" panose="020B0503020204020204" pitchFamily="34" charset="-122"/>
              <a:cs typeface="+mn-lt"/>
              <a:sym typeface="+mn-ea"/>
            </a:endParaRPr>
          </a:p>
          <a:p>
            <a:pPr fontAlgn="auto">
              <a:lnSpc>
                <a:spcPct val="150000"/>
              </a:lnSpc>
            </a:pPr>
            <a:r>
              <a:rPr lang="zh-CN" altLang="en-US" sz="2400">
                <a:solidFill>
                  <a:srgbClr val="00B050"/>
                </a:solidFill>
                <a:ea typeface="微软雅黑" panose="020B0503020204020204" pitchFamily="34" charset="-122"/>
                <a:cs typeface="+mn-lt"/>
                <a:sym typeface="+mn-ea"/>
              </a:rPr>
              <a:t> </a:t>
            </a:r>
            <a:r>
              <a:rPr lang="en-US" altLang="zh-CN" sz="2400">
                <a:solidFill>
                  <a:srgbClr val="00B050"/>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suspense   n.                 </a:t>
            </a:r>
            <a:r>
              <a:rPr lang="zh-CN" altLang="en-US" sz="2400">
                <a:solidFill>
                  <a:schemeClr val="tx1"/>
                </a:solidFill>
                <a:ea typeface="微软雅黑" panose="020B0503020204020204" pitchFamily="34" charset="-122"/>
                <a:cs typeface="+mn-lt"/>
                <a:sym typeface="+mn-ea"/>
              </a:rPr>
              <a:t>悬念，紧张担心</a:t>
            </a:r>
            <a:r>
              <a:rPr lang="en-US" altLang="zh-CN" sz="2400">
                <a:solidFill>
                  <a:schemeClr val="tx1"/>
                </a:solidFill>
                <a:ea typeface="微软雅黑" panose="020B0503020204020204" pitchFamily="34" charset="-122"/>
                <a:cs typeface="+mn-lt"/>
                <a:sym typeface="+mn-ea"/>
              </a:rPr>
              <a:t>            </a:t>
            </a:r>
            <a:endParaRPr lang="zh-CN" altLang="en-US" sz="2400">
              <a:solidFill>
                <a:schemeClr val="tx1"/>
              </a:solidFill>
              <a:ea typeface="微软雅黑" panose="020B0503020204020204" pitchFamily="34" charset="-122"/>
              <a:cs typeface="+mn-lt"/>
              <a:sym typeface="+mn-ea"/>
            </a:endParaRPr>
          </a:p>
          <a:p>
            <a:pPr fontAlgn="auto">
              <a:lnSpc>
                <a:spcPct val="150000"/>
              </a:lnSpc>
            </a:pPr>
            <a:r>
              <a:rPr lang="zh-CN" altLang="en-US" sz="2400">
                <a:solidFill>
                  <a:schemeClr val="tx1"/>
                </a:solidFill>
                <a:ea typeface="微软雅黑" panose="020B0503020204020204" pitchFamily="34" charset="-122"/>
                <a:cs typeface="+mn-lt"/>
                <a:sym typeface="+mn-ea"/>
              </a:rPr>
              <a:t> </a:t>
            </a:r>
            <a:r>
              <a:rPr lang="en-US" altLang="zh-CN" sz="2400">
                <a:solidFill>
                  <a:schemeClr val="tx1"/>
                </a:solidFill>
                <a:ea typeface="微软雅黑" panose="020B0503020204020204" pitchFamily="34" charset="-122"/>
                <a:cs typeface="+mn-lt"/>
                <a:sym typeface="+mn-ea"/>
              </a:rPr>
              <a:t> suspend  sb from sth     </a:t>
            </a:r>
            <a:r>
              <a:rPr lang="zh-CN" altLang="en-US" sz="2400">
                <a:solidFill>
                  <a:schemeClr val="tx1"/>
                </a:solidFill>
                <a:ea typeface="微软雅黑" panose="020B0503020204020204" pitchFamily="34" charset="-122"/>
                <a:cs typeface="+mn-lt"/>
                <a:sym typeface="+mn-ea"/>
              </a:rPr>
              <a:t>使</a:t>
            </a:r>
            <a:r>
              <a:rPr lang="en-US" altLang="zh-CN" sz="2400">
                <a:solidFill>
                  <a:schemeClr val="tx1"/>
                </a:solidFill>
                <a:ea typeface="微软雅黑" panose="020B0503020204020204" pitchFamily="34" charset="-122"/>
                <a:cs typeface="+mn-lt"/>
                <a:sym typeface="+mn-ea"/>
              </a:rPr>
              <a:t>...</a:t>
            </a:r>
            <a:r>
              <a:rPr lang="zh-CN" altLang="en-US" sz="2400">
                <a:solidFill>
                  <a:schemeClr val="tx1"/>
                </a:solidFill>
                <a:ea typeface="微软雅黑" panose="020B0503020204020204" pitchFamily="34" charset="-122"/>
                <a:cs typeface="+mn-lt"/>
                <a:sym typeface="+mn-ea"/>
              </a:rPr>
              <a:t>暂时停学</a:t>
            </a:r>
            <a:r>
              <a:rPr lang="en-US" altLang="zh-CN" sz="2400">
                <a:solidFill>
                  <a:schemeClr val="tx1"/>
                </a:solidFill>
                <a:ea typeface="微软雅黑" panose="020B0503020204020204" pitchFamily="34" charset="-122"/>
                <a:cs typeface="+mn-lt"/>
                <a:sym typeface="+mn-ea"/>
              </a:rPr>
              <a:t>/ </a:t>
            </a:r>
            <a:r>
              <a:rPr lang="zh-CN" altLang="en-US" sz="2400">
                <a:solidFill>
                  <a:schemeClr val="tx1"/>
                </a:solidFill>
                <a:ea typeface="微软雅黑" panose="020B0503020204020204" pitchFamily="34" charset="-122"/>
                <a:cs typeface="+mn-lt"/>
                <a:sym typeface="+mn-ea"/>
              </a:rPr>
              <a:t>停职</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suspend a license          暂时吊销执照</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ea typeface="微软雅黑" panose="020B0503020204020204" pitchFamily="34" charset="-122"/>
                <a:cs typeface="+mn-lt"/>
                <a:sym typeface="+mn-ea"/>
              </a:rPr>
              <a:t>  suspend train service     暂停铁路运输</a:t>
            </a:r>
            <a:endParaRPr lang="en-US" altLang="zh-CN" sz="2400">
              <a:solidFill>
                <a:schemeClr val="tx1"/>
              </a:solidFill>
              <a:ea typeface="微软雅黑" panose="020B0503020204020204" pitchFamily="34" charset="-122"/>
              <a:cs typeface="+mn-lt"/>
              <a:sym typeface="+mn-ea"/>
            </a:endParaRPr>
          </a:p>
          <a:p>
            <a:pPr fontAlgn="auto">
              <a:lnSpc>
                <a:spcPct val="150000"/>
              </a:lnSpc>
            </a:pPr>
            <a:r>
              <a:rPr lang="en-US" altLang="zh-CN" sz="2400">
                <a:solidFill>
                  <a:schemeClr val="tx1"/>
                </a:solidFill>
              </a:rPr>
              <a:t>  keep us in suspense      </a:t>
            </a:r>
            <a:r>
              <a:rPr lang="zh-CN" altLang="en-US" sz="2400">
                <a:solidFill>
                  <a:schemeClr val="tx1"/>
                </a:solidFill>
              </a:rPr>
              <a:t>使</a:t>
            </a:r>
            <a:r>
              <a:rPr lang="en-US" altLang="zh-CN" sz="2400">
                <a:solidFill>
                  <a:schemeClr val="tx1"/>
                </a:solidFill>
              </a:rPr>
              <a:t>...</a:t>
            </a:r>
            <a:r>
              <a:rPr lang="zh-CN" altLang="en-US" sz="2400">
                <a:solidFill>
                  <a:schemeClr val="tx1"/>
                </a:solidFill>
              </a:rPr>
              <a:t>处悬念之中</a:t>
            </a:r>
            <a:r>
              <a:rPr lang="en-US" altLang="zh-CN" sz="2400">
                <a:solidFill>
                  <a:schemeClr val="tx1"/>
                </a:solidFill>
              </a:rPr>
              <a:t>   </a:t>
            </a:r>
            <a:endParaRPr lang="en-US" altLang="zh-CN" sz="2400">
              <a:solidFill>
                <a:schemeClr val="tx1"/>
              </a:solidFill>
            </a:endParaRPr>
          </a:p>
        </p:txBody>
      </p:sp>
    </p:spTree>
    <p:custDataLst>
      <p:tags r:id="rId1"/>
    </p:custDataLst>
  </p:cSld>
  <p:clrMapOvr>
    <a:masterClrMapping/>
  </p:clrMapOvr>
  <p:transition/>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KSO_WM_UNIT_PLACING_PICTURE_USER_VIEWPORT" val="{&quot;height&quot;:1391,&quot;width&quot;:11961}"/>
</p:tagLst>
</file>

<file path=ppt/tags/tag64.xml><?xml version="1.0" encoding="utf-8"?>
<p:tagLst xmlns:p="http://schemas.openxmlformats.org/presentationml/2006/main">
  <p:tag name="KSO_WM_BEAUTIFY_FLAG" val="#wm#"/>
  <p:tag name="KSO_WM_SLIDE_ID" val="custom20205081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5.xml><?xml version="1.0" encoding="utf-8"?>
<p:tagLst xmlns:p="http://schemas.openxmlformats.org/presentationml/2006/main">
  <p:tag name="KSO_WM_BEAUTIFY_FLAG" val="#wm#"/>
  <p:tag name="KSO_WM_TEMPLATE_CATEGORY" val="custom"/>
  <p:tag name="KSO_WM_TEMPLATE_INDEX" val="20205081"/>
</p:tagLst>
</file>

<file path=ppt/tags/tag66.xml><?xml version="1.0" encoding="utf-8"?>
<p:tagLst xmlns:p="http://schemas.openxmlformats.org/presentationml/2006/main">
  <p:tag name="KSO_WM_UNIT_TABLE_BEAUTIFY" val="smartTable{e900da6f-84ae-418a-b977-18bd0ee53d6a}"/>
  <p:tag name="TABLE_ENDDRAG_ORIGIN_RECT" val="934*472"/>
  <p:tag name="TABLE_ENDDRAG_RECT" val="13*55*934*472"/>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UNIT_TABLE_BEAUTIFY" val="smartTable{6994c3c6-c4b3-4b5a-941e-d54aba950802}"/>
  <p:tag name="TABLE_ENDDRAG_ORIGIN_RECT" val="888*374"/>
  <p:tag name="TABLE_ENDDRAG_RECT" val="35*65*888*374"/>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BEAUTIFY_FLAG" val="#wm#"/>
  <p:tag name="KSO_WM_TEMPLATE_CATEGORY" val="custom"/>
  <p:tag name="KSO_WM_TEMPLATE_INDEX" val="20205081"/>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0.xml><?xml version="1.0" encoding="utf-8"?>
<p:tagLst xmlns:p="http://schemas.openxmlformats.org/presentationml/2006/main">
  <p:tag name="AS_OS" val="Unix 3.10 unknown"/>
  <p:tag name="AS_RELEASE_DATE" val="2020.11.30"/>
  <p:tag name="AS_TITLE" val="Aspose.Slides for Java"/>
  <p:tag name="AS_VERSION" val="20.11"/>
  <p:tag name="KSO_WPP_MARK_KEY" val="89f66399-e442-4d37-948e-bacfcc3096ea"/>
  <p:tag name="COMMONDATA" val="eyJoZGlkIjoiNzAzMjMzZTEwNDUwZmM1Mjk2MTVjYmQxODMwZjRmZGIifQ=="/>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8865</Words>
  <Application>WPS 演示</Application>
  <PresentationFormat/>
  <Paragraphs>377</Paragraphs>
  <Slides>24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24</vt:i4>
      </vt:variant>
    </vt:vector>
  </HeadingPairs>
  <TitlesOfParts>
    <vt:vector size="34" baseType="lpstr">
      <vt:lpstr>Arial</vt:lpstr>
      <vt:lpstr>宋体</vt:lpstr>
      <vt:lpstr>Wingdings</vt:lpstr>
      <vt:lpstr>微软雅黑</vt:lpstr>
      <vt:lpstr>Wingdings</vt:lpstr>
      <vt:lpstr>Times New Roman</vt:lpstr>
      <vt:lpstr>字魂27号-布丁体</vt:lpstr>
      <vt:lpstr>Arial Unicode MS</vt:lpstr>
      <vt:lpstr>Calibri</vt:lpstr>
      <vt:lpstr>Office 主题​​</vt:lpstr>
      <vt:lpstr>PowerPoint 演示文稿</vt:lpstr>
      <vt:lpstr> 本课件主要内容安排 </vt:lpstr>
      <vt:lpstr>单元构词扩展词汇</vt:lpstr>
      <vt:lpstr>单元重点短语</vt:lpstr>
      <vt:lpstr>✭词汇一  unexceptional  adj. 平常的</vt:lpstr>
      <vt:lpstr>跟踪练习</vt:lpstr>
      <vt:lpstr>✭词汇二  shadow    n. 阴影，坏影响</vt:lpstr>
      <vt:lpstr>跟踪练习</vt:lpstr>
      <vt:lpstr>✭词汇三   suspend  v. 暂停， 终止 </vt:lpstr>
      <vt:lpstr>跟踪练习</vt:lpstr>
      <vt:lpstr>✭词汇四  submit  v. 提交,顺从于   </vt:lpstr>
      <vt:lpstr>跟踪练习</vt:lpstr>
      <vt:lpstr>✭词汇五  invisible  adj. 看不见的  </vt:lpstr>
      <vt:lpstr>跟踪练习</vt:lpstr>
      <vt:lpstr>PowerPoint 演示文稿</vt:lpstr>
      <vt:lpstr>PowerPoint 演示文稿</vt:lpstr>
      <vt:lpstr>跟踪练习</vt:lpstr>
      <vt:lpstr>单元重点句型 1</vt:lpstr>
      <vt:lpstr>跟踪练习</vt:lpstr>
      <vt:lpstr>单元重点句型 2</vt:lpstr>
      <vt:lpstr>跟踪练习</vt:lpstr>
      <vt:lpstr>单元重点句型 3</vt:lpstr>
      <vt:lpstr>跟踪练习</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风轻云淡</cp:lastModifiedBy>
  <cp:revision>2</cp:revision>
  <cp:lastPrinted>2021-08-30T14:53:00Z</cp:lastPrinted>
  <dcterms:created xsi:type="dcterms:W3CDTF">2021-08-30T14:53:00Z</dcterms:created>
  <dcterms:modified xsi:type="dcterms:W3CDTF">2023-03-19T18:53:57Z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8B14C38A0BBE4CD8AB1BDC3494E0A190</vt:lpwstr>
  </property>
  <property fmtid="{D5CDD505-2E9C-101B-9397-08002B2CF9AE}" pid="7" name="KSOProductBuildVer">
    <vt:lpwstr>2052-11.1.0.13703</vt:lpwstr>
  </property>
</Properties>
</file>