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61" r:id="rId4"/>
    <p:sldId id="274" r:id="rId5"/>
    <p:sldId id="273" r:id="rId6"/>
    <p:sldId id="272" r:id="rId7"/>
    <p:sldId id="271" r:id="rId8"/>
    <p:sldId id="300" r:id="rId9"/>
    <p:sldId id="270" r:id="rId10"/>
    <p:sldId id="276" r:id="rId11"/>
    <p:sldId id="277" r:id="rId12"/>
    <p:sldId id="278" r:id="rId13"/>
    <p:sldId id="279" r:id="rId14"/>
    <p:sldId id="280" r:id="rId15"/>
    <p:sldId id="281" r:id="rId16"/>
    <p:sldId id="299" r:id="rId17"/>
    <p:sldId id="282" r:id="rId18"/>
    <p:sldId id="275" r:id="rId19"/>
    <p:sldId id="269" r:id="rId20"/>
    <p:sldId id="264" r:id="rId21"/>
    <p:sldId id="265" r:id="rId22"/>
    <p:sldId id="259" r:id="rId23"/>
    <p:sldId id="260" r:id="rId24"/>
    <p:sldId id="257" r:id="rId25"/>
  </p:sldIdLst>
  <p:sldSz cx="12192000" cy="6858000"/>
  <p:notesSz cx="6858000" cy="9144000"/>
  <p:custDataLst>
    <p:tags r:id="rId2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94" userDrawn="1">
          <p15:clr>
            <a:srgbClr val="A4A3A4"/>
          </p15:clr>
        </p15:guide>
        <p15:guide id="2" pos="383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114" d="100"/>
          <a:sy n="114" d="100"/>
        </p:scale>
        <p:origin x="762" y="132"/>
      </p:cViewPr>
      <p:guideLst>
        <p:guide orient="horz" pos="2194"/>
        <p:guide pos="3839"/>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9" Type="http://schemas.openxmlformats.org/officeDocument/2006/relationships/tags" Target="tags/tag94.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a:t>单击此处编辑标题</a:t>
            </a:r>
            <a:endParaRPr lang="zh-CN" altLang="en-US"/>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单击此处编辑副标题</a:t>
            </a:r>
            <a:endParaRPr lang="zh-CN" altLang="en-US"/>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a:t>单击此处编辑母版文本样式</a:t>
            </a:r>
            <a:endParaRPr lang="zh-CN" alt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a:t>单击此处编辑标题</a:t>
            </a:r>
            <a:endParaRPr lang="zh-CN" altLang="en-US"/>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单击此处编辑文本</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单击此处编辑文本</a:t>
            </a:r>
            <a:endParaRPr lang="zh-CN" altLang="en-US"/>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a:sym typeface="+mn-ea"/>
            </a:endParaRPr>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a:sym typeface="+mn-ea"/>
              </a:rPr>
              <a:t>单击此处编辑标题</a:t>
            </a:r>
            <a:endParaRPr>
              <a:sym typeface="+mn-ea"/>
            </a:endParaRPr>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a:t>单击此处编辑母版标题样式</a:t>
            </a:r>
            <a:endParaRPr lang="zh-CN" altLang="en-US"/>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ct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ct val="0"/>
        </a:spcBef>
        <a:spcAft>
          <a:spcPts val="600"/>
        </a:spcAft>
        <a:buFont typeface="Arial" panose="020B0604020202020204" pitchFamily="34" charset="0"/>
        <a:buChar char="●"/>
        <a:tabLst>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ct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ct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ct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3.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6.xml"/><Relationship Id="rId2" Type="http://schemas.openxmlformats.org/officeDocument/2006/relationships/image" Target="file:///C:\Users\Administrator\AppData\Local\Temp\wps\INetCache\35e6f8ef929ce82960e84328c90159ce" TargetMode="External"/><Relationship Id="rId1" Type="http://schemas.openxmlformats.org/officeDocument/2006/relationships/tags" Target="../tags/tag75.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7.xml"/><Relationship Id="rId1" Type="http://schemas.openxmlformats.org/officeDocument/2006/relationships/image" Target="file:///C:\Users\Administrator\AppData\Local\Temp\wps\INetCache\35e6f8ef929ce82960e84328c90159ce" TargetMode="Externa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image" Target="file:///C:\Users\Administrator\AppData\Local\Temp\wps\INetCache\35e6f8ef929ce82960e84328c90159ce" TargetMode="External"/></Relationships>
</file>

<file path=ppt/slides/_rels/slide1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0.xml"/><Relationship Id="rId2" Type="http://schemas.openxmlformats.org/officeDocument/2006/relationships/image" Target="file:///C:\Users\Administrator\AppData\Local\Temp\wps\INetCache\35e6f8ef929ce82960e84328c90159ce" TargetMode="External"/><Relationship Id="rId1" Type="http://schemas.openxmlformats.org/officeDocument/2006/relationships/tags" Target="../tags/tag79.xml"/></Relationships>
</file>

<file path=ppt/slides/_rels/slide1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2.xml"/><Relationship Id="rId2" Type="http://schemas.openxmlformats.org/officeDocument/2006/relationships/image" Target="file:///C:\Users\Administrator\AppData\Local\Temp\wps\INetCache\35e6f8ef929ce82960e84328c90159ce" TargetMode="External"/><Relationship Id="rId1" Type="http://schemas.openxmlformats.org/officeDocument/2006/relationships/tags" Target="../tags/tag81.xml"/></Relationships>
</file>

<file path=ppt/slides/_rels/slide1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4.xml"/><Relationship Id="rId2" Type="http://schemas.openxmlformats.org/officeDocument/2006/relationships/image" Target="file:///C:\Users\Administrator\AppData\Local\Temp\wps\INetCache\35e6f8ef929ce82960e84328c90159ce" TargetMode="External"/><Relationship Id="rId1" Type="http://schemas.openxmlformats.org/officeDocument/2006/relationships/tags" Target="../tags/tag83.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5.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6.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7.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8.xml"/></Relationships>
</file>

<file path=ppt/slides/_rels/slide2.xml.rels><?xml version="1.0" encoding="UTF-8" standalone="yes"?>
<Relationships xmlns="http://schemas.openxmlformats.org/package/2006/relationships"><Relationship Id="rId8" Type="http://schemas.openxmlformats.org/officeDocument/2006/relationships/slideLayout" Target="../slideLayouts/slideLayout2.xml"/><Relationship Id="rId7" Type="http://schemas.openxmlformats.org/officeDocument/2006/relationships/tags" Target="../tags/tag64.xml"/><Relationship Id="rId6" Type="http://schemas.openxmlformats.org/officeDocument/2006/relationships/image" Target="file:///C:\Users\Administrator\AppData\Local\Temp\wps\INetCache\a0756db8be86389a6e17b5ffc4065700" TargetMode="External"/><Relationship Id="rId5" Type="http://schemas.openxmlformats.org/officeDocument/2006/relationships/image" Target="../media/image5.jpeg"/><Relationship Id="rId4" Type="http://schemas.openxmlformats.org/officeDocument/2006/relationships/image" Target="file:///C:\Users\Administrator\AppData\Local\Temp\wps\INetCache\fadecbebbc5d132d0e296c35408278d0" TargetMode="External"/><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9.xml"/><Relationship Id="rId2" Type="http://schemas.openxmlformats.org/officeDocument/2006/relationships/hyperlink" Target="https://baike.so.com/doc/5383219-5619610.html" TargetMode="External"/><Relationship Id="rId1" Type="http://schemas.openxmlformats.org/officeDocument/2006/relationships/hyperlink" Target="https://baike.so.com/doc/4466771-4675582.html" TargetMode="Externa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1.xml"/><Relationship Id="rId1" Type="http://schemas.openxmlformats.org/officeDocument/2006/relationships/tags" Target="../tags/tag90.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2.xml"/></Relationships>
</file>

<file path=ppt/slides/_rels/slide23.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93.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5.xml"/></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67.xml"/><Relationship Id="rId3" Type="http://schemas.openxmlformats.org/officeDocument/2006/relationships/tags" Target="../tags/tag66.xml"/><Relationship Id="rId2" Type="http://schemas.openxmlformats.org/officeDocument/2006/relationships/image" Target="file:///C:\Users\Administrator\AppData\Local\Temp\wps\INetCache\972450ac4a5d40a32fb485396466843d" TargetMode="External"/><Relationship Id="rId1"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8.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3.xml"/><Relationship Id="rId1" Type="http://schemas.openxmlformats.org/officeDocument/2006/relationships/image" Target="file:///C:\Users\Administrator\AppData\Local\Temp\wps\INetCache\35e6f8ef929ce82960e84328c90159ce" TargetMode="Externa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image" Target="file:///C:\Users\Administrator\AppData\Local\Temp\wps\INetCache\35e6f8ef929ce82960e84328c90159c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组合 30"/>
          <p:cNvGrpSpPr/>
          <p:nvPr/>
        </p:nvGrpSpPr>
        <p:grpSpPr>
          <a:xfrm>
            <a:off x="9758045" y="6524625"/>
            <a:ext cx="2350135" cy="228600"/>
            <a:chOff x="2805536" y="-1467853"/>
            <a:chExt cx="2161673" cy="228600"/>
          </a:xfrm>
        </p:grpSpPr>
        <p:sp>
          <p:nvSpPr>
            <p:cNvPr id="26" name="椭圆 25"/>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椭圆 26"/>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椭圆 28"/>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椭圆 29"/>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zh-CN" altLang="en-US"/>
          </a:p>
        </p:txBody>
      </p:sp>
      <p:pic>
        <p:nvPicPr>
          <p:cNvPr id="13" name="图片 12" descr="新教材精创页眉-简化版"/>
          <p:cNvPicPr>
            <a:picLocks noChangeAspect="1"/>
          </p:cNvPicPr>
          <p:nvPr/>
        </p:nvPicPr>
        <p:blipFill>
          <a:blip r:embed="rId1"/>
          <a:stretch>
            <a:fillRect/>
          </a:stretch>
        </p:blipFill>
        <p:spPr>
          <a:xfrm>
            <a:off x="1819910" y="84455"/>
            <a:ext cx="8318500" cy="829310"/>
          </a:xfrm>
          <a:prstGeom prst="rect">
            <a:avLst/>
          </a:prstGeom>
        </p:spPr>
      </p:pic>
      <p:sp>
        <p:nvSpPr>
          <p:cNvPr id="6" name="文本框 5"/>
          <p:cNvSpPr txBox="1"/>
          <p:nvPr/>
        </p:nvSpPr>
        <p:spPr>
          <a:xfrm>
            <a:off x="8290560" y="937260"/>
            <a:ext cx="3901440" cy="368300"/>
          </a:xfrm>
          <a:prstGeom prst="rect">
            <a:avLst/>
          </a:prstGeom>
          <a:noFill/>
        </p:spPr>
        <p:txBody>
          <a:bodyPr wrap="square" rtlCol="0">
            <a:spAutoFit/>
          </a:bodyPr>
          <a:lstStyle/>
          <a:p>
            <a:r>
              <a:rPr lang="en-US" altLang="zh-CN" b="1">
                <a:solidFill>
                  <a:schemeClr val="accent1"/>
                </a:solidFill>
                <a:sym typeface="+mn-ea"/>
              </a:rPr>
              <a:t>  </a:t>
            </a:r>
            <a:r>
              <a:rPr lang="zh-CN" altLang="en-US" sz="1600" b="1">
                <a:solidFill>
                  <a:schemeClr val="accent1"/>
                </a:solidFill>
                <a:sym typeface="+mn-ea"/>
              </a:rPr>
              <a:t>外研版高中英语  选择性必修第四册</a:t>
            </a:r>
            <a:r>
              <a:rPr lang="zh-CN" altLang="en-US" b="1">
                <a:solidFill>
                  <a:schemeClr val="accent1"/>
                </a:solidFill>
                <a:sym typeface="+mn-ea"/>
              </a:rPr>
              <a:t>   </a:t>
            </a:r>
            <a:endParaRPr lang="zh-CN" altLang="en-US"/>
          </a:p>
        </p:txBody>
      </p:sp>
      <p:sp>
        <p:nvSpPr>
          <p:cNvPr id="7" name="文本框 6"/>
          <p:cNvSpPr txBox="1"/>
          <p:nvPr/>
        </p:nvSpPr>
        <p:spPr>
          <a:xfrm>
            <a:off x="1148080" y="1842770"/>
            <a:ext cx="9893300" cy="922020"/>
          </a:xfrm>
          <a:prstGeom prst="rect">
            <a:avLst/>
          </a:prstGeom>
          <a:noFill/>
        </p:spPr>
        <p:txBody>
          <a:bodyPr wrap="square" rtlCol="0">
            <a:spAutoFit/>
          </a:bodyPr>
          <a:lstStyle/>
          <a:p>
            <a:pPr algn="ctr"/>
            <a:r>
              <a:rPr lang="en-US" altLang="zh-CN" sz="3200" b="1">
                <a:solidFill>
                  <a:srgbClr val="FF0000"/>
                </a:solidFill>
                <a:latin typeface="Times New Roman" panose="02020603050405020304" charset="0"/>
                <a:ea typeface="字魂27号-布丁体" panose="00000500000000000000" charset="-122"/>
                <a:cs typeface="Times New Roman" panose="02020603050405020304" charset="0"/>
                <a:sym typeface="+mn-ea"/>
              </a:rPr>
              <a:t> </a:t>
            </a:r>
            <a:r>
              <a:rPr lang="en-US" altLang="zh-CN" sz="5400" b="1">
                <a:solidFill>
                  <a:srgbClr val="FF0000"/>
                </a:solidFill>
                <a:latin typeface="Times New Roman" panose="02020603050405020304" charset="0"/>
                <a:ea typeface="字魂27号-布丁体" panose="00000500000000000000" charset="-122"/>
                <a:cs typeface="Times New Roman" panose="02020603050405020304" charset="0"/>
                <a:sym typeface="+mn-ea"/>
              </a:rPr>
              <a:t>Unit 6  Space and beyond</a:t>
            </a:r>
            <a:endParaRPr lang="en-US" altLang="zh-CN" sz="5400" b="1">
              <a:solidFill>
                <a:srgbClr val="FF0000"/>
              </a:solidFill>
              <a:latin typeface="Times New Roman" panose="02020603050405020304" charset="0"/>
              <a:ea typeface="字魂27号-布丁体" panose="00000500000000000000" charset="-122"/>
              <a:cs typeface="Times New Roman" panose="02020603050405020304" charset="0"/>
              <a:sym typeface="+mn-ea"/>
            </a:endParaRPr>
          </a:p>
        </p:txBody>
      </p:sp>
      <p:sp>
        <p:nvSpPr>
          <p:cNvPr id="8" name="文本框 7"/>
          <p:cNvSpPr txBox="1"/>
          <p:nvPr/>
        </p:nvSpPr>
        <p:spPr>
          <a:xfrm>
            <a:off x="1819910" y="3302000"/>
            <a:ext cx="9775825" cy="706755"/>
          </a:xfrm>
          <a:prstGeom prst="rect">
            <a:avLst/>
          </a:prstGeom>
          <a:noFill/>
        </p:spPr>
        <p:txBody>
          <a:bodyPr wrap="square" rtlCol="0">
            <a:spAutoFit/>
          </a:bodyPr>
          <a:lstStyle/>
          <a:p>
            <a:r>
              <a:rPr lang="zh-CN" altLang="en-US" sz="4000">
                <a:solidFill>
                  <a:srgbClr val="FF0000"/>
                </a:solidFill>
                <a:latin typeface="Times New Roman" panose="02020603050405020304" charset="0"/>
                <a:ea typeface="字魂27号-布丁体" panose="00000500000000000000" charset="-122"/>
                <a:cs typeface="Times New Roman" panose="02020603050405020304" charset="0"/>
                <a:sym typeface="+mn-ea"/>
              </a:rPr>
              <a:t>Period 1  </a:t>
            </a:r>
            <a:r>
              <a:rPr lang="en-US" altLang="zh-CN" sz="4000">
                <a:solidFill>
                  <a:srgbClr val="FF0000"/>
                </a:solidFill>
                <a:latin typeface="Times New Roman" panose="02020603050405020304" charset="0"/>
                <a:ea typeface="字魂27号-布丁体" panose="00000500000000000000" charset="-122"/>
                <a:cs typeface="Times New Roman" panose="02020603050405020304" charset="0"/>
                <a:sym typeface="+mn-ea"/>
              </a:rPr>
              <a:t>Starting out &amp; Understanding ideas</a:t>
            </a:r>
            <a:endParaRPr lang="en-US" altLang="zh-CN" sz="4000">
              <a:solidFill>
                <a:srgbClr val="FF0000"/>
              </a:solidFill>
              <a:latin typeface="Times New Roman" panose="02020603050405020304" charset="0"/>
              <a:ea typeface="字魂27号-布丁体" panose="00000500000000000000" charset="-122"/>
              <a:cs typeface="Times New Roman" panose="02020603050405020304" charset="0"/>
              <a:sym typeface="+mn-ea"/>
            </a:endParaRPr>
          </a:p>
        </p:txBody>
      </p:sp>
      <p:grpSp>
        <p:nvGrpSpPr>
          <p:cNvPr id="61" name="组合 60"/>
          <p:cNvGrpSpPr/>
          <p:nvPr/>
        </p:nvGrpSpPr>
        <p:grpSpPr>
          <a:xfrm flipH="1" flipV="1">
            <a:off x="-995680" y="-4445"/>
            <a:ext cx="5055870" cy="573405"/>
            <a:chOff x="-460228" y="4964882"/>
            <a:chExt cx="16582544" cy="1921192"/>
          </a:xfrm>
        </p:grpSpPr>
        <p:sp>
          <p:nvSpPr>
            <p:cNvPr id="62"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ustDataLst>
      <p:tags r:id="rId2"/>
    </p:custData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697990" y="163195"/>
            <a:ext cx="10167620" cy="705485"/>
          </a:xfrm>
        </p:spPr>
        <p:txBody>
          <a:bodyPr>
            <a:normAutofit fontScale="90000"/>
          </a:bodyPr>
          <a:lstStyle/>
          <a:p>
            <a:r>
              <a:rPr lang="zh-CN" altLang="en-US">
                <a:solidFill>
                  <a:srgbClr val="555DF1"/>
                </a:solidFill>
                <a:effectLst>
                  <a:outerShdw blurRad="38100" dist="25400" dir="5400000" algn="ctr" rotWithShape="0">
                    <a:srgbClr val="6E747A">
                      <a:alpha val="43000"/>
                    </a:srgbClr>
                  </a:outerShdw>
                </a:effectLst>
              </a:rPr>
              <a:t>The structure and the main idea of the text</a:t>
            </a:r>
            <a:endParaRPr lang="zh-CN" altLang="en-US">
              <a:solidFill>
                <a:srgbClr val="555DF1"/>
              </a:solidFill>
              <a:effectLst>
                <a:outerShdw blurRad="38100" dist="25400" dir="5400000" algn="ctr" rotWithShape="0">
                  <a:srgbClr val="6E747A">
                    <a:alpha val="43000"/>
                  </a:srgbClr>
                </a:outerShdw>
              </a:effectLst>
            </a:endParaRPr>
          </a:p>
        </p:txBody>
      </p:sp>
      <p:grpSp>
        <p:nvGrpSpPr>
          <p:cNvPr id="58" name="Group 21_1"/>
          <p:cNvGrpSpPr/>
          <p:nvPr/>
        </p:nvGrpSpPr>
        <p:grpSpPr>
          <a:xfrm>
            <a:off x="-947420" y="0"/>
            <a:ext cx="13139420" cy="6560185"/>
            <a:chOff x="-1013679" y="-43169"/>
            <a:chExt cx="12858769" cy="6560166"/>
          </a:xfrm>
        </p:grpSpPr>
        <p:grpSp>
          <p:nvGrpSpPr>
            <p:cNvPr id="60" name="组合 59"/>
            <p:cNvGrpSpPr/>
            <p:nvPr/>
          </p:nvGrpSpPr>
          <p:grpSpPr>
            <a:xfrm>
              <a:off x="9683417" y="6288397"/>
              <a:ext cx="2161673" cy="228600"/>
              <a:chOff x="2805536" y="-1467853"/>
              <a:chExt cx="2161673" cy="228600"/>
            </a:xfrm>
          </p:grpSpPr>
          <p:sp>
            <p:nvSpPr>
              <p:cNvPr id="67" name="椭圆 66"/>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椭圆 67"/>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椭圆 68"/>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椭圆 69"/>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椭圆 70"/>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1" name="组合 60"/>
            <p:cNvGrpSpPr/>
            <p:nvPr/>
          </p:nvGrpSpPr>
          <p:grpSpPr>
            <a:xfrm flipH="1" flipV="1">
              <a:off x="-1013679" y="-43169"/>
              <a:ext cx="4948007" cy="573258"/>
              <a:chOff x="-460228" y="4964882"/>
              <a:chExt cx="16582544" cy="1921192"/>
            </a:xfrm>
          </p:grpSpPr>
          <p:sp>
            <p:nvSpPr>
              <p:cNvPr id="62"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aphicFrame>
        <p:nvGraphicFramePr>
          <p:cNvPr id="3" name="表格 2"/>
          <p:cNvGraphicFramePr>
            <a:graphicFrameLocks noGrp="1"/>
          </p:cNvGraphicFramePr>
          <p:nvPr>
            <p:custDataLst>
              <p:tags r:id="rId1"/>
            </p:custDataLst>
          </p:nvPr>
        </p:nvGraphicFramePr>
        <p:xfrm>
          <a:off x="817245" y="1178560"/>
          <a:ext cx="11141075" cy="5381625"/>
        </p:xfrm>
        <a:graphic>
          <a:graphicData uri="http://schemas.openxmlformats.org/drawingml/2006/table">
            <a:tbl>
              <a:tblPr firstRow="1" bandRow="1">
                <a:tableStyleId>{5940675A-B579-460E-94D1-54222C63F5DA}</a:tableStyleId>
              </a:tblPr>
              <a:tblGrid>
                <a:gridCol w="1102360"/>
                <a:gridCol w="1932940"/>
                <a:gridCol w="8105775"/>
              </a:tblGrid>
              <a:tr h="770255">
                <a:tc>
                  <a:txBody>
                    <a:bodyPr wrap="square"/>
                    <a:lstStyle/>
                    <a:p>
                      <a:pPr indent="0" algn="l">
                        <a:buNone/>
                      </a:pPr>
                      <a:endParaRPr lang="en-US" sz="2400" b="0">
                        <a:latin typeface="Times New Roman" panose="02020603050405020304" charset="0"/>
                        <a:cs typeface="Times New Roman" panose="02020603050405020304" charset="0"/>
                      </a:endParaRPr>
                    </a:p>
                    <a:p>
                      <a:pPr indent="0" algn="l">
                        <a:buNone/>
                      </a:pPr>
                      <a:r>
                        <a:rPr lang="en-US" sz="2400" b="0">
                          <a:latin typeface="Times New Roman" panose="02020603050405020304" charset="0"/>
                          <a:cs typeface="Times New Roman" panose="02020603050405020304" charset="0"/>
                        </a:rPr>
                        <a:t>Parts</a:t>
                      </a:r>
                      <a:endParaRPr lang="en-US" altLang="en-US" sz="2400" b="0">
                        <a:latin typeface="Times New Roman" panose="02020603050405020304" charset="0"/>
                        <a:ea typeface="Times New Roman" panose="02020603050405020304" charset="0"/>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accent3">
                        <a:lumMod val="60000"/>
                        <a:lumOff val="40000"/>
                      </a:schemeClr>
                    </a:solidFill>
                  </a:tcPr>
                </a:tc>
                <a:tc>
                  <a:txBody>
                    <a:bodyPr wrap="square"/>
                    <a:lstStyle/>
                    <a:p>
                      <a:pPr indent="0" algn="ctr">
                        <a:buNone/>
                      </a:pPr>
                      <a:endParaRPr lang="en-US" sz="2400" b="0">
                        <a:latin typeface="Times New Roman" panose="02020603050405020304" charset="0"/>
                        <a:cs typeface="Times New Roman" panose="02020603050405020304" charset="0"/>
                      </a:endParaRPr>
                    </a:p>
                    <a:p>
                      <a:pPr indent="0" algn="ctr">
                        <a:buNone/>
                      </a:pPr>
                      <a:r>
                        <a:rPr lang="en-US" sz="2400" b="0">
                          <a:latin typeface="Times New Roman" panose="02020603050405020304" charset="0"/>
                          <a:cs typeface="Times New Roman" panose="02020603050405020304" charset="0"/>
                        </a:rPr>
                        <a:t>Paragraphs</a:t>
                      </a:r>
                      <a:endParaRPr lang="en-US" altLang="en-US" sz="2400" b="0">
                        <a:latin typeface="Times New Roman" panose="02020603050405020304" charset="0"/>
                        <a:ea typeface="Times New Roman" panose="02020603050405020304" charset="0"/>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accent3">
                        <a:lumMod val="60000"/>
                        <a:lumOff val="40000"/>
                      </a:schemeClr>
                    </a:solidFill>
                  </a:tcPr>
                </a:tc>
                <a:tc>
                  <a:txBody>
                    <a:bodyPr wrap="square"/>
                    <a:lstStyle/>
                    <a:p>
                      <a:pPr indent="0" algn="ctr">
                        <a:buNone/>
                      </a:pPr>
                      <a:endParaRPr lang="en-US" sz="2400" b="0">
                        <a:latin typeface="Times New Roman" panose="02020603050405020304" charset="0"/>
                        <a:cs typeface="Times New Roman" panose="02020603050405020304" charset="0"/>
                      </a:endParaRPr>
                    </a:p>
                    <a:p>
                      <a:pPr indent="0" algn="ctr">
                        <a:buNone/>
                      </a:pPr>
                      <a:r>
                        <a:rPr lang="en-US" sz="2400" b="0">
                          <a:latin typeface="Times New Roman" panose="02020603050405020304" charset="0"/>
                          <a:cs typeface="Times New Roman" panose="02020603050405020304" charset="0"/>
                        </a:rPr>
                        <a:t>The main idea of each part</a:t>
                      </a:r>
                      <a:endParaRPr lang="en-US" altLang="en-US" sz="2400" b="0">
                        <a:latin typeface="Times New Roman" panose="02020603050405020304" charset="0"/>
                        <a:ea typeface="Times New Roman" panose="02020603050405020304" charset="0"/>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accent3">
                        <a:lumMod val="60000"/>
                        <a:lumOff val="40000"/>
                      </a:schemeClr>
                    </a:solidFill>
                  </a:tcPr>
                </a:tc>
              </a:tr>
              <a:tr h="1556385">
                <a:tc>
                  <a:txBody>
                    <a:bodyPr wrap="square"/>
                    <a:lstStyle/>
                    <a:p>
                      <a:pPr indent="0">
                        <a:buNone/>
                      </a:pPr>
                      <a:endParaRPr lang="en-US" sz="2400" b="0">
                        <a:latin typeface="Times New Roman" panose="02020603050405020304" charset="0"/>
                        <a:cs typeface="Times New Roman" panose="02020603050405020304" charset="0"/>
                      </a:endParaRPr>
                    </a:p>
                    <a:p>
                      <a:pPr indent="0">
                        <a:buNone/>
                      </a:pPr>
                      <a:r>
                        <a:rPr lang="en-US" sz="2400" b="0">
                          <a:latin typeface="Times New Roman" panose="02020603050405020304" charset="0"/>
                          <a:cs typeface="Times New Roman" panose="02020603050405020304" charset="0"/>
                        </a:rPr>
                        <a:t>Part 1</a:t>
                      </a:r>
                      <a:endParaRPr lang="en-US" altLang="en-US" sz="2400" b="0">
                        <a:latin typeface="Times New Roman" panose="02020603050405020304" charset="0"/>
                        <a:ea typeface="Times New Roman" panose="02020603050405020304" charset="0"/>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accent3">
                        <a:lumMod val="60000"/>
                        <a:lumOff val="40000"/>
                      </a:schemeClr>
                    </a:solidFill>
                  </a:tcPr>
                </a:tc>
                <a:tc>
                  <a:txBody>
                    <a:bodyPr wrap="square"/>
                    <a:lstStyle/>
                    <a:p>
                      <a:pPr indent="0">
                        <a:buNone/>
                      </a:pPr>
                      <a:endParaRPr lang="en-US" altLang="en-US" sz="2400" b="0">
                        <a:solidFill>
                          <a:srgbClr val="FF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wrap="square"/>
                    <a:lstStyle/>
                    <a:p>
                      <a:pPr indent="0">
                        <a:buNone/>
                      </a:pPr>
                      <a:endParaRPr lang="en-US" altLang="en-US" sz="2400" b="0">
                        <a:solidFill>
                          <a:srgbClr val="FF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99235">
                <a:tc>
                  <a:txBody>
                    <a:bodyPr wrap="square"/>
                    <a:lstStyle/>
                    <a:p>
                      <a:pPr indent="0">
                        <a:buNone/>
                      </a:pPr>
                      <a:endParaRPr lang="en-US" sz="2400" b="0">
                        <a:latin typeface="Times New Roman" panose="02020603050405020304" charset="0"/>
                        <a:cs typeface="Times New Roman" panose="02020603050405020304" charset="0"/>
                      </a:endParaRPr>
                    </a:p>
                    <a:p>
                      <a:pPr indent="0">
                        <a:buNone/>
                      </a:pPr>
                      <a:r>
                        <a:rPr lang="en-US" sz="2400" b="0">
                          <a:latin typeface="Times New Roman" panose="02020603050405020304" charset="0"/>
                          <a:cs typeface="Times New Roman" panose="02020603050405020304" charset="0"/>
                        </a:rPr>
                        <a:t>Part 2 </a:t>
                      </a:r>
                      <a:endParaRPr lang="en-US" altLang="en-US" sz="2400" b="0">
                        <a:latin typeface="Times New Roman" panose="02020603050405020304" charset="0"/>
                        <a:ea typeface="Times New Roman" panose="02020603050405020304" charset="0"/>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accent3">
                        <a:lumMod val="60000"/>
                        <a:lumOff val="40000"/>
                      </a:schemeClr>
                    </a:solidFill>
                  </a:tcPr>
                </a:tc>
                <a:tc>
                  <a:txBody>
                    <a:bodyPr wrap="square"/>
                    <a:lstStyle/>
                    <a:p>
                      <a:pPr indent="0">
                        <a:buNone/>
                      </a:pPr>
                      <a:endParaRPr lang="en-US" altLang="en-US" sz="2400" b="0">
                        <a:solidFill>
                          <a:srgbClr val="FF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wrap="square"/>
                    <a:lstStyle/>
                    <a:p>
                      <a:pPr indent="0">
                        <a:buNone/>
                      </a:pPr>
                      <a:endParaRPr lang="en-US" altLang="en-US" sz="2400" b="0">
                        <a:solidFill>
                          <a:srgbClr val="FF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555750">
                <a:tc>
                  <a:txBody>
                    <a:bodyPr wrap="square"/>
                    <a:lstStyle/>
                    <a:p>
                      <a:pPr indent="0">
                        <a:buNone/>
                      </a:pPr>
                      <a:endParaRPr lang="en-US" sz="2400" b="0">
                        <a:latin typeface="Times New Roman" panose="02020603050405020304" charset="0"/>
                        <a:cs typeface="Times New Roman" panose="02020603050405020304" charset="0"/>
                      </a:endParaRPr>
                    </a:p>
                    <a:p>
                      <a:pPr indent="0">
                        <a:buNone/>
                      </a:pPr>
                      <a:r>
                        <a:rPr lang="en-US" sz="2400" b="0">
                          <a:latin typeface="Times New Roman" panose="02020603050405020304" charset="0"/>
                          <a:cs typeface="Times New Roman" panose="02020603050405020304" charset="0"/>
                        </a:rPr>
                        <a:t>Part 3 </a:t>
                      </a:r>
                      <a:endParaRPr lang="en-US" altLang="en-US" sz="2400" b="0">
                        <a:latin typeface="Times New Roman" panose="02020603050405020304" charset="0"/>
                        <a:ea typeface="Times New Roman" panose="02020603050405020304" charset="0"/>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accent3">
                        <a:lumMod val="60000"/>
                        <a:lumOff val="40000"/>
                      </a:schemeClr>
                    </a:solidFill>
                  </a:tcPr>
                </a:tc>
                <a:tc>
                  <a:txBody>
                    <a:bodyPr wrap="square"/>
                    <a:lstStyle/>
                    <a:p>
                      <a:pPr indent="0">
                        <a:buNone/>
                      </a:pPr>
                      <a:endParaRPr lang="en-US" altLang="en-US" sz="2400" b="0">
                        <a:solidFill>
                          <a:srgbClr val="FF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wrap="square"/>
                    <a:lstStyle/>
                    <a:p>
                      <a:pPr indent="0">
                        <a:buNone/>
                      </a:pPr>
                      <a:endParaRPr lang="en-US" altLang="en-US" sz="2400" b="0">
                        <a:solidFill>
                          <a:srgbClr val="FF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4" name="文本框 3"/>
          <p:cNvSpPr txBox="1"/>
          <p:nvPr/>
        </p:nvSpPr>
        <p:spPr>
          <a:xfrm>
            <a:off x="2029460" y="2286000"/>
            <a:ext cx="1635760" cy="460375"/>
          </a:xfrm>
          <a:prstGeom prst="rect">
            <a:avLst/>
          </a:prstGeom>
          <a:noFill/>
        </p:spPr>
        <p:txBody>
          <a:bodyPr wrap="square" rtlCol="0">
            <a:spAutoFit/>
          </a:bodyPr>
          <a:lstStyle/>
          <a:p>
            <a:r>
              <a:rPr lang="en-US" sz="2400" b="1">
                <a:solidFill>
                  <a:srgbClr val="FF0000"/>
                </a:solidFill>
                <a:latin typeface="Times New Roman" panose="02020603050405020304" charset="0"/>
                <a:cs typeface="Times New Roman" panose="02020603050405020304" charset="0"/>
                <a:sym typeface="+mn-ea"/>
              </a:rPr>
              <a:t>Paras 1/2</a:t>
            </a:r>
            <a:endParaRPr lang="zh-CN" altLang="en-US" sz="2400" b="1"/>
          </a:p>
        </p:txBody>
      </p:sp>
      <p:sp>
        <p:nvSpPr>
          <p:cNvPr id="5" name="文本框 4"/>
          <p:cNvSpPr txBox="1"/>
          <p:nvPr/>
        </p:nvSpPr>
        <p:spPr>
          <a:xfrm>
            <a:off x="2029460" y="3894455"/>
            <a:ext cx="1707515" cy="460375"/>
          </a:xfrm>
          <a:prstGeom prst="rect">
            <a:avLst/>
          </a:prstGeom>
          <a:noFill/>
        </p:spPr>
        <p:txBody>
          <a:bodyPr wrap="square" rtlCol="0">
            <a:spAutoFit/>
          </a:bodyPr>
          <a:lstStyle/>
          <a:p>
            <a:r>
              <a:rPr lang="en-US" sz="2400" b="1">
                <a:solidFill>
                  <a:srgbClr val="FF0000"/>
                </a:solidFill>
                <a:latin typeface="Times New Roman" panose="02020603050405020304" charset="0"/>
                <a:cs typeface="Times New Roman" panose="02020603050405020304" charset="0"/>
                <a:sym typeface="+mn-ea"/>
              </a:rPr>
              <a:t>Paras 3/4 /5</a:t>
            </a:r>
            <a:endParaRPr lang="zh-CN" altLang="en-US" sz="2400" b="1"/>
          </a:p>
        </p:txBody>
      </p:sp>
      <p:sp>
        <p:nvSpPr>
          <p:cNvPr id="6" name="文本框 5"/>
          <p:cNvSpPr txBox="1"/>
          <p:nvPr/>
        </p:nvSpPr>
        <p:spPr>
          <a:xfrm>
            <a:off x="2150110" y="5234940"/>
            <a:ext cx="1361440" cy="460375"/>
          </a:xfrm>
          <a:prstGeom prst="rect">
            <a:avLst/>
          </a:prstGeom>
          <a:noFill/>
        </p:spPr>
        <p:txBody>
          <a:bodyPr wrap="square" rtlCol="0">
            <a:spAutoFit/>
          </a:bodyPr>
          <a:lstStyle/>
          <a:p>
            <a:r>
              <a:rPr lang="en-US" sz="2400" b="1">
                <a:solidFill>
                  <a:srgbClr val="FF0000"/>
                </a:solidFill>
                <a:latin typeface="Times New Roman" panose="02020603050405020304" charset="0"/>
                <a:cs typeface="Times New Roman" panose="02020603050405020304" charset="0"/>
                <a:sym typeface="+mn-ea"/>
              </a:rPr>
              <a:t>Para 6</a:t>
            </a:r>
            <a:endParaRPr lang="zh-CN" altLang="en-US" sz="2400" b="1"/>
          </a:p>
        </p:txBody>
      </p:sp>
      <p:sp>
        <p:nvSpPr>
          <p:cNvPr id="7" name="文本框 6"/>
          <p:cNvSpPr txBox="1"/>
          <p:nvPr/>
        </p:nvSpPr>
        <p:spPr>
          <a:xfrm>
            <a:off x="4005580" y="2136775"/>
            <a:ext cx="7647940" cy="1198880"/>
          </a:xfrm>
          <a:prstGeom prst="rect">
            <a:avLst/>
          </a:prstGeom>
          <a:noFill/>
        </p:spPr>
        <p:txBody>
          <a:bodyPr wrap="square" rtlCol="0">
            <a:spAutoFit/>
          </a:bodyPr>
          <a:lstStyle/>
          <a:p>
            <a:pPr fontAlgn="auto">
              <a:lnSpc>
                <a:spcPct val="150000"/>
              </a:lnSpc>
            </a:pPr>
            <a:r>
              <a:rPr lang="en-US" sz="2400">
                <a:solidFill>
                  <a:srgbClr val="FF0000"/>
                </a:solidFill>
                <a:latin typeface="Times New Roman" panose="02020603050405020304" charset="0"/>
                <a:cs typeface="Times New Roman" panose="02020603050405020304" charset="0"/>
                <a:sym typeface="+mn-ea"/>
              </a:rPr>
              <a:t>That</a:t>
            </a:r>
            <a:r>
              <a:rPr lang="en-US" sz="2400" i="1">
                <a:solidFill>
                  <a:srgbClr val="FF0000"/>
                </a:solidFill>
                <a:latin typeface="Times New Roman" panose="02020603050405020304" charset="0"/>
                <a:cs typeface="Times New Roman" panose="02020603050405020304" charset="0"/>
                <a:sym typeface="+mn-ea"/>
              </a:rPr>
              <a:t> the Challenger</a:t>
            </a:r>
            <a:r>
              <a:rPr lang="en-US" sz="2400">
                <a:solidFill>
                  <a:srgbClr val="FF0000"/>
                </a:solidFill>
                <a:latin typeface="Times New Roman" panose="02020603050405020304" charset="0"/>
                <a:cs typeface="Times New Roman" panose="02020603050405020304" charset="0"/>
                <a:sym typeface="+mn-ea"/>
              </a:rPr>
              <a:t> successfully launched had a positive effect on people. </a:t>
            </a:r>
            <a:endParaRPr lang="zh-CN" altLang="en-US" sz="2400"/>
          </a:p>
        </p:txBody>
      </p:sp>
      <p:sp>
        <p:nvSpPr>
          <p:cNvPr id="8" name="文本框 7"/>
          <p:cNvSpPr txBox="1"/>
          <p:nvPr/>
        </p:nvSpPr>
        <p:spPr>
          <a:xfrm>
            <a:off x="4005580" y="3525520"/>
            <a:ext cx="7860030" cy="1198880"/>
          </a:xfrm>
          <a:prstGeom prst="rect">
            <a:avLst/>
          </a:prstGeom>
          <a:noFill/>
        </p:spPr>
        <p:txBody>
          <a:bodyPr wrap="square" rtlCol="0">
            <a:spAutoFit/>
          </a:bodyPr>
          <a:lstStyle/>
          <a:p>
            <a:pPr fontAlgn="auto">
              <a:lnSpc>
                <a:spcPct val="150000"/>
              </a:lnSpc>
            </a:pPr>
            <a:r>
              <a:rPr lang="en-US" sz="2400">
                <a:solidFill>
                  <a:srgbClr val="FF0000"/>
                </a:solidFill>
                <a:latin typeface="Times New Roman" panose="02020603050405020304" charset="0"/>
                <a:cs typeface="Times New Roman" panose="02020603050405020304" charset="0"/>
                <a:sym typeface="+mn-ea"/>
              </a:rPr>
              <a:t>The disaster of </a:t>
            </a:r>
            <a:r>
              <a:rPr lang="en-US" sz="2400" i="1">
                <a:solidFill>
                  <a:srgbClr val="FF0000"/>
                </a:solidFill>
                <a:latin typeface="Times New Roman" panose="02020603050405020304" charset="0"/>
                <a:cs typeface="Times New Roman" panose="02020603050405020304" charset="0"/>
                <a:sym typeface="+mn-ea"/>
              </a:rPr>
              <a:t>the Challenge</a:t>
            </a:r>
            <a:r>
              <a:rPr lang="en-US" sz="2400">
                <a:solidFill>
                  <a:srgbClr val="FF0000"/>
                </a:solidFill>
                <a:latin typeface="Times New Roman" panose="02020603050405020304" charset="0"/>
                <a:cs typeface="Times New Roman" panose="02020603050405020304" charset="0"/>
                <a:sym typeface="+mn-ea"/>
              </a:rPr>
              <a:t>r cast a shadow on space exploration. </a:t>
            </a:r>
            <a:endParaRPr lang="zh-CN" altLang="en-US" sz="2400"/>
          </a:p>
        </p:txBody>
      </p:sp>
      <p:sp>
        <p:nvSpPr>
          <p:cNvPr id="9" name="文本框 8"/>
          <p:cNvSpPr txBox="1"/>
          <p:nvPr/>
        </p:nvSpPr>
        <p:spPr>
          <a:xfrm>
            <a:off x="4107815" y="5133340"/>
            <a:ext cx="7665720" cy="1198880"/>
          </a:xfrm>
          <a:prstGeom prst="rect">
            <a:avLst/>
          </a:prstGeom>
          <a:noFill/>
        </p:spPr>
        <p:txBody>
          <a:bodyPr wrap="square" rtlCol="0">
            <a:spAutoFit/>
          </a:bodyPr>
          <a:lstStyle/>
          <a:p>
            <a:pPr fontAlgn="auto">
              <a:lnSpc>
                <a:spcPct val="150000"/>
              </a:lnSpc>
            </a:pPr>
            <a:r>
              <a:rPr lang="en-US" sz="2400">
                <a:solidFill>
                  <a:srgbClr val="FF0000"/>
                </a:solidFill>
                <a:latin typeface="Times New Roman" panose="02020603050405020304" charset="0"/>
                <a:cs typeface="Times New Roman" panose="02020603050405020304" charset="0"/>
                <a:sym typeface="+mn-ea"/>
              </a:rPr>
              <a:t>The space program will continue despite the disaster of</a:t>
            </a:r>
            <a:r>
              <a:rPr lang="en-US" sz="2400" i="1">
                <a:solidFill>
                  <a:srgbClr val="FF0000"/>
                </a:solidFill>
                <a:latin typeface="Times New Roman" panose="02020603050405020304" charset="0"/>
                <a:cs typeface="Times New Roman" panose="02020603050405020304" charset="0"/>
                <a:sym typeface="+mn-ea"/>
              </a:rPr>
              <a:t> the Challenger</a:t>
            </a:r>
            <a:r>
              <a:rPr lang="en-US" sz="2400">
                <a:solidFill>
                  <a:srgbClr val="FF0000"/>
                </a:solidFill>
                <a:latin typeface="Times New Roman" panose="02020603050405020304" charset="0"/>
                <a:cs typeface="Times New Roman" panose="02020603050405020304" charset="0"/>
                <a:sym typeface="+mn-ea"/>
              </a:rPr>
              <a:t>.</a:t>
            </a:r>
            <a:endParaRPr lang="zh-CN" altLang="en-US" sz="2400"/>
          </a:p>
        </p:txBody>
      </p:sp>
      <p:pic>
        <p:nvPicPr>
          <p:cNvPr id="101" name="图片 100"/>
          <p:cNvPicPr/>
          <p:nvPr/>
        </p:nvPicPr>
        <p:blipFill>
          <a:blip r:link="rId2"/>
          <a:stretch>
            <a:fillRect/>
          </a:stretch>
        </p:blipFill>
        <p:spPr>
          <a:xfrm>
            <a:off x="8890" y="0"/>
            <a:ext cx="1030605" cy="1228090"/>
          </a:xfrm>
          <a:prstGeom prst="rect">
            <a:avLst/>
          </a:prstGeom>
          <a:noFill/>
          <a:ln w="9525">
            <a:noFill/>
          </a:ln>
        </p:spPr>
      </p:pic>
    </p:spTree>
    <p:custDataLst>
      <p:tags r:id="rId3"/>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972310" y="128905"/>
            <a:ext cx="9608185" cy="705485"/>
          </a:xfrm>
        </p:spPr>
        <p:txBody>
          <a:bodyPr>
            <a:normAutofit fontScale="90000"/>
            <a:scene3d>
              <a:camera prst="orthographicFront"/>
              <a:lightRig rig="threePt" dir="t"/>
            </a:scene3d>
          </a:bodyPr>
          <a:lstStyle/>
          <a:p>
            <a:r>
              <a:rPr lang="zh-CN" altLang="en-US"/>
              <a:t> </a:t>
            </a:r>
            <a:r>
              <a:rPr lang="en-US" altLang="zh-CN">
                <a:solidFill>
                  <a:srgbClr val="555DF1"/>
                </a:solidFill>
                <a:effectLst>
                  <a:outerShdw blurRad="38100" dist="25400" dir="5400000" algn="ctr" rotWithShape="0">
                    <a:srgbClr val="6E747A">
                      <a:alpha val="43000"/>
                    </a:srgbClr>
                  </a:outerShdw>
                </a:effectLst>
              </a:rPr>
              <a:t> Choose the ideas mentions in the text  </a:t>
            </a:r>
            <a:endParaRPr lang="en-US" altLang="zh-CN">
              <a:solidFill>
                <a:srgbClr val="555DF1"/>
              </a:solidFill>
              <a:effectLst>
                <a:outerShdw blurRad="38100" dist="25400" dir="5400000" algn="ctr" rotWithShape="0">
                  <a:srgbClr val="6E747A">
                    <a:alpha val="43000"/>
                  </a:srgbClr>
                </a:outerShdw>
              </a:effectLst>
            </a:endParaRPr>
          </a:p>
        </p:txBody>
      </p:sp>
      <p:grpSp>
        <p:nvGrpSpPr>
          <p:cNvPr id="58" name="Group 21_1"/>
          <p:cNvGrpSpPr/>
          <p:nvPr/>
        </p:nvGrpSpPr>
        <p:grpSpPr>
          <a:xfrm>
            <a:off x="-551815" y="0"/>
            <a:ext cx="13139420" cy="6560185"/>
            <a:chOff x="-1013679" y="-43169"/>
            <a:chExt cx="12858769" cy="6560166"/>
          </a:xfrm>
        </p:grpSpPr>
        <p:grpSp>
          <p:nvGrpSpPr>
            <p:cNvPr id="60" name="组合 59"/>
            <p:cNvGrpSpPr/>
            <p:nvPr/>
          </p:nvGrpSpPr>
          <p:grpSpPr>
            <a:xfrm>
              <a:off x="9683417" y="6288397"/>
              <a:ext cx="2161673" cy="228600"/>
              <a:chOff x="2805536" y="-1467853"/>
              <a:chExt cx="2161673" cy="228600"/>
            </a:xfrm>
          </p:grpSpPr>
          <p:sp>
            <p:nvSpPr>
              <p:cNvPr id="67" name="椭圆 66"/>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椭圆 67"/>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椭圆 68"/>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椭圆 69"/>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椭圆 70"/>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1" name="组合 60"/>
            <p:cNvGrpSpPr/>
            <p:nvPr/>
          </p:nvGrpSpPr>
          <p:grpSpPr>
            <a:xfrm flipH="1" flipV="1">
              <a:off x="-1013679" y="-43169"/>
              <a:ext cx="4948007" cy="573258"/>
              <a:chOff x="-460228" y="4964882"/>
              <a:chExt cx="16582544" cy="1921192"/>
            </a:xfrm>
          </p:grpSpPr>
          <p:sp>
            <p:nvSpPr>
              <p:cNvPr id="62"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102" name="文本框 101"/>
          <p:cNvSpPr txBox="1"/>
          <p:nvPr/>
        </p:nvSpPr>
        <p:spPr>
          <a:xfrm>
            <a:off x="664210" y="1069340"/>
            <a:ext cx="11429365" cy="5262245"/>
          </a:xfrm>
          <a:prstGeom prst="rect">
            <a:avLst/>
          </a:prstGeom>
          <a:noFill/>
          <a:ln w="9525">
            <a:noFill/>
          </a:ln>
        </p:spPr>
        <p:txBody>
          <a:bodyPr wrap="square">
            <a:spAutoFit/>
          </a:bodyPr>
          <a:lstStyle/>
          <a:p>
            <a:pPr indent="138430" algn="l" fontAlgn="auto">
              <a:lnSpc>
                <a:spcPct val="200000"/>
              </a:lnSpc>
            </a:pPr>
            <a:r>
              <a:rPr lang="en-US" sz="2400" b="0">
                <a:latin typeface="Times New Roman" panose="02020603050405020304" charset="0"/>
                <a:ea typeface="宋体" panose="02010600030101010101" pitchFamily="2" charset="-122"/>
              </a:rPr>
              <a:t>A. People thought space travel was no longer dangerous. </a:t>
            </a:r>
            <a:r>
              <a:rPr lang="en-US" sz="2400" b="0">
                <a:latin typeface="Times New Roman" panose="02020603050405020304" charset="0"/>
              </a:rPr>
              <a:t>  B. Christa would have inspired lots of people if she hadn’t lost her life on board </a:t>
            </a:r>
            <a:r>
              <a:rPr lang="en-US" sz="2400" b="0" i="1">
                <a:latin typeface="Times New Roman" panose="02020603050405020304" charset="0"/>
              </a:rPr>
              <a:t>the Challenger.</a:t>
            </a:r>
            <a:r>
              <a:rPr lang="en-US" sz="2400" b="0">
                <a:latin typeface="Times New Roman" panose="02020603050405020304" charset="0"/>
              </a:rPr>
              <a:t>  C. People were determined to continue with the space program after the disaster.   D. The disaster proved we should use robots to explore space instead of people.   E. The shuttle was not reliable and should not have been used. 
</a:t>
            </a:r>
            <a:endParaRPr lang="en-US" sz="2400" b="0">
              <a:latin typeface="Times New Roman" panose="02020603050405020304" charset="0"/>
            </a:endParaRPr>
          </a:p>
          <a:p>
            <a:pPr indent="138430" algn="l" fontAlgn="auto">
              <a:lnSpc>
                <a:spcPct val="200000"/>
              </a:lnSpc>
            </a:pPr>
            <a:r>
              <a:rPr lang="en-US" altLang="zh-CN" sz="2400">
                <a:solidFill>
                  <a:srgbClr val="00B050"/>
                </a:solidFill>
              </a:rPr>
              <a:t>                       Suggested answer</a:t>
            </a:r>
            <a:r>
              <a:rPr lang="zh-CN" altLang="en-US" sz="2400">
                <a:solidFill>
                  <a:srgbClr val="00B050"/>
                </a:solidFill>
              </a:rPr>
              <a:t>：</a:t>
            </a:r>
            <a:r>
              <a:rPr lang="en-US" altLang="zh-CN" sz="2400"/>
              <a:t>___________ </a:t>
            </a:r>
            <a:endParaRPr lang="en-US" altLang="zh-CN" sz="2400"/>
          </a:p>
        </p:txBody>
      </p:sp>
      <p:sp>
        <p:nvSpPr>
          <p:cNvPr id="3" name="文本框 2"/>
          <p:cNvSpPr txBox="1"/>
          <p:nvPr/>
        </p:nvSpPr>
        <p:spPr>
          <a:xfrm>
            <a:off x="5796280" y="5643880"/>
            <a:ext cx="1283335" cy="460375"/>
          </a:xfrm>
          <a:prstGeom prst="rect">
            <a:avLst/>
          </a:prstGeom>
          <a:noFill/>
        </p:spPr>
        <p:txBody>
          <a:bodyPr wrap="square" rtlCol="0">
            <a:spAutoFit/>
          </a:bodyPr>
          <a:lstStyle/>
          <a:p>
            <a:pPr algn="ctr"/>
            <a:r>
              <a:rPr lang="en-US" altLang="zh-CN" sz="2400" b="1">
                <a:solidFill>
                  <a:srgbClr val="FF0000"/>
                </a:solidFill>
              </a:rPr>
              <a:t>A/B/C</a:t>
            </a:r>
            <a:endParaRPr lang="en-US" altLang="zh-CN" sz="2400" b="1">
              <a:solidFill>
                <a:srgbClr val="FF0000"/>
              </a:solidFill>
            </a:endParaRPr>
          </a:p>
        </p:txBody>
      </p:sp>
      <p:pic>
        <p:nvPicPr>
          <p:cNvPr id="101" name="图片 100"/>
          <p:cNvPicPr/>
          <p:nvPr/>
        </p:nvPicPr>
        <p:blipFill>
          <a:blip r:link="rId1"/>
          <a:stretch>
            <a:fillRect/>
          </a:stretch>
        </p:blipFill>
        <p:spPr>
          <a:xfrm>
            <a:off x="8890" y="0"/>
            <a:ext cx="1030605" cy="1228090"/>
          </a:xfrm>
          <a:prstGeom prst="rect">
            <a:avLst/>
          </a:prstGeom>
          <a:noFill/>
          <a:ln w="9525">
            <a:noFill/>
          </a:ln>
        </p:spPr>
      </p:pic>
    </p:spTree>
    <p:custDataLst>
      <p:tags r:id="rId2"/>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96340" y="100330"/>
            <a:ext cx="10008235" cy="705485"/>
          </a:xfrm>
        </p:spPr>
        <p:txBody>
          <a:bodyPr/>
          <a:lstStyle/>
          <a:p>
            <a:pPr algn="ctr"/>
            <a:r>
              <a:rPr lang="en-US" altLang="zh-CN">
                <a:solidFill>
                  <a:srgbClr val="555DF1"/>
                </a:solidFill>
                <a:effectLst>
                  <a:outerShdw blurRad="38100" dist="25400" dir="5400000" algn="ctr" rotWithShape="0">
                    <a:srgbClr val="6E747A">
                      <a:alpha val="43000"/>
                    </a:srgbClr>
                  </a:outerShdw>
                </a:effectLst>
                <a:sym typeface="+mn-ea"/>
              </a:rPr>
              <a:t>The ideas mentions &amp; the evidence</a:t>
            </a:r>
            <a:endParaRPr lang="zh-CN" altLang="en-US"/>
          </a:p>
        </p:txBody>
      </p:sp>
      <p:grpSp>
        <p:nvGrpSpPr>
          <p:cNvPr id="58" name="Group 21_1"/>
          <p:cNvGrpSpPr/>
          <p:nvPr/>
        </p:nvGrpSpPr>
        <p:grpSpPr>
          <a:xfrm>
            <a:off x="-947420" y="0"/>
            <a:ext cx="13139420" cy="6560185"/>
            <a:chOff x="-1013679" y="-43169"/>
            <a:chExt cx="12858769" cy="6560166"/>
          </a:xfrm>
        </p:grpSpPr>
        <p:grpSp>
          <p:nvGrpSpPr>
            <p:cNvPr id="60" name="组合 59"/>
            <p:cNvGrpSpPr/>
            <p:nvPr/>
          </p:nvGrpSpPr>
          <p:grpSpPr>
            <a:xfrm>
              <a:off x="9683417" y="6288397"/>
              <a:ext cx="2161673" cy="228600"/>
              <a:chOff x="2805536" y="-1467853"/>
              <a:chExt cx="2161673" cy="228600"/>
            </a:xfrm>
          </p:grpSpPr>
          <p:sp>
            <p:nvSpPr>
              <p:cNvPr id="67" name="椭圆 66"/>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椭圆 67"/>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椭圆 68"/>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椭圆 69"/>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椭圆 70"/>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1" name="组合 60"/>
            <p:cNvGrpSpPr/>
            <p:nvPr/>
          </p:nvGrpSpPr>
          <p:grpSpPr>
            <a:xfrm flipH="1" flipV="1">
              <a:off x="-1013679" y="-43169"/>
              <a:ext cx="4948007" cy="573258"/>
              <a:chOff x="-460228" y="4964882"/>
              <a:chExt cx="16582544" cy="1921192"/>
            </a:xfrm>
          </p:grpSpPr>
          <p:sp>
            <p:nvSpPr>
              <p:cNvPr id="62"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3" name="文本框 2"/>
          <p:cNvSpPr txBox="1"/>
          <p:nvPr/>
        </p:nvSpPr>
        <p:spPr>
          <a:xfrm>
            <a:off x="236220" y="1016000"/>
            <a:ext cx="3275330" cy="1198880"/>
          </a:xfrm>
          <a:prstGeom prst="rect">
            <a:avLst/>
          </a:prstGeom>
          <a:noFill/>
        </p:spPr>
        <p:txBody>
          <a:bodyPr wrap="square" rtlCol="0" anchor="t">
            <a:spAutoFit/>
          </a:bodyPr>
          <a:lstStyle/>
          <a:p>
            <a:r>
              <a:rPr lang="en-US" sz="2400">
                <a:solidFill>
                  <a:srgbClr val="FF0000"/>
                </a:solidFill>
                <a:latin typeface="Times New Roman" panose="02020603050405020304" charset="0"/>
                <a:ea typeface="宋体" panose="02010600030101010101" pitchFamily="2" charset="-122"/>
                <a:sym typeface="+mn-ea"/>
              </a:rPr>
              <a:t>  A. </a:t>
            </a:r>
            <a:r>
              <a:rPr lang="en-US" sz="2400">
                <a:latin typeface="Times New Roman" panose="02020603050405020304" charset="0"/>
                <a:ea typeface="宋体" panose="02010600030101010101" pitchFamily="2" charset="-122"/>
                <a:sym typeface="+mn-ea"/>
              </a:rPr>
              <a:t>People thought space travel was no longer dangerous. </a:t>
            </a:r>
            <a:endParaRPr lang="zh-CN" altLang="en-US" sz="2400"/>
          </a:p>
        </p:txBody>
      </p:sp>
      <p:sp>
        <p:nvSpPr>
          <p:cNvPr id="4" name="右箭头 3"/>
          <p:cNvSpPr/>
          <p:nvPr/>
        </p:nvSpPr>
        <p:spPr>
          <a:xfrm>
            <a:off x="3703320" y="1348740"/>
            <a:ext cx="719455" cy="4235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0000"/>
              </a:solidFill>
            </a:endParaRPr>
          </a:p>
        </p:txBody>
      </p:sp>
      <p:sp>
        <p:nvSpPr>
          <p:cNvPr id="102" name="文本框 101"/>
          <p:cNvSpPr txBox="1"/>
          <p:nvPr/>
        </p:nvSpPr>
        <p:spPr>
          <a:xfrm>
            <a:off x="4614545" y="805815"/>
            <a:ext cx="7343775" cy="1753235"/>
          </a:xfrm>
          <a:prstGeom prst="rect">
            <a:avLst/>
          </a:prstGeom>
          <a:noFill/>
          <a:ln w="9525">
            <a:noFill/>
          </a:ln>
        </p:spPr>
        <p:txBody>
          <a:bodyPr wrap="square">
            <a:spAutoFit/>
          </a:bodyPr>
          <a:lstStyle/>
          <a:p>
            <a:pPr indent="0" fontAlgn="auto">
              <a:lnSpc>
                <a:spcPct val="150000"/>
              </a:lnSpc>
            </a:pPr>
            <a:r>
              <a:rPr lang="en-US" sz="2400" b="0">
                <a:solidFill>
                  <a:srgbClr val="FF0000"/>
                </a:solidFill>
                <a:latin typeface="Times New Roman" panose="02020603050405020304" charset="0"/>
              </a:rPr>
              <a:t>Ever Since Nei Armstrong first set foot on the Moon back on 20 July 1969, people have become accustomed to the notion of space travel. </a:t>
            </a:r>
            <a:endParaRPr lang="zh-CN" altLang="en-US" sz="2400"/>
          </a:p>
        </p:txBody>
      </p:sp>
      <p:sp>
        <p:nvSpPr>
          <p:cNvPr id="5" name="文本框 4"/>
          <p:cNvSpPr txBox="1"/>
          <p:nvPr/>
        </p:nvSpPr>
        <p:spPr>
          <a:xfrm>
            <a:off x="236220" y="2792095"/>
            <a:ext cx="3275330" cy="1568450"/>
          </a:xfrm>
          <a:prstGeom prst="rect">
            <a:avLst/>
          </a:prstGeom>
          <a:noFill/>
          <a:ln w="9525">
            <a:noFill/>
          </a:ln>
        </p:spPr>
        <p:txBody>
          <a:bodyPr wrap="square">
            <a:spAutoFit/>
          </a:bodyPr>
          <a:lstStyle/>
          <a:p>
            <a:pPr indent="138430"/>
            <a:r>
              <a:rPr lang="en-US" sz="2400" b="0">
                <a:solidFill>
                  <a:srgbClr val="FF0000"/>
                </a:solidFill>
                <a:latin typeface="Times New Roman" panose="02020603050405020304" charset="0"/>
              </a:rPr>
              <a:t>B.</a:t>
            </a:r>
            <a:r>
              <a:rPr lang="en-US" sz="2400" b="0">
                <a:latin typeface="Times New Roman" panose="02020603050405020304" charset="0"/>
              </a:rPr>
              <a:t> Christa would have inspired lots of people if she hadn’t lost her life on board </a:t>
            </a:r>
            <a:r>
              <a:rPr lang="en-US" sz="2400" b="0" i="1">
                <a:latin typeface="Times New Roman" panose="02020603050405020304" charset="0"/>
              </a:rPr>
              <a:t>the Challenger.</a:t>
            </a:r>
            <a:endParaRPr lang="zh-CN" altLang="en-US" sz="2400"/>
          </a:p>
        </p:txBody>
      </p:sp>
      <p:sp>
        <p:nvSpPr>
          <p:cNvPr id="6" name="右箭头 5"/>
          <p:cNvSpPr/>
          <p:nvPr/>
        </p:nvSpPr>
        <p:spPr>
          <a:xfrm>
            <a:off x="3703320" y="3449955"/>
            <a:ext cx="719455" cy="4235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0000"/>
              </a:solidFill>
            </a:endParaRPr>
          </a:p>
        </p:txBody>
      </p:sp>
      <p:sp>
        <p:nvSpPr>
          <p:cNvPr id="7" name="文本框 6"/>
          <p:cNvSpPr txBox="1"/>
          <p:nvPr/>
        </p:nvSpPr>
        <p:spPr>
          <a:xfrm>
            <a:off x="4614545" y="2969260"/>
            <a:ext cx="6646545" cy="1198880"/>
          </a:xfrm>
          <a:prstGeom prst="rect">
            <a:avLst/>
          </a:prstGeom>
          <a:noFill/>
          <a:ln w="9525">
            <a:noFill/>
          </a:ln>
        </p:spPr>
        <p:txBody>
          <a:bodyPr wrap="square">
            <a:spAutoFit/>
          </a:bodyPr>
          <a:lstStyle/>
          <a:p>
            <a:pPr indent="0" fontAlgn="auto">
              <a:lnSpc>
                <a:spcPct val="150000"/>
              </a:lnSpc>
            </a:pPr>
            <a:r>
              <a:rPr lang="en-US" sz="1050" b="0">
                <a:solidFill>
                  <a:srgbClr val="FF0000"/>
                </a:solidFill>
                <a:latin typeface="Times New Roman" panose="02020603050405020304" charset="0"/>
              </a:rPr>
              <a:t>.</a:t>
            </a:r>
            <a:r>
              <a:rPr lang="en-US" sz="2400" b="0">
                <a:solidFill>
                  <a:srgbClr val="FF0000"/>
                </a:solidFill>
                <a:latin typeface="Times New Roman" panose="02020603050405020304" charset="0"/>
              </a:rPr>
              <a:t>she might have inspired an entirely new generation of astronauts and space scientists. </a:t>
            </a:r>
            <a:endParaRPr lang="zh-CN" altLang="en-US" sz="2400"/>
          </a:p>
        </p:txBody>
      </p:sp>
      <p:sp>
        <p:nvSpPr>
          <p:cNvPr id="8" name="文本框 7"/>
          <p:cNvSpPr txBox="1"/>
          <p:nvPr/>
        </p:nvSpPr>
        <p:spPr>
          <a:xfrm>
            <a:off x="236220" y="4992370"/>
            <a:ext cx="3275330" cy="1568450"/>
          </a:xfrm>
          <a:prstGeom prst="rect">
            <a:avLst/>
          </a:prstGeom>
          <a:noFill/>
          <a:ln w="9525">
            <a:noFill/>
          </a:ln>
        </p:spPr>
        <p:txBody>
          <a:bodyPr wrap="square">
            <a:spAutoFit/>
          </a:bodyPr>
          <a:lstStyle/>
          <a:p>
            <a:pPr indent="138430"/>
            <a:r>
              <a:rPr lang="en-US" sz="2400" b="0">
                <a:solidFill>
                  <a:srgbClr val="FF0000"/>
                </a:solidFill>
                <a:latin typeface="Times New Roman" panose="02020603050405020304" charset="0"/>
              </a:rPr>
              <a:t>C. </a:t>
            </a:r>
            <a:r>
              <a:rPr lang="en-US" sz="2400" b="0">
                <a:latin typeface="Times New Roman" panose="02020603050405020304" charset="0"/>
              </a:rPr>
              <a:t>People were determined to continue with the space program after the disaster. </a:t>
            </a:r>
            <a:endParaRPr lang="zh-CN" altLang="en-US" sz="2400"/>
          </a:p>
        </p:txBody>
      </p:sp>
      <p:sp>
        <p:nvSpPr>
          <p:cNvPr id="9" name="右箭头 8"/>
          <p:cNvSpPr/>
          <p:nvPr/>
        </p:nvSpPr>
        <p:spPr>
          <a:xfrm>
            <a:off x="3703320" y="5551170"/>
            <a:ext cx="719455" cy="4235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0000"/>
              </a:solidFill>
            </a:endParaRPr>
          </a:p>
        </p:txBody>
      </p:sp>
      <p:sp>
        <p:nvSpPr>
          <p:cNvPr id="10" name="文本框 9"/>
          <p:cNvSpPr txBox="1"/>
          <p:nvPr/>
        </p:nvSpPr>
        <p:spPr>
          <a:xfrm>
            <a:off x="4775835" y="4992370"/>
            <a:ext cx="6688455" cy="1198880"/>
          </a:xfrm>
          <a:prstGeom prst="rect">
            <a:avLst/>
          </a:prstGeom>
          <a:noFill/>
          <a:ln w="9525">
            <a:noFill/>
          </a:ln>
        </p:spPr>
        <p:txBody>
          <a:bodyPr wrap="square">
            <a:spAutoFit/>
          </a:bodyPr>
          <a:lstStyle/>
          <a:p>
            <a:pPr indent="0" fontAlgn="auto">
              <a:lnSpc>
                <a:spcPct val="150000"/>
              </a:lnSpc>
            </a:pPr>
            <a:r>
              <a:rPr lang="en-US" sz="2400" b="0">
                <a:solidFill>
                  <a:srgbClr val="FF0000"/>
                </a:solidFill>
                <a:latin typeface="Times New Roman" panose="02020603050405020304" charset="0"/>
              </a:rPr>
              <a:t>On 29 September 1988, the space shuttle program resumed with the successful launch of Discovery.  </a:t>
            </a:r>
            <a:endParaRPr lang="zh-CN" altLang="en-US" sz="2400"/>
          </a:p>
        </p:txBody>
      </p:sp>
      <p:pic>
        <p:nvPicPr>
          <p:cNvPr id="101" name="图片 100"/>
          <p:cNvPicPr/>
          <p:nvPr/>
        </p:nvPicPr>
        <p:blipFill>
          <a:blip r:link="rId1"/>
          <a:stretch>
            <a:fillRect/>
          </a:stretch>
        </p:blipFill>
        <p:spPr>
          <a:xfrm>
            <a:off x="8890" y="0"/>
            <a:ext cx="748665" cy="1129030"/>
          </a:xfrm>
          <a:prstGeom prst="rect">
            <a:avLst/>
          </a:prstGeom>
          <a:noFill/>
          <a:ln w="9525">
            <a:noFill/>
          </a:ln>
        </p:spPr>
      </p:pic>
    </p:spTree>
    <p:custDataLst>
      <p:tags r:id="rId2"/>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
                                        </p:tgtEl>
                                        <p:attrNameLst>
                                          <p:attrName>style.visibility</p:attrName>
                                        </p:attrNameLst>
                                      </p:cBhvr>
                                      <p:to>
                                        <p:strVal val="visible"/>
                                      </p:to>
                                    </p:set>
                                    <p:anim calcmode="lin" valueType="num">
                                      <p:cBhvr additive="base">
                                        <p:cTn id="7" dur="500" fill="hold"/>
                                        <p:tgtEl>
                                          <p:spTgt spid="102"/>
                                        </p:tgtEl>
                                        <p:attrNameLst>
                                          <p:attrName>ppt_x</p:attrName>
                                        </p:attrNameLst>
                                      </p:cBhvr>
                                      <p:tavLst>
                                        <p:tav tm="0">
                                          <p:val>
                                            <p:strVal val="#ppt_x"/>
                                          </p:val>
                                        </p:tav>
                                        <p:tav tm="100000">
                                          <p:val>
                                            <p:strVal val="#ppt_x"/>
                                          </p:val>
                                        </p:tav>
                                      </p:tavLst>
                                    </p:anim>
                                    <p:anim calcmode="lin" valueType="num">
                                      <p:cBhvr additive="base">
                                        <p:cTn id="8" dur="500" fill="hold"/>
                                        <p:tgtEl>
                                          <p:spTgt spid="10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 grpId="0"/>
      <p:bldP spid="7" grpId="0"/>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938020" y="8255"/>
            <a:ext cx="8315960" cy="705485"/>
          </a:xfrm>
        </p:spPr>
        <p:txBody>
          <a:bodyPr>
            <a:normAutofit/>
          </a:bodyPr>
          <a:lstStyle/>
          <a:p>
            <a:pPr algn="ctr"/>
            <a:r>
              <a:rPr lang="zh-CN" altLang="en-US">
                <a:solidFill>
                  <a:srgbClr val="555DF1"/>
                </a:solidFill>
                <a:effectLst>
                  <a:outerShdw blurRad="38100" dist="25400" dir="5400000" algn="ctr" rotWithShape="0">
                    <a:srgbClr val="6E747A">
                      <a:alpha val="43000"/>
                    </a:srgbClr>
                  </a:outerShdw>
                </a:effectLst>
              </a:rPr>
              <a:t>Complete the fact file</a:t>
            </a:r>
            <a:r>
              <a:rPr lang="zh-CN" altLang="en-US"/>
              <a:t>  </a:t>
            </a:r>
            <a:endParaRPr lang="zh-CN" altLang="en-US"/>
          </a:p>
        </p:txBody>
      </p:sp>
      <p:grpSp>
        <p:nvGrpSpPr>
          <p:cNvPr id="58" name="Group 21_1"/>
          <p:cNvGrpSpPr/>
          <p:nvPr/>
        </p:nvGrpSpPr>
        <p:grpSpPr>
          <a:xfrm>
            <a:off x="-947420" y="0"/>
            <a:ext cx="13139420" cy="6560185"/>
            <a:chOff x="-1013679" y="-43169"/>
            <a:chExt cx="12858769" cy="6560166"/>
          </a:xfrm>
        </p:grpSpPr>
        <p:grpSp>
          <p:nvGrpSpPr>
            <p:cNvPr id="60" name="组合 59"/>
            <p:cNvGrpSpPr/>
            <p:nvPr/>
          </p:nvGrpSpPr>
          <p:grpSpPr>
            <a:xfrm>
              <a:off x="9683417" y="6288397"/>
              <a:ext cx="2161673" cy="228600"/>
              <a:chOff x="2805536" y="-1467853"/>
              <a:chExt cx="2161673" cy="228600"/>
            </a:xfrm>
          </p:grpSpPr>
          <p:sp>
            <p:nvSpPr>
              <p:cNvPr id="67" name="椭圆 66"/>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椭圆 67"/>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椭圆 68"/>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椭圆 69"/>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椭圆 70"/>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1" name="组合 60"/>
            <p:cNvGrpSpPr/>
            <p:nvPr/>
          </p:nvGrpSpPr>
          <p:grpSpPr>
            <a:xfrm flipH="1" flipV="1">
              <a:off x="-1013679" y="-43169"/>
              <a:ext cx="4948007" cy="573258"/>
              <a:chOff x="-460228" y="4964882"/>
              <a:chExt cx="16582544" cy="1921192"/>
            </a:xfrm>
          </p:grpSpPr>
          <p:sp>
            <p:nvSpPr>
              <p:cNvPr id="62"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aphicFrame>
        <p:nvGraphicFramePr>
          <p:cNvPr id="3" name="表格 2"/>
          <p:cNvGraphicFramePr>
            <a:graphicFrameLocks noGrp="1"/>
          </p:cNvGraphicFramePr>
          <p:nvPr>
            <p:custDataLst>
              <p:tags r:id="rId1"/>
            </p:custDataLst>
          </p:nvPr>
        </p:nvGraphicFramePr>
        <p:xfrm>
          <a:off x="885190" y="897890"/>
          <a:ext cx="11126470" cy="5871210"/>
        </p:xfrm>
        <a:graphic>
          <a:graphicData uri="http://schemas.openxmlformats.org/drawingml/2006/table">
            <a:tbl>
              <a:tblPr firstRow="1" bandRow="1">
                <a:tableStyleId>{5940675A-B579-460E-94D1-54222C63F5DA}</a:tableStyleId>
              </a:tblPr>
              <a:tblGrid>
                <a:gridCol w="11126470"/>
              </a:tblGrid>
              <a:tr h="733425">
                <a:tc>
                  <a:txBody>
                    <a:bodyPr wrap="square"/>
                    <a:lstStyle/>
                    <a:p>
                      <a:pPr indent="0" algn="ctr">
                        <a:buNone/>
                      </a:pPr>
                      <a:r>
                        <a:rPr lang="en-US" sz="2400" b="1">
                          <a:latin typeface="Times New Roman" panose="02020603050405020304" charset="0"/>
                          <a:cs typeface="Times New Roman" panose="02020603050405020304" charset="0"/>
                        </a:rPr>
                        <a:t>Space shuttle Challenger disaster</a:t>
                      </a:r>
                      <a:endParaRPr lang="en-US" altLang="en-US" sz="2400" b="1">
                        <a:latin typeface="Times New Roman" panose="02020603050405020304" charset="0"/>
                        <a:ea typeface="Times New Roman" panose="02020603050405020304" charset="0"/>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0000"/>
                    </a:solidFill>
                  </a:tcPr>
                </a:tc>
              </a:tr>
              <a:tr h="2201545">
                <a:tc>
                  <a:txBody>
                    <a:bodyPr wrap="square"/>
                    <a:lstStyle/>
                    <a:p>
                      <a:pPr indent="0" fontAlgn="auto">
                        <a:lnSpc>
                          <a:spcPct val="200000"/>
                        </a:lnSpc>
                        <a:buNone/>
                      </a:pPr>
                      <a:r>
                        <a:rPr lang="en-US" sz="2400" b="0">
                          <a:latin typeface="Times New Roman" panose="02020603050405020304" charset="0"/>
                          <a:cs typeface="Times New Roman" panose="02020603050405020304" charset="0"/>
                        </a:rPr>
                        <a:t>Time: </a:t>
                      </a:r>
                      <a:r>
                        <a:rPr lang="en-US" sz="2400" b="1" baseline="30000">
                          <a:solidFill>
                            <a:srgbClr val="FF0000"/>
                          </a:solidFill>
                          <a:latin typeface="Times New Roman" panose="02020603050405020304" charset="0"/>
                          <a:cs typeface="Times New Roman" panose="02020603050405020304" charset="0"/>
                        </a:rPr>
                        <a:t>1</a:t>
                      </a:r>
                      <a:r>
                        <a:rPr lang="en-US" sz="2400" b="0">
                          <a:solidFill>
                            <a:srgbClr val="FF0000"/>
                          </a:solidFill>
                          <a:latin typeface="Times New Roman" panose="02020603050405020304" charset="0"/>
                          <a:cs typeface="Times New Roman" panose="02020603050405020304" charset="0"/>
                        </a:rPr>
                        <a:t>  ______________________</a:t>
                      </a:r>
                      <a:r>
                        <a:rPr lang="en-US" sz="2400" b="0" u="sng">
                          <a:solidFill>
                            <a:srgbClr val="FF0000"/>
                          </a:solidFill>
                          <a:latin typeface="Times New Roman" panose="02020603050405020304" charset="0"/>
                          <a:cs typeface="Times New Roman" panose="02020603050405020304" charset="0"/>
                        </a:rPr>
                        <a:t>           </a:t>
                      </a:r>
                      <a:endParaRPr lang="en-US" sz="2400" b="0" u="sng">
                        <a:solidFill>
                          <a:srgbClr val="FF0000"/>
                        </a:solidFill>
                        <a:latin typeface="Times New Roman" panose="02020603050405020304" charset="0"/>
                        <a:cs typeface="Times New Roman" panose="02020603050405020304" charset="0"/>
                      </a:endParaRPr>
                    </a:p>
                    <a:p>
                      <a:pPr indent="0" fontAlgn="auto">
                        <a:lnSpc>
                          <a:spcPct val="200000"/>
                        </a:lnSpc>
                        <a:buNone/>
                      </a:pPr>
                      <a:r>
                        <a:rPr lang="en-US" sz="2400" b="0">
                          <a:latin typeface="Times New Roman" panose="02020603050405020304" charset="0"/>
                          <a:cs typeface="Times New Roman" panose="02020603050405020304" charset="0"/>
                        </a:rPr>
                        <a:t>Place: Space Centre in Florida, USA</a:t>
                      </a:r>
                      <a:endParaRPr lang="en-US" sz="2400" b="0">
                        <a:latin typeface="Times New Roman" panose="02020603050405020304" charset="0"/>
                        <a:cs typeface="Times New Roman" panose="02020603050405020304" charset="0"/>
                      </a:endParaRPr>
                    </a:p>
                    <a:p>
                      <a:pPr indent="0" fontAlgn="auto">
                        <a:lnSpc>
                          <a:spcPct val="200000"/>
                        </a:lnSpc>
                        <a:buNone/>
                      </a:pPr>
                      <a:r>
                        <a:rPr lang="en-US" sz="2400" b="0">
                          <a:latin typeface="Times New Roman" panose="02020603050405020304" charset="0"/>
                          <a:cs typeface="Times New Roman" panose="02020603050405020304" charset="0"/>
                        </a:rPr>
                        <a:t>Crew:</a:t>
                      </a:r>
                      <a:r>
                        <a:rPr lang="en-US" sz="2400" b="1" baseline="30000">
                          <a:latin typeface="Times New Roman" panose="02020603050405020304" charset="0"/>
                          <a:cs typeface="Times New Roman" panose="02020603050405020304" charset="0"/>
                        </a:rPr>
                        <a:t> </a:t>
                      </a:r>
                      <a:r>
                        <a:rPr lang="en-US" sz="2400" b="1" baseline="30000">
                          <a:solidFill>
                            <a:srgbClr val="FF0000"/>
                          </a:solidFill>
                          <a:latin typeface="Times New Roman" panose="02020603050405020304" charset="0"/>
                          <a:cs typeface="Times New Roman" panose="02020603050405020304" charset="0"/>
                        </a:rPr>
                        <a:t>2</a:t>
                      </a:r>
                      <a:r>
                        <a:rPr lang="en-US" sz="2400" b="0">
                          <a:solidFill>
                            <a:srgbClr val="FF0000"/>
                          </a:solidFill>
                          <a:latin typeface="Times New Roman" panose="02020603050405020304" charset="0"/>
                          <a:cs typeface="Times New Roman" panose="02020603050405020304" charset="0"/>
                        </a:rPr>
                        <a:t>  ____________________,</a:t>
                      </a:r>
                      <a:r>
                        <a:rPr lang="en-US" sz="2400" b="0">
                          <a:latin typeface="Times New Roman" panose="02020603050405020304" charset="0"/>
                          <a:cs typeface="Times New Roman" panose="02020603050405020304" charset="0"/>
                        </a:rPr>
                        <a:t> including a teacher</a:t>
                      </a:r>
                      <a:endParaRPr lang="en-US" altLang="en-US" sz="2400" b="0">
                        <a:latin typeface="Times New Roman" panose="02020603050405020304" charset="0"/>
                        <a:ea typeface="Times New Roman" panose="02020603050405020304" charset="0"/>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936240">
                <a:tc>
                  <a:txBody>
                    <a:bodyPr wrap="square"/>
                    <a:lstStyle/>
                    <a:p>
                      <a:pPr indent="0" fontAlgn="auto">
                        <a:lnSpc>
                          <a:spcPct val="200000"/>
                        </a:lnSpc>
                        <a:buNone/>
                      </a:pPr>
                      <a:r>
                        <a:rPr lang="en-US" sz="2400" b="0">
                          <a:solidFill>
                            <a:srgbClr val="FF0000"/>
                          </a:solidFill>
                          <a:latin typeface="Times New Roman" panose="02020603050405020304" charset="0"/>
                          <a:cs typeface="Times New Roman" panose="02020603050405020304" charset="0"/>
                        </a:rPr>
                        <a:t>3. </a:t>
                      </a:r>
                      <a:r>
                        <a:rPr lang="en-US" sz="2400" b="0">
                          <a:latin typeface="Times New Roman" panose="02020603050405020304" charset="0"/>
                          <a:cs typeface="Times New Roman" panose="02020603050405020304" charset="0"/>
                        </a:rPr>
                        <a:t>What was special about </a:t>
                      </a:r>
                      <a:r>
                        <a:rPr lang="en-US" sz="2400" b="0" i="1">
                          <a:latin typeface="Times New Roman" panose="02020603050405020304" charset="0"/>
                          <a:cs typeface="Times New Roman" panose="02020603050405020304" charset="0"/>
                        </a:rPr>
                        <a:t>the Challenger </a:t>
                      </a:r>
                      <a:r>
                        <a:rPr lang="en-US" sz="2400" b="0">
                          <a:latin typeface="Times New Roman" panose="02020603050405020304" charset="0"/>
                          <a:cs typeface="Times New Roman" panose="02020603050405020304" charset="0"/>
                        </a:rPr>
                        <a:t>launch? </a:t>
                      </a:r>
                      <a:endParaRPr lang="en-US" sz="2400" b="0">
                        <a:latin typeface="Times New Roman" panose="02020603050405020304" charset="0"/>
                        <a:cs typeface="Times New Roman" panose="02020603050405020304" charset="0"/>
                      </a:endParaRPr>
                    </a:p>
                    <a:p>
                      <a:pPr indent="0" fontAlgn="auto">
                        <a:lnSpc>
                          <a:spcPct val="200000"/>
                        </a:lnSpc>
                        <a:buNone/>
                      </a:pPr>
                      <a:endParaRPr lang="en-US" altLang="en-US" sz="2400" b="0">
                        <a:solidFill>
                          <a:srgbClr val="FF0000"/>
                        </a:solidFill>
                        <a:latin typeface="Times New Roman" panose="02020603050405020304" charset="0"/>
                        <a:ea typeface="Times New Roman" panose="02020603050405020304" charset="0"/>
                        <a:cs typeface="Times New Roman" panose="02020603050405020304" charset="0"/>
                      </a:endParaRPr>
                    </a:p>
                    <a:p>
                      <a:pPr indent="0" fontAlgn="auto">
                        <a:lnSpc>
                          <a:spcPct val="200000"/>
                        </a:lnSpc>
                        <a:buNone/>
                      </a:pPr>
                      <a:endParaRPr lang="en-US" altLang="en-US" sz="2400" b="0">
                        <a:solidFill>
                          <a:srgbClr val="FF0000"/>
                        </a:solidFill>
                        <a:latin typeface="Times New Roman" panose="02020603050405020304" charset="0"/>
                        <a:ea typeface="Times New Roman" panose="02020603050405020304" charset="0"/>
                        <a:cs typeface="Times New Roman" panose="02020603050405020304" charset="0"/>
                      </a:endParaRPr>
                    </a:p>
                    <a:p>
                      <a:pPr indent="0" fontAlgn="auto">
                        <a:lnSpc>
                          <a:spcPct val="200000"/>
                        </a:lnSpc>
                        <a:buNone/>
                      </a:pPr>
                      <a:endParaRPr lang="en-US" altLang="en-US" sz="2400" b="0">
                        <a:solidFill>
                          <a:srgbClr val="FF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4" name="文本框 3"/>
          <p:cNvSpPr txBox="1"/>
          <p:nvPr/>
        </p:nvSpPr>
        <p:spPr>
          <a:xfrm>
            <a:off x="2182495" y="1664970"/>
            <a:ext cx="3049270" cy="460375"/>
          </a:xfrm>
          <a:prstGeom prst="rect">
            <a:avLst/>
          </a:prstGeom>
          <a:noFill/>
        </p:spPr>
        <p:txBody>
          <a:bodyPr wrap="square" rtlCol="0">
            <a:spAutoFit/>
          </a:bodyPr>
          <a:lstStyle/>
          <a:p>
            <a:r>
              <a:rPr lang="zh-CN" altLang="en-US" sz="2400">
                <a:solidFill>
                  <a:srgbClr val="FF0000"/>
                </a:solidFill>
              </a:rPr>
              <a:t>28th January 1986</a:t>
            </a:r>
            <a:endParaRPr lang="zh-CN" altLang="en-US" sz="2400">
              <a:solidFill>
                <a:srgbClr val="FF0000"/>
              </a:solidFill>
            </a:endParaRPr>
          </a:p>
        </p:txBody>
      </p:sp>
      <p:sp>
        <p:nvSpPr>
          <p:cNvPr id="5" name="文本框 4"/>
          <p:cNvSpPr txBox="1"/>
          <p:nvPr/>
        </p:nvSpPr>
        <p:spPr>
          <a:xfrm>
            <a:off x="2197735" y="3216910"/>
            <a:ext cx="2736850" cy="460375"/>
          </a:xfrm>
          <a:prstGeom prst="rect">
            <a:avLst/>
          </a:prstGeom>
          <a:noFill/>
        </p:spPr>
        <p:txBody>
          <a:bodyPr wrap="square" rtlCol="0">
            <a:spAutoFit/>
          </a:bodyPr>
          <a:lstStyle/>
          <a:p>
            <a:r>
              <a:rPr lang="zh-CN" altLang="en-US" sz="2400">
                <a:solidFill>
                  <a:srgbClr val="FF0000"/>
                </a:solidFill>
              </a:rPr>
              <a:t>seven astronauts</a:t>
            </a:r>
            <a:endParaRPr lang="zh-CN" altLang="en-US" sz="2400">
              <a:solidFill>
                <a:srgbClr val="FF0000"/>
              </a:solidFill>
            </a:endParaRPr>
          </a:p>
        </p:txBody>
      </p:sp>
      <p:sp>
        <p:nvSpPr>
          <p:cNvPr id="6" name="文本框 5"/>
          <p:cNvSpPr txBox="1"/>
          <p:nvPr/>
        </p:nvSpPr>
        <p:spPr>
          <a:xfrm>
            <a:off x="1196340" y="4768850"/>
            <a:ext cx="10597515" cy="1198880"/>
          </a:xfrm>
          <a:prstGeom prst="rect">
            <a:avLst/>
          </a:prstGeom>
          <a:noFill/>
        </p:spPr>
        <p:txBody>
          <a:bodyPr wrap="square" rtlCol="0">
            <a:spAutoFit/>
          </a:bodyPr>
          <a:lstStyle/>
          <a:p>
            <a:pPr fontAlgn="auto">
              <a:lnSpc>
                <a:spcPct val="150000"/>
              </a:lnSpc>
            </a:pPr>
            <a:r>
              <a:rPr lang="zh-CN" altLang="en-US" sz="2400">
                <a:solidFill>
                  <a:srgbClr val="FF0000"/>
                </a:solidFill>
              </a:rPr>
              <a:t>It</a:t>
            </a:r>
            <a:r>
              <a:rPr lang="en-US" altLang="zh-CN" sz="2400">
                <a:solidFill>
                  <a:srgbClr val="FF0000"/>
                </a:solidFill>
              </a:rPr>
              <a:t>’</a:t>
            </a:r>
            <a:r>
              <a:rPr lang="zh-CN" altLang="en-US" sz="2400">
                <a:solidFill>
                  <a:srgbClr val="FF0000"/>
                </a:solidFill>
              </a:rPr>
              <a:t>s special because Christa aged 37, an ordinary teacher and mother, was about to become the 1st civilian in space. </a:t>
            </a:r>
            <a:endParaRPr lang="zh-CN" altLang="en-US" sz="2400">
              <a:solidFill>
                <a:srgbClr val="FF0000"/>
              </a:solidFill>
            </a:endParaRPr>
          </a:p>
        </p:txBody>
      </p:sp>
      <p:pic>
        <p:nvPicPr>
          <p:cNvPr id="101" name="图片 100"/>
          <p:cNvPicPr/>
          <p:nvPr/>
        </p:nvPicPr>
        <p:blipFill>
          <a:blip r:link="rId2"/>
          <a:stretch>
            <a:fillRect/>
          </a:stretch>
        </p:blipFill>
        <p:spPr>
          <a:xfrm>
            <a:off x="8890" y="0"/>
            <a:ext cx="876300" cy="1158875"/>
          </a:xfrm>
          <a:prstGeom prst="rect">
            <a:avLst/>
          </a:prstGeom>
          <a:noFill/>
          <a:ln w="9525">
            <a:noFill/>
          </a:ln>
        </p:spPr>
      </p:pic>
    </p:spTree>
    <p:custDataLst>
      <p:tags r:id="rId3"/>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 name="Group 21_1"/>
          <p:cNvGrpSpPr/>
          <p:nvPr/>
        </p:nvGrpSpPr>
        <p:grpSpPr>
          <a:xfrm>
            <a:off x="-947420" y="0"/>
            <a:ext cx="13139420" cy="6560185"/>
            <a:chOff x="-1013679" y="-43169"/>
            <a:chExt cx="12858769" cy="6560166"/>
          </a:xfrm>
        </p:grpSpPr>
        <p:grpSp>
          <p:nvGrpSpPr>
            <p:cNvPr id="60" name="组合 59"/>
            <p:cNvGrpSpPr/>
            <p:nvPr/>
          </p:nvGrpSpPr>
          <p:grpSpPr>
            <a:xfrm>
              <a:off x="9683417" y="6288397"/>
              <a:ext cx="2161673" cy="228600"/>
              <a:chOff x="2805536" y="-1467853"/>
              <a:chExt cx="2161673" cy="228600"/>
            </a:xfrm>
          </p:grpSpPr>
          <p:sp>
            <p:nvSpPr>
              <p:cNvPr id="67" name="椭圆 66"/>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椭圆 67"/>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椭圆 68"/>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椭圆 69"/>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椭圆 70"/>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1" name="组合 60"/>
            <p:cNvGrpSpPr/>
            <p:nvPr/>
          </p:nvGrpSpPr>
          <p:grpSpPr>
            <a:xfrm flipH="1" flipV="1">
              <a:off x="-1013679" y="-43169"/>
              <a:ext cx="4948007" cy="573258"/>
              <a:chOff x="-460228" y="4964882"/>
              <a:chExt cx="16582544" cy="1921192"/>
            </a:xfrm>
          </p:grpSpPr>
          <p:sp>
            <p:nvSpPr>
              <p:cNvPr id="62"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aphicFrame>
        <p:nvGraphicFramePr>
          <p:cNvPr id="3" name="表格 2"/>
          <p:cNvGraphicFramePr>
            <a:graphicFrameLocks noGrp="1"/>
          </p:cNvGraphicFramePr>
          <p:nvPr>
            <p:custDataLst>
              <p:tags r:id="rId1"/>
            </p:custDataLst>
          </p:nvPr>
        </p:nvGraphicFramePr>
        <p:xfrm>
          <a:off x="628650" y="1273175"/>
          <a:ext cx="11069320" cy="4814570"/>
        </p:xfrm>
        <a:graphic>
          <a:graphicData uri="http://schemas.openxmlformats.org/drawingml/2006/table">
            <a:tbl>
              <a:tblPr firstRow="1" bandRow="1">
                <a:tableStyleId>{5940675A-B579-460E-94D1-54222C63F5DA}</a:tableStyleId>
              </a:tblPr>
              <a:tblGrid>
                <a:gridCol w="11069320"/>
              </a:tblGrid>
              <a:tr h="0">
                <a:tc>
                  <a:txBody>
                    <a:bodyPr wrap="square"/>
                    <a:lstStyle/>
                    <a:p>
                      <a:pPr indent="0" algn="ctr" fontAlgn="auto">
                        <a:lnSpc>
                          <a:spcPct val="200000"/>
                        </a:lnSpc>
                        <a:buNone/>
                      </a:pPr>
                      <a:r>
                        <a:rPr lang="en-US" sz="2400" b="1">
                          <a:latin typeface="Times New Roman" panose="02020603050405020304" charset="0"/>
                          <a:cs typeface="Times New Roman" panose="02020603050405020304" charset="0"/>
                          <a:sym typeface="+mn-ea"/>
                        </a:rPr>
                        <a:t>Space shuttle Challenger disaste</a:t>
                      </a:r>
                      <a:endParaRPr lang="en-US" altLang="en-US" sz="2400" b="0">
                        <a:solidFill>
                          <a:srgbClr val="FF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0000"/>
                    </a:solidFill>
                  </a:tcPr>
                </a:tc>
              </a:tr>
              <a:tr h="4083050">
                <a:tc>
                  <a:txBody>
                    <a:bodyPr wrap="square"/>
                    <a:lstStyle/>
                    <a:p>
                      <a:pPr indent="0" fontAlgn="auto">
                        <a:lnSpc>
                          <a:spcPct val="150000"/>
                        </a:lnSpc>
                        <a:buNone/>
                      </a:pPr>
                      <a:r>
                        <a:rPr lang="en-US" sz="2400" b="0">
                          <a:solidFill>
                            <a:srgbClr val="FF0000"/>
                          </a:solidFill>
                          <a:latin typeface="Times New Roman" panose="02020603050405020304" charset="0"/>
                          <a:cs typeface="Times New Roman" panose="02020603050405020304" charset="0"/>
                        </a:rPr>
                        <a:t>4.</a:t>
                      </a:r>
                      <a:r>
                        <a:rPr lang="en-US" sz="2400" b="0">
                          <a:latin typeface="Times New Roman" panose="02020603050405020304" charset="0"/>
                          <a:cs typeface="Times New Roman" panose="02020603050405020304" charset="0"/>
                        </a:rPr>
                        <a:t> What was the teacher’s mission on board the </a:t>
                      </a:r>
                      <a:r>
                        <a:rPr lang="en-US" sz="2400" b="0" i="1">
                          <a:latin typeface="Times New Roman" panose="02020603050405020304" charset="0"/>
                          <a:cs typeface="Times New Roman" panose="02020603050405020304" charset="0"/>
                        </a:rPr>
                        <a:t>the Challenger</a:t>
                      </a:r>
                      <a:r>
                        <a:rPr lang="en-US" sz="2400" b="0">
                          <a:latin typeface="Times New Roman" panose="02020603050405020304" charset="0"/>
                          <a:cs typeface="Times New Roman" panose="02020603050405020304" charset="0"/>
                        </a:rPr>
                        <a:t>? </a:t>
                      </a:r>
                      <a:endParaRPr lang="en-US" sz="2400" b="0">
                        <a:latin typeface="Times New Roman" panose="02020603050405020304" charset="0"/>
                        <a:cs typeface="Times New Roman" panose="02020603050405020304" charset="0"/>
                      </a:endParaRPr>
                    </a:p>
                    <a:p>
                      <a:pPr indent="0" fontAlgn="auto">
                        <a:lnSpc>
                          <a:spcPct val="150000"/>
                        </a:lnSpc>
                        <a:buNone/>
                      </a:pPr>
                      <a:endParaRPr lang="en-US" altLang="en-US" sz="2400" b="0">
                        <a:solidFill>
                          <a:srgbClr val="FF0000"/>
                        </a:solidFill>
                        <a:latin typeface="Times New Roman" panose="02020603050405020304" charset="0"/>
                        <a:ea typeface="Times New Roman" panose="02020603050405020304" charset="0"/>
                        <a:cs typeface="Times New Roman" panose="02020603050405020304" charset="0"/>
                      </a:endParaRPr>
                    </a:p>
                    <a:p>
                      <a:pPr indent="0" fontAlgn="auto">
                        <a:lnSpc>
                          <a:spcPct val="200000"/>
                        </a:lnSpc>
                        <a:buNone/>
                      </a:pPr>
                      <a:endParaRPr lang="en-US" altLang="en-US" sz="2400" b="0">
                        <a:solidFill>
                          <a:srgbClr val="FF0000"/>
                        </a:solidFill>
                        <a:latin typeface="Times New Roman" panose="02020603050405020304" charset="0"/>
                        <a:ea typeface="Times New Roman" panose="02020603050405020304" charset="0"/>
                        <a:cs typeface="Times New Roman" panose="02020603050405020304" charset="0"/>
                      </a:endParaRPr>
                    </a:p>
                    <a:p>
                      <a:pPr indent="0" fontAlgn="auto">
                        <a:lnSpc>
                          <a:spcPct val="200000"/>
                        </a:lnSpc>
                        <a:buNone/>
                      </a:pPr>
                      <a:endParaRPr lang="en-US" altLang="en-US" sz="2400" b="0">
                        <a:solidFill>
                          <a:srgbClr val="FF0000"/>
                        </a:solidFill>
                        <a:latin typeface="Times New Roman" panose="02020603050405020304" charset="0"/>
                        <a:ea typeface="Times New Roman" panose="02020603050405020304" charset="0"/>
                        <a:cs typeface="Times New Roman" panose="02020603050405020304" charset="0"/>
                      </a:endParaRPr>
                    </a:p>
                    <a:p>
                      <a:pPr indent="0" fontAlgn="auto">
                        <a:lnSpc>
                          <a:spcPct val="200000"/>
                        </a:lnSpc>
                        <a:buNone/>
                      </a:pPr>
                      <a:endParaRPr lang="en-US" altLang="en-US" sz="2400" b="0">
                        <a:solidFill>
                          <a:srgbClr val="FF0000"/>
                        </a:solidFill>
                        <a:latin typeface="Times New Roman" panose="02020603050405020304" charset="0"/>
                        <a:ea typeface="Times New Roman" panose="02020603050405020304" charset="0"/>
                        <a:cs typeface="Times New Roman" panose="02020603050405020304" charset="0"/>
                      </a:endParaRPr>
                    </a:p>
                    <a:p>
                      <a:pPr indent="0" fontAlgn="auto">
                        <a:lnSpc>
                          <a:spcPct val="200000"/>
                        </a:lnSpc>
                        <a:buNone/>
                      </a:pPr>
                      <a:endParaRPr lang="en-US" altLang="en-US" sz="2400" b="0">
                        <a:solidFill>
                          <a:srgbClr val="FF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4" name="文本框 3"/>
          <p:cNvSpPr txBox="1"/>
          <p:nvPr/>
        </p:nvSpPr>
        <p:spPr>
          <a:xfrm>
            <a:off x="702310" y="2552700"/>
            <a:ext cx="10788015" cy="1753235"/>
          </a:xfrm>
          <a:prstGeom prst="rect">
            <a:avLst/>
          </a:prstGeom>
          <a:noFill/>
        </p:spPr>
        <p:txBody>
          <a:bodyPr wrap="square" rtlCol="0">
            <a:spAutoFit/>
          </a:bodyPr>
          <a:lstStyle/>
          <a:p>
            <a:pPr fontAlgn="auto">
              <a:lnSpc>
                <a:spcPct val="150000"/>
              </a:lnSpc>
            </a:pPr>
            <a:r>
              <a:rPr lang="zh-CN" altLang="en-US" sz="2400">
                <a:solidFill>
                  <a:srgbClr val="FF0000"/>
                </a:solidFill>
              </a:rPr>
              <a:t>She planned to give two 15-minute lessons from orbit the first to demonstrate the controls of the spacecraft and explain how gravity worked, and the 2nd to describe the objectives of the Challenger program. </a:t>
            </a:r>
            <a:endParaRPr lang="zh-CN" altLang="en-US" sz="2400">
              <a:solidFill>
                <a:srgbClr val="FF0000"/>
              </a:solidFill>
            </a:endParaRPr>
          </a:p>
        </p:txBody>
      </p:sp>
      <p:pic>
        <p:nvPicPr>
          <p:cNvPr id="101" name="图片 100"/>
          <p:cNvPicPr/>
          <p:nvPr/>
        </p:nvPicPr>
        <p:blipFill>
          <a:blip r:link="rId2"/>
          <a:stretch>
            <a:fillRect/>
          </a:stretch>
        </p:blipFill>
        <p:spPr>
          <a:xfrm>
            <a:off x="8890" y="0"/>
            <a:ext cx="1030605" cy="1228090"/>
          </a:xfrm>
          <a:prstGeom prst="rect">
            <a:avLst/>
          </a:prstGeom>
          <a:noFill/>
          <a:ln w="9525">
            <a:noFill/>
          </a:ln>
        </p:spPr>
      </p:pic>
    </p:spTree>
    <p:custDataLst>
      <p:tags r:id="rId3"/>
    </p:custData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custDataLst>
              <p:tags r:id="rId1"/>
            </p:custDataLst>
          </p:nvPr>
        </p:nvGraphicFramePr>
        <p:xfrm>
          <a:off x="1036955" y="845820"/>
          <a:ext cx="10991850" cy="5910580"/>
        </p:xfrm>
        <a:graphic>
          <a:graphicData uri="http://schemas.openxmlformats.org/drawingml/2006/table">
            <a:tbl>
              <a:tblPr firstRow="1" bandRow="1">
                <a:tableStyleId>{5940675A-B579-460E-94D1-54222C63F5DA}</a:tableStyleId>
              </a:tblPr>
              <a:tblGrid>
                <a:gridCol w="10991850"/>
              </a:tblGrid>
              <a:tr h="549275">
                <a:tc>
                  <a:txBody>
                    <a:bodyPr wrap="square"/>
                    <a:lstStyle/>
                    <a:p>
                      <a:pPr indent="0" algn="ctr" fontAlgn="auto">
                        <a:lnSpc>
                          <a:spcPct val="150000"/>
                        </a:lnSpc>
                        <a:buNone/>
                      </a:pPr>
                      <a:r>
                        <a:rPr lang="en-US" sz="2400" b="1">
                          <a:latin typeface="Times New Roman" panose="02020603050405020304" charset="0"/>
                          <a:cs typeface="Times New Roman" panose="02020603050405020304" charset="0"/>
                          <a:sym typeface="+mn-ea"/>
                        </a:rPr>
                        <a:t>Space shuttle Challenger disaste</a:t>
                      </a:r>
                      <a:endParaRPr lang="en-US" altLang="en-US" sz="2400" b="0">
                        <a:solidFill>
                          <a:srgbClr val="FF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0000"/>
                    </a:solidFill>
                  </a:tcPr>
                </a:tc>
              </a:tr>
              <a:tr h="2618105">
                <a:tc>
                  <a:txBody>
                    <a:bodyPr wrap="square"/>
                    <a:lstStyle/>
                    <a:p>
                      <a:pPr indent="0" fontAlgn="auto">
                        <a:lnSpc>
                          <a:spcPct val="150000"/>
                        </a:lnSpc>
                        <a:buNone/>
                      </a:pPr>
                      <a:r>
                        <a:rPr lang="en-US" sz="2400" b="0">
                          <a:solidFill>
                            <a:srgbClr val="FF0000"/>
                          </a:solidFill>
                          <a:latin typeface="Times New Roman" panose="02020603050405020304" charset="0"/>
                          <a:cs typeface="Times New Roman" panose="02020603050405020304" charset="0"/>
                        </a:rPr>
                        <a:t>5. </a:t>
                      </a:r>
                      <a:r>
                        <a:rPr lang="en-US" sz="2400" b="0">
                          <a:latin typeface="Times New Roman" panose="02020603050405020304" charset="0"/>
                          <a:cs typeface="Times New Roman" panose="02020603050405020304" charset="0"/>
                        </a:rPr>
                        <a:t>What was done in the three years following the disaster?</a:t>
                      </a:r>
                      <a:endParaRPr lang="en-US" sz="2400" b="0">
                        <a:latin typeface="Times New Roman" panose="02020603050405020304" charset="0"/>
                        <a:cs typeface="Times New Roman" panose="02020603050405020304" charset="0"/>
                      </a:endParaRPr>
                    </a:p>
                    <a:p>
                      <a:pPr indent="0" fontAlgn="auto">
                        <a:lnSpc>
                          <a:spcPct val="150000"/>
                        </a:lnSpc>
                        <a:buNone/>
                      </a:pPr>
                      <a:r>
                        <a:rPr lang="en-US" sz="2400" b="0">
                          <a:latin typeface="Times New Roman" panose="02020603050405020304" charset="0"/>
                          <a:cs typeface="Times New Roman" panose="02020603050405020304" charset="0"/>
                        </a:rPr>
                        <a:t> </a:t>
                      </a:r>
                      <a:endParaRPr lang="en-US" altLang="en-US" sz="2400" b="0">
                        <a:solidFill>
                          <a:srgbClr val="FF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743200">
                <a:tc>
                  <a:txBody>
                    <a:bodyPr wrap="square"/>
                    <a:lstStyle/>
                    <a:p>
                      <a:pPr indent="0" fontAlgn="auto">
                        <a:lnSpc>
                          <a:spcPct val="150000"/>
                        </a:lnSpc>
                        <a:buNone/>
                      </a:pPr>
                      <a:r>
                        <a:rPr lang="en-US" sz="2400" b="0">
                          <a:solidFill>
                            <a:srgbClr val="FF0000"/>
                          </a:solidFill>
                          <a:latin typeface="Times New Roman" panose="02020603050405020304" charset="0"/>
                          <a:cs typeface="Times New Roman" panose="02020603050405020304" charset="0"/>
                        </a:rPr>
                        <a:t>6. </a:t>
                      </a:r>
                      <a:r>
                        <a:rPr lang="en-US" sz="2400" b="0">
                          <a:latin typeface="Times New Roman" panose="02020603050405020304" charset="0"/>
                          <a:cs typeface="Times New Roman" panose="02020603050405020304" charset="0"/>
                        </a:rPr>
                        <a:t>Which shuttle followed the </a:t>
                      </a:r>
                      <a:r>
                        <a:rPr lang="en-US" sz="2400" b="0" i="1">
                          <a:latin typeface="Times New Roman" panose="02020603050405020304" charset="0"/>
                          <a:cs typeface="Times New Roman" panose="02020603050405020304" charset="0"/>
                        </a:rPr>
                        <a:t>the Challenger,</a:t>
                      </a:r>
                      <a:r>
                        <a:rPr lang="en-US" sz="2400" b="0">
                          <a:latin typeface="Times New Roman" panose="02020603050405020304" charset="0"/>
                          <a:cs typeface="Times New Roman" panose="02020603050405020304" charset="0"/>
                        </a:rPr>
                        <a:t> and when was it launched? </a:t>
                      </a:r>
                      <a:endParaRPr lang="en-US" sz="2400" b="0">
                        <a:latin typeface="Times New Roman" panose="02020603050405020304" charset="0"/>
                        <a:cs typeface="Times New Roman" panose="02020603050405020304" charset="0"/>
                      </a:endParaRPr>
                    </a:p>
                    <a:p>
                      <a:pPr indent="0" fontAlgn="auto">
                        <a:lnSpc>
                          <a:spcPct val="150000"/>
                        </a:lnSpc>
                        <a:buNone/>
                      </a:pPr>
                      <a:endParaRPr lang="en-US" altLang="en-US" sz="2400" b="0">
                        <a:solidFill>
                          <a:srgbClr val="FF0000"/>
                        </a:solidFill>
                        <a:latin typeface="Times New Roman" panose="02020603050405020304" charset="0"/>
                        <a:ea typeface="Times New Roman" panose="02020603050405020304" charset="0"/>
                        <a:cs typeface="Times New Roman" panose="02020603050405020304" charset="0"/>
                      </a:endParaRPr>
                    </a:p>
                    <a:p>
                      <a:pPr indent="0" fontAlgn="auto">
                        <a:lnSpc>
                          <a:spcPct val="150000"/>
                        </a:lnSpc>
                        <a:buNone/>
                      </a:pPr>
                      <a:endParaRPr lang="en-US" altLang="en-US" sz="2400" b="0">
                        <a:solidFill>
                          <a:srgbClr val="FF0000"/>
                        </a:solidFill>
                        <a:latin typeface="Times New Roman" panose="02020603050405020304" charset="0"/>
                        <a:ea typeface="Times New Roman" panose="02020603050405020304" charset="0"/>
                        <a:cs typeface="Times New Roman" panose="02020603050405020304" charset="0"/>
                      </a:endParaRPr>
                    </a:p>
                    <a:p>
                      <a:pPr indent="0" fontAlgn="auto">
                        <a:lnSpc>
                          <a:spcPct val="150000"/>
                        </a:lnSpc>
                        <a:buNone/>
                      </a:pPr>
                      <a:endParaRPr lang="en-US" altLang="en-US" sz="2400" b="0">
                        <a:solidFill>
                          <a:srgbClr val="FF0000"/>
                        </a:solidFill>
                        <a:latin typeface="Times New Roman" panose="02020603050405020304" charset="0"/>
                        <a:ea typeface="Times New Roman" panose="02020603050405020304" charset="0"/>
                        <a:cs typeface="Times New Roman" panose="02020603050405020304" charset="0"/>
                      </a:endParaRPr>
                    </a:p>
                    <a:p>
                      <a:pPr indent="0" fontAlgn="auto">
                        <a:lnSpc>
                          <a:spcPct val="150000"/>
                        </a:lnSpc>
                        <a:buNone/>
                      </a:pPr>
                      <a:endParaRPr lang="en-US" altLang="en-US" sz="2400" b="0">
                        <a:solidFill>
                          <a:srgbClr val="FF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grpSp>
        <p:nvGrpSpPr>
          <p:cNvPr id="58" name="Group 21_1"/>
          <p:cNvGrpSpPr/>
          <p:nvPr/>
        </p:nvGrpSpPr>
        <p:grpSpPr>
          <a:xfrm>
            <a:off x="-947420" y="0"/>
            <a:ext cx="13139420" cy="6560185"/>
            <a:chOff x="-1013679" y="-43169"/>
            <a:chExt cx="12858769" cy="6560166"/>
          </a:xfrm>
        </p:grpSpPr>
        <p:grpSp>
          <p:nvGrpSpPr>
            <p:cNvPr id="60" name="组合 59"/>
            <p:cNvGrpSpPr/>
            <p:nvPr/>
          </p:nvGrpSpPr>
          <p:grpSpPr>
            <a:xfrm>
              <a:off x="9683417" y="6288397"/>
              <a:ext cx="2161673" cy="228600"/>
              <a:chOff x="2805536" y="-1467853"/>
              <a:chExt cx="2161673" cy="228600"/>
            </a:xfrm>
          </p:grpSpPr>
          <p:sp>
            <p:nvSpPr>
              <p:cNvPr id="67" name="椭圆 66"/>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椭圆 67"/>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椭圆 68"/>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椭圆 69"/>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椭圆 70"/>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1" name="组合 60"/>
            <p:cNvGrpSpPr/>
            <p:nvPr/>
          </p:nvGrpSpPr>
          <p:grpSpPr>
            <a:xfrm flipH="1" flipV="1">
              <a:off x="-1013679" y="-43169"/>
              <a:ext cx="4948007" cy="573258"/>
              <a:chOff x="-460228" y="4964882"/>
              <a:chExt cx="16582544" cy="1921192"/>
            </a:xfrm>
          </p:grpSpPr>
          <p:sp>
            <p:nvSpPr>
              <p:cNvPr id="62"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5" name="文本框 4"/>
          <p:cNvSpPr txBox="1"/>
          <p:nvPr/>
        </p:nvSpPr>
        <p:spPr>
          <a:xfrm>
            <a:off x="1403985" y="1974850"/>
            <a:ext cx="10144125" cy="1753235"/>
          </a:xfrm>
          <a:prstGeom prst="rect">
            <a:avLst/>
          </a:prstGeom>
          <a:noFill/>
        </p:spPr>
        <p:txBody>
          <a:bodyPr wrap="square" rtlCol="0">
            <a:spAutoFit/>
          </a:bodyPr>
          <a:lstStyle/>
          <a:p>
            <a:pPr fontAlgn="auto">
              <a:lnSpc>
                <a:spcPct val="150000"/>
              </a:lnSpc>
            </a:pPr>
            <a:r>
              <a:rPr lang="zh-CN" altLang="en-US" sz="2400">
                <a:solidFill>
                  <a:srgbClr val="FF0000"/>
                </a:solidFill>
              </a:rPr>
              <a:t>Space shuttle flights were suspended for nearly three years while the cause of the disaster was investigated, and some of the shuttle</a:t>
            </a:r>
            <a:r>
              <a:rPr lang="en-US" altLang="zh-CN" sz="2400">
                <a:solidFill>
                  <a:srgbClr val="FF0000"/>
                </a:solidFill>
              </a:rPr>
              <a:t>’</a:t>
            </a:r>
            <a:r>
              <a:rPr lang="zh-CN" altLang="en-US" sz="2400">
                <a:solidFill>
                  <a:srgbClr val="FF0000"/>
                </a:solidFill>
              </a:rPr>
              <a:t>s components were resigned. </a:t>
            </a:r>
            <a:endParaRPr lang="zh-CN" altLang="en-US" sz="2400">
              <a:solidFill>
                <a:srgbClr val="FF0000"/>
              </a:solidFill>
            </a:endParaRPr>
          </a:p>
        </p:txBody>
      </p:sp>
      <p:sp>
        <p:nvSpPr>
          <p:cNvPr id="6" name="文本框 5"/>
          <p:cNvSpPr txBox="1"/>
          <p:nvPr/>
        </p:nvSpPr>
        <p:spPr>
          <a:xfrm>
            <a:off x="1403985" y="4726940"/>
            <a:ext cx="9964420" cy="1198880"/>
          </a:xfrm>
          <a:prstGeom prst="rect">
            <a:avLst/>
          </a:prstGeom>
          <a:noFill/>
        </p:spPr>
        <p:txBody>
          <a:bodyPr wrap="square" rtlCol="0">
            <a:spAutoFit/>
          </a:bodyPr>
          <a:lstStyle/>
          <a:p>
            <a:pPr fontAlgn="auto">
              <a:lnSpc>
                <a:spcPct val="150000"/>
              </a:lnSpc>
            </a:pPr>
            <a:r>
              <a:rPr lang="zh-CN" altLang="en-US" sz="2400">
                <a:solidFill>
                  <a:srgbClr val="FF0000"/>
                </a:solidFill>
              </a:rPr>
              <a:t>Discovery followed the Challenger, and was launched on 29 September 1988. </a:t>
            </a:r>
            <a:endParaRPr lang="zh-CN" altLang="en-US" sz="2400">
              <a:solidFill>
                <a:srgbClr val="FF0000"/>
              </a:solidFill>
            </a:endParaRPr>
          </a:p>
        </p:txBody>
      </p:sp>
      <p:pic>
        <p:nvPicPr>
          <p:cNvPr id="101" name="图片 100"/>
          <p:cNvPicPr/>
          <p:nvPr/>
        </p:nvPicPr>
        <p:blipFill>
          <a:blip r:link="rId2"/>
          <a:stretch>
            <a:fillRect/>
          </a:stretch>
        </p:blipFill>
        <p:spPr>
          <a:xfrm>
            <a:off x="8890" y="0"/>
            <a:ext cx="1030605" cy="1228090"/>
          </a:xfrm>
          <a:prstGeom prst="rect">
            <a:avLst/>
          </a:prstGeom>
          <a:noFill/>
          <a:ln w="9525">
            <a:noFill/>
          </a:ln>
        </p:spPr>
      </p:pic>
    </p:spTree>
    <p:custDataLst>
      <p:tags r:id="rId3"/>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 name="Group 21_1"/>
          <p:cNvGrpSpPr/>
          <p:nvPr/>
        </p:nvGrpSpPr>
        <p:grpSpPr>
          <a:xfrm>
            <a:off x="-947420" y="0"/>
            <a:ext cx="13139420" cy="6560185"/>
            <a:chOff x="-1013679" y="-43169"/>
            <a:chExt cx="12858769" cy="6560166"/>
          </a:xfrm>
        </p:grpSpPr>
        <p:grpSp>
          <p:nvGrpSpPr>
            <p:cNvPr id="60" name="组合 59"/>
            <p:cNvGrpSpPr/>
            <p:nvPr/>
          </p:nvGrpSpPr>
          <p:grpSpPr>
            <a:xfrm>
              <a:off x="9683417" y="6288397"/>
              <a:ext cx="2161673" cy="228600"/>
              <a:chOff x="2805536" y="-1467853"/>
              <a:chExt cx="2161673" cy="228600"/>
            </a:xfrm>
          </p:grpSpPr>
          <p:sp>
            <p:nvSpPr>
              <p:cNvPr id="67" name="椭圆 66"/>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椭圆 67"/>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椭圆 68"/>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椭圆 69"/>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椭圆 70"/>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1" name="组合 60"/>
            <p:cNvGrpSpPr/>
            <p:nvPr/>
          </p:nvGrpSpPr>
          <p:grpSpPr>
            <a:xfrm flipH="1" flipV="1">
              <a:off x="-1013679" y="-43169"/>
              <a:ext cx="4948007" cy="573258"/>
              <a:chOff x="-460228" y="4964882"/>
              <a:chExt cx="16582544" cy="1921192"/>
            </a:xfrm>
          </p:grpSpPr>
          <p:sp>
            <p:nvSpPr>
              <p:cNvPr id="62"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aphicFrame>
        <p:nvGraphicFramePr>
          <p:cNvPr id="9" name="表格 8"/>
          <p:cNvGraphicFramePr>
            <a:graphicFrameLocks noGrp="1"/>
          </p:cNvGraphicFramePr>
          <p:nvPr/>
        </p:nvGraphicFramePr>
        <p:xfrm>
          <a:off x="3832225" y="8255"/>
          <a:ext cx="4878705" cy="701040"/>
        </p:xfrm>
        <a:graphic>
          <a:graphicData uri="http://schemas.openxmlformats.org/drawingml/2006/table">
            <a:tbl>
              <a:tblPr firstRow="1" bandRow="1">
                <a:tableStyleId>{5C22544A-7EE6-4342-B048-85BDC9FD1C3A}</a:tableStyleId>
              </a:tblPr>
              <a:tblGrid>
                <a:gridCol w="4878705"/>
              </a:tblGrid>
              <a:tr h="701040">
                <a:tc>
                  <a:txBody>
                    <a:bodyPr wrap="square"/>
                    <a:lstStyle/>
                    <a:p>
                      <a:pPr algn="ctr">
                        <a:buNone/>
                      </a:pPr>
                      <a:r>
                        <a:rPr lang="en-US" altLang="zh-CN" sz="4000">
                          <a:solidFill>
                            <a:srgbClr val="00B050"/>
                          </a:solidFill>
                          <a:latin typeface="微软雅黑" panose="020B0503020204020204" pitchFamily="34" charset="-122"/>
                          <a:ea typeface="微软雅黑" panose="020B0503020204020204" pitchFamily="34" charset="-122"/>
                        </a:rPr>
                        <a:t>Think &amp; Share </a:t>
                      </a:r>
                      <a:endParaRPr lang="en-US" altLang="zh-CN" sz="4000">
                        <a:solidFill>
                          <a:srgbClr val="00B050"/>
                        </a:solidFill>
                        <a:latin typeface="微软雅黑" panose="020B0503020204020204" pitchFamily="34" charset="-122"/>
                        <a:ea typeface="微软雅黑" panose="020B0503020204020204" pitchFamily="34" charset="-122"/>
                      </a:endParaRPr>
                    </a:p>
                  </a:txBody>
                  <a:tcPr vert="horz">
                    <a:solidFill>
                      <a:srgbClr val="92D050"/>
                    </a:solidFill>
                  </a:tcPr>
                </a:tc>
              </a:tr>
            </a:tbl>
          </a:graphicData>
        </a:graphic>
      </p:graphicFrame>
      <p:sp>
        <p:nvSpPr>
          <p:cNvPr id="102" name="文本框 101"/>
          <p:cNvSpPr txBox="1"/>
          <p:nvPr/>
        </p:nvSpPr>
        <p:spPr>
          <a:xfrm>
            <a:off x="695960" y="988695"/>
            <a:ext cx="10860405" cy="460375"/>
          </a:xfrm>
          <a:prstGeom prst="rect">
            <a:avLst/>
          </a:prstGeom>
          <a:noFill/>
          <a:ln w="9525">
            <a:noFill/>
          </a:ln>
        </p:spPr>
        <p:txBody>
          <a:bodyPr wrap="square">
            <a:spAutoFit/>
          </a:bodyPr>
          <a:lstStyle/>
          <a:p>
            <a:pPr indent="0"/>
            <a:r>
              <a:rPr lang="en-US" sz="2400" b="0">
                <a:latin typeface="Times New Roman" panose="02020603050405020304" charset="0"/>
              </a:rPr>
              <a:t>1. What were people’s feelings before and after the </a:t>
            </a:r>
            <a:r>
              <a:rPr lang="en-US" sz="2400" b="0" i="1">
                <a:latin typeface="Times New Roman" panose="02020603050405020304" charset="0"/>
              </a:rPr>
              <a:t>the Challenger </a:t>
            </a:r>
            <a:r>
              <a:rPr lang="en-US" sz="2400" b="0">
                <a:latin typeface="Times New Roman" panose="02020603050405020304" charset="0"/>
              </a:rPr>
              <a:t>disaster? </a:t>
            </a:r>
            <a:endParaRPr lang="zh-CN" altLang="en-US" sz="2400"/>
          </a:p>
        </p:txBody>
      </p:sp>
      <p:sp>
        <p:nvSpPr>
          <p:cNvPr id="4" name="文本框 3"/>
          <p:cNvSpPr txBox="1"/>
          <p:nvPr/>
        </p:nvSpPr>
        <p:spPr>
          <a:xfrm>
            <a:off x="695325" y="1572895"/>
            <a:ext cx="11262360" cy="4523105"/>
          </a:xfrm>
          <a:prstGeom prst="rect">
            <a:avLst/>
          </a:prstGeom>
          <a:noFill/>
          <a:ln w="9525">
            <a:noFill/>
          </a:ln>
        </p:spPr>
        <p:txBody>
          <a:bodyPr wrap="square">
            <a:spAutoFit/>
          </a:bodyPr>
          <a:lstStyle/>
          <a:p>
            <a:pPr indent="0" fontAlgn="auto">
              <a:lnSpc>
                <a:spcPct val="200000"/>
              </a:lnSpc>
            </a:pPr>
            <a:r>
              <a:rPr lang="en-US" sz="1050" b="0">
                <a:solidFill>
                  <a:srgbClr val="FF0000"/>
                </a:solidFill>
                <a:latin typeface="Times New Roman" panose="02020603050405020304" charset="0"/>
              </a:rPr>
              <a:t> </a:t>
            </a:r>
            <a:r>
              <a:rPr lang="en-US" sz="2400" b="0">
                <a:solidFill>
                  <a:srgbClr val="FF0000"/>
                </a:solidFill>
                <a:latin typeface="Times New Roman" panose="02020603050405020304" charset="0"/>
              </a:rPr>
              <a:t>Before the disaster people felt optimistic and excited. And after the disaster people felt shocked and terrified. </a:t>
            </a:r>
            <a:endParaRPr lang="en-US" sz="2400" b="0">
              <a:solidFill>
                <a:srgbClr val="FF0000"/>
              </a:solidFill>
              <a:latin typeface="Times New Roman" panose="02020603050405020304" charset="0"/>
            </a:endParaRPr>
          </a:p>
          <a:p>
            <a:pPr indent="0" fontAlgn="auto">
              <a:lnSpc>
                <a:spcPct val="200000"/>
              </a:lnSpc>
            </a:pPr>
            <a:r>
              <a:rPr lang="en-US" sz="2400" b="0">
                <a:solidFill>
                  <a:srgbClr val="FF0000"/>
                </a:solidFill>
                <a:latin typeface="Times New Roman" panose="02020603050405020304" charset="0"/>
              </a:rPr>
              <a:t>The evidence is that the world went into shock, most people having assumed that this space flight would be no more dangerous than travelling in an aeroplane. Instantaneously, excitement and optimism tuned into terror and failure. It was the most disastrous space accident ever, and it cast a shadow on people’s hearts. </a:t>
            </a:r>
            <a:endParaRPr lang="zh-CN" altLang="en-US" sz="2400"/>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 name="Group 21_1"/>
          <p:cNvGrpSpPr/>
          <p:nvPr/>
        </p:nvGrpSpPr>
        <p:grpSpPr>
          <a:xfrm>
            <a:off x="-947420" y="0"/>
            <a:ext cx="13139420" cy="6560185"/>
            <a:chOff x="-1013679" y="-43169"/>
            <a:chExt cx="12858769" cy="6560166"/>
          </a:xfrm>
        </p:grpSpPr>
        <p:grpSp>
          <p:nvGrpSpPr>
            <p:cNvPr id="60" name="组合 59"/>
            <p:cNvGrpSpPr/>
            <p:nvPr/>
          </p:nvGrpSpPr>
          <p:grpSpPr>
            <a:xfrm>
              <a:off x="9683417" y="6288397"/>
              <a:ext cx="2161673" cy="228600"/>
              <a:chOff x="2805536" y="-1467853"/>
              <a:chExt cx="2161673" cy="228600"/>
            </a:xfrm>
          </p:grpSpPr>
          <p:sp>
            <p:nvSpPr>
              <p:cNvPr id="67" name="椭圆 66"/>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椭圆 67"/>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椭圆 68"/>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椭圆 69"/>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椭圆 70"/>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1" name="组合 60"/>
            <p:cNvGrpSpPr/>
            <p:nvPr/>
          </p:nvGrpSpPr>
          <p:grpSpPr>
            <a:xfrm flipH="1" flipV="1">
              <a:off x="-1013679" y="-43169"/>
              <a:ext cx="4948007" cy="573258"/>
              <a:chOff x="-460228" y="4964882"/>
              <a:chExt cx="16582544" cy="1921192"/>
            </a:xfrm>
          </p:grpSpPr>
          <p:sp>
            <p:nvSpPr>
              <p:cNvPr id="62"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aphicFrame>
        <p:nvGraphicFramePr>
          <p:cNvPr id="9" name="表格 8"/>
          <p:cNvGraphicFramePr>
            <a:graphicFrameLocks noGrp="1"/>
          </p:cNvGraphicFramePr>
          <p:nvPr/>
        </p:nvGraphicFramePr>
        <p:xfrm>
          <a:off x="3832225" y="8255"/>
          <a:ext cx="4878705" cy="701040"/>
        </p:xfrm>
        <a:graphic>
          <a:graphicData uri="http://schemas.openxmlformats.org/drawingml/2006/table">
            <a:tbl>
              <a:tblPr firstRow="1" bandRow="1">
                <a:tableStyleId>{5C22544A-7EE6-4342-B048-85BDC9FD1C3A}</a:tableStyleId>
              </a:tblPr>
              <a:tblGrid>
                <a:gridCol w="4878705"/>
              </a:tblGrid>
              <a:tr h="701040">
                <a:tc>
                  <a:txBody>
                    <a:bodyPr wrap="square"/>
                    <a:lstStyle/>
                    <a:p>
                      <a:pPr algn="ctr">
                        <a:buNone/>
                      </a:pPr>
                      <a:r>
                        <a:rPr lang="en-US" altLang="zh-CN" sz="4000">
                          <a:solidFill>
                            <a:srgbClr val="00B050"/>
                          </a:solidFill>
                          <a:latin typeface="微软雅黑" panose="020B0503020204020204" pitchFamily="34" charset="-122"/>
                          <a:ea typeface="微软雅黑" panose="020B0503020204020204" pitchFamily="34" charset="-122"/>
                        </a:rPr>
                        <a:t>Think &amp; Share </a:t>
                      </a:r>
                      <a:endParaRPr lang="en-US" altLang="zh-CN" sz="4000">
                        <a:solidFill>
                          <a:srgbClr val="00B050"/>
                        </a:solidFill>
                        <a:latin typeface="微软雅黑" panose="020B0503020204020204" pitchFamily="34" charset="-122"/>
                        <a:ea typeface="微软雅黑" panose="020B0503020204020204" pitchFamily="34" charset="-122"/>
                      </a:endParaRPr>
                    </a:p>
                  </a:txBody>
                  <a:tcPr vert="horz">
                    <a:solidFill>
                      <a:srgbClr val="92D050"/>
                    </a:solidFill>
                  </a:tcPr>
                </a:tc>
              </a:tr>
            </a:tbl>
          </a:graphicData>
        </a:graphic>
      </p:graphicFrame>
      <p:sp>
        <p:nvSpPr>
          <p:cNvPr id="102" name="文本框 101"/>
          <p:cNvSpPr txBox="1"/>
          <p:nvPr/>
        </p:nvSpPr>
        <p:spPr>
          <a:xfrm>
            <a:off x="687705" y="1028700"/>
            <a:ext cx="9190355" cy="460375"/>
          </a:xfrm>
          <a:prstGeom prst="rect">
            <a:avLst/>
          </a:prstGeom>
          <a:noFill/>
          <a:ln w="9525">
            <a:noFill/>
          </a:ln>
        </p:spPr>
        <p:txBody>
          <a:bodyPr wrap="square">
            <a:spAutoFit/>
          </a:bodyPr>
          <a:lstStyle/>
          <a:p>
            <a:pPr indent="0"/>
            <a:r>
              <a:rPr lang="en-US" sz="2400" b="0">
                <a:latin typeface="Times New Roman" panose="02020603050405020304" charset="0"/>
              </a:rPr>
              <a:t>2. Would you like to go into space?  Give your reasons. </a:t>
            </a:r>
            <a:endParaRPr lang="zh-CN" altLang="en-US" sz="2400"/>
          </a:p>
        </p:txBody>
      </p:sp>
      <p:sp>
        <p:nvSpPr>
          <p:cNvPr id="3" name="文本框 2"/>
          <p:cNvSpPr txBox="1"/>
          <p:nvPr/>
        </p:nvSpPr>
        <p:spPr>
          <a:xfrm>
            <a:off x="439420" y="1808480"/>
            <a:ext cx="11386185" cy="3784600"/>
          </a:xfrm>
          <a:prstGeom prst="rect">
            <a:avLst/>
          </a:prstGeom>
          <a:noFill/>
          <a:ln w="9525">
            <a:noFill/>
          </a:ln>
        </p:spPr>
        <p:txBody>
          <a:bodyPr wrap="square">
            <a:spAutoFit/>
          </a:bodyPr>
          <a:lstStyle/>
          <a:p>
            <a:pPr indent="0" fontAlgn="auto">
              <a:lnSpc>
                <a:spcPct val="200000"/>
              </a:lnSpc>
            </a:pPr>
            <a:r>
              <a:rPr lang="en-US" sz="2400" b="0">
                <a:solidFill>
                  <a:srgbClr val="FF0000"/>
                </a:solidFill>
                <a:latin typeface="Times New Roman" panose="02020603050405020304" charset="0"/>
                <a:ea typeface="宋体" panose="02010600030101010101" pitchFamily="2" charset="-122"/>
              </a:rPr>
              <a:t>In my view, humans are intelligent creatures, and therefore have a natural tendency to explore the unknown. Through the exploration of the universe, we can better understand the universe, understand the evolution of the universe, formation and so on. </a:t>
            </a:r>
            <a:endParaRPr lang="en-US" sz="2400" b="0">
              <a:solidFill>
                <a:srgbClr val="FF0000"/>
              </a:solidFill>
              <a:latin typeface="Times New Roman" panose="02020603050405020304" charset="0"/>
              <a:ea typeface="宋体" panose="02010600030101010101" pitchFamily="2" charset="-122"/>
            </a:endParaRPr>
          </a:p>
          <a:p>
            <a:pPr indent="0" fontAlgn="auto">
              <a:lnSpc>
                <a:spcPct val="200000"/>
              </a:lnSpc>
            </a:pPr>
            <a:r>
              <a:rPr lang="en-US" sz="2400" b="0">
                <a:solidFill>
                  <a:srgbClr val="FF0000"/>
                </a:solidFill>
                <a:latin typeface="Times New Roman" panose="02020603050405020304" charset="0"/>
                <a:ea typeface="宋体" panose="02010600030101010101" pitchFamily="2" charset="-122"/>
              </a:rPr>
              <a:t>The evolution of the whole universe is a complete physical book, which is worth exploring and studying by human beings.</a:t>
            </a:r>
            <a:endParaRPr lang="zh-CN" altLang="en-US" sz="2400"/>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834515" y="146050"/>
            <a:ext cx="8522335" cy="705485"/>
          </a:xfrm>
        </p:spPr>
        <p:txBody>
          <a:bodyPr>
            <a:scene3d>
              <a:camera prst="orthographicFront"/>
              <a:lightRig rig="threePt" dir="t"/>
            </a:scene3d>
          </a:bodyPr>
          <a:lstStyle/>
          <a:p>
            <a:r>
              <a:rPr lang="zh-CN" altLang="en-US">
                <a:solidFill>
                  <a:srgbClr val="555DF1"/>
                </a:solidFill>
                <a:effectLst>
                  <a:outerShdw blurRad="38100" dist="25400" dir="5400000" algn="ctr" rotWithShape="0">
                    <a:srgbClr val="6E747A">
                      <a:alpha val="43000"/>
                    </a:srgbClr>
                  </a:outerShdw>
                </a:effectLst>
              </a:rPr>
              <a:t> </a:t>
            </a:r>
            <a:r>
              <a:rPr lang="zh-CN" altLang="en-US">
                <a:ln w="22225">
                  <a:solidFill>
                    <a:schemeClr val="accent2"/>
                  </a:solidFill>
                  <a:prstDash val="solid"/>
                </a:ln>
                <a:solidFill>
                  <a:schemeClr val="accent2">
                    <a:lumMod val="40000"/>
                    <a:lumOff val="60000"/>
                  </a:schemeClr>
                </a:solidFill>
                <a:effectLst/>
              </a:rPr>
              <a:t>Language appreciation</a:t>
            </a:r>
            <a:r>
              <a:rPr lang="en-US" altLang="zh-CN">
                <a:ln w="22225">
                  <a:solidFill>
                    <a:schemeClr val="accent2"/>
                  </a:solidFill>
                  <a:prstDash val="solid"/>
                </a:ln>
                <a:solidFill>
                  <a:schemeClr val="accent2">
                    <a:lumMod val="40000"/>
                    <a:lumOff val="60000"/>
                  </a:schemeClr>
                </a:solidFill>
                <a:effectLst/>
              </a:rPr>
              <a:t> 1</a:t>
            </a:r>
            <a:endParaRPr lang="en-US" altLang="zh-CN">
              <a:ln w="22225">
                <a:solidFill>
                  <a:schemeClr val="accent2"/>
                </a:solidFill>
                <a:prstDash val="solid"/>
              </a:ln>
              <a:solidFill>
                <a:schemeClr val="accent2">
                  <a:lumMod val="40000"/>
                  <a:lumOff val="60000"/>
                </a:schemeClr>
              </a:solidFill>
              <a:effectLst/>
            </a:endParaRPr>
          </a:p>
        </p:txBody>
      </p:sp>
      <p:grpSp>
        <p:nvGrpSpPr>
          <p:cNvPr id="58" name="Group 21_1"/>
          <p:cNvGrpSpPr/>
          <p:nvPr/>
        </p:nvGrpSpPr>
        <p:grpSpPr>
          <a:xfrm>
            <a:off x="-947420" y="0"/>
            <a:ext cx="13139420" cy="6560185"/>
            <a:chOff x="-1013679" y="-43169"/>
            <a:chExt cx="12858769" cy="6560166"/>
          </a:xfrm>
        </p:grpSpPr>
        <p:grpSp>
          <p:nvGrpSpPr>
            <p:cNvPr id="60" name="组合 59"/>
            <p:cNvGrpSpPr/>
            <p:nvPr/>
          </p:nvGrpSpPr>
          <p:grpSpPr>
            <a:xfrm>
              <a:off x="9683417" y="6288397"/>
              <a:ext cx="2161673" cy="228600"/>
              <a:chOff x="2805536" y="-1467853"/>
              <a:chExt cx="2161673" cy="228600"/>
            </a:xfrm>
          </p:grpSpPr>
          <p:sp>
            <p:nvSpPr>
              <p:cNvPr id="67" name="椭圆 66"/>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椭圆 67"/>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椭圆 68"/>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椭圆 69"/>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椭圆 70"/>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1" name="组合 60"/>
            <p:cNvGrpSpPr/>
            <p:nvPr/>
          </p:nvGrpSpPr>
          <p:grpSpPr>
            <a:xfrm flipH="1" flipV="1">
              <a:off x="-1013679" y="-43169"/>
              <a:ext cx="4948007" cy="573258"/>
              <a:chOff x="-460228" y="4964882"/>
              <a:chExt cx="16582544" cy="1921192"/>
            </a:xfrm>
          </p:grpSpPr>
          <p:sp>
            <p:nvSpPr>
              <p:cNvPr id="62"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102" name="文本框 101"/>
          <p:cNvSpPr txBox="1"/>
          <p:nvPr/>
        </p:nvSpPr>
        <p:spPr>
          <a:xfrm>
            <a:off x="461010" y="851535"/>
            <a:ext cx="11497310" cy="6000750"/>
          </a:xfrm>
          <a:prstGeom prst="rect">
            <a:avLst/>
          </a:prstGeom>
          <a:noFill/>
          <a:ln w="9525">
            <a:noFill/>
          </a:ln>
        </p:spPr>
        <p:txBody>
          <a:bodyPr wrap="square">
            <a:spAutoFit/>
          </a:bodyPr>
          <a:lstStyle/>
          <a:p>
            <a:pPr indent="0" fontAlgn="auto">
              <a:lnSpc>
                <a:spcPct val="200000"/>
              </a:lnSpc>
            </a:pPr>
            <a:r>
              <a:rPr lang="en-US" sz="2400" b="0">
                <a:solidFill>
                  <a:srgbClr val="C00000"/>
                </a:solidFill>
                <a:latin typeface="Times New Roman" panose="02020603050405020304" charset="0"/>
                <a:ea typeface="宋体" panose="02010600030101010101" pitchFamily="2" charset="-122"/>
              </a:rPr>
              <a:t>1. Millions watched that first lunar landing on black and white TV sets, their hearts in their mouths, aware of how arduous and hazardous undertaking it was. </a:t>
            </a:r>
            <a:r>
              <a:rPr lang="en-US" sz="2400" b="1">
                <a:solidFill>
                  <a:srgbClr val="00B050"/>
                </a:solidFill>
                <a:latin typeface="Times New Roman" panose="02020603050405020304" charset="0"/>
                <a:ea typeface="宋体" panose="02010600030101010101" pitchFamily="2" charset="-122"/>
              </a:rPr>
              <a:t>[</a:t>
            </a:r>
            <a:r>
              <a:rPr lang="zh-CN" sz="2400" b="1">
                <a:solidFill>
                  <a:srgbClr val="00B050"/>
                </a:solidFill>
                <a:ea typeface="宋体" panose="02010600030101010101" pitchFamily="2" charset="-122"/>
              </a:rPr>
              <a:t>句式分析</a:t>
            </a:r>
            <a:r>
              <a:rPr lang="en-US" sz="2400" b="1">
                <a:solidFill>
                  <a:srgbClr val="00B050"/>
                </a:solidFill>
                <a:latin typeface="Times New Roman" panose="02020603050405020304" charset="0"/>
                <a:ea typeface="宋体" panose="02010600030101010101" pitchFamily="2" charset="-122"/>
              </a:rPr>
              <a:t>]</a:t>
            </a:r>
            <a:r>
              <a:rPr lang="en-US" sz="2400" b="0">
                <a:solidFill>
                  <a:srgbClr val="00B050"/>
                </a:solidFill>
                <a:latin typeface="Times New Roman" panose="02020603050405020304" charset="0"/>
                <a:ea typeface="宋体" panose="02010600030101010101" pitchFamily="2" charset="-122"/>
                <a:cs typeface="Times New Roman" panose="02020603050405020304" charset="0"/>
              </a:rPr>
              <a:t> </a:t>
            </a:r>
            <a:r>
              <a:rPr lang="en-US" sz="2400" b="0">
                <a:latin typeface="Times New Roman" panose="02020603050405020304" charset="0"/>
                <a:ea typeface="宋体" panose="02010600030101010101" pitchFamily="2" charset="-122"/>
              </a:rPr>
              <a:t>“aware of how arduous and hazardous undertaking it was”</a:t>
            </a:r>
            <a:r>
              <a:rPr lang="zh-CN" sz="2400" b="0">
                <a:latin typeface="Times New Roman" panose="02020603050405020304" charset="0"/>
                <a:ea typeface="宋体" panose="02010600030101010101" pitchFamily="2" charset="-122"/>
              </a:rPr>
              <a:t>作</a:t>
            </a:r>
            <a:r>
              <a:rPr lang="zh-CN" sz="2400" b="0" u="sng">
                <a:solidFill>
                  <a:srgbClr val="FF0000"/>
                </a:solidFill>
                <a:latin typeface="Times New Roman" panose="02020603050405020304" charset="0"/>
                <a:ea typeface="宋体" panose="02010600030101010101" pitchFamily="2" charset="-122"/>
              </a:rPr>
              <a:t>伴随状语</a:t>
            </a:r>
            <a:r>
              <a:rPr lang="zh-CN" sz="2400" b="0">
                <a:latin typeface="Times New Roman" panose="02020603050405020304" charset="0"/>
                <a:ea typeface="宋体" panose="02010600030101010101" pitchFamily="2" charset="-122"/>
              </a:rPr>
              <a:t>，相当于承接性的并列句：</a:t>
            </a:r>
            <a:r>
              <a:rPr lang="en-US" sz="2400" b="0">
                <a:latin typeface="Times New Roman" panose="02020603050405020304" charset="0"/>
                <a:ea typeface="宋体" panose="02010600030101010101" pitchFamily="2" charset="-122"/>
              </a:rPr>
              <a:t>and were aware of how arduous and hazardous undertaking it was. </a:t>
            </a:r>
            <a:r>
              <a:rPr lang="zh-CN" sz="2400" b="0">
                <a:latin typeface="Times New Roman" panose="02020603050405020304" charset="0"/>
                <a:ea typeface="宋体" panose="02010600030101010101" pitchFamily="2" charset="-122"/>
              </a:rPr>
              <a:t>其中“</a:t>
            </a:r>
            <a:r>
              <a:rPr lang="en-US" sz="2400" b="0">
                <a:latin typeface="Times New Roman" panose="02020603050405020304" charset="0"/>
                <a:ea typeface="宋体" panose="02010600030101010101" pitchFamily="2" charset="-122"/>
              </a:rPr>
              <a:t>how arduous and hazardous undertaking it was</a:t>
            </a:r>
            <a:r>
              <a:rPr lang="zh-CN" sz="2400" b="0">
                <a:latin typeface="Times New Roman" panose="02020603050405020304" charset="0"/>
                <a:ea typeface="宋体" panose="02010600030101010101" pitchFamily="2" charset="-122"/>
              </a:rPr>
              <a:t>”为感叹句充当</a:t>
            </a:r>
            <a:r>
              <a:rPr lang="en-US" sz="2400" b="0">
                <a:latin typeface="Times New Roman" panose="02020603050405020304" charset="0"/>
                <a:ea typeface="宋体" panose="02010600030101010101" pitchFamily="2" charset="-122"/>
              </a:rPr>
              <a:t>aware of</a:t>
            </a:r>
            <a:r>
              <a:rPr lang="zh-CN" sz="2400" b="0">
                <a:latin typeface="Times New Roman" panose="02020603050405020304" charset="0"/>
                <a:ea typeface="宋体" panose="02010600030101010101" pitchFamily="2" charset="-122"/>
              </a:rPr>
              <a:t>的宾语。 
</a:t>
            </a:r>
            <a:endParaRPr lang="zh-CN" sz="2400" b="0">
              <a:latin typeface="Times New Roman" panose="02020603050405020304" charset="0"/>
              <a:ea typeface="宋体" panose="02010600030101010101" pitchFamily="2" charset="-122"/>
            </a:endParaRPr>
          </a:p>
          <a:p>
            <a:pPr indent="0" fontAlgn="auto">
              <a:lnSpc>
                <a:spcPct val="200000"/>
              </a:lnSpc>
            </a:pPr>
            <a:r>
              <a:rPr lang="en-US" sz="2400" b="1">
                <a:solidFill>
                  <a:srgbClr val="00B050"/>
                </a:solidFill>
                <a:latin typeface="Times New Roman" panose="02020603050405020304" charset="0"/>
                <a:ea typeface="宋体" panose="02010600030101010101" pitchFamily="2" charset="-122"/>
              </a:rPr>
              <a:t>[</a:t>
            </a:r>
            <a:r>
              <a:rPr lang="zh-CN" sz="2400" b="1">
                <a:solidFill>
                  <a:srgbClr val="00B050"/>
                </a:solidFill>
                <a:ea typeface="宋体" panose="02010600030101010101" pitchFamily="2" charset="-122"/>
              </a:rPr>
              <a:t>尝试翻译</a:t>
            </a:r>
            <a:r>
              <a:rPr lang="en-US" sz="2400" b="1">
                <a:solidFill>
                  <a:srgbClr val="00B050"/>
                </a:solidFill>
                <a:latin typeface="Times New Roman" panose="02020603050405020304" charset="0"/>
                <a:ea typeface="宋体" panose="02010600030101010101" pitchFamily="2" charset="-122"/>
              </a:rPr>
              <a:t>]</a:t>
            </a:r>
            <a:r>
              <a:rPr lang="en-US" sz="2400" b="0">
                <a:solidFill>
                  <a:srgbClr val="00B050"/>
                </a:solidFill>
                <a:latin typeface="Times New Roman" panose="02020603050405020304" charset="0"/>
                <a:ea typeface="宋体" panose="02010600030101010101" pitchFamily="2" charset="-122"/>
                <a:cs typeface="Times New Roman" panose="02020603050405020304" charset="0"/>
              </a:rPr>
              <a:t> </a:t>
            </a:r>
            <a:r>
              <a:rPr lang="zh-CN" sz="2400" b="0" u="sng">
                <a:solidFill>
                  <a:srgbClr val="FF0000"/>
                </a:solidFill>
                <a:ea typeface="宋体" panose="02010600030101010101" pitchFamily="2" charset="-122"/>
              </a:rPr>
              <a:t>数百万人通过黑白电视观看了第一次月球登陆，他们心惊胆战，意识到这是多么艰巨和危险的任务</a:t>
            </a:r>
            <a:r>
              <a:rPr lang="zh-CN" sz="2400" b="0">
                <a:solidFill>
                  <a:srgbClr val="FF0000"/>
                </a:solidFill>
                <a:ea typeface="宋体" panose="02010600030101010101" pitchFamily="2" charset="-122"/>
              </a:rPr>
              <a:t>。
</a:t>
            </a:r>
            <a:endParaRPr lang="zh-CN" altLang="en-US" sz="2400"/>
          </a:p>
        </p:txBody>
      </p:sp>
    </p:spTree>
    <p:custDataLst>
      <p:tags r:id="rId1"/>
    </p:custData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36955" y="170815"/>
            <a:ext cx="10661650" cy="705485"/>
          </a:xfrm>
        </p:spPr>
        <p:txBody>
          <a:bodyPr>
            <a:normAutofit fontScale="90000"/>
          </a:bodyPr>
          <a:lstStyle/>
          <a:p>
            <a:pPr algn="ctr"/>
            <a:br>
              <a:rPr lang="zh-CN" altLang="en-US">
                <a:ln w="22225">
                  <a:solidFill>
                    <a:schemeClr val="accent2"/>
                  </a:solidFill>
                  <a:prstDash val="solid"/>
                </a:ln>
                <a:solidFill>
                  <a:schemeClr val="accent2">
                    <a:lumMod val="40000"/>
                    <a:lumOff val="60000"/>
                  </a:schemeClr>
                </a:solidFill>
                <a:effectLst/>
                <a:sym typeface="+mn-ea"/>
              </a:rPr>
            </a:br>
            <a:r>
              <a:rPr lang="zh-CN" altLang="en-US">
                <a:ln w="22225">
                  <a:solidFill>
                    <a:schemeClr val="accent2"/>
                  </a:solidFill>
                  <a:prstDash val="solid"/>
                </a:ln>
                <a:solidFill>
                  <a:schemeClr val="accent2">
                    <a:lumMod val="40000"/>
                    <a:lumOff val="60000"/>
                  </a:schemeClr>
                </a:solidFill>
                <a:effectLst/>
                <a:sym typeface="+mn-ea"/>
              </a:rPr>
              <a:t>Language appreciation</a:t>
            </a:r>
            <a:r>
              <a:rPr lang="en-US" altLang="zh-CN">
                <a:ln w="22225">
                  <a:solidFill>
                    <a:schemeClr val="accent2"/>
                  </a:solidFill>
                  <a:prstDash val="solid"/>
                </a:ln>
                <a:solidFill>
                  <a:schemeClr val="accent2">
                    <a:lumMod val="40000"/>
                    <a:lumOff val="60000"/>
                  </a:schemeClr>
                </a:solidFill>
                <a:effectLst/>
                <a:sym typeface="+mn-ea"/>
              </a:rPr>
              <a:t> 2</a:t>
            </a:r>
            <a:br>
              <a:rPr lang="en-US" altLang="zh-CN">
                <a:ln w="22225">
                  <a:solidFill>
                    <a:schemeClr val="accent2"/>
                  </a:solidFill>
                  <a:prstDash val="solid"/>
                </a:ln>
                <a:solidFill>
                  <a:schemeClr val="accent2">
                    <a:lumMod val="40000"/>
                    <a:lumOff val="60000"/>
                  </a:schemeClr>
                </a:solidFill>
                <a:effectLst/>
              </a:rPr>
            </a:br>
            <a:endParaRPr lang="zh-CN" altLang="en-US"/>
          </a:p>
        </p:txBody>
      </p:sp>
      <p:grpSp>
        <p:nvGrpSpPr>
          <p:cNvPr id="58" name="Group 21_1"/>
          <p:cNvGrpSpPr/>
          <p:nvPr/>
        </p:nvGrpSpPr>
        <p:grpSpPr>
          <a:xfrm>
            <a:off x="-947420" y="0"/>
            <a:ext cx="13139420" cy="6560185"/>
            <a:chOff x="-1013679" y="-43169"/>
            <a:chExt cx="12858769" cy="6560166"/>
          </a:xfrm>
        </p:grpSpPr>
        <p:grpSp>
          <p:nvGrpSpPr>
            <p:cNvPr id="60" name="组合 59"/>
            <p:cNvGrpSpPr/>
            <p:nvPr/>
          </p:nvGrpSpPr>
          <p:grpSpPr>
            <a:xfrm>
              <a:off x="9683417" y="6288397"/>
              <a:ext cx="2161673" cy="228600"/>
              <a:chOff x="2805536" y="-1467853"/>
              <a:chExt cx="2161673" cy="228600"/>
            </a:xfrm>
          </p:grpSpPr>
          <p:sp>
            <p:nvSpPr>
              <p:cNvPr id="67" name="椭圆 66"/>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椭圆 67"/>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椭圆 68"/>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椭圆 69"/>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椭圆 70"/>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1" name="组合 60"/>
            <p:cNvGrpSpPr/>
            <p:nvPr/>
          </p:nvGrpSpPr>
          <p:grpSpPr>
            <a:xfrm flipH="1" flipV="1">
              <a:off x="-1013679" y="-43169"/>
              <a:ext cx="4948007" cy="573258"/>
              <a:chOff x="-460228" y="4964882"/>
              <a:chExt cx="16582544" cy="1921192"/>
            </a:xfrm>
          </p:grpSpPr>
          <p:sp>
            <p:nvSpPr>
              <p:cNvPr id="62"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102" name="文本框 101"/>
          <p:cNvSpPr txBox="1"/>
          <p:nvPr/>
        </p:nvSpPr>
        <p:spPr>
          <a:xfrm>
            <a:off x="605155" y="972820"/>
            <a:ext cx="11093450" cy="5262245"/>
          </a:xfrm>
          <a:prstGeom prst="rect">
            <a:avLst/>
          </a:prstGeom>
          <a:noFill/>
          <a:ln w="9525">
            <a:noFill/>
          </a:ln>
        </p:spPr>
        <p:txBody>
          <a:bodyPr wrap="square">
            <a:spAutoFit/>
          </a:bodyPr>
          <a:lstStyle/>
          <a:p>
            <a:pPr indent="0" fontAlgn="auto">
              <a:lnSpc>
                <a:spcPct val="200000"/>
              </a:lnSpc>
            </a:pPr>
            <a:r>
              <a:rPr lang="en-US" sz="2400" b="0">
                <a:solidFill>
                  <a:srgbClr val="FF0000"/>
                </a:solidFill>
                <a:latin typeface="Times New Roman" panose="02020603050405020304" charset="0"/>
              </a:rPr>
              <a:t>2. The sacrifice of the Challenger calls to us, reminding us that we must continue to reach for the stars, no matter how distant they might seem. </a:t>
            </a:r>
            <a:r>
              <a:rPr lang="en-US" sz="2400" b="1">
                <a:solidFill>
                  <a:srgbClr val="00B050"/>
                </a:solidFill>
                <a:latin typeface="Times New Roman" panose="02020603050405020304" charset="0"/>
                <a:ea typeface="宋体" panose="02010600030101010101" pitchFamily="2" charset="-122"/>
              </a:rPr>
              <a:t>[</a:t>
            </a:r>
            <a:r>
              <a:rPr lang="zh-CN" sz="2400" b="1">
                <a:solidFill>
                  <a:srgbClr val="00B050"/>
                </a:solidFill>
                <a:ea typeface="宋体" panose="02010600030101010101" pitchFamily="2" charset="-122"/>
              </a:rPr>
              <a:t>句式分析</a:t>
            </a:r>
            <a:r>
              <a:rPr lang="en-US" sz="2400" b="1">
                <a:solidFill>
                  <a:srgbClr val="00B050"/>
                </a:solidFill>
                <a:latin typeface="Times New Roman" panose="02020603050405020304" charset="0"/>
                <a:ea typeface="宋体" panose="02010600030101010101" pitchFamily="2" charset="-122"/>
              </a:rPr>
              <a:t>]</a:t>
            </a:r>
            <a:r>
              <a:rPr lang="en-US" sz="2400" b="1">
                <a:solidFill>
                  <a:srgbClr val="00B050"/>
                </a:solidFill>
                <a:latin typeface="Times New Roman" panose="02020603050405020304" charset="0"/>
                <a:cs typeface="Times New Roman" panose="02020603050405020304" charset="0"/>
              </a:rPr>
              <a:t> </a:t>
            </a:r>
            <a:r>
              <a:rPr lang="zh-CN" sz="2400" b="0">
                <a:solidFill>
                  <a:schemeClr val="tx1"/>
                </a:solidFill>
                <a:latin typeface="Times New Roman" panose="02020603050405020304" charset="0"/>
                <a:ea typeface="宋体" panose="02010600030101010101" pitchFamily="2" charset="-122"/>
              </a:rPr>
              <a:t>现在分词短语</a:t>
            </a:r>
            <a:r>
              <a:rPr lang="en-US" sz="2400" b="0">
                <a:solidFill>
                  <a:schemeClr val="tx1"/>
                </a:solidFill>
                <a:latin typeface="Times New Roman" panose="02020603050405020304" charset="0"/>
              </a:rPr>
              <a:t>reminding us that...</a:t>
            </a:r>
            <a:r>
              <a:rPr lang="zh-CN" sz="2400" b="0">
                <a:solidFill>
                  <a:schemeClr val="tx1"/>
                </a:solidFill>
                <a:latin typeface="Times New Roman" panose="02020603050405020304" charset="0"/>
                <a:ea typeface="宋体" panose="02010600030101010101" pitchFamily="2" charset="-122"/>
              </a:rPr>
              <a:t>作伴随状语， 其中</a:t>
            </a:r>
            <a:r>
              <a:rPr lang="en-US" sz="2400" b="0">
                <a:solidFill>
                  <a:schemeClr val="tx1"/>
                </a:solidFill>
                <a:latin typeface="Times New Roman" panose="02020603050405020304" charset="0"/>
              </a:rPr>
              <a:t>that</a:t>
            </a:r>
            <a:r>
              <a:rPr lang="zh-CN" sz="2400" b="0">
                <a:solidFill>
                  <a:schemeClr val="tx1"/>
                </a:solidFill>
                <a:latin typeface="Times New Roman" panose="02020603050405020304" charset="0"/>
                <a:ea typeface="宋体" panose="02010600030101010101" pitchFamily="2" charset="-122"/>
              </a:rPr>
              <a:t>引导宾语从句，</a:t>
            </a:r>
            <a:r>
              <a:rPr lang="en-US" sz="2400" b="0">
                <a:solidFill>
                  <a:schemeClr val="tx1"/>
                </a:solidFill>
                <a:latin typeface="Times New Roman" panose="02020603050405020304" charset="0"/>
              </a:rPr>
              <a:t>no matter how</a:t>
            </a:r>
            <a:r>
              <a:rPr lang="zh-CN" sz="2400" b="0">
                <a:solidFill>
                  <a:schemeClr val="tx1"/>
                </a:solidFill>
                <a:latin typeface="Times New Roman" panose="02020603050405020304" charset="0"/>
                <a:ea typeface="宋体" panose="02010600030101010101" pitchFamily="2" charset="-122"/>
              </a:rPr>
              <a:t>引导</a:t>
            </a:r>
            <a:r>
              <a:rPr lang="zh-CN" sz="2400" b="0" u="sng">
                <a:solidFill>
                  <a:schemeClr val="tx1"/>
                </a:solidFill>
                <a:latin typeface="Times New Roman" panose="02020603050405020304" charset="0"/>
                <a:ea typeface="宋体" panose="02010600030101010101" pitchFamily="2" charset="-122"/>
              </a:rPr>
              <a:t>让步状语</a:t>
            </a:r>
            <a:r>
              <a:rPr lang="zh-CN" sz="2400" b="0">
                <a:solidFill>
                  <a:schemeClr val="tx1"/>
                </a:solidFill>
                <a:latin typeface="Times New Roman" panose="02020603050405020304" charset="0"/>
                <a:ea typeface="宋体" panose="02010600030101010101" pitchFamily="2" charset="-122"/>
              </a:rPr>
              <a:t>从句，其结构为</a:t>
            </a:r>
            <a:r>
              <a:rPr lang="en-US" sz="2400" b="0">
                <a:solidFill>
                  <a:schemeClr val="tx1"/>
                </a:solidFill>
                <a:latin typeface="Times New Roman" panose="02020603050405020304" charset="0"/>
              </a:rPr>
              <a:t>“</a:t>
            </a:r>
            <a:r>
              <a:rPr lang="en-US" sz="2400" b="0" u="sng">
                <a:solidFill>
                  <a:schemeClr val="tx1"/>
                </a:solidFill>
                <a:latin typeface="Times New Roman" panose="02020603050405020304" charset="0"/>
              </a:rPr>
              <a:t>no matter how + adj+ </a:t>
            </a:r>
            <a:r>
              <a:rPr lang="zh-CN" sz="2400" b="0" u="sng">
                <a:solidFill>
                  <a:schemeClr val="tx1"/>
                </a:solidFill>
                <a:latin typeface="Times New Roman" panose="02020603050405020304" charset="0"/>
                <a:ea typeface="宋体" panose="02010600030101010101" pitchFamily="2" charset="-122"/>
              </a:rPr>
              <a:t>主语</a:t>
            </a:r>
            <a:r>
              <a:rPr lang="en-US" sz="2400" b="0" u="sng">
                <a:solidFill>
                  <a:schemeClr val="tx1"/>
                </a:solidFill>
                <a:latin typeface="Times New Roman" panose="02020603050405020304" charset="0"/>
              </a:rPr>
              <a:t>+</a:t>
            </a:r>
            <a:r>
              <a:rPr lang="zh-CN" sz="2400" b="0" u="sng">
                <a:solidFill>
                  <a:schemeClr val="tx1"/>
                </a:solidFill>
                <a:latin typeface="Times New Roman" panose="02020603050405020304" charset="0"/>
                <a:ea typeface="宋体" panose="02010600030101010101" pitchFamily="2" charset="-122"/>
              </a:rPr>
              <a:t>谓语</a:t>
            </a:r>
            <a:r>
              <a:rPr lang="en-US" sz="2400" b="0" u="sng">
                <a:solidFill>
                  <a:schemeClr val="tx1"/>
                </a:solidFill>
                <a:latin typeface="Times New Roman" panose="02020603050405020304" charset="0"/>
              </a:rPr>
              <a:t>+...</a:t>
            </a:r>
            <a:r>
              <a:rPr lang="zh-CN" sz="2400" b="0">
                <a:solidFill>
                  <a:schemeClr val="tx1"/>
                </a:solidFill>
                <a:latin typeface="Times New Roman" panose="02020603050405020304" charset="0"/>
                <a:ea typeface="宋体" panose="02010600030101010101" pitchFamily="2" charset="-122"/>
              </a:rPr>
              <a:t>”。
</a:t>
            </a:r>
            <a:endParaRPr lang="zh-CN" sz="2400" b="0">
              <a:solidFill>
                <a:schemeClr val="tx1"/>
              </a:solidFill>
              <a:latin typeface="Times New Roman" panose="02020603050405020304" charset="0"/>
              <a:ea typeface="宋体" panose="02010600030101010101" pitchFamily="2" charset="-122"/>
            </a:endParaRPr>
          </a:p>
          <a:p>
            <a:pPr indent="0" fontAlgn="auto">
              <a:lnSpc>
                <a:spcPct val="200000"/>
              </a:lnSpc>
            </a:pPr>
            <a:r>
              <a:rPr lang="en-US" sz="2400" b="1">
                <a:solidFill>
                  <a:srgbClr val="00B050"/>
                </a:solidFill>
                <a:latin typeface="Times New Roman" panose="02020603050405020304" charset="0"/>
                <a:ea typeface="宋体" panose="02010600030101010101" pitchFamily="2" charset="-122"/>
              </a:rPr>
              <a:t>[</a:t>
            </a:r>
            <a:r>
              <a:rPr lang="zh-CN" sz="2400" b="1">
                <a:solidFill>
                  <a:srgbClr val="00B050"/>
                </a:solidFill>
                <a:ea typeface="宋体" panose="02010600030101010101" pitchFamily="2" charset="-122"/>
              </a:rPr>
              <a:t>尝试翻译</a:t>
            </a:r>
            <a:r>
              <a:rPr lang="en-US" sz="2400" b="1">
                <a:solidFill>
                  <a:srgbClr val="00B050"/>
                </a:solidFill>
                <a:latin typeface="Times New Roman" panose="02020603050405020304" charset="0"/>
                <a:ea typeface="宋体" panose="02010600030101010101" pitchFamily="2" charset="-122"/>
              </a:rPr>
              <a:t>]</a:t>
            </a:r>
            <a:r>
              <a:rPr lang="en-US" sz="2400" b="1">
                <a:solidFill>
                  <a:srgbClr val="00B050"/>
                </a:solidFill>
                <a:latin typeface="Times New Roman" panose="02020603050405020304" charset="0"/>
                <a:cs typeface="Times New Roman" panose="02020603050405020304" charset="0"/>
              </a:rPr>
              <a:t>  </a:t>
            </a:r>
            <a:r>
              <a:rPr lang="zh-CN" sz="2400" b="0" u="sng">
                <a:solidFill>
                  <a:srgbClr val="FF0000"/>
                </a:solidFill>
                <a:cs typeface="Times New Roman" panose="02020603050405020304" charset="0"/>
              </a:rPr>
              <a:t>挑战者号的牺牲召唤着我们，提醒着我们，无论它们看起来多么遥远，我们都必须继续追寻星星
</a:t>
            </a:r>
            <a:endParaRPr lang="zh-CN" altLang="en-US" sz="2400"/>
          </a:p>
        </p:txBody>
      </p:sp>
    </p:spTree>
    <p:custDataLst>
      <p:tags r:id="rId1"/>
    </p:custData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556885" y="76835"/>
            <a:ext cx="3491865" cy="705485"/>
          </a:xfrm>
        </p:spPr>
        <p:txBody>
          <a:bodyPr/>
          <a:lstStyle/>
          <a:p>
            <a:r>
              <a:rPr lang="en-US" altLang="zh-CN">
                <a:ln w="22225">
                  <a:solidFill>
                    <a:schemeClr val="accent2"/>
                  </a:solidFill>
                  <a:prstDash val="solid"/>
                </a:ln>
                <a:solidFill>
                  <a:schemeClr val="accent2">
                    <a:lumMod val="40000"/>
                    <a:lumOff val="60000"/>
                  </a:schemeClr>
                </a:solidFill>
                <a:effectLst/>
              </a:rPr>
              <a:t>Starting out</a:t>
            </a:r>
            <a:endParaRPr lang="en-US" altLang="zh-CN">
              <a:ln w="22225">
                <a:solidFill>
                  <a:schemeClr val="accent2"/>
                </a:solidFill>
                <a:prstDash val="solid"/>
              </a:ln>
              <a:solidFill>
                <a:schemeClr val="accent2">
                  <a:lumMod val="40000"/>
                  <a:lumOff val="60000"/>
                </a:schemeClr>
              </a:solidFill>
              <a:effectLst/>
            </a:endParaRPr>
          </a:p>
        </p:txBody>
      </p:sp>
      <p:pic>
        <p:nvPicPr>
          <p:cNvPr id="7" name="图片 6"/>
          <p:cNvPicPr>
            <a:picLocks noChangeAspect="1"/>
          </p:cNvPicPr>
          <p:nvPr/>
        </p:nvPicPr>
        <p:blipFill>
          <a:blip r:embed="rId1"/>
          <a:stretch>
            <a:fillRect/>
          </a:stretch>
        </p:blipFill>
        <p:spPr>
          <a:xfrm>
            <a:off x="9407525" y="59055"/>
            <a:ext cx="1069340" cy="1092200"/>
          </a:xfrm>
          <a:prstGeom prst="rect">
            <a:avLst/>
          </a:prstGeom>
        </p:spPr>
      </p:pic>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0433" y="187023"/>
            <a:ext cx="1170836" cy="484726"/>
          </a:xfrm>
          <a:prstGeom prst="rect">
            <a:avLst/>
          </a:prstGeom>
        </p:spPr>
      </p:pic>
      <p:grpSp>
        <p:nvGrpSpPr>
          <p:cNvPr id="58" name="Group 21_1"/>
          <p:cNvGrpSpPr/>
          <p:nvPr/>
        </p:nvGrpSpPr>
        <p:grpSpPr>
          <a:xfrm>
            <a:off x="-947420" y="0"/>
            <a:ext cx="13139420" cy="6560185"/>
            <a:chOff x="-1013679" y="-43169"/>
            <a:chExt cx="12858769" cy="6560166"/>
          </a:xfrm>
        </p:grpSpPr>
        <p:grpSp>
          <p:nvGrpSpPr>
            <p:cNvPr id="60" name="组合 59"/>
            <p:cNvGrpSpPr/>
            <p:nvPr/>
          </p:nvGrpSpPr>
          <p:grpSpPr>
            <a:xfrm>
              <a:off x="9683417" y="6288397"/>
              <a:ext cx="2161673" cy="228600"/>
              <a:chOff x="2805536" y="-1467853"/>
              <a:chExt cx="2161673" cy="228600"/>
            </a:xfrm>
          </p:grpSpPr>
          <p:sp>
            <p:nvSpPr>
              <p:cNvPr id="67" name="椭圆 66"/>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椭圆 67"/>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椭圆 68"/>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椭圆 69"/>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椭圆 70"/>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1" name="组合 60"/>
            <p:cNvGrpSpPr/>
            <p:nvPr/>
          </p:nvGrpSpPr>
          <p:grpSpPr>
            <a:xfrm flipH="1" flipV="1">
              <a:off x="-1013679" y="-43169"/>
              <a:ext cx="4948007" cy="573258"/>
              <a:chOff x="-460228" y="4964882"/>
              <a:chExt cx="16582544" cy="1921192"/>
            </a:xfrm>
          </p:grpSpPr>
          <p:sp>
            <p:nvSpPr>
              <p:cNvPr id="62"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pic>
        <p:nvPicPr>
          <p:cNvPr id="100" name="图片 99"/>
          <p:cNvPicPr/>
          <p:nvPr/>
        </p:nvPicPr>
        <p:blipFill>
          <a:blip r:embed="rId3" r:link="rId4"/>
          <a:stretch>
            <a:fillRect/>
          </a:stretch>
        </p:blipFill>
        <p:spPr>
          <a:xfrm>
            <a:off x="0" y="1094740"/>
            <a:ext cx="5842000" cy="4982210"/>
          </a:xfrm>
          <a:prstGeom prst="rect">
            <a:avLst/>
          </a:prstGeom>
          <a:noFill/>
          <a:ln w="9525">
            <a:noFill/>
          </a:ln>
        </p:spPr>
      </p:pic>
      <p:pic>
        <p:nvPicPr>
          <p:cNvPr id="101" name="图片 100"/>
          <p:cNvPicPr/>
          <p:nvPr/>
        </p:nvPicPr>
        <p:blipFill>
          <a:blip r:embed="rId5" r:link="rId6"/>
          <a:stretch>
            <a:fillRect/>
          </a:stretch>
        </p:blipFill>
        <p:spPr>
          <a:xfrm>
            <a:off x="6228715" y="1979295"/>
            <a:ext cx="5729605" cy="4580890"/>
          </a:xfrm>
          <a:prstGeom prst="rect">
            <a:avLst/>
          </a:prstGeom>
          <a:noFill/>
          <a:ln w="9525">
            <a:noFill/>
          </a:ln>
        </p:spPr>
      </p:pic>
      <p:sp>
        <p:nvSpPr>
          <p:cNvPr id="3" name="文本框 2"/>
          <p:cNvSpPr txBox="1"/>
          <p:nvPr/>
        </p:nvSpPr>
        <p:spPr>
          <a:xfrm>
            <a:off x="890270" y="6170295"/>
            <a:ext cx="3090545" cy="460375"/>
          </a:xfrm>
          <a:prstGeom prst="rect">
            <a:avLst/>
          </a:prstGeom>
          <a:noFill/>
        </p:spPr>
        <p:txBody>
          <a:bodyPr wrap="square" rtlCol="0">
            <a:spAutoFit/>
          </a:bodyPr>
          <a:lstStyle/>
          <a:p>
            <a:r>
              <a:rPr lang="zh-CN" altLang="en-US" sz="2400" b="1">
                <a:solidFill>
                  <a:srgbClr val="FF0000"/>
                </a:solidFill>
              </a:rPr>
              <a:t>the Asteroid Belt</a:t>
            </a:r>
            <a:endParaRPr lang="zh-CN" altLang="en-US" sz="2400" b="1">
              <a:solidFill>
                <a:srgbClr val="FF0000"/>
              </a:solidFill>
            </a:endParaRPr>
          </a:p>
        </p:txBody>
      </p:sp>
      <p:sp>
        <p:nvSpPr>
          <p:cNvPr id="5" name="文本框 4"/>
          <p:cNvSpPr txBox="1"/>
          <p:nvPr/>
        </p:nvSpPr>
        <p:spPr>
          <a:xfrm>
            <a:off x="7597775" y="1368425"/>
            <a:ext cx="2991485" cy="460375"/>
          </a:xfrm>
          <a:prstGeom prst="rect">
            <a:avLst/>
          </a:prstGeom>
          <a:noFill/>
        </p:spPr>
        <p:txBody>
          <a:bodyPr wrap="square" rtlCol="0">
            <a:spAutoFit/>
          </a:bodyPr>
          <a:lstStyle/>
          <a:p>
            <a:r>
              <a:rPr lang="en-US" altLang="zh-CN" sz="2400" b="1">
                <a:solidFill>
                  <a:srgbClr val="FF0000"/>
                </a:solidFill>
              </a:rPr>
              <a:t>  </a:t>
            </a:r>
            <a:r>
              <a:rPr lang="zh-CN" altLang="en-US" sz="2400" b="1">
                <a:solidFill>
                  <a:srgbClr val="FF0000"/>
                </a:solidFill>
              </a:rPr>
              <a:t>the Kuiper Belt </a:t>
            </a:r>
            <a:endParaRPr lang="zh-CN" altLang="en-US" sz="2400" b="1">
              <a:solidFill>
                <a:srgbClr val="FF0000"/>
              </a:solidFill>
            </a:endParaRPr>
          </a:p>
        </p:txBody>
      </p:sp>
    </p:spTree>
    <p:custDataLst>
      <p:tags r:id="rId7"/>
    </p:custData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71930" y="142875"/>
            <a:ext cx="9361170" cy="705485"/>
          </a:xfrm>
        </p:spPr>
        <p:txBody>
          <a:bodyPr/>
          <a:lstStyle/>
          <a:p>
            <a:pPr algn="ctr"/>
            <a:r>
              <a:rPr lang="zh-CN" altLang="en-US">
                <a:ln w="22225">
                  <a:solidFill>
                    <a:schemeClr val="accent2"/>
                  </a:solidFill>
                  <a:prstDash val="solid"/>
                </a:ln>
                <a:solidFill>
                  <a:schemeClr val="accent2">
                    <a:lumMod val="40000"/>
                    <a:lumOff val="60000"/>
                  </a:schemeClr>
                </a:solidFill>
                <a:effectLst/>
                <a:sym typeface="+mn-ea"/>
              </a:rPr>
              <a:t>Language appreciation</a:t>
            </a:r>
            <a:r>
              <a:rPr lang="en-US" altLang="zh-CN">
                <a:ln w="22225">
                  <a:solidFill>
                    <a:schemeClr val="accent2"/>
                  </a:solidFill>
                  <a:prstDash val="solid"/>
                </a:ln>
                <a:solidFill>
                  <a:schemeClr val="accent2">
                    <a:lumMod val="40000"/>
                    <a:lumOff val="60000"/>
                  </a:schemeClr>
                </a:solidFill>
                <a:effectLst/>
                <a:sym typeface="+mn-ea"/>
              </a:rPr>
              <a:t> 3</a:t>
            </a:r>
            <a:endParaRPr lang="zh-CN" altLang="en-US"/>
          </a:p>
        </p:txBody>
      </p:sp>
      <p:grpSp>
        <p:nvGrpSpPr>
          <p:cNvPr id="58" name="Group 21_1"/>
          <p:cNvGrpSpPr/>
          <p:nvPr/>
        </p:nvGrpSpPr>
        <p:grpSpPr>
          <a:xfrm>
            <a:off x="-947420" y="0"/>
            <a:ext cx="13139420" cy="6560185"/>
            <a:chOff x="-1013679" y="-43169"/>
            <a:chExt cx="12858769" cy="6560166"/>
          </a:xfrm>
        </p:grpSpPr>
        <p:grpSp>
          <p:nvGrpSpPr>
            <p:cNvPr id="60" name="组合 59"/>
            <p:cNvGrpSpPr/>
            <p:nvPr/>
          </p:nvGrpSpPr>
          <p:grpSpPr>
            <a:xfrm>
              <a:off x="9683417" y="6288397"/>
              <a:ext cx="2161673" cy="228600"/>
              <a:chOff x="2805536" y="-1467853"/>
              <a:chExt cx="2161673" cy="228600"/>
            </a:xfrm>
          </p:grpSpPr>
          <p:sp>
            <p:nvSpPr>
              <p:cNvPr id="67" name="椭圆 66"/>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椭圆 67"/>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椭圆 68"/>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椭圆 69"/>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椭圆 70"/>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1" name="组合 60"/>
            <p:cNvGrpSpPr/>
            <p:nvPr/>
          </p:nvGrpSpPr>
          <p:grpSpPr>
            <a:xfrm flipH="1" flipV="1">
              <a:off x="-1013679" y="-43169"/>
              <a:ext cx="4948007" cy="573258"/>
              <a:chOff x="-460228" y="4964882"/>
              <a:chExt cx="16582544" cy="1921192"/>
            </a:xfrm>
          </p:grpSpPr>
          <p:sp>
            <p:nvSpPr>
              <p:cNvPr id="62"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102" name="文本框 101"/>
          <p:cNvSpPr txBox="1"/>
          <p:nvPr/>
        </p:nvSpPr>
        <p:spPr>
          <a:xfrm>
            <a:off x="683260" y="1089660"/>
            <a:ext cx="11014710" cy="5262245"/>
          </a:xfrm>
          <a:prstGeom prst="rect">
            <a:avLst/>
          </a:prstGeom>
          <a:noFill/>
          <a:ln w="9525">
            <a:noFill/>
          </a:ln>
        </p:spPr>
        <p:txBody>
          <a:bodyPr wrap="square">
            <a:spAutoFit/>
          </a:bodyPr>
          <a:lstStyle/>
          <a:p>
            <a:pPr indent="0" fontAlgn="auto">
              <a:lnSpc>
                <a:spcPct val="200000"/>
              </a:lnSpc>
            </a:pPr>
            <a:r>
              <a:rPr lang="en-US" sz="2400" b="0">
                <a:solidFill>
                  <a:srgbClr val="C00000"/>
                </a:solidFill>
                <a:latin typeface="Times New Roman" panose="02020603050405020304" charset="0"/>
              </a:rPr>
              <a:t>3. But there was never any doubt that manned flights would continue. </a:t>
            </a:r>
            <a:endParaRPr lang="en-US" sz="2400" b="0">
              <a:solidFill>
                <a:srgbClr val="C00000"/>
              </a:solidFill>
              <a:latin typeface="Times New Roman" panose="02020603050405020304" charset="0"/>
            </a:endParaRPr>
          </a:p>
          <a:p>
            <a:pPr indent="0" fontAlgn="auto">
              <a:lnSpc>
                <a:spcPct val="200000"/>
              </a:lnSpc>
            </a:pPr>
            <a:r>
              <a:rPr lang="en-US" sz="2400" b="1">
                <a:solidFill>
                  <a:srgbClr val="00B050"/>
                </a:solidFill>
                <a:latin typeface="Times New Roman" panose="02020603050405020304" charset="0"/>
                <a:ea typeface="宋体" panose="02010600030101010101" pitchFamily="2" charset="-122"/>
              </a:rPr>
              <a:t>[</a:t>
            </a:r>
            <a:r>
              <a:rPr lang="zh-CN" sz="2400" b="1">
                <a:solidFill>
                  <a:srgbClr val="00B050"/>
                </a:solidFill>
                <a:ea typeface="宋体" panose="02010600030101010101" pitchFamily="2" charset="-122"/>
              </a:rPr>
              <a:t>句式分析</a:t>
            </a:r>
            <a:r>
              <a:rPr lang="en-US" sz="2400" b="1">
                <a:solidFill>
                  <a:srgbClr val="00B050"/>
                </a:solidFill>
                <a:latin typeface="Times New Roman" panose="02020603050405020304" charset="0"/>
                <a:ea typeface="宋体" panose="02010600030101010101" pitchFamily="2" charset="-122"/>
              </a:rPr>
              <a:t>]</a:t>
            </a:r>
            <a:r>
              <a:rPr lang="en-US" sz="2400" b="1">
                <a:solidFill>
                  <a:srgbClr val="00B050"/>
                </a:solidFill>
                <a:latin typeface="Times New Roman" panose="02020603050405020304" charset="0"/>
                <a:cs typeface="Times New Roman" panose="02020603050405020304" charset="0"/>
              </a:rPr>
              <a:t> </a:t>
            </a:r>
            <a:r>
              <a:rPr lang="en-US" sz="2400" b="0">
                <a:latin typeface="微软雅黑" panose="020B0503020204020204" pitchFamily="34" charset="-122"/>
                <a:ea typeface="微软雅黑" panose="020B0503020204020204" pitchFamily="34" charset="-122"/>
              </a:rPr>
              <a:t>t</a:t>
            </a:r>
            <a:r>
              <a:rPr lang="en-US" sz="2400" b="0">
                <a:latin typeface="微软雅黑" panose="020B0503020204020204" pitchFamily="34" charset="-122"/>
                <a:ea typeface="微软雅黑" panose="020B0503020204020204" pitchFamily="34" charset="-122"/>
                <a:cs typeface="微软雅黑" panose="020B0503020204020204" pitchFamily="34" charset="-122"/>
              </a:rPr>
              <a:t>here was never any doubt that...</a:t>
            </a:r>
            <a:r>
              <a:rPr lang="zh-CN" sz="2400" b="0">
                <a:latin typeface="微软雅黑" panose="020B0503020204020204" pitchFamily="34" charset="-122"/>
                <a:ea typeface="微软雅黑" panose="020B0503020204020204" pitchFamily="34" charset="-122"/>
                <a:cs typeface="微软雅黑" panose="020B0503020204020204" pitchFamily="34" charset="-122"/>
              </a:rPr>
              <a:t>意为“</a:t>
            </a:r>
            <a:r>
              <a:rPr lang="zh-CN" sz="2400" b="0" u="sng">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毫无疑问</a:t>
            </a:r>
            <a:r>
              <a:rPr lang="en-US" sz="2400" b="0" u="sng">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sz="2400" b="0">
                <a:latin typeface="微软雅黑" panose="020B0503020204020204" pitchFamily="34" charset="-122"/>
                <a:ea typeface="微软雅黑" panose="020B0503020204020204" pitchFamily="34" charset="-122"/>
                <a:cs typeface="微软雅黑" panose="020B0503020204020204" pitchFamily="34" charset="-122"/>
              </a:rPr>
              <a:t>”， </a:t>
            </a:r>
            <a:r>
              <a:rPr lang="en-US" sz="2400" b="0">
                <a:latin typeface="微软雅黑" panose="020B0503020204020204" pitchFamily="34" charset="-122"/>
                <a:ea typeface="微软雅黑" panose="020B0503020204020204" pitchFamily="34" charset="-122"/>
                <a:cs typeface="微软雅黑" panose="020B0503020204020204" pitchFamily="34" charset="-122"/>
              </a:rPr>
              <a:t>that </a:t>
            </a:r>
            <a:r>
              <a:rPr lang="zh-CN" sz="2400" b="0">
                <a:latin typeface="微软雅黑" panose="020B0503020204020204" pitchFamily="34" charset="-122"/>
                <a:ea typeface="微软雅黑" panose="020B0503020204020204" pitchFamily="34" charset="-122"/>
                <a:cs typeface="微软雅黑" panose="020B0503020204020204" pitchFamily="34" charset="-122"/>
              </a:rPr>
              <a:t>引导同位语从句。同位语从句,指的是在句中充当名词的</a:t>
            </a:r>
            <a:r>
              <a:rPr lang="zh-CN" sz="2400" b="0">
                <a:solidFill>
                  <a:srgbClr val="0000FF"/>
                </a:solidFill>
                <a:latin typeface="微软雅黑" panose="020B0503020204020204" pitchFamily="34" charset="-122"/>
                <a:ea typeface="微软雅黑" panose="020B0503020204020204" pitchFamily="34" charset="-122"/>
                <a:cs typeface="微软雅黑" panose="020B0503020204020204" pitchFamily="34" charset="-122"/>
                <a:hlinkClick r:id="rId1"/>
              </a:rPr>
              <a:t>同位语</a:t>
            </a:r>
            <a:r>
              <a:rPr lang="zh-CN" sz="2400" b="0">
                <a:latin typeface="微软雅黑" panose="020B0503020204020204" pitchFamily="34" charset="-122"/>
                <a:ea typeface="微软雅黑" panose="020B0503020204020204" pitchFamily="34" charset="-122"/>
                <a:cs typeface="微软雅黑" panose="020B0503020204020204" pitchFamily="34" charset="-122"/>
              </a:rPr>
              <a:t>，属于</a:t>
            </a:r>
            <a:r>
              <a:rPr lang="zh-CN" sz="2400" b="0">
                <a:solidFill>
                  <a:srgbClr val="0000FF"/>
                </a:solidFill>
                <a:latin typeface="微软雅黑" panose="020B0503020204020204" pitchFamily="34" charset="-122"/>
                <a:ea typeface="微软雅黑" panose="020B0503020204020204" pitchFamily="34" charset="-122"/>
                <a:cs typeface="微软雅黑" panose="020B0503020204020204" pitchFamily="34" charset="-122"/>
                <a:hlinkClick r:id="rId2"/>
              </a:rPr>
              <a:t>名词性从句</a:t>
            </a:r>
            <a:r>
              <a:rPr lang="zh-CN" sz="2400" b="0">
                <a:latin typeface="微软雅黑" panose="020B0503020204020204" pitchFamily="34" charset="-122"/>
                <a:ea typeface="微软雅黑" panose="020B0503020204020204" pitchFamily="34" charset="-122"/>
                <a:cs typeface="微软雅黑" panose="020B0503020204020204" pitchFamily="34" charset="-122"/>
              </a:rPr>
              <a:t>的范畴，同位语从句用来对其前面的抽象名词</a:t>
            </a:r>
            <a:r>
              <a:rPr lang="zh-CN" sz="2400" b="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进行解释说</a:t>
            </a:r>
            <a:r>
              <a:rPr lang="zh-CN" sz="2400" b="0">
                <a:latin typeface="微软雅黑" panose="020B0503020204020204" pitchFamily="34" charset="-122"/>
                <a:ea typeface="微软雅黑" panose="020B0503020204020204" pitchFamily="34" charset="-122"/>
                <a:cs typeface="微软雅黑" panose="020B0503020204020204" pitchFamily="34" charset="-122"/>
              </a:rPr>
              <a:t>明</a:t>
            </a:r>
            <a:r>
              <a:rPr lang="zh-CN" sz="2400" b="0">
                <a:latin typeface="Times New Roman" panose="02020603050405020304" charset="0"/>
                <a:ea typeface="宋体" panose="02010600030101010101" pitchFamily="2" charset="-122"/>
              </a:rPr>
              <a:t>。
</a:t>
            </a:r>
            <a:endParaRPr lang="zh-CN" sz="2400" b="0">
              <a:latin typeface="Times New Roman" panose="02020603050405020304" charset="0"/>
              <a:ea typeface="宋体" panose="02010600030101010101" pitchFamily="2" charset="-122"/>
            </a:endParaRPr>
          </a:p>
          <a:p>
            <a:pPr indent="0" fontAlgn="auto">
              <a:lnSpc>
                <a:spcPct val="200000"/>
              </a:lnSpc>
            </a:pPr>
            <a:r>
              <a:rPr lang="en-US" sz="2400" b="0">
                <a:latin typeface="Times New Roman" panose="02020603050405020304" charset="0"/>
                <a:cs typeface="Times New Roman" panose="02020603050405020304" charset="0"/>
              </a:rPr>
              <a:t> </a:t>
            </a:r>
            <a:r>
              <a:rPr lang="en-US" sz="2400" b="1">
                <a:solidFill>
                  <a:srgbClr val="00B050"/>
                </a:solidFill>
                <a:latin typeface="Times New Roman" panose="02020603050405020304" charset="0"/>
                <a:ea typeface="宋体" panose="02010600030101010101" pitchFamily="2" charset="-122"/>
              </a:rPr>
              <a:t>[</a:t>
            </a:r>
            <a:r>
              <a:rPr lang="zh-CN" sz="2400" b="1">
                <a:solidFill>
                  <a:srgbClr val="00B050"/>
                </a:solidFill>
                <a:ea typeface="宋体" panose="02010600030101010101" pitchFamily="2" charset="-122"/>
              </a:rPr>
              <a:t>尝试翻译</a:t>
            </a:r>
            <a:r>
              <a:rPr lang="en-US" sz="2400" b="1">
                <a:solidFill>
                  <a:srgbClr val="00B050"/>
                </a:solidFill>
                <a:latin typeface="Times New Roman" panose="02020603050405020304" charset="0"/>
                <a:ea typeface="宋体" panose="02010600030101010101" pitchFamily="2" charset="-122"/>
              </a:rPr>
              <a:t>]</a:t>
            </a:r>
            <a:r>
              <a:rPr lang="en-US" sz="2400" b="1">
                <a:solidFill>
                  <a:srgbClr val="00B050"/>
                </a:solidFill>
                <a:latin typeface="Times New Roman" panose="02020603050405020304" charset="0"/>
                <a:cs typeface="Times New Roman" panose="02020603050405020304" charset="0"/>
              </a:rPr>
              <a:t> </a:t>
            </a:r>
            <a:r>
              <a:rPr lang="zh-CN" sz="2400" b="0" u="sng">
                <a:solidFill>
                  <a:srgbClr val="FF0000"/>
                </a:solidFill>
                <a:cs typeface="Times New Roman" panose="02020603050405020304" charset="0"/>
              </a:rPr>
              <a:t>但载人飞行将继续下去，这一点毫无疑问</a:t>
            </a:r>
            <a:r>
              <a:rPr lang="zh-CN" sz="2400" b="0">
                <a:solidFill>
                  <a:srgbClr val="FF0000"/>
                </a:solidFill>
                <a:latin typeface="Times New Roman" panose="02020603050405020304" charset="0"/>
                <a:ea typeface="宋体" panose="02010600030101010101" pitchFamily="2" charset="-122"/>
              </a:rPr>
              <a:t>。
</a:t>
            </a:r>
            <a:endParaRPr lang="zh-CN" altLang="en-US" sz="2400"/>
          </a:p>
        </p:txBody>
      </p:sp>
    </p:spTree>
    <p:custDataLst>
      <p:tags r:id="rId3"/>
    </p:custData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3646170" y="8255"/>
            <a:ext cx="6102985" cy="705485"/>
          </a:xfrm>
        </p:spPr>
        <p:txBody>
          <a:bodyPr>
            <a:normAutofit fontScale="90000"/>
          </a:bodyPr>
          <a:lstStyle/>
          <a:p>
            <a:pPr algn="ctr"/>
            <a:r>
              <a:rPr lang="en-US" altLang="zh-CN">
                <a:sym typeface="+mn-ea"/>
              </a:rPr>
              <a:t> </a:t>
            </a:r>
            <a:br>
              <a:rPr lang="en-US" altLang="zh-CN">
                <a:sym typeface="+mn-ea"/>
              </a:rPr>
            </a:br>
            <a:r>
              <a:rPr lang="en-US" altLang="zh-CN" sz="4000">
                <a:ln w="22225">
                  <a:solidFill>
                    <a:schemeClr val="accent2"/>
                  </a:solidFill>
                  <a:prstDash val="solid"/>
                </a:ln>
                <a:solidFill>
                  <a:schemeClr val="accent2">
                    <a:lumMod val="40000"/>
                    <a:lumOff val="60000"/>
                  </a:schemeClr>
                </a:solidFill>
                <a:effectLst/>
                <a:sym typeface="+mn-ea"/>
              </a:rPr>
              <a:t>Language points </a:t>
            </a:r>
            <a:br>
              <a:rPr lang="en-US" altLang="zh-CN" sz="4000" b="1">
                <a:ln w="22225">
                  <a:solidFill>
                    <a:schemeClr val="accent2"/>
                  </a:solidFill>
                  <a:prstDash val="solid"/>
                </a:ln>
                <a:solidFill>
                  <a:schemeClr val="accent2">
                    <a:lumMod val="40000"/>
                    <a:lumOff val="60000"/>
                  </a:schemeClr>
                </a:solidFill>
                <a:effectLst/>
              </a:rPr>
            </a:br>
            <a:endParaRPr lang="en-US" altLang="zh-CN" sz="4000" b="1">
              <a:ln w="22225">
                <a:solidFill>
                  <a:schemeClr val="accent2"/>
                </a:solidFill>
                <a:prstDash val="solid"/>
              </a:ln>
              <a:solidFill>
                <a:schemeClr val="accent2">
                  <a:lumMod val="40000"/>
                  <a:lumOff val="60000"/>
                </a:schemeClr>
              </a:solidFill>
              <a:effectLst/>
            </a:endParaRPr>
          </a:p>
        </p:txBody>
      </p:sp>
      <p:grpSp>
        <p:nvGrpSpPr>
          <p:cNvPr id="58" name="Group 21_1"/>
          <p:cNvGrpSpPr/>
          <p:nvPr/>
        </p:nvGrpSpPr>
        <p:grpSpPr>
          <a:xfrm>
            <a:off x="-947639" y="11"/>
            <a:ext cx="12858769" cy="6560166"/>
            <a:chOff x="-1013679" y="-43169"/>
            <a:chExt cx="12858769" cy="6560166"/>
          </a:xfrm>
        </p:grpSpPr>
        <p:grpSp>
          <p:nvGrpSpPr>
            <p:cNvPr id="60" name="组合 59"/>
            <p:cNvGrpSpPr/>
            <p:nvPr/>
          </p:nvGrpSpPr>
          <p:grpSpPr>
            <a:xfrm>
              <a:off x="9683417" y="6288397"/>
              <a:ext cx="2161673" cy="228600"/>
              <a:chOff x="2805536" y="-1467853"/>
              <a:chExt cx="2161673" cy="228600"/>
            </a:xfrm>
          </p:grpSpPr>
          <p:sp>
            <p:nvSpPr>
              <p:cNvPr id="67" name="椭圆 66"/>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椭圆 67"/>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椭圆 68"/>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椭圆 69"/>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椭圆 70"/>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1" name="组合 60"/>
            <p:cNvGrpSpPr/>
            <p:nvPr/>
          </p:nvGrpSpPr>
          <p:grpSpPr>
            <a:xfrm flipH="1" flipV="1">
              <a:off x="-1013679" y="-43169"/>
              <a:ext cx="4948007" cy="573258"/>
              <a:chOff x="-460228" y="4964882"/>
              <a:chExt cx="16582544" cy="1921192"/>
            </a:xfrm>
          </p:grpSpPr>
          <p:sp>
            <p:nvSpPr>
              <p:cNvPr id="62"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aphicFrame>
        <p:nvGraphicFramePr>
          <p:cNvPr id="6" name="表格 5"/>
          <p:cNvGraphicFramePr>
            <a:graphicFrameLocks noGrp="1"/>
          </p:cNvGraphicFramePr>
          <p:nvPr>
            <p:custDataLst>
              <p:tags r:id="rId1"/>
            </p:custDataLst>
          </p:nvPr>
        </p:nvGraphicFramePr>
        <p:xfrm>
          <a:off x="270510" y="893445"/>
          <a:ext cx="11412220" cy="5760720"/>
        </p:xfrm>
        <a:graphic>
          <a:graphicData uri="http://schemas.openxmlformats.org/drawingml/2006/table">
            <a:tbl>
              <a:tblPr firstRow="1" bandRow="1">
                <a:tableStyleId>{5C22544A-7EE6-4342-B048-85BDC9FD1C3A}</a:tableStyleId>
              </a:tblPr>
              <a:tblGrid>
                <a:gridCol w="5706110"/>
                <a:gridCol w="5706110"/>
              </a:tblGrid>
              <a:tr h="805815">
                <a:tc>
                  <a:txBody>
                    <a:bodyPr wrap="square"/>
                    <a:lstStyle/>
                    <a:p>
                      <a:pPr>
                        <a:buNone/>
                      </a:pPr>
                      <a:endParaRPr lang="en-US" altLang="zh-CN" sz="2400" b="0"/>
                    </a:p>
                    <a:p>
                      <a:pPr>
                        <a:buNone/>
                      </a:pPr>
                      <a:r>
                        <a:rPr lang="en-US" altLang="zh-CN" sz="2400" b="0"/>
                        <a:t>1  become accustomed to ...</a:t>
                      </a:r>
                      <a:endParaRPr lang="zh-CN" altLang="en-US" sz="2400" b="0"/>
                    </a:p>
                  </a:txBody>
                  <a:tcPr vert="horz"/>
                </a:tc>
                <a:tc>
                  <a:txBody>
                    <a:bodyPr wrap="square"/>
                    <a:lstStyle/>
                    <a:p>
                      <a:pPr>
                        <a:buNone/>
                      </a:pPr>
                      <a:endParaRPr lang="zh-CN" altLang="en-US" sz="2400" b="0"/>
                    </a:p>
                    <a:p>
                      <a:pPr>
                        <a:buNone/>
                      </a:pPr>
                      <a:r>
                        <a:rPr lang="en-US" altLang="zh-CN" sz="2400" b="0"/>
                        <a:t>8  set foot on... </a:t>
                      </a:r>
                      <a:endParaRPr lang="en-US" altLang="zh-CN" sz="2400" b="0"/>
                    </a:p>
                  </a:txBody>
                  <a:tcPr vert="horz"/>
                </a:tc>
              </a:tr>
              <a:tr h="805815">
                <a:tc>
                  <a:txBody>
                    <a:bodyPr wrap="square"/>
                    <a:lstStyle/>
                    <a:p>
                      <a:pPr>
                        <a:buNone/>
                      </a:pPr>
                      <a:r>
                        <a:rPr lang="en-US" altLang="zh-CN" sz="2400" b="0"/>
                        <a:t> </a:t>
                      </a:r>
                      <a:endParaRPr lang="zh-CN" altLang="en-US" sz="2400" b="0"/>
                    </a:p>
                    <a:p>
                      <a:pPr>
                        <a:buNone/>
                      </a:pPr>
                      <a:r>
                        <a:rPr lang="en-US" altLang="zh-CN" sz="2400" b="0"/>
                        <a:t>2  be aware of ...  </a:t>
                      </a:r>
                      <a:endParaRPr lang="en-US" altLang="zh-CN" sz="2400" b="0"/>
                    </a:p>
                  </a:txBody>
                  <a:tcPr vert="horz"/>
                </a:tc>
                <a:tc>
                  <a:txBody>
                    <a:bodyPr wrap="square"/>
                    <a:lstStyle/>
                    <a:p>
                      <a:pPr>
                        <a:buNone/>
                      </a:pPr>
                      <a:endParaRPr lang="zh-CN" altLang="en-US" sz="2400" b="0"/>
                    </a:p>
                    <a:p>
                      <a:pPr>
                        <a:buNone/>
                      </a:pPr>
                      <a:r>
                        <a:rPr lang="en-US" altLang="zh-CN" sz="2400" b="0"/>
                        <a:t>9  call to sb</a:t>
                      </a:r>
                      <a:endParaRPr lang="en-US" altLang="zh-CN" sz="2400" b="0"/>
                    </a:p>
                  </a:txBody>
                  <a:tcPr vert="horz"/>
                </a:tc>
              </a:tr>
              <a:tr h="805815">
                <a:tc>
                  <a:txBody>
                    <a:bodyPr wrap="square"/>
                    <a:lstStyle/>
                    <a:p>
                      <a:pPr>
                        <a:buNone/>
                      </a:pPr>
                      <a:endParaRPr lang="zh-CN" altLang="en-US" sz="2400" b="0"/>
                    </a:p>
                    <a:p>
                      <a:pPr>
                        <a:buNone/>
                      </a:pPr>
                      <a:r>
                        <a:rPr lang="en-US" altLang="zh-CN" sz="2400" b="0"/>
                        <a:t>3  a sense of excitement </a:t>
                      </a:r>
                      <a:endParaRPr lang="en-US" altLang="zh-CN" sz="2400" b="0"/>
                    </a:p>
                  </a:txBody>
                  <a:tcPr vert="horz"/>
                </a:tc>
                <a:tc>
                  <a:txBody>
                    <a:bodyPr wrap="square"/>
                    <a:lstStyle/>
                    <a:p>
                      <a:pPr>
                        <a:buNone/>
                      </a:pPr>
                      <a:endParaRPr lang="zh-CN" altLang="en-US" sz="2400" b="0"/>
                    </a:p>
                    <a:p>
                      <a:pPr>
                        <a:buNone/>
                      </a:pPr>
                      <a:r>
                        <a:rPr lang="en-US" altLang="zh-CN" sz="2400" b="0"/>
                        <a:t>10  cut...short</a:t>
                      </a:r>
                      <a:endParaRPr lang="en-US" altLang="zh-CN" sz="2400" b="0"/>
                    </a:p>
                  </a:txBody>
                  <a:tcPr vert="horz"/>
                </a:tc>
              </a:tr>
              <a:tr h="805815">
                <a:tc>
                  <a:txBody>
                    <a:bodyPr wrap="square"/>
                    <a:lstStyle/>
                    <a:p>
                      <a:pPr>
                        <a:buNone/>
                      </a:pPr>
                      <a:endParaRPr lang="zh-CN" altLang="en-US" sz="2400" b="0"/>
                    </a:p>
                    <a:p>
                      <a:pPr>
                        <a:buNone/>
                      </a:pPr>
                      <a:r>
                        <a:rPr lang="en-US" altLang="zh-CN" sz="2400" b="0"/>
                        <a:t>4  cast a shadow on ...</a:t>
                      </a:r>
                      <a:endParaRPr lang="en-US" altLang="zh-CN" sz="2400" b="0"/>
                    </a:p>
                  </a:txBody>
                  <a:tcPr vert="horz"/>
                </a:tc>
                <a:tc>
                  <a:txBody>
                    <a:bodyPr wrap="square"/>
                    <a:lstStyle/>
                    <a:p>
                      <a:pPr>
                        <a:buNone/>
                      </a:pPr>
                      <a:endParaRPr lang="zh-CN" altLang="en-US" sz="2400" b="0"/>
                    </a:p>
                    <a:p>
                      <a:pPr>
                        <a:buNone/>
                      </a:pPr>
                      <a:r>
                        <a:rPr lang="en-US" altLang="zh-CN" sz="2400" b="0"/>
                        <a:t>11  make it to...</a:t>
                      </a:r>
                      <a:endParaRPr lang="en-US" altLang="zh-CN" sz="2400" b="0"/>
                    </a:p>
                  </a:txBody>
                  <a:tcPr vert="horz"/>
                </a:tc>
              </a:tr>
              <a:tr h="805815">
                <a:tc>
                  <a:txBody>
                    <a:bodyPr wrap="square"/>
                    <a:lstStyle/>
                    <a:p>
                      <a:pPr>
                        <a:buNone/>
                      </a:pPr>
                      <a:endParaRPr lang="zh-CN" altLang="en-US" sz="2400" b="0"/>
                    </a:p>
                    <a:p>
                      <a:pPr>
                        <a:buNone/>
                      </a:pPr>
                      <a:r>
                        <a:rPr lang="en-US" altLang="zh-CN" sz="2400" b="0"/>
                        <a:t>5  take one’s place </a:t>
                      </a:r>
                      <a:endParaRPr lang="en-US" altLang="zh-CN" sz="2400" b="0"/>
                    </a:p>
                  </a:txBody>
                  <a:tcPr vert="horz"/>
                </a:tc>
                <a:tc>
                  <a:txBody>
                    <a:bodyPr wrap="square"/>
                    <a:lstStyle/>
                    <a:p>
                      <a:pPr>
                        <a:buNone/>
                      </a:pPr>
                      <a:endParaRPr lang="zh-CN" altLang="en-US" sz="2400" b="0"/>
                    </a:p>
                    <a:p>
                      <a:pPr>
                        <a:buNone/>
                      </a:pPr>
                      <a:r>
                        <a:rPr lang="en-US" altLang="zh-CN" sz="2400" b="0"/>
                        <a:t>12  tune in </a:t>
                      </a:r>
                      <a:endParaRPr lang="en-US" altLang="zh-CN" sz="2400" b="0"/>
                    </a:p>
                  </a:txBody>
                  <a:tcPr vert="horz"/>
                </a:tc>
              </a:tr>
              <a:tr h="805815">
                <a:tc>
                  <a:txBody>
                    <a:bodyPr wrap="square"/>
                    <a:lstStyle/>
                    <a:p>
                      <a:pPr>
                        <a:buNone/>
                      </a:pPr>
                      <a:endParaRPr lang="zh-CN" altLang="en-US" sz="2400" b="0"/>
                    </a:p>
                    <a:p>
                      <a:pPr>
                        <a:buNone/>
                      </a:pPr>
                      <a:r>
                        <a:rPr lang="en-US" altLang="zh-CN" sz="2400" b="0"/>
                        <a:t>6  inspire sb. to do sth </a:t>
                      </a:r>
                      <a:endParaRPr lang="en-US" altLang="zh-CN" sz="2400" b="0"/>
                    </a:p>
                  </a:txBody>
                  <a:tcPr vert="horz"/>
                </a:tc>
                <a:tc>
                  <a:txBody>
                    <a:bodyPr wrap="square"/>
                    <a:lstStyle/>
                    <a:p>
                      <a:pPr>
                        <a:buNone/>
                      </a:pPr>
                      <a:endParaRPr lang="zh-CN" altLang="en-US" sz="2400" b="0"/>
                    </a:p>
                    <a:p>
                      <a:pPr>
                        <a:buNone/>
                      </a:pPr>
                      <a:r>
                        <a:rPr lang="en-US" altLang="zh-CN" sz="2400" b="0"/>
                        <a:t>13  rekindle interest in...</a:t>
                      </a:r>
                      <a:endParaRPr lang="en-US" altLang="zh-CN" sz="2400" b="0"/>
                    </a:p>
                  </a:txBody>
                  <a:tcPr vert="horz"/>
                </a:tc>
              </a:tr>
              <a:tr h="805815">
                <a:tc>
                  <a:txBody>
                    <a:bodyPr wrap="square"/>
                    <a:lstStyle/>
                    <a:p>
                      <a:pPr>
                        <a:buNone/>
                      </a:pPr>
                      <a:endParaRPr lang="zh-CN" altLang="en-US" sz="2400" b="0"/>
                    </a:p>
                    <a:p>
                      <a:pPr>
                        <a:buNone/>
                      </a:pPr>
                      <a:r>
                        <a:rPr lang="en-US" altLang="zh-CN" sz="2400" b="0"/>
                        <a:t>7  reach for the stars</a:t>
                      </a:r>
                      <a:endParaRPr lang="en-US" altLang="zh-CN" sz="2400" b="0"/>
                    </a:p>
                  </a:txBody>
                  <a:tcPr vert="horz"/>
                </a:tc>
                <a:tc>
                  <a:txBody>
                    <a:bodyPr wrap="square"/>
                    <a:lstStyle/>
                    <a:p>
                      <a:pPr>
                        <a:buNone/>
                      </a:pPr>
                      <a:endParaRPr lang="zh-CN" altLang="en-US" sz="2400" b="0"/>
                    </a:p>
                    <a:p>
                      <a:pPr>
                        <a:buNone/>
                      </a:pPr>
                      <a:r>
                        <a:rPr lang="en-US" altLang="zh-CN" sz="2400" b="0"/>
                        <a:t>14  one’s heart in one’s mouth</a:t>
                      </a:r>
                      <a:endParaRPr lang="en-US" altLang="zh-CN" sz="2400" b="0"/>
                    </a:p>
                  </a:txBody>
                  <a:tcPr vert="horz"/>
                </a:tc>
              </a:tr>
            </a:tbl>
          </a:graphicData>
        </a:graphic>
      </p:graphicFrame>
    </p:spTree>
    <p:custDataLst>
      <p:tags r:id="rId2"/>
    </p:custData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 name="Group 21_1"/>
          <p:cNvGrpSpPr/>
          <p:nvPr/>
        </p:nvGrpSpPr>
        <p:grpSpPr>
          <a:xfrm>
            <a:off x="-309245" y="0"/>
            <a:ext cx="12501245" cy="6744970"/>
            <a:chOff x="-1013679" y="-43169"/>
            <a:chExt cx="12858769" cy="6560166"/>
          </a:xfrm>
        </p:grpSpPr>
        <p:grpSp>
          <p:nvGrpSpPr>
            <p:cNvPr id="60" name="组合 59"/>
            <p:cNvGrpSpPr/>
            <p:nvPr/>
          </p:nvGrpSpPr>
          <p:grpSpPr>
            <a:xfrm>
              <a:off x="9683417" y="6288397"/>
              <a:ext cx="2161673" cy="228600"/>
              <a:chOff x="2805536" y="-1467853"/>
              <a:chExt cx="2161673" cy="228600"/>
            </a:xfrm>
          </p:grpSpPr>
          <p:sp>
            <p:nvSpPr>
              <p:cNvPr id="67" name="椭圆 66"/>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椭圆 67"/>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椭圆 68"/>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椭圆 69"/>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椭圆 70"/>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1" name="组合 60"/>
            <p:cNvGrpSpPr/>
            <p:nvPr/>
          </p:nvGrpSpPr>
          <p:grpSpPr>
            <a:xfrm flipH="1" flipV="1">
              <a:off x="-1013679" y="-43169"/>
              <a:ext cx="4948007" cy="573258"/>
              <a:chOff x="-460228" y="4964882"/>
              <a:chExt cx="16582544" cy="1921192"/>
            </a:xfrm>
          </p:grpSpPr>
          <p:sp>
            <p:nvSpPr>
              <p:cNvPr id="62"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4" name="文本框 3"/>
          <p:cNvSpPr txBox="1"/>
          <p:nvPr/>
        </p:nvSpPr>
        <p:spPr>
          <a:xfrm>
            <a:off x="2479040" y="339090"/>
            <a:ext cx="7879715" cy="645160"/>
          </a:xfrm>
          <a:prstGeom prst="rect">
            <a:avLst/>
          </a:prstGeom>
          <a:noFill/>
        </p:spPr>
        <p:txBody>
          <a:bodyPr wrap="square" rtlCol="0">
            <a:spAutoFit/>
          </a:bodyPr>
          <a:lstStyle/>
          <a:p>
            <a:r>
              <a:rPr lang="en-US" altLang="zh-CN"/>
              <a:t> </a:t>
            </a:r>
            <a:r>
              <a:rPr lang="en-US" altLang="zh-CN" sz="3600" b="1">
                <a:solidFill>
                  <a:srgbClr val="00B0F0"/>
                </a:solidFill>
              </a:rPr>
              <a:t>Assignments for this period  </a:t>
            </a:r>
            <a:endParaRPr lang="en-US" altLang="zh-CN" sz="3600" b="1">
              <a:solidFill>
                <a:srgbClr val="00B0F0"/>
              </a:solidFill>
            </a:endParaRPr>
          </a:p>
        </p:txBody>
      </p:sp>
      <p:sp>
        <p:nvSpPr>
          <p:cNvPr id="5" name="文本框 4"/>
          <p:cNvSpPr txBox="1"/>
          <p:nvPr/>
        </p:nvSpPr>
        <p:spPr>
          <a:xfrm>
            <a:off x="823595" y="1217295"/>
            <a:ext cx="10676255" cy="3969385"/>
          </a:xfrm>
          <a:prstGeom prst="rect">
            <a:avLst/>
          </a:prstGeom>
          <a:noFill/>
        </p:spPr>
        <p:txBody>
          <a:bodyPr wrap="square" rtlCol="0">
            <a:spAutoFit/>
          </a:bodyPr>
          <a:lstStyle/>
          <a:p>
            <a:pPr fontAlgn="auto">
              <a:lnSpc>
                <a:spcPct val="150000"/>
              </a:lnSpc>
            </a:pPr>
            <a:r>
              <a:rPr lang="en-US" altLang="zh-CN" sz="2800">
                <a:solidFill>
                  <a:srgbClr val="00B050"/>
                </a:solidFill>
              </a:rPr>
              <a:t>1. Review the basic usage of the new words and expressions learned in this period. </a:t>
            </a:r>
            <a:endParaRPr lang="en-US" altLang="zh-CN" sz="2800">
              <a:solidFill>
                <a:srgbClr val="00B050"/>
              </a:solidFill>
            </a:endParaRPr>
          </a:p>
          <a:p>
            <a:pPr fontAlgn="auto">
              <a:lnSpc>
                <a:spcPct val="150000"/>
              </a:lnSpc>
            </a:pPr>
            <a:endParaRPr lang="en-US" altLang="zh-CN" sz="2800">
              <a:solidFill>
                <a:srgbClr val="00B050"/>
              </a:solidFill>
            </a:endParaRPr>
          </a:p>
          <a:p>
            <a:pPr fontAlgn="auto">
              <a:lnSpc>
                <a:spcPct val="150000"/>
              </a:lnSpc>
            </a:pPr>
            <a:r>
              <a:rPr lang="en-US" altLang="zh-CN" sz="2800">
                <a:solidFill>
                  <a:srgbClr val="00B050"/>
                </a:solidFill>
              </a:rPr>
              <a:t>2. Read and listen to the text learned in this period again. </a:t>
            </a:r>
            <a:endParaRPr lang="en-US" altLang="zh-CN" sz="2800">
              <a:solidFill>
                <a:srgbClr val="00B050"/>
              </a:solidFill>
            </a:endParaRPr>
          </a:p>
          <a:p>
            <a:pPr fontAlgn="auto">
              <a:lnSpc>
                <a:spcPct val="150000"/>
              </a:lnSpc>
            </a:pPr>
            <a:r>
              <a:rPr lang="en-US" altLang="zh-CN" sz="2800">
                <a:solidFill>
                  <a:srgbClr val="00B050"/>
                </a:solidFill>
              </a:rPr>
              <a:t> </a:t>
            </a:r>
            <a:endParaRPr lang="en-US" altLang="zh-CN" sz="2800">
              <a:solidFill>
                <a:srgbClr val="00B050"/>
              </a:solidFill>
            </a:endParaRPr>
          </a:p>
          <a:p>
            <a:pPr fontAlgn="auto">
              <a:lnSpc>
                <a:spcPct val="150000"/>
              </a:lnSpc>
            </a:pPr>
            <a:r>
              <a:rPr lang="en-US" altLang="zh-CN" sz="2800">
                <a:solidFill>
                  <a:srgbClr val="00B050"/>
                </a:solidFill>
              </a:rPr>
              <a:t>3. Writing a 60-word summary of the passage. </a:t>
            </a:r>
            <a:endParaRPr lang="en-US" altLang="zh-CN" sz="2800">
              <a:solidFill>
                <a:srgbClr val="00B050"/>
              </a:solidFill>
            </a:endParaRPr>
          </a:p>
        </p:txBody>
      </p:sp>
    </p:spTree>
    <p:custDataLst>
      <p:tags r:id="rId1"/>
    </p:custData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组合 30"/>
          <p:cNvGrpSpPr/>
          <p:nvPr/>
        </p:nvGrpSpPr>
        <p:grpSpPr>
          <a:xfrm>
            <a:off x="9911014" y="723424"/>
            <a:ext cx="2161673" cy="228600"/>
            <a:chOff x="2805536" y="-1467853"/>
            <a:chExt cx="2161673" cy="228600"/>
          </a:xfrm>
        </p:grpSpPr>
        <p:sp>
          <p:nvSpPr>
            <p:cNvPr id="26" name="椭圆 25"/>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椭圆 26"/>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椭圆 28"/>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椭圆 29"/>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4" name="矩形 3"/>
          <p:cNvSpPr/>
          <p:nvPr/>
        </p:nvSpPr>
        <p:spPr>
          <a:xfrm>
            <a:off x="2971491" y="2665046"/>
            <a:ext cx="6020418" cy="923330"/>
          </a:xfrm>
          <a:prstGeom prst="rect">
            <a:avLst/>
          </a:prstGeom>
          <a:noFill/>
        </p:spPr>
        <p:txBody>
          <a:bodyPr wrap="square" lIns="91440" tIns="45720" rIns="91440" bIns="45720">
            <a:spAutoFit/>
          </a:bodyPr>
          <a:lstStyle/>
          <a:p>
            <a:pPr algn="dist"/>
            <a:r>
              <a:rPr lang="zh-CN" altLang="en-US" sz="540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感谢您的观看</a:t>
            </a:r>
            <a:endParaRPr lang="zh-CN" altLang="en-US" sz="5400" b="0" cap="none" spc="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
        <p:nvSpPr>
          <p:cNvPr id="5"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zh-CN" altLang="en-US"/>
          </a:p>
        </p:txBody>
      </p:sp>
      <p:pic>
        <p:nvPicPr>
          <p:cNvPr id="13" name="图片 12" descr="新教材精创页眉-简化版"/>
          <p:cNvPicPr>
            <a:picLocks noChangeAspect="1"/>
          </p:cNvPicPr>
          <p:nvPr/>
        </p:nvPicPr>
        <p:blipFill>
          <a:blip r:embed="rId1"/>
          <a:stretch>
            <a:fillRect/>
          </a:stretch>
        </p:blipFill>
        <p:spPr>
          <a:xfrm>
            <a:off x="454025" y="94615"/>
            <a:ext cx="7475220" cy="857250"/>
          </a:xfrm>
          <a:prstGeom prst="rect">
            <a:avLst/>
          </a:prstGeom>
        </p:spPr>
      </p:pic>
      <p:grpSp>
        <p:nvGrpSpPr>
          <p:cNvPr id="58" name="Group 21_1"/>
          <p:cNvGrpSpPr/>
          <p:nvPr/>
        </p:nvGrpSpPr>
        <p:grpSpPr>
          <a:xfrm>
            <a:off x="635" y="0"/>
            <a:ext cx="12191365" cy="6744970"/>
            <a:chOff x="-1013679" y="-43169"/>
            <a:chExt cx="12858769" cy="6560166"/>
          </a:xfrm>
        </p:grpSpPr>
        <p:grpSp>
          <p:nvGrpSpPr>
            <p:cNvPr id="60" name="组合 59"/>
            <p:cNvGrpSpPr/>
            <p:nvPr/>
          </p:nvGrpSpPr>
          <p:grpSpPr>
            <a:xfrm>
              <a:off x="9683417" y="6288397"/>
              <a:ext cx="2161673" cy="228600"/>
              <a:chOff x="2805536" y="-1467853"/>
              <a:chExt cx="2161673" cy="228600"/>
            </a:xfrm>
          </p:grpSpPr>
          <p:sp>
            <p:nvSpPr>
              <p:cNvPr id="67" name="椭圆 66"/>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椭圆 67"/>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椭圆 68"/>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椭圆 69"/>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椭圆 70"/>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1" name="组合 60"/>
            <p:cNvGrpSpPr/>
            <p:nvPr/>
          </p:nvGrpSpPr>
          <p:grpSpPr>
            <a:xfrm flipH="1" flipV="1">
              <a:off x="-1013679" y="-43169"/>
              <a:ext cx="4948007" cy="573258"/>
              <a:chOff x="-460228" y="4964882"/>
              <a:chExt cx="16582544" cy="1921192"/>
            </a:xfrm>
          </p:grpSpPr>
          <p:sp>
            <p:nvSpPr>
              <p:cNvPr id="62"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pic>
        <p:nvPicPr>
          <p:cNvPr id="72" name="New picture"/>
          <p:cNvPicPr/>
          <p:nvPr/>
        </p:nvPicPr>
        <p:blipFill>
          <a:blip r:embed="rId2"/>
          <a:stretch>
            <a:fillRect/>
          </a:stretch>
        </p:blipFill>
        <p:spPr>
          <a:xfrm>
            <a:off x="12420600" y="11747500"/>
            <a:ext cx="330200" cy="241300"/>
          </a:xfrm>
          <a:prstGeom prst="cube">
            <a:avLst/>
          </a:prstGeom>
        </p:spPr>
      </p:pic>
      <p:pic>
        <p:nvPicPr>
          <p:cNvPr id="73" name="New picture"/>
          <p:cNvPicPr/>
          <p:nvPr/>
        </p:nvPicPr>
        <p:blipFill>
          <a:blip r:embed="rId3"/>
          <a:stretch>
            <a:fillRect/>
          </a:stretch>
        </p:blipFill>
        <p:spPr>
          <a:xfrm>
            <a:off x="10604500" y="11417300"/>
            <a:ext cx="355600" cy="266700"/>
          </a:xfrm>
          <a:prstGeom prst="cube">
            <a:avLst/>
          </a:prstGeom>
        </p:spPr>
      </p:pic>
    </p:spTree>
    <p:custDataLst>
      <p:tags r:id="rId4"/>
    </p:custData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216785" y="8255"/>
            <a:ext cx="7766050" cy="705485"/>
          </a:xfrm>
        </p:spPr>
        <p:txBody>
          <a:bodyPr/>
          <a:lstStyle/>
          <a:p>
            <a:pPr algn="ctr"/>
            <a:r>
              <a:rPr lang="en-US" altLang="zh-CN">
                <a:solidFill>
                  <a:schemeClr val="accent1"/>
                </a:solidFill>
                <a:effectLst>
                  <a:outerShdw blurRad="38100" dist="25400" dir="5400000" algn="ctr" rotWithShape="0">
                    <a:srgbClr val="6E747A">
                      <a:alpha val="43000"/>
                    </a:srgbClr>
                  </a:outerShdw>
                </a:effectLst>
              </a:rPr>
              <a:t>About the solar sysytem</a:t>
            </a:r>
            <a:endParaRPr lang="en-US" altLang="zh-CN">
              <a:solidFill>
                <a:schemeClr val="accent1"/>
              </a:solidFill>
              <a:effectLst>
                <a:outerShdw blurRad="38100" dist="25400" dir="5400000" algn="ctr" rotWithShape="0">
                  <a:srgbClr val="6E747A">
                    <a:alpha val="43000"/>
                  </a:srgbClr>
                </a:outerShdw>
              </a:effectLst>
            </a:endParaRPr>
          </a:p>
        </p:txBody>
      </p:sp>
      <p:grpSp>
        <p:nvGrpSpPr>
          <p:cNvPr id="58" name="Group 21_1"/>
          <p:cNvGrpSpPr/>
          <p:nvPr/>
        </p:nvGrpSpPr>
        <p:grpSpPr>
          <a:xfrm>
            <a:off x="-947420" y="0"/>
            <a:ext cx="13139420" cy="6560185"/>
            <a:chOff x="-1013679" y="-43169"/>
            <a:chExt cx="12858769" cy="6560166"/>
          </a:xfrm>
        </p:grpSpPr>
        <p:grpSp>
          <p:nvGrpSpPr>
            <p:cNvPr id="60" name="组合 59"/>
            <p:cNvGrpSpPr/>
            <p:nvPr/>
          </p:nvGrpSpPr>
          <p:grpSpPr>
            <a:xfrm>
              <a:off x="9683417" y="6288397"/>
              <a:ext cx="2161673" cy="228600"/>
              <a:chOff x="2805536" y="-1467853"/>
              <a:chExt cx="2161673" cy="228600"/>
            </a:xfrm>
          </p:grpSpPr>
          <p:sp>
            <p:nvSpPr>
              <p:cNvPr id="67" name="椭圆 66"/>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椭圆 67"/>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椭圆 68"/>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椭圆 69"/>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椭圆 70"/>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1" name="组合 60"/>
            <p:cNvGrpSpPr/>
            <p:nvPr/>
          </p:nvGrpSpPr>
          <p:grpSpPr>
            <a:xfrm flipH="1" flipV="1">
              <a:off x="-1013679" y="-43169"/>
              <a:ext cx="4948007" cy="573258"/>
              <a:chOff x="-460228" y="4964882"/>
              <a:chExt cx="16582544" cy="1921192"/>
            </a:xfrm>
          </p:grpSpPr>
          <p:sp>
            <p:nvSpPr>
              <p:cNvPr id="62"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102" name="文本框 101"/>
          <p:cNvSpPr txBox="1"/>
          <p:nvPr/>
        </p:nvSpPr>
        <p:spPr>
          <a:xfrm>
            <a:off x="674370" y="713740"/>
            <a:ext cx="11083290" cy="2861310"/>
          </a:xfrm>
          <a:prstGeom prst="rect">
            <a:avLst/>
          </a:prstGeom>
          <a:noFill/>
          <a:ln w="9525">
            <a:noFill/>
          </a:ln>
        </p:spPr>
        <p:txBody>
          <a:bodyPr wrap="square">
            <a:spAutoFit/>
          </a:bodyPr>
          <a:lstStyle/>
          <a:p>
            <a:pPr indent="0" fontAlgn="auto">
              <a:lnSpc>
                <a:spcPct val="150000"/>
              </a:lnSpc>
            </a:pPr>
            <a:r>
              <a:rPr lang="en-US" sz="2400" b="0">
                <a:latin typeface="Times New Roman" panose="02020603050405020304" charset="0"/>
              </a:rPr>
              <a:t>1. How was the Sun formed? </a:t>
            </a:r>
            <a:endParaRPr lang="en-US" sz="2400" b="0">
              <a:latin typeface="Times New Roman" panose="02020603050405020304" charset="0"/>
            </a:endParaRPr>
          </a:p>
          <a:p>
            <a:pPr indent="0" fontAlgn="auto">
              <a:lnSpc>
                <a:spcPct val="150000"/>
              </a:lnSpc>
            </a:pPr>
            <a:endParaRPr lang="zh-CN" altLang="en-US" sz="2400"/>
          </a:p>
          <a:p>
            <a:endParaRPr lang="zh-CN" altLang="en-US" sz="2400"/>
          </a:p>
        </p:txBody>
      </p:sp>
      <p:sp>
        <p:nvSpPr>
          <p:cNvPr id="3" name="文本框 2"/>
          <p:cNvSpPr txBox="1"/>
          <p:nvPr/>
        </p:nvSpPr>
        <p:spPr>
          <a:xfrm>
            <a:off x="770255" y="3715385"/>
            <a:ext cx="10694035" cy="2306955"/>
          </a:xfrm>
          <a:prstGeom prst="rect">
            <a:avLst/>
          </a:prstGeom>
          <a:noFill/>
        </p:spPr>
        <p:txBody>
          <a:bodyPr wrap="square" rtlCol="0" anchor="t">
            <a:spAutoFit/>
          </a:bodyPr>
          <a:lstStyle/>
          <a:p>
            <a:pPr indent="0" fontAlgn="auto">
              <a:lnSpc>
                <a:spcPct val="150000"/>
              </a:lnSpc>
            </a:pPr>
            <a:r>
              <a:rPr lang="en-US" sz="2400">
                <a:latin typeface="Times New Roman" panose="02020603050405020304" charset="0"/>
                <a:sym typeface="+mn-ea"/>
              </a:rPr>
              <a:t>2. Where are the Asteroid Belt and the Kuiper Belt in the solar system?</a:t>
            </a:r>
            <a:endParaRPr lang="en-US" sz="2400">
              <a:latin typeface="Times New Roman" panose="02020603050405020304" charset="0"/>
              <a:sym typeface="+mn-ea"/>
            </a:endParaRPr>
          </a:p>
          <a:p>
            <a:pPr indent="0" fontAlgn="auto">
              <a:lnSpc>
                <a:spcPct val="150000"/>
              </a:lnSpc>
            </a:pPr>
            <a:endParaRPr lang="en-US" sz="2400">
              <a:latin typeface="Times New Roman" panose="02020603050405020304" charset="0"/>
              <a:sym typeface="+mn-ea"/>
            </a:endParaRPr>
          </a:p>
          <a:p>
            <a:pPr indent="0" fontAlgn="auto">
              <a:lnSpc>
                <a:spcPct val="150000"/>
              </a:lnSpc>
            </a:pPr>
            <a:endParaRPr lang="en-US" sz="2400">
              <a:latin typeface="Times New Roman" panose="02020603050405020304" charset="0"/>
              <a:sym typeface="+mn-ea"/>
            </a:endParaRPr>
          </a:p>
          <a:p>
            <a:pPr indent="0" fontAlgn="auto">
              <a:lnSpc>
                <a:spcPct val="150000"/>
              </a:lnSpc>
            </a:pPr>
            <a:r>
              <a:rPr lang="en-US" sz="2400">
                <a:latin typeface="Times New Roman" panose="02020603050405020304" charset="0"/>
                <a:sym typeface="+mn-ea"/>
              </a:rPr>
              <a:t> </a:t>
            </a:r>
            <a:endParaRPr lang="zh-CN" altLang="en-US" sz="2400"/>
          </a:p>
        </p:txBody>
      </p:sp>
      <p:sp>
        <p:nvSpPr>
          <p:cNvPr id="4" name="文本框 3"/>
          <p:cNvSpPr txBox="1"/>
          <p:nvPr/>
        </p:nvSpPr>
        <p:spPr>
          <a:xfrm>
            <a:off x="913765" y="1369060"/>
            <a:ext cx="10784205" cy="1753235"/>
          </a:xfrm>
          <a:prstGeom prst="rect">
            <a:avLst/>
          </a:prstGeom>
          <a:noFill/>
        </p:spPr>
        <p:txBody>
          <a:bodyPr wrap="square" rtlCol="0">
            <a:spAutoFit/>
          </a:bodyPr>
          <a:lstStyle/>
          <a:p>
            <a:pPr fontAlgn="auto">
              <a:lnSpc>
                <a:spcPct val="150000"/>
              </a:lnSpc>
            </a:pPr>
            <a:r>
              <a:rPr lang="zh-CN" altLang="en-US"/>
              <a:t> </a:t>
            </a:r>
            <a:r>
              <a:rPr lang="zh-CN" altLang="en-US" sz="2400">
                <a:solidFill>
                  <a:srgbClr val="FF0000"/>
                </a:solidFill>
              </a:rPr>
              <a:t>First, enough gas and dust pulled together to make a disc where formed. Then, building pressure heated up the center of the disc to one million degrees, and a nuclear reaction began, which formed the Sun. </a:t>
            </a:r>
            <a:endParaRPr lang="zh-CN" altLang="en-US" sz="2400">
              <a:solidFill>
                <a:srgbClr val="FF0000"/>
              </a:solidFill>
            </a:endParaRPr>
          </a:p>
        </p:txBody>
      </p:sp>
      <p:sp>
        <p:nvSpPr>
          <p:cNvPr id="5" name="文本框 4"/>
          <p:cNvSpPr txBox="1"/>
          <p:nvPr/>
        </p:nvSpPr>
        <p:spPr>
          <a:xfrm>
            <a:off x="1036955" y="4354195"/>
            <a:ext cx="9933305" cy="1198880"/>
          </a:xfrm>
          <a:prstGeom prst="rect">
            <a:avLst/>
          </a:prstGeom>
          <a:noFill/>
        </p:spPr>
        <p:txBody>
          <a:bodyPr wrap="square" rtlCol="0">
            <a:spAutoFit/>
          </a:bodyPr>
          <a:lstStyle/>
          <a:p>
            <a:pPr fontAlgn="auto">
              <a:lnSpc>
                <a:spcPct val="150000"/>
              </a:lnSpc>
            </a:pPr>
            <a:r>
              <a:rPr lang="zh-CN" altLang="en-US"/>
              <a:t> </a:t>
            </a:r>
            <a:r>
              <a:rPr lang="zh-CN" altLang="en-US" sz="2400">
                <a:solidFill>
                  <a:srgbClr val="FF0000"/>
                </a:solidFill>
              </a:rPr>
              <a:t>The Asteroid Belt lies between Mars and Jupiter. The Kuiper Belt exists just beyond the orbit of Neptune. </a:t>
            </a:r>
            <a:endParaRPr lang="zh-CN" altLang="en-US" sz="2400">
              <a:solidFill>
                <a:srgbClr val="FF0000"/>
              </a:solidFill>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60045" y="0"/>
            <a:ext cx="11337925" cy="705485"/>
          </a:xfrm>
        </p:spPr>
        <p:txBody>
          <a:bodyPr>
            <a:normAutofit fontScale="90000"/>
          </a:bodyPr>
          <a:lstStyle/>
          <a:p>
            <a:pPr algn="ctr"/>
            <a:r>
              <a:rPr lang="zh-CN" altLang="en-US">
                <a:solidFill>
                  <a:srgbClr val="555DF1"/>
                </a:solidFill>
                <a:effectLst>
                  <a:outerShdw blurRad="38100" dist="25400" dir="5400000" algn="ctr" rotWithShape="0">
                    <a:srgbClr val="6E747A">
                      <a:alpha val="43000"/>
                    </a:srgbClr>
                  </a:outerShdw>
                </a:effectLst>
              </a:rPr>
              <a:t>China</a:t>
            </a:r>
            <a:r>
              <a:rPr lang="en-US" altLang="zh-CN">
                <a:solidFill>
                  <a:srgbClr val="555DF1"/>
                </a:solidFill>
                <a:effectLst>
                  <a:outerShdw blurRad="38100" dist="25400" dir="5400000" algn="ctr" rotWithShape="0">
                    <a:srgbClr val="6E747A">
                      <a:alpha val="43000"/>
                    </a:srgbClr>
                  </a:outerShdw>
                </a:effectLst>
              </a:rPr>
              <a:t>’</a:t>
            </a:r>
            <a:r>
              <a:rPr lang="zh-CN" altLang="en-US">
                <a:solidFill>
                  <a:srgbClr val="555DF1"/>
                </a:solidFill>
                <a:effectLst>
                  <a:outerShdw blurRad="38100" dist="25400" dir="5400000" algn="ctr" rotWithShape="0">
                    <a:srgbClr val="6E747A">
                      <a:alpha val="43000"/>
                    </a:srgbClr>
                  </a:outerShdw>
                </a:effectLst>
              </a:rPr>
              <a:t>s space development and achievements</a:t>
            </a:r>
            <a:endParaRPr lang="zh-CN" altLang="en-US">
              <a:solidFill>
                <a:srgbClr val="555DF1"/>
              </a:solidFill>
              <a:effectLst>
                <a:outerShdw blurRad="38100" dist="25400" dir="5400000" algn="ctr" rotWithShape="0">
                  <a:srgbClr val="6E747A">
                    <a:alpha val="43000"/>
                  </a:srgbClr>
                </a:outerShdw>
              </a:effectLst>
            </a:endParaRPr>
          </a:p>
        </p:txBody>
      </p:sp>
      <p:grpSp>
        <p:nvGrpSpPr>
          <p:cNvPr id="58" name="Group 21_1"/>
          <p:cNvGrpSpPr/>
          <p:nvPr/>
        </p:nvGrpSpPr>
        <p:grpSpPr>
          <a:xfrm>
            <a:off x="-947420" y="0"/>
            <a:ext cx="13139420" cy="6560185"/>
            <a:chOff x="-1013679" y="-43169"/>
            <a:chExt cx="12858769" cy="6560166"/>
          </a:xfrm>
        </p:grpSpPr>
        <p:grpSp>
          <p:nvGrpSpPr>
            <p:cNvPr id="60" name="组合 59"/>
            <p:cNvGrpSpPr/>
            <p:nvPr/>
          </p:nvGrpSpPr>
          <p:grpSpPr>
            <a:xfrm>
              <a:off x="9683417" y="6288397"/>
              <a:ext cx="2161673" cy="228600"/>
              <a:chOff x="2805536" y="-1467853"/>
              <a:chExt cx="2161673" cy="228600"/>
            </a:xfrm>
          </p:grpSpPr>
          <p:sp>
            <p:nvSpPr>
              <p:cNvPr id="67" name="椭圆 66"/>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椭圆 67"/>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椭圆 68"/>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椭圆 69"/>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椭圆 70"/>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1" name="组合 60"/>
            <p:cNvGrpSpPr/>
            <p:nvPr/>
          </p:nvGrpSpPr>
          <p:grpSpPr>
            <a:xfrm flipH="1" flipV="1">
              <a:off x="-1013679" y="-43169"/>
              <a:ext cx="4948007" cy="573258"/>
              <a:chOff x="-460228" y="4964882"/>
              <a:chExt cx="16582544" cy="1921192"/>
            </a:xfrm>
          </p:grpSpPr>
          <p:sp>
            <p:nvSpPr>
              <p:cNvPr id="62"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pic>
        <p:nvPicPr>
          <p:cNvPr id="101" name="图片 100"/>
          <p:cNvPicPr/>
          <p:nvPr/>
        </p:nvPicPr>
        <p:blipFill>
          <a:blip r:embed="rId1" r:link="rId2"/>
          <a:stretch>
            <a:fillRect/>
          </a:stretch>
        </p:blipFill>
        <p:spPr>
          <a:xfrm>
            <a:off x="0" y="711200"/>
            <a:ext cx="2182495" cy="6236970"/>
          </a:xfrm>
          <a:prstGeom prst="rect">
            <a:avLst/>
          </a:prstGeom>
          <a:noFill/>
          <a:ln w="9525">
            <a:noFill/>
          </a:ln>
        </p:spPr>
      </p:pic>
      <p:graphicFrame>
        <p:nvGraphicFramePr>
          <p:cNvPr id="3" name="表格 2"/>
          <p:cNvGraphicFramePr>
            <a:graphicFrameLocks noGrp="1"/>
          </p:cNvGraphicFramePr>
          <p:nvPr>
            <p:custDataLst>
              <p:tags r:id="rId3"/>
            </p:custDataLst>
          </p:nvPr>
        </p:nvGraphicFramePr>
        <p:xfrm>
          <a:off x="2183130" y="705485"/>
          <a:ext cx="10008870" cy="6243320"/>
        </p:xfrm>
        <a:graphic>
          <a:graphicData uri="http://schemas.openxmlformats.org/drawingml/2006/table">
            <a:tbl>
              <a:tblPr firstRow="1" bandRow="1">
                <a:tableStyleId>{5940675A-B579-460E-94D1-54222C63F5DA}</a:tableStyleId>
              </a:tblPr>
              <a:tblGrid>
                <a:gridCol w="410845"/>
                <a:gridCol w="9598025"/>
              </a:tblGrid>
              <a:tr h="1647190">
                <a:tc>
                  <a:txBody>
                    <a:bodyPr wrap="square"/>
                    <a:lstStyle/>
                    <a:p>
                      <a:pPr indent="0" algn="ctr" fontAlgn="auto">
                        <a:lnSpc>
                          <a:spcPct val="150000"/>
                        </a:lnSpc>
                        <a:buNone/>
                      </a:pPr>
                      <a:r>
                        <a:rPr lang="en-US" sz="2400" b="0">
                          <a:latin typeface="宋体" panose="02010600030101010101" pitchFamily="2" charset="-122"/>
                          <a:ea typeface="宋体" panose="02010600030101010101" pitchFamily="2" charset="-122"/>
                          <a:cs typeface="宋体" panose="02010600030101010101" pitchFamily="2" charset="-122"/>
                        </a:rPr>
                        <a:t>1</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accent2">
                        <a:lumMod val="20000"/>
                        <a:lumOff val="80000"/>
                      </a:schemeClr>
                    </a:solidFill>
                  </a:tcPr>
                </a:tc>
                <a:tc>
                  <a:txBody>
                    <a:bodyPr wrap="square"/>
                    <a:lstStyle/>
                    <a:p>
                      <a:pPr indent="0" fontAlgn="auto">
                        <a:lnSpc>
                          <a:spcPct val="150000"/>
                        </a:lnSpc>
                        <a:buNone/>
                      </a:pPr>
                      <a:r>
                        <a:rPr lang="en-US" sz="2400" b="0">
                          <a:solidFill>
                            <a:srgbClr val="FF0000"/>
                          </a:solidFill>
                          <a:latin typeface="Times New Roman" panose="02020603050405020304" charset="0"/>
                          <a:ea typeface="宋体" panose="02010600030101010101" pitchFamily="2" charset="-122"/>
                          <a:cs typeface="Times New Roman" panose="02020603050405020304" charset="0"/>
                        </a:rPr>
                        <a:t>15</a:t>
                      </a:r>
                      <a:r>
                        <a:rPr lang="en-US" sz="2400" b="0" baseline="30000">
                          <a:solidFill>
                            <a:srgbClr val="FF0000"/>
                          </a:solidFill>
                          <a:latin typeface="Times New Roman" panose="02020603050405020304" charset="0"/>
                          <a:ea typeface="宋体" panose="02010600030101010101" pitchFamily="2" charset="-122"/>
                          <a:cs typeface="Times New Roman" panose="02020603050405020304" charset="0"/>
                        </a:rPr>
                        <a:t>th</a:t>
                      </a:r>
                      <a:r>
                        <a:rPr lang="en-US" sz="2400" b="0">
                          <a:solidFill>
                            <a:srgbClr val="FF0000"/>
                          </a:solidFill>
                          <a:latin typeface="Times New Roman" panose="02020603050405020304" charset="0"/>
                          <a:ea typeface="宋体" panose="02010600030101010101" pitchFamily="2" charset="-122"/>
                          <a:cs typeface="Times New Roman" panose="02020603050405020304" charset="0"/>
                        </a:rPr>
                        <a:t> September 2016</a:t>
                      </a:r>
                      <a:r>
                        <a:rPr lang="en-US" sz="2400" b="0">
                          <a:latin typeface="Times New Roman" panose="02020603050405020304" charset="0"/>
                          <a:ea typeface="宋体" panose="02010600030101010101" pitchFamily="2" charset="-122"/>
                          <a:cs typeface="Times New Roman" panose="02020603050405020304" charset="0"/>
                        </a:rPr>
                        <a:t>: China launched its second space lab, Tiangong-2, into orbit. It is a key element of the nation</a:t>
                      </a:r>
                      <a:r>
                        <a:rPr lang="en-US" sz="2400" b="0">
                          <a:latin typeface="Times New Roman" panose="02020603050405020304" charset="0"/>
                          <a:cs typeface="Times New Roman" panose="02020603050405020304" charset="0"/>
                        </a:rPr>
                        <a:t>’</a:t>
                      </a:r>
                      <a:r>
                        <a:rPr lang="en-US" sz="2400" b="0">
                          <a:latin typeface="Times New Roman" panose="02020603050405020304" charset="0"/>
                          <a:ea typeface="宋体" panose="02010600030101010101" pitchFamily="2" charset="-122"/>
                          <a:cs typeface="Times New Roman" panose="02020603050405020304" charset="0"/>
                        </a:rPr>
                        <a:t>s plan for a permanent space station. </a:t>
                      </a:r>
                      <a:endParaRPr lang="en-US" altLang="en-US" sz="2400" b="0">
                        <a:solidFill>
                          <a:srgbClr val="FF0000"/>
                        </a:solidFill>
                        <a:latin typeface="Times New Roman" panose="02020603050405020304" charset="0"/>
                        <a:ea typeface="宋体" panose="02010600030101010101" pitchFamily="2" charset="-122"/>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accent1">
                        <a:lumMod val="20000"/>
                        <a:lumOff val="80000"/>
                      </a:schemeClr>
                    </a:solidFill>
                  </a:tcPr>
                </a:tc>
              </a:tr>
              <a:tr h="1647825">
                <a:tc>
                  <a:txBody>
                    <a:bodyPr wrap="square"/>
                    <a:lstStyle/>
                    <a:p>
                      <a:pPr indent="0" algn="ctr" fontAlgn="auto">
                        <a:lnSpc>
                          <a:spcPct val="150000"/>
                        </a:lnSpc>
                        <a:buNone/>
                      </a:pPr>
                      <a:r>
                        <a:rPr lang="en-US" sz="2400" b="0">
                          <a:latin typeface="宋体" panose="02010600030101010101" pitchFamily="2" charset="-122"/>
                          <a:ea typeface="宋体" panose="02010600030101010101" pitchFamily="2" charset="-122"/>
                          <a:cs typeface="宋体" panose="02010600030101010101" pitchFamily="2" charset="-122"/>
                        </a:rPr>
                        <a:t>2</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accent2">
                        <a:lumMod val="20000"/>
                        <a:lumOff val="80000"/>
                      </a:schemeClr>
                    </a:solidFill>
                  </a:tcPr>
                </a:tc>
                <a:tc>
                  <a:txBody>
                    <a:bodyPr wrap="square"/>
                    <a:lstStyle/>
                    <a:p>
                      <a:pPr indent="0" fontAlgn="auto">
                        <a:lnSpc>
                          <a:spcPct val="150000"/>
                        </a:lnSpc>
                        <a:buNone/>
                      </a:pPr>
                      <a:r>
                        <a:rPr lang="en-US" sz="2400" b="0">
                          <a:solidFill>
                            <a:srgbClr val="FF0000"/>
                          </a:solidFill>
                          <a:latin typeface="Times New Roman" panose="02020603050405020304" charset="0"/>
                          <a:ea typeface="宋体" panose="02010600030101010101" pitchFamily="2" charset="-122"/>
                          <a:cs typeface="Times New Roman" panose="02020603050405020304" charset="0"/>
                        </a:rPr>
                        <a:t>2</a:t>
                      </a:r>
                      <a:r>
                        <a:rPr lang="en-US" sz="2400" b="0" baseline="30000">
                          <a:solidFill>
                            <a:srgbClr val="FF0000"/>
                          </a:solidFill>
                          <a:latin typeface="Times New Roman" panose="02020603050405020304" charset="0"/>
                          <a:ea typeface="宋体" panose="02010600030101010101" pitchFamily="2" charset="-122"/>
                          <a:cs typeface="Times New Roman" panose="02020603050405020304" charset="0"/>
                        </a:rPr>
                        <a:t>nd</a:t>
                      </a:r>
                      <a:r>
                        <a:rPr lang="en-US" sz="2400" b="0">
                          <a:solidFill>
                            <a:srgbClr val="FF0000"/>
                          </a:solidFill>
                          <a:latin typeface="Times New Roman" panose="02020603050405020304" charset="0"/>
                          <a:ea typeface="宋体" panose="02010600030101010101" pitchFamily="2" charset="-122"/>
                          <a:cs typeface="Times New Roman" panose="02020603050405020304" charset="0"/>
                        </a:rPr>
                        <a:t> December 2013: </a:t>
                      </a:r>
                      <a:r>
                        <a:rPr lang="en-US" sz="2400" b="0">
                          <a:latin typeface="Times New Roman" panose="02020603050405020304" charset="0"/>
                          <a:ea typeface="宋体" panose="02010600030101010101" pitchFamily="2" charset="-122"/>
                          <a:cs typeface="Times New Roman" panose="02020603050405020304" charset="0"/>
                        </a:rPr>
                        <a:t>China launched its third unmanned lunar probe, Chang</a:t>
                      </a:r>
                      <a:r>
                        <a:rPr lang="en-US" sz="2400" b="0">
                          <a:latin typeface="Times New Roman" panose="02020603050405020304" charset="0"/>
                          <a:cs typeface="Times New Roman" panose="02020603050405020304" charset="0"/>
                        </a:rPr>
                        <a:t>’</a:t>
                      </a:r>
                      <a:r>
                        <a:rPr lang="en-US" sz="2400" b="0">
                          <a:latin typeface="Times New Roman" panose="02020603050405020304" charset="0"/>
                          <a:ea typeface="宋体" panose="02010600030101010101" pitchFamily="2" charset="-122"/>
                          <a:cs typeface="Times New Roman" panose="02020603050405020304" charset="0"/>
                        </a:rPr>
                        <a:t>e 3, which made a soft landing on the Moon and then released a lunar rover. </a:t>
                      </a:r>
                      <a:endParaRPr lang="en-US" altLang="en-US" sz="2400" b="0">
                        <a:solidFill>
                          <a:srgbClr val="FF0000"/>
                        </a:solidFill>
                        <a:latin typeface="Times New Roman" panose="02020603050405020304" charset="0"/>
                        <a:ea typeface="宋体" panose="02010600030101010101" pitchFamily="2" charset="-122"/>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accent1">
                        <a:lumMod val="40000"/>
                        <a:lumOff val="60000"/>
                      </a:schemeClr>
                    </a:solidFill>
                  </a:tcPr>
                </a:tc>
              </a:tr>
              <a:tr h="1647190">
                <a:tc>
                  <a:txBody>
                    <a:bodyPr wrap="square"/>
                    <a:lstStyle/>
                    <a:p>
                      <a:pPr indent="0" algn="ctr" fontAlgn="auto">
                        <a:lnSpc>
                          <a:spcPct val="150000"/>
                        </a:lnSpc>
                        <a:buNone/>
                      </a:pPr>
                      <a:r>
                        <a:rPr lang="en-US" sz="2400" b="0">
                          <a:latin typeface="宋体" panose="02010600030101010101" pitchFamily="2" charset="-122"/>
                          <a:ea typeface="宋体" panose="02010600030101010101" pitchFamily="2" charset="-122"/>
                          <a:cs typeface="宋体" panose="02010600030101010101" pitchFamily="2" charset="-122"/>
                        </a:rPr>
                        <a:t>3</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accent2">
                        <a:lumMod val="20000"/>
                        <a:lumOff val="80000"/>
                      </a:schemeClr>
                    </a:solidFill>
                  </a:tcPr>
                </a:tc>
                <a:tc>
                  <a:txBody>
                    <a:bodyPr wrap="square"/>
                    <a:lstStyle/>
                    <a:p>
                      <a:pPr indent="0" fontAlgn="auto">
                        <a:lnSpc>
                          <a:spcPct val="150000"/>
                        </a:lnSpc>
                        <a:buNone/>
                      </a:pPr>
                      <a:r>
                        <a:rPr lang="en-US" sz="2400" b="0">
                          <a:solidFill>
                            <a:srgbClr val="FF0000"/>
                          </a:solidFill>
                          <a:latin typeface="Times New Roman" panose="02020603050405020304" charset="0"/>
                          <a:ea typeface="宋体" panose="02010600030101010101" pitchFamily="2" charset="-122"/>
                          <a:cs typeface="Times New Roman" panose="02020603050405020304" charset="0"/>
                        </a:rPr>
                        <a:t>15</a:t>
                      </a:r>
                      <a:r>
                        <a:rPr lang="en-US" sz="2400" b="0" baseline="30000">
                          <a:solidFill>
                            <a:srgbClr val="FF0000"/>
                          </a:solidFill>
                          <a:latin typeface="Times New Roman" panose="02020603050405020304" charset="0"/>
                          <a:ea typeface="宋体" panose="02010600030101010101" pitchFamily="2" charset="-122"/>
                          <a:cs typeface="Times New Roman" panose="02020603050405020304" charset="0"/>
                        </a:rPr>
                        <a:t>th</a:t>
                      </a:r>
                      <a:r>
                        <a:rPr lang="en-US" sz="2400" b="0">
                          <a:solidFill>
                            <a:srgbClr val="FF0000"/>
                          </a:solidFill>
                          <a:latin typeface="Times New Roman" panose="02020603050405020304" charset="0"/>
                          <a:ea typeface="宋体" panose="02010600030101010101" pitchFamily="2" charset="-122"/>
                          <a:cs typeface="Times New Roman" panose="02020603050405020304" charset="0"/>
                        </a:rPr>
                        <a:t> October 2003:</a:t>
                      </a:r>
                      <a:r>
                        <a:rPr lang="en-US" sz="2400" b="0">
                          <a:latin typeface="Times New Roman" panose="02020603050405020304" charset="0"/>
                          <a:ea typeface="宋体" panose="02010600030101010101" pitchFamily="2" charset="-122"/>
                          <a:cs typeface="Times New Roman" panose="02020603050405020304" charset="0"/>
                        </a:rPr>
                        <a:t> Shenzhou V blasted off from the Jiuquan Satellite Launch Centre, sending China</a:t>
                      </a:r>
                      <a:r>
                        <a:rPr lang="en-US" sz="2400" b="0">
                          <a:latin typeface="Times New Roman" panose="02020603050405020304" charset="0"/>
                          <a:cs typeface="Times New Roman" panose="02020603050405020304" charset="0"/>
                        </a:rPr>
                        <a:t>’</a:t>
                      </a:r>
                      <a:r>
                        <a:rPr lang="en-US" sz="2400" b="0">
                          <a:latin typeface="Times New Roman" panose="02020603050405020304" charset="0"/>
                          <a:ea typeface="宋体" panose="02010600030101010101" pitchFamily="2" charset="-122"/>
                          <a:cs typeface="Times New Roman" panose="02020603050405020304" charset="0"/>
                        </a:rPr>
                        <a:t>s first astronaut into space. </a:t>
                      </a:r>
                      <a:endParaRPr lang="en-US" altLang="en-US" sz="2400" b="0">
                        <a:solidFill>
                          <a:srgbClr val="FF0000"/>
                        </a:solidFill>
                        <a:latin typeface="Times New Roman" panose="02020603050405020304" charset="0"/>
                        <a:ea typeface="宋体" panose="02010600030101010101" pitchFamily="2" charset="-122"/>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accent1">
                        <a:lumMod val="20000"/>
                        <a:lumOff val="80000"/>
                      </a:schemeClr>
                    </a:solidFill>
                  </a:tcPr>
                </a:tc>
              </a:tr>
              <a:tr h="1301115">
                <a:tc>
                  <a:txBody>
                    <a:bodyPr wrap="square"/>
                    <a:lstStyle/>
                    <a:p>
                      <a:pPr indent="0" algn="ctr" fontAlgn="auto">
                        <a:lnSpc>
                          <a:spcPct val="150000"/>
                        </a:lnSpc>
                        <a:buNone/>
                      </a:pPr>
                      <a:r>
                        <a:rPr lang="en-US" sz="2400" b="0">
                          <a:latin typeface="宋体" panose="02010600030101010101" pitchFamily="2" charset="-122"/>
                          <a:ea typeface="宋体" panose="02010600030101010101" pitchFamily="2" charset="-122"/>
                          <a:cs typeface="宋体" panose="02010600030101010101" pitchFamily="2" charset="-122"/>
                        </a:rPr>
                        <a:t>4</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accent2">
                        <a:lumMod val="20000"/>
                        <a:lumOff val="80000"/>
                      </a:schemeClr>
                    </a:solidFill>
                  </a:tcPr>
                </a:tc>
                <a:tc>
                  <a:txBody>
                    <a:bodyPr wrap="square"/>
                    <a:lstStyle/>
                    <a:p>
                      <a:pPr indent="0" fontAlgn="auto">
                        <a:lnSpc>
                          <a:spcPct val="150000"/>
                        </a:lnSpc>
                        <a:buNone/>
                      </a:pPr>
                      <a:r>
                        <a:rPr lang="en-US" sz="2400" b="0">
                          <a:solidFill>
                            <a:srgbClr val="FF0000"/>
                          </a:solidFill>
                          <a:latin typeface="Times New Roman" panose="02020603050405020304" charset="0"/>
                          <a:ea typeface="宋体" panose="02010600030101010101" pitchFamily="2" charset="-122"/>
                          <a:cs typeface="Times New Roman" panose="02020603050405020304" charset="0"/>
                        </a:rPr>
                        <a:t>24 April 1970:</a:t>
                      </a:r>
                      <a:r>
                        <a:rPr lang="en-US" sz="2400" b="0">
                          <a:latin typeface="Times New Roman" panose="02020603050405020304" charset="0"/>
                          <a:ea typeface="宋体" panose="02010600030101010101" pitchFamily="2" charset="-122"/>
                          <a:cs typeface="Times New Roman" panose="02020603050405020304" charset="0"/>
                        </a:rPr>
                        <a:t> China launched Dongfanghong 1, becoming the fifth country to send a satellite into orbit. </a:t>
                      </a:r>
                      <a:endParaRPr lang="en-US" altLang="en-US" sz="2400" b="0">
                        <a:solidFill>
                          <a:srgbClr val="FF0000"/>
                        </a:solidFill>
                        <a:latin typeface="Times New Roman" panose="02020603050405020304" charset="0"/>
                        <a:ea typeface="宋体" panose="02010600030101010101" pitchFamily="2" charset="-122"/>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tx2">
                        <a:lumMod val="25000"/>
                        <a:lumOff val="75000"/>
                      </a:schemeClr>
                    </a:solidFill>
                  </a:tcPr>
                </a:tc>
              </a:tr>
            </a:tbl>
          </a:graphicData>
        </a:graphic>
      </p:graphicFrame>
    </p:spTree>
    <p:custDataLst>
      <p:tags r:id="rId4"/>
    </p:custData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29050" y="8325"/>
            <a:ext cx="10969200" cy="705600"/>
          </a:xfrm>
        </p:spPr>
        <p:txBody>
          <a:bodyPr>
            <a:normAutofit fontScale="90000"/>
          </a:bodyPr>
          <a:lstStyle/>
          <a:p>
            <a:br>
              <a:rPr lang="zh-CN" altLang="en-US">
                <a:solidFill>
                  <a:srgbClr val="555DF1"/>
                </a:solidFill>
                <a:effectLst>
                  <a:outerShdw blurRad="38100" dist="25400" dir="5400000" algn="ctr" rotWithShape="0">
                    <a:srgbClr val="6E747A">
                      <a:alpha val="43000"/>
                    </a:srgbClr>
                  </a:outerShdw>
                </a:effectLst>
                <a:sym typeface="+mn-ea"/>
              </a:rPr>
            </a:br>
            <a:r>
              <a:rPr lang="zh-CN" altLang="en-US">
                <a:solidFill>
                  <a:srgbClr val="555DF1"/>
                </a:solidFill>
                <a:effectLst>
                  <a:outerShdw blurRad="38100" dist="25400" dir="5400000" algn="ctr" rotWithShape="0">
                    <a:srgbClr val="6E747A">
                      <a:alpha val="43000"/>
                    </a:srgbClr>
                  </a:outerShdw>
                </a:effectLst>
                <a:sym typeface="+mn-ea"/>
              </a:rPr>
              <a:t>China</a:t>
            </a:r>
            <a:r>
              <a:rPr lang="en-US" altLang="zh-CN">
                <a:solidFill>
                  <a:srgbClr val="555DF1"/>
                </a:solidFill>
                <a:effectLst>
                  <a:outerShdw blurRad="38100" dist="25400" dir="5400000" algn="ctr" rotWithShape="0">
                    <a:srgbClr val="6E747A">
                      <a:alpha val="43000"/>
                    </a:srgbClr>
                  </a:outerShdw>
                </a:effectLst>
                <a:sym typeface="+mn-ea"/>
              </a:rPr>
              <a:t>’</a:t>
            </a:r>
            <a:r>
              <a:rPr lang="zh-CN" altLang="en-US">
                <a:solidFill>
                  <a:srgbClr val="555DF1"/>
                </a:solidFill>
                <a:effectLst>
                  <a:outerShdw blurRad="38100" dist="25400" dir="5400000" algn="ctr" rotWithShape="0">
                    <a:srgbClr val="6E747A">
                      <a:alpha val="43000"/>
                    </a:srgbClr>
                  </a:outerShdw>
                </a:effectLst>
                <a:sym typeface="+mn-ea"/>
              </a:rPr>
              <a:t>s space development and achievements</a:t>
            </a:r>
            <a:br>
              <a:rPr lang="zh-CN" altLang="en-US">
                <a:solidFill>
                  <a:srgbClr val="555DF1"/>
                </a:solidFill>
                <a:effectLst>
                  <a:outerShdw blurRad="38100" dist="25400" dir="5400000" algn="ctr" rotWithShape="0">
                    <a:srgbClr val="6E747A">
                      <a:alpha val="43000"/>
                    </a:srgbClr>
                  </a:outerShdw>
                </a:effectLst>
              </a:rPr>
            </a:br>
            <a:endParaRPr lang="zh-CN" altLang="en-US"/>
          </a:p>
        </p:txBody>
      </p:sp>
      <p:grpSp>
        <p:nvGrpSpPr>
          <p:cNvPr id="58" name="Group 21_1"/>
          <p:cNvGrpSpPr/>
          <p:nvPr/>
        </p:nvGrpSpPr>
        <p:grpSpPr>
          <a:xfrm>
            <a:off x="-947420" y="0"/>
            <a:ext cx="13139420" cy="6560185"/>
            <a:chOff x="-1013679" y="-43169"/>
            <a:chExt cx="12858769" cy="6560166"/>
          </a:xfrm>
        </p:grpSpPr>
        <p:grpSp>
          <p:nvGrpSpPr>
            <p:cNvPr id="60" name="组合 59"/>
            <p:cNvGrpSpPr/>
            <p:nvPr/>
          </p:nvGrpSpPr>
          <p:grpSpPr>
            <a:xfrm>
              <a:off x="9683417" y="6288397"/>
              <a:ext cx="2161673" cy="228600"/>
              <a:chOff x="2805536" y="-1467853"/>
              <a:chExt cx="2161673" cy="228600"/>
            </a:xfrm>
          </p:grpSpPr>
          <p:sp>
            <p:nvSpPr>
              <p:cNvPr id="67" name="椭圆 66"/>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椭圆 67"/>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椭圆 68"/>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椭圆 69"/>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椭圆 70"/>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1" name="组合 60"/>
            <p:cNvGrpSpPr/>
            <p:nvPr/>
          </p:nvGrpSpPr>
          <p:grpSpPr>
            <a:xfrm flipH="1" flipV="1">
              <a:off x="-1013679" y="-43169"/>
              <a:ext cx="4948007" cy="573258"/>
              <a:chOff x="-460228" y="4964882"/>
              <a:chExt cx="16582544" cy="1921192"/>
            </a:xfrm>
          </p:grpSpPr>
          <p:sp>
            <p:nvSpPr>
              <p:cNvPr id="62"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102" name="文本框 101"/>
          <p:cNvSpPr txBox="1"/>
          <p:nvPr/>
        </p:nvSpPr>
        <p:spPr>
          <a:xfrm>
            <a:off x="420370" y="1004570"/>
            <a:ext cx="9648825" cy="1568450"/>
          </a:xfrm>
          <a:prstGeom prst="rect">
            <a:avLst/>
          </a:prstGeom>
          <a:noFill/>
          <a:ln w="9525">
            <a:noFill/>
          </a:ln>
        </p:spPr>
        <p:txBody>
          <a:bodyPr wrap="square">
            <a:spAutoFit/>
          </a:bodyPr>
          <a:lstStyle/>
          <a:p>
            <a:pPr indent="0"/>
            <a:r>
              <a:rPr lang="en-US" sz="2400" b="0">
                <a:latin typeface="Times New Roman" panose="02020603050405020304" charset="0"/>
              </a:rPr>
              <a:t>1. Which of these spacecraft had a human on board when launched?</a:t>
            </a:r>
            <a:endParaRPr lang="en-US" sz="2400" b="0">
              <a:latin typeface="Times New Roman" panose="02020603050405020304" charset="0"/>
            </a:endParaRPr>
          </a:p>
          <a:p>
            <a:pPr indent="0"/>
            <a:r>
              <a:rPr lang="en-US" sz="2400" b="0">
                <a:latin typeface="Times New Roman" panose="02020603050405020304" charset="0"/>
              </a:rPr>
              <a:t> </a:t>
            </a:r>
            <a:endParaRPr lang="en-US" sz="2400" b="0">
              <a:latin typeface="Times New Roman" panose="02020603050405020304" charset="0"/>
            </a:endParaRPr>
          </a:p>
          <a:p>
            <a:pPr indent="0"/>
            <a:endParaRPr lang="en-US" sz="2400" b="0">
              <a:latin typeface="Times New Roman" panose="02020603050405020304" charset="0"/>
            </a:endParaRPr>
          </a:p>
          <a:p>
            <a:endParaRPr lang="zh-CN" altLang="en-US" sz="2400"/>
          </a:p>
        </p:txBody>
      </p:sp>
      <p:sp>
        <p:nvSpPr>
          <p:cNvPr id="3" name="文本框 2"/>
          <p:cNvSpPr txBox="1"/>
          <p:nvPr/>
        </p:nvSpPr>
        <p:spPr>
          <a:xfrm>
            <a:off x="242570" y="3138805"/>
            <a:ext cx="10728325" cy="3046095"/>
          </a:xfrm>
          <a:prstGeom prst="rect">
            <a:avLst/>
          </a:prstGeom>
          <a:noFill/>
        </p:spPr>
        <p:txBody>
          <a:bodyPr wrap="square" rtlCol="0" anchor="t">
            <a:spAutoFit/>
          </a:bodyPr>
          <a:lstStyle/>
          <a:p>
            <a:pPr indent="0"/>
            <a:r>
              <a:rPr lang="en-US" sz="2400">
                <a:latin typeface="Times New Roman" panose="02020603050405020304" charset="0"/>
                <a:sym typeface="+mn-ea"/>
              </a:rPr>
              <a:t>2. What are the recent events in China’s space programme? </a:t>
            </a:r>
            <a:endParaRPr lang="en-US" altLang="en-US" sz="2400">
              <a:latin typeface="Times New Roman" panose="02020603050405020304" charset="0"/>
              <a:sym typeface="+mn-ea"/>
            </a:endParaRPr>
          </a:p>
          <a:p>
            <a:pPr indent="0"/>
            <a:endParaRPr lang="en-US" altLang="en-US" sz="2400">
              <a:latin typeface="Times New Roman" panose="02020603050405020304" charset="0"/>
              <a:sym typeface="+mn-ea"/>
            </a:endParaRPr>
          </a:p>
          <a:p>
            <a:pPr indent="0"/>
            <a:endParaRPr lang="en-US" altLang="en-US" sz="2400">
              <a:latin typeface="Times New Roman" panose="02020603050405020304" charset="0"/>
              <a:sym typeface="+mn-ea"/>
            </a:endParaRPr>
          </a:p>
          <a:p>
            <a:pPr indent="0"/>
            <a:endParaRPr lang="en-US" altLang="en-US" sz="2400">
              <a:latin typeface="Times New Roman" panose="02020603050405020304" charset="0"/>
              <a:sym typeface="+mn-ea"/>
            </a:endParaRPr>
          </a:p>
          <a:p>
            <a:pPr indent="0"/>
            <a:endParaRPr lang="en-US" altLang="en-US" sz="2400">
              <a:latin typeface="Times New Roman" panose="02020603050405020304" charset="0"/>
              <a:sym typeface="+mn-ea"/>
            </a:endParaRPr>
          </a:p>
          <a:p>
            <a:endParaRPr lang="en-US" altLang="en-US" sz="2400">
              <a:latin typeface="Times New Roman" panose="02020603050405020304" charset="0"/>
              <a:sym typeface="+mn-ea"/>
            </a:endParaRPr>
          </a:p>
        </p:txBody>
      </p:sp>
      <p:sp>
        <p:nvSpPr>
          <p:cNvPr id="5" name="文本框 4"/>
          <p:cNvSpPr txBox="1"/>
          <p:nvPr/>
        </p:nvSpPr>
        <p:spPr>
          <a:xfrm>
            <a:off x="842010" y="1696085"/>
            <a:ext cx="4728210" cy="460375"/>
          </a:xfrm>
          <a:prstGeom prst="rect">
            <a:avLst/>
          </a:prstGeom>
          <a:noFill/>
        </p:spPr>
        <p:txBody>
          <a:bodyPr wrap="square" rtlCol="0">
            <a:spAutoFit/>
          </a:bodyPr>
          <a:lstStyle/>
          <a:p>
            <a:r>
              <a:rPr lang="zh-CN" altLang="en-US" sz="2400">
                <a:solidFill>
                  <a:srgbClr val="FF0000"/>
                </a:solidFill>
              </a:rPr>
              <a:t>Shengzhou V. </a:t>
            </a:r>
            <a:endParaRPr lang="zh-CN" altLang="en-US" sz="2400">
              <a:solidFill>
                <a:srgbClr val="FF0000"/>
              </a:solidFill>
            </a:endParaRPr>
          </a:p>
        </p:txBody>
      </p:sp>
      <p:sp>
        <p:nvSpPr>
          <p:cNvPr id="6" name="文本框 5"/>
          <p:cNvSpPr txBox="1"/>
          <p:nvPr/>
        </p:nvSpPr>
        <p:spPr>
          <a:xfrm>
            <a:off x="506730" y="3896360"/>
            <a:ext cx="9476105" cy="1753235"/>
          </a:xfrm>
          <a:prstGeom prst="rect">
            <a:avLst/>
          </a:prstGeom>
          <a:noFill/>
        </p:spPr>
        <p:txBody>
          <a:bodyPr wrap="square" rtlCol="0">
            <a:spAutoFit/>
          </a:bodyPr>
          <a:lstStyle/>
          <a:p>
            <a:pPr fontAlgn="auto">
              <a:lnSpc>
                <a:spcPct val="150000"/>
              </a:lnSpc>
            </a:pPr>
            <a:r>
              <a:rPr lang="zh-CN" altLang="en-US" sz="2400">
                <a:solidFill>
                  <a:srgbClr val="FF0000"/>
                </a:solidFill>
              </a:rPr>
              <a:t>For example, on July 4, 2021, the Shenzhou-12 crew successfully completed all the scheduled tasks during the exit activity, which lasted about seven hours.</a:t>
            </a:r>
            <a:endParaRPr lang="zh-CN" altLang="en-US" sz="2400">
              <a:solidFill>
                <a:srgbClr val="FF0000"/>
              </a:solidFill>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11505" y="8255"/>
            <a:ext cx="10968990" cy="678180"/>
          </a:xfrm>
        </p:spPr>
        <p:txBody>
          <a:bodyPr>
            <a:normAutofit fontScale="90000"/>
          </a:bodyPr>
          <a:lstStyle/>
          <a:p>
            <a:r>
              <a:rPr lang="en-US" altLang="zh-CN">
                <a:solidFill>
                  <a:schemeClr val="accent1"/>
                </a:solidFill>
                <a:effectLst>
                  <a:outerShdw blurRad="38100" dist="25400" dir="5400000" algn="ctr" rotWithShape="0">
                    <a:srgbClr val="6E747A">
                      <a:alpha val="43000"/>
                    </a:srgbClr>
                  </a:outerShdw>
                </a:effectLst>
              </a:rPr>
              <a:t>Reading</a:t>
            </a:r>
            <a:r>
              <a:rPr lang="en-US" altLang="zh-CN"/>
              <a:t>       </a:t>
            </a:r>
            <a:r>
              <a:rPr lang="en-US" altLang="zh-CN">
                <a:solidFill>
                  <a:srgbClr val="FF0000"/>
                </a:solidFill>
                <a:latin typeface="微软雅黑" panose="020B0503020204020204" pitchFamily="34" charset="-122"/>
                <a:cs typeface="Times New Roman" panose="02020603050405020304" charset="0"/>
              </a:rPr>
              <a:t>The Call of the Challenger</a:t>
            </a:r>
            <a:endParaRPr lang="en-US" altLang="zh-CN">
              <a:solidFill>
                <a:srgbClr val="FF0000"/>
              </a:solidFill>
              <a:latin typeface="微软雅黑" panose="020B0503020204020204" pitchFamily="34" charset="-122"/>
              <a:cs typeface="Times New Roman" panose="02020603050405020304" charset="0"/>
            </a:endParaRPr>
          </a:p>
        </p:txBody>
      </p:sp>
      <p:grpSp>
        <p:nvGrpSpPr>
          <p:cNvPr id="58" name="Group 21_1"/>
          <p:cNvGrpSpPr/>
          <p:nvPr/>
        </p:nvGrpSpPr>
        <p:grpSpPr>
          <a:xfrm>
            <a:off x="-708025" y="0"/>
            <a:ext cx="12900025" cy="6560185"/>
            <a:chOff x="-1013679" y="-43169"/>
            <a:chExt cx="12858769" cy="6560166"/>
          </a:xfrm>
        </p:grpSpPr>
        <p:grpSp>
          <p:nvGrpSpPr>
            <p:cNvPr id="60" name="组合 59"/>
            <p:cNvGrpSpPr/>
            <p:nvPr/>
          </p:nvGrpSpPr>
          <p:grpSpPr>
            <a:xfrm>
              <a:off x="9683417" y="6288397"/>
              <a:ext cx="2161673" cy="228600"/>
              <a:chOff x="2805536" y="-1467853"/>
              <a:chExt cx="2161673" cy="228600"/>
            </a:xfrm>
          </p:grpSpPr>
          <p:sp>
            <p:nvSpPr>
              <p:cNvPr id="67" name="椭圆 66"/>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椭圆 67"/>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椭圆 68"/>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椭圆 69"/>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椭圆 70"/>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1" name="组合 60"/>
            <p:cNvGrpSpPr/>
            <p:nvPr/>
          </p:nvGrpSpPr>
          <p:grpSpPr>
            <a:xfrm flipH="1" flipV="1">
              <a:off x="-1013679" y="-43169"/>
              <a:ext cx="4948007" cy="573258"/>
              <a:chOff x="-460228" y="4964882"/>
              <a:chExt cx="16582544" cy="1921192"/>
            </a:xfrm>
          </p:grpSpPr>
          <p:sp>
            <p:nvSpPr>
              <p:cNvPr id="62"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aphicFrame>
        <p:nvGraphicFramePr>
          <p:cNvPr id="3" name="表格 2"/>
          <p:cNvGraphicFramePr>
            <a:graphicFrameLocks noGrp="1"/>
          </p:cNvGraphicFramePr>
          <p:nvPr>
            <p:custDataLst>
              <p:tags r:id="rId1"/>
            </p:custDataLst>
          </p:nvPr>
        </p:nvGraphicFramePr>
        <p:xfrm>
          <a:off x="460375" y="868680"/>
          <a:ext cx="11247755" cy="5691505"/>
        </p:xfrm>
        <a:graphic>
          <a:graphicData uri="http://schemas.openxmlformats.org/drawingml/2006/table">
            <a:tbl>
              <a:tblPr firstRow="1" bandRow="1">
                <a:tableStyleId>{5940675A-B579-460E-94D1-54222C63F5DA}</a:tableStyleId>
              </a:tblPr>
              <a:tblGrid>
                <a:gridCol w="11247755"/>
              </a:tblGrid>
              <a:tr h="2040255">
                <a:tc>
                  <a:txBody>
                    <a:bodyPr wrap="square"/>
                    <a:lstStyle/>
                    <a:p>
                      <a:pPr indent="0" fontAlgn="auto">
                        <a:lnSpc>
                          <a:spcPct val="200000"/>
                        </a:lnSpc>
                        <a:buNone/>
                      </a:pPr>
                      <a:r>
                        <a:rPr lang="en-US" sz="2400" b="0">
                          <a:latin typeface="Times New Roman" panose="02020603050405020304" charset="0"/>
                          <a:ea typeface="宋体" panose="02010600030101010101" pitchFamily="2" charset="-122"/>
                          <a:cs typeface="Times New Roman" panose="02020603050405020304" charset="0"/>
                        </a:rPr>
                        <a:t>1. The first satellite was launched by the USSR in _______. </a:t>
                      </a:r>
                      <a:endParaRPr lang="en-US" sz="2400" b="0">
                        <a:latin typeface="Times New Roman" panose="02020603050405020304" charset="0"/>
                        <a:ea typeface="宋体" panose="02010600030101010101" pitchFamily="2" charset="-122"/>
                        <a:cs typeface="Times New Roman" panose="02020603050405020304" charset="0"/>
                      </a:endParaRPr>
                    </a:p>
                    <a:p>
                      <a:pPr indent="0" fontAlgn="auto">
                        <a:lnSpc>
                          <a:spcPct val="200000"/>
                        </a:lnSpc>
                        <a:buNone/>
                      </a:pPr>
                      <a:r>
                        <a:rPr lang="en-US" altLang="zh-CN" sz="2400">
                          <a:latin typeface="Times New Roman" panose="02020603050405020304" charset="0"/>
                          <a:ea typeface="宋体" panose="02010600030101010101" pitchFamily="2" charset="-122"/>
                          <a:cs typeface="Times New Roman" panose="02020603050405020304" charset="0"/>
                        </a:rPr>
                        <a:t>   A  1945                B  1962               C  1957</a:t>
                      </a:r>
                      <a:endParaRPr lang="en-US" altLang="zh-CN" sz="2400">
                        <a:latin typeface="Times New Roman" panose="02020603050405020304" charset="0"/>
                        <a:ea typeface="宋体" panose="02010600030101010101" pitchFamily="2" charset="-122"/>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accent1">
                        <a:lumMod val="20000"/>
                        <a:lumOff val="80000"/>
                      </a:schemeClr>
                    </a:solidFill>
                  </a:tcPr>
                </a:tc>
              </a:tr>
              <a:tr h="1827530">
                <a:tc>
                  <a:txBody>
                    <a:bodyPr wrap="square"/>
                    <a:lstStyle/>
                    <a:p>
                      <a:pPr indent="0" fontAlgn="auto">
                        <a:lnSpc>
                          <a:spcPct val="200000"/>
                        </a:lnSpc>
                        <a:buNone/>
                      </a:pPr>
                      <a:r>
                        <a:rPr lang="en-US" sz="2400" b="0">
                          <a:latin typeface="Times New Roman" panose="02020603050405020304" charset="0"/>
                          <a:ea typeface="宋体" panose="02010600030101010101" pitchFamily="2" charset="-122"/>
                          <a:cs typeface="Times New Roman" panose="02020603050405020304" charset="0"/>
                        </a:rPr>
                        <a:t>2. The first person in space was _______. </a:t>
                      </a:r>
                      <a:endParaRPr lang="en-US" sz="2400" b="0">
                        <a:latin typeface="Times New Roman" panose="02020603050405020304" charset="0"/>
                        <a:ea typeface="宋体" panose="02010600030101010101" pitchFamily="2" charset="-122"/>
                        <a:cs typeface="Times New Roman" panose="02020603050405020304" charset="0"/>
                      </a:endParaRPr>
                    </a:p>
                    <a:p>
                      <a:pPr indent="0" fontAlgn="auto">
                        <a:lnSpc>
                          <a:spcPct val="200000"/>
                        </a:lnSpc>
                        <a:buNone/>
                      </a:pPr>
                      <a:r>
                        <a:rPr lang="en-US" altLang="zh-CN" sz="2400">
                          <a:latin typeface="Times New Roman" panose="02020603050405020304" charset="0"/>
                          <a:ea typeface="宋体" panose="02010600030101010101" pitchFamily="2" charset="-122"/>
                          <a:cs typeface="Times New Roman" panose="02020603050405020304" charset="0"/>
                        </a:rPr>
                        <a:t>   A  Robert Crippen      B  Yuri Gagarin       C  Neil Armstrong</a:t>
                      </a:r>
                      <a:endParaRPr lang="en-US" altLang="zh-CN" sz="2400">
                        <a:latin typeface="Times New Roman" panose="02020603050405020304" charset="0"/>
                        <a:ea typeface="宋体" panose="02010600030101010101" pitchFamily="2" charset="-122"/>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accent1">
                        <a:lumMod val="40000"/>
                        <a:lumOff val="60000"/>
                      </a:schemeClr>
                    </a:solidFill>
                  </a:tcPr>
                </a:tc>
              </a:tr>
              <a:tr h="1823720">
                <a:tc>
                  <a:txBody>
                    <a:bodyPr wrap="square"/>
                    <a:lstStyle/>
                    <a:p>
                      <a:pPr indent="0" fontAlgn="auto">
                        <a:lnSpc>
                          <a:spcPct val="200000"/>
                        </a:lnSpc>
                        <a:buNone/>
                      </a:pPr>
                      <a:r>
                        <a:rPr lang="en-US" sz="2400" b="0">
                          <a:latin typeface="Times New Roman" panose="02020603050405020304" charset="0"/>
                          <a:ea typeface="宋体" panose="02010600030101010101" pitchFamily="2" charset="-122"/>
                          <a:cs typeface="Times New Roman" panose="02020603050405020304" charset="0"/>
                        </a:rPr>
                        <a:t>3. The person to walk in space was _______. </a:t>
                      </a:r>
                      <a:endParaRPr lang="en-US" sz="2400" b="0">
                        <a:latin typeface="Times New Roman" panose="02020603050405020304" charset="0"/>
                        <a:ea typeface="宋体" panose="02010600030101010101" pitchFamily="2" charset="-122"/>
                        <a:cs typeface="Times New Roman" panose="02020603050405020304" charset="0"/>
                      </a:endParaRPr>
                    </a:p>
                    <a:p>
                      <a:pPr indent="0" fontAlgn="auto">
                        <a:lnSpc>
                          <a:spcPct val="200000"/>
                        </a:lnSpc>
                        <a:buNone/>
                      </a:pPr>
                      <a:r>
                        <a:rPr lang="en-US" altLang="zh-CN" sz="2400">
                          <a:latin typeface="Times New Roman" panose="02020603050405020304" charset="0"/>
                          <a:ea typeface="宋体" panose="02010600030101010101" pitchFamily="2" charset="-122"/>
                          <a:cs typeface="Times New Roman" panose="02020603050405020304" charset="0"/>
                        </a:rPr>
                        <a:t>   A  Alexiei Leonov      B  William McCool     C  Yang Liwei</a:t>
                      </a:r>
                      <a:endParaRPr lang="en-US" altLang="zh-CN" sz="2400">
                        <a:latin typeface="Times New Roman" panose="02020603050405020304" charset="0"/>
                        <a:ea typeface="宋体" panose="02010600030101010101" pitchFamily="2" charset="-122"/>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accent3">
                        <a:lumMod val="40000"/>
                        <a:lumOff val="60000"/>
                      </a:schemeClr>
                    </a:solidFill>
                  </a:tcPr>
                </a:tc>
              </a:tr>
            </a:tbl>
          </a:graphicData>
        </a:graphic>
      </p:graphicFrame>
      <p:sp>
        <p:nvSpPr>
          <p:cNvPr id="4" name="文本框 3"/>
          <p:cNvSpPr txBox="1"/>
          <p:nvPr/>
        </p:nvSpPr>
        <p:spPr>
          <a:xfrm>
            <a:off x="6791960" y="1080135"/>
            <a:ext cx="622300" cy="460375"/>
          </a:xfrm>
          <a:prstGeom prst="rect">
            <a:avLst/>
          </a:prstGeom>
          <a:noFill/>
        </p:spPr>
        <p:txBody>
          <a:bodyPr wrap="square" rtlCol="0">
            <a:spAutoFit/>
          </a:bodyPr>
          <a:lstStyle/>
          <a:p>
            <a:r>
              <a:rPr lang="en-US" altLang="zh-CN"/>
              <a:t> </a:t>
            </a:r>
            <a:r>
              <a:rPr lang="en-US" altLang="zh-CN" sz="2400" b="1">
                <a:solidFill>
                  <a:srgbClr val="FF0000"/>
                </a:solidFill>
              </a:rPr>
              <a:t>C</a:t>
            </a:r>
            <a:endParaRPr lang="en-US" altLang="zh-CN" sz="2400" b="1">
              <a:solidFill>
                <a:srgbClr val="FF0000"/>
              </a:solidFill>
            </a:endParaRPr>
          </a:p>
        </p:txBody>
      </p:sp>
      <p:sp>
        <p:nvSpPr>
          <p:cNvPr id="5" name="文本框 4"/>
          <p:cNvSpPr txBox="1"/>
          <p:nvPr/>
        </p:nvSpPr>
        <p:spPr>
          <a:xfrm>
            <a:off x="4617720" y="3034665"/>
            <a:ext cx="762000" cy="460375"/>
          </a:xfrm>
          <a:prstGeom prst="rect">
            <a:avLst/>
          </a:prstGeom>
          <a:noFill/>
        </p:spPr>
        <p:txBody>
          <a:bodyPr wrap="square" rtlCol="0">
            <a:spAutoFit/>
          </a:bodyPr>
          <a:lstStyle/>
          <a:p>
            <a:r>
              <a:rPr lang="en-US" altLang="zh-CN"/>
              <a:t>  </a:t>
            </a:r>
            <a:r>
              <a:rPr lang="en-US" altLang="zh-CN" sz="2400" b="1">
                <a:solidFill>
                  <a:srgbClr val="FF0000"/>
                </a:solidFill>
              </a:rPr>
              <a:t>B</a:t>
            </a:r>
            <a:endParaRPr lang="en-US" altLang="zh-CN" sz="2400" b="1">
              <a:solidFill>
                <a:srgbClr val="FF0000"/>
              </a:solidFill>
            </a:endParaRPr>
          </a:p>
        </p:txBody>
      </p:sp>
      <p:sp>
        <p:nvSpPr>
          <p:cNvPr id="6" name="文本框 5"/>
          <p:cNvSpPr txBox="1"/>
          <p:nvPr/>
        </p:nvSpPr>
        <p:spPr>
          <a:xfrm>
            <a:off x="5055870" y="4864100"/>
            <a:ext cx="677545" cy="460375"/>
          </a:xfrm>
          <a:prstGeom prst="rect">
            <a:avLst/>
          </a:prstGeom>
          <a:noFill/>
        </p:spPr>
        <p:txBody>
          <a:bodyPr wrap="square" rtlCol="0">
            <a:spAutoFit/>
          </a:bodyPr>
          <a:lstStyle/>
          <a:p>
            <a:r>
              <a:rPr lang="en-US" altLang="zh-CN"/>
              <a:t> </a:t>
            </a:r>
            <a:r>
              <a:rPr lang="en-US" altLang="zh-CN" sz="2400" b="1">
                <a:solidFill>
                  <a:srgbClr val="FF0000"/>
                </a:solidFill>
              </a:rPr>
              <a:t>A</a:t>
            </a:r>
            <a:endParaRPr lang="en-US" altLang="zh-CN" sz="2400" b="1">
              <a:solidFill>
                <a:srgbClr val="FF0000"/>
              </a:solidFill>
            </a:endParaRPr>
          </a:p>
        </p:txBody>
      </p:sp>
    </p:spTree>
    <p:custDataLst>
      <p:tags r:id="rId2"/>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custDataLst>
              <p:tags r:id="rId1"/>
            </p:custDataLst>
          </p:nvPr>
        </p:nvGraphicFramePr>
        <p:xfrm>
          <a:off x="460375" y="389255"/>
          <a:ext cx="11233785" cy="5852160"/>
        </p:xfrm>
        <a:graphic>
          <a:graphicData uri="http://schemas.openxmlformats.org/drawingml/2006/table">
            <a:tbl>
              <a:tblPr firstRow="1" bandRow="1">
                <a:tableStyleId>{5940675A-B579-460E-94D1-54222C63F5DA}</a:tableStyleId>
              </a:tblPr>
              <a:tblGrid>
                <a:gridCol w="11233785"/>
              </a:tblGrid>
              <a:tr h="2926080">
                <a:tc>
                  <a:txBody>
                    <a:bodyPr wrap="square"/>
                    <a:lstStyle/>
                    <a:p>
                      <a:pPr indent="0" fontAlgn="auto">
                        <a:lnSpc>
                          <a:spcPct val="200000"/>
                        </a:lnSpc>
                        <a:buNone/>
                      </a:pPr>
                      <a:r>
                        <a:rPr lang="en-US" sz="2400" b="0">
                          <a:latin typeface="Times New Roman" panose="02020603050405020304" charset="0"/>
                          <a:ea typeface="宋体" panose="02010600030101010101" pitchFamily="2" charset="-122"/>
                          <a:cs typeface="Times New Roman" panose="02020603050405020304" charset="0"/>
                        </a:rPr>
                        <a:t>4. The first space station was Salyu</a:t>
                      </a:r>
                      <a:r>
                        <a:rPr lang="en-US" sz="2400" b="0">
                          <a:latin typeface="Times New Roman" panose="02020603050405020304" charset="0"/>
                          <a:cs typeface="Times New Roman" panose="02020603050405020304" charset="0"/>
                        </a:rPr>
                        <a:t>t</a:t>
                      </a:r>
                      <a:r>
                        <a:rPr lang="en-US" sz="2400" b="0">
                          <a:latin typeface="Times New Roman" panose="02020603050405020304" charset="0"/>
                          <a:ea typeface="宋体" panose="02010600030101010101" pitchFamily="2" charset="-122"/>
                          <a:cs typeface="Times New Roman" panose="02020603050405020304" charset="0"/>
                        </a:rPr>
                        <a:t> </a:t>
                      </a:r>
                      <a:r>
                        <a:rPr lang="en-US" sz="2400" b="0">
                          <a:latin typeface="Times New Roman" panose="02020603050405020304" charset="0"/>
                          <a:cs typeface="Times New Roman" panose="02020603050405020304" charset="0"/>
                        </a:rPr>
                        <a:t>Ⅰ</a:t>
                      </a:r>
                      <a:r>
                        <a:rPr lang="en-US" sz="2400" b="0">
                          <a:latin typeface="Times New Roman" panose="02020603050405020304" charset="0"/>
                          <a:ea typeface="宋体" panose="02010600030101010101" pitchFamily="2" charset="-122"/>
                          <a:cs typeface="Times New Roman" panose="02020603050405020304" charset="0"/>
                        </a:rPr>
                        <a:t>, which was launched by __________. </a:t>
                      </a:r>
                      <a:endParaRPr lang="en-US" sz="2400" b="0">
                        <a:latin typeface="Times New Roman" panose="02020603050405020304" charset="0"/>
                        <a:ea typeface="宋体" panose="02010600030101010101" pitchFamily="2" charset="-122"/>
                        <a:cs typeface="Times New Roman" panose="02020603050405020304" charset="0"/>
                      </a:endParaRPr>
                    </a:p>
                    <a:p>
                      <a:pPr indent="0" fontAlgn="auto">
                        <a:lnSpc>
                          <a:spcPct val="200000"/>
                        </a:lnSpc>
                        <a:buNone/>
                      </a:pPr>
                      <a:r>
                        <a:rPr lang="en-US" altLang="zh-CN" sz="2400">
                          <a:latin typeface="Times New Roman" panose="02020603050405020304" charset="0"/>
                          <a:ea typeface="宋体" panose="02010600030101010101" pitchFamily="2" charset="-122"/>
                          <a:cs typeface="Times New Roman" panose="02020603050405020304" charset="0"/>
                        </a:rPr>
                        <a:t>     A  the USA            </a:t>
                      </a:r>
                      <a:endParaRPr lang="en-US" altLang="zh-CN" sz="2400">
                        <a:latin typeface="Times New Roman" panose="02020603050405020304" charset="0"/>
                        <a:ea typeface="宋体" panose="02010600030101010101" pitchFamily="2" charset="-122"/>
                        <a:cs typeface="Times New Roman" panose="02020603050405020304" charset="0"/>
                      </a:endParaRPr>
                    </a:p>
                    <a:p>
                      <a:pPr indent="0" fontAlgn="auto">
                        <a:lnSpc>
                          <a:spcPct val="200000"/>
                        </a:lnSpc>
                        <a:buNone/>
                      </a:pPr>
                      <a:r>
                        <a:rPr lang="en-US" altLang="zh-CN" sz="2400">
                          <a:latin typeface="Times New Roman" panose="02020603050405020304" charset="0"/>
                          <a:ea typeface="宋体" panose="02010600030101010101" pitchFamily="2" charset="-122"/>
                          <a:cs typeface="Times New Roman" panose="02020603050405020304" charset="0"/>
                        </a:rPr>
                        <a:t>     B  the USSR           </a:t>
                      </a:r>
                      <a:endParaRPr lang="en-US" altLang="zh-CN" sz="2400">
                        <a:latin typeface="Times New Roman" panose="02020603050405020304" charset="0"/>
                        <a:ea typeface="宋体" panose="02010600030101010101" pitchFamily="2" charset="-122"/>
                        <a:cs typeface="Times New Roman" panose="02020603050405020304" charset="0"/>
                      </a:endParaRPr>
                    </a:p>
                    <a:p>
                      <a:pPr indent="0" fontAlgn="auto">
                        <a:lnSpc>
                          <a:spcPct val="200000"/>
                        </a:lnSpc>
                        <a:buNone/>
                      </a:pPr>
                      <a:r>
                        <a:rPr lang="en-US" altLang="zh-CN" sz="2400">
                          <a:latin typeface="Times New Roman" panose="02020603050405020304" charset="0"/>
                          <a:ea typeface="宋体" panose="02010600030101010101" pitchFamily="2" charset="-122"/>
                          <a:cs typeface="Times New Roman" panose="02020603050405020304" charset="0"/>
                        </a:rPr>
                        <a:t>     C  the European Space Agency</a:t>
                      </a:r>
                      <a:endParaRPr lang="en-US" altLang="zh-CN" sz="2400">
                        <a:latin typeface="Times New Roman" panose="02020603050405020304" charset="0"/>
                        <a:ea typeface="宋体" panose="02010600030101010101" pitchFamily="2" charset="-122"/>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accent1">
                        <a:lumMod val="40000"/>
                        <a:lumOff val="60000"/>
                      </a:schemeClr>
                    </a:solidFill>
                  </a:tcPr>
                </a:tc>
              </a:tr>
              <a:tr h="2926080">
                <a:tc>
                  <a:txBody>
                    <a:bodyPr wrap="square"/>
                    <a:lstStyle/>
                    <a:p>
                      <a:pPr indent="0" fontAlgn="auto">
                        <a:lnSpc>
                          <a:spcPct val="200000"/>
                        </a:lnSpc>
                        <a:buNone/>
                      </a:pPr>
                      <a:r>
                        <a:rPr lang="en-US" sz="2400" b="0">
                          <a:latin typeface="Times New Roman" panose="02020603050405020304" charset="0"/>
                          <a:ea typeface="宋体" panose="02010600030101010101" pitchFamily="2" charset="-122"/>
                          <a:cs typeface="Times New Roman" panose="02020603050405020304" charset="0"/>
                        </a:rPr>
                        <a:t>5. The first spacecraft to leave the solar system was __________.</a:t>
                      </a:r>
                      <a:endParaRPr lang="en-US" sz="2400" b="0">
                        <a:latin typeface="Times New Roman" panose="02020603050405020304" charset="0"/>
                        <a:ea typeface="宋体" panose="02010600030101010101" pitchFamily="2" charset="-122"/>
                        <a:cs typeface="Times New Roman" panose="02020603050405020304" charset="0"/>
                      </a:endParaRPr>
                    </a:p>
                    <a:p>
                      <a:pPr indent="0" fontAlgn="auto">
                        <a:lnSpc>
                          <a:spcPct val="200000"/>
                        </a:lnSpc>
                        <a:buNone/>
                      </a:pPr>
                      <a:r>
                        <a:rPr lang="en-US" altLang="zh-CN" sz="2400">
                          <a:latin typeface="Times New Roman" panose="02020603050405020304" charset="0"/>
                          <a:ea typeface="宋体" panose="02010600030101010101" pitchFamily="2" charset="-122"/>
                          <a:cs typeface="Times New Roman" panose="02020603050405020304" charset="0"/>
                        </a:rPr>
                        <a:t>    A  Vostok 1           </a:t>
                      </a:r>
                      <a:endParaRPr lang="en-US" altLang="zh-CN" sz="2400">
                        <a:latin typeface="Times New Roman" panose="02020603050405020304" charset="0"/>
                        <a:ea typeface="宋体" panose="02010600030101010101" pitchFamily="2" charset="-122"/>
                        <a:cs typeface="Times New Roman" panose="02020603050405020304" charset="0"/>
                      </a:endParaRPr>
                    </a:p>
                    <a:p>
                      <a:pPr indent="0" fontAlgn="auto">
                        <a:lnSpc>
                          <a:spcPct val="200000"/>
                        </a:lnSpc>
                        <a:buNone/>
                      </a:pPr>
                      <a:r>
                        <a:rPr lang="en-US" altLang="zh-CN" sz="2400">
                          <a:latin typeface="Times New Roman" panose="02020603050405020304" charset="0"/>
                          <a:ea typeface="宋体" panose="02010600030101010101" pitchFamily="2" charset="-122"/>
                          <a:cs typeface="Times New Roman" panose="02020603050405020304" charset="0"/>
                        </a:rPr>
                        <a:t>   B  Discovery          </a:t>
                      </a:r>
                      <a:endParaRPr lang="en-US" altLang="zh-CN" sz="2400">
                        <a:latin typeface="Times New Roman" panose="02020603050405020304" charset="0"/>
                        <a:ea typeface="宋体" panose="02010600030101010101" pitchFamily="2" charset="-122"/>
                        <a:cs typeface="Times New Roman" panose="02020603050405020304" charset="0"/>
                      </a:endParaRPr>
                    </a:p>
                    <a:p>
                      <a:pPr indent="0" fontAlgn="auto">
                        <a:lnSpc>
                          <a:spcPct val="200000"/>
                        </a:lnSpc>
                        <a:buNone/>
                      </a:pPr>
                      <a:r>
                        <a:rPr lang="en-US" altLang="zh-CN" sz="2400">
                          <a:latin typeface="Times New Roman" panose="02020603050405020304" charset="0"/>
                          <a:ea typeface="宋体" panose="02010600030101010101" pitchFamily="2" charset="-122"/>
                          <a:cs typeface="Times New Roman" panose="02020603050405020304" charset="0"/>
                        </a:rPr>
                        <a:t>  C  Voyager 1 </a:t>
                      </a:r>
                      <a:endParaRPr lang="en-US" sz="2400" b="0">
                        <a:latin typeface="Times New Roman" panose="02020603050405020304" charset="0"/>
                        <a:ea typeface="宋体" panose="02010600030101010101" pitchFamily="2" charset="-122"/>
                        <a:cs typeface="Times New Roman" panose="02020603050405020304" charset="0"/>
                      </a:endParaRPr>
                    </a:p>
                  </a:txBody>
                  <a:tcPr marL="68580" marR="68580" marT="0" marB="0" vert="horz">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accent3">
                        <a:lumMod val="40000"/>
                        <a:lumOff val="60000"/>
                      </a:schemeClr>
                    </a:solidFill>
                  </a:tcPr>
                </a:tc>
              </a:tr>
            </a:tbl>
          </a:graphicData>
        </a:graphic>
      </p:graphicFrame>
      <p:sp>
        <p:nvSpPr>
          <p:cNvPr id="7" name="文本框 6"/>
          <p:cNvSpPr txBox="1"/>
          <p:nvPr/>
        </p:nvSpPr>
        <p:spPr>
          <a:xfrm>
            <a:off x="8555355" y="550545"/>
            <a:ext cx="550545" cy="460375"/>
          </a:xfrm>
          <a:prstGeom prst="rect">
            <a:avLst/>
          </a:prstGeom>
          <a:noFill/>
        </p:spPr>
        <p:txBody>
          <a:bodyPr wrap="square" rtlCol="0">
            <a:spAutoFit/>
          </a:bodyPr>
          <a:lstStyle/>
          <a:p>
            <a:r>
              <a:rPr lang="en-US" altLang="zh-CN" sz="2400" b="1">
                <a:solidFill>
                  <a:srgbClr val="FF0000"/>
                </a:solidFill>
              </a:rPr>
              <a:t>B</a:t>
            </a:r>
            <a:endParaRPr lang="en-US" altLang="zh-CN" sz="2400" b="1">
              <a:solidFill>
                <a:srgbClr val="FF0000"/>
              </a:solidFill>
            </a:endParaRPr>
          </a:p>
        </p:txBody>
      </p:sp>
      <p:sp>
        <p:nvSpPr>
          <p:cNvPr id="8" name="文本框 7"/>
          <p:cNvSpPr txBox="1"/>
          <p:nvPr/>
        </p:nvSpPr>
        <p:spPr>
          <a:xfrm>
            <a:off x="7370445" y="3498850"/>
            <a:ext cx="578485" cy="460375"/>
          </a:xfrm>
          <a:prstGeom prst="rect">
            <a:avLst/>
          </a:prstGeom>
          <a:noFill/>
        </p:spPr>
        <p:txBody>
          <a:bodyPr wrap="square" rtlCol="0">
            <a:spAutoFit/>
          </a:bodyPr>
          <a:lstStyle/>
          <a:p>
            <a:r>
              <a:rPr lang="en-US" altLang="zh-CN" sz="2400" b="1">
                <a:solidFill>
                  <a:srgbClr val="FF0000"/>
                </a:solidFill>
              </a:rPr>
              <a:t> C</a:t>
            </a:r>
            <a:endParaRPr lang="en-US" altLang="zh-CN" sz="2400" b="1">
              <a:solidFill>
                <a:srgbClr val="FF0000"/>
              </a:solidFill>
            </a:endParaRPr>
          </a:p>
        </p:txBody>
      </p:sp>
    </p:spTree>
    <p:custDataLst>
      <p:tags r:id="rId2"/>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320800" y="8255"/>
            <a:ext cx="9649460" cy="705485"/>
          </a:xfrm>
        </p:spPr>
        <p:txBody>
          <a:bodyPr/>
          <a:lstStyle/>
          <a:p>
            <a:pPr algn="ctr"/>
            <a:r>
              <a:rPr lang="zh-CN" altLang="en-US">
                <a:solidFill>
                  <a:srgbClr val="555DF1"/>
                </a:solidFill>
                <a:effectLst>
                  <a:outerShdw blurRad="38100" dist="25400" dir="5400000" algn="ctr" rotWithShape="0">
                    <a:srgbClr val="6E747A">
                      <a:alpha val="43000"/>
                    </a:srgbClr>
                  </a:outerShdw>
                </a:effectLst>
              </a:rPr>
              <a:t>Reading comprehension</a:t>
            </a:r>
            <a:r>
              <a:rPr lang="en-US" altLang="zh-CN">
                <a:solidFill>
                  <a:srgbClr val="555DF1"/>
                </a:solidFill>
                <a:effectLst>
                  <a:outerShdw blurRad="38100" dist="25400" dir="5400000" algn="ctr" rotWithShape="0">
                    <a:srgbClr val="6E747A">
                      <a:alpha val="43000"/>
                    </a:srgbClr>
                  </a:outerShdw>
                </a:effectLst>
              </a:rPr>
              <a:t> 1</a:t>
            </a:r>
            <a:endParaRPr lang="en-US" altLang="zh-CN">
              <a:solidFill>
                <a:srgbClr val="555DF1"/>
              </a:solidFill>
              <a:effectLst>
                <a:outerShdw blurRad="38100" dist="25400" dir="5400000" algn="ctr" rotWithShape="0">
                  <a:srgbClr val="6E747A">
                    <a:alpha val="43000"/>
                  </a:srgbClr>
                </a:outerShdw>
              </a:effectLst>
            </a:endParaRPr>
          </a:p>
        </p:txBody>
      </p:sp>
      <p:grpSp>
        <p:nvGrpSpPr>
          <p:cNvPr id="58" name="Group 21_1"/>
          <p:cNvGrpSpPr/>
          <p:nvPr/>
        </p:nvGrpSpPr>
        <p:grpSpPr>
          <a:xfrm>
            <a:off x="-947420" y="0"/>
            <a:ext cx="13139420" cy="6560185"/>
            <a:chOff x="-1013679" y="-43169"/>
            <a:chExt cx="12858769" cy="6560166"/>
          </a:xfrm>
        </p:grpSpPr>
        <p:grpSp>
          <p:nvGrpSpPr>
            <p:cNvPr id="60" name="组合 59"/>
            <p:cNvGrpSpPr/>
            <p:nvPr/>
          </p:nvGrpSpPr>
          <p:grpSpPr>
            <a:xfrm>
              <a:off x="9683417" y="6288397"/>
              <a:ext cx="2161673" cy="228600"/>
              <a:chOff x="2805536" y="-1467853"/>
              <a:chExt cx="2161673" cy="228600"/>
            </a:xfrm>
          </p:grpSpPr>
          <p:sp>
            <p:nvSpPr>
              <p:cNvPr id="67" name="椭圆 66"/>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椭圆 67"/>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椭圆 68"/>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椭圆 69"/>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椭圆 70"/>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1" name="组合 60"/>
            <p:cNvGrpSpPr/>
            <p:nvPr/>
          </p:nvGrpSpPr>
          <p:grpSpPr>
            <a:xfrm flipH="1" flipV="1">
              <a:off x="-1013679" y="-43169"/>
              <a:ext cx="4948007" cy="573258"/>
              <a:chOff x="-460228" y="4964882"/>
              <a:chExt cx="16582544" cy="1921192"/>
            </a:xfrm>
          </p:grpSpPr>
          <p:sp>
            <p:nvSpPr>
              <p:cNvPr id="62"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102" name="文本框 101"/>
          <p:cNvSpPr txBox="1"/>
          <p:nvPr/>
        </p:nvSpPr>
        <p:spPr>
          <a:xfrm>
            <a:off x="368300" y="970280"/>
            <a:ext cx="11455400" cy="5262245"/>
          </a:xfrm>
          <a:prstGeom prst="rect">
            <a:avLst/>
          </a:prstGeom>
          <a:noFill/>
          <a:ln w="9525">
            <a:noFill/>
          </a:ln>
        </p:spPr>
        <p:txBody>
          <a:bodyPr wrap="square">
            <a:spAutoFit/>
          </a:bodyPr>
          <a:lstStyle/>
          <a:p>
            <a:pPr indent="0" fontAlgn="auto">
              <a:lnSpc>
                <a:spcPct val="200000"/>
              </a:lnSpc>
            </a:pPr>
            <a:r>
              <a:rPr lang="en-US" sz="2400" b="0">
                <a:latin typeface="Times New Roman" panose="02020603050405020304" charset="0"/>
              </a:rPr>
              <a:t>1. When people witnessed the first lunar landing on 20</a:t>
            </a:r>
            <a:r>
              <a:rPr lang="en-US" sz="2400" b="0" baseline="30000">
                <a:latin typeface="Times New Roman" panose="02020603050405020304" charset="0"/>
              </a:rPr>
              <a:t>th</a:t>
            </a:r>
            <a:r>
              <a:rPr lang="en-US" sz="2400" b="0">
                <a:latin typeface="Times New Roman" panose="02020603050405020304" charset="0"/>
              </a:rPr>
              <a:t> July 1969, they felt_________.      A. Nervous             B. Excited              C. Sad                   D. Grateful  
</a:t>
            </a:r>
            <a:endParaRPr lang="en-US" sz="2400" b="0">
              <a:latin typeface="Times New Roman" panose="02020603050405020304" charset="0"/>
            </a:endParaRPr>
          </a:p>
          <a:p>
            <a:pPr indent="0" fontAlgn="auto">
              <a:lnSpc>
                <a:spcPct val="200000"/>
              </a:lnSpc>
            </a:pPr>
            <a:endParaRPr lang="en-US" sz="2400" b="0">
              <a:latin typeface="Times New Roman" panose="02020603050405020304" charset="0"/>
            </a:endParaRPr>
          </a:p>
          <a:p>
            <a:pPr indent="0" fontAlgn="auto">
              <a:lnSpc>
                <a:spcPct val="200000"/>
              </a:lnSpc>
            </a:pPr>
            <a:r>
              <a:rPr lang="en-US" sz="2400" b="0">
                <a:latin typeface="Times New Roman" panose="02020603050405020304" charset="0"/>
              </a:rPr>
              <a:t>2. Why was McAuliffe’s space flight special?    ___________.   A. She was going to give a speech.         B. She was the first civilian to go into space.    C. She was a space scientist.                   D. She was brave enough to go into space. 
</a:t>
            </a:r>
            <a:endParaRPr lang="en-US" sz="2400" b="0">
              <a:latin typeface="Times New Roman" panose="02020603050405020304" charset="0"/>
            </a:endParaRPr>
          </a:p>
          <a:p>
            <a:endParaRPr lang="zh-CN" altLang="en-US" sz="2400"/>
          </a:p>
        </p:txBody>
      </p:sp>
      <p:sp>
        <p:nvSpPr>
          <p:cNvPr id="3" name="文本框 2"/>
          <p:cNvSpPr txBox="1"/>
          <p:nvPr/>
        </p:nvSpPr>
        <p:spPr>
          <a:xfrm>
            <a:off x="10029190" y="1227455"/>
            <a:ext cx="705485" cy="460375"/>
          </a:xfrm>
          <a:prstGeom prst="rect">
            <a:avLst/>
          </a:prstGeom>
          <a:noFill/>
        </p:spPr>
        <p:txBody>
          <a:bodyPr wrap="square" rtlCol="0">
            <a:spAutoFit/>
          </a:bodyPr>
          <a:lstStyle/>
          <a:p>
            <a:r>
              <a:rPr lang="en-US" altLang="zh-CN" sz="2400" b="1">
                <a:solidFill>
                  <a:srgbClr val="FF0000"/>
                </a:solidFill>
              </a:rPr>
              <a:t> A</a:t>
            </a:r>
            <a:endParaRPr lang="en-US" altLang="zh-CN" sz="2400" b="1">
              <a:solidFill>
                <a:srgbClr val="FF0000"/>
              </a:solidFill>
            </a:endParaRPr>
          </a:p>
        </p:txBody>
      </p:sp>
      <p:sp>
        <p:nvSpPr>
          <p:cNvPr id="4" name="文本框 3"/>
          <p:cNvSpPr txBox="1"/>
          <p:nvPr/>
        </p:nvSpPr>
        <p:spPr>
          <a:xfrm>
            <a:off x="6685280" y="3372485"/>
            <a:ext cx="902970" cy="460375"/>
          </a:xfrm>
          <a:prstGeom prst="rect">
            <a:avLst/>
          </a:prstGeom>
          <a:noFill/>
        </p:spPr>
        <p:txBody>
          <a:bodyPr wrap="square" rtlCol="0">
            <a:spAutoFit/>
          </a:bodyPr>
          <a:lstStyle/>
          <a:p>
            <a:r>
              <a:rPr lang="en-US" altLang="zh-CN"/>
              <a:t>   </a:t>
            </a:r>
            <a:r>
              <a:rPr lang="en-US" altLang="zh-CN" sz="2400" b="1">
                <a:solidFill>
                  <a:srgbClr val="FF0000"/>
                </a:solidFill>
              </a:rPr>
              <a:t>B</a:t>
            </a:r>
            <a:endParaRPr lang="en-US" altLang="zh-CN" sz="2400" b="1">
              <a:solidFill>
                <a:srgbClr val="FF0000"/>
              </a:solidFill>
            </a:endParaRPr>
          </a:p>
        </p:txBody>
      </p:sp>
      <p:pic>
        <p:nvPicPr>
          <p:cNvPr id="101" name="图片 100"/>
          <p:cNvPicPr/>
          <p:nvPr/>
        </p:nvPicPr>
        <p:blipFill>
          <a:blip r:link="rId1"/>
          <a:stretch>
            <a:fillRect/>
          </a:stretch>
        </p:blipFill>
        <p:spPr>
          <a:xfrm>
            <a:off x="8890" y="0"/>
            <a:ext cx="1030605" cy="1228090"/>
          </a:xfrm>
          <a:prstGeom prst="rect">
            <a:avLst/>
          </a:prstGeom>
          <a:noFill/>
          <a:ln w="9525">
            <a:noFill/>
          </a:ln>
        </p:spPr>
      </p:pic>
    </p:spTree>
    <p:custDataLst>
      <p:tags r:id="rId2"/>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96340" y="-66040"/>
            <a:ext cx="9775190" cy="705485"/>
          </a:xfrm>
        </p:spPr>
        <p:txBody>
          <a:bodyPr/>
          <a:lstStyle/>
          <a:p>
            <a:pPr algn="ctr"/>
            <a:r>
              <a:rPr lang="zh-CN" altLang="en-US">
                <a:solidFill>
                  <a:srgbClr val="555DF1"/>
                </a:solidFill>
                <a:effectLst>
                  <a:outerShdw blurRad="38100" dist="25400" dir="5400000" algn="ctr" rotWithShape="0">
                    <a:srgbClr val="6E747A">
                      <a:alpha val="43000"/>
                    </a:srgbClr>
                  </a:outerShdw>
                </a:effectLst>
                <a:sym typeface="+mn-ea"/>
              </a:rPr>
              <a:t>Reading comprehension</a:t>
            </a:r>
            <a:r>
              <a:rPr lang="en-US" altLang="zh-CN">
                <a:solidFill>
                  <a:srgbClr val="555DF1"/>
                </a:solidFill>
                <a:effectLst>
                  <a:outerShdw blurRad="38100" dist="25400" dir="5400000" algn="ctr" rotWithShape="0">
                    <a:srgbClr val="6E747A">
                      <a:alpha val="43000"/>
                    </a:srgbClr>
                  </a:outerShdw>
                </a:effectLst>
                <a:sym typeface="+mn-ea"/>
              </a:rPr>
              <a:t> 2</a:t>
            </a:r>
            <a:endParaRPr lang="en-US" altLang="zh-CN">
              <a:solidFill>
                <a:srgbClr val="555DF1"/>
              </a:solidFill>
              <a:effectLst>
                <a:outerShdw blurRad="38100" dist="25400" dir="5400000" algn="ctr" rotWithShape="0">
                  <a:srgbClr val="6E747A">
                    <a:alpha val="43000"/>
                  </a:srgbClr>
                </a:outerShdw>
              </a:effectLst>
              <a:sym typeface="+mn-ea"/>
            </a:endParaRPr>
          </a:p>
        </p:txBody>
      </p:sp>
      <p:grpSp>
        <p:nvGrpSpPr>
          <p:cNvPr id="58" name="Group 21_1"/>
          <p:cNvGrpSpPr/>
          <p:nvPr/>
        </p:nvGrpSpPr>
        <p:grpSpPr>
          <a:xfrm>
            <a:off x="-947420" y="0"/>
            <a:ext cx="13139420" cy="6560185"/>
            <a:chOff x="-1013679" y="-43169"/>
            <a:chExt cx="12858769" cy="6560166"/>
          </a:xfrm>
        </p:grpSpPr>
        <p:grpSp>
          <p:nvGrpSpPr>
            <p:cNvPr id="60" name="组合 59"/>
            <p:cNvGrpSpPr/>
            <p:nvPr/>
          </p:nvGrpSpPr>
          <p:grpSpPr>
            <a:xfrm>
              <a:off x="9683417" y="6288397"/>
              <a:ext cx="2161673" cy="228600"/>
              <a:chOff x="2805536" y="-1467853"/>
              <a:chExt cx="2161673" cy="228600"/>
            </a:xfrm>
          </p:grpSpPr>
          <p:sp>
            <p:nvSpPr>
              <p:cNvPr id="67" name="椭圆 66"/>
              <p:cNvSpPr/>
              <p:nvPr/>
            </p:nvSpPr>
            <p:spPr>
              <a:xfrm>
                <a:off x="2805536" y="-1467853"/>
                <a:ext cx="228600" cy="228600"/>
              </a:xfrm>
              <a:prstGeom prst="ellipse">
                <a:avLst/>
              </a:prstGeom>
              <a:solidFill>
                <a:srgbClr val="78B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椭圆 67"/>
              <p:cNvSpPr/>
              <p:nvPr/>
            </p:nvSpPr>
            <p:spPr>
              <a:xfrm>
                <a:off x="3288804" y="-1467853"/>
                <a:ext cx="228600" cy="228600"/>
              </a:xfrm>
              <a:prstGeom prst="ellipse">
                <a:avLst/>
              </a:prstGeom>
              <a:solidFill>
                <a:srgbClr val="FDD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椭圆 68"/>
              <p:cNvSpPr/>
              <p:nvPr/>
            </p:nvSpPr>
            <p:spPr>
              <a:xfrm>
                <a:off x="3772072" y="-1467853"/>
                <a:ext cx="228600" cy="228600"/>
              </a:xfrm>
              <a:prstGeom prst="ellipse">
                <a:avLst/>
              </a:prstGeom>
              <a:solidFill>
                <a:srgbClr val="ED9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椭圆 69"/>
              <p:cNvSpPr/>
              <p:nvPr/>
            </p:nvSpPr>
            <p:spPr>
              <a:xfrm>
                <a:off x="4255340" y="-1467853"/>
                <a:ext cx="228600" cy="228600"/>
              </a:xfrm>
              <a:prstGeom prst="ellipse">
                <a:avLst/>
              </a:prstGeom>
              <a:solidFill>
                <a:srgbClr val="E97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椭圆 70"/>
              <p:cNvSpPr/>
              <p:nvPr/>
            </p:nvSpPr>
            <p:spPr>
              <a:xfrm>
                <a:off x="4738609" y="-1467853"/>
                <a:ext cx="228600" cy="228600"/>
              </a:xfrm>
              <a:prstGeom prst="ellipse">
                <a:avLst/>
              </a:prstGeom>
              <a:solidFill>
                <a:srgbClr val="AB7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1" name="组合 60"/>
            <p:cNvGrpSpPr/>
            <p:nvPr/>
          </p:nvGrpSpPr>
          <p:grpSpPr>
            <a:xfrm flipH="1" flipV="1">
              <a:off x="-1013679" y="-43169"/>
              <a:ext cx="4948007" cy="573258"/>
              <a:chOff x="-460228" y="4964882"/>
              <a:chExt cx="16582544" cy="1921192"/>
            </a:xfrm>
          </p:grpSpPr>
          <p:sp>
            <p:nvSpPr>
              <p:cNvPr id="62" name="等腰三角形 5"/>
              <p:cNvSpPr/>
              <p:nvPr/>
            </p:nvSpPr>
            <p:spPr>
              <a:xfrm>
                <a:off x="-460228" y="5749042"/>
                <a:ext cx="3560710" cy="113703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78B6A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等腰三角形 5"/>
              <p:cNvSpPr/>
              <p:nvPr/>
            </p:nvSpPr>
            <p:spPr>
              <a:xfrm>
                <a:off x="1498898" y="5414211"/>
                <a:ext cx="4355342" cy="147186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137032 h 1137032"/>
                  <a:gd name="connsiteX1-19" fmla="*/ 1780355 w 3560710"/>
                  <a:gd name="connsiteY1-20" fmla="*/ 88 h 1137032"/>
                  <a:gd name="connsiteX2-21" fmla="*/ 3560710 w 3560710"/>
                  <a:gd name="connsiteY2-22" fmla="*/ 1137032 h 1137032"/>
                  <a:gd name="connsiteX3-23" fmla="*/ 0 w 3560710"/>
                  <a:gd name="connsiteY3-24" fmla="*/ 1137032 h 1137032"/>
                  <a:gd name="connsiteX0-25" fmla="*/ 0 w 3560710"/>
                  <a:gd name="connsiteY0-26" fmla="*/ 1137032 h 1137032"/>
                  <a:gd name="connsiteX1-27" fmla="*/ 1780355 w 3560710"/>
                  <a:gd name="connsiteY1-28" fmla="*/ 88 h 1137032"/>
                  <a:gd name="connsiteX2-29" fmla="*/ 3560710 w 3560710"/>
                  <a:gd name="connsiteY2-30" fmla="*/ 1137032 h 1137032"/>
                  <a:gd name="connsiteX3-31" fmla="*/ 0 w 3560710"/>
                  <a:gd name="connsiteY3-32"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298852" y="-9500"/>
                      <a:pt x="1780355" y="88"/>
                    </a:cubicBezTo>
                    <a:cubicBezTo>
                      <a:pt x="2261858" y="9676"/>
                      <a:pt x="2967258" y="758051"/>
                      <a:pt x="3560710" y="1137032"/>
                    </a:cubicBezTo>
                    <a:lnTo>
                      <a:pt x="0" y="1137032"/>
                    </a:lnTo>
                    <a:close/>
                  </a:path>
                </a:pathLst>
              </a:custGeom>
              <a:solidFill>
                <a:srgbClr val="FDD069">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等腰三角形 5"/>
              <p:cNvSpPr/>
              <p:nvPr/>
            </p:nvSpPr>
            <p:spPr>
              <a:xfrm>
                <a:off x="3763709" y="4964882"/>
                <a:ext cx="5327811" cy="1921192"/>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ED935C">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等腰三角形 5"/>
              <p:cNvSpPr/>
              <p:nvPr/>
            </p:nvSpPr>
            <p:spPr>
              <a:xfrm>
                <a:off x="6780019" y="5781117"/>
                <a:ext cx="5439657" cy="1076883"/>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 name="connsiteX0-17" fmla="*/ 0 w 3560710"/>
                  <a:gd name="connsiteY0-18" fmla="*/ 1076883 h 1076883"/>
                  <a:gd name="connsiteX1-19" fmla="*/ 2134761 w 3560710"/>
                  <a:gd name="connsiteY1-20" fmla="*/ 97 h 1076883"/>
                  <a:gd name="connsiteX2-21" fmla="*/ 3560710 w 3560710"/>
                  <a:gd name="connsiteY2-22" fmla="*/ 1076883 h 1076883"/>
                  <a:gd name="connsiteX3-23" fmla="*/ 0 w 3560710"/>
                  <a:gd name="connsiteY3-24" fmla="*/ 1076883 h 1076883"/>
                </a:gdLst>
                <a:ahLst/>
                <a:cxnLst>
                  <a:cxn ang="0">
                    <a:pos x="connsiteX0-1" y="connsiteY0-2"/>
                  </a:cxn>
                  <a:cxn ang="0">
                    <a:pos x="connsiteX1-3" y="connsiteY1-4"/>
                  </a:cxn>
                  <a:cxn ang="0">
                    <a:pos x="connsiteX2-5" y="connsiteY2-6"/>
                  </a:cxn>
                  <a:cxn ang="0">
                    <a:pos x="connsiteX3-7" y="connsiteY3-8"/>
                  </a:cxn>
                </a:cxnLst>
                <a:rect l="l" t="t" r="r" b="b"/>
                <a:pathLst>
                  <a:path w="3560710" h="1076883">
                    <a:moveTo>
                      <a:pt x="0" y="1076883"/>
                    </a:moveTo>
                    <a:cubicBezTo>
                      <a:pt x="593452" y="697902"/>
                      <a:pt x="1456530" y="-9491"/>
                      <a:pt x="2134761" y="97"/>
                    </a:cubicBezTo>
                    <a:cubicBezTo>
                      <a:pt x="2812992" y="9685"/>
                      <a:pt x="2967258" y="697902"/>
                      <a:pt x="3560710" y="1076883"/>
                    </a:cubicBezTo>
                    <a:lnTo>
                      <a:pt x="0" y="1076883"/>
                    </a:lnTo>
                    <a:close/>
                  </a:path>
                </a:pathLst>
              </a:custGeom>
              <a:solidFill>
                <a:srgbClr val="E9746E">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等腰三角形 5"/>
              <p:cNvSpPr/>
              <p:nvPr/>
            </p:nvSpPr>
            <p:spPr>
              <a:xfrm>
                <a:off x="9613231" y="5220014"/>
                <a:ext cx="6509085" cy="1637986"/>
              </a:xfrm>
              <a:custGeom>
                <a:avLst/>
                <a:gdLst>
                  <a:gd name="connsiteX0" fmla="*/ 0 w 3560710"/>
                  <a:gd name="connsiteY0" fmla="*/ 1136944 h 1136944"/>
                  <a:gd name="connsiteX1" fmla="*/ 1780355 w 3560710"/>
                  <a:gd name="connsiteY1" fmla="*/ 0 h 1136944"/>
                  <a:gd name="connsiteX2" fmla="*/ 3560710 w 3560710"/>
                  <a:gd name="connsiteY2" fmla="*/ 1136944 h 1136944"/>
                  <a:gd name="connsiteX3" fmla="*/ 0 w 3560710"/>
                  <a:gd name="connsiteY3" fmla="*/ 1136944 h 1136944"/>
                  <a:gd name="connsiteX0-1" fmla="*/ 0 w 3560710"/>
                  <a:gd name="connsiteY0-2" fmla="*/ 1136944 h 1136944"/>
                  <a:gd name="connsiteX1-3" fmla="*/ 1780355 w 3560710"/>
                  <a:gd name="connsiteY1-4" fmla="*/ 0 h 1136944"/>
                  <a:gd name="connsiteX2-5" fmla="*/ 3560710 w 3560710"/>
                  <a:gd name="connsiteY2-6" fmla="*/ 1136944 h 1136944"/>
                  <a:gd name="connsiteX3-7" fmla="*/ 0 w 3560710"/>
                  <a:gd name="connsiteY3-8" fmla="*/ 1136944 h 1136944"/>
                  <a:gd name="connsiteX0-9" fmla="*/ 0 w 3560710"/>
                  <a:gd name="connsiteY0-10" fmla="*/ 1137032 h 1137032"/>
                  <a:gd name="connsiteX1-11" fmla="*/ 1780355 w 3560710"/>
                  <a:gd name="connsiteY1-12" fmla="*/ 88 h 1137032"/>
                  <a:gd name="connsiteX2-13" fmla="*/ 3560710 w 3560710"/>
                  <a:gd name="connsiteY2-14" fmla="*/ 1137032 h 1137032"/>
                  <a:gd name="connsiteX3-15" fmla="*/ 0 w 3560710"/>
                  <a:gd name="connsiteY3-16" fmla="*/ 1137032 h 1137032"/>
                </a:gdLst>
                <a:ahLst/>
                <a:cxnLst>
                  <a:cxn ang="0">
                    <a:pos x="connsiteX0-1" y="connsiteY0-2"/>
                  </a:cxn>
                  <a:cxn ang="0">
                    <a:pos x="connsiteX1-3" y="connsiteY1-4"/>
                  </a:cxn>
                  <a:cxn ang="0">
                    <a:pos x="connsiteX2-5" y="connsiteY2-6"/>
                  </a:cxn>
                  <a:cxn ang="0">
                    <a:pos x="connsiteX3-7" y="connsiteY3-8"/>
                  </a:cxn>
                </a:cxnLst>
                <a:rect l="l" t="t" r="r" b="b"/>
                <a:pathLst>
                  <a:path w="3560710" h="1137032">
                    <a:moveTo>
                      <a:pt x="0" y="1137032"/>
                    </a:moveTo>
                    <a:cubicBezTo>
                      <a:pt x="593452" y="758051"/>
                      <a:pt x="1102124" y="-9500"/>
                      <a:pt x="1780355" y="88"/>
                    </a:cubicBezTo>
                    <a:cubicBezTo>
                      <a:pt x="2458586" y="9676"/>
                      <a:pt x="2967258" y="758051"/>
                      <a:pt x="3560710" y="1137032"/>
                    </a:cubicBezTo>
                    <a:lnTo>
                      <a:pt x="0" y="1137032"/>
                    </a:lnTo>
                    <a:close/>
                  </a:path>
                </a:pathLst>
              </a:custGeom>
              <a:solidFill>
                <a:srgbClr val="AB7DB6">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3" name="文本框 2"/>
          <p:cNvSpPr txBox="1"/>
          <p:nvPr/>
        </p:nvSpPr>
        <p:spPr>
          <a:xfrm>
            <a:off x="242570" y="975360"/>
            <a:ext cx="11821795" cy="6000750"/>
          </a:xfrm>
          <a:prstGeom prst="rect">
            <a:avLst/>
          </a:prstGeom>
          <a:noFill/>
        </p:spPr>
        <p:txBody>
          <a:bodyPr wrap="square" rtlCol="0" anchor="t">
            <a:spAutoFit/>
          </a:bodyPr>
          <a:lstStyle/>
          <a:p>
            <a:pPr indent="0" fontAlgn="auto">
              <a:lnSpc>
                <a:spcPct val="200000"/>
              </a:lnSpc>
            </a:pPr>
            <a:r>
              <a:rPr lang="en-US" sz="2400">
                <a:latin typeface="Times New Roman" panose="02020603050405020304" charset="0"/>
                <a:sym typeface="+mn-ea"/>
              </a:rPr>
              <a:t>3. What can be inferred from McAuliffe’s space failure according to Paragraph? _______</a:t>
            </a:r>
            <a:endParaRPr lang="en-US" sz="2400">
              <a:latin typeface="Times New Roman" panose="02020603050405020304" charset="0"/>
              <a:sym typeface="+mn-ea"/>
            </a:endParaRPr>
          </a:p>
          <a:p>
            <a:pPr indent="0" fontAlgn="auto">
              <a:lnSpc>
                <a:spcPct val="200000"/>
              </a:lnSpc>
            </a:pPr>
            <a:r>
              <a:rPr lang="en-US" sz="2400">
                <a:latin typeface="Times New Roman" panose="02020603050405020304" charset="0"/>
                <a:sym typeface="+mn-ea"/>
              </a:rPr>
              <a:t>  A. People no longer dare to try space flight.       B. Space flight has certain risk.    C. People prefer to travel by air.                         D. No more civilians will go into space. 
</a:t>
            </a:r>
            <a:endParaRPr lang="en-US" sz="2400">
              <a:latin typeface="Times New Roman" panose="02020603050405020304" charset="0"/>
              <a:sym typeface="+mn-ea"/>
            </a:endParaRPr>
          </a:p>
          <a:p>
            <a:pPr indent="0" fontAlgn="auto">
              <a:lnSpc>
                <a:spcPct val="200000"/>
              </a:lnSpc>
            </a:pPr>
            <a:r>
              <a:rPr lang="en-US" sz="2400">
                <a:latin typeface="Times New Roman" panose="02020603050405020304" charset="0"/>
                <a:sym typeface="+mn-ea"/>
              </a:rPr>
              <a:t>4. The Challenger’s sacrifice remind us that __________.    A. Man will live on the stars.                             B. Space exploration is too far away from us.   C. The lives of astronauts are too important.     D. Man will continue to explore space. 
</a:t>
            </a:r>
            <a:endParaRPr lang="en-US" sz="2400">
              <a:latin typeface="Times New Roman" panose="02020603050405020304" charset="0"/>
              <a:sym typeface="+mn-ea"/>
            </a:endParaRPr>
          </a:p>
          <a:p>
            <a:pPr indent="0" fontAlgn="auto">
              <a:lnSpc>
                <a:spcPct val="200000"/>
              </a:lnSpc>
            </a:pPr>
            <a:endParaRPr lang="zh-CN" altLang="en-US" sz="2400"/>
          </a:p>
        </p:txBody>
      </p:sp>
      <p:sp>
        <p:nvSpPr>
          <p:cNvPr id="4" name="文本框 3"/>
          <p:cNvSpPr txBox="1"/>
          <p:nvPr/>
        </p:nvSpPr>
        <p:spPr>
          <a:xfrm>
            <a:off x="10336530" y="1228090"/>
            <a:ext cx="635000" cy="460375"/>
          </a:xfrm>
          <a:prstGeom prst="rect">
            <a:avLst/>
          </a:prstGeom>
          <a:noFill/>
        </p:spPr>
        <p:txBody>
          <a:bodyPr wrap="square" rtlCol="0">
            <a:spAutoFit/>
          </a:bodyPr>
          <a:lstStyle/>
          <a:p>
            <a:r>
              <a:rPr lang="en-US" altLang="zh-CN"/>
              <a:t>  </a:t>
            </a:r>
            <a:r>
              <a:rPr lang="en-US" altLang="zh-CN" sz="2400" b="1">
                <a:solidFill>
                  <a:srgbClr val="FF0000"/>
                </a:solidFill>
              </a:rPr>
              <a:t>B</a:t>
            </a:r>
            <a:endParaRPr lang="en-US" altLang="zh-CN" sz="2400" b="1">
              <a:solidFill>
                <a:srgbClr val="FF0000"/>
              </a:solidFill>
            </a:endParaRPr>
          </a:p>
        </p:txBody>
      </p:sp>
      <p:sp>
        <p:nvSpPr>
          <p:cNvPr id="5" name="文本框 4"/>
          <p:cNvSpPr txBox="1"/>
          <p:nvPr/>
        </p:nvSpPr>
        <p:spPr>
          <a:xfrm>
            <a:off x="6049645" y="4119245"/>
            <a:ext cx="847090" cy="460375"/>
          </a:xfrm>
          <a:prstGeom prst="rect">
            <a:avLst/>
          </a:prstGeom>
          <a:noFill/>
        </p:spPr>
        <p:txBody>
          <a:bodyPr wrap="square" rtlCol="0">
            <a:spAutoFit/>
          </a:bodyPr>
          <a:lstStyle/>
          <a:p>
            <a:r>
              <a:rPr lang="en-US" altLang="zh-CN"/>
              <a:t>  </a:t>
            </a:r>
            <a:r>
              <a:rPr lang="en-US" altLang="zh-CN" sz="2400" b="1">
                <a:solidFill>
                  <a:srgbClr val="FF0000"/>
                </a:solidFill>
              </a:rPr>
              <a:t>D</a:t>
            </a:r>
            <a:endParaRPr lang="en-US" altLang="zh-CN" sz="2400" b="1">
              <a:solidFill>
                <a:srgbClr val="FF0000"/>
              </a:solidFill>
            </a:endParaRPr>
          </a:p>
        </p:txBody>
      </p:sp>
      <p:pic>
        <p:nvPicPr>
          <p:cNvPr id="101" name="图片 100"/>
          <p:cNvPicPr/>
          <p:nvPr/>
        </p:nvPicPr>
        <p:blipFill>
          <a:blip r:link="rId1"/>
          <a:stretch>
            <a:fillRect/>
          </a:stretch>
        </p:blipFill>
        <p:spPr>
          <a:xfrm>
            <a:off x="8890" y="0"/>
            <a:ext cx="1030605" cy="1228090"/>
          </a:xfrm>
          <a:prstGeom prst="rect">
            <a:avLst/>
          </a:prstGeom>
          <a:noFill/>
          <a:ln w="9525">
            <a:noFill/>
          </a:ln>
        </p:spPr>
      </p:pic>
    </p:spTree>
    <p:custDataLst>
      <p:tags r:id="rId2"/>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tags/tag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1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1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2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3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3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3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4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4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5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7.xml><?xml version="1.0" encoding="utf-8"?>
<p:tagLst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_0**"/>
  <p:tag name="KSO_WM_UNIT_LAYERLEVEL" val="1"/>
</p:tagLst>
</file>

<file path=ppt/tags/tag58.xml><?xml version="1.0" encoding="utf-8"?>
<p:tagLst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_0**"/>
  <p:tag name="KSO_WM_UNIT_LAYERLEVEL" val="1"/>
</p:tagLst>
</file>

<file path=ppt/tags/tag5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6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2.xml><?xml version="1.0" encoding="utf-8"?>
<p:tagLst xmlns:p="http://schemas.openxmlformats.org/presentationml/2006/main">
  <p:tag name="KSO_WM_BEAUTIFY_FLAG" val="#wm#"/>
  <p:tag name="KSO_WM_TAG_VERSION" val="1.0"/>
  <p:tag name="KSO_WM_TEMPLATE_CATEGORY" val="custom"/>
  <p:tag name="KSO_WM_TEMPLATE_COLOR_TYPE" val="1"/>
  <p:tag name="KSO_WM_TEMPLATE_INDEX" val="20205081"/>
  <p:tag name="KSO_WM_TEMPLATE_MASTER_TYPE" val="0"/>
  <p:tag name="KSO_WM_TEMPLATE_SUBCATEGORY" val="19"/>
  <p:tag name="KSO_WM_TEMPLATE_THUMBS_INDEX" val="1、4、7、12、13、14、15、16、17、18、20、24、25、28、33、36、40、43、44"/>
  <p:tag name="KSO_WM_UNIT_SHOW_EDIT_AREA_INDICATION" val="1"/>
</p:tagLst>
</file>

<file path=ppt/tags/tag63.xml><?xml version="1.0" encoding="utf-8"?>
<p:tagLst xmlns:p="http://schemas.openxmlformats.org/presentationml/2006/main">
  <p:tag name="KSO_WM_BEAUTIFY_FLAG" val="#wm#"/>
  <p:tag name="KSO_WM_SLIDE_ID" val="custom20205081_1"/>
  <p:tag name="KSO_WM_SLIDE_INDEX" val="1"/>
  <p:tag name="KSO_WM_SLIDE_ITEM_CNT" val="0"/>
  <p:tag name="KSO_WM_SLIDE_LAYOUT" val="a_b"/>
  <p:tag name="KSO_WM_SLIDE_LAYOUT_CNT" val="1_1"/>
  <p:tag name="KSO_WM_SLIDE_SUBTYPE" val="defaultBlank"/>
  <p:tag name="KSO_WM_SLIDE_TYPE" val="title"/>
  <p:tag name="KSO_WM_TAG_VERSION" val="1.0"/>
  <p:tag name="KSO_WM_TEMPLATE_CATEGORY" val="custom"/>
  <p:tag name="KSO_WM_TEMPLATE_COLOR_TYPE" val="1"/>
  <p:tag name="KSO_WM_TEMPLATE_INDEX" val="20205081"/>
  <p:tag name="KSO_WM_TEMPLATE_MASTER_TYPE" val="0"/>
  <p:tag name="KSO_WM_TEMPLATE_SUBCATEGORY" val="19"/>
  <p:tag name="KSO_WM_TEMPLATE_THUMBS_INDEX" val="1、4、7、12、13、14、15、16、17、18、20、24、25、28、33、36、40、43、44"/>
  <p:tag name="KSO_WM_UNIT_SHOW_EDIT_AREA_INDICATION" val="1"/>
</p:tagLst>
</file>

<file path=ppt/tags/tag64.xml><?xml version="1.0" encoding="utf-8"?>
<p:tagLst xmlns:p="http://schemas.openxmlformats.org/presentationml/2006/main">
  <p:tag name="KSO_WM_BEAUTIFY_FLAG" val="#wm#"/>
  <p:tag name="KSO_WM_TEMPLATE_CATEGORY" val="custom"/>
  <p:tag name="KSO_WM_TEMPLATE_INDEX" val="20205081"/>
</p:tagLst>
</file>

<file path=ppt/tags/tag65.xml><?xml version="1.0" encoding="utf-8"?>
<p:tagLst xmlns:p="http://schemas.openxmlformats.org/presentationml/2006/main">
  <p:tag name="KSO_WM_BEAUTIFY_FLAG" val="#wm#"/>
  <p:tag name="KSO_WM_TEMPLATE_CATEGORY" val="custom"/>
  <p:tag name="KSO_WM_TEMPLATE_INDEX" val="20205081"/>
</p:tagLst>
</file>

<file path=ppt/tags/tag66.xml><?xml version="1.0" encoding="utf-8"?>
<p:tagLst xmlns:p="http://schemas.openxmlformats.org/presentationml/2006/main">
  <p:tag name="KSO_WM_UNIT_TABLE_BEAUTIFY" val="smartTable{936d92f8-a9d8-499a-9cd0-82e6d9e24f98}"/>
  <p:tag name="TABLE_ENDDRAG_ORIGIN_RECT" val="788*491"/>
  <p:tag name="TABLE_ENDDRAG_RECT" val="171*55*788*491"/>
</p:tagLst>
</file>

<file path=ppt/tags/tag67.xml><?xml version="1.0" encoding="utf-8"?>
<p:tagLst xmlns:p="http://schemas.openxmlformats.org/presentationml/2006/main">
  <p:tag name="KSO_WM_BEAUTIFY_FLAG" val="#wm#"/>
  <p:tag name="KSO_WM_TEMPLATE_CATEGORY" val="custom"/>
  <p:tag name="KSO_WM_TEMPLATE_INDEX" val="20205081"/>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TABLE_BEAUTIFY" val="smartTable{b3f4f38b-bd55-4755-86ee-f807d4c06691}"/>
  <p:tag name="TABLE_ENDDRAG_ORIGIN_RECT" val="885*448"/>
  <p:tag name="TABLE_ENDDRAG_RECT" val="36*68*885*448"/>
</p:tagLst>
</file>

<file path=ppt/tags/tag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TABLE_ENDDRAG_ORIGIN_RECT" val="884*458"/>
  <p:tag name="TABLE_ENDDRAG_RECT" val="36*32*884*458"/>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BEAUTIFY_FLAG" val="#wm#"/>
  <p:tag name="KSO_WM_TEMPLATE_CATEGORY" val="custom"/>
  <p:tag name="KSO_WM_TEMPLATE_INDEX" val="20205081"/>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TABLE_BEAUTIFY" val="smartTable{7d72fc2e-87f7-4083-9bfd-2752747b8d7f}"/>
  <p:tag name="TABLE_ENDDRAG_ORIGIN_RECT" val="877*423"/>
  <p:tag name="TABLE_ENDDRAG_RECT" val="64*92*877*423"/>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BEAUTIFY_FLAG" val="#wm#"/>
  <p:tag name="KSO_WM_TEMPLATE_CATEGORY" val="custom"/>
  <p:tag name="KSO_WM_TEMPLATE_INDEX" val="20205081"/>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TABLE_ENDDRAG_ORIGIN_RECT" val="876*442"/>
  <p:tag name="TABLE_ENDDRAG_RECT" val="69*56*876*442"/>
</p:tagLst>
</file>

<file path=ppt/tags/tag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TABLE_ENDDRAG_ORIGIN_RECT" val="871*379"/>
  <p:tag name="TABLE_ENDDRAG_RECT" val="31*0*871*379"/>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TABLE_ENDDRAG_ORIGIN_RECT" val="859*381"/>
  <p:tag name="TABLE_ENDDRAG_RECT" val="22*86*859*381"/>
</p:tagLst>
</file>

<file path=ppt/tags/tag84.xml><?xml version="1.0" encoding="utf-8"?>
<p:tagLst xmlns:p="http://schemas.openxmlformats.org/presentationml/2006/main">
  <p:tag name="KSO_WM_BEAUTIFY_FLAG" val="#wm#"/>
  <p:tag name="KSO_WM_TEMPLATE_CATEGORY" val="custom"/>
  <p:tag name="KSO_WM_TEMPLATE_INDEX" val="20205081"/>
</p:tagLst>
</file>

<file path=ppt/tags/tag85.xml><?xml version="1.0" encoding="utf-8"?>
<p:tagLst xmlns:p="http://schemas.openxmlformats.org/presentationml/2006/main">
  <p:tag name="KSO_WM_BEAUTIFY_FLAG" val="#wm#"/>
  <p:tag name="KSO_WM_TEMPLATE_CATEGORY" val="custom"/>
  <p:tag name="KSO_WM_TEMPLATE_INDEX" val="20205081"/>
</p:tagLst>
</file>

<file path=ppt/tags/tag86.xml><?xml version="1.0" encoding="utf-8"?>
<p:tagLst xmlns:p="http://schemas.openxmlformats.org/presentationml/2006/main">
  <p:tag name="KSO_WM_BEAUTIFY_FLAG" val="#wm#"/>
  <p:tag name="KSO_WM_TEMPLATE_CATEGORY" val="custom"/>
  <p:tag name="KSO_WM_TEMPLATE_INDEX" val="20205081"/>
</p:tagLst>
</file>

<file path=ppt/tags/tag87.xml><?xml version="1.0" encoding="utf-8"?>
<p:tagLst xmlns:p="http://schemas.openxmlformats.org/presentationml/2006/main">
  <p:tag name="KSO_WM_BEAUTIFY_FLAG" val="#wm#"/>
  <p:tag name="KSO_WM_TEMPLATE_CATEGORY" val="custom"/>
  <p:tag name="KSO_WM_TEMPLATE_INDEX" val="20205081"/>
</p:tagLst>
</file>

<file path=ppt/tags/tag88.xml><?xml version="1.0" encoding="utf-8"?>
<p:tagLst xmlns:p="http://schemas.openxmlformats.org/presentationml/2006/main">
  <p:tag name="KSO_WM_BEAUTIFY_FLAG" val="#wm#"/>
  <p:tag name="KSO_WM_TEMPLATE_CATEGORY" val="custom"/>
  <p:tag name="KSO_WM_TEMPLATE_INDEX" val="20205081"/>
</p:tagLst>
</file>

<file path=ppt/tags/tag89.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90.xml><?xml version="1.0" encoding="utf-8"?>
<p:tagLst xmlns:p="http://schemas.openxmlformats.org/presentationml/2006/main">
  <p:tag name="KSO_WM_UNIT_TABLE_BEAUTIFY" val="smartTable{d1bf9498-2cf6-41c3-a018-7e08023e4bb6}"/>
  <p:tag name="TABLE_ENDDRAG_ORIGIN_RECT" val="898*443"/>
  <p:tag name="TABLE_ENDDRAG_RECT" val="28*72*898*443"/>
</p:tagLst>
</file>

<file path=ppt/tags/tag91.xml><?xml version="1.0" encoding="utf-8"?>
<p:tagLst xmlns:p="http://schemas.openxmlformats.org/presentationml/2006/main">
  <p:tag name="KSO_WM_BEAUTIFY_FLAG" val="#wm#"/>
  <p:tag name="KSO_WM_TEMPLATE_CATEGORY" val="custom"/>
  <p:tag name="KSO_WM_TEMPLATE_INDEX" val="20205081"/>
</p:tagLst>
</file>

<file path=ppt/tags/tag92.xml><?xml version="1.0" encoding="utf-8"?>
<p:tagLst xmlns:p="http://schemas.openxmlformats.org/presentationml/2006/main">
  <p:tag name="KSO_WM_BEAUTIFY_FLAG" val="#wm#"/>
  <p:tag name="KSO_WM_TEMPLATE_CATEGORY" val="custom"/>
  <p:tag name="KSO_WM_TEMPLATE_INDEX" val="20205081"/>
</p:tagLst>
</file>

<file path=ppt/tags/tag93.xml><?xml version="1.0" encoding="utf-8"?>
<p:tagLst xmlns:p="http://schemas.openxmlformats.org/presentationml/2006/main">
  <p:tag name="KSO_WM_BEAUTIFY_FLAG" val="#wm#"/>
  <p:tag name="KSO_WM_TEMPLATE_CATEGORY" val="custom"/>
  <p:tag name="KSO_WM_TEMPLATE_INDEX" val="20205081"/>
</p:tagLst>
</file>

<file path=ppt/tags/tag94.xml><?xml version="1.0" encoding="utf-8"?>
<p:tagLst xmlns:p="http://schemas.openxmlformats.org/presentationml/2006/main">
  <p:tag name="AS_OS" val="Unix 3.10 unknown"/>
  <p:tag name="AS_RELEASE_DATE" val="2020.11.30"/>
  <p:tag name="AS_TITLE" val="Aspose.Slides for Java"/>
  <p:tag name="AS_VERSION" val="20.11"/>
  <p:tag name="KSO_WPP_MARK_KEY" val="4b44630c-b213-425f-9bbc-441a5b538475"/>
  <p:tag name="COMMONDATA" val="eyJoZGlkIjoiNzAzMjMzZTEwNDUwZmM1Mjk2MTVjYmQxODMwZjRmZGIifQ=="/>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8233</Words>
  <Application>WPS 演示</Application>
  <PresentationFormat/>
  <Paragraphs>279</Paragraphs>
  <Slides>23</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23</vt:i4>
      </vt:variant>
    </vt:vector>
  </HeadingPairs>
  <TitlesOfParts>
    <vt:vector size="33" baseType="lpstr">
      <vt:lpstr>Arial</vt:lpstr>
      <vt:lpstr>宋体</vt:lpstr>
      <vt:lpstr>Wingdings</vt:lpstr>
      <vt:lpstr>微软雅黑</vt:lpstr>
      <vt:lpstr>Wingdings</vt:lpstr>
      <vt:lpstr>Times New Roman</vt:lpstr>
      <vt:lpstr>字魂27号-布丁体</vt:lpstr>
      <vt:lpstr>Arial Unicode MS</vt:lpstr>
      <vt:lpstr>Calibri</vt:lpstr>
      <vt:lpstr>Office 主题​​</vt:lpstr>
      <vt:lpstr>PowerPoint 演示文稿</vt:lpstr>
      <vt:lpstr>Starting out</vt:lpstr>
      <vt:lpstr>About the solar sysytem</vt:lpstr>
      <vt:lpstr>China’s space development and achievements</vt:lpstr>
      <vt:lpstr> China’s space development and achievements </vt:lpstr>
      <vt:lpstr>Reading       The Call of the Challenger</vt:lpstr>
      <vt:lpstr>PowerPoint 演示文稿</vt:lpstr>
      <vt:lpstr>Reading comprehension 1</vt:lpstr>
      <vt:lpstr>Reading comprehension 2</vt:lpstr>
      <vt:lpstr>The structure and the main idea of the text</vt:lpstr>
      <vt:lpstr>  Choose the ideas mentions in the text  </vt:lpstr>
      <vt:lpstr>The ideas mentions &amp; the evidence</vt:lpstr>
      <vt:lpstr>Complete the fact file  </vt:lpstr>
      <vt:lpstr>PowerPoint 演示文稿</vt:lpstr>
      <vt:lpstr>PowerPoint 演示文稿</vt:lpstr>
      <vt:lpstr>PowerPoint 演示文稿</vt:lpstr>
      <vt:lpstr>PowerPoint 演示文稿</vt:lpstr>
      <vt:lpstr> Language appreciation 1</vt:lpstr>
      <vt:lpstr> Language appreciation 2 </vt:lpstr>
      <vt:lpstr>Language appreciation 3</vt:lpstr>
      <vt:lpstr>  Language points  </vt:lpstr>
      <vt:lpstr>PowerPoint 演示文稿</vt:lpstr>
      <vt:lpstr>PowerPoint 演示文稿</vt:lpstr>
    </vt:vector>
  </TitlesOfParts>
  <Company>学科网</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rbm.xkw.com</dc:creator>
  <cp:lastModifiedBy>风轻云淡</cp:lastModifiedBy>
  <cp:revision>2</cp:revision>
  <cp:lastPrinted>2021-07-15T12:03:00Z</cp:lastPrinted>
  <dcterms:created xsi:type="dcterms:W3CDTF">2021-07-15T12:03:00Z</dcterms:created>
  <dcterms:modified xsi:type="dcterms:W3CDTF">2023-03-19T18:53:41Z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y fmtid="{D5CDD505-2E9C-101B-9397-08002B2CF9AE}" pid="6" name="ICV">
    <vt:lpwstr>A050B3656368489AB1D9D22B321DEB3B</vt:lpwstr>
  </property>
  <property fmtid="{D5CDD505-2E9C-101B-9397-08002B2CF9AE}" pid="7" name="KSOProductBuildVer">
    <vt:lpwstr>2052-11.1.0.13703</vt:lpwstr>
  </property>
</Properties>
</file>