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98" r:id="rId4"/>
    <p:sldId id="314" r:id="rId5"/>
    <p:sldId id="267" r:id="rId6"/>
    <p:sldId id="326" r:id="rId7"/>
    <p:sldId id="327" r:id="rId8"/>
    <p:sldId id="329" r:id="rId9"/>
    <p:sldId id="328" r:id="rId10"/>
    <p:sldId id="330" r:id="rId11"/>
    <p:sldId id="318" r:id="rId12"/>
    <p:sldId id="279" r:id="rId13"/>
    <p:sldId id="319" r:id="rId14"/>
    <p:sldId id="280" r:id="rId15"/>
    <p:sldId id="274" r:id="rId16"/>
    <p:sldId id="313" r:id="rId17"/>
    <p:sldId id="312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2B1ED6"/>
    <a:srgbClr val="33CC33"/>
    <a:srgbClr val="DC24AC"/>
    <a:srgbClr val="9900FF"/>
    <a:srgbClr val="FF9900"/>
    <a:srgbClr val="9966FF"/>
    <a:srgbClr val="1B85E5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Lead in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98" y="973653"/>
            <a:ext cx="5518755" cy="1011772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78172" y="1985425"/>
            <a:ext cx="10637241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Blip>
                <a:blip r:embed="rId4"/>
              </a:buBlip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a debate. Consider the following: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503" y="2813000"/>
            <a:ext cx="11065079" cy="2600199"/>
          </a:xfrm>
          <a:prstGeom prst="rect">
            <a:avLst/>
          </a:prstGeom>
          <a:solidFill>
            <a:srgbClr val="FFC000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1 the roles and responsibilities for each member of your group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 your arguments, opening and summary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 the opposing arguments you might face and how you can respond to them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 useful words, expressions and structures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831" y="573075"/>
            <a:ext cx="223075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2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Presentation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56"/>
          <p:cNvPicPr/>
          <p:nvPr/>
        </p:nvPicPr>
        <p:blipFill>
          <a:blip r:embed="rId1"/>
          <a:stretch>
            <a:fillRect/>
          </a:stretch>
        </p:blipFill>
        <p:spPr>
          <a:xfrm>
            <a:off x="7986320" y="433594"/>
            <a:ext cx="3166095" cy="29954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56125" y="757490"/>
            <a:ext cx="9518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kern="100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Team up with a group with the opposite </a:t>
            </a:r>
            <a:endParaRPr lang="en-US" altLang="zh-CN" sz="3200" kern="100" dirty="0">
              <a:solidFill>
                <a:srgbClr val="99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kern="100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point of view and hold the debate. </a:t>
            </a:r>
            <a:endParaRPr lang="zh-CN" altLang="en-US" sz="3200" dirty="0">
              <a:solidFill>
                <a:srgbClr val="990033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8720" y="3168942"/>
          <a:ext cx="9738343" cy="26595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66190"/>
                <a:gridCol w="1800235"/>
                <a:gridCol w="1459684"/>
                <a:gridCol w="2298584"/>
                <a:gridCol w="2080470"/>
                <a:gridCol w="1233180"/>
              </a:tblGrid>
              <a:tr h="1044520"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Evidence (sufficient)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Logical thinking 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Presentation</a:t>
                      </a:r>
                      <a:endParaRPr lang="zh-CN" sz="2800" kern="10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 skills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Team cooperation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Total score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425"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A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425"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B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425"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800" kern="0" dirty="0">
                        <a:effectLst/>
                      </a:endParaRPr>
                    </a:p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C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eaLnBrk="0" fontAlgn="base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Reflection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9649" y="728966"/>
            <a:ext cx="11737304" cy="563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000" b="1" i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reflection after completing this unit. Consider the following:</a:t>
            </a:r>
            <a:endParaRPr lang="en-US" altLang="zh-CN" sz="3000" b="1" i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C:\Users\Administrator\AppData\Roaming\Tencent\Users\384755109\QQ\WinTemp\RichOle\NJ5L4NRA4YWO@OOINYMTAQE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3" y="1526796"/>
            <a:ext cx="10461071" cy="42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Homework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87" y="777326"/>
            <a:ext cx="5039846" cy="12201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573" y="2446726"/>
            <a:ext cx="9996834" cy="1222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the key language points in this unit and write an article about how to face difficulties.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741" y="476892"/>
            <a:ext cx="1075522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1 Answer the question.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8122" y="1637123"/>
            <a:ext cx="6075112" cy="4435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high school student, we have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gone through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do you often do when you fail,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 heart and give up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adjust yourself and go on fighting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296" y="1963024"/>
            <a:ext cx="2764687" cy="333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1740" y="476892"/>
            <a:ext cx="11728347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2 Read the two points of view and explain their meanings in your own words..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3841" y="2072751"/>
            <a:ext cx="5091113" cy="14319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at first you don't succeed, try, try on and on.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5036832" y="3504676"/>
            <a:ext cx="2001531" cy="119860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7200" b="1" dirty="0">
                <a:solidFill>
                  <a:srgbClr val="0070C0"/>
                </a:solidFill>
                <a:latin typeface="Calibri" panose="020F0502020204030204" pitchFamily="34" charset="0"/>
              </a:rPr>
              <a:t>VS</a:t>
            </a:r>
            <a:endParaRPr lang="en-US" altLang="zh-CN" sz="7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27979" y="4444578"/>
            <a:ext cx="5364163" cy="13731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at first you don't succeed, set yourself another goal.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组合 14"/>
          <p:cNvGrpSpPr/>
          <p:nvPr/>
        </p:nvGrpSpPr>
        <p:grpSpPr>
          <a:xfrm>
            <a:off x="6884959" y="1741779"/>
            <a:ext cx="2482850" cy="2362200"/>
            <a:chOff x="10516" y="1407"/>
            <a:chExt cx="3832" cy="46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rcRect r="18082"/>
            <a:stretch>
              <a:fillRect/>
            </a:stretch>
          </p:blipFill>
          <p:spPr>
            <a:xfrm>
              <a:off x="10516" y="1407"/>
              <a:ext cx="3499" cy="3474"/>
            </a:xfrm>
            <a:prstGeom prst="ellipse">
              <a:avLst/>
            </a:prstGeom>
          </p:spPr>
        </p:pic>
        <p:sp>
          <p:nvSpPr>
            <p:cNvPr id="16" name="文本框 9"/>
            <p:cNvSpPr txBox="1"/>
            <p:nvPr/>
          </p:nvSpPr>
          <p:spPr>
            <a:xfrm>
              <a:off x="10520" y="4940"/>
              <a:ext cx="3828" cy="115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/>
              <a:r>
                <a:rPr lang="en-US" altLang="zh-CN" sz="32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J.K.Rowling</a:t>
              </a:r>
              <a:endPara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组合 5"/>
          <p:cNvGrpSpPr/>
          <p:nvPr/>
        </p:nvGrpSpPr>
        <p:grpSpPr>
          <a:xfrm>
            <a:off x="2707386" y="3766657"/>
            <a:ext cx="1982060" cy="2051109"/>
            <a:chOff x="1216" y="5667"/>
            <a:chExt cx="2804" cy="489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6" y="5667"/>
              <a:ext cx="2804" cy="3976"/>
            </a:xfrm>
            <a:prstGeom prst="ellipse">
              <a:avLst/>
            </a:prstGeom>
          </p:spPr>
        </p:pic>
        <p:sp>
          <p:nvSpPr>
            <p:cNvPr id="19" name="文本框 4"/>
            <p:cNvSpPr txBox="1"/>
            <p:nvPr/>
          </p:nvSpPr>
          <p:spPr>
            <a:xfrm>
              <a:off x="1416" y="9643"/>
              <a:ext cx="240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Lu </a:t>
              </a:r>
              <a:r>
                <a:rPr lang="en-US" altLang="zh-CN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Xun</a:t>
              </a:r>
              <a:endPara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Think and explore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831" y="573075"/>
            <a:ext cx="109728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1 Decide which opinion you agree with more.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2453" y="1991424"/>
            <a:ext cx="6910388" cy="396875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Point of view: _________________________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Arguments:___________________________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examples: __________________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34" y="1623677"/>
            <a:ext cx="3818256" cy="4336497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176855" y="615600"/>
            <a:ext cx="1167679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595959"/>
                </a:solidFill>
                <a:latin typeface="Times New Roman" panose="02020603050405020304" pitchFamily="18" charset="0"/>
              </a:rPr>
              <a:t>Think of arguments to support your point of view and make notes.</a:t>
            </a:r>
            <a:endParaRPr lang="en-US" altLang="zh-CN" sz="3200" b="1" dirty="0">
              <a:solidFill>
                <a:srgbClr val="59595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725" y="1660525"/>
            <a:ext cx="5018088" cy="353695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Point of view: 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Arguments:________________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examples: 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8950" y="1658938"/>
            <a:ext cx="5018088" cy="3538538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Point of view: 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Arguments:________________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examples: 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</a:t>
            </a: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1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4325" y="2448391"/>
            <a:ext cx="1841850" cy="1557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单圆角矩形 28"/>
          <p:cNvSpPr/>
          <p:nvPr/>
        </p:nvSpPr>
        <p:spPr>
          <a:xfrm>
            <a:off x="595313" y="681038"/>
            <a:ext cx="10936288" cy="5508625"/>
          </a:xfrm>
          <a:prstGeom prst="round1Rect">
            <a:avLst/>
          </a:prstGeom>
          <a:noFill/>
          <a:ln w="22225">
            <a:solidFill>
              <a:srgbClr val="85A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143" y="1014941"/>
            <a:ext cx="6096000" cy="41477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Argumentaion</a:t>
            </a:r>
            <a:endParaRPr lang="en-US" altLang="zh-CN" sz="3600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noProof="1">
                <a:solidFill>
                  <a:srgbClr val="DC24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Tense</a:t>
            </a:r>
            <a:r>
              <a:rPr lang="en-US" altLang="zh-CN" sz="3600" b="1" noProof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simple present tense</a:t>
            </a:r>
            <a:endParaRPr lang="en-US" altLang="zh-CN" sz="3600" b="1" noProof="1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Structure</a:t>
            </a:r>
            <a:r>
              <a:rPr lang="en-US" altLang="zh-CN" sz="3600" b="1" noProof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introduction</a:t>
            </a:r>
            <a:endParaRPr lang="en-US" altLang="zh-CN" sz="3600" b="1" noProof="1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noProof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discussion</a:t>
            </a:r>
            <a:endParaRPr lang="en-US" altLang="zh-CN" sz="3600" b="1" noProof="1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600" b="1" noProof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conclusion</a:t>
            </a:r>
            <a:endParaRPr lang="zh-CN" altLang="en-US" sz="36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5467" y="1053739"/>
            <a:ext cx="10668001" cy="5167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40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sym typeface="+mn-ea"/>
              </a:rPr>
              <a:t>How to write a good argumentation?</a:t>
            </a:r>
            <a:endParaRPr lang="en-US" altLang="zh-CN" sz="4000" b="1" noProof="1">
              <a:solidFill>
                <a:schemeClr val="accent4"/>
              </a:solidFill>
              <a:latin typeface="Arial Rounded MT Bold" panose="020F0704030504030204" pitchFamily="34" charset="0"/>
              <a:sym typeface="+mn-ea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2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argumentation </a:t>
            </a:r>
            <a:r>
              <a:rPr lang="en-US" altLang="zh-CN" sz="3200" b="1" noProof="1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+mn-ea"/>
              </a:rPr>
              <a:t>≠</a:t>
            </a:r>
            <a:r>
              <a:rPr lang="en-US" altLang="zh-CN" sz="32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 quarrel</a:t>
            </a:r>
            <a:endParaRPr lang="en-US" altLang="zh-CN" sz="2800" b="1" noProof="1">
              <a:solidFill>
                <a:srgbClr val="C00000"/>
              </a:solidFill>
              <a:latin typeface="Arial Rounded MT Bold" panose="020F0704030504030204" pitchFamily="34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1. find a detatable point</a:t>
            </a:r>
            <a:endParaRPr lang="en-US" altLang="zh-CN" sz="2800" b="1" noProof="1">
              <a:solidFill>
                <a:srgbClr val="C00000"/>
              </a:solidFill>
              <a:latin typeface="Arial Rounded MT Bold" panose="020F0704030504030204" pitchFamily="34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2. provide the sufficient evidence</a:t>
            </a:r>
            <a:endParaRPr lang="en-US" altLang="zh-CN" sz="2800" b="1" noProof="1">
              <a:solidFill>
                <a:srgbClr val="C00000"/>
              </a:solidFill>
              <a:latin typeface="Arial Rounded MT Bold" panose="020F0704030504030204" pitchFamily="34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3. the logical appeal</a:t>
            </a:r>
            <a:endParaRPr lang="en-US" altLang="zh-CN" sz="2800" b="1" noProof="1">
              <a:solidFill>
                <a:srgbClr val="C00000"/>
              </a:solidFill>
              <a:latin typeface="Arial Rounded MT Bold" panose="020F0704030504030204" pitchFamily="34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4. the emotional appeal</a:t>
            </a:r>
            <a:endParaRPr lang="en-US" altLang="zh-CN" sz="2800" b="1" noProof="1">
              <a:solidFill>
                <a:srgbClr val="C00000"/>
              </a:solidFill>
              <a:latin typeface="Arial Rounded MT Bold" panose="020F0704030504030204" pitchFamily="34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5. essential elements</a:t>
            </a:r>
            <a:r>
              <a:rPr lang="en-US" altLang="zh-CN" sz="4000" b="1" noProof="1">
                <a:solidFill>
                  <a:srgbClr val="C00000"/>
                </a:solidFill>
                <a:latin typeface="Arial Rounded MT Bold" panose="020F0704030504030204" pitchFamily="34" charset="0"/>
                <a:sym typeface="+mn-ea"/>
              </a:rPr>
              <a:t> </a:t>
            </a:r>
            <a:endParaRPr lang="en-US" altLang="zh-CN" sz="4000" b="1" noProof="1">
              <a:solidFill>
                <a:srgbClr val="C00000"/>
              </a:solidFill>
              <a:latin typeface="Arial Rounded MT Bold" panose="020F0704030504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447" y="503339"/>
            <a:ext cx="43371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expressions:</a:t>
            </a:r>
            <a:endParaRPr lang="zh-CN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81" y="1384183"/>
            <a:ext cx="7852095" cy="3970318"/>
          </a:xfrm>
          <a:prstGeom prst="rect">
            <a:avLst/>
          </a:prstGeom>
          <a:solidFill>
            <a:srgbClr val="FFFF00"/>
          </a:solidFill>
          <a:ln w="381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for 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have been many reports of…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reasons are as follows.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contrary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Instead,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my opinion/view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Personally, I think…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everything into consideration, we…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in this way, can we…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S_UNIQUEID" val="12"/>
</p:tagLst>
</file>

<file path=ppt/tags/tag2.xml><?xml version="1.0" encoding="utf-8"?>
<p:tagLst xmlns:p="http://schemas.openxmlformats.org/presentationml/2006/main">
  <p:tag name="AS_UNIQUEID" val="11"/>
</p:tagLst>
</file>

<file path=ppt/tags/tag3.xml><?xml version="1.0" encoding="utf-8"?>
<p:tagLst xmlns:p="http://schemas.openxmlformats.org/presentationml/2006/main">
  <p:tag name="AS_UNIQUEID" val="29"/>
</p:tagLst>
</file>

<file path=ppt/tags/tag4.xml><?xml version="1.0" encoding="utf-8"?>
<p:tagLst xmlns:p="http://schemas.openxmlformats.org/presentationml/2006/main">
  <p:tag name="commondata" val="eyJoZGlkIjoiMzEwNTM5NzYwMDRjMzkwZTVkZjY2ODkwMGIxNGU0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2096</Words>
  <Application>WPS 演示</Application>
  <PresentationFormat>宽屏</PresentationFormat>
  <Paragraphs>148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Times New Roman</vt:lpstr>
      <vt:lpstr>Calibri</vt:lpstr>
      <vt:lpstr>Arial Rounded MT Bold</vt:lpstr>
      <vt:lpstr>Arial Unicode MS</vt:lpstr>
      <vt:lpstr>Office 主题</vt:lpstr>
      <vt:lpstr>Lead in</vt:lpstr>
      <vt:lpstr>PowerPoint 演示文稿</vt:lpstr>
      <vt:lpstr>PowerPoint 演示文稿</vt:lpstr>
      <vt:lpstr>Think and explore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Presentation</vt:lpstr>
      <vt:lpstr>PowerPoint 演示文稿</vt:lpstr>
      <vt:lpstr>Reflection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AVA</cp:lastModifiedBy>
  <cp:revision>90</cp:revision>
  <dcterms:created xsi:type="dcterms:W3CDTF">2020-01-14T10:19:00Z</dcterms:created>
  <dcterms:modified xsi:type="dcterms:W3CDTF">2024-07-23T04:59:24Z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A44893A158A647928AC61931A084B311_12</vt:lpwstr>
  </property>
</Properties>
</file>