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1" r:id="rId4"/>
    <p:sldId id="262" r:id="rId5"/>
    <p:sldId id="263" r:id="rId6"/>
    <p:sldId id="335" r:id="rId7"/>
    <p:sldId id="307" r:id="rId8"/>
    <p:sldId id="346" r:id="rId9"/>
    <p:sldId id="349" r:id="rId10"/>
    <p:sldId id="350" r:id="rId11"/>
    <p:sldId id="347" r:id="rId12"/>
    <p:sldId id="348" r:id="rId13"/>
    <p:sldId id="267" r:id="rId14"/>
    <p:sldId id="317" r:id="rId15"/>
    <p:sldId id="351" r:id="rId16"/>
    <p:sldId id="352" r:id="rId17"/>
    <p:sldId id="353" r:id="rId18"/>
    <p:sldId id="355" r:id="rId19"/>
    <p:sldId id="356" r:id="rId20"/>
    <p:sldId id="357" r:id="rId21"/>
    <p:sldId id="358" r:id="rId22"/>
    <p:sldId id="359" r:id="rId23"/>
    <p:sldId id="344" r:id="rId24"/>
    <p:sldId id="345" r:id="rId25"/>
    <p:sldId id="301" r:id="rId26"/>
    <p:sldId id="303" r:id="rId27"/>
    <p:sldId id="280" r:id="rId28"/>
    <p:sldId id="304"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9900"/>
    <a:srgbClr val="9900FF"/>
    <a:srgbClr val="EBCBA7"/>
    <a:srgbClr val="2B1ED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11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022600" y="932815"/>
            <a:ext cx="8331200" cy="1325880"/>
          </a:xfrm>
        </p:spPr>
        <p:txBody>
          <a:bodyPr/>
          <a:lstStyle>
            <a:lvl1pPr>
              <a:defRPr sz="36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三"/>
          <p:cNvPicPr>
            <a:picLocks noChangeAspect="1"/>
          </p:cNvPicPr>
          <p:nvPr userDrawn="1"/>
        </p:nvPicPr>
        <p:blipFill>
          <a:blip r:embed="rId2"/>
          <a:stretch>
            <a:fillRect/>
          </a:stretch>
        </p:blipFill>
        <p:spPr>
          <a:xfrm>
            <a:off x="0" y="2667000"/>
            <a:ext cx="12192000" cy="1524000"/>
          </a:xfrm>
          <a:prstGeom prst="rect">
            <a:avLst/>
          </a:prstGeom>
        </p:spPr>
      </p:pic>
      <p:pic>
        <p:nvPicPr>
          <p:cNvPr id="11" name="图片 10" descr="图片3"/>
          <p:cNvPicPr>
            <a:picLocks noChangeAspect="1"/>
          </p:cNvPicPr>
          <p:nvPr userDrawn="1"/>
        </p:nvPicPr>
        <p:blipFill>
          <a:blip r:embed="rId3"/>
          <a:stretch>
            <a:fillRect/>
          </a:stretch>
        </p:blipFill>
        <p:spPr>
          <a:xfrm>
            <a:off x="0" y="2667000"/>
            <a:ext cx="3391535" cy="1524000"/>
          </a:xfrm>
          <a:prstGeom prst="rect">
            <a:avLst/>
          </a:prstGeom>
        </p:spPr>
      </p:pic>
      <p:sp>
        <p:nvSpPr>
          <p:cNvPr id="2" name="标题 1"/>
          <p:cNvSpPr>
            <a:spLocks noGrp="1"/>
          </p:cNvSpPr>
          <p:nvPr>
            <p:ph type="title" hasCustomPrompt="1"/>
          </p:nvPr>
        </p:nvSpPr>
        <p:spPr>
          <a:xfrm>
            <a:off x="3581400" y="2985135"/>
            <a:ext cx="7018020" cy="887095"/>
          </a:xfrm>
        </p:spPr>
        <p:txBody>
          <a:bodyPr anchor="b"/>
          <a:lstStyle>
            <a:lvl1pPr>
              <a:defRPr sz="40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838200" y="1523365"/>
            <a:ext cx="10304145" cy="381190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b="1" dirty="0">
                <a:solidFill>
                  <a:schemeClr val="bg1"/>
                </a:solidFill>
                <a:latin typeface="微软雅黑" panose="020B0503020204020204" charset="-122"/>
                <a:ea typeface="+mn-ea"/>
                <a:cs typeface="+mn-cs"/>
              </a:rPr>
              <a:t>Lead in</a:t>
            </a:r>
            <a:endParaRPr lang="zh-CN" altLang="en-US" sz="4800" b="1" dirty="0">
              <a:solidFill>
                <a:schemeClr val="bg1"/>
              </a:solidFill>
              <a:latin typeface="微软雅黑" panose="020B0503020204020204" charset="-122"/>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64123" y="493514"/>
            <a:ext cx="11113477" cy="1077218"/>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3: Write a report based on the interview with the words in the box.</a:t>
            </a:r>
            <a:endParaRPr lang="en-US" altLang="zh-CN" sz="2800" b="1" dirty="0">
              <a:latin typeface="Times New Roman" panose="02020603050405020304" pitchFamily="18" charset="0"/>
              <a:cs typeface="Times New Roman" panose="02020603050405020304" pitchFamily="18" charset="0"/>
            </a:endParaRPr>
          </a:p>
        </p:txBody>
      </p:sp>
      <p:sp>
        <p:nvSpPr>
          <p:cNvPr id="3" name="文本框 8"/>
          <p:cNvSpPr txBox="1"/>
          <p:nvPr/>
        </p:nvSpPr>
        <p:spPr>
          <a:xfrm>
            <a:off x="644146" y="1728132"/>
            <a:ext cx="9808536" cy="44388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l">
              <a:spcAft>
                <a:spcPts val="0"/>
              </a:spcAft>
            </a:pPr>
            <a:r>
              <a:rPr lang="en-US" sz="2800" kern="0" dirty="0">
                <a:effectLst/>
                <a:latin typeface="Times New Roman" panose="02020603050405020304" pitchFamily="18" charset="0"/>
                <a:ea typeface="宋体" panose="02010600030101010101" pitchFamily="2" charset="-122"/>
                <a:cs typeface="Times New Roman" panose="02020603050405020304" pitchFamily="18" charset="0"/>
              </a:rPr>
              <a:t>admit   	decide 	enjoy 	 fail 	  regret 	 want</a:t>
            </a:r>
            <a:endParaRPr lang="zh-CN" sz="2800" kern="100" dirty="0">
              <a:effectLst/>
              <a:ea typeface="宋体" panose="02010600030101010101" pitchFamily="2" charset="-122"/>
              <a:cs typeface="Times New Roman" panose="02020603050405020304" pitchFamily="18" charset="0"/>
            </a:endParaRPr>
          </a:p>
          <a:p>
            <a:pPr algn="just">
              <a:spcAft>
                <a:spcPts val="0"/>
              </a:spcAft>
            </a:pPr>
            <a:r>
              <a:rPr lang="en-US" sz="1050" kern="100" dirty="0">
                <a:effectLst/>
                <a:ea typeface="宋体" panose="02010600030101010101" pitchFamily="2" charset="-122"/>
                <a:cs typeface="Times New Roman" panose="02020603050405020304" pitchFamily="18" charset="0"/>
              </a:rPr>
              <a:t> </a:t>
            </a:r>
            <a:endParaRPr lang="zh-CN" sz="1050" kern="100" dirty="0">
              <a:effectLst/>
              <a:ea typeface="宋体" panose="02010600030101010101" pitchFamily="2" charset="-122"/>
              <a:cs typeface="Times New Roman" panose="02020603050405020304" pitchFamily="18" charset="0"/>
            </a:endParaRPr>
          </a:p>
        </p:txBody>
      </p:sp>
      <p:sp>
        <p:nvSpPr>
          <p:cNvPr id="4" name="文本框 10"/>
          <p:cNvSpPr txBox="1"/>
          <p:nvPr/>
        </p:nvSpPr>
        <p:spPr>
          <a:xfrm>
            <a:off x="306909" y="2443700"/>
            <a:ext cx="3744974" cy="3554427"/>
          </a:xfrm>
          <a:prstGeom prst="rect">
            <a:avLst/>
          </a:prstGeom>
          <a:solidFill>
            <a:schemeClr val="lt1"/>
          </a:solidFill>
          <a:ln w="6350">
            <a:solidFill>
              <a:srgbClr val="FF99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en-US" sz="2400" kern="0" dirty="0">
                <a:effectLst/>
                <a:latin typeface="Times New Roman" panose="02020603050405020304" pitchFamily="18" charset="0"/>
                <a:ea typeface="宋体" panose="02010600030101010101" pitchFamily="2" charset="-122"/>
                <a:cs typeface="Times New Roman" panose="02020603050405020304" pitchFamily="18" charset="0"/>
              </a:rPr>
              <a:t>Many students choose to take a camping </a:t>
            </a:r>
            <a:r>
              <a:rPr lang="en-US" sz="2400" kern="0" dirty="0" err="1">
                <a:effectLst/>
                <a:latin typeface="Times New Roman" panose="02020603050405020304" pitchFamily="18" charset="0"/>
                <a:ea typeface="宋体" panose="02010600030101010101" pitchFamily="2" charset="-122"/>
                <a:cs typeface="Times New Roman" panose="02020603050405020304" pitchFamily="18" charset="0"/>
              </a:rPr>
              <a:t>programme</a:t>
            </a:r>
            <a:r>
              <a:rPr lang="en-US" sz="2400" kern="0" dirty="0">
                <a:effectLst/>
                <a:latin typeface="Times New Roman" panose="02020603050405020304" pitchFamily="18" charset="0"/>
                <a:ea typeface="宋体" panose="02010600030101010101" pitchFamily="2" charset="-122"/>
                <a:cs typeface="Times New Roman" panose="02020603050405020304" pitchFamily="18" charset="0"/>
              </a:rPr>
              <a:t> during the summer holiday, aiming at building character and developing physical fitness. Today, we’re with camper Jamie Wells. Hi, Jamie. Could you share your experience with us?</a:t>
            </a:r>
            <a:endParaRPr lang="zh-CN" sz="2400" kern="100" dirty="0">
              <a:effectLst/>
              <a:ea typeface="宋体" panose="02010600030101010101" pitchFamily="2" charset="-122"/>
              <a:cs typeface="Times New Roman" panose="02020603050405020304" pitchFamily="18" charset="0"/>
            </a:endParaRPr>
          </a:p>
        </p:txBody>
      </p:sp>
      <p:sp>
        <p:nvSpPr>
          <p:cNvPr id="5" name="文本框 13"/>
          <p:cNvSpPr txBox="1"/>
          <p:nvPr/>
        </p:nvSpPr>
        <p:spPr>
          <a:xfrm>
            <a:off x="4588779" y="2224853"/>
            <a:ext cx="7075330" cy="4139633"/>
          </a:xfrm>
          <a:prstGeom prst="rect">
            <a:avLst/>
          </a:prstGeom>
          <a:solidFill>
            <a:schemeClr val="lt1"/>
          </a:solidFill>
          <a:ln w="6350">
            <a:solidFill>
              <a:srgbClr val="990033"/>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en-US" sz="2400" kern="0" dirty="0">
                <a:effectLst/>
                <a:latin typeface="Times New Roman" panose="02020603050405020304" pitchFamily="18" charset="0"/>
                <a:ea typeface="宋体" panose="02010600030101010101" pitchFamily="2" charset="-122"/>
                <a:cs typeface="Times New Roman" panose="02020603050405020304" pitchFamily="18" charset="0"/>
              </a:rPr>
              <a:t>Sure. I joined the sports camp because I like to challenge myself. I also like to meet new friends. The camp was fun, but not without its challenges! Each day began with a 5-kilometer cross-country run—at 6 am! At first I couldn’t finish the whole route. On the fourth day, I was so tired that I even didn’t want to get out of bed. I felt homesick and almost phoned my dad to take me home. But I didn’t give up. Things soon got better. I felt I had become stronger and more confident and had made new friends. Even though being a camper has its challenges, I feel it is worthwhile.</a:t>
            </a:r>
            <a:endParaRPr lang="zh-CN" sz="2400" kern="100" dirty="0">
              <a:effectLst/>
              <a:ea typeface="宋体"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2756" y="856454"/>
            <a:ext cx="10105938" cy="4401205"/>
          </a:xfrm>
          <a:prstGeom prst="rect">
            <a:avLst/>
          </a:prstGeom>
          <a:solidFill>
            <a:schemeClr val="accent4">
              <a:lumMod val="20000"/>
              <a:lumOff val="80000"/>
            </a:schemeClr>
          </a:solidFill>
          <a:ln w="38100">
            <a:solidFill>
              <a:schemeClr val="accent6">
                <a:lumMod val="60000"/>
                <a:lumOff val="40000"/>
              </a:schemeClr>
            </a:solidFill>
          </a:ln>
        </p:spPr>
        <p:txBody>
          <a:bodyPr wrap="square">
            <a:spAutoFit/>
          </a:bodyPr>
          <a:lstStyle/>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Jamie Wells</a:t>
            </a:r>
            <a:r>
              <a:rPr lang="en-US" altLang="zh-CN" sz="2800" b="1" kern="0" dirty="0">
                <a:latin typeface="Times New Roman" panose="02020603050405020304" pitchFamily="18" charset="0"/>
                <a:ea typeface="宋体" panose="02010600030101010101" pitchFamily="2" charset="-122"/>
                <a:cs typeface="Times New Roman" panose="02020603050405020304" pitchFamily="18" charset="0"/>
              </a:rPr>
              <a:t> decided to</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join the Boy Scouts because he </a:t>
            </a:r>
            <a:r>
              <a:rPr lang="en-US" altLang="zh-CN" sz="2800" b="1" kern="0" dirty="0">
                <a:latin typeface="Times New Roman" panose="02020603050405020304" pitchFamily="18" charset="0"/>
                <a:ea typeface="宋体" panose="02010600030101010101" pitchFamily="2" charset="-122"/>
                <a:cs typeface="Times New Roman" panose="02020603050405020304" pitchFamily="18" charset="0"/>
              </a:rPr>
              <a:t>enjoyed</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challenging himself as well as meeting new friends. He thought scout camp was fun, but not without its challenges! Each day began with a 5-kilometer cross-country run at 6 am! At first he </a:t>
            </a:r>
            <a:r>
              <a:rPr lang="en-US" altLang="zh-CN" sz="2800" b="1" kern="0" dirty="0">
                <a:latin typeface="Times New Roman" panose="02020603050405020304" pitchFamily="18" charset="0"/>
                <a:ea typeface="宋体" panose="02010600030101010101" pitchFamily="2" charset="-122"/>
                <a:cs typeface="Times New Roman" panose="02020603050405020304" pitchFamily="18" charset="0"/>
              </a:rPr>
              <a:t>failed</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to finish the whole route. On the fourth day, he was so tired that he even didn’t want to get out of bed. Feeling homesick, he </a:t>
            </a:r>
            <a:r>
              <a:rPr lang="en-US" altLang="zh-CN" sz="2800" b="1" kern="0" dirty="0">
                <a:latin typeface="Times New Roman" panose="02020603050405020304" pitchFamily="18" charset="0"/>
                <a:ea typeface="宋体" panose="02010600030101010101" pitchFamily="2" charset="-122"/>
                <a:cs typeface="Times New Roman" panose="02020603050405020304" pitchFamily="18" charset="0"/>
              </a:rPr>
              <a:t>regretted </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attending the scout camp and </a:t>
            </a:r>
            <a:r>
              <a:rPr lang="en-US" altLang="zh-CN" sz="2800" b="1" kern="0" dirty="0">
                <a:latin typeface="Times New Roman" panose="02020603050405020304" pitchFamily="18" charset="0"/>
                <a:ea typeface="宋体" panose="02010600030101010101" pitchFamily="2" charset="-122"/>
                <a:cs typeface="Times New Roman" panose="02020603050405020304" pitchFamily="18" charset="0"/>
              </a:rPr>
              <a:t>wanted</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to phone his dad to take him home. But he didn’t give up. He became stronger and more confident and made new friends. He</a:t>
            </a:r>
            <a:r>
              <a:rPr lang="en-US" altLang="zh-CN" sz="2800" b="1" kern="0" dirty="0">
                <a:latin typeface="Times New Roman" panose="02020603050405020304" pitchFamily="18" charset="0"/>
                <a:ea typeface="宋体" panose="02010600030101010101" pitchFamily="2" charset="-122"/>
                <a:cs typeface="Times New Roman" panose="02020603050405020304" pitchFamily="18" charset="0"/>
              </a:rPr>
              <a:t> admitted </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being a scout had its challenges, but it was worthwhile.</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b="1" dirty="0">
                <a:solidFill>
                  <a:schemeClr val="bg1"/>
                </a:solidFill>
                <a:latin typeface="微软雅黑" panose="020B0503020204020204" charset="-122"/>
                <a:ea typeface="+mn-ea"/>
                <a:cs typeface="+mn-cs"/>
              </a:rPr>
              <a:t>Listening</a:t>
            </a:r>
            <a:endParaRPr lang="zh-CN" altLang="en-US" sz="4800" b="1" dirty="0">
              <a:solidFill>
                <a:schemeClr val="bg1"/>
              </a:solidFill>
              <a:latin typeface="微软雅黑" panose="020B0503020204020204" charset="-122"/>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64123" y="493514"/>
            <a:ext cx="11902831" cy="1569660"/>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Task 1 Listen to the first text </a:t>
            </a:r>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Activity 1</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Listen to the conversations and match the expressions to their meanings.</a:t>
            </a:r>
            <a:endParaRPr lang="en-US" altLang="zh-CN" sz="3200" b="1" dirty="0">
              <a:latin typeface="Times New Roman" panose="02020603050405020304" pitchFamily="18" charset="0"/>
              <a:cs typeface="Times New Roman" panose="02020603050405020304" pitchFamily="18" charset="0"/>
            </a:endParaRPr>
          </a:p>
        </p:txBody>
      </p:sp>
      <p:pic>
        <p:nvPicPr>
          <p:cNvPr id="13" name="图片 12" descr="2"/>
          <p:cNvPicPr/>
          <p:nvPr/>
        </p:nvPicPr>
        <p:blipFill>
          <a:blip r:embed="rId2" cstate="print">
            <a:extLst>
              <a:ext uri="{28A0092B-C50C-407E-A947-70E740481C1C}">
                <a14:useLocalDpi xmlns:a14="http://schemas.microsoft.com/office/drawing/2010/main" val="0"/>
              </a:ext>
            </a:extLst>
          </a:blip>
          <a:stretch>
            <a:fillRect/>
          </a:stretch>
        </p:blipFill>
        <p:spPr>
          <a:xfrm>
            <a:off x="318782" y="2577464"/>
            <a:ext cx="8422545" cy="37870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meitu-1642933453941"/>
          <p:cNvPicPr>
            <a:picLocks noChangeAspect="1"/>
          </p:cNvPicPr>
          <p:nvPr/>
        </p:nvPicPr>
        <p:blipFill>
          <a:blip r:embed="rId1" cstate="print"/>
          <a:stretch>
            <a:fillRect/>
          </a:stretch>
        </p:blipFill>
        <p:spPr>
          <a:xfrm>
            <a:off x="92511" y="543713"/>
            <a:ext cx="4831127" cy="4354801"/>
          </a:xfrm>
          <a:prstGeom prst="rect">
            <a:avLst/>
          </a:prstGeom>
        </p:spPr>
      </p:pic>
      <p:sp>
        <p:nvSpPr>
          <p:cNvPr id="4" name="文本框 11"/>
          <p:cNvSpPr txBox="1"/>
          <p:nvPr/>
        </p:nvSpPr>
        <p:spPr>
          <a:xfrm>
            <a:off x="484674" y="1109225"/>
            <a:ext cx="3944713" cy="2676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latin typeface="Arial Bold" panose="020B0604020202090204" charset="0"/>
                <a:cs typeface="Arial Bold" panose="020B0604020202090204" charset="0"/>
              </a:rPr>
              <a:t>a. not lift a finger</a:t>
            </a:r>
            <a:endParaRPr lang="en-US" altLang="zh-CN" sz="2800" b="1" dirty="0">
              <a:latin typeface="Arial Bold" panose="020B0604020202090204" charset="0"/>
              <a:cs typeface="Arial Bold" panose="020B0604020202090204" charset="0"/>
            </a:endParaRPr>
          </a:p>
          <a:p>
            <a:r>
              <a:rPr lang="en-US" altLang="zh-CN" sz="2800" b="1" dirty="0">
                <a:latin typeface="Arial Bold" panose="020B0604020202090204" charset="0"/>
                <a:cs typeface="Arial Bold" panose="020B0604020202090204" charset="0"/>
              </a:rPr>
              <a:t>b. a wet blanket</a:t>
            </a:r>
            <a:endParaRPr lang="en-US" altLang="zh-CN" sz="2800" b="1" dirty="0">
              <a:latin typeface="Arial Bold" panose="020B0604020202090204" charset="0"/>
              <a:cs typeface="Arial Bold" panose="020B0604020202090204" charset="0"/>
            </a:endParaRPr>
          </a:p>
          <a:p>
            <a:r>
              <a:rPr lang="en-US" altLang="zh-CN" sz="2800" b="1" dirty="0">
                <a:latin typeface="Arial Bold" panose="020B0604020202090204" charset="0"/>
                <a:cs typeface="Arial Bold" panose="020B0604020202090204" charset="0"/>
              </a:rPr>
              <a:t>c. an eager beaver</a:t>
            </a:r>
            <a:endParaRPr lang="en-US" altLang="zh-CN" sz="2800" b="1" dirty="0">
              <a:latin typeface="Arial Bold" panose="020B0604020202090204" charset="0"/>
              <a:cs typeface="Arial Bold" panose="020B0604020202090204" charset="0"/>
            </a:endParaRPr>
          </a:p>
          <a:p>
            <a:r>
              <a:rPr lang="en-US" altLang="zh-CN" sz="2800" b="1" dirty="0">
                <a:latin typeface="Arial Bold" panose="020B0604020202090204" charset="0"/>
                <a:cs typeface="Arial Bold" panose="020B0604020202090204" charset="0"/>
              </a:rPr>
              <a:t>d. drag one's feet</a:t>
            </a:r>
            <a:endParaRPr lang="en-US" altLang="zh-CN" sz="2800" b="1" dirty="0">
              <a:latin typeface="Arial Bold" panose="020B0604020202090204" charset="0"/>
              <a:cs typeface="Arial Bold" panose="020B0604020202090204" charset="0"/>
            </a:endParaRPr>
          </a:p>
          <a:p>
            <a:r>
              <a:rPr lang="en-US" altLang="zh-CN" sz="2800" b="1" dirty="0">
                <a:latin typeface="Arial Bold" panose="020B0604020202090204" charset="0"/>
                <a:cs typeface="Arial Bold" panose="020B0604020202090204" charset="0"/>
              </a:rPr>
              <a:t>e. turn over a new leaf</a:t>
            </a:r>
            <a:endParaRPr lang="en-US" altLang="zh-CN" sz="2800" b="1" dirty="0">
              <a:latin typeface="Arial Bold" panose="020B0604020202090204" charset="0"/>
              <a:cs typeface="Arial Bold" panose="020B0604020202090204" charset="0"/>
            </a:endParaRPr>
          </a:p>
          <a:p>
            <a:r>
              <a:rPr lang="en-US" altLang="zh-CN" sz="2800" b="1" dirty="0">
                <a:latin typeface="Arial Bold" panose="020B0604020202090204" charset="0"/>
                <a:cs typeface="Arial Bold" panose="020B0604020202090204" charset="0"/>
              </a:rPr>
              <a:t>f. cool as a cucumber</a:t>
            </a:r>
            <a:endParaRPr lang="en-US" altLang="zh-CN" dirty="0"/>
          </a:p>
        </p:txBody>
      </p:sp>
      <p:sp>
        <p:nvSpPr>
          <p:cNvPr id="5" name="矩形 4"/>
          <p:cNvSpPr/>
          <p:nvPr/>
        </p:nvSpPr>
        <p:spPr>
          <a:xfrm>
            <a:off x="4622334" y="1109225"/>
            <a:ext cx="7499758" cy="4832092"/>
          </a:xfrm>
          <a:prstGeom prst="rect">
            <a:avLst/>
          </a:prstGeom>
          <a:solidFill>
            <a:schemeClr val="accent4">
              <a:lumMod val="20000"/>
              <a:lumOff val="80000"/>
            </a:schemeClr>
          </a:solidFill>
          <a:ln>
            <a:solidFill>
              <a:srgbClr val="92D050"/>
            </a:solidFill>
          </a:ln>
        </p:spPr>
        <p:txBody>
          <a:bodyPr wrap="square">
            <a:spAutoFit/>
          </a:bodyPr>
          <a:lstStyle/>
          <a:p>
            <a:r>
              <a:rPr lang="en-US" altLang="zh-CN" sz="2800" dirty="0">
                <a:latin typeface="Times New Roman Bold" panose="02020803070505020304" pitchFamily="18" charset="0"/>
                <a:cs typeface="Times New Roman Bold" panose="02020803070505020304" pitchFamily="18" charset="0"/>
              </a:rPr>
              <a:t> 1.______ to change your life by starting to be a better person or stopping  a bad habit</a:t>
            </a:r>
            <a:endParaRPr lang="en-US" altLang="zh-CN" sz="2800" dirty="0">
              <a:latin typeface="Times New Roman Bold" panose="02020803070505020304" pitchFamily="18" charset="0"/>
              <a:cs typeface="Times New Roman Bold" panose="02020803070505020304" pitchFamily="18" charset="0"/>
            </a:endParaRPr>
          </a:p>
          <a:p>
            <a:r>
              <a:rPr lang="en-US" altLang="zh-CN" sz="2800" dirty="0">
                <a:latin typeface="Times New Roman Bold" panose="02020803070505020304" pitchFamily="18" charset="0"/>
                <a:cs typeface="Times New Roman Bold" panose="02020803070505020304" pitchFamily="18" charset="0"/>
              </a:rPr>
              <a:t> 2. ______  someone who is extremely enthusiastic and enjoys working extremely hard</a:t>
            </a:r>
            <a:endParaRPr lang="en-US" altLang="zh-CN" sz="2800" dirty="0">
              <a:latin typeface="Times New Roman Bold" panose="02020803070505020304" pitchFamily="18" charset="0"/>
              <a:cs typeface="Times New Roman Bold" panose="02020803070505020304" pitchFamily="18" charset="0"/>
            </a:endParaRPr>
          </a:p>
          <a:p>
            <a:r>
              <a:rPr lang="en-US" altLang="zh-CN" sz="2800" dirty="0">
                <a:latin typeface="Times New Roman Bold" panose="02020803070505020304" pitchFamily="18" charset="0"/>
                <a:cs typeface="Times New Roman Bold" panose="02020803070505020304" pitchFamily="18" charset="0"/>
              </a:rPr>
              <a:t> 3. ______  to not make any effort</a:t>
            </a:r>
            <a:endParaRPr lang="en-US" altLang="zh-CN" sz="2800" dirty="0">
              <a:latin typeface="Times New Roman Bold" panose="02020803070505020304" pitchFamily="18" charset="0"/>
              <a:cs typeface="Times New Roman Bold" panose="02020803070505020304" pitchFamily="18" charset="0"/>
            </a:endParaRPr>
          </a:p>
          <a:p>
            <a:r>
              <a:rPr lang="en-US" altLang="zh-CN" sz="2800" dirty="0">
                <a:latin typeface="Times New Roman Bold" panose="02020803070505020304" pitchFamily="18" charset="0"/>
                <a:cs typeface="Times New Roman Bold" panose="02020803070505020304" pitchFamily="18" charset="0"/>
              </a:rPr>
              <a:t> 4. ______ very calm and relaxed, especially in a  difficult situation</a:t>
            </a:r>
            <a:endParaRPr lang="en-US" altLang="zh-CN" sz="2800" dirty="0">
              <a:latin typeface="Times New Roman Bold" panose="02020803070505020304" pitchFamily="18" charset="0"/>
              <a:cs typeface="Times New Roman Bold" panose="02020803070505020304" pitchFamily="18" charset="0"/>
            </a:endParaRPr>
          </a:p>
          <a:p>
            <a:r>
              <a:rPr lang="en-US" altLang="zh-CN" sz="2800" dirty="0">
                <a:latin typeface="Times New Roman Bold" panose="02020803070505020304" pitchFamily="18" charset="0"/>
                <a:cs typeface="Times New Roman Bold" panose="02020803070505020304" pitchFamily="18" charset="0"/>
              </a:rPr>
              <a:t> 5. ______to do something very slowly because you do not really want to  do it</a:t>
            </a:r>
            <a:endParaRPr lang="en-US" altLang="zh-CN" sz="2800" dirty="0">
              <a:latin typeface="Times New Roman Bold" panose="02020803070505020304" pitchFamily="18" charset="0"/>
              <a:cs typeface="Times New Roman Bold" panose="02020803070505020304" pitchFamily="18" charset="0"/>
            </a:endParaRPr>
          </a:p>
          <a:p>
            <a:r>
              <a:rPr lang="en-US" altLang="zh-CN" sz="2800" dirty="0">
                <a:latin typeface="Times New Roman Bold" panose="02020803070505020304" pitchFamily="18" charset="0"/>
                <a:cs typeface="Times New Roman Bold" panose="02020803070505020304" pitchFamily="18" charset="0"/>
              </a:rPr>
              <a:t> 6. ______ someone who refuses to join in, or wants to stop other people having fun</a:t>
            </a:r>
            <a:endParaRPr lang="zh-CN" altLang="en-US" sz="2800" dirty="0">
              <a:latin typeface="Times New Roman Bold" panose="02020803070505020304" pitchFamily="18" charset="0"/>
              <a:cs typeface="Times New Roman Bold" panose="02020803070505020304" pitchFamily="18" charset="0"/>
            </a:endParaRPr>
          </a:p>
        </p:txBody>
      </p:sp>
      <p:sp>
        <p:nvSpPr>
          <p:cNvPr id="6" name="文本框 5"/>
          <p:cNvSpPr txBox="1"/>
          <p:nvPr/>
        </p:nvSpPr>
        <p:spPr>
          <a:xfrm>
            <a:off x="5315801" y="981512"/>
            <a:ext cx="1498856" cy="707886"/>
          </a:xfrm>
          <a:prstGeom prst="rect">
            <a:avLst/>
          </a:prstGeom>
          <a:noFill/>
        </p:spPr>
        <p:txBody>
          <a:bodyPr wrap="square" rtlCol="0">
            <a:spAutoFit/>
          </a:bodyPr>
          <a:lstStyle/>
          <a:p>
            <a:r>
              <a:rPr lang="en-US" altLang="zh-CN" sz="4000" dirty="0">
                <a:solidFill>
                  <a:srgbClr val="FF0000"/>
                </a:solidFill>
                <a:latin typeface="Times New Roman Bold" panose="02020803070505020304" pitchFamily="18" charset="0"/>
                <a:cs typeface="Times New Roman Bold" panose="02020803070505020304" pitchFamily="18" charset="0"/>
              </a:rPr>
              <a:t>e</a:t>
            </a:r>
            <a:endParaRPr lang="zh-CN" altLang="en-US" sz="4000" dirty="0">
              <a:solidFill>
                <a:srgbClr val="FF0000"/>
              </a:solidFill>
              <a:latin typeface="Times New Roman Bold" panose="02020803070505020304" pitchFamily="18" charset="0"/>
              <a:cs typeface="Times New Roman Bold" panose="02020803070505020304" pitchFamily="18" charset="0"/>
            </a:endParaRPr>
          </a:p>
        </p:txBody>
      </p:sp>
      <p:sp>
        <p:nvSpPr>
          <p:cNvPr id="7" name="文本框 6"/>
          <p:cNvSpPr txBox="1"/>
          <p:nvPr/>
        </p:nvSpPr>
        <p:spPr>
          <a:xfrm>
            <a:off x="5315801" y="1817111"/>
            <a:ext cx="1498856" cy="707886"/>
          </a:xfrm>
          <a:prstGeom prst="rect">
            <a:avLst/>
          </a:prstGeom>
          <a:noFill/>
        </p:spPr>
        <p:txBody>
          <a:bodyPr wrap="square" rtlCol="0">
            <a:spAutoFit/>
          </a:bodyPr>
          <a:lstStyle/>
          <a:p>
            <a:r>
              <a:rPr lang="en-US" altLang="zh-CN" sz="4000" dirty="0">
                <a:solidFill>
                  <a:srgbClr val="FF0000"/>
                </a:solidFill>
                <a:latin typeface="Times New Roman Bold" panose="02020803070505020304" pitchFamily="18" charset="0"/>
                <a:cs typeface="Times New Roman Bold" panose="02020803070505020304" pitchFamily="18" charset="0"/>
              </a:rPr>
              <a:t>c</a:t>
            </a:r>
            <a:endParaRPr lang="zh-CN" altLang="en-US" sz="4000" dirty="0">
              <a:solidFill>
                <a:srgbClr val="FF0000"/>
              </a:solidFill>
              <a:latin typeface="Times New Roman Bold" panose="02020803070505020304" pitchFamily="18" charset="0"/>
              <a:cs typeface="Times New Roman Bold" panose="02020803070505020304" pitchFamily="18" charset="0"/>
            </a:endParaRPr>
          </a:p>
        </p:txBody>
      </p:sp>
      <p:sp>
        <p:nvSpPr>
          <p:cNvPr id="9" name="文本框 8"/>
          <p:cNvSpPr txBox="1"/>
          <p:nvPr/>
        </p:nvSpPr>
        <p:spPr>
          <a:xfrm>
            <a:off x="5270372" y="3879214"/>
            <a:ext cx="1498856" cy="707886"/>
          </a:xfrm>
          <a:prstGeom prst="rect">
            <a:avLst/>
          </a:prstGeom>
          <a:noFill/>
        </p:spPr>
        <p:txBody>
          <a:bodyPr wrap="square" rtlCol="0">
            <a:spAutoFit/>
          </a:bodyPr>
          <a:lstStyle/>
          <a:p>
            <a:r>
              <a:rPr lang="en-US" altLang="zh-CN" sz="4000" dirty="0">
                <a:solidFill>
                  <a:srgbClr val="FF0000"/>
                </a:solidFill>
                <a:latin typeface="Times New Roman Bold" panose="02020803070505020304" pitchFamily="18" charset="0"/>
                <a:cs typeface="Times New Roman Bold" panose="02020803070505020304" pitchFamily="18" charset="0"/>
              </a:rPr>
              <a:t>d</a:t>
            </a:r>
            <a:endParaRPr lang="zh-CN" altLang="en-US" sz="4000" dirty="0">
              <a:solidFill>
                <a:srgbClr val="FF0000"/>
              </a:solidFill>
              <a:latin typeface="Times New Roman Bold" panose="02020803070505020304" pitchFamily="18" charset="0"/>
              <a:cs typeface="Times New Roman Bold" panose="02020803070505020304" pitchFamily="18" charset="0"/>
            </a:endParaRPr>
          </a:p>
        </p:txBody>
      </p:sp>
      <p:sp>
        <p:nvSpPr>
          <p:cNvPr id="10" name="文本框 9"/>
          <p:cNvSpPr txBox="1"/>
          <p:nvPr/>
        </p:nvSpPr>
        <p:spPr>
          <a:xfrm>
            <a:off x="5346572" y="3171328"/>
            <a:ext cx="1498856" cy="707886"/>
          </a:xfrm>
          <a:prstGeom prst="rect">
            <a:avLst/>
          </a:prstGeom>
          <a:noFill/>
        </p:spPr>
        <p:txBody>
          <a:bodyPr wrap="square" rtlCol="0">
            <a:spAutoFit/>
          </a:bodyPr>
          <a:lstStyle/>
          <a:p>
            <a:r>
              <a:rPr lang="en-US" altLang="zh-CN" sz="4000" dirty="0">
                <a:solidFill>
                  <a:srgbClr val="FF0000"/>
                </a:solidFill>
                <a:latin typeface="Times New Roman Bold" panose="02020803070505020304" pitchFamily="18" charset="0"/>
                <a:cs typeface="Times New Roman Bold" panose="02020803070505020304" pitchFamily="18" charset="0"/>
              </a:rPr>
              <a:t>f</a:t>
            </a:r>
            <a:endParaRPr lang="zh-CN" altLang="en-US" sz="4000" dirty="0">
              <a:solidFill>
                <a:srgbClr val="FF0000"/>
              </a:solidFill>
              <a:latin typeface="Times New Roman Bold" panose="02020803070505020304" pitchFamily="18" charset="0"/>
              <a:cs typeface="Times New Roman Bold" panose="02020803070505020304" pitchFamily="18" charset="0"/>
            </a:endParaRPr>
          </a:p>
        </p:txBody>
      </p:sp>
      <p:sp>
        <p:nvSpPr>
          <p:cNvPr id="11" name="文本框 10"/>
          <p:cNvSpPr txBox="1"/>
          <p:nvPr/>
        </p:nvSpPr>
        <p:spPr>
          <a:xfrm>
            <a:off x="5270372" y="2721114"/>
            <a:ext cx="1498856" cy="707886"/>
          </a:xfrm>
          <a:prstGeom prst="rect">
            <a:avLst/>
          </a:prstGeom>
          <a:noFill/>
        </p:spPr>
        <p:txBody>
          <a:bodyPr wrap="square" rtlCol="0">
            <a:spAutoFit/>
          </a:bodyPr>
          <a:lstStyle/>
          <a:p>
            <a:r>
              <a:rPr lang="en-US" altLang="zh-CN" sz="4000" dirty="0">
                <a:solidFill>
                  <a:srgbClr val="FF0000"/>
                </a:solidFill>
                <a:latin typeface="Times New Roman Bold" panose="02020803070505020304" pitchFamily="18" charset="0"/>
                <a:cs typeface="Times New Roman Bold" panose="02020803070505020304" pitchFamily="18" charset="0"/>
              </a:rPr>
              <a:t>a</a:t>
            </a:r>
            <a:endParaRPr lang="zh-CN" altLang="en-US" sz="4000" dirty="0">
              <a:solidFill>
                <a:srgbClr val="FF0000"/>
              </a:solidFill>
              <a:latin typeface="Times New Roman Bold" panose="02020803070505020304" pitchFamily="18" charset="0"/>
              <a:cs typeface="Times New Roman Bold" panose="02020803070505020304" pitchFamily="18" charset="0"/>
            </a:endParaRPr>
          </a:p>
        </p:txBody>
      </p:sp>
      <p:sp>
        <p:nvSpPr>
          <p:cNvPr id="12" name="文本框 11"/>
          <p:cNvSpPr txBox="1"/>
          <p:nvPr/>
        </p:nvSpPr>
        <p:spPr>
          <a:xfrm>
            <a:off x="5346572" y="4764456"/>
            <a:ext cx="1498856" cy="707886"/>
          </a:xfrm>
          <a:prstGeom prst="rect">
            <a:avLst/>
          </a:prstGeom>
          <a:noFill/>
        </p:spPr>
        <p:txBody>
          <a:bodyPr wrap="square" rtlCol="0">
            <a:spAutoFit/>
          </a:bodyPr>
          <a:lstStyle/>
          <a:p>
            <a:r>
              <a:rPr lang="en-US" altLang="zh-CN" sz="4000" dirty="0">
                <a:solidFill>
                  <a:srgbClr val="FF0000"/>
                </a:solidFill>
                <a:latin typeface="Times New Roman Bold" panose="02020803070505020304" pitchFamily="18" charset="0"/>
                <a:cs typeface="Times New Roman Bold" panose="02020803070505020304" pitchFamily="18" charset="0"/>
              </a:rPr>
              <a:t>b</a:t>
            </a:r>
            <a:endParaRPr lang="zh-CN" altLang="en-US" sz="4000" dirty="0">
              <a:solidFill>
                <a:srgbClr val="FF0000"/>
              </a:solidFill>
              <a:latin typeface="Times New Roman Bold" panose="02020803070505020304" pitchFamily="18" charset="0"/>
              <a:cs typeface="Times New Roman Bold" panose="0202080307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64123" y="493514"/>
            <a:ext cx="11902831" cy="1077218"/>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2: Put the expressions in Activity 1 into the boxes. Add any more you can think of.</a:t>
            </a:r>
            <a:endParaRPr lang="en-US" altLang="zh-CN" sz="3200" b="1"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nvGraphicFramePr>
        <p:xfrm>
          <a:off x="680811" y="1891120"/>
          <a:ext cx="10043414" cy="3524257"/>
        </p:xfrm>
        <a:graphic>
          <a:graphicData uri="http://schemas.openxmlformats.org/drawingml/2006/table">
            <a:tbl>
              <a:tblPr firstRow="1" firstCol="1" bandRow="1"/>
              <a:tblGrid>
                <a:gridCol w="5021707"/>
                <a:gridCol w="5021707"/>
              </a:tblGrid>
              <a:tr h="1107861">
                <a:tc>
                  <a:txBody>
                    <a:bodyPr/>
                    <a:lstStyle/>
                    <a:p>
                      <a:pPr eaLnBrk="0">
                        <a:lnSpc>
                          <a:spcPts val="2000"/>
                        </a:lnSpc>
                        <a:spcAft>
                          <a:spcPts val="0"/>
                        </a:spcAft>
                      </a:pPr>
                      <a:endParaRPr lang="en-US" altLang="zh-CN" sz="3600" dirty="0">
                        <a:solidFill>
                          <a:srgbClr val="000000"/>
                        </a:solidFill>
                        <a:effectLst/>
                        <a:latin typeface="Times New Roman" panose="02020603050405020304" pitchFamily="18" charset="0"/>
                        <a:ea typeface="宋体" panose="02010600030101010101" pitchFamily="2" charset="-122"/>
                      </a:endParaRPr>
                    </a:p>
                    <a:p>
                      <a:pPr eaLnBrk="0">
                        <a:lnSpc>
                          <a:spcPts val="2000"/>
                        </a:lnSpc>
                        <a:spcAft>
                          <a:spcPts val="0"/>
                        </a:spcAft>
                      </a:pPr>
                      <a:r>
                        <a:rPr lang="en-US" altLang="zh-CN" sz="3600" dirty="0">
                          <a:solidFill>
                            <a:srgbClr val="000000"/>
                          </a:solidFill>
                          <a:effectLst/>
                          <a:latin typeface="Times New Roman" panose="02020603050405020304" pitchFamily="18" charset="0"/>
                          <a:ea typeface="宋体" panose="02010600030101010101" pitchFamily="2" charset="-122"/>
                        </a:rPr>
                        <a:t>Positive</a:t>
                      </a:r>
                      <a:endParaRPr lang="zh-CN" sz="36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 </a:t>
                      </a:r>
                      <a:endParaRPr lang="en-US" sz="3600" dirty="0">
                        <a:solidFill>
                          <a:srgbClr val="000000"/>
                        </a:solidFill>
                        <a:effectLst/>
                        <a:latin typeface="Times New Roman" panose="02020603050405020304" pitchFamily="18" charset="0"/>
                        <a:ea typeface="宋体" panose="02010600030101010101" pitchFamily="2" charset="-122"/>
                      </a:endParaRPr>
                    </a:p>
                    <a:p>
                      <a:pPr eaLnBrk="0">
                        <a:lnSpc>
                          <a:spcPts val="2000"/>
                        </a:lnSpc>
                        <a:spcAft>
                          <a:spcPts val="0"/>
                        </a:spcAft>
                      </a:pPr>
                      <a:r>
                        <a:rPr lang="en-US" sz="3600" dirty="0">
                          <a:solidFill>
                            <a:srgbClr val="000000"/>
                          </a:solidFill>
                          <a:effectLst/>
                          <a:latin typeface="Times New Roman" panose="02020603050405020304" pitchFamily="18" charset="0"/>
                          <a:ea typeface="宋体" panose="02010600030101010101" pitchFamily="2" charset="-122"/>
                        </a:rPr>
                        <a:t>Negative</a:t>
                      </a:r>
                      <a:endParaRPr lang="zh-CN" sz="36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396">
                <a:tc>
                  <a:txBody>
                    <a:bodyPr/>
                    <a:lstStyle/>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 </a:t>
                      </a:r>
                      <a:endParaRPr lang="en-US" sz="2800" dirty="0">
                        <a:solidFill>
                          <a:srgbClr val="000000"/>
                        </a:solidFill>
                        <a:effectLst/>
                        <a:latin typeface="Times New Roman" panose="02020603050405020304" pitchFamily="18" charset="0"/>
                        <a:ea typeface="宋体" panose="02010600030101010101" pitchFamily="2" charset="-122"/>
                      </a:endParaRPr>
                    </a:p>
                    <a:p>
                      <a:pPr eaLnBrk="0">
                        <a:lnSpc>
                          <a:spcPts val="2000"/>
                        </a:lnSpc>
                        <a:spcAft>
                          <a:spcPts val="0"/>
                        </a:spcAft>
                      </a:pPr>
                      <a:endParaRPr lang="zh-CN" sz="28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 </a:t>
                      </a:r>
                      <a:endParaRPr lang="zh-CN" sz="28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861134" y="3116062"/>
            <a:ext cx="4660777" cy="2062103"/>
          </a:xfrm>
          <a:prstGeom prst="rect">
            <a:avLst/>
          </a:prstGeom>
          <a:noFill/>
        </p:spPr>
        <p:txBody>
          <a:bodyPr wrap="square" rtlCol="0">
            <a:spAutoFit/>
          </a:bodyPr>
          <a:lstStyle/>
          <a:p>
            <a:pPr algn="just">
              <a:spcAft>
                <a:spcPts val="0"/>
              </a:spcAft>
            </a:pPr>
            <a:r>
              <a:rPr lang="en-US" altLang="zh-CN" sz="32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 eager beaver</a:t>
            </a:r>
            <a:endParaRPr lang="zh-CN" altLang="zh-CN" sz="32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altLang="zh-CN" sz="32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turn over a new leaf</a:t>
            </a:r>
            <a:endParaRPr lang="zh-CN" altLang="zh-CN" sz="32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altLang="zh-CN" sz="32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cool as a cucumber</a:t>
            </a:r>
            <a:endParaRPr lang="zh-CN" altLang="zh-CN" sz="32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r>
              <a:rPr lang="en-US" altLang="zh-CN" sz="3200" kern="100" dirty="0">
                <a:solidFill>
                  <a:srgbClr val="FF0000"/>
                </a:solidFill>
                <a:latin typeface="Times New Roman" panose="02020603050405020304" pitchFamily="18" charset="0"/>
                <a:ea typeface="Times New Roman" panose="02020603050405020304" pitchFamily="18" charset="0"/>
              </a:rPr>
              <a:t>like a duck to water</a:t>
            </a:r>
            <a:endParaRPr lang="zh-CN" altLang="en-US" sz="3200" dirty="0">
              <a:solidFill>
                <a:srgbClr val="FF0000"/>
              </a:solidFill>
            </a:endParaRPr>
          </a:p>
        </p:txBody>
      </p:sp>
      <p:sp>
        <p:nvSpPr>
          <p:cNvPr id="5" name="文本框 4"/>
          <p:cNvSpPr txBox="1"/>
          <p:nvPr/>
        </p:nvSpPr>
        <p:spPr>
          <a:xfrm>
            <a:off x="6063448" y="3036162"/>
            <a:ext cx="4660777" cy="2554545"/>
          </a:xfrm>
          <a:prstGeom prst="rect">
            <a:avLst/>
          </a:prstGeom>
          <a:noFill/>
        </p:spPr>
        <p:txBody>
          <a:bodyPr wrap="square" rtlCol="0">
            <a:spAutoFit/>
          </a:bodyPr>
          <a:lstStyle/>
          <a:p>
            <a:pPr algn="just">
              <a:spcAft>
                <a:spcPts val="0"/>
              </a:spcAft>
            </a:pPr>
            <a:r>
              <a:rPr lang="en-US" altLang="zh-CN" sz="3200" kern="100" dirty="0">
                <a:solidFill>
                  <a:srgbClr val="FF0000"/>
                </a:solidFill>
                <a:latin typeface="Times New Roman" panose="02020603050405020304" pitchFamily="18" charset="0"/>
                <a:ea typeface="Times New Roman" panose="02020603050405020304" pitchFamily="18" charset="0"/>
              </a:rPr>
              <a:t>not lift a finger </a:t>
            </a:r>
            <a:endParaRPr lang="en-US" altLang="zh-CN" sz="3200" kern="100" dirty="0">
              <a:solidFill>
                <a:srgbClr val="FF0000"/>
              </a:solidFill>
              <a:latin typeface="Times New Roman" panose="02020603050405020304" pitchFamily="18" charset="0"/>
              <a:ea typeface="Times New Roman" panose="02020603050405020304" pitchFamily="18" charset="0"/>
            </a:endParaRPr>
          </a:p>
          <a:p>
            <a:r>
              <a:rPr lang="en-US" altLang="zh-CN" sz="3200" kern="100" dirty="0">
                <a:solidFill>
                  <a:srgbClr val="FF0000"/>
                </a:solidFill>
                <a:latin typeface="Times New Roman" panose="02020603050405020304" pitchFamily="18" charset="0"/>
                <a:ea typeface="Times New Roman" panose="02020603050405020304" pitchFamily="18" charset="0"/>
              </a:rPr>
              <a:t>a wet blanket </a:t>
            </a:r>
            <a:endParaRPr lang="en-US" altLang="zh-CN" sz="3200" kern="100" dirty="0">
              <a:solidFill>
                <a:srgbClr val="FF0000"/>
              </a:solidFill>
              <a:latin typeface="Times New Roman" panose="02020603050405020304" pitchFamily="18" charset="0"/>
              <a:ea typeface="Times New Roman" panose="02020603050405020304" pitchFamily="18" charset="0"/>
            </a:endParaRPr>
          </a:p>
          <a:p>
            <a:r>
              <a:rPr lang="en-US" altLang="zh-CN" sz="3200" kern="100" dirty="0">
                <a:solidFill>
                  <a:srgbClr val="FF0000"/>
                </a:solidFill>
                <a:latin typeface="Times New Roman" panose="02020603050405020304" pitchFamily="18" charset="0"/>
                <a:ea typeface="Times New Roman" panose="02020603050405020304" pitchFamily="18" charset="0"/>
              </a:rPr>
              <a:t>drag one’s feet </a:t>
            </a:r>
            <a:endParaRPr lang="en-US" altLang="zh-CN" sz="3200" kern="100" dirty="0">
              <a:solidFill>
                <a:srgbClr val="FF0000"/>
              </a:solidFill>
              <a:latin typeface="Times New Roman" panose="02020603050405020304" pitchFamily="18" charset="0"/>
              <a:ea typeface="Times New Roman" panose="02020603050405020304" pitchFamily="18" charset="0"/>
            </a:endParaRPr>
          </a:p>
          <a:p>
            <a:r>
              <a:rPr lang="en-US" altLang="zh-CN" sz="3200" kern="100" dirty="0">
                <a:solidFill>
                  <a:srgbClr val="FF0000"/>
                </a:solidFill>
                <a:latin typeface="Times New Roman" panose="02020603050405020304" pitchFamily="18" charset="0"/>
                <a:ea typeface="Times New Roman" panose="02020603050405020304" pitchFamily="18" charset="0"/>
              </a:rPr>
              <a:t>a fish out of water</a:t>
            </a:r>
            <a:endParaRPr lang="en-US" altLang="zh-CN" sz="3200" kern="100" dirty="0">
              <a:solidFill>
                <a:srgbClr val="FF0000"/>
              </a:solidFill>
              <a:latin typeface="Times New Roman" panose="02020603050405020304" pitchFamily="18" charset="0"/>
              <a:ea typeface="Times New Roman" panose="02020603050405020304" pitchFamily="18" charset="0"/>
            </a:endParaRPr>
          </a:p>
          <a:p>
            <a:endParaRPr lang="zh-CN" alt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44584" y="529025"/>
            <a:ext cx="11902831" cy="1077218"/>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Task 2 Listen to the second text</a:t>
            </a:r>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Activity 1 Lead in  Read the passage and answer the questions.</a:t>
            </a:r>
            <a:endParaRPr lang="en-US" altLang="zh-CN" sz="3200" b="1" dirty="0">
              <a:latin typeface="Times New Roman" panose="02020603050405020304" pitchFamily="18" charset="0"/>
              <a:cs typeface="Times New Roman" panose="02020603050405020304" pitchFamily="18" charset="0"/>
            </a:endParaRPr>
          </a:p>
        </p:txBody>
      </p:sp>
      <p:sp>
        <p:nvSpPr>
          <p:cNvPr id="4" name="文本框 6"/>
          <p:cNvSpPr txBox="1"/>
          <p:nvPr/>
        </p:nvSpPr>
        <p:spPr>
          <a:xfrm>
            <a:off x="320264" y="1799811"/>
            <a:ext cx="11238462" cy="2568003"/>
          </a:xfrm>
          <a:prstGeom prst="rect">
            <a:avLst/>
          </a:prstGeom>
          <a:solidFill>
            <a:schemeClr val="accent4">
              <a:lumMod val="20000"/>
              <a:lumOff val="80000"/>
            </a:schemeClr>
          </a:solidFill>
          <a:ln w="38100">
            <a:solidFill>
              <a:srgbClr val="FFFF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en-US" sz="2800" kern="0" dirty="0">
                <a:effectLst/>
                <a:latin typeface="Times New Roman" panose="02020603050405020304" pitchFamily="18" charset="0"/>
                <a:ea typeface="宋体" panose="02010600030101010101" pitchFamily="2" charset="-122"/>
                <a:cs typeface="Times New Roman" panose="02020603050405020304" pitchFamily="18" charset="0"/>
              </a:rPr>
              <a:t>With life being made up of ups and downs, it is not always easy to maintain a good and enthusiastic attitude. Nevertheless, looking on the bright side is the best thing that we can do for ourselves as well as for others. A good attitude can have a positive effect on other people. So if someone you know is feeling low, lend them an ear and try to cheer them up. Remember, your attitude is contagious, so make sure you pass on a good one!</a:t>
            </a:r>
            <a:endParaRPr lang="zh-CN" sz="2800" kern="100" dirty="0">
              <a:effectLst/>
              <a:ea typeface="宋体" panose="02010600030101010101" pitchFamily="2" charset="-122"/>
              <a:cs typeface="Times New Roman" panose="02020603050405020304" pitchFamily="18" charset="0"/>
            </a:endParaRPr>
          </a:p>
        </p:txBody>
      </p:sp>
      <p:sp>
        <p:nvSpPr>
          <p:cNvPr id="5" name="矩形 4"/>
          <p:cNvSpPr/>
          <p:nvPr/>
        </p:nvSpPr>
        <p:spPr>
          <a:xfrm>
            <a:off x="195187" y="4561382"/>
            <a:ext cx="11488615" cy="1077218"/>
          </a:xfrm>
          <a:prstGeom prst="rect">
            <a:avLst/>
          </a:prstGeom>
          <a:solidFill>
            <a:schemeClr val="accent6">
              <a:lumMod val="20000"/>
              <a:lumOff val="80000"/>
            </a:schemeClr>
          </a:solidFill>
          <a:ln w="57150">
            <a:solidFill>
              <a:srgbClr val="92D050"/>
            </a:solidFill>
          </a:ln>
        </p:spPr>
        <p:txBody>
          <a:bodyPr wrap="square">
            <a:spAutoFit/>
          </a:bodyPr>
          <a:lstStyle/>
          <a:p>
            <a:r>
              <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rPr>
              <a:t>1. Why is it important to “look on the bright side” ?</a:t>
            </a:r>
            <a:endPar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rPr>
              <a:t>2. How can our attitude affect others?</a:t>
            </a:r>
            <a:endPar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剪去单角的矩形 1"/>
          <p:cNvSpPr/>
          <p:nvPr/>
        </p:nvSpPr>
        <p:spPr>
          <a:xfrm>
            <a:off x="448751" y="1536062"/>
            <a:ext cx="8086725" cy="589915"/>
          </a:xfrm>
          <a:prstGeom prst="snip1Rect">
            <a:avLst/>
          </a:prstGeom>
          <a:solidFill>
            <a:schemeClr val="bg1"/>
          </a:solidFill>
          <a:ln w="28575" cap="flat" cmpd="sng" algn="ctr">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US" altLang="zh-CN" sz="2800" b="1" dirty="0">
                <a:solidFill>
                  <a:schemeClr val="tx1"/>
                </a:solidFill>
                <a:latin typeface="Times New Roman" panose="02020603050405020304" pitchFamily="18" charset="0"/>
                <a:cs typeface="Times New Roman" panose="02020603050405020304" pitchFamily="18" charset="0"/>
                <a:sym typeface="+mn-ea"/>
              </a:rPr>
              <a:t>1. Why is it important to “look on the bright side” ?</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4" name="文本框 4"/>
          <p:cNvSpPr txBox="1"/>
          <p:nvPr/>
        </p:nvSpPr>
        <p:spPr>
          <a:xfrm>
            <a:off x="626304" y="2643670"/>
            <a:ext cx="8739638" cy="1815882"/>
          </a:xfrm>
          <a:prstGeom prst="rect">
            <a:avLst/>
          </a:prstGeom>
          <a:noFill/>
          <a:ln>
            <a:solidFill>
              <a:schemeClr val="accent6">
                <a:lumMod val="60000"/>
                <a:lumOff val="40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800" b="1" dirty="0">
                <a:solidFill>
                  <a:srgbClr val="C00000"/>
                </a:solidFill>
                <a:latin typeface="Times New Roman Bold" panose="02020803070505020304" pitchFamily="18" charset="0"/>
                <a:cs typeface="Times New Roman Bold" panose="02020803070505020304" pitchFamily="18" charset="0"/>
                <a:sym typeface="+mn-ea"/>
              </a:rPr>
              <a:t>Because looking on the bright side is a type of good attitude, which can have a positive effect on other people. In this way, looking on the bright side is the best thing that we can do for ourselves as well as for others.</a:t>
            </a:r>
            <a:endParaRPr lang="en-US" altLang="zh-CN" sz="2800" b="1" dirty="0">
              <a:solidFill>
                <a:srgbClr val="C00000"/>
              </a:solidFill>
              <a:latin typeface="Times New Roman Bold" panose="02020803070505020304" pitchFamily="18" charset="0"/>
              <a:cs typeface="Times New Roman Bold" panose="02020803070505020304" pitchFamily="18" charset="0"/>
              <a:sym typeface="+mn-ea"/>
            </a:endParaRPr>
          </a:p>
        </p:txBody>
      </p:sp>
      <p:sp>
        <p:nvSpPr>
          <p:cNvPr id="5" name="文本框 4"/>
          <p:cNvSpPr txBox="1"/>
          <p:nvPr/>
        </p:nvSpPr>
        <p:spPr>
          <a:xfrm>
            <a:off x="186431" y="506027"/>
            <a:ext cx="4429957" cy="646331"/>
          </a:xfrm>
          <a:prstGeom prst="rect">
            <a:avLst/>
          </a:prstGeom>
          <a:solidFill>
            <a:schemeClr val="accent6">
              <a:lumMod val="60000"/>
              <a:lumOff val="40000"/>
            </a:schemeClr>
          </a:solidFill>
          <a:ln>
            <a:solidFill>
              <a:schemeClr val="accent4">
                <a:lumMod val="60000"/>
                <a:lumOff val="40000"/>
              </a:schemeClr>
            </a:solidFill>
          </a:ln>
        </p:spPr>
        <p:txBody>
          <a:bodyPr wrap="square" rtlCol="0">
            <a:spAutoFit/>
          </a:bodyPr>
          <a:lstStyle/>
          <a:p>
            <a:r>
              <a:rPr lang="en-US" altLang="zh-CN" sz="3600" dirty="0">
                <a:latin typeface="Times New Roman Bold" panose="02020803070505020304" pitchFamily="18" charset="0"/>
                <a:cs typeface="Times New Roman Bold" panose="02020803070505020304" pitchFamily="18" charset="0"/>
              </a:rPr>
              <a:t>Answer the questions</a:t>
            </a:r>
            <a:endParaRPr lang="zh-CN" altLang="en-US" sz="3600" dirty="0">
              <a:latin typeface="Times New Roman Bold" panose="02020803070505020304" pitchFamily="18" charset="0"/>
              <a:cs typeface="Times New Roman Bold" panose="020208030705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6431" y="506027"/>
            <a:ext cx="4429957" cy="646331"/>
          </a:xfrm>
          <a:prstGeom prst="rect">
            <a:avLst/>
          </a:prstGeom>
          <a:solidFill>
            <a:schemeClr val="accent6">
              <a:lumMod val="60000"/>
              <a:lumOff val="40000"/>
            </a:schemeClr>
          </a:solidFill>
          <a:ln>
            <a:solidFill>
              <a:schemeClr val="accent4">
                <a:lumMod val="60000"/>
                <a:lumOff val="40000"/>
              </a:schemeClr>
            </a:solidFill>
          </a:ln>
        </p:spPr>
        <p:txBody>
          <a:bodyPr wrap="square" rtlCol="0">
            <a:spAutoFit/>
          </a:bodyPr>
          <a:lstStyle/>
          <a:p>
            <a:r>
              <a:rPr lang="en-US" altLang="zh-CN" sz="3600" dirty="0">
                <a:latin typeface="Times New Roman Bold" panose="02020803070505020304" pitchFamily="18" charset="0"/>
                <a:cs typeface="Times New Roman Bold" panose="02020803070505020304" pitchFamily="18" charset="0"/>
              </a:rPr>
              <a:t>Answer the questions</a:t>
            </a:r>
            <a:endParaRPr lang="zh-CN" altLang="en-US" sz="3600" dirty="0">
              <a:latin typeface="Times New Roman Bold" panose="02020803070505020304" pitchFamily="18" charset="0"/>
              <a:cs typeface="Times New Roman Bold" panose="02020803070505020304" pitchFamily="18" charset="0"/>
            </a:endParaRPr>
          </a:p>
        </p:txBody>
      </p:sp>
      <p:sp>
        <p:nvSpPr>
          <p:cNvPr id="4" name="剪去单角的矩形 1"/>
          <p:cNvSpPr/>
          <p:nvPr/>
        </p:nvSpPr>
        <p:spPr>
          <a:xfrm>
            <a:off x="573025" y="1598205"/>
            <a:ext cx="8086725" cy="589915"/>
          </a:xfrm>
          <a:prstGeom prst="snip1Rect">
            <a:avLst/>
          </a:prstGeom>
          <a:solidFill>
            <a:schemeClr val="bg1"/>
          </a:solidFill>
          <a:ln w="28575" cap="flat" cmpd="sng" algn="ctr">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US" altLang="zh-CN" sz="2800" b="1" dirty="0">
                <a:solidFill>
                  <a:schemeClr val="tx1"/>
                </a:solidFill>
                <a:latin typeface="Times New Roman" panose="02020603050405020304" pitchFamily="18" charset="0"/>
                <a:cs typeface="Times New Roman" panose="02020603050405020304" pitchFamily="18" charset="0"/>
                <a:sym typeface="+mn-ea"/>
              </a:rPr>
              <a:t>2. How can our attitude affect others?</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626304" y="2643670"/>
            <a:ext cx="8739638" cy="1384995"/>
          </a:xfrm>
          <a:prstGeom prst="rect">
            <a:avLst/>
          </a:prstGeom>
          <a:noFill/>
          <a:ln>
            <a:solidFill>
              <a:schemeClr val="accent6">
                <a:lumMod val="60000"/>
                <a:lumOff val="40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C00000"/>
                </a:solidFill>
                <a:latin typeface="Times New Roman Bold" panose="02020803070505020304" pitchFamily="18" charset="0"/>
                <a:cs typeface="Times New Roman Bold" panose="02020803070505020304" pitchFamily="18" charset="0"/>
                <a:sym typeface="+mn-ea"/>
              </a:rPr>
              <a:t>Our attitude is likely to spread to and affect others. If we have a good attitude, others will also feel it and be cheered up by it.</a:t>
            </a:r>
            <a:endParaRPr lang="en-US" altLang="zh-CN" sz="2800" b="1" dirty="0">
              <a:solidFill>
                <a:srgbClr val="C00000"/>
              </a:solidFill>
              <a:latin typeface="Times New Roman Bold" panose="02020803070505020304" pitchFamily="18" charset="0"/>
              <a:cs typeface="Times New Roman Bold" panose="02020803070505020304" pitchFamily="18"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44584" y="529025"/>
            <a:ext cx="11902831" cy="1077218"/>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2 Listen to the conversation and number the pictures according to the sequence of events.</a:t>
            </a:r>
            <a:endParaRPr lang="en-US" altLang="zh-CN" sz="3200" b="1" dirty="0">
              <a:latin typeface="Times New Roman" panose="02020603050405020304" pitchFamily="18" charset="0"/>
              <a:cs typeface="Times New Roman" panose="02020603050405020304" pitchFamily="18" charset="0"/>
            </a:endParaRPr>
          </a:p>
        </p:txBody>
      </p:sp>
      <p:pic>
        <p:nvPicPr>
          <p:cNvPr id="5" name="图片 4" descr="QQ图片20220205191241_副本.png"/>
          <p:cNvPicPr>
            <a:picLocks noChangeAspect="1"/>
          </p:cNvPicPr>
          <p:nvPr/>
        </p:nvPicPr>
        <p:blipFill>
          <a:blip r:embed="rId2"/>
          <a:stretch>
            <a:fillRect/>
          </a:stretch>
        </p:blipFill>
        <p:spPr>
          <a:xfrm>
            <a:off x="144584" y="2191483"/>
            <a:ext cx="5466103" cy="3028586"/>
          </a:xfrm>
          <a:prstGeom prst="rect">
            <a:avLst/>
          </a:prstGeom>
        </p:spPr>
      </p:pic>
      <p:pic>
        <p:nvPicPr>
          <p:cNvPr id="6" name="图片 5" descr="2QQ图片20220205191241_副本.png"/>
          <p:cNvPicPr>
            <a:picLocks noChangeAspect="1"/>
          </p:cNvPicPr>
          <p:nvPr/>
        </p:nvPicPr>
        <p:blipFill>
          <a:blip r:embed="rId3"/>
          <a:stretch>
            <a:fillRect/>
          </a:stretch>
        </p:blipFill>
        <p:spPr>
          <a:xfrm>
            <a:off x="5610687" y="2260668"/>
            <a:ext cx="6443859" cy="3350019"/>
          </a:xfrm>
          <a:prstGeom prst="rect">
            <a:avLst/>
          </a:prstGeom>
        </p:spPr>
      </p:pic>
      <p:pic>
        <p:nvPicPr>
          <p:cNvPr id="7" name="图片 6" descr="src=http-%2F%2Fpic.51yuansu.com%2Fpic3%2Fcover%2F01%2F37%2F45%2F59268ae578c23_610.jpg&amp;refer=http-%2F%2Fpic.51yuansu_副本.png"/>
          <p:cNvPicPr>
            <a:picLocks noChangeAspect="1"/>
          </p:cNvPicPr>
          <p:nvPr/>
        </p:nvPicPr>
        <p:blipFill>
          <a:blip r:embed="rId4" cstate="print"/>
          <a:stretch>
            <a:fillRect/>
          </a:stretch>
        </p:blipFill>
        <p:spPr>
          <a:xfrm rot="1481304">
            <a:off x="10731664" y="1498885"/>
            <a:ext cx="1009015" cy="869141"/>
          </a:xfrm>
          <a:prstGeom prst="rect">
            <a:avLst/>
          </a:prstGeom>
          <a:ln>
            <a:noFill/>
          </a:ln>
          <a:effectLst>
            <a:outerShdw blurRad="190500" algn="tl" rotWithShape="0">
              <a:srgbClr val="000000">
                <a:alpha val="70000"/>
              </a:srgbClr>
            </a:outerShdw>
          </a:effectLst>
        </p:spPr>
      </p:pic>
      <p:sp>
        <p:nvSpPr>
          <p:cNvPr id="8" name="文本框 2"/>
          <p:cNvSpPr txBox="1"/>
          <p:nvPr/>
        </p:nvSpPr>
        <p:spPr>
          <a:xfrm>
            <a:off x="186091" y="2308840"/>
            <a:ext cx="397510" cy="460375"/>
          </a:xfrm>
          <a:prstGeom prst="rect">
            <a:avLst/>
          </a:prstGeom>
          <a:gradFill>
            <a:gsLst>
              <a:gs pos="0">
                <a:srgbClr val="E30000"/>
              </a:gs>
              <a:gs pos="100000">
                <a:srgbClr val="760303"/>
              </a:gs>
            </a:gsLst>
            <a:lin scaled="0"/>
          </a:gra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Times New Roman" panose="02020603050405020304" pitchFamily="18" charset="0"/>
                <a:cs typeface="Times New Roman" panose="02020603050405020304" pitchFamily="18" charset="0"/>
              </a:rPr>
              <a:t>2</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9" name="文本框 6"/>
          <p:cNvSpPr txBox="1"/>
          <p:nvPr/>
        </p:nvSpPr>
        <p:spPr>
          <a:xfrm>
            <a:off x="3206408" y="2191483"/>
            <a:ext cx="399415" cy="460375"/>
          </a:xfrm>
          <a:prstGeom prst="rect">
            <a:avLst/>
          </a:prstGeom>
          <a:gradFill>
            <a:gsLst>
              <a:gs pos="0">
                <a:srgbClr val="E30000"/>
              </a:gs>
              <a:gs pos="100000">
                <a:srgbClr val="760303"/>
              </a:gs>
            </a:gsLst>
            <a:lin scaled="0"/>
          </a:gra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Times New Roman" panose="02020603050405020304" pitchFamily="18" charset="0"/>
                <a:cs typeface="Times New Roman" panose="02020603050405020304" pitchFamily="18" charset="0"/>
              </a:rPr>
              <a:t>1</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0" name="文本框 5"/>
          <p:cNvSpPr txBox="1"/>
          <p:nvPr/>
        </p:nvSpPr>
        <p:spPr>
          <a:xfrm>
            <a:off x="5610687" y="2421670"/>
            <a:ext cx="397510" cy="460375"/>
          </a:xfrm>
          <a:prstGeom prst="rect">
            <a:avLst/>
          </a:prstGeom>
          <a:gradFill>
            <a:gsLst>
              <a:gs pos="0">
                <a:srgbClr val="E30000"/>
              </a:gs>
              <a:gs pos="100000">
                <a:srgbClr val="760303"/>
              </a:gs>
            </a:gsLst>
            <a:lin scaled="0"/>
          </a:gra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Times New Roman" panose="02020603050405020304" pitchFamily="18" charset="0"/>
                <a:cs typeface="Times New Roman" panose="02020603050405020304" pitchFamily="18" charset="0"/>
              </a:rPr>
              <a:t>4</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1" name="文本框 4"/>
          <p:cNvSpPr txBox="1"/>
          <p:nvPr/>
        </p:nvSpPr>
        <p:spPr>
          <a:xfrm flipH="1">
            <a:off x="9071926" y="2158822"/>
            <a:ext cx="403860" cy="460375"/>
          </a:xfrm>
          <a:prstGeom prst="rect">
            <a:avLst/>
          </a:prstGeom>
          <a:gradFill>
            <a:gsLst>
              <a:gs pos="0">
                <a:srgbClr val="E30000"/>
              </a:gs>
              <a:gs pos="100000">
                <a:srgbClr val="760303"/>
              </a:gs>
            </a:gsLst>
            <a:lin scaled="0"/>
          </a:gra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Times New Roman" panose="02020603050405020304" pitchFamily="18" charset="0"/>
                <a:cs typeface="Times New Roman" panose="02020603050405020304" pitchFamily="18" charset="0"/>
              </a:rPr>
              <a:t>3</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8516" y="1315927"/>
            <a:ext cx="11879385" cy="2246769"/>
          </a:xfrm>
          <a:prstGeom prst="rect">
            <a:avLst/>
          </a:prstGeom>
          <a:ln w="57150">
            <a:solidFill>
              <a:schemeClr val="accent4">
                <a:lumMod val="75000"/>
              </a:schemeClr>
            </a:solidFill>
          </a:ln>
        </p:spPr>
        <p:txBody>
          <a:bodyPr wrap="square">
            <a:spAutoFit/>
          </a:bodyPr>
          <a:lstStyle/>
          <a:p>
            <a:r>
              <a:rPr lang="en-US" altLang="zh-CN" sz="2800" dirty="0">
                <a:latin typeface="Times New Roman" panose="02020603050405020304" pitchFamily="18" charset="0"/>
                <a:cs typeface="Times New Roman" panose="02020603050405020304" pitchFamily="18" charset="0"/>
              </a:rPr>
              <a:t>a J.D. Salinger started writing short stories in high school,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J.D. Salinger started to write short stories in high school,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Nevertheless, the sisters didn’t stop trying.</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Nevertheless, the sisters didn’t stop to try.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e These are the words that every writer dreads receiving, …</a:t>
            </a:r>
            <a:endParaRPr lang="en-US" altLang="zh-CN" sz="2800" dirty="0">
              <a:latin typeface="Times New Roman" panose="02020603050405020304" pitchFamily="18" charset="0"/>
              <a:cs typeface="Times New Roman" panose="02020603050405020304" pitchFamily="18" charset="0"/>
            </a:endParaRPr>
          </a:p>
        </p:txBody>
      </p:sp>
      <p:sp>
        <p:nvSpPr>
          <p:cNvPr id="9" name="矩形 8"/>
          <p:cNvSpPr/>
          <p:nvPr/>
        </p:nvSpPr>
        <p:spPr>
          <a:xfrm>
            <a:off x="93784" y="3792518"/>
            <a:ext cx="11488615" cy="2062103"/>
          </a:xfrm>
          <a:prstGeom prst="rect">
            <a:avLst/>
          </a:prstGeom>
          <a:solidFill>
            <a:schemeClr val="accent6">
              <a:lumMod val="20000"/>
              <a:lumOff val="80000"/>
            </a:schemeClr>
          </a:solidFill>
          <a:ln w="57150">
            <a:solidFill>
              <a:srgbClr val="92D050"/>
            </a:solidFill>
          </a:ln>
        </p:spPr>
        <p:txBody>
          <a:bodyPr wrap="square">
            <a:spAutoFit/>
          </a:bodyPr>
          <a:lstStyle/>
          <a:p>
            <a:r>
              <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rPr>
              <a:t>1 Do sentences (a) and (b) have the same meaning?</a:t>
            </a:r>
            <a:endPar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rPr>
              <a:t>2 Do sentences (c) and (d) have the same meaning?</a:t>
            </a:r>
            <a:endPar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rPr>
              <a:t>3 Can “receiving” in sentence (e) be changed into “to receive”?</a:t>
            </a:r>
            <a:endPar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3200" kern="100" dirty="0">
              <a:solidFill>
                <a:srgbClr val="99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custDataLst>
              <p:tags r:id="rId1"/>
            </p:custDataLst>
          </p:nvPr>
        </p:nvSpPr>
        <p:spPr>
          <a:xfrm>
            <a:off x="93785" y="501330"/>
            <a:ext cx="11488615" cy="523220"/>
          </a:xfrm>
          <a:prstGeom prst="rect">
            <a:avLst/>
          </a:prstGeom>
          <a:solidFill>
            <a:srgbClr val="FFA000"/>
          </a:solid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Look at the sentences and answer the questions</a:t>
            </a:r>
            <a:endParaRPr lang="en-US" altLang="zh-CN"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8699383" y="3792518"/>
            <a:ext cx="2541865" cy="523220"/>
          </a:xfrm>
          <a:prstGeom prst="rect">
            <a:avLst/>
          </a:prstGeom>
          <a:noFill/>
        </p:spPr>
        <p:txBody>
          <a:bodyPr wrap="square" rtlCol="0">
            <a:spAutoFit/>
          </a:bodyPr>
          <a:lstStyle/>
          <a:p>
            <a:r>
              <a:rPr lang="en-US" altLang="zh-CN" sz="2800" dirty="0">
                <a:solidFill>
                  <a:srgbClr val="FF0000"/>
                </a:solidFill>
                <a:latin typeface="Times New Roman Bold" panose="02020803070505020304" pitchFamily="18" charset="0"/>
                <a:cs typeface="Times New Roman Bold" panose="02020803070505020304" pitchFamily="18" charset="0"/>
              </a:rPr>
              <a:t>Yes, they do.</a:t>
            </a:r>
            <a:endParaRPr lang="zh-CN" altLang="en-US" sz="2800" dirty="0">
              <a:solidFill>
                <a:srgbClr val="FF0000"/>
              </a:solidFill>
              <a:latin typeface="Times New Roman Bold" panose="02020803070505020304" pitchFamily="18" charset="0"/>
              <a:cs typeface="Times New Roman Bold" panose="02020803070505020304" pitchFamily="18" charset="0"/>
            </a:endParaRPr>
          </a:p>
        </p:txBody>
      </p:sp>
      <p:sp>
        <p:nvSpPr>
          <p:cNvPr id="8" name="文本框 7"/>
          <p:cNvSpPr txBox="1"/>
          <p:nvPr/>
        </p:nvSpPr>
        <p:spPr>
          <a:xfrm>
            <a:off x="8625280" y="4389534"/>
            <a:ext cx="2541865" cy="523220"/>
          </a:xfrm>
          <a:prstGeom prst="rect">
            <a:avLst/>
          </a:prstGeom>
          <a:noFill/>
        </p:spPr>
        <p:txBody>
          <a:bodyPr wrap="square" rtlCol="0">
            <a:spAutoFit/>
          </a:bodyPr>
          <a:lstStyle/>
          <a:p>
            <a:r>
              <a:rPr lang="en-US" altLang="zh-CN" sz="2800" dirty="0">
                <a:solidFill>
                  <a:srgbClr val="FF0000"/>
                </a:solidFill>
                <a:latin typeface="Times New Roman Bold" panose="02020803070505020304" pitchFamily="18" charset="0"/>
                <a:cs typeface="Times New Roman Bold" panose="02020803070505020304" pitchFamily="18" charset="0"/>
              </a:rPr>
              <a:t>No, they don’t.</a:t>
            </a:r>
            <a:endParaRPr lang="zh-CN" altLang="en-US" sz="2800" dirty="0">
              <a:solidFill>
                <a:srgbClr val="FF0000"/>
              </a:solidFill>
              <a:latin typeface="Times New Roman Bold" panose="02020803070505020304" pitchFamily="18" charset="0"/>
              <a:cs typeface="Times New Roman Bold" panose="02020803070505020304" pitchFamily="18" charset="0"/>
            </a:endParaRPr>
          </a:p>
        </p:txBody>
      </p:sp>
      <p:sp>
        <p:nvSpPr>
          <p:cNvPr id="10" name="文本框 9"/>
          <p:cNvSpPr txBox="1"/>
          <p:nvPr/>
        </p:nvSpPr>
        <p:spPr>
          <a:xfrm>
            <a:off x="3296226" y="5326407"/>
            <a:ext cx="2541865" cy="523220"/>
          </a:xfrm>
          <a:prstGeom prst="rect">
            <a:avLst/>
          </a:prstGeom>
          <a:noFill/>
        </p:spPr>
        <p:txBody>
          <a:bodyPr wrap="square" rtlCol="0">
            <a:spAutoFit/>
          </a:bodyPr>
          <a:lstStyle/>
          <a:p>
            <a:r>
              <a:rPr lang="en-US" altLang="zh-CN" sz="2800" dirty="0">
                <a:solidFill>
                  <a:srgbClr val="FF0000"/>
                </a:solidFill>
                <a:latin typeface="Times New Roman Bold" panose="02020803070505020304" pitchFamily="18" charset="0"/>
                <a:cs typeface="Times New Roman Bold" panose="02020803070505020304" pitchFamily="18" charset="0"/>
              </a:rPr>
              <a:t>No, it can’t.</a:t>
            </a:r>
            <a:endParaRPr lang="zh-CN" altLang="en-US" sz="2800" dirty="0">
              <a:solidFill>
                <a:srgbClr val="FF0000"/>
              </a:solidFill>
              <a:latin typeface="Times New Roman Bold" panose="02020803070505020304" pitchFamily="18" charset="0"/>
              <a:cs typeface="Times New Roman Bold" panose="0202080307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57452" y="2241788"/>
            <a:ext cx="4081187" cy="1569660"/>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3 Listen again and complete the journal entry. </a:t>
            </a:r>
            <a:endParaRPr lang="en-US" altLang="zh-CN" sz="3200" b="1" dirty="0">
              <a:latin typeface="Times New Roman" panose="02020603050405020304" pitchFamily="18" charset="0"/>
              <a:cs typeface="Times New Roman" panose="02020603050405020304" pitchFamily="18" charset="0"/>
            </a:endParaRPr>
          </a:p>
        </p:txBody>
      </p:sp>
      <p:pic>
        <p:nvPicPr>
          <p:cNvPr id="4" name="图片 3" descr="日记"/>
          <p:cNvPicPr>
            <a:picLocks noChangeAspect="1"/>
          </p:cNvPicPr>
          <p:nvPr/>
        </p:nvPicPr>
        <p:blipFill>
          <a:blip r:embed="rId2"/>
          <a:stretch>
            <a:fillRect/>
          </a:stretch>
        </p:blipFill>
        <p:spPr>
          <a:xfrm>
            <a:off x="4986899" y="523783"/>
            <a:ext cx="6394273" cy="5737029"/>
          </a:xfrm>
          <a:prstGeom prst="rect">
            <a:avLst/>
          </a:prstGeom>
        </p:spPr>
      </p:pic>
      <p:pic>
        <p:nvPicPr>
          <p:cNvPr id="5" name="图片 4" descr="src=http-%2F%2Fpic.51yuansu.com%2Fpic3%2Fcover%2F01%2F37%2F45%2F59268ae578c23_610.jpg&amp;refer=http-%2F%2Fpic.51yuansu_副本.png"/>
          <p:cNvPicPr>
            <a:picLocks noChangeAspect="1"/>
          </p:cNvPicPr>
          <p:nvPr/>
        </p:nvPicPr>
        <p:blipFill>
          <a:blip r:embed="rId3" cstate="print"/>
          <a:stretch>
            <a:fillRect/>
          </a:stretch>
        </p:blipFill>
        <p:spPr>
          <a:xfrm rot="19651470">
            <a:off x="4145753" y="782232"/>
            <a:ext cx="1009015" cy="109791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9"/>
          <p:cNvSpPr txBox="1"/>
          <p:nvPr/>
        </p:nvSpPr>
        <p:spPr>
          <a:xfrm>
            <a:off x="71022" y="648070"/>
            <a:ext cx="11842811" cy="5193437"/>
          </a:xfrm>
          <a:prstGeom prst="rect">
            <a:avLst/>
          </a:prstGeom>
          <a:solidFill>
            <a:schemeClr val="accent4">
              <a:lumMod val="20000"/>
              <a:lumOff val="80000"/>
            </a:schemeClr>
          </a:solidFill>
          <a:ln w="6350">
            <a:solidFill>
              <a:schemeClr val="accent4">
                <a:lumMod val="60000"/>
                <a:lumOff val="40000"/>
              </a:schemeClr>
            </a:solidFill>
          </a:ln>
          <a:effectLst/>
        </p:spPr>
        <p:txBody>
          <a:bodyPr rot="0" spcFirstLastPara="0" vert="horz" wrap="square" lIns="91440" tIns="45720" rIns="91440" bIns="45720" numCol="1" spcCol="0" rtlCol="0" fromWordArt="0" anchor="t" anchorCtr="0" forceAA="0" compatLnSpc="1">
            <a:noAutofit/>
          </a:bodyPr>
          <a:lstStyle/>
          <a:p>
            <a:pPr algn="r">
              <a:spcAft>
                <a:spcPts val="0"/>
              </a:spcAft>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Friday 10 May</a:t>
            </a:r>
            <a:endParaRPr 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sz="2800" kern="100" dirty="0">
                <a:effectLst/>
                <a:latin typeface="Times New Roman" panose="02020603050405020304" pitchFamily="18" charset="0"/>
                <a:ea typeface="ITC Stone Serif Std Medium"/>
                <a:cs typeface="Times New Roman" panose="02020603050405020304" pitchFamily="18" charset="0"/>
              </a:rPr>
              <a:t>Today I came across my friend </a:t>
            </a:r>
            <a:r>
              <a:rPr lang="en-US" sz="2800" kern="100" dirty="0" err="1">
                <a:effectLst/>
                <a:latin typeface="Times New Roman" panose="02020603050405020304" pitchFamily="18" charset="0"/>
                <a:ea typeface="ITC Stone Serif Std Medium"/>
                <a:cs typeface="Times New Roman" panose="02020603050405020304" pitchFamily="18" charset="0"/>
              </a:rPr>
              <a:t>Dawei</a:t>
            </a:r>
            <a:r>
              <a:rPr lang="en-US" sz="2800" kern="100" dirty="0">
                <a:effectLst/>
                <a:latin typeface="Times New Roman" panose="02020603050405020304" pitchFamily="18" charset="0"/>
                <a:ea typeface="ITC Stone Serif Std Medium"/>
                <a:cs typeface="Times New Roman" panose="02020603050405020304" pitchFamily="18" charset="0"/>
              </a:rPr>
              <a:t>. He looked sad, so I asked him what was wrong. He said that he failed in a (1) _________________ contest. Before the contest, he competed against a girl at school. He won, but he said it was because (2)__________. He thought the girl should have gone to (3)_________________ instead. If she had, the school would have been (4)_________. I tried to make him look on the bright side, and he admitted that he had a good time at the national contest. He met some (5)_____________ and he liked the city. He also said his parents felt (6)___________. I think I made him feel better.</a:t>
            </a:r>
            <a:endParaRPr 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5734974" y="1544714"/>
            <a:ext cx="3666478" cy="461665"/>
          </a:xfrm>
          <a:prstGeom prst="rect">
            <a:avLst/>
          </a:prstGeom>
          <a:noFill/>
        </p:spPr>
        <p:txBody>
          <a:bodyPr wrap="square" rtlCol="0">
            <a:spAutoFit/>
          </a:bodyPr>
          <a:lstStyle/>
          <a:p>
            <a:r>
              <a:rPr lang="en-US" altLang="zh-CN" sz="2400" dirty="0">
                <a:solidFill>
                  <a:srgbClr val="FF0000"/>
                </a:solidFill>
                <a:latin typeface="Times New Roman Bold" panose="02020803070505020304" pitchFamily="18" charset="0"/>
                <a:cs typeface="Times New Roman Bold" panose="02020803070505020304" pitchFamily="18" charset="0"/>
              </a:rPr>
              <a:t>national English speaking</a:t>
            </a:r>
            <a:endParaRPr lang="zh-CN" altLang="en-US" sz="2400" dirty="0">
              <a:solidFill>
                <a:srgbClr val="FF0000"/>
              </a:solidFill>
              <a:latin typeface="Times New Roman Bold" panose="02020803070505020304" pitchFamily="18" charset="0"/>
              <a:cs typeface="Times New Roman Bold" panose="02020803070505020304" pitchFamily="18" charset="0"/>
            </a:endParaRPr>
          </a:p>
        </p:txBody>
      </p:sp>
      <p:sp>
        <p:nvSpPr>
          <p:cNvPr id="5" name="文本框 4"/>
          <p:cNvSpPr txBox="1"/>
          <p:nvPr/>
        </p:nvSpPr>
        <p:spPr>
          <a:xfrm>
            <a:off x="516384" y="2469471"/>
            <a:ext cx="3666478" cy="461665"/>
          </a:xfrm>
          <a:prstGeom prst="rect">
            <a:avLst/>
          </a:prstGeom>
          <a:noFill/>
        </p:spPr>
        <p:txBody>
          <a:bodyPr wrap="square" rtlCol="0">
            <a:spAutoFit/>
          </a:bodyPr>
          <a:lstStyle/>
          <a:p>
            <a:r>
              <a:rPr lang="en-US" altLang="zh-CN" sz="2400" dirty="0">
                <a:solidFill>
                  <a:srgbClr val="FF0000"/>
                </a:solidFill>
                <a:latin typeface="Times New Roman Bold" panose="02020803070505020304" pitchFamily="18" charset="0"/>
                <a:cs typeface="Times New Roman Bold" panose="02020803070505020304" pitchFamily="18" charset="0"/>
              </a:rPr>
              <a:t>he was lucky</a:t>
            </a:r>
            <a:endParaRPr lang="zh-CN" altLang="en-US" sz="2400" dirty="0">
              <a:solidFill>
                <a:srgbClr val="FF0000"/>
              </a:solidFill>
              <a:latin typeface="Times New Roman Bold" panose="02020803070505020304" pitchFamily="18" charset="0"/>
              <a:cs typeface="Times New Roman Bold" panose="02020803070505020304" pitchFamily="18" charset="0"/>
            </a:endParaRPr>
          </a:p>
        </p:txBody>
      </p:sp>
      <p:sp>
        <p:nvSpPr>
          <p:cNvPr id="6" name="文本框 5"/>
          <p:cNvSpPr txBox="1"/>
          <p:nvPr/>
        </p:nvSpPr>
        <p:spPr>
          <a:xfrm>
            <a:off x="8692717" y="2428042"/>
            <a:ext cx="3666478" cy="461665"/>
          </a:xfrm>
          <a:prstGeom prst="rect">
            <a:avLst/>
          </a:prstGeom>
          <a:noFill/>
        </p:spPr>
        <p:txBody>
          <a:bodyPr wrap="square" rtlCol="0">
            <a:spAutoFit/>
          </a:bodyPr>
          <a:lstStyle/>
          <a:p>
            <a:r>
              <a:rPr lang="en-US" altLang="zh-CN" sz="2400" dirty="0">
                <a:solidFill>
                  <a:srgbClr val="FF0000"/>
                </a:solidFill>
                <a:latin typeface="Times New Roman Bold" panose="02020803070505020304" pitchFamily="18" charset="0"/>
                <a:cs typeface="Times New Roman Bold" panose="02020803070505020304" pitchFamily="18" charset="0"/>
              </a:rPr>
              <a:t>the national competition</a:t>
            </a:r>
            <a:endParaRPr lang="zh-CN" altLang="en-US" sz="2400" dirty="0">
              <a:solidFill>
                <a:srgbClr val="FF0000"/>
              </a:solidFill>
              <a:latin typeface="Times New Roman Bold" panose="02020803070505020304" pitchFamily="18" charset="0"/>
              <a:cs typeface="Times New Roman Bold" panose="02020803070505020304" pitchFamily="18" charset="0"/>
            </a:endParaRPr>
          </a:p>
        </p:txBody>
      </p:sp>
      <p:sp>
        <p:nvSpPr>
          <p:cNvPr id="7" name="文本框 6"/>
          <p:cNvSpPr txBox="1"/>
          <p:nvPr/>
        </p:nvSpPr>
        <p:spPr>
          <a:xfrm>
            <a:off x="7797554" y="2840853"/>
            <a:ext cx="3666478" cy="461665"/>
          </a:xfrm>
          <a:prstGeom prst="rect">
            <a:avLst/>
          </a:prstGeom>
          <a:noFill/>
        </p:spPr>
        <p:txBody>
          <a:bodyPr wrap="square" rtlCol="0">
            <a:spAutoFit/>
          </a:bodyPr>
          <a:lstStyle/>
          <a:p>
            <a:r>
              <a:rPr lang="en-US" altLang="zh-CN" sz="2400" dirty="0">
                <a:solidFill>
                  <a:srgbClr val="FF0000"/>
                </a:solidFill>
                <a:latin typeface="Times New Roman Bold" panose="02020803070505020304" pitchFamily="18" charset="0"/>
                <a:cs typeface="Times New Roman Bold" panose="02020803070505020304" pitchFamily="18" charset="0"/>
              </a:rPr>
              <a:t>well-known</a:t>
            </a:r>
            <a:endParaRPr lang="zh-CN" altLang="en-US" sz="2400" dirty="0">
              <a:solidFill>
                <a:srgbClr val="FF0000"/>
              </a:solidFill>
              <a:latin typeface="Times New Roman Bold" panose="02020803070505020304" pitchFamily="18" charset="0"/>
              <a:cs typeface="Times New Roman Bold" panose="02020803070505020304" pitchFamily="18" charset="0"/>
            </a:endParaRPr>
          </a:p>
        </p:txBody>
      </p:sp>
      <p:sp>
        <p:nvSpPr>
          <p:cNvPr id="8" name="文本框 7"/>
          <p:cNvSpPr txBox="1"/>
          <p:nvPr/>
        </p:nvSpPr>
        <p:spPr>
          <a:xfrm>
            <a:off x="5109100" y="3693110"/>
            <a:ext cx="3666478" cy="461665"/>
          </a:xfrm>
          <a:prstGeom prst="rect">
            <a:avLst/>
          </a:prstGeom>
          <a:noFill/>
        </p:spPr>
        <p:txBody>
          <a:bodyPr wrap="square" rtlCol="0">
            <a:spAutoFit/>
          </a:bodyPr>
          <a:lstStyle/>
          <a:p>
            <a:r>
              <a:rPr lang="en-US" altLang="zh-CN" sz="2400" dirty="0">
                <a:solidFill>
                  <a:srgbClr val="FF0000"/>
                </a:solidFill>
                <a:latin typeface="Times New Roman Bold" panose="02020803070505020304" pitchFamily="18" charset="0"/>
                <a:cs typeface="Times New Roman Bold" panose="02020803070505020304" pitchFamily="18" charset="0"/>
              </a:rPr>
              <a:t>fantastic people</a:t>
            </a:r>
            <a:endParaRPr lang="zh-CN" altLang="en-US" sz="2400" dirty="0">
              <a:solidFill>
                <a:srgbClr val="FF0000"/>
              </a:solidFill>
              <a:latin typeface="Times New Roman Bold" panose="02020803070505020304" pitchFamily="18" charset="0"/>
              <a:cs typeface="Times New Roman Bold" panose="02020803070505020304" pitchFamily="18" charset="0"/>
            </a:endParaRPr>
          </a:p>
        </p:txBody>
      </p:sp>
      <p:sp>
        <p:nvSpPr>
          <p:cNvPr id="9" name="文本框 8"/>
          <p:cNvSpPr txBox="1"/>
          <p:nvPr/>
        </p:nvSpPr>
        <p:spPr>
          <a:xfrm>
            <a:off x="3382392" y="4083702"/>
            <a:ext cx="2148396" cy="461665"/>
          </a:xfrm>
          <a:prstGeom prst="rect">
            <a:avLst/>
          </a:prstGeom>
          <a:noFill/>
        </p:spPr>
        <p:txBody>
          <a:bodyPr wrap="square" rtlCol="0">
            <a:spAutoFit/>
          </a:bodyPr>
          <a:lstStyle/>
          <a:p>
            <a:r>
              <a:rPr lang="en-US" altLang="zh-CN" sz="2400" dirty="0">
                <a:solidFill>
                  <a:srgbClr val="FF0000"/>
                </a:solidFill>
                <a:latin typeface="Times New Roman Bold" panose="02020803070505020304" pitchFamily="18" charset="0"/>
                <a:cs typeface="Times New Roman Bold" panose="02020803070505020304" pitchFamily="18" charset="0"/>
              </a:rPr>
              <a:t>proud of him</a:t>
            </a:r>
            <a:endParaRPr lang="zh-CN" altLang="en-US" sz="2400" dirty="0">
              <a:solidFill>
                <a:srgbClr val="FF0000"/>
              </a:solidFill>
              <a:latin typeface="Times New Roman Bold" panose="02020803070505020304" pitchFamily="18" charset="0"/>
              <a:cs typeface="Times New Roman Bold" panose="0202080307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8778" y="493514"/>
            <a:ext cx="12224550" cy="1077218"/>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4 Complete the boxes with the expressions from the conversation.</a:t>
            </a:r>
            <a:endParaRPr lang="en-US" altLang="zh-CN" sz="2800" b="1" dirty="0">
              <a:latin typeface="Times New Roman" panose="02020603050405020304" pitchFamily="18" charset="0"/>
              <a:cs typeface="Times New Roman" panose="02020603050405020304" pitchFamily="18" charset="0"/>
            </a:endParaRPr>
          </a:p>
        </p:txBody>
      </p:sp>
      <p:sp>
        <p:nvSpPr>
          <p:cNvPr id="4" name="矩形 3"/>
          <p:cNvSpPr/>
          <p:nvPr/>
        </p:nvSpPr>
        <p:spPr>
          <a:xfrm>
            <a:off x="1373270" y="1446445"/>
            <a:ext cx="8167728" cy="305471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r>
              <a:rPr lang="en-US" altLang="zh-CN" sz="2800" dirty="0">
                <a:latin typeface="Times New Roman" panose="02020603050405020304" pitchFamily="18" charset="0"/>
                <a:cs typeface="Times New Roman" panose="02020603050405020304" pitchFamily="18" charset="0"/>
              </a:rPr>
              <a:t>• Are you OK?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I don’t mean to be nosy, but are you sure?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Why don’t you tell me what’s up?</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I’m sure you did your best.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You should be proud of yourself.</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Why are you so upset?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I know this is hard for you, but you should cheer up.</a:t>
            </a:r>
            <a:endParaRPr lang="en-US" altLang="zh-CN" sz="2800" dirty="0">
              <a:latin typeface="Times New Roman" panose="02020603050405020304" pitchFamily="18" charset="0"/>
              <a:cs typeface="Times New Roman" panose="02020603050405020304" pitchFamily="18" charset="0"/>
            </a:endParaRPr>
          </a:p>
        </p:txBody>
      </p:sp>
      <p:graphicFrame>
        <p:nvGraphicFramePr>
          <p:cNvPr id="5" name="表格 4"/>
          <p:cNvGraphicFramePr>
            <a:graphicFrameLocks noGrp="1"/>
          </p:cNvGraphicFramePr>
          <p:nvPr/>
        </p:nvGraphicFramePr>
        <p:xfrm>
          <a:off x="1373270" y="4625443"/>
          <a:ext cx="7815118" cy="1739043"/>
        </p:xfrm>
        <a:graphic>
          <a:graphicData uri="http://schemas.openxmlformats.org/drawingml/2006/table">
            <a:tbl>
              <a:tblPr firstRow="1" firstCol="1" bandRow="1"/>
              <a:tblGrid>
                <a:gridCol w="3884021"/>
                <a:gridCol w="3931097"/>
              </a:tblGrid>
              <a:tr h="546674">
                <a:tc>
                  <a:txBody>
                    <a:bodyPr/>
                    <a:lstStyle/>
                    <a:p>
                      <a:pPr eaLnBrk="0">
                        <a:lnSpc>
                          <a:spcPts val="2000"/>
                        </a:lnSpc>
                        <a:spcAft>
                          <a:spcPts val="0"/>
                        </a:spcAft>
                      </a:pPr>
                      <a:endParaRPr lang="en-US" sz="2800" dirty="0">
                        <a:solidFill>
                          <a:srgbClr val="000000"/>
                        </a:solidFill>
                        <a:effectLst/>
                        <a:latin typeface="Times New Roman" panose="02020603050405020304" pitchFamily="18" charset="0"/>
                        <a:ea typeface="宋体" panose="02010600030101010101" pitchFamily="2" charset="-122"/>
                      </a:endParaRPr>
                    </a:p>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Showing concern</a:t>
                      </a:r>
                      <a:endParaRPr lang="zh-CN" sz="28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 </a:t>
                      </a:r>
                      <a:endParaRPr lang="en-US" sz="2800" dirty="0">
                        <a:solidFill>
                          <a:srgbClr val="000000"/>
                        </a:solidFill>
                        <a:effectLst/>
                        <a:latin typeface="Times New Roman" panose="02020603050405020304" pitchFamily="18" charset="0"/>
                        <a:ea typeface="宋体" panose="02010600030101010101" pitchFamily="2" charset="-122"/>
                      </a:endParaRPr>
                    </a:p>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Comforting people</a:t>
                      </a:r>
                      <a:endParaRPr lang="zh-CN" sz="28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369">
                <a:tc>
                  <a:txBody>
                    <a:bodyPr/>
                    <a:lstStyle/>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 </a:t>
                      </a:r>
                      <a:endParaRPr lang="zh-CN" sz="28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ts val="2000"/>
                        </a:lnSpc>
                        <a:spcAft>
                          <a:spcPts val="0"/>
                        </a:spcAft>
                      </a:pPr>
                      <a:r>
                        <a:rPr lang="en-US" sz="2800" dirty="0">
                          <a:solidFill>
                            <a:srgbClr val="000000"/>
                          </a:solidFill>
                          <a:effectLst/>
                          <a:latin typeface="Times New Roman" panose="02020603050405020304" pitchFamily="18" charset="0"/>
                          <a:ea typeface="宋体" panose="02010600030101010101" pitchFamily="2" charset="-122"/>
                        </a:rPr>
                        <a:t> </a:t>
                      </a:r>
                      <a:endParaRPr lang="zh-CN" sz="28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35706" y="1225324"/>
          <a:ext cx="11180977" cy="4051129"/>
        </p:xfrm>
        <a:graphic>
          <a:graphicData uri="http://schemas.openxmlformats.org/drawingml/2006/table">
            <a:tbl>
              <a:tblPr firstRow="1" firstCol="1" bandRow="1"/>
              <a:tblGrid>
                <a:gridCol w="5950316"/>
                <a:gridCol w="5230661"/>
              </a:tblGrid>
              <a:tr h="736241">
                <a:tc>
                  <a:txBody>
                    <a:bodyPr/>
                    <a:lstStyle/>
                    <a:p>
                      <a:pPr eaLnBrk="0">
                        <a:lnSpc>
                          <a:spcPts val="2000"/>
                        </a:lnSpc>
                        <a:spcAft>
                          <a:spcPts val="0"/>
                        </a:spcAft>
                      </a:pPr>
                      <a:endParaRPr lang="en-US" sz="3200" dirty="0">
                        <a:solidFill>
                          <a:srgbClr val="000000"/>
                        </a:solidFill>
                        <a:effectLst/>
                        <a:latin typeface="Times New Roman" panose="02020603050405020304" pitchFamily="18" charset="0"/>
                        <a:ea typeface="宋体" panose="02010600030101010101" pitchFamily="2" charset="-122"/>
                      </a:endParaRPr>
                    </a:p>
                    <a:p>
                      <a:pPr eaLnBrk="0">
                        <a:lnSpc>
                          <a:spcPts val="2000"/>
                        </a:lnSpc>
                        <a:spcAft>
                          <a:spcPts val="0"/>
                        </a:spcAft>
                      </a:pPr>
                      <a:r>
                        <a:rPr lang="en-US" sz="3200" dirty="0">
                          <a:solidFill>
                            <a:srgbClr val="000000"/>
                          </a:solidFill>
                          <a:effectLst/>
                          <a:latin typeface="Times New Roman" panose="02020603050405020304" pitchFamily="18" charset="0"/>
                          <a:ea typeface="宋体" panose="02010600030101010101" pitchFamily="2" charset="-122"/>
                        </a:rPr>
                        <a:t>Showing concern</a:t>
                      </a:r>
                      <a:endParaRPr lang="zh-CN" sz="3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ts val="2000"/>
                        </a:lnSpc>
                        <a:spcAft>
                          <a:spcPts val="0"/>
                        </a:spcAft>
                      </a:pPr>
                      <a:r>
                        <a:rPr lang="en-US" sz="3200" dirty="0">
                          <a:solidFill>
                            <a:srgbClr val="000000"/>
                          </a:solidFill>
                          <a:effectLst/>
                          <a:latin typeface="Times New Roman" panose="02020603050405020304" pitchFamily="18" charset="0"/>
                          <a:ea typeface="宋体" panose="02010600030101010101" pitchFamily="2" charset="-122"/>
                        </a:rPr>
                        <a:t> </a:t>
                      </a:r>
                      <a:endParaRPr lang="en-US" sz="3200" dirty="0">
                        <a:solidFill>
                          <a:srgbClr val="000000"/>
                        </a:solidFill>
                        <a:effectLst/>
                        <a:latin typeface="Times New Roman" panose="02020603050405020304" pitchFamily="18" charset="0"/>
                        <a:ea typeface="宋体" panose="02010600030101010101" pitchFamily="2" charset="-122"/>
                      </a:endParaRPr>
                    </a:p>
                    <a:p>
                      <a:pPr eaLnBrk="0">
                        <a:lnSpc>
                          <a:spcPts val="2000"/>
                        </a:lnSpc>
                        <a:spcAft>
                          <a:spcPts val="0"/>
                        </a:spcAft>
                      </a:pPr>
                      <a:r>
                        <a:rPr lang="en-US" sz="3200" dirty="0">
                          <a:solidFill>
                            <a:srgbClr val="000000"/>
                          </a:solidFill>
                          <a:effectLst/>
                          <a:latin typeface="Times New Roman" panose="02020603050405020304" pitchFamily="18" charset="0"/>
                          <a:ea typeface="宋体" panose="02010600030101010101" pitchFamily="2" charset="-122"/>
                        </a:rPr>
                        <a:t>Comforting people</a:t>
                      </a:r>
                      <a:endParaRPr lang="zh-CN" sz="3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888">
                <a:tc>
                  <a:txBody>
                    <a:bodyPr/>
                    <a:lstStyle/>
                    <a:p>
                      <a:pPr eaLnBrk="0">
                        <a:lnSpc>
                          <a:spcPts val="2000"/>
                        </a:lnSpc>
                        <a:spcAft>
                          <a:spcPts val="0"/>
                        </a:spcAft>
                      </a:pPr>
                      <a:r>
                        <a:rPr lang="en-US" sz="3200" dirty="0">
                          <a:solidFill>
                            <a:srgbClr val="000000"/>
                          </a:solidFill>
                          <a:effectLst/>
                          <a:latin typeface="Times New Roman" panose="02020603050405020304" pitchFamily="18" charset="0"/>
                          <a:ea typeface="宋体" panose="02010600030101010101" pitchFamily="2" charset="-122"/>
                        </a:rPr>
                        <a:t> </a:t>
                      </a:r>
                      <a:endParaRPr lang="zh-CN" sz="3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1" fontAlgn="auto">
                        <a:spcAft>
                          <a:spcPts val="0"/>
                        </a:spcAft>
                      </a:pPr>
                      <a:endParaRPr lang="zh-CN" sz="3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405861" y="2151727"/>
            <a:ext cx="5730007" cy="255454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Are you OK?    </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I don’t mean to be nosy, but are you sure?  </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Why don’t you tell me what’s up?</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Why are you so upset?</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6306023" y="1997839"/>
            <a:ext cx="5267417" cy="2862322"/>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cs typeface="Times New Roman" panose="02020603050405020304" pitchFamily="18" charset="0"/>
              </a:rPr>
              <a:t>I’m sure you did your best.</a:t>
            </a:r>
            <a:endParaRPr lang="en-US" altLang="zh-CN" sz="3600" dirty="0">
              <a:solidFill>
                <a:srgbClr val="FF0000"/>
              </a:solidFill>
              <a:latin typeface="Times New Roman" panose="02020603050405020304" pitchFamily="18" charset="0"/>
              <a:cs typeface="Times New Roman" panose="02020603050405020304" pitchFamily="18" charset="0"/>
            </a:endParaRPr>
          </a:p>
          <a:p>
            <a:r>
              <a:rPr lang="en-US" altLang="zh-CN" sz="3600" dirty="0">
                <a:solidFill>
                  <a:srgbClr val="FF0000"/>
                </a:solidFill>
                <a:latin typeface="Times New Roman" panose="02020603050405020304" pitchFamily="18" charset="0"/>
                <a:cs typeface="Times New Roman" panose="02020603050405020304" pitchFamily="18" charset="0"/>
              </a:rPr>
              <a:t>You should be proud of yourself.</a:t>
            </a:r>
            <a:endParaRPr lang="en-US" altLang="zh-CN" sz="3600" dirty="0">
              <a:solidFill>
                <a:srgbClr val="FF0000"/>
              </a:solidFill>
              <a:latin typeface="Times New Roman" panose="02020603050405020304" pitchFamily="18" charset="0"/>
              <a:cs typeface="Times New Roman" panose="02020603050405020304" pitchFamily="18" charset="0"/>
            </a:endParaRPr>
          </a:p>
          <a:p>
            <a:r>
              <a:rPr lang="en-US" altLang="zh-CN" sz="3600" dirty="0">
                <a:solidFill>
                  <a:srgbClr val="FF0000"/>
                </a:solidFill>
                <a:latin typeface="Times New Roman" panose="02020603050405020304" pitchFamily="18" charset="0"/>
                <a:cs typeface="Times New Roman" panose="02020603050405020304" pitchFamily="18" charset="0"/>
              </a:rPr>
              <a:t>I know this is hard for you, but you should cheer up.</a:t>
            </a:r>
            <a:endParaRPr lang="en-US" altLang="zh-CN"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b="1" dirty="0">
                <a:solidFill>
                  <a:schemeClr val="bg1"/>
                </a:solidFill>
                <a:latin typeface="微软雅黑" panose="020B0503020204020204" charset="-122"/>
                <a:ea typeface="+mn-ea"/>
                <a:cs typeface="+mn-cs"/>
              </a:rPr>
              <a:t> Group discussion</a:t>
            </a:r>
            <a:endParaRPr lang="zh-CN" altLang="en-US" sz="4800" b="1" dirty="0">
              <a:solidFill>
                <a:schemeClr val="bg1"/>
              </a:solidFill>
              <a:latin typeface="微软雅黑" panose="020B0503020204020204" charset="-122"/>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873" y="1274512"/>
            <a:ext cx="11410464" cy="1131079"/>
          </a:xfrm>
          <a:prstGeom prst="rect">
            <a:avLst/>
          </a:prstGeom>
          <a:solidFill>
            <a:schemeClr val="accent4">
              <a:lumMod val="40000"/>
              <a:lumOff val="60000"/>
            </a:schemeClr>
          </a:solidFill>
          <a:ln>
            <a:solidFill>
              <a:srgbClr val="2B1ED6"/>
            </a:solidFill>
          </a:ln>
        </p:spPr>
        <p:txBody>
          <a:bodyPr wrap="square" rtlCol="0">
            <a:spAutoFit/>
          </a:bodyPr>
          <a:lstStyle/>
          <a:p>
            <a:pPr>
              <a:lnSpc>
                <a:spcPts val="4200"/>
              </a:lnSpc>
            </a:pPr>
            <a:r>
              <a:rPr lang="en-US" altLang="zh-CN" sz="3200" b="1" dirty="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Choose one situation and act out a conversation to show concern for people and comfort them. Use the expressions in this section.</a:t>
            </a:r>
            <a:endParaRPr lang="en-US" altLang="zh-CN" sz="3200" b="1" dirty="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3"/>
          <p:cNvSpPr txBox="1">
            <a:spLocks noChangeArrowheads="1"/>
          </p:cNvSpPr>
          <p:nvPr/>
        </p:nvSpPr>
        <p:spPr bwMode="auto">
          <a:xfrm>
            <a:off x="3545724" y="466646"/>
            <a:ext cx="3254974" cy="706755"/>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C00000"/>
                </a:solidFill>
                <a:effectLst>
                  <a:glow rad="228600">
                    <a:srgbClr val="FFFFFF">
                      <a:alpha val="40000"/>
                    </a:srgbClr>
                  </a:glow>
                </a:effectLst>
                <a:uLnTx/>
                <a:uFillTx/>
                <a:latin typeface="Arial Black" panose="020B0A04020102020204"/>
                <a:ea typeface="黑体" panose="02010609060101010101" pitchFamily="2" charset="-122"/>
                <a:cs typeface="Times New Roman" panose="02020603050405020304" pitchFamily="18" charset="0"/>
                <a:sym typeface="Times New Roman" panose="02020603050405020304" pitchFamily="18" charset="0"/>
              </a:rPr>
              <a:t>Pair work </a:t>
            </a:r>
            <a:endParaRPr kumimoji="0" lang="zh-CN" altLang="en-US" sz="4000" b="0" i="0" u="none" strike="noStrike" kern="1200" cap="none" spc="0" normalizeH="0" baseline="0" noProof="0" dirty="0">
              <a:ln>
                <a:noFill/>
              </a:ln>
              <a:solidFill>
                <a:srgbClr val="C00000"/>
              </a:solidFill>
              <a:effectLst>
                <a:glow rad="228600">
                  <a:srgbClr val="FFFFFF">
                    <a:alpha val="40000"/>
                  </a:srgbClr>
                </a:glow>
              </a:effectLst>
              <a:uLnTx/>
              <a:uFillTx/>
              <a:latin typeface="Arial Black" panose="020B0A04020102020204"/>
              <a:ea typeface="黑体" panose="02010609060101010101" pitchFamily="2" charset="-122"/>
              <a:cs typeface="Times New Roman" panose="02020603050405020304" pitchFamily="18" charset="0"/>
              <a:sym typeface="Times New Roman" panose="02020603050405020304" pitchFamily="18" charset="0"/>
            </a:endParaRPr>
          </a:p>
        </p:txBody>
      </p:sp>
      <p:sp>
        <p:nvSpPr>
          <p:cNvPr id="6" name="矩形 5"/>
          <p:cNvSpPr/>
          <p:nvPr/>
        </p:nvSpPr>
        <p:spPr>
          <a:xfrm>
            <a:off x="907917" y="3132636"/>
            <a:ext cx="2865658" cy="2677656"/>
          </a:xfrm>
          <a:prstGeom prst="rect">
            <a:avLst/>
          </a:prstGeom>
          <a:solidFill>
            <a:srgbClr val="F5E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800" b="1" dirty="0">
                <a:solidFill>
                  <a:srgbClr val="6600CC"/>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Situation 1: </a:t>
            </a:r>
            <a:endParaRPr lang="en-US" altLang="zh-CN" sz="2800" b="1" dirty="0">
              <a:solidFill>
                <a:srgbClr val="6600CC"/>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a:p>
            <a:r>
              <a:rPr lang="en-US" sz="2800" b="1" dirty="0">
                <a:solidFill>
                  <a:schemeClr val="tx1"/>
                </a:solidFill>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rPr>
              <a:t>You ran for Head of the Student Committee but weren’t elected.</a:t>
            </a:r>
            <a:endParaRPr lang="en-US" altLang="zh-CN" sz="2800" b="1" dirty="0">
              <a:solidFill>
                <a:schemeClr val="tx1"/>
              </a:solidFill>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endParaRPr>
          </a:p>
        </p:txBody>
      </p:sp>
      <p:sp>
        <p:nvSpPr>
          <p:cNvPr id="7" name="文本框 6"/>
          <p:cNvSpPr txBox="1"/>
          <p:nvPr/>
        </p:nvSpPr>
        <p:spPr>
          <a:xfrm>
            <a:off x="6907105" y="3113582"/>
            <a:ext cx="3580104" cy="2677656"/>
          </a:xfrm>
          <a:prstGeom prst="rect">
            <a:avLst/>
          </a:prstGeom>
          <a:solidFill>
            <a:srgbClr val="F5E9BE"/>
          </a:solid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B050"/>
                </a:solidFill>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rPr>
              <a:t>Situation 2: </a:t>
            </a:r>
            <a:endParaRPr lang="en-US" sz="2800" b="1" dirty="0">
              <a:solidFill>
                <a:srgbClr val="00B050"/>
              </a:solidFill>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endParaRPr>
          </a:p>
          <a:p>
            <a:r>
              <a:rPr lang="en-US" sz="2800" b="1" dirty="0">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rPr>
              <a:t>You feel annoyed because a group member doesn’t want to contribute to your group’s work.</a:t>
            </a:r>
            <a:endParaRPr lang="en-US" sz="2800" b="1" dirty="0">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endParaRPr>
          </a:p>
        </p:txBody>
      </p:sp>
      <p:pic>
        <p:nvPicPr>
          <p:cNvPr id="9" name="图片 8" descr="two-people-holding-hands-together-with-love-warmth-wooden-table"/>
          <p:cNvPicPr>
            <a:picLocks noChangeAspect="1"/>
          </p:cNvPicPr>
          <p:nvPr/>
        </p:nvPicPr>
        <p:blipFill>
          <a:blip r:embed="rId1" cstate="print"/>
          <a:srcRect l="7391" t="6683" r="14526" b="2246"/>
          <a:stretch>
            <a:fillRect/>
          </a:stretch>
        </p:blipFill>
        <p:spPr>
          <a:xfrm rot="16200000">
            <a:off x="4097734" y="2896692"/>
            <a:ext cx="2593458" cy="3065347"/>
          </a:xfrm>
          <a:prstGeom prst="round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b="1" dirty="0">
                <a:solidFill>
                  <a:schemeClr val="bg1"/>
                </a:solidFill>
                <a:latin typeface="微软雅黑" panose="020B0503020204020204" charset="-122"/>
                <a:ea typeface="+mn-ea"/>
                <a:cs typeface="+mn-cs"/>
              </a:rPr>
              <a:t>Homework</a:t>
            </a:r>
            <a:endParaRPr lang="zh-CN" altLang="en-US" sz="4800" b="1" dirty="0">
              <a:solidFill>
                <a:schemeClr val="bg1"/>
              </a:solidFill>
              <a:latin typeface="微软雅黑" panose="020B0503020204020204" charset="-122"/>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4761" y="2173233"/>
            <a:ext cx="10504370" cy="2901243"/>
          </a:xfrm>
          <a:prstGeom prst="rect">
            <a:avLst/>
          </a:prstGeom>
          <a:solidFill>
            <a:schemeClr val="accent4">
              <a:lumMod val="40000"/>
              <a:lumOff val="60000"/>
            </a:schemeClr>
          </a:solidFill>
          <a:ln w="57150">
            <a:solidFill>
              <a:srgbClr val="92D050"/>
            </a:solidFill>
          </a:ln>
        </p:spPr>
        <p:txBody>
          <a:bodyPr wrap="square">
            <a:spAutoFit/>
          </a:bodyPr>
          <a:lstStyle/>
          <a:p>
            <a:pPr marL="742950" indent="-742950">
              <a:lnSpc>
                <a:spcPct val="130000"/>
              </a:lnSpc>
              <a:buAutoNum type="arabicPeriod"/>
            </a:pPr>
            <a:r>
              <a:rPr lang="en-US" altLang="zh-CN" sz="3600" b="1"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Summarize the usage of </a:t>
            </a:r>
            <a:r>
              <a:rPr lang="en-US" altLang="zh-CN" sz="3600" b="1" dirty="0" err="1">
                <a:solidFill>
                  <a:srgbClr val="000000"/>
                </a:solidFill>
                <a:latin typeface="Times New Roman" panose="02020603050405020304" pitchFamily="18" charset="0"/>
                <a:ea typeface="宋体" panose="02010600030101010101" pitchFamily="2" charset="-122"/>
                <a:sym typeface="Times New Roman" panose="02020603050405020304" pitchFamily="18" charset="0"/>
              </a:rPr>
              <a:t>ing</a:t>
            </a:r>
            <a:r>
              <a:rPr lang="en-US" altLang="zh-CN" sz="3600" b="1"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 and to-infinitive as object and do the relevant exercises.</a:t>
            </a:r>
            <a:endParaRPr lang="en-US" altLang="zh-CN" sz="3600" b="1"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marL="742950" indent="-742950">
              <a:lnSpc>
                <a:spcPct val="130000"/>
              </a:lnSpc>
              <a:buAutoNum type="arabicPeriod"/>
            </a:pPr>
            <a:r>
              <a:rPr lang="en-US" altLang="zh-CN" sz="3600" b="1"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Memorize the key expressions about looking on the bright side</a:t>
            </a:r>
            <a:endParaRPr lang="en-US" altLang="zh-CN" sz="3600" b="1"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824687" y="777326"/>
            <a:ext cx="5039846" cy="12201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sz="4800" dirty="0">
                <a:latin typeface="Times New Roman" panose="02020603050405020304" pitchFamily="18" charset="0"/>
                <a:cs typeface="Times New Roman" panose="02020603050405020304" pitchFamily="18" charset="0"/>
              </a:rPr>
            </a:br>
            <a:r>
              <a:rPr lang="en-US" altLang="zh-CN" sz="5300" b="1" dirty="0">
                <a:solidFill>
                  <a:schemeClr val="bg1"/>
                </a:solidFill>
                <a:latin typeface="微软雅黑" panose="020B0503020204020204" charset="-122"/>
                <a:ea typeface="+mn-ea"/>
                <a:cs typeface="+mn-cs"/>
              </a:rPr>
              <a:t>Analyze</a:t>
            </a:r>
            <a:r>
              <a:rPr lang="en-US" altLang="zh-CN" sz="4800" dirty="0">
                <a:latin typeface="Times New Roman" panose="02020603050405020304" pitchFamily="18" charset="0"/>
                <a:cs typeface="Times New Roman" panose="02020603050405020304" pitchFamily="18" charset="0"/>
              </a:rPr>
              <a:t> </a:t>
            </a:r>
            <a:r>
              <a:rPr lang="en-US" altLang="zh-CN" sz="5300" b="1" dirty="0">
                <a:solidFill>
                  <a:schemeClr val="bg1"/>
                </a:solidFill>
                <a:latin typeface="微软雅黑" panose="020B0503020204020204" charset="-122"/>
                <a:ea typeface="+mn-ea"/>
                <a:cs typeface="+mn-cs"/>
              </a:rPr>
              <a:t>and</a:t>
            </a:r>
            <a:r>
              <a:rPr lang="en-US" altLang="zh-CN" sz="4800" dirty="0">
                <a:latin typeface="Times New Roman" panose="02020603050405020304" pitchFamily="18" charset="0"/>
                <a:cs typeface="Times New Roman" panose="02020603050405020304" pitchFamily="18" charset="0"/>
              </a:rPr>
              <a:t> </a:t>
            </a:r>
            <a:r>
              <a:rPr lang="en-US" altLang="zh-CN" sz="5300" b="1" dirty="0">
                <a:solidFill>
                  <a:schemeClr val="bg1"/>
                </a:solidFill>
                <a:latin typeface="微软雅黑" panose="020B0503020204020204" charset="-122"/>
                <a:ea typeface="+mn-ea"/>
                <a:cs typeface="+mn-cs"/>
              </a:rPr>
              <a:t>Identify</a:t>
            </a:r>
            <a:endParaRPr lang="zh-CN" altLang="en-US" sz="5300" b="1" dirty="0">
              <a:solidFill>
                <a:schemeClr val="bg1"/>
              </a:solidFill>
              <a:latin typeface="微软雅黑" panose="020B0503020204020204" charset="-122"/>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93615" y="501330"/>
            <a:ext cx="11288785" cy="1569660"/>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1: Look for more sentences with -</a:t>
            </a:r>
            <a:r>
              <a:rPr lang="en-US" altLang="zh-CN" sz="3200" b="1" dirty="0" err="1">
                <a:latin typeface="Times New Roman" panose="02020603050405020304" pitchFamily="18" charset="0"/>
                <a:cs typeface="Times New Roman" panose="02020603050405020304" pitchFamily="18" charset="0"/>
              </a:rPr>
              <a:t>ing</a:t>
            </a:r>
            <a:r>
              <a:rPr lang="en-US" altLang="zh-CN" sz="3200" b="1" dirty="0">
                <a:latin typeface="Times New Roman" panose="02020603050405020304" pitchFamily="18" charset="0"/>
                <a:cs typeface="Times New Roman" panose="02020603050405020304" pitchFamily="18" charset="0"/>
              </a:rPr>
              <a:t> and to do infinitive in the reading passage, and </a:t>
            </a:r>
            <a:r>
              <a:rPr lang="en-US" altLang="zh-CN" sz="3200" b="1" dirty="0" err="1">
                <a:latin typeface="Times New Roman" panose="02020603050405020304" pitchFamily="18" charset="0"/>
                <a:cs typeface="Times New Roman" panose="02020603050405020304" pitchFamily="18" charset="0"/>
              </a:rPr>
              <a:t>summarise</a:t>
            </a:r>
            <a:r>
              <a:rPr lang="en-US" altLang="zh-CN" sz="3200" b="1" dirty="0">
                <a:latin typeface="Times New Roman" panose="02020603050405020304" pitchFamily="18" charset="0"/>
                <a:cs typeface="Times New Roman" panose="02020603050405020304" pitchFamily="18" charset="0"/>
              </a:rPr>
              <a:t> their uses in your own words. (Group work)</a:t>
            </a:r>
            <a:endParaRPr lang="en-US" altLang="zh-CN" sz="2800" b="1" dirty="0">
              <a:latin typeface="Times New Roman" panose="02020603050405020304" pitchFamily="18" charset="0"/>
              <a:cs typeface="Times New Roman" panose="02020603050405020304" pitchFamily="18" charset="0"/>
            </a:endParaRPr>
          </a:p>
        </p:txBody>
      </p:sp>
      <p:sp>
        <p:nvSpPr>
          <p:cNvPr id="10" name="TextBox 3"/>
          <p:cNvSpPr txBox="1">
            <a:spLocks noChangeArrowheads="1"/>
          </p:cNvSpPr>
          <p:nvPr/>
        </p:nvSpPr>
        <p:spPr bwMode="auto">
          <a:xfrm>
            <a:off x="0" y="1997394"/>
            <a:ext cx="4704198" cy="521970"/>
          </a:xfrm>
          <a:prstGeom prst="rect">
            <a:avLst/>
          </a:prstGeom>
          <a:solidFill>
            <a:schemeClr val="accent1">
              <a:lumMod val="50000"/>
            </a:schemeClr>
          </a:solid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i="1" dirty="0">
                <a:solidFill>
                  <a:schemeClr val="bg1"/>
                </a:solidFill>
                <a:latin typeface="Times New Roman Bold Italic" panose="02020503050405090304" charset="0"/>
                <a:ea typeface="黑体" panose="02010609060101010101" pitchFamily="2" charset="-122"/>
                <a:cs typeface="Times New Roman Bold Italic" panose="02020503050405090304" charset="0"/>
                <a:sym typeface="Times New Roman" panose="02020603050405020304" pitchFamily="18" charset="0"/>
              </a:rPr>
              <a:t>-ing</a:t>
            </a:r>
            <a:r>
              <a:rPr lang="en-US" altLang="zh-CN" sz="2800" b="1" dirty="0">
                <a:solidFill>
                  <a:schemeClr val="bg1"/>
                </a:solidFill>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rPr>
              <a:t> and </a:t>
            </a:r>
            <a:r>
              <a:rPr lang="en-US" altLang="zh-CN" sz="2800" b="1" i="1" dirty="0">
                <a:solidFill>
                  <a:schemeClr val="bg1"/>
                </a:solidFill>
                <a:latin typeface="Times New Roman Bold Italic" panose="02020503050405090304" charset="0"/>
                <a:ea typeface="黑体" panose="02010609060101010101" pitchFamily="2" charset="-122"/>
                <a:cs typeface="Times New Roman Bold Italic" panose="02020503050405090304" charset="0"/>
                <a:sym typeface="Times New Roman" panose="02020603050405020304" pitchFamily="18" charset="0"/>
              </a:rPr>
              <a:t>to-infinitive</a:t>
            </a:r>
            <a:r>
              <a:rPr lang="en-US" altLang="zh-CN" sz="2800" b="1" dirty="0">
                <a:solidFill>
                  <a:schemeClr val="bg1"/>
                </a:solidFill>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rPr>
              <a:t> as object</a:t>
            </a:r>
            <a:endParaRPr lang="en-US" altLang="zh-CN" sz="2800" b="1" dirty="0">
              <a:solidFill>
                <a:schemeClr val="bg1"/>
              </a:solidFill>
              <a:latin typeface="Times New Roman Bold" panose="02020803070505020304" pitchFamily="18" charset="0"/>
              <a:ea typeface="黑体" panose="02010609060101010101" pitchFamily="2" charset="-122"/>
              <a:cs typeface="Times New Roman Bold" panose="02020803070505020304" pitchFamily="18" charset="0"/>
              <a:sym typeface="Times New Roman" panose="02020603050405020304" pitchFamily="18" charset="0"/>
            </a:endParaRPr>
          </a:p>
        </p:txBody>
      </p:sp>
      <p:sp>
        <p:nvSpPr>
          <p:cNvPr id="11" name="TextBox 6"/>
          <p:cNvSpPr txBox="1"/>
          <p:nvPr/>
        </p:nvSpPr>
        <p:spPr>
          <a:xfrm>
            <a:off x="0" y="2519364"/>
            <a:ext cx="8449945" cy="5609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300"/>
              </a:spcBef>
            </a:pPr>
            <a:r>
              <a:rPr lang="zh-CN" altLang="en-US" sz="2800" b="1" dirty="0">
                <a:solidFill>
                  <a:srgbClr val="C00000"/>
                </a:solidFill>
                <a:latin typeface="+mn-ea"/>
                <a:cs typeface="华文中宋" panose="02010600040101010101" charset="-122"/>
                <a:sym typeface="Times New Roman" panose="02020603050405020304" pitchFamily="18" charset="0"/>
              </a:rPr>
              <a:t>动词后接非谓语动词作宾语的情况分为三种</a:t>
            </a:r>
            <a:r>
              <a:rPr lang="zh-CN" altLang="en-US" sz="2800" b="1" dirty="0">
                <a:latin typeface="+mn-ea"/>
                <a:cs typeface="华文中宋" panose="02010600040101010101" charset="-122"/>
                <a:sym typeface="Times New Roman" panose="02020603050405020304" pitchFamily="18" charset="0"/>
              </a:rPr>
              <a:t>：</a:t>
            </a:r>
            <a:r>
              <a:rPr lang="zh-CN" altLang="en-US"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定式</a:t>
            </a:r>
            <a:endParaRPr lang="zh-CN" altLang="en-US"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2" name="文本框 1"/>
          <p:cNvSpPr txBox="1"/>
          <p:nvPr/>
        </p:nvSpPr>
        <p:spPr>
          <a:xfrm>
            <a:off x="132198" y="3125977"/>
            <a:ext cx="9144000" cy="559897"/>
          </a:xfrm>
          <a:prstGeom prst="rect">
            <a:avLst/>
          </a:prstGeom>
          <a:solidFill>
            <a:schemeClr val="accent6">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300"/>
              </a:spcBef>
            </a:pPr>
            <a:r>
              <a:rPr lang="zh-CN" altLang="en-US"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 一般接不定式作宾语的词有: </a:t>
            </a:r>
            <a:endParaRPr lang="zh-CN" altLang="en-US"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3" name="文本框 2"/>
          <p:cNvSpPr txBox="1"/>
          <p:nvPr/>
        </p:nvSpPr>
        <p:spPr>
          <a:xfrm>
            <a:off x="132199" y="3567054"/>
            <a:ext cx="11450202" cy="10813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300"/>
              </a:spcBef>
            </a:pPr>
            <a:r>
              <a:rPr lang="en-US" altLang="zh-CN" sz="2800" b="1" dirty="0">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rPr>
              <a:t>decide, learn want, expect, hope, manage, offer, pretend, plan, choose, promise, refuse, afford, agree ...</a:t>
            </a:r>
            <a:endParaRPr lang="en-US" altLang="zh-CN" sz="2800" b="1" dirty="0">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endParaRPr>
          </a:p>
        </p:txBody>
      </p:sp>
      <p:sp>
        <p:nvSpPr>
          <p:cNvPr id="14" name="文本框 7"/>
          <p:cNvSpPr txBox="1"/>
          <p:nvPr/>
        </p:nvSpPr>
        <p:spPr>
          <a:xfrm>
            <a:off x="132198" y="4662037"/>
            <a:ext cx="9144000" cy="559897"/>
          </a:xfrm>
          <a:prstGeom prst="rect">
            <a:avLst/>
          </a:prstGeom>
          <a:solidFill>
            <a:schemeClr val="accent6">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300"/>
              </a:spcBef>
            </a:pPr>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a:t>
            </a:r>
            <a:r>
              <a:rPr lang="zh-CN" altLang="en-US"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 一般接动名词作宾语的词有:</a:t>
            </a:r>
            <a:endParaRPr lang="zh-CN" altLang="en-US"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5" name="文本框 3"/>
          <p:cNvSpPr txBox="1"/>
          <p:nvPr/>
        </p:nvSpPr>
        <p:spPr>
          <a:xfrm>
            <a:off x="0" y="5275348"/>
            <a:ext cx="11450201" cy="10813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300"/>
              </a:spcBef>
            </a:pPr>
            <a:r>
              <a:rPr lang="en-US" altLang="zh-CN" sz="2800" b="1" dirty="0">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rPr>
              <a:t>consider, suggest, admit, avoid, delay, miss, </a:t>
            </a:r>
            <a:r>
              <a:rPr lang="en-US" altLang="zh-CN" sz="2800" b="1" dirty="0" err="1">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rPr>
              <a:t>practise</a:t>
            </a:r>
            <a:r>
              <a:rPr lang="en-US" altLang="zh-CN" sz="2800" b="1" dirty="0">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rPr>
              <a:t>, enjoy,</a:t>
            </a:r>
            <a:r>
              <a:rPr lang="zh-CN" altLang="en-US" sz="2800" b="1" dirty="0">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rPr>
              <a:t> </a:t>
            </a:r>
            <a:r>
              <a:rPr lang="en-US" altLang="zh-CN" sz="2800" b="1" dirty="0">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rPr>
              <a:t>mind, finish, imagine, risk, fancy, appreciate ...</a:t>
            </a:r>
            <a:endParaRPr lang="en-US" altLang="zh-CN" sz="2800" b="1" dirty="0">
              <a:solidFill>
                <a:srgbClr val="C00000"/>
              </a:solidFill>
              <a:latin typeface="Times New Roman Bold" panose="02020803070505020304" pitchFamily="18" charset="0"/>
              <a:ea typeface="华文中宋" panose="02010600040101010101" charset="-122"/>
              <a:cs typeface="Times New Roman Bold" panose="02020803070505020304" pitchFamily="18" charset="0"/>
              <a:sym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5"/>
          <p:cNvSpPr txBox="1"/>
          <p:nvPr/>
        </p:nvSpPr>
        <p:spPr>
          <a:xfrm>
            <a:off x="83890" y="508611"/>
            <a:ext cx="9144000" cy="559897"/>
          </a:xfrm>
          <a:prstGeom prst="rect">
            <a:avLst/>
          </a:prstGeom>
          <a:solidFill>
            <a:schemeClr val="accent6">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300"/>
              </a:spcBef>
            </a:pPr>
            <a:r>
              <a:rPr lang="zh-CN" altLang="en-US"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3. 接动名词和不定式皆可</a:t>
            </a:r>
            <a:r>
              <a:rPr lang="zh-CN" altLang="en-US"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pic>
        <p:nvPicPr>
          <p:cNvPr id="13" name="图片 12" descr="IMG_256"/>
          <p:cNvPicPr/>
          <p:nvPr/>
        </p:nvPicPr>
        <p:blipFill>
          <a:blip r:embed="rId1"/>
          <a:stretch>
            <a:fillRect/>
          </a:stretch>
        </p:blipFill>
        <p:spPr>
          <a:xfrm>
            <a:off x="571899" y="1142287"/>
            <a:ext cx="7716424" cy="499845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64123" y="493514"/>
            <a:ext cx="11113477" cy="1077218"/>
          </a:xfrm>
          <a:prstGeom prst="rect">
            <a:avLst/>
          </a:prstGeom>
          <a:solidFill>
            <a:srgbClr val="FFA000"/>
          </a:solidFill>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2</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Complete the passage with the correct form of the verbs in brackets. </a:t>
            </a:r>
            <a:endParaRPr lang="en-US" altLang="zh-CN" sz="2800" b="1" dirty="0">
              <a:latin typeface="Times New Roman" panose="02020603050405020304" pitchFamily="18" charset="0"/>
              <a:cs typeface="Times New Roman" panose="02020603050405020304" pitchFamily="18" charset="0"/>
            </a:endParaRPr>
          </a:p>
        </p:txBody>
      </p:sp>
      <p:pic>
        <p:nvPicPr>
          <p:cNvPr id="5" name="图片 4" descr="全图"/>
          <p:cNvPicPr>
            <a:picLocks noChangeAspect="1"/>
          </p:cNvPicPr>
          <p:nvPr/>
        </p:nvPicPr>
        <p:blipFill>
          <a:blip r:embed="rId2"/>
          <a:stretch>
            <a:fillRect/>
          </a:stretch>
        </p:blipFill>
        <p:spPr>
          <a:xfrm>
            <a:off x="4143077" y="1229713"/>
            <a:ext cx="5080305" cy="51347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908" y="593991"/>
            <a:ext cx="11934737" cy="5509200"/>
          </a:xfrm>
          <a:prstGeom prst="rect">
            <a:avLst/>
          </a:prstGeom>
          <a:solidFill>
            <a:schemeClr val="accent4">
              <a:lumMod val="20000"/>
              <a:lumOff val="80000"/>
            </a:schemeClr>
          </a:solidFill>
          <a:ln w="57150">
            <a:solidFill>
              <a:srgbClr val="FF9900"/>
            </a:solidFill>
          </a:ln>
        </p:spPr>
        <p:txBody>
          <a:bodyPr wrap="square">
            <a:spAutoFit/>
          </a:bodyPr>
          <a:lstStyle/>
          <a:p>
            <a:pPr algn="just" eaLnBrk="0" fontAlgn="base">
              <a:spcAft>
                <a:spcPts val="0"/>
              </a:spcAft>
            </a:pP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the age of ten, Liu Wei lost</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both his arms in an accident.</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Despite this, he wanted</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(1)</a:t>
            </a:r>
            <a:r>
              <a:rPr lang="en-US" altLang="zh-CN" sz="3200" kern="0" spc="-15" dirty="0">
                <a:solidFill>
                  <a:srgbClr val="231F20"/>
                </a:solidFill>
                <a:latin typeface="Times New Roman" panose="02020603050405020304" pitchFamily="18" charset="0"/>
                <a:cs typeface="Times New Roman" panose="02020603050405020304" pitchFamily="18" charset="0"/>
              </a:rPr>
              <a:t>_______</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(live) life</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to the full. He learnt</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(2)</a:t>
            </a:r>
            <a:r>
              <a:rPr lang="en-US" altLang="zh-CN" sz="3200" kern="0" spc="-15" dirty="0">
                <a:solidFill>
                  <a:srgbClr val="231F20"/>
                </a:solidFill>
                <a:latin typeface="Times New Roman" panose="02020603050405020304" pitchFamily="18" charset="0"/>
                <a:cs typeface="Times New Roman" panose="02020603050405020304" pitchFamily="18" charset="0"/>
              </a:rPr>
              <a:t>______</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(use) his feet for everyday ac</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tivities,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such as eating and brushing his teeth. H</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 also started  (3)</a:t>
            </a:r>
            <a:r>
              <a:rPr lang="en-US" altLang="zh-CN" sz="3200" kern="0" spc="-15" dirty="0">
                <a:solidFill>
                  <a:srgbClr val="231F20"/>
                </a:solidFill>
                <a:latin typeface="Times New Roman" panose="02020603050405020304" pitchFamily="18" charset="0"/>
                <a:cs typeface="Times New Roman" panose="02020603050405020304" pitchFamily="18" charset="0"/>
              </a:rPr>
              <a:t>__________________</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(swim) and won two g</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old medals at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 National Games for People with D</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isabilities. When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he had to stop</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(4)</a:t>
            </a:r>
            <a:r>
              <a:rPr lang="en-US" altLang="zh-CN" sz="3200" kern="0" spc="-15" dirty="0">
                <a:solidFill>
                  <a:srgbClr val="231F20"/>
                </a:solidFill>
                <a:latin typeface="Times New Roman" panose="02020603050405020304" pitchFamily="18" charset="0"/>
                <a:cs typeface="Times New Roman" panose="02020603050405020304" pitchFamily="18" charset="0"/>
              </a:rPr>
              <a:t>_________</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(swim)</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due to health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problems, he decided</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(5)</a:t>
            </a:r>
            <a:r>
              <a:rPr lang="en-US" altLang="zh-CN" sz="3200" kern="0" spc="-15" dirty="0">
                <a:solidFill>
                  <a:srgbClr val="231F20"/>
                </a:solidFill>
                <a:latin typeface="Times New Roman" panose="02020603050405020304" pitchFamily="18" charset="0"/>
                <a:cs typeface="Times New Roman" panose="02020603050405020304" pitchFamily="18" charset="0"/>
              </a:rPr>
              <a:t>_______</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(le</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arn) how to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play the piano with his toes. It was diffic</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ult, but he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kept </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a:t>
            </a:r>
            <a:r>
              <a:rPr lang="en-US" altLang="zh-CN" sz="3200" kern="0" spc="-15" dirty="0">
                <a:solidFill>
                  <a:srgbClr val="231F20"/>
                </a:solidFill>
                <a:latin typeface="Times New Roman" panose="02020603050405020304" pitchFamily="18" charset="0"/>
                <a:cs typeface="Times New Roman" panose="02020603050405020304" pitchFamily="18" charset="0"/>
              </a:rPr>
              <a:t>________</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altLang="zh-CN" sz="3200" kern="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practise</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until he had ac</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hieved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his goal. In 2010, he won in China’s Got Talent and</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became famous nationwide. Today, Liu Wei still enjoys</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(7)</a:t>
            </a:r>
            <a:r>
              <a:rPr lang="en-US" altLang="zh-CN" sz="3200" kern="0" spc="-15" dirty="0">
                <a:solidFill>
                  <a:srgbClr val="231F20"/>
                </a:solidFill>
                <a:latin typeface="Times New Roman" panose="02020603050405020304" pitchFamily="18" charset="0"/>
                <a:cs typeface="Times New Roman" panose="02020603050405020304" pitchFamily="18" charset="0"/>
              </a:rPr>
              <a:t>________</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(play) music, and his positive attitude is</a:t>
            </a:r>
            <a:r>
              <a:rPr lang="en-US" altLang="zh-CN" sz="32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an inspiration to us all.</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2508307" y="1065402"/>
            <a:ext cx="1560353" cy="584775"/>
          </a:xfrm>
          <a:prstGeom prst="rect">
            <a:avLst/>
          </a:prstGeom>
          <a:noFill/>
        </p:spPr>
        <p:txBody>
          <a:bodyPr wrap="square" rtlCol="0">
            <a:spAutoFit/>
          </a:bodyPr>
          <a:lstStyle/>
          <a:p>
            <a:r>
              <a:rPr lang="en-US" altLang="zh-CN" sz="3200" dirty="0">
                <a:solidFill>
                  <a:srgbClr val="FF0000"/>
                </a:solidFill>
                <a:latin typeface="Times New Roman Bold" panose="02020803070505020304" pitchFamily="18" charset="0"/>
                <a:cs typeface="Times New Roman Bold" panose="02020803070505020304" pitchFamily="18" charset="0"/>
              </a:rPr>
              <a:t>to live</a:t>
            </a:r>
            <a:endParaRPr lang="zh-CN" altLang="en-US" sz="3200" dirty="0">
              <a:solidFill>
                <a:srgbClr val="FF0000"/>
              </a:solidFill>
              <a:latin typeface="Times New Roman Bold" panose="02020803070505020304" pitchFamily="18" charset="0"/>
              <a:cs typeface="Times New Roman Bold" panose="02020803070505020304" pitchFamily="18" charset="0"/>
            </a:endParaRPr>
          </a:p>
        </p:txBody>
      </p:sp>
      <p:sp>
        <p:nvSpPr>
          <p:cNvPr id="6" name="文本框 5"/>
          <p:cNvSpPr txBox="1"/>
          <p:nvPr/>
        </p:nvSpPr>
        <p:spPr>
          <a:xfrm>
            <a:off x="9288009" y="1065402"/>
            <a:ext cx="1560353" cy="584775"/>
          </a:xfrm>
          <a:prstGeom prst="rect">
            <a:avLst/>
          </a:prstGeom>
          <a:noFill/>
        </p:spPr>
        <p:txBody>
          <a:bodyPr wrap="square" rtlCol="0">
            <a:spAutoFit/>
          </a:bodyPr>
          <a:lstStyle/>
          <a:p>
            <a:r>
              <a:rPr lang="en-US" altLang="zh-CN" sz="3200" dirty="0">
                <a:solidFill>
                  <a:srgbClr val="FF0000"/>
                </a:solidFill>
                <a:latin typeface="Times New Roman Bold" panose="02020803070505020304" pitchFamily="18" charset="0"/>
                <a:cs typeface="Times New Roman Bold" panose="02020803070505020304" pitchFamily="18" charset="0"/>
              </a:rPr>
              <a:t>to use</a:t>
            </a:r>
            <a:endParaRPr lang="zh-CN" altLang="en-US" sz="3200" dirty="0">
              <a:solidFill>
                <a:srgbClr val="FF0000"/>
              </a:solidFill>
              <a:latin typeface="Times New Roman Bold" panose="02020803070505020304" pitchFamily="18" charset="0"/>
              <a:cs typeface="Times New Roman Bold" panose="02020803070505020304" pitchFamily="18" charset="0"/>
            </a:endParaRPr>
          </a:p>
        </p:txBody>
      </p:sp>
      <p:sp>
        <p:nvSpPr>
          <p:cNvPr id="7" name="文本框 6"/>
          <p:cNvSpPr txBox="1"/>
          <p:nvPr/>
        </p:nvSpPr>
        <p:spPr>
          <a:xfrm>
            <a:off x="2794931" y="2006367"/>
            <a:ext cx="3563924" cy="584775"/>
          </a:xfrm>
          <a:prstGeom prst="rect">
            <a:avLst/>
          </a:prstGeom>
          <a:noFill/>
        </p:spPr>
        <p:txBody>
          <a:bodyPr wrap="square" rtlCol="0">
            <a:spAutoFit/>
          </a:bodyPr>
          <a:lstStyle/>
          <a:p>
            <a:r>
              <a:rPr lang="en-US" altLang="zh-CN" sz="3200" dirty="0">
                <a:solidFill>
                  <a:srgbClr val="FF0000"/>
                </a:solidFill>
                <a:latin typeface="Times New Roman Bold" panose="02020803070505020304" pitchFamily="18" charset="0"/>
                <a:cs typeface="Times New Roman Bold" panose="02020803070505020304" pitchFamily="18" charset="0"/>
              </a:rPr>
              <a:t>to swim/swimming</a:t>
            </a:r>
            <a:endParaRPr lang="zh-CN" altLang="en-US" sz="3200" dirty="0">
              <a:solidFill>
                <a:srgbClr val="FF0000"/>
              </a:solidFill>
              <a:latin typeface="Times New Roman Bold" panose="02020803070505020304" pitchFamily="18" charset="0"/>
              <a:cs typeface="Times New Roman Bold" panose="02020803070505020304" pitchFamily="18" charset="0"/>
            </a:endParaRPr>
          </a:p>
        </p:txBody>
      </p:sp>
      <p:sp>
        <p:nvSpPr>
          <p:cNvPr id="8" name="文本框 7"/>
          <p:cNvSpPr txBox="1"/>
          <p:nvPr/>
        </p:nvSpPr>
        <p:spPr>
          <a:xfrm>
            <a:off x="2794931" y="4946052"/>
            <a:ext cx="2062295" cy="584775"/>
          </a:xfrm>
          <a:prstGeom prst="rect">
            <a:avLst/>
          </a:prstGeom>
          <a:noFill/>
        </p:spPr>
        <p:txBody>
          <a:bodyPr wrap="square" rtlCol="0">
            <a:spAutoFit/>
          </a:bodyPr>
          <a:lstStyle/>
          <a:p>
            <a:r>
              <a:rPr lang="en-US" altLang="zh-CN" sz="3200" dirty="0">
                <a:solidFill>
                  <a:srgbClr val="FF0000"/>
                </a:solidFill>
                <a:latin typeface="Times New Roman Bold" panose="02020803070505020304" pitchFamily="18" charset="0"/>
                <a:cs typeface="Times New Roman Bold" panose="02020803070505020304" pitchFamily="18" charset="0"/>
              </a:rPr>
              <a:t>playing</a:t>
            </a:r>
            <a:endParaRPr lang="zh-CN" altLang="en-US" sz="3200" dirty="0">
              <a:solidFill>
                <a:srgbClr val="FF0000"/>
              </a:solidFill>
              <a:latin typeface="Times New Roman Bold" panose="02020803070505020304" pitchFamily="18" charset="0"/>
              <a:cs typeface="Times New Roman Bold" panose="02020803070505020304" pitchFamily="18" charset="0"/>
            </a:endParaRPr>
          </a:p>
        </p:txBody>
      </p:sp>
      <p:sp>
        <p:nvSpPr>
          <p:cNvPr id="9" name="文本框 8"/>
          <p:cNvSpPr txBox="1"/>
          <p:nvPr/>
        </p:nvSpPr>
        <p:spPr>
          <a:xfrm>
            <a:off x="10454078" y="3056203"/>
            <a:ext cx="2062295" cy="584775"/>
          </a:xfrm>
          <a:prstGeom prst="rect">
            <a:avLst/>
          </a:prstGeom>
          <a:noFill/>
        </p:spPr>
        <p:txBody>
          <a:bodyPr wrap="square" rtlCol="0">
            <a:spAutoFit/>
          </a:bodyPr>
          <a:lstStyle/>
          <a:p>
            <a:r>
              <a:rPr lang="en-US" altLang="zh-CN" sz="3200" dirty="0">
                <a:solidFill>
                  <a:srgbClr val="FF0000"/>
                </a:solidFill>
                <a:latin typeface="Times New Roman Bold" panose="02020803070505020304" pitchFamily="18" charset="0"/>
                <a:cs typeface="Times New Roman Bold" panose="02020803070505020304" pitchFamily="18" charset="0"/>
              </a:rPr>
              <a:t>to learn</a:t>
            </a:r>
            <a:endParaRPr lang="zh-CN" altLang="en-US" sz="3200" dirty="0">
              <a:solidFill>
                <a:srgbClr val="FF0000"/>
              </a:solidFill>
              <a:latin typeface="Times New Roman Bold" panose="02020803070505020304" pitchFamily="18" charset="0"/>
              <a:cs typeface="Times New Roman Bold" panose="02020803070505020304" pitchFamily="18" charset="0"/>
            </a:endParaRPr>
          </a:p>
        </p:txBody>
      </p:sp>
      <p:sp>
        <p:nvSpPr>
          <p:cNvPr id="10" name="文本框 9"/>
          <p:cNvSpPr txBox="1"/>
          <p:nvPr/>
        </p:nvSpPr>
        <p:spPr>
          <a:xfrm>
            <a:off x="515922" y="3966581"/>
            <a:ext cx="2062295" cy="584775"/>
          </a:xfrm>
          <a:prstGeom prst="rect">
            <a:avLst/>
          </a:prstGeom>
          <a:noFill/>
        </p:spPr>
        <p:txBody>
          <a:bodyPr wrap="square" rtlCol="0">
            <a:spAutoFit/>
          </a:bodyPr>
          <a:lstStyle/>
          <a:p>
            <a:r>
              <a:rPr lang="en-US" altLang="zh-CN" sz="3200" dirty="0" err="1">
                <a:solidFill>
                  <a:srgbClr val="FF0000"/>
                </a:solidFill>
                <a:latin typeface="Times New Roman Bold" panose="02020803070505020304" pitchFamily="18" charset="0"/>
                <a:cs typeface="Times New Roman Bold" panose="02020803070505020304" pitchFamily="18" charset="0"/>
              </a:rPr>
              <a:t>practising</a:t>
            </a:r>
            <a:endParaRPr lang="zh-CN" altLang="en-US" sz="3200" dirty="0">
              <a:solidFill>
                <a:srgbClr val="FF0000"/>
              </a:solidFill>
              <a:latin typeface="Times New Roman Bold" panose="02020803070505020304" pitchFamily="18" charset="0"/>
              <a:cs typeface="Times New Roman Bold" panose="02020803070505020304" pitchFamily="18" charset="0"/>
            </a:endParaRPr>
          </a:p>
        </p:txBody>
      </p:sp>
      <p:sp>
        <p:nvSpPr>
          <p:cNvPr id="11" name="文本框 10"/>
          <p:cNvSpPr txBox="1"/>
          <p:nvPr/>
        </p:nvSpPr>
        <p:spPr>
          <a:xfrm>
            <a:off x="515922" y="3005727"/>
            <a:ext cx="2062295" cy="584775"/>
          </a:xfrm>
          <a:prstGeom prst="rect">
            <a:avLst/>
          </a:prstGeom>
          <a:noFill/>
        </p:spPr>
        <p:txBody>
          <a:bodyPr wrap="square" rtlCol="0">
            <a:spAutoFit/>
          </a:bodyPr>
          <a:lstStyle/>
          <a:p>
            <a:r>
              <a:rPr lang="en-US" altLang="zh-CN" sz="3200" dirty="0">
                <a:solidFill>
                  <a:srgbClr val="FF0000"/>
                </a:solidFill>
                <a:latin typeface="Times New Roman Bold" panose="02020803070505020304" pitchFamily="18" charset="0"/>
                <a:cs typeface="Times New Roman Bold" panose="02020803070505020304" pitchFamily="18" charset="0"/>
              </a:rPr>
              <a:t>Swimming</a:t>
            </a:r>
            <a:endParaRPr lang="zh-CN" altLang="en-US" sz="3200" dirty="0">
              <a:solidFill>
                <a:srgbClr val="FF0000"/>
              </a:solidFill>
              <a:latin typeface="Times New Roman Bold" panose="02020803070505020304" pitchFamily="18" charset="0"/>
              <a:cs typeface="Times New Roman Bold" panose="0202080307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9339" y="677303"/>
            <a:ext cx="4689682" cy="584775"/>
          </a:xfrm>
          <a:prstGeom prst="rect">
            <a:avLst/>
          </a:prstGeom>
          <a:solidFill>
            <a:schemeClr val="accent2">
              <a:lumMod val="60000"/>
              <a:lumOff val="40000"/>
            </a:schemeClr>
          </a:solidFill>
        </p:spPr>
        <p:txBody>
          <a:bodyPr wrap="none">
            <a:spAutoFit/>
          </a:bodyPr>
          <a:lstStyle/>
          <a:p>
            <a:r>
              <a:rPr lang="en-US" altLang="zh-CN" sz="3200" b="1" dirty="0">
                <a:latin typeface="Times New Roman" panose="02020603050405020304" pitchFamily="18" charset="0"/>
              </a:rPr>
              <a:t>Background Information </a:t>
            </a:r>
            <a:endParaRPr lang="en-US" altLang="zh-CN" sz="3200" b="1" dirty="0">
              <a:effectLst/>
              <a:latin typeface="Times New Roman" panose="02020603050405020304" pitchFamily="18" charset="0"/>
            </a:endParaRPr>
          </a:p>
        </p:txBody>
      </p:sp>
      <p:sp>
        <p:nvSpPr>
          <p:cNvPr id="4" name="文本框 4"/>
          <p:cNvSpPr txBox="1"/>
          <p:nvPr/>
        </p:nvSpPr>
        <p:spPr>
          <a:xfrm>
            <a:off x="2737886" y="1167470"/>
            <a:ext cx="5827274" cy="3108543"/>
          </a:xfrm>
          <a:prstGeom prst="rect">
            <a:avLst/>
          </a:prstGeom>
          <a:noFill/>
          <a:extLst>
            <a:ext uri="{909E8E84-426E-40DD-AFC4-6F175D3DCCD1}">
              <a14:hiddenFill xmlns:a14="http://schemas.microsoft.com/office/drawing/2010/main">
                <a:solidFill>
                  <a:schemeClr val="bg1">
                    <a:alpha val="73000"/>
                  </a:schemeClr>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2800" b="1" dirty="0">
                <a:solidFill>
                  <a:srgbClr val="C00000"/>
                </a:solidFill>
                <a:latin typeface="Times New Roman" panose="02020603050405020304" pitchFamily="18" charset="0"/>
                <a:cs typeface="Times New Roman" panose="02020603050405020304" pitchFamily="18" charset="0"/>
              </a:rPr>
              <a:t>The Boy Scouts of America</a:t>
            </a: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the BSA</a:t>
            </a:r>
            <a:r>
              <a:rPr lang="en-US" altLang="zh-CN" sz="2800" b="1" dirty="0">
                <a:solidFill>
                  <a:schemeClr val="tx1"/>
                </a:solidFill>
                <a:latin typeface="Times New Roman" panose="02020603050405020304" pitchFamily="18" charset="0"/>
                <a:cs typeface="Times New Roman" panose="02020603050405020304" pitchFamily="18" charset="0"/>
              </a:rPr>
              <a:t>) is </a:t>
            </a:r>
            <a:r>
              <a:rPr lang="en-US" altLang="zh-CN" sz="2800" b="1" dirty="0">
                <a:latin typeface="Times New Roman" panose="02020603050405020304" pitchFamily="18" charset="0"/>
                <a:cs typeface="Times New Roman" panose="02020603050405020304" pitchFamily="18" charset="0"/>
              </a:rPr>
              <a:t>one of the largest </a:t>
            </a:r>
            <a:r>
              <a:rPr lang="en-US" altLang="zh-CN" sz="2800" b="1" dirty="0">
                <a:solidFill>
                  <a:srgbClr val="C00000"/>
                </a:solidFill>
                <a:latin typeface="Times New Roman" panose="02020603050405020304" pitchFamily="18" charset="0"/>
                <a:cs typeface="Times New Roman" panose="02020603050405020304" pitchFamily="18" charset="0"/>
              </a:rPr>
              <a:t>organizations</a:t>
            </a:r>
            <a:r>
              <a:rPr lang="en-US" altLang="zh-CN" sz="2800" b="1" dirty="0">
                <a:latin typeface="Times New Roman" panose="02020603050405020304" pitchFamily="18" charset="0"/>
                <a:cs typeface="Times New Roman" panose="02020603050405020304" pitchFamily="18" charset="0"/>
              </a:rPr>
              <a:t> of </a:t>
            </a:r>
            <a:r>
              <a:rPr lang="en-US" altLang="zh-CN" sz="2800" b="1" dirty="0">
                <a:solidFill>
                  <a:srgbClr val="C00000"/>
                </a:solidFill>
                <a:latin typeface="Times New Roman" panose="02020603050405020304" pitchFamily="18" charset="0"/>
                <a:cs typeface="Times New Roman" panose="02020603050405020304" pitchFamily="18" charset="0"/>
              </a:rPr>
              <a:t>young people </a:t>
            </a:r>
            <a:r>
              <a:rPr lang="en-US" altLang="zh-CN" sz="2800" b="1" dirty="0">
                <a:solidFill>
                  <a:schemeClr val="tx1"/>
                </a:solidFill>
                <a:latin typeface="Times New Roman" panose="02020603050405020304" pitchFamily="18" charset="0"/>
                <a:cs typeface="Times New Roman" panose="02020603050405020304" pitchFamily="18" charset="0"/>
              </a:rPr>
              <a:t>in the United States. Around more than 2.4 million young people take part in BSA activities, and almost one million adults are </a:t>
            </a:r>
            <a:endParaRPr lang="en-US" altLang="zh-CN" sz="2800" b="1" dirty="0">
              <a:solidFill>
                <a:schemeClr val="tx1"/>
              </a:solidFill>
              <a:latin typeface="Times New Roman" panose="02020603050405020304" pitchFamily="18" charset="0"/>
              <a:cs typeface="Times New Roman" panose="02020603050405020304" pitchFamily="18" charset="0"/>
            </a:endParaRPr>
          </a:p>
          <a:p>
            <a:pPr algn="just"/>
            <a:r>
              <a:rPr lang="en-US" altLang="zh-CN" sz="2800" b="1" dirty="0">
                <a:solidFill>
                  <a:schemeClr val="tx1"/>
                </a:solidFill>
                <a:latin typeface="Times New Roman" panose="02020603050405020304" pitchFamily="18" charset="0"/>
                <a:cs typeface="Times New Roman" panose="02020603050405020304" pitchFamily="18" charset="0"/>
              </a:rPr>
              <a:t>volunteers.</a:t>
            </a:r>
            <a:endParaRPr lang="en-US" altLang="zh-CN" sz="28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Administrator\AppData\Roaming\Seewo\EasiNote5\Data\15653329242\Courseware\addba9e9-3bae-4cc2-92c5-d87832478b54\850f14b2c2131adf52b8327b8144d88d.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9339" y="1329190"/>
            <a:ext cx="239077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AppData\Roaming\Seewo\EasiNote5\Data\15653329242\Courseware\addba9e9-3bae-4cc2-92c5-d87832478b54\205bbe07ad59eff1c4b7035e6838550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170" y="3907356"/>
            <a:ext cx="3514681" cy="2333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847287" y="997159"/>
            <a:ext cx="9789953" cy="4031873"/>
          </a:xfrm>
          <a:prstGeom prst="rect">
            <a:avLst/>
          </a:prstGeom>
          <a:solidFill>
            <a:schemeClr val="accent2">
              <a:lumMod val="20000"/>
              <a:lumOff val="80000"/>
              <a:alpha val="73000"/>
            </a:schemeClr>
          </a:solidFill>
          <a:ln w="38100">
            <a:solidFill>
              <a:srgbClr val="00B05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3200" b="1" dirty="0">
                <a:solidFill>
                  <a:schemeClr val="tx1"/>
                </a:solidFill>
                <a:latin typeface="Times New Roman" panose="02020603050405020304" pitchFamily="18" charset="0"/>
                <a:cs typeface="Times New Roman" panose="02020603050405020304" pitchFamily="18" charset="0"/>
              </a:rPr>
              <a:t>Since it was </a:t>
            </a:r>
            <a:r>
              <a:rPr lang="en-US" altLang="zh-CN" sz="3200" b="1" dirty="0">
                <a:latin typeface="Times New Roman" panose="02020603050405020304" pitchFamily="18" charset="0"/>
                <a:cs typeface="Times New Roman" panose="02020603050405020304" pitchFamily="18" charset="0"/>
              </a:rPr>
              <a:t>founded in </a:t>
            </a:r>
            <a:r>
              <a:rPr lang="en-US" altLang="zh-CN" sz="3200" b="1" dirty="0">
                <a:solidFill>
                  <a:srgbClr val="C00000"/>
                </a:solidFill>
                <a:latin typeface="Times New Roman" panose="02020603050405020304" pitchFamily="18" charset="0"/>
                <a:cs typeface="Times New Roman" panose="02020603050405020304" pitchFamily="18" charset="0"/>
              </a:rPr>
              <a:t>1910</a:t>
            </a:r>
            <a:r>
              <a:rPr lang="en-US" altLang="zh-CN" sz="3200" b="1" dirty="0">
                <a:solidFill>
                  <a:schemeClr val="tx1"/>
                </a:solidFill>
                <a:latin typeface="Times New Roman" panose="02020603050405020304" pitchFamily="18" charset="0"/>
                <a:cs typeface="Times New Roman" panose="02020603050405020304" pitchFamily="18" charset="0"/>
              </a:rPr>
              <a:t>, more than </a:t>
            </a:r>
            <a:r>
              <a:rPr lang="en-US" altLang="zh-CN" sz="3200" b="1" dirty="0">
                <a:solidFill>
                  <a:schemeClr val="tx1"/>
                </a:solidFill>
                <a:latin typeface="Times New Roman" panose="02020603050405020304" pitchFamily="18" charset="0"/>
                <a:cs typeface="Times New Roman" panose="02020603050405020304" pitchFamily="18" charset="0"/>
                <a:sym typeface="+mn-ea"/>
              </a:rPr>
              <a:t>110 million </a:t>
            </a:r>
            <a:r>
              <a:rPr lang="en-US" altLang="zh-CN" sz="3200" b="1" dirty="0">
                <a:solidFill>
                  <a:schemeClr val="tx1"/>
                </a:solidFill>
                <a:latin typeface="Times New Roman" panose="02020603050405020304" pitchFamily="18" charset="0"/>
                <a:cs typeface="Times New Roman" panose="02020603050405020304" pitchFamily="18" charset="0"/>
              </a:rPr>
              <a:t>Americans have been involved </a:t>
            </a:r>
            <a:r>
              <a:rPr lang="en-US" altLang="zh-CN" sz="3200" b="1" dirty="0">
                <a:solidFill>
                  <a:schemeClr val="tx1"/>
                </a:solidFill>
                <a:latin typeface="Times New Roman" panose="02020603050405020304" pitchFamily="18" charset="0"/>
                <a:cs typeface="Times New Roman" panose="02020603050405020304" pitchFamily="18" charset="0"/>
                <a:sym typeface="+mn-ea"/>
              </a:rPr>
              <a:t>in BSA activities. </a:t>
            </a:r>
            <a:r>
              <a:rPr lang="en-US" altLang="zh-CN" sz="3200" b="1" dirty="0">
                <a:solidFill>
                  <a:srgbClr val="FF0000"/>
                </a:solidFill>
                <a:latin typeface="Times New Roman" panose="02020603050405020304" pitchFamily="18" charset="0"/>
                <a:cs typeface="Times New Roman" panose="02020603050405020304" pitchFamily="18" charset="0"/>
                <a:sym typeface="+mn-ea"/>
              </a:rPr>
              <a:t>The aim </a:t>
            </a:r>
            <a:r>
              <a:rPr lang="en-US" altLang="zh-CN" sz="3200" b="1" dirty="0">
                <a:solidFill>
                  <a:srgbClr val="FF0000"/>
                </a:solidFill>
                <a:latin typeface="Times New Roman" panose="02020603050405020304" pitchFamily="18" charset="0"/>
                <a:cs typeface="Times New Roman" panose="02020603050405020304" pitchFamily="18" charset="0"/>
              </a:rPr>
              <a:t>of the BSA is to train</a:t>
            </a:r>
            <a:r>
              <a:rPr lang="en-US" altLang="zh-CN" sz="3200" b="1" dirty="0">
                <a:solidFill>
                  <a:srgbClr val="C00000"/>
                </a:solidFill>
                <a:latin typeface="Times New Roman" panose="02020603050405020304" pitchFamily="18" charset="0"/>
                <a:cs typeface="Times New Roman" panose="02020603050405020304" pitchFamily="18" charset="0"/>
              </a:rPr>
              <a:t> young </a:t>
            </a:r>
            <a:r>
              <a:rPr lang="en-US" altLang="zh-CN" sz="3200" b="1" dirty="0">
                <a:solidFill>
                  <a:srgbClr val="C00000"/>
                </a:solidFill>
                <a:latin typeface="Times New Roman" panose="02020603050405020304" pitchFamily="18" charset="0"/>
                <a:cs typeface="Times New Roman" panose="02020603050405020304" pitchFamily="18" charset="0"/>
                <a:sym typeface="+mn-ea"/>
              </a:rPr>
              <a:t>people in responsible</a:t>
            </a:r>
            <a:r>
              <a:rPr lang="en-US" altLang="zh-CN" sz="3200" b="1" dirty="0">
                <a:solidFill>
                  <a:srgbClr val="C00000"/>
                </a:solidFill>
                <a:latin typeface="Times New Roman" panose="02020603050405020304" pitchFamily="18" charset="0"/>
                <a:cs typeface="Times New Roman" panose="02020603050405020304" pitchFamily="18" charset="0"/>
              </a:rPr>
              <a:t> citizenship</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character development</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and self-reliance</a:t>
            </a:r>
            <a:r>
              <a:rPr lang="en-US" altLang="zh-CN" sz="3200" b="1" dirty="0">
                <a:solidFill>
                  <a:schemeClr val="tx1"/>
                </a:solidFill>
                <a:latin typeface="Times New Roman" panose="02020603050405020304" pitchFamily="18" charset="0"/>
                <a:cs typeface="Times New Roman" panose="02020603050405020304" pitchFamily="18" charset="0"/>
              </a:rPr>
              <a:t>. This is done through taking </a:t>
            </a:r>
            <a:r>
              <a:rPr lang="en-US" altLang="zh-CN" sz="3200" b="1" dirty="0">
                <a:solidFill>
                  <a:schemeClr val="tx1"/>
                </a:solidFill>
                <a:latin typeface="Times New Roman" panose="02020603050405020304" pitchFamily="18" charset="0"/>
                <a:cs typeface="Times New Roman" panose="02020603050405020304" pitchFamily="18" charset="0"/>
                <a:sym typeface="+mn-ea"/>
              </a:rPr>
              <a:t>part </a:t>
            </a:r>
            <a:r>
              <a:rPr lang="en-US" altLang="zh-CN" sz="3200" b="1" dirty="0">
                <a:solidFill>
                  <a:schemeClr val="tx1"/>
                </a:solidFill>
                <a:latin typeface="Times New Roman" panose="02020603050405020304" pitchFamily="18" charset="0"/>
                <a:cs typeface="Times New Roman" panose="02020603050405020304" pitchFamily="18" charset="0"/>
              </a:rPr>
              <a:t>in a wide range of </a:t>
            </a:r>
            <a:r>
              <a:rPr lang="en-US" altLang="zh-CN" sz="3200" b="1" dirty="0">
                <a:solidFill>
                  <a:srgbClr val="C00000"/>
                </a:solidFill>
                <a:latin typeface="Times New Roman" panose="02020603050405020304" pitchFamily="18" charset="0"/>
                <a:cs typeface="Times New Roman" panose="02020603050405020304" pitchFamily="18" charset="0"/>
              </a:rPr>
              <a:t>outdoor activities</a:t>
            </a:r>
            <a:r>
              <a:rPr lang="en-US" altLang="zh-CN" sz="3200" b="1" dirty="0">
                <a:solidFill>
                  <a:schemeClr val="tx1"/>
                </a:solidFill>
                <a:latin typeface="Times New Roman" panose="02020603050405020304" pitchFamily="18" charset="0"/>
                <a:cs typeface="Times New Roman" panose="02020603050405020304" pitchFamily="18" charset="0"/>
              </a:rPr>
              <a:t> and </a:t>
            </a:r>
            <a:r>
              <a:rPr lang="en-US" altLang="zh-CN" sz="3200" b="1" dirty="0">
                <a:solidFill>
                  <a:srgbClr val="C00000"/>
                </a:solidFill>
                <a:latin typeface="Times New Roman" panose="02020603050405020304" pitchFamily="18" charset="0"/>
                <a:cs typeface="Times New Roman" panose="02020603050405020304" pitchFamily="18" charset="0"/>
              </a:rPr>
              <a:t>educational programs</a:t>
            </a:r>
            <a:r>
              <a:rPr lang="en-US" altLang="zh-CN" sz="3200" b="1" dirty="0">
                <a:solidFill>
                  <a:schemeClr val="tx1"/>
                </a:solidFill>
                <a:latin typeface="Times New Roman" panose="02020603050405020304" pitchFamily="18" charset="0"/>
                <a:cs typeface="Times New Roman" panose="02020603050405020304" pitchFamily="18" charset="0"/>
              </a:rPr>
              <a:t>. Career-oriented programs </a:t>
            </a:r>
            <a:r>
              <a:rPr lang="en-US" altLang="zh-CN" sz="3200" b="1" dirty="0">
                <a:solidFill>
                  <a:schemeClr val="tx1"/>
                </a:solidFill>
                <a:latin typeface="Times New Roman" panose="02020603050405020304" pitchFamily="18" charset="0"/>
                <a:cs typeface="Times New Roman" panose="02020603050405020304" pitchFamily="18" charset="0"/>
                <a:sym typeface="+mn-ea"/>
              </a:rPr>
              <a:t>in partnership with community </a:t>
            </a:r>
            <a:r>
              <a:rPr lang="en-US" altLang="zh-CN" sz="3200" b="1" dirty="0">
                <a:solidFill>
                  <a:schemeClr val="tx1"/>
                </a:solidFill>
                <a:latin typeface="Times New Roman" panose="02020603050405020304" pitchFamily="18" charset="0"/>
                <a:cs typeface="Times New Roman" panose="02020603050405020304" pitchFamily="18" charset="0"/>
              </a:rPr>
              <a:t>organizations </a:t>
            </a:r>
            <a:r>
              <a:rPr lang="en-US" altLang="zh-CN" sz="3200" b="1" dirty="0">
                <a:solidFill>
                  <a:schemeClr val="tx1"/>
                </a:solidFill>
                <a:latin typeface="Times New Roman" panose="02020603050405020304" pitchFamily="18" charset="0"/>
                <a:cs typeface="Times New Roman" panose="02020603050405020304" pitchFamily="18" charset="0"/>
                <a:sym typeface="+mn-ea"/>
              </a:rPr>
              <a:t>are also available for older age levels.</a:t>
            </a:r>
            <a:endParaRPr lang="en-US" altLang="zh-CN"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29"/>
</p:tagLst>
</file>

<file path=ppt/tags/tag12.xml><?xml version="1.0" encoding="utf-8"?>
<p:tagLst xmlns:p="http://schemas.openxmlformats.org/presentationml/2006/main">
  <p:tag name="commondata" val="eyJoZGlkIjoiMzEwNTM5NzYwMDRjMzkwZTVkZjY2ODkwMGIxNGU0OT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8129</Words>
  <Application>WPS 演示</Application>
  <PresentationFormat>宽屏</PresentationFormat>
  <Paragraphs>229</Paragraphs>
  <Slides>27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微软雅黑</vt:lpstr>
      <vt:lpstr>Times New Roman</vt:lpstr>
      <vt:lpstr>Times New Roman Bold</vt:lpstr>
      <vt:lpstr>Times New Roman Bold Italic</vt:lpstr>
      <vt:lpstr>黑体</vt:lpstr>
      <vt:lpstr>华文中宋</vt:lpstr>
      <vt:lpstr>Calibri</vt:lpstr>
      <vt:lpstr>Arial Unicode MS</vt:lpstr>
      <vt:lpstr>Arial Bold</vt:lpstr>
      <vt:lpstr>ITC Stone Serif Std Medium</vt:lpstr>
      <vt:lpstr>Segoe Print</vt:lpstr>
      <vt:lpstr>Arial Black</vt:lpstr>
      <vt:lpstr>Office 主题</vt:lpstr>
      <vt:lpstr>Lead in</vt:lpstr>
      <vt:lpstr>PowerPoint 演示文稿</vt:lpstr>
      <vt:lpstr> Analyze and Identify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Listening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Group discussion</vt:lpstr>
      <vt:lpstr>PowerPoint 演示文稿</vt:lpstr>
      <vt:lpstr>Homework</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AVA</cp:lastModifiedBy>
  <cp:revision>118</cp:revision>
  <dcterms:created xsi:type="dcterms:W3CDTF">2020-01-14T10:19:00Z</dcterms:created>
  <dcterms:modified xsi:type="dcterms:W3CDTF">2024-07-23T04:47:48Z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AA84B5CDAD324E21A194FC16DD995426_12</vt:lpwstr>
  </property>
</Properties>
</file>