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9" r:id="rId2"/>
    <p:sldId id="666" r:id="rId3"/>
    <p:sldId id="668" r:id="rId4"/>
    <p:sldId id="669" r:id="rId5"/>
    <p:sldId id="670" r:id="rId6"/>
    <p:sldId id="671" r:id="rId7"/>
    <p:sldId id="683" r:id="rId8"/>
    <p:sldId id="684" r:id="rId9"/>
    <p:sldId id="672" r:id="rId10"/>
    <p:sldId id="673" r:id="rId11"/>
    <p:sldId id="674" r:id="rId12"/>
    <p:sldId id="675" r:id="rId13"/>
    <p:sldId id="677" r:id="rId14"/>
    <p:sldId id="676" r:id="rId15"/>
    <p:sldId id="685" r:id="rId16"/>
    <p:sldId id="680" r:id="rId17"/>
    <p:sldId id="681" r:id="rId18"/>
    <p:sldId id="682" r:id="rId19"/>
  </p:sldIdLst>
  <p:sldSz cx="12192000" cy="6858000"/>
  <p:notesSz cx="6858000" cy="9144000"/>
  <p:embeddedFontLst>
    <p:embeddedFont>
      <p:font typeface="Bahnschrift Light SemiCondensed" panose="020B0502040204020203" pitchFamily="34" charset="0"/>
      <p:regular r:id="rId21"/>
    </p:embeddedFont>
    <p:embeddedFont>
      <p:font typeface="Britannic Bold" panose="020B0903060703020204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微软雅黑" panose="020B0503020204020204" pitchFamily="34" charset="-122"/>
      <p:regular r:id="rId29"/>
      <p:bold r:id="rId30"/>
    </p:embeddedFont>
  </p:embeddedFontLst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D1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68" y="5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796EAA-3B30-48F9-A229-A4DB5CB95E7F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DE6136-2495-44E2-A98E-6661FDFD9122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E6136-2495-44E2-A98E-6661FDFD912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935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1276903" y="1553378"/>
            <a:ext cx="9636084" cy="3751242"/>
          </a:xfrm>
          <a:prstGeom prst="rect">
            <a:avLst/>
          </a:prstGeom>
          <a:noFill/>
          <a:ln w="25400">
            <a:solidFill>
              <a:srgbClr val="3F403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2525485" y="955300"/>
            <a:ext cx="7141030" cy="4993807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0" y="2247071"/>
            <a:ext cx="12192000" cy="236385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>
            <a:outerShdw blurRad="2540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3970" y="2754982"/>
            <a:ext cx="10521950" cy="1348034"/>
          </a:xfrm>
        </p:spPr>
        <p:txBody>
          <a:bodyPr anchor="b">
            <a:noAutofit/>
          </a:bodyPr>
          <a:lstStyle>
            <a:lvl1pPr algn="ctr">
              <a:defRPr sz="8800" b="1" spc="0">
                <a:solidFill>
                  <a:schemeClr val="bg1"/>
                </a:solidFill>
                <a:latin typeface="Bahnschrift Light SemiCondensed" panose="020B0502040204020203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3275937" y="1266290"/>
            <a:ext cx="5638015" cy="672587"/>
          </a:xfrm>
        </p:spPr>
        <p:txBody>
          <a:bodyPr>
            <a:noAutofit/>
          </a:bodyPr>
          <a:lstStyle>
            <a:lvl1pPr marL="0" indent="0" algn="ctr">
              <a:buNone/>
              <a:defRPr sz="4400" b="1" i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" grpId="0"/>
      <p:bldP spid="3" grpId="0" build="p">
        <p:tmplLst>
          <p:tmpl lvl="1">
            <p:tnLst>
              <p:par>
                <p:cTn presetID="22" presetClass="entr" presetSubtype="8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+mn-lt"/>
              </a:defRPr>
            </a:lvl1pPr>
            <a:lvl2pPr>
              <a:defRPr sz="2800">
                <a:latin typeface="+mn-lt"/>
              </a:defRPr>
            </a:lvl2pPr>
            <a:lvl3pPr>
              <a:defRPr sz="24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+mn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矩形 10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3"/>
            <a:ext cx="11446569" cy="729671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27053" y="1021973"/>
            <a:ext cx="11446569" cy="5203951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042374" y="427522"/>
            <a:ext cx="726206" cy="6111633"/>
          </a:xfrm>
        </p:spPr>
        <p:txBody>
          <a:bodyPr vert="eaVert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2980" y="427521"/>
            <a:ext cx="9609394" cy="6111633"/>
          </a:xfrm>
        </p:spPr>
        <p:txBody>
          <a:bodyPr vert="eaVert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grpSp>
        <p:nvGrpSpPr>
          <p:cNvPr id="10" name="组合 9"/>
          <p:cNvGrpSpPr/>
          <p:nvPr userDrawn="1"/>
        </p:nvGrpSpPr>
        <p:grpSpPr>
          <a:xfrm rot="5400000" flipH="1">
            <a:off x="11215478" y="-176568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1" name="矩形 10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矩形 12"/>
          <p:cNvSpPr/>
          <p:nvPr userDrawn="1"/>
        </p:nvSpPr>
        <p:spPr>
          <a:xfrm rot="5400000">
            <a:off x="-3339001" y="3339001"/>
            <a:ext cx="6858002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 rot="5400000">
            <a:off x="-3252065" y="3249000"/>
            <a:ext cx="6858002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 rot="5400000">
            <a:off x="-3159001" y="3158999"/>
            <a:ext cx="6858002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A_矩形 28"/>
          <p:cNvSpPr/>
          <p:nvPr userDrawn="1">
            <p:custDataLst>
              <p:tags r:id="rId1"/>
            </p:custDataLst>
          </p:nvPr>
        </p:nvSpPr>
        <p:spPr>
          <a:xfrm>
            <a:off x="-4" y="3438046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_矩形 32"/>
          <p:cNvSpPr/>
          <p:nvPr userDrawn="1">
            <p:custDataLst>
              <p:tags r:id="rId2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" name="PA_矩形 27"/>
          <p:cNvSpPr/>
          <p:nvPr userDrawn="1">
            <p:custDataLst>
              <p:tags r:id="rId3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3258585" y="1918817"/>
            <a:ext cx="5674821" cy="945374"/>
          </a:xfr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>
              <a:defRPr sz="54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796237" y="3339379"/>
            <a:ext cx="6599518" cy="665570"/>
          </a:xfrm>
        </p:spPr>
        <p:txBody>
          <a:bodyPr>
            <a:noAutofit/>
          </a:bodyPr>
          <a:lstStyle>
            <a:lvl1pPr marL="0" indent="0" algn="ctr">
              <a:buNone/>
              <a:defRPr lang="en-GB" altLang="en-US" sz="40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37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2" grpId="0" animBg="1"/>
      <p:bldP spid="3" grpId="0" build="p">
        <p:tmplLst>
          <p:tmpl lvl="1">
            <p:tnLst>
              <p:par>
                <p:cTn presetID="16" presetClass="entr" presetSubtype="37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barn(outVertical)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50654"/>
            <a:ext cx="11446567" cy="729670"/>
          </a:xfrm>
        </p:spPr>
        <p:txBody>
          <a:bodyPr/>
          <a:lstStyle>
            <a:lvl1pPr>
              <a:defRPr b="0" baseline="0"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16225" y="120675"/>
            <a:ext cx="11257397" cy="66838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600" b="1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993913"/>
            <a:ext cx="11446566" cy="5187561"/>
          </a:xfrm>
        </p:spPr>
        <p:txBody>
          <a:bodyPr>
            <a:normAutofit/>
          </a:bodyPr>
          <a:lstStyle>
            <a:lvl1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1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矩形 6"/>
          <p:cNvSpPr/>
          <p:nvPr userDrawn="1"/>
        </p:nvSpPr>
        <p:spPr>
          <a:xfrm>
            <a:off x="208722" y="150654"/>
            <a:ext cx="318052" cy="6096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-936" y="150654"/>
            <a:ext cx="12192936" cy="6842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6" y="127935"/>
            <a:ext cx="11446567" cy="729670"/>
          </a:xfrm>
        </p:spPr>
        <p:txBody>
          <a:bodyPr>
            <a:normAutofit/>
          </a:bodyPr>
          <a:lstStyle>
            <a:lvl1pPr algn="ctr">
              <a:defRPr sz="4000" b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27056" y="1060323"/>
            <a:ext cx="11446566" cy="5121151"/>
          </a:xfrm>
        </p:spPr>
        <p:txBody>
          <a:bodyPr>
            <a:normAutofit/>
          </a:bodyPr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2290"/>
            <a:ext cx="11446569" cy="728033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27053" y="1060323"/>
            <a:ext cx="5668947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04678" y="1060323"/>
            <a:ext cx="5668946" cy="5121152"/>
          </a:xfrm>
        </p:spPr>
        <p:txBody>
          <a:bodyPr/>
          <a:lstStyle>
            <a:lvl1pPr>
              <a:defRPr sz="32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>
              <a:defRPr sz="28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>
              <a:defRPr sz="24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>
              <a:defRPr sz="2000"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grpSp>
        <p:nvGrpSpPr>
          <p:cNvPr id="11" name="组合 10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2" name="矩形 11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矩形 16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70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27054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27053" y="1878971"/>
            <a:ext cx="5668946" cy="4310692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04677" y="1021974"/>
            <a:ext cx="5668946" cy="823912"/>
          </a:xfrm>
        </p:spPr>
        <p:txBody>
          <a:bodyPr anchor="b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04677" y="1861925"/>
            <a:ext cx="5668946" cy="4327737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GB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grpSp>
        <p:nvGrpSpPr>
          <p:cNvPr id="13" name="组合 12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4" name="矩形 13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矩形 15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矩形 16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7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27054" y="150654"/>
            <a:ext cx="11446569" cy="729669"/>
          </a:xfrm>
        </p:spPr>
        <p:txBody>
          <a:bodyPr/>
          <a:lstStyle>
            <a:lvl1pPr>
              <a:defRPr>
                <a:solidFill>
                  <a:schemeClr val="accent1"/>
                </a:solidFill>
                <a:latin typeface="Britannic Bold" panose="020B0903060703020204" pitchFamily="34" charset="0"/>
                <a:ea typeface="楷体" panose="02010609060101010101" pitchFamily="49" charset="-122"/>
              </a:defRPr>
            </a:lvl1pPr>
          </a:lstStyle>
          <a:p>
            <a:endParaRPr lang="en-GB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  <p:grpSp>
        <p:nvGrpSpPr>
          <p:cNvPr id="9" name="组合 8"/>
          <p:cNvGrpSpPr/>
          <p:nvPr userDrawn="1"/>
        </p:nvGrpSpPr>
        <p:grpSpPr>
          <a:xfrm flipH="1">
            <a:off x="-469" y="150653"/>
            <a:ext cx="376535" cy="729670"/>
            <a:chOff x="11722066" y="1592297"/>
            <a:chExt cx="469934" cy="1431122"/>
          </a:xfrm>
          <a:solidFill>
            <a:schemeClr val="accent1"/>
          </a:solidFill>
        </p:grpSpPr>
        <p:sp>
          <p:nvSpPr>
            <p:cNvPr id="10" name="矩形 9"/>
            <p:cNvSpPr/>
            <p:nvPr/>
          </p:nvSpPr>
          <p:spPr>
            <a:xfrm>
              <a:off x="11857703" y="1592297"/>
              <a:ext cx="334297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11722066" y="1592297"/>
              <a:ext cx="72000" cy="1431122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矩形 11"/>
          <p:cNvSpPr/>
          <p:nvPr userDrawn="1"/>
        </p:nvSpPr>
        <p:spPr>
          <a:xfrm>
            <a:off x="-469" y="6678000"/>
            <a:ext cx="12192000" cy="180000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 userDrawn="1"/>
        </p:nvSpPr>
        <p:spPr>
          <a:xfrm>
            <a:off x="-936" y="6498000"/>
            <a:ext cx="12192000" cy="360000"/>
          </a:xfrm>
          <a:prstGeom prst="rect">
            <a:avLst/>
          </a:prstGeom>
          <a:solidFill>
            <a:schemeClr val="accent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 userDrawn="1"/>
        </p:nvSpPr>
        <p:spPr>
          <a:xfrm>
            <a:off x="-936" y="6318000"/>
            <a:ext cx="12192000" cy="540000"/>
          </a:xfrm>
          <a:prstGeom prst="rect">
            <a:avLst/>
          </a:prstGeom>
          <a:solidFill>
            <a:schemeClr val="accent1">
              <a:lumMod val="60000"/>
              <a:lumOff val="4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GB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GB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A3B80-B0CF-4B0D-9833-5F5D06800D33}" type="datetimeFigureOut">
              <a:rPr lang="en-GB" smtClean="0"/>
              <a:t>15/12/2023</a:t>
            </a:fld>
            <a:endParaRPr lang="en-GB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7DC03-4CE9-4684-A0B9-47EBE8FF52EA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16"/>
          <p:cNvSpPr txBox="1"/>
          <p:nvPr/>
        </p:nvSpPr>
        <p:spPr>
          <a:xfrm>
            <a:off x="1745584" y="365627"/>
            <a:ext cx="8700825" cy="305432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zh-CN" altLang="en-US" sz="24000" kern="1200" dirty="0" smtClean="0">
                <a:solidFill>
                  <a:schemeClr val="accent1">
                    <a:alpha val="3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B4U1</a:t>
            </a:r>
            <a:endParaRPr lang="en-US" dirty="0"/>
          </a:p>
        </p:txBody>
      </p:sp>
      <p:sp>
        <p:nvSpPr>
          <p:cNvPr id="6" name="PA_矩形 28"/>
          <p:cNvSpPr/>
          <p:nvPr>
            <p:custDataLst>
              <p:tags r:id="rId1"/>
            </p:custDataLst>
          </p:nvPr>
        </p:nvSpPr>
        <p:spPr>
          <a:xfrm>
            <a:off x="-4" y="3430167"/>
            <a:ext cx="12192000" cy="342899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PA_矩形 32"/>
          <p:cNvSpPr/>
          <p:nvPr>
            <p:custDataLst>
              <p:tags r:id="rId2"/>
            </p:custDataLst>
          </p:nvPr>
        </p:nvSpPr>
        <p:spPr>
          <a:xfrm>
            <a:off x="1329365" y="1344962"/>
            <a:ext cx="9533262" cy="4149985"/>
          </a:xfrm>
          <a:prstGeom prst="rect">
            <a:avLst/>
          </a:prstGeom>
          <a:solidFill>
            <a:srgbClr val="FCFCFD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" name="PA_矩形 27"/>
          <p:cNvSpPr/>
          <p:nvPr>
            <p:custDataLst>
              <p:tags r:id="rId3"/>
            </p:custDataLst>
          </p:nvPr>
        </p:nvSpPr>
        <p:spPr>
          <a:xfrm>
            <a:off x="2456002" y="2431159"/>
            <a:ext cx="7279995" cy="2013774"/>
          </a:xfrm>
          <a:prstGeom prst="rect">
            <a:avLst/>
          </a:prstGeom>
          <a:noFill/>
          <a:ln w="25400">
            <a:solidFill>
              <a:srgbClr val="3F40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2499253" y="3233530"/>
            <a:ext cx="7088257" cy="8724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baseline="0">
                <a:solidFill>
                  <a:schemeClr val="accent1"/>
                </a:solidFill>
                <a:latin typeface="Bahnschrift Light SemiCondensed" panose="020B0502040204020203" pitchFamily="34" charset="0"/>
                <a:ea typeface="楷体" panose="02010609060101010101" pitchFamily="49" charset="-122"/>
                <a:cs typeface="+mj-cs"/>
              </a:defRPr>
            </a:lvl1pPr>
          </a:lstStyle>
          <a:p>
            <a:r>
              <a:rPr lang="en-GB" dirty="0"/>
              <a:t>Using language</a:t>
            </a:r>
          </a:p>
          <a:p>
            <a:r>
              <a:rPr lang="en-GB" sz="4800" dirty="0"/>
              <a:t>Vocabulary &amp; Listening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Listen again and complete the notes.</a:t>
            </a: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9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Unit 4 Using langu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680" y="120675"/>
            <a:ext cx="731520" cy="73152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95"/>
          <a:stretch>
            <a:fillRect/>
          </a:stretch>
        </p:blipFill>
        <p:spPr>
          <a:xfrm>
            <a:off x="427056" y="1556809"/>
            <a:ext cx="5956506" cy="275837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8" r="8443"/>
          <a:stretch>
            <a:fillRect/>
          </a:stretch>
        </p:blipFill>
        <p:spPr>
          <a:xfrm>
            <a:off x="6311369" y="3272199"/>
            <a:ext cx="5453575" cy="3211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Listen again and complete the notes.</a:t>
            </a: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9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Unit 4 Using langu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680" y="120675"/>
            <a:ext cx="731520" cy="731520"/>
          </a:xfrm>
          <a:prstGeom prst="rect">
            <a:avLst/>
          </a:prstGeom>
        </p:spPr>
      </p:pic>
      <p:sp>
        <p:nvSpPr>
          <p:cNvPr id="7" name="TextBox 4"/>
          <p:cNvSpPr txBox="1"/>
          <p:nvPr/>
        </p:nvSpPr>
        <p:spPr>
          <a:xfrm>
            <a:off x="427056" y="1673683"/>
            <a:ext cx="11337888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altLang="zh-CN" sz="3200" b="1" i="1" dirty="0">
                <a:cs typeface="Times New Roman" panose="02020603050405020304" pitchFamily="18" charset="0"/>
              </a:rPr>
              <a:t>Guernica</a:t>
            </a:r>
            <a:r>
              <a:rPr lang="en-GB" altLang="zh-CN" sz="3200" b="1" dirty="0">
                <a:cs typeface="Times New Roman" panose="02020603050405020304" pitchFamily="18" charset="0"/>
              </a:rPr>
              <a:t>, by Pablo Picasso</a:t>
            </a:r>
          </a:p>
          <a:p>
            <a:r>
              <a:rPr lang="en-GB" altLang="zh-CN" sz="3200" dirty="0">
                <a:cs typeface="Times New Roman" panose="02020603050405020304" pitchFamily="18" charset="0"/>
              </a:rPr>
              <a:t>• Painted after </a:t>
            </a:r>
            <a:r>
              <a:rPr lang="en-GB" altLang="zh-CN" sz="3200" baseline="30000" dirty="0">
                <a:cs typeface="Times New Roman" panose="02020603050405020304" pitchFamily="18" charset="0"/>
              </a:rPr>
              <a:t>1</a:t>
            </a:r>
            <a:r>
              <a:rPr lang="en-GB" altLang="zh-CN" sz="3200" dirty="0">
                <a:cs typeface="Times New Roman" panose="02020603050405020304" pitchFamily="18" charset="0"/>
              </a:rPr>
              <a:t> _____________________ of Guernica</a:t>
            </a:r>
          </a:p>
          <a:p>
            <a:r>
              <a:rPr lang="en-GB" altLang="zh-CN" sz="3200" dirty="0">
                <a:cs typeface="Times New Roman" panose="02020603050405020304" pitchFamily="18" charset="0"/>
              </a:rPr>
              <a:t>•</a:t>
            </a:r>
            <a:r>
              <a:rPr lang="en-GB" altLang="zh-CN" sz="3200" b="1" dirty="0">
                <a:cs typeface="Times New Roman" panose="02020603050405020304" pitchFamily="18" charset="0"/>
              </a:rPr>
              <a:t> </a:t>
            </a:r>
            <a:r>
              <a:rPr lang="en-GB" altLang="zh-CN" sz="3200" dirty="0">
                <a:cs typeface="Times New Roman" panose="02020603050405020304" pitchFamily="18" charset="0"/>
              </a:rPr>
              <a:t>Size: </a:t>
            </a:r>
            <a:r>
              <a:rPr lang="en-GB" altLang="zh-CN" sz="3200" baseline="30000" dirty="0">
                <a:cs typeface="Times New Roman" panose="02020603050405020304" pitchFamily="18" charset="0"/>
              </a:rPr>
              <a:t>2</a:t>
            </a:r>
            <a:r>
              <a:rPr lang="en-GB" altLang="zh-CN" sz="3200" dirty="0">
                <a:cs typeface="Times New Roman" panose="02020603050405020304" pitchFamily="18" charset="0"/>
              </a:rPr>
              <a:t> ___________________________________________</a:t>
            </a:r>
          </a:p>
          <a:p>
            <a:r>
              <a:rPr lang="en-GB" altLang="zh-CN" sz="3200" dirty="0">
                <a:cs typeface="Times New Roman" panose="02020603050405020304" pitchFamily="18" charset="0"/>
              </a:rPr>
              <a:t>•</a:t>
            </a:r>
            <a:r>
              <a:rPr lang="en-GB" altLang="zh-CN" sz="3200" b="1" dirty="0">
                <a:cs typeface="Times New Roman" panose="02020603050405020304" pitchFamily="18" charset="0"/>
              </a:rPr>
              <a:t> </a:t>
            </a:r>
            <a:r>
              <a:rPr lang="en-GB" altLang="zh-CN" sz="3200" dirty="0">
                <a:cs typeface="Times New Roman" panose="02020603050405020304" pitchFamily="18" charset="0"/>
              </a:rPr>
              <a:t>Images: a bull, a horse, a light bulb and a(n) </a:t>
            </a:r>
            <a:r>
              <a:rPr lang="en-GB" altLang="zh-CN" sz="3200" baseline="30000" dirty="0">
                <a:cs typeface="Times New Roman" panose="02020603050405020304" pitchFamily="18" charset="0"/>
              </a:rPr>
              <a:t>3</a:t>
            </a:r>
            <a:r>
              <a:rPr lang="en-GB" altLang="zh-CN" sz="3200" dirty="0">
                <a:cs typeface="Times New Roman" panose="02020603050405020304" pitchFamily="18" charset="0"/>
              </a:rPr>
              <a:t> ________________</a:t>
            </a:r>
            <a:br>
              <a:rPr lang="en-GB" altLang="zh-CN" sz="3200" dirty="0">
                <a:cs typeface="Times New Roman" panose="02020603050405020304" pitchFamily="18" charset="0"/>
              </a:rPr>
            </a:br>
            <a:r>
              <a:rPr lang="en-GB" altLang="zh-CN" sz="3200" dirty="0">
                <a:cs typeface="Times New Roman" panose="02020603050405020304" pitchFamily="18" charset="0"/>
              </a:rPr>
              <a:t>   ______ lying on the ground</a:t>
            </a:r>
          </a:p>
          <a:p>
            <a:r>
              <a:rPr lang="en-GB" altLang="zh-CN" sz="3200" dirty="0">
                <a:cs typeface="Times New Roman" panose="02020603050405020304" pitchFamily="18" charset="0"/>
              </a:rPr>
              <a:t>•</a:t>
            </a:r>
            <a:r>
              <a:rPr lang="en-GB" altLang="zh-CN" sz="3200" b="1" dirty="0">
                <a:cs typeface="Times New Roman" panose="02020603050405020304" pitchFamily="18" charset="0"/>
              </a:rPr>
              <a:t> </a:t>
            </a:r>
            <a:r>
              <a:rPr lang="en-GB" altLang="zh-CN" sz="3200" dirty="0">
                <a:cs typeface="Times New Roman" panose="02020603050405020304" pitchFamily="18" charset="0"/>
              </a:rPr>
              <a:t>Using only three colours for </a:t>
            </a:r>
            <a:r>
              <a:rPr lang="en-GB" altLang="zh-CN" sz="3200" baseline="30000" dirty="0">
                <a:cs typeface="Times New Roman" panose="02020603050405020304" pitchFamily="18" charset="0"/>
              </a:rPr>
              <a:t>4</a:t>
            </a:r>
            <a:r>
              <a:rPr lang="en-GB" altLang="zh-CN" sz="3200" dirty="0">
                <a:cs typeface="Times New Roman" panose="02020603050405020304" pitchFamily="18" charset="0"/>
              </a:rPr>
              <a:t> ___________________</a:t>
            </a:r>
          </a:p>
        </p:txBody>
      </p:sp>
      <p:sp>
        <p:nvSpPr>
          <p:cNvPr id="8" name="TextBox 5"/>
          <p:cNvSpPr txBox="1"/>
          <p:nvPr/>
        </p:nvSpPr>
        <p:spPr>
          <a:xfrm>
            <a:off x="3226676" y="2160142"/>
            <a:ext cx="411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the attack on the town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15"/>
          <p:cNvSpPr txBox="1"/>
          <p:nvPr/>
        </p:nvSpPr>
        <p:spPr>
          <a:xfrm>
            <a:off x="1844466" y="2637926"/>
            <a:ext cx="10083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3.5 </a:t>
            </a:r>
            <a:r>
              <a:rPr lang="en-US" altLang="zh-CN" sz="3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metres</a:t>
            </a:r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in height and almost 8 </a:t>
            </a:r>
            <a:r>
              <a:rPr lang="en-US" altLang="zh-CN" sz="32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metres</a:t>
            </a:r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 in width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20"/>
          <p:cNvSpPr txBox="1"/>
          <p:nvPr/>
        </p:nvSpPr>
        <p:spPr>
          <a:xfrm>
            <a:off x="8297860" y="3115710"/>
            <a:ext cx="3267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dead or wounded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21"/>
          <p:cNvSpPr txBox="1"/>
          <p:nvPr/>
        </p:nvSpPr>
        <p:spPr>
          <a:xfrm>
            <a:off x="5602224" y="4073798"/>
            <a:ext cx="4084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a more powerful effect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20"/>
          <p:cNvSpPr txBox="1"/>
          <p:nvPr/>
        </p:nvSpPr>
        <p:spPr>
          <a:xfrm>
            <a:off x="879560" y="3635300"/>
            <a:ext cx="9649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man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Listen again and complete the notes.</a:t>
            </a:r>
          </a:p>
        </p:txBody>
      </p:sp>
      <p:sp>
        <p:nvSpPr>
          <p:cNvPr id="13" name="TextBox 4"/>
          <p:cNvSpPr txBox="1"/>
          <p:nvPr/>
        </p:nvSpPr>
        <p:spPr>
          <a:xfrm>
            <a:off x="427056" y="1673683"/>
            <a:ext cx="11337888" cy="35394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b="1" i="1" dirty="0">
                <a:cs typeface="Times New Roman" panose="02020603050405020304" pitchFamily="18" charset="0"/>
              </a:rPr>
              <a:t>The Battlefield in Spring</a:t>
            </a:r>
            <a:r>
              <a:rPr lang="en-US" altLang="zh-CN" sz="3200" b="1" dirty="0">
                <a:cs typeface="Times New Roman" panose="02020603050405020304" pitchFamily="18" charset="0"/>
              </a:rPr>
              <a:t>, by Feng </a:t>
            </a:r>
            <a:r>
              <a:rPr lang="en-US" altLang="zh-CN" sz="3200" b="1" dirty="0" err="1">
                <a:cs typeface="Times New Roman" panose="02020603050405020304" pitchFamily="18" charset="0"/>
              </a:rPr>
              <a:t>Zikai</a:t>
            </a:r>
            <a:r>
              <a:rPr lang="en-US" altLang="zh-CN" sz="3200" b="1" dirty="0"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3200" dirty="0">
                <a:cs typeface="Times New Roman" panose="02020603050405020304" pitchFamily="18" charset="0"/>
              </a:rPr>
              <a:t>• Painted </a:t>
            </a:r>
            <a:r>
              <a:rPr lang="en-US" altLang="zh-CN" sz="3200" baseline="30000" dirty="0">
                <a:cs typeface="Times New Roman" panose="02020603050405020304" pitchFamily="18" charset="0"/>
              </a:rPr>
              <a:t>5</a:t>
            </a:r>
            <a:r>
              <a:rPr lang="en-US" altLang="zh-CN" sz="3200" dirty="0">
                <a:cs typeface="Times New Roman" panose="02020603050405020304" pitchFamily="18" charset="0"/>
              </a:rPr>
              <a:t> ____________ Japanese aggression against China</a:t>
            </a:r>
          </a:p>
          <a:p>
            <a:r>
              <a:rPr lang="en-US" altLang="zh-CN" sz="3200" dirty="0">
                <a:cs typeface="Times New Roman" panose="02020603050405020304" pitchFamily="18" charset="0"/>
              </a:rPr>
              <a:t>•</a:t>
            </a:r>
            <a:r>
              <a:rPr lang="en-US" altLang="zh-CN" sz="3200" b="1" dirty="0"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cs typeface="Times New Roman" panose="02020603050405020304" pitchFamily="18" charset="0"/>
              </a:rPr>
              <a:t>Images: sandbags, an army cap, a wire fence and </a:t>
            </a:r>
            <a:r>
              <a:rPr lang="en-US" altLang="zh-CN" sz="3200" baseline="30000" dirty="0">
                <a:cs typeface="Times New Roman" panose="02020603050405020304" pitchFamily="18" charset="0"/>
              </a:rPr>
              <a:t>6</a:t>
            </a:r>
            <a:r>
              <a:rPr lang="en-US" altLang="zh-CN" sz="3200" dirty="0">
                <a:cs typeface="Times New Roman" panose="02020603050405020304" pitchFamily="18" charset="0"/>
              </a:rPr>
              <a:t> ____________</a:t>
            </a:r>
            <a:br>
              <a:rPr lang="en-US" altLang="zh-CN" sz="3200" dirty="0">
                <a:cs typeface="Times New Roman" panose="02020603050405020304" pitchFamily="18" charset="0"/>
              </a:rPr>
            </a:br>
            <a:r>
              <a:rPr lang="en-US" altLang="zh-CN" sz="3200" dirty="0">
                <a:cs typeface="Times New Roman" panose="02020603050405020304" pitchFamily="18" charset="0"/>
              </a:rPr>
              <a:t>   ______</a:t>
            </a:r>
          </a:p>
          <a:p>
            <a:r>
              <a:rPr lang="en-US" altLang="zh-CN" sz="3200" dirty="0">
                <a:cs typeface="Times New Roman" panose="02020603050405020304" pitchFamily="18" charset="0"/>
              </a:rPr>
              <a:t>•</a:t>
            </a:r>
            <a:r>
              <a:rPr lang="en-US" altLang="zh-CN" sz="3200" b="1" dirty="0"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cs typeface="Times New Roman" panose="02020603050405020304" pitchFamily="18" charset="0"/>
              </a:rPr>
              <a:t>Contrast achieved with </a:t>
            </a:r>
            <a:r>
              <a:rPr lang="en-US" altLang="zh-CN" sz="3200" baseline="30000" dirty="0">
                <a:cs typeface="Times New Roman" panose="02020603050405020304" pitchFamily="18" charset="0"/>
              </a:rPr>
              <a:t>7</a:t>
            </a:r>
            <a:r>
              <a:rPr lang="en-US" altLang="zh-CN" sz="3200" dirty="0">
                <a:cs typeface="Times New Roman" panose="02020603050405020304" pitchFamily="18" charset="0"/>
              </a:rPr>
              <a:t> _________________________________                                     </a:t>
            </a:r>
          </a:p>
          <a:p>
            <a:r>
              <a:rPr lang="en-US" altLang="zh-CN" sz="3200" dirty="0">
                <a:cs typeface="Times New Roman" panose="02020603050405020304" pitchFamily="18" charset="0"/>
              </a:rPr>
              <a:t>•</a:t>
            </a:r>
            <a:r>
              <a:rPr lang="en-US" altLang="zh-CN" sz="3200" b="1" dirty="0">
                <a:cs typeface="Times New Roman" panose="02020603050405020304" pitchFamily="18" charset="0"/>
              </a:rPr>
              <a:t> </a:t>
            </a:r>
            <a:r>
              <a:rPr lang="en-US" altLang="zh-CN" sz="3200" dirty="0">
                <a:cs typeface="Times New Roman" panose="02020603050405020304" pitchFamily="18" charset="0"/>
              </a:rPr>
              <a:t>Showing Feng </a:t>
            </a:r>
            <a:r>
              <a:rPr lang="en-US" altLang="zh-CN" sz="3200" dirty="0" err="1">
                <a:cs typeface="Times New Roman" panose="02020603050405020304" pitchFamily="18" charset="0"/>
              </a:rPr>
              <a:t>Zikai</a:t>
            </a:r>
            <a:r>
              <a:rPr lang="en-US" altLang="zh-CN" sz="3200" dirty="0">
                <a:cs typeface="Times New Roman" panose="02020603050405020304" pitchFamily="18" charset="0"/>
              </a:rPr>
              <a:t>’ </a:t>
            </a:r>
            <a:r>
              <a:rPr lang="en-US" altLang="zh-CN" sz="3200" baseline="30000" dirty="0">
                <a:cs typeface="Times New Roman" panose="02020603050405020304" pitchFamily="18" charset="0"/>
              </a:rPr>
              <a:t>8</a:t>
            </a:r>
            <a:r>
              <a:rPr lang="en-US" altLang="zh-CN" sz="3200" dirty="0">
                <a:cs typeface="Times New Roman" panose="02020603050405020304" pitchFamily="18" charset="0"/>
              </a:rPr>
              <a:t> _____________________________</a:t>
            </a:r>
          </a:p>
          <a:p>
            <a:r>
              <a:rPr lang="en-US" altLang="zh-CN" sz="3200" dirty="0">
                <a:cs typeface="Times New Roman" panose="02020603050405020304" pitchFamily="18" charset="0"/>
              </a:rPr>
              <a:t>   _______________________</a:t>
            </a:r>
            <a:endParaRPr lang="zh-CN" altLang="en-US" sz="3200" dirty="0">
              <a:cs typeface="Times New Roman" panose="02020603050405020304" pitchFamily="18" charset="0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9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Unit 4 Using langu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35680" y="120675"/>
            <a:ext cx="731520" cy="731520"/>
          </a:xfrm>
          <a:prstGeom prst="rect">
            <a:avLst/>
          </a:prstGeom>
        </p:spPr>
      </p:pic>
      <p:sp>
        <p:nvSpPr>
          <p:cNvPr id="14" name="TextBox 5"/>
          <p:cNvSpPr txBox="1"/>
          <p:nvPr/>
        </p:nvSpPr>
        <p:spPr>
          <a:xfrm>
            <a:off x="2429346" y="2114385"/>
            <a:ext cx="24801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in protest of 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9211601" y="2615342"/>
            <a:ext cx="2097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some grass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4883785" y="3587693"/>
            <a:ext cx="68044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the lifeless objects and the grass leaves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4"/>
          <p:cNvSpPr txBox="1"/>
          <p:nvPr/>
        </p:nvSpPr>
        <p:spPr>
          <a:xfrm>
            <a:off x="4329892" y="4088650"/>
            <a:ext cx="7358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encouragement to the Chinese people as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20"/>
          <p:cNvSpPr txBox="1"/>
          <p:nvPr/>
        </p:nvSpPr>
        <p:spPr>
          <a:xfrm>
            <a:off x="800172" y="3136612"/>
            <a:ext cx="1350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leaves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4"/>
          <p:cNvSpPr txBox="1"/>
          <p:nvPr/>
        </p:nvSpPr>
        <p:spPr>
          <a:xfrm>
            <a:off x="800172" y="4599541"/>
            <a:ext cx="4694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C00000"/>
                </a:solidFill>
                <a:cs typeface="Times New Roman" panose="02020603050405020304" pitchFamily="18" charset="0"/>
              </a:rPr>
              <a:t>well as his hope for peace</a:t>
            </a:r>
            <a:endParaRPr lang="zh-CN" altLang="en-US" sz="32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Complete the table with the expressions from the audio guide.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056" y="1780796"/>
            <a:ext cx="6429136" cy="3950327"/>
          </a:xfrm>
          <a:prstGeom prst="rect">
            <a:avLst/>
          </a:prstGeom>
        </p:spPr>
      </p:pic>
      <p:graphicFrame>
        <p:nvGraphicFramePr>
          <p:cNvPr id="6" name="表格 6"/>
          <p:cNvGraphicFramePr>
            <a:graphicFrameLocks noGrp="1"/>
          </p:cNvGraphicFramePr>
          <p:nvPr/>
        </p:nvGraphicFramePr>
        <p:xfrm>
          <a:off x="7192944" y="2551999"/>
          <a:ext cx="4572000" cy="240792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90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chemeClr val="accent1"/>
                          </a:solidFill>
                        </a:rPr>
                        <a:t>About an artwork</a:t>
                      </a:r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/>
                    </a:p>
                  </a:txBody>
                  <a:tcPr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1"/>
                          </a:solidFill>
                        </a:rPr>
                        <a:t>Basic information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1"/>
                          </a:solidFill>
                        </a:rPr>
                        <a:t>What you see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800" dirty="0">
                          <a:solidFill>
                            <a:schemeClr val="accent1"/>
                          </a:solidFill>
                        </a:rPr>
                        <a:t>How you feel</a:t>
                      </a:r>
                    </a:p>
                  </a:txBody>
                  <a:tcP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1"/>
                        </a:solidFill>
                      </a:endParaRPr>
                    </a:p>
                    <a:p>
                      <a:endParaRPr lang="en-GB" sz="28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800" dirty="0">
                        <a:solidFill>
                          <a:schemeClr val="accent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内容占位符 9"/>
          <p:cNvSpPr txBox="1"/>
          <p:nvPr/>
        </p:nvSpPr>
        <p:spPr>
          <a:xfrm>
            <a:off x="10207487" y="188753"/>
            <a:ext cx="1984513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10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Now work in pairs. Discuss which artwork makes the greater impression on you and why. </a:t>
            </a: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9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6" y="3175189"/>
            <a:ext cx="7213264" cy="32522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00" y="2044258"/>
            <a:ext cx="3643644" cy="438315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6B3285-F323-B2CA-7765-D8FA1F738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gernica">
            <a:hlinkClick r:id="" action="ppaction://media"/>
            <a:extLst>
              <a:ext uri="{FF2B5EF4-FFF2-40B4-BE49-F238E27FC236}">
                <a16:creationId xmlns:a16="http://schemas.microsoft.com/office/drawing/2014/main" id="{2BE9B7D2-1624-AB86-0502-C239714F4E5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45" y="573151"/>
            <a:ext cx="9155112" cy="5187950"/>
          </a:xfrm>
        </p:spPr>
      </p:pic>
    </p:spTree>
    <p:extLst>
      <p:ext uri="{BB962C8B-B14F-4D97-AF65-F5344CB8AC3E}">
        <p14:creationId xmlns:p14="http://schemas.microsoft.com/office/powerpoint/2010/main" val="838240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5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Words and expressions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27056" y="742453"/>
            <a:ext cx="11446566" cy="5573142"/>
          </a:xfrm>
        </p:spPr>
        <p:txBody>
          <a:bodyPr>
            <a:noAutofit/>
          </a:bodyPr>
          <a:lstStyle/>
          <a:p>
            <a:pPr marL="0" indent="0">
              <a:spcBef>
                <a:spcPts val="200"/>
              </a:spcBef>
              <a:buNone/>
            </a:pPr>
            <a:r>
              <a:rPr lang="en-GB" altLang="zh-CN" sz="3200" dirty="0"/>
              <a:t>There are many well-known artists __________ (exhibition) their </a:t>
            </a:r>
            <a:r>
              <a:rPr lang="en-GB" altLang="zh-CN" sz="3200" b="1" dirty="0">
                <a:solidFill>
                  <a:srgbClr val="FF0000"/>
                </a:solidFill>
              </a:rPr>
              <a:t>awe</a:t>
            </a:r>
            <a:r>
              <a:rPr lang="en-GB" altLang="zh-CN" sz="3200" dirty="0"/>
              <a:t>-inspiring works.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en-GB" altLang="zh-CN" sz="3200" dirty="0"/>
              <a:t>敬畏；惊叹</a:t>
            </a:r>
          </a:p>
          <a:p>
            <a:pPr marL="0" indent="0">
              <a:spcBef>
                <a:spcPts val="200"/>
              </a:spcBef>
              <a:buNone/>
            </a:pPr>
            <a:endParaRPr lang="zh-CN" altLang="en-US" sz="32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掉落的树叶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值得参观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巨大的；压倒性的</a:t>
            </a:r>
            <a:endParaRPr lang="en-GB" altLang="zh-CN" sz="32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表达态度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zh-CN" altLang="en-GB" sz="3200" dirty="0"/>
              <a:t>艺术装置；安装</a:t>
            </a:r>
            <a:endParaRPr lang="en-GB" altLang="zh-CN" sz="3200" dirty="0"/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长久不衰的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反对战争，维护和平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只列举一二</a:t>
            </a:r>
          </a:p>
          <a:p>
            <a:pPr marL="0" indent="0">
              <a:spcBef>
                <a:spcPts val="200"/>
              </a:spcBef>
              <a:buNone/>
            </a:pPr>
            <a:r>
              <a:rPr lang="zh-CN" altLang="en-US" sz="3200" dirty="0"/>
              <a:t>侵略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866640" y="742453"/>
            <a:ext cx="6809971" cy="6133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ts val="200"/>
              </a:spcBef>
            </a:pPr>
            <a:br>
              <a:rPr lang="en-GB" sz="3200" dirty="0"/>
            </a:br>
            <a:endParaRPr lang="en-GB" sz="3200" dirty="0"/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altLang="en-GB" sz="3200" b="1" dirty="0">
                <a:solidFill>
                  <a:srgbClr val="C00000"/>
                </a:solidFill>
              </a:rPr>
              <a:t>awe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dirty="0">
                <a:solidFill>
                  <a:schemeClr val="tx1"/>
                </a:solidFill>
              </a:rPr>
              <a:t>be/stand in awe of sb/sth</a:t>
            </a:r>
            <a:r>
              <a:rPr lang="en-US" altLang="en-GB" sz="3200" dirty="0">
                <a:solidFill>
                  <a:schemeClr val="tx1"/>
                </a:solidFill>
              </a:rPr>
              <a:t> </a:t>
            </a:r>
            <a:r>
              <a:rPr lang="zh-CN" altLang="en-US" sz="3200" dirty="0">
                <a:solidFill>
                  <a:schemeClr val="tx1"/>
                </a:solidFill>
              </a:rPr>
              <a:t>对</a:t>
            </a:r>
            <a:r>
              <a:rPr lang="en-US" altLang="zh-CN" sz="3200" dirty="0">
                <a:solidFill>
                  <a:schemeClr val="tx1"/>
                </a:solidFill>
              </a:rPr>
              <a:t>...</a:t>
            </a:r>
            <a:r>
              <a:rPr lang="zh-CN" altLang="en-US" sz="3200" dirty="0">
                <a:solidFill>
                  <a:schemeClr val="tx1"/>
                </a:solidFill>
              </a:rPr>
              <a:t>敬畏</a:t>
            </a:r>
            <a:endParaRPr lang="en-GB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fallen leaves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be worth </a:t>
            </a:r>
            <a:r>
              <a:rPr lang="en-GB" sz="3200" dirty="0">
                <a:solidFill>
                  <a:schemeClr val="tx1"/>
                </a:solidFill>
              </a:rPr>
              <a:t>visiting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overwhelming 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voice/state</a:t>
            </a:r>
            <a:r>
              <a:rPr lang="en-GB" sz="3200" dirty="0">
                <a:solidFill>
                  <a:schemeClr val="tx1"/>
                </a:solidFill>
              </a:rPr>
              <a:t> one’s attitude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altLang="en-GB" sz="3200" dirty="0">
                <a:solidFill>
                  <a:schemeClr val="tx1"/>
                </a:solidFill>
              </a:rPr>
              <a:t>installation</a:t>
            </a:r>
            <a:endParaRPr lang="en-GB" sz="32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ever-lasting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protest wars and promote peace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GB" sz="3200" b="1" dirty="0">
                <a:solidFill>
                  <a:srgbClr val="C00000"/>
                </a:solidFill>
              </a:rPr>
              <a:t>to name just a couple/few</a:t>
            </a:r>
          </a:p>
          <a:p>
            <a:pPr>
              <a:lnSpc>
                <a:spcPct val="90000"/>
              </a:lnSpc>
              <a:spcBef>
                <a:spcPts val="200"/>
              </a:spcBef>
            </a:pPr>
            <a:r>
              <a:rPr lang="en-US" altLang="en-GB" sz="3200" b="1" dirty="0">
                <a:solidFill>
                  <a:srgbClr val="C00000"/>
                </a:solidFill>
              </a:rPr>
              <a:t>aggression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362065" y="680925"/>
            <a:ext cx="196088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楷体" panose="02010609060101010101" pitchFamily="49" charset="-122"/>
                <a:cs typeface="+mn-cs"/>
              </a:rPr>
              <a:t>exhibiting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B" dirty="0"/>
              <a:t>C</a:t>
            </a:r>
            <a:r>
              <a:rPr lang="en-GB" dirty="0"/>
              <a:t>heck out</a:t>
            </a:r>
            <a:r>
              <a:rPr lang="en-US" altLang="en-GB" dirty="0"/>
              <a:t> the ground-breaking installations.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</a:rPr>
              <a:t>Check out </a:t>
            </a:r>
            <a:r>
              <a:rPr lang="en-US" altLang="zh-CN" sz="3200" dirty="0"/>
              <a:t>the ground-breaking installations.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</a:rPr>
              <a:t>(1) (informal) to look at or examine a person or thing that seems interesting or attractive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</a:rPr>
              <a:t>察看，观察（有趣或有吸引力的人或事物）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200" b="1" dirty="0">
                <a:solidFill>
                  <a:srgbClr val="C00000"/>
                </a:solidFill>
              </a:rPr>
              <a:t>Check out </a:t>
            </a:r>
            <a:r>
              <a:rPr lang="en-US" altLang="zh-CN" sz="3200" dirty="0"/>
              <a:t>the prices at our new store!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dirty="0"/>
              <a:t>看一看我们新商店的价格吧！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200" dirty="0"/>
              <a:t>Hey,</a:t>
            </a:r>
            <a:r>
              <a:rPr lang="en-US" altLang="zh-CN" sz="3200" b="1" dirty="0"/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check out</a:t>
            </a:r>
            <a:r>
              <a:rPr lang="en-US" altLang="zh-CN" sz="3200" b="1" dirty="0">
                <a:solidFill>
                  <a:srgbClr val="FF0000"/>
                </a:solidFill>
              </a:rPr>
              <a:t> </a:t>
            </a:r>
            <a:r>
              <a:rPr lang="en-US" altLang="zh-CN" sz="3200" dirty="0"/>
              <a:t>that car!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dirty="0"/>
              <a:t>嘿，看看那辆车！</a:t>
            </a:r>
            <a:endParaRPr lang="en-GB" altLang="zh-CN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check out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altLang="zh-CN" sz="3200" dirty="0"/>
              <a:t>We’ll have to </a:t>
            </a:r>
            <a:r>
              <a:rPr lang="en-US" altLang="zh-CN" sz="3200" b="1" dirty="0">
                <a:solidFill>
                  <a:srgbClr val="C00000"/>
                </a:solidFill>
              </a:rPr>
              <a:t>check</a:t>
            </a:r>
            <a:r>
              <a:rPr lang="en-US" altLang="zh-CN" sz="3200" b="1" dirty="0"/>
              <a:t> </a:t>
            </a:r>
            <a:r>
              <a:rPr lang="en-US" altLang="zh-CN" sz="3200" dirty="0"/>
              <a:t>him</a:t>
            </a:r>
            <a:r>
              <a:rPr lang="en-US" altLang="zh-CN" sz="3200" b="1" dirty="0"/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out</a:t>
            </a:r>
            <a:r>
              <a:rPr lang="en-US" altLang="zh-CN" sz="3200" b="1" dirty="0"/>
              <a:t> </a:t>
            </a:r>
            <a:r>
              <a:rPr lang="en-US" altLang="zh-CN" sz="3200" dirty="0"/>
              <a:t>before we employ him.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dirty="0"/>
              <a:t>我们得先调查一下再雇用他。</a:t>
            </a:r>
            <a:endParaRPr lang="en-US" altLang="zh-CN" sz="3200" dirty="0"/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</a:rPr>
              <a:t>(2) to find out if </a:t>
            </a:r>
            <a:r>
              <a:rPr lang="en-US" altLang="zh-CN" sz="3200" b="1" dirty="0" err="1">
                <a:solidFill>
                  <a:schemeClr val="accent1">
                    <a:lumMod val="75000"/>
                  </a:schemeClr>
                </a:solidFill>
              </a:rPr>
              <a:t>sth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</a:rPr>
              <a:t>. is correct, or if sb is acceptable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</a:rPr>
              <a:t>调查；查证；核实</a:t>
            </a:r>
            <a:endParaRPr lang="en-US" altLang="zh-CN" sz="3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200" dirty="0"/>
              <a:t>Guests should </a:t>
            </a:r>
            <a:r>
              <a:rPr lang="en-US" altLang="zh-CN" sz="3200" b="1" dirty="0">
                <a:solidFill>
                  <a:srgbClr val="C00000"/>
                </a:solidFill>
              </a:rPr>
              <a:t>check</a:t>
            </a:r>
            <a:r>
              <a:rPr lang="en-US" altLang="zh-CN" sz="3200" b="1" dirty="0">
                <a:solidFill>
                  <a:srgbClr val="FF0000"/>
                </a:solidFill>
              </a:rPr>
              <a:t> </a:t>
            </a:r>
            <a:r>
              <a:rPr lang="en-US" altLang="zh-CN" sz="3200" b="1" dirty="0">
                <a:solidFill>
                  <a:srgbClr val="C00000"/>
                </a:solidFill>
              </a:rPr>
              <a:t>out</a:t>
            </a:r>
            <a:r>
              <a:rPr lang="en-US" altLang="zh-CN" sz="3200" b="1" dirty="0">
                <a:solidFill>
                  <a:srgbClr val="FF0000"/>
                </a:solidFill>
              </a:rPr>
              <a:t> </a:t>
            </a:r>
            <a:r>
              <a:rPr lang="en-US" altLang="zh-CN" sz="3200" dirty="0"/>
              <a:t>of their rooms by noon.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dirty="0"/>
              <a:t>客人必须在中午以前办理退房手续。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</a:rPr>
              <a:t>(3) to pay your bill and leave a hotel, etc.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zh-CN" altLang="en-US" sz="3200" b="1" dirty="0">
                <a:solidFill>
                  <a:schemeClr val="accent1">
                    <a:lumMod val="75000"/>
                  </a:schemeClr>
                </a:solidFill>
              </a:rPr>
              <a:t>结账离开（旅馆等）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94203" y="1607163"/>
            <a:ext cx="6023620" cy="518756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Read the comments and answer the questions. </a:t>
            </a:r>
          </a:p>
          <a:p>
            <a:pPr marL="514350" indent="-514350">
              <a:buAutoNum type="arabicPeriod"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What is the exhibition about? </a:t>
            </a:r>
          </a:p>
          <a:p>
            <a:pPr marL="514350" indent="-514350">
              <a:buAutoNum type="arabicPeriod"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What artworks might you see in it? </a:t>
            </a: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endParaRPr lang="en-GB" altLang="zh-CN" sz="3200" b="1" dirty="0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5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1387" y="1108692"/>
            <a:ext cx="5163557" cy="4958001"/>
          </a:xfrm>
          <a:prstGeom prst="rect">
            <a:avLst/>
          </a:prstGeom>
        </p:spPr>
      </p:pic>
      <p:sp>
        <p:nvSpPr>
          <p:cNvPr id="6" name="标题 3"/>
          <p:cNvSpPr txBox="1">
            <a:spLocks/>
          </p:cNvSpPr>
          <p:nvPr/>
        </p:nvSpPr>
        <p:spPr>
          <a:xfrm>
            <a:off x="394203" y="857136"/>
            <a:ext cx="11257397" cy="6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r>
              <a:rPr lang="en-GB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Exhibition 1</a:t>
            </a:r>
            <a:endParaRPr lang="zh-CN" alt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Match the compound adjectives in Activity 5 to their meanings. Think of other words and expressions with the same meanings.</a:t>
            </a: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 fontScale="97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427056" y="2076528"/>
            <a:ext cx="11337888" cy="417037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000" dirty="0"/>
              <a:t>1 ____________: extremely impressive so as to take one’s breath away</a:t>
            </a:r>
          </a:p>
          <a:p>
            <a:pPr>
              <a:spcBef>
                <a:spcPts val="600"/>
              </a:spcBef>
            </a:pPr>
            <a:r>
              <a:rPr lang="en-US" altLang="zh-CN" sz="3000" dirty="0"/>
              <a:t>2 ____________: known by a lot of people</a:t>
            </a:r>
          </a:p>
          <a:p>
            <a:pPr>
              <a:spcBef>
                <a:spcPts val="600"/>
              </a:spcBef>
            </a:pPr>
            <a:r>
              <a:rPr lang="en-US" altLang="zh-CN" sz="3000" dirty="0"/>
              <a:t>3 ____________: making you feel great respect and admiration, and sometimes fear</a:t>
            </a:r>
          </a:p>
          <a:p>
            <a:pPr>
              <a:spcBef>
                <a:spcPts val="600"/>
              </a:spcBef>
            </a:pPr>
            <a:r>
              <a:rPr lang="en-US" altLang="zh-CN" sz="3000" dirty="0"/>
              <a:t>4 ____________: very good at doing something</a:t>
            </a:r>
          </a:p>
          <a:p>
            <a:pPr>
              <a:spcBef>
                <a:spcPts val="600"/>
              </a:spcBef>
            </a:pPr>
            <a:r>
              <a:rPr lang="en-US" altLang="zh-CN" sz="3000" dirty="0"/>
              <a:t>5 _______________: innovative, using new methods or achieving new results</a:t>
            </a:r>
          </a:p>
          <a:p>
            <a:pPr>
              <a:spcBef>
                <a:spcPts val="600"/>
              </a:spcBef>
            </a:pPr>
            <a:r>
              <a:rPr lang="en-US" altLang="zh-CN" sz="3000" dirty="0"/>
              <a:t>6 _____________: very expensive</a:t>
            </a:r>
            <a:endParaRPr lang="zh-CN" altLang="en-US" sz="3000" dirty="0"/>
          </a:p>
        </p:txBody>
      </p:sp>
      <p:sp>
        <p:nvSpPr>
          <p:cNvPr id="12" name="TextBox 15"/>
          <p:cNvSpPr txBox="1"/>
          <p:nvPr/>
        </p:nvSpPr>
        <p:spPr>
          <a:xfrm>
            <a:off x="775341" y="2094062"/>
            <a:ext cx="2431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sz="3000" b="1" dirty="0">
                <a:solidFill>
                  <a:srgbClr val="C00000"/>
                </a:solidFill>
              </a:rPr>
              <a:t>breathtaking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3" name="TextBox 18"/>
          <p:cNvSpPr txBox="1"/>
          <p:nvPr/>
        </p:nvSpPr>
        <p:spPr>
          <a:xfrm>
            <a:off x="805564" y="2641205"/>
            <a:ext cx="2431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sz="3000" b="1" dirty="0">
                <a:solidFill>
                  <a:srgbClr val="C00000"/>
                </a:solidFill>
              </a:rPr>
              <a:t>well-known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775341" y="3165428"/>
            <a:ext cx="30038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sz="3000" b="1" dirty="0">
                <a:solidFill>
                  <a:srgbClr val="C00000"/>
                </a:solidFill>
              </a:rPr>
              <a:t>awe-inspiring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775341" y="4157305"/>
            <a:ext cx="28608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sz="3000" b="1" dirty="0">
                <a:solidFill>
                  <a:srgbClr val="C00000"/>
                </a:solidFill>
              </a:rPr>
              <a:t>highly-skilled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7" name="TextBox 21"/>
          <p:cNvSpPr txBox="1"/>
          <p:nvPr/>
        </p:nvSpPr>
        <p:spPr>
          <a:xfrm>
            <a:off x="775341" y="4715972"/>
            <a:ext cx="371907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sz="3000" b="1" dirty="0">
                <a:solidFill>
                  <a:srgbClr val="C00000"/>
                </a:solidFill>
              </a:rPr>
              <a:t>ground-breaking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  <p:sp>
        <p:nvSpPr>
          <p:cNvPr id="18" name="TextBox 22"/>
          <p:cNvSpPr txBox="1"/>
          <p:nvPr/>
        </p:nvSpPr>
        <p:spPr>
          <a:xfrm>
            <a:off x="777854" y="5707849"/>
            <a:ext cx="243170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altLang="zh-CN" sz="3000" b="1" dirty="0">
                <a:solidFill>
                  <a:srgbClr val="C00000"/>
                </a:solidFill>
              </a:rPr>
              <a:t>over-priced</a:t>
            </a:r>
            <a:endParaRPr lang="zh-CN" altLang="en-US" sz="3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Compound adjectives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427056" y="993913"/>
            <a:ext cx="11446566" cy="56669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Think of more compound adjectives.</a:t>
            </a: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n.-ed   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娃娃脸的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adj.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n.-ed</a:t>
            </a:r>
          </a:p>
          <a:p>
            <a:pPr marL="0" indent="0">
              <a:buNone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有礼貌的                                         心胸狭窄的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心不在焉的                                     过时的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近视的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zh-CN" altLang="en-US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数字</a:t>
            </a:r>
            <a:r>
              <a:rPr lang="en-US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n.-</a:t>
            </a:r>
            <a:r>
              <a:rPr lang="en-GB" altLang="zh-CN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en-GB" altLang="zh-CN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  独脚的                     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五个边的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644691" y="1503669"/>
            <a:ext cx="49482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baby-faced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549388" y="2589167"/>
            <a:ext cx="2982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good-mannered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333581" y="2591620"/>
            <a:ext cx="2982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narrow-minded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882348" y="3198789"/>
            <a:ext cx="2792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absent-minded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494104" y="3198789"/>
            <a:ext cx="2649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old-fashioned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077278" y="3778594"/>
            <a:ext cx="2567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short-sighted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104607" y="4868564"/>
            <a:ext cx="22548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one-legged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474020" y="5485222"/>
            <a:ext cx="2126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five-sided</a:t>
            </a:r>
            <a:endParaRPr lang="en-GB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9" grpId="0"/>
      <p:bldP spid="11" grpId="0"/>
      <p:bldP spid="13" grpId="0"/>
      <p:bldP spid="16" grpId="0"/>
      <p:bldP spid="17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Compound adjectives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v.-</a:t>
            </a:r>
            <a:r>
              <a:rPr lang="en-GB" altLang="zh-CN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爱好和平的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adj.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v.-</a:t>
            </a:r>
            <a:r>
              <a:rPr lang="en-GB" altLang="zh-CN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endParaRPr lang="en-GB" altLang="zh-CN" sz="32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美貌的                                  </a:t>
            </a:r>
          </a:p>
          <a:p>
            <a:pPr marL="0" indent="0">
              <a:buNone/>
            </a:pP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adv.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v.-</a:t>
            </a:r>
            <a:r>
              <a:rPr lang="en-GB" altLang="zh-CN" sz="32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影响深远的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7. 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n.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participle</a:t>
            </a:r>
          </a:p>
          <a:p>
            <a:pPr marL="0" indent="0">
              <a:buNone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伤心的</a:t>
            </a:r>
            <a:r>
              <a:rPr lang="en-US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手工的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8.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adv.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GB" altLang="zh-CN" sz="32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 participle</a:t>
            </a:r>
          </a:p>
          <a:p>
            <a:pPr marL="0" indent="0">
              <a:buNone/>
            </a:pP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直言的                                 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守规矩的</a:t>
            </a:r>
            <a:endParaRPr lang="en-GB" altLang="zh-CN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6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13105" y="901437"/>
            <a:ext cx="23657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peace-loving 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38188" y="2041730"/>
            <a:ext cx="2982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good-looking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09101" y="2643487"/>
            <a:ext cx="29825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far-reaching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38188" y="3764000"/>
            <a:ext cx="26494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heart-broken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635547" y="4887314"/>
            <a:ext cx="2567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well-behaved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151486" y="3763999"/>
            <a:ext cx="22548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hand-made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838188" y="4891689"/>
            <a:ext cx="21266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out-spoken</a:t>
            </a:r>
            <a:endParaRPr lang="en-GB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7" grpId="0"/>
      <p:bldP spid="9" grpId="0"/>
      <p:bldP spid="13" grpId="0"/>
      <p:bldP spid="16" grpId="0"/>
      <p:bldP spid="17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7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29638" y="1861410"/>
            <a:ext cx="60960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Theme? Artists?</a:t>
            </a:r>
            <a:endParaRPr lang="zh-CN" altLang="en-US" sz="3200" b="1" dirty="0">
              <a:solidFill>
                <a:srgbClr val="0070C0"/>
              </a:solidFill>
            </a:endParaRPr>
          </a:p>
        </p:txBody>
      </p:sp>
      <p:sp>
        <p:nvSpPr>
          <p:cNvPr id="9" name="标题 3"/>
          <p:cNvSpPr txBox="1">
            <a:spLocks/>
          </p:cNvSpPr>
          <p:nvPr/>
        </p:nvSpPr>
        <p:spPr>
          <a:xfrm>
            <a:off x="729638" y="925214"/>
            <a:ext cx="11257397" cy="6683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kern="1200" baseline="0">
                <a:solidFill>
                  <a:schemeClr val="accent1"/>
                </a:solidFill>
                <a:latin typeface="Calibri Light" panose="020F0302020204030204" pitchFamily="34" charset="0"/>
                <a:ea typeface="楷体" panose="02010609060101010101" pitchFamily="49" charset="-122"/>
                <a:cs typeface="Calibri Light" panose="020F0302020204030204" pitchFamily="34" charset="0"/>
              </a:defRPr>
            </a:lvl1pPr>
          </a:lstStyle>
          <a:p>
            <a:r>
              <a:rPr lang="en-GB" altLang="zh-CN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Exhibition 2</a:t>
            </a:r>
            <a:endParaRPr lang="zh-CN" altLang="en-US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116516-6C30-E63C-DA95-9548C1129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82441"/>
            <a:ext cx="5992536" cy="5369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1114490" y="169980"/>
            <a:ext cx="10356576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What can you see? How do you </a:t>
            </a:r>
            <a:r>
              <a:rPr lang="en-US" altLang="zh-CN" sz="3200" b="1" dirty="0">
                <a:solidFill>
                  <a:srgbClr val="C00000"/>
                </a:solidFill>
              </a:rPr>
              <a:t>interpret</a:t>
            </a:r>
            <a:r>
              <a:rPr lang="en-US" altLang="zh-CN" sz="3200" b="1" dirty="0">
                <a:solidFill>
                  <a:srgbClr val="0070C0"/>
                </a:solidFill>
              </a:rPr>
              <a:t> the painting?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97F51FB-F61C-75E4-510B-CFA9DFBE9D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79" y="860191"/>
            <a:ext cx="11932990" cy="5966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256796" y="2020046"/>
            <a:ext cx="6108562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</a:rPr>
              <a:t>What can you see? </a:t>
            </a:r>
          </a:p>
          <a:p>
            <a:r>
              <a:rPr lang="en-US" altLang="zh-CN" sz="3200" b="1" dirty="0">
                <a:solidFill>
                  <a:srgbClr val="0070C0"/>
                </a:solidFill>
              </a:rPr>
              <a:t>How do you </a:t>
            </a:r>
            <a:r>
              <a:rPr lang="en-US" altLang="zh-CN" sz="3200" b="1" dirty="0">
                <a:solidFill>
                  <a:srgbClr val="C00000"/>
                </a:solidFill>
              </a:rPr>
              <a:t>interpret</a:t>
            </a:r>
            <a:r>
              <a:rPr lang="en-US" altLang="zh-CN" sz="3200" b="1" dirty="0">
                <a:solidFill>
                  <a:srgbClr val="0070C0"/>
                </a:solidFill>
              </a:rPr>
              <a:t> the painting?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B1F993B-C914-1935-811F-5CAE5C0C4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97" y="50775"/>
            <a:ext cx="5333296" cy="680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4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zh-CN" dirty="0"/>
              <a:t>Art exhibitions</a:t>
            </a:r>
            <a:endParaRPr lang="zh-CN" altLang="en-US" dirty="0"/>
          </a:p>
        </p:txBody>
      </p:sp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Listen to the </a:t>
            </a:r>
            <a:r>
              <a:rPr lang="en-GB" altLang="zh-C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 guide </a:t>
            </a:r>
            <a:r>
              <a:rPr lang="en-GB" altLang="zh-CN" sz="3200" dirty="0">
                <a:latin typeface="Calibri" panose="020F0502020204030204" pitchFamily="34" charset="0"/>
                <a:cs typeface="Calibri" panose="020F0502020204030204" pitchFamily="34" charset="0"/>
              </a:rPr>
              <a:t>and find out the main message of each artwork.</a:t>
            </a:r>
          </a:p>
        </p:txBody>
      </p:sp>
      <p:sp>
        <p:nvSpPr>
          <p:cNvPr id="15" name="内容占位符 9"/>
          <p:cNvSpPr txBox="1"/>
          <p:nvPr/>
        </p:nvSpPr>
        <p:spPr>
          <a:xfrm>
            <a:off x="10259736" y="188753"/>
            <a:ext cx="1932264" cy="53348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楷体" panose="02010609060101010101" pitchFamily="49" charset="-122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zh-CN" b="1" dirty="0">
                <a:solidFill>
                  <a:schemeClr val="bg1"/>
                </a:solidFill>
              </a:rPr>
              <a:t>Activity 8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56" y="2929251"/>
            <a:ext cx="7213264" cy="325222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300" y="1798320"/>
            <a:ext cx="3643644" cy="4383154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427056" y="2370490"/>
            <a:ext cx="197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3200" b="1" i="1" dirty="0">
                <a:solidFill>
                  <a:prstClr val="black"/>
                </a:solidFill>
                <a:ea typeface="等线" panose="02010600030101010101" charset="-122"/>
              </a:rPr>
              <a:t>Guernica</a:t>
            </a:r>
            <a:endParaRPr lang="zh-CN" altLang="en-US" sz="3200" b="1" i="1" dirty="0">
              <a:solidFill>
                <a:prstClr val="black"/>
              </a:solidFill>
              <a:ea typeface="等线" panose="02010600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21300" y="1817119"/>
            <a:ext cx="282794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90000"/>
              </a:lnSpc>
            </a:pPr>
            <a:r>
              <a:rPr lang="en-US" altLang="zh-CN" sz="3200" b="1" i="1" dirty="0">
                <a:solidFill>
                  <a:prstClr val="black"/>
                </a:solidFill>
                <a:ea typeface="等线" panose="02010600030101010101" charset="-122"/>
              </a:rPr>
              <a:t>The Battlefield in Spring</a:t>
            </a:r>
            <a:endParaRPr lang="zh-CN" altLang="en-US" sz="3200" b="1" i="1" dirty="0">
              <a:solidFill>
                <a:prstClr val="black"/>
              </a:solidFill>
              <a:ea typeface="等线" panose="02010600030101010101" charset="-122"/>
            </a:endParaRPr>
          </a:p>
        </p:txBody>
      </p:sp>
      <p:pic>
        <p:nvPicPr>
          <p:cNvPr id="3" name="Unit 4 Using languag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35680" y="120675"/>
            <a:ext cx="731520" cy="731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a4dd38ed-39d5-4950-a786-5074416043d4"/>
  <p:tag name="COMMONDATA" val="eyJoZGlkIjoiZTQ4ODQwNThiYTg4YTBlNDhkZDRmNGNiNWM5NWE1YzA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集体备课模板">
      <a:majorFont>
        <a:latin typeface="Britannic Bold"/>
        <a:ea typeface="楷体"/>
        <a:cs typeface=""/>
      </a:majorFont>
      <a:minorFont>
        <a:latin typeface="Calibri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791</Words>
  <Application>Microsoft Office PowerPoint</Application>
  <PresentationFormat>宽屏</PresentationFormat>
  <Paragraphs>160</Paragraphs>
  <Slides>18</Slides>
  <Notes>3</Notes>
  <HiddenSlides>0</HiddenSlides>
  <MMClips>5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微软雅黑</vt:lpstr>
      <vt:lpstr>Britannic Bold</vt:lpstr>
      <vt:lpstr>Bahnschrift Light SemiCondensed</vt:lpstr>
      <vt:lpstr>Office 主题​​</vt:lpstr>
      <vt:lpstr>PowerPoint 演示文稿</vt:lpstr>
      <vt:lpstr>Art exhibitions</vt:lpstr>
      <vt:lpstr>Art exhibitions</vt:lpstr>
      <vt:lpstr>Compound adjectives</vt:lpstr>
      <vt:lpstr>Compound adjectives</vt:lpstr>
      <vt:lpstr>Art exhibitions</vt:lpstr>
      <vt:lpstr>PowerPoint 演示文稿</vt:lpstr>
      <vt:lpstr>PowerPoint 演示文稿</vt:lpstr>
      <vt:lpstr>Art exhibitions</vt:lpstr>
      <vt:lpstr>Art exhibitions</vt:lpstr>
      <vt:lpstr>Art exhibitions</vt:lpstr>
      <vt:lpstr>Art exhibitions</vt:lpstr>
      <vt:lpstr>Art exhibitions</vt:lpstr>
      <vt:lpstr>Art exhibitions</vt:lpstr>
      <vt:lpstr>PowerPoint 演示文稿</vt:lpstr>
      <vt:lpstr>Words and expressions</vt:lpstr>
      <vt:lpstr>Check out the ground-breaking installations.</vt:lpstr>
      <vt:lpstr>check out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邵 宇杰</dc:creator>
  <cp:lastModifiedBy>钟畅蓉</cp:lastModifiedBy>
  <cp:revision>57</cp:revision>
  <dcterms:created xsi:type="dcterms:W3CDTF">2021-01-05T03:22:00Z</dcterms:created>
  <dcterms:modified xsi:type="dcterms:W3CDTF">2023-12-15T04:55:16Z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E4444DFB81994D8FAC6EB69CFA7D5D82</vt:lpwstr>
  </property>
  <property fmtid="{D5CDD505-2E9C-101B-9397-08002B2CF9AE}" pid="3" name="KSOProductBuildVer">
    <vt:lpwstr>2052-12.1.0.15712</vt:lpwstr>
  </property>
</Properties>
</file>