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15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59" r:id="rId3"/>
    <p:sldId id="484" r:id="rId4"/>
    <p:sldId id="653" r:id="rId5"/>
    <p:sldId id="654" r:id="rId6"/>
    <p:sldId id="655" r:id="rId7"/>
    <p:sldId id="656" r:id="rId8"/>
    <p:sldId id="657" r:id="rId9"/>
    <p:sldId id="658" r:id="rId10"/>
    <p:sldId id="659" r:id="rId11"/>
    <p:sldId id="660" r:id="rId12"/>
    <p:sldId id="661" r:id="rId13"/>
    <p:sldId id="662" r:id="rId14"/>
    <p:sldId id="663" r:id="rId15"/>
    <p:sldId id="664" r:id="rId16"/>
    <p:sldId id="665" r:id="rId17"/>
  </p:sldIdLst>
  <p:sldSz cx="12192000" cy="6858000"/>
  <p:notesSz cx="6858000" cy="9144000"/>
  <p:embeddedFontLst>
    <p:embeddedFont>
      <p:font typeface="Bahnschrift Light SemiCondensed" panose="020B0502040204020203" pitchFamily="34" charset="0"/>
      <p:regular r:id="rId22"/>
    </p:embeddedFont>
    <p:embeddedFont>
      <p:font typeface="微软雅黑" panose="020B0503020204020204" pitchFamily="34" charset="-122"/>
      <p:regular r:id="rId23"/>
    </p:embeddedFont>
    <p:embeddedFont>
      <p:font typeface="楷体" panose="02010609060101010101" pitchFamily="49" charset="-122"/>
      <p:regular r:id="rId24"/>
    </p:embeddedFont>
    <p:embeddedFont>
      <p:font typeface="Britannic Bold" panose="020B0903060703020204" pitchFamily="34" charset="0"/>
      <p:regular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libri" panose="020F0502020204030204"/>
      <p:regular r:id="rId32"/>
      <p:bold r:id="rId33"/>
      <p:italic r:id="rId34"/>
      <p:boldItalic r:id="rId35"/>
    </p:embeddedFont>
    <p:embeddedFont>
      <p:font typeface="等线" panose="02010600030101010101" charset="-122"/>
      <p:regular r:id="rId36"/>
    </p:embeddedFont>
  </p:embeddedFontLst>
  <p:custDataLst>
    <p:tags r:id="rId3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3D1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36" y="11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7" Type="http://schemas.openxmlformats.org/officeDocument/2006/relationships/tags" Target="tags/tag7.xml"/><Relationship Id="rId36" Type="http://schemas.openxmlformats.org/officeDocument/2006/relationships/font" Target="fonts/font15.fntdata"/><Relationship Id="rId35" Type="http://schemas.openxmlformats.org/officeDocument/2006/relationships/font" Target="fonts/font14.fntdata"/><Relationship Id="rId34" Type="http://schemas.openxmlformats.org/officeDocument/2006/relationships/font" Target="fonts/font13.fntdata"/><Relationship Id="rId33" Type="http://schemas.openxmlformats.org/officeDocument/2006/relationships/font" Target="fonts/font12.fntdata"/><Relationship Id="rId32" Type="http://schemas.openxmlformats.org/officeDocument/2006/relationships/font" Target="fonts/font11.fntdata"/><Relationship Id="rId31" Type="http://schemas.openxmlformats.org/officeDocument/2006/relationships/font" Target="fonts/font10.fntdata"/><Relationship Id="rId30" Type="http://schemas.openxmlformats.org/officeDocument/2006/relationships/font" Target="fonts/font9.fntdata"/><Relationship Id="rId3" Type="http://schemas.openxmlformats.org/officeDocument/2006/relationships/slide" Target="slides/slide1.xml"/><Relationship Id="rId29" Type="http://schemas.openxmlformats.org/officeDocument/2006/relationships/font" Target="fonts/font8.fntdata"/><Relationship Id="rId28" Type="http://schemas.openxmlformats.org/officeDocument/2006/relationships/font" Target="fonts/font7.fntdata"/><Relationship Id="rId27" Type="http://schemas.openxmlformats.org/officeDocument/2006/relationships/font" Target="fonts/font6.fntdata"/><Relationship Id="rId26" Type="http://schemas.openxmlformats.org/officeDocument/2006/relationships/font" Target="fonts/font5.fntdata"/><Relationship Id="rId25" Type="http://schemas.openxmlformats.org/officeDocument/2006/relationships/font" Target="fonts/font4.fntdata"/><Relationship Id="rId24" Type="http://schemas.openxmlformats.org/officeDocument/2006/relationships/font" Target="fonts/font3.fntdata"/><Relationship Id="rId23" Type="http://schemas.openxmlformats.org/officeDocument/2006/relationships/font" Target="fonts/font2.fntdata"/><Relationship Id="rId22" Type="http://schemas.openxmlformats.org/officeDocument/2006/relationships/font" Target="fonts/font1.fntdata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796EAA-3B30-48F9-A229-A4DB5CB95E7F}" type="datetimeFigureOut">
              <a:rPr lang="en-GB" smtClean="0"/>
            </a:fld>
            <a:endParaRPr lang="en-GB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GB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DE6136-2495-44E2-A98E-6661FDFD9122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1276903" y="1553378"/>
            <a:ext cx="9636084" cy="3751242"/>
          </a:xfrm>
          <a:prstGeom prst="rect">
            <a:avLst/>
          </a:prstGeom>
          <a:noFill/>
          <a:ln w="25400">
            <a:solidFill>
              <a:srgbClr val="3F403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2525485" y="955300"/>
            <a:ext cx="7141030" cy="4993807"/>
          </a:xfrm>
          <a:prstGeom prst="rect">
            <a:avLst/>
          </a:prstGeom>
          <a:solidFill>
            <a:srgbClr val="FCFCFD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0" y="2247071"/>
            <a:ext cx="12192000" cy="2363856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>
            <a:outerShdw blurRad="2540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3970" y="2754982"/>
            <a:ext cx="10521950" cy="1348034"/>
          </a:xfrm>
        </p:spPr>
        <p:txBody>
          <a:bodyPr anchor="b">
            <a:noAutofit/>
          </a:bodyPr>
          <a:lstStyle>
            <a:lvl1pPr algn="ctr">
              <a:defRPr sz="8800" b="1" spc="0">
                <a:solidFill>
                  <a:schemeClr val="bg1"/>
                </a:solidFill>
                <a:latin typeface="Bahnschrift Light SemiCondensed" panose="020B0502040204020203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275937" y="1266290"/>
            <a:ext cx="5638015" cy="672587"/>
          </a:xfrm>
        </p:spPr>
        <p:txBody>
          <a:bodyPr>
            <a:noAutofit/>
          </a:bodyPr>
          <a:lstStyle>
            <a:lvl1pPr marL="0" indent="0" algn="ctr">
              <a:buNone/>
              <a:defRPr sz="4400" b="1" i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3B80-B0CF-4B0D-9833-5F5D06800D33}" type="datetimeFigureOut">
              <a:rPr lang="en-GB" smtClean="0"/>
            </a:fld>
            <a:endParaRPr lang="en-GB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DC03-4CE9-4684-A0B9-47EBE8FF52EA}" type="slidenum">
              <a:rPr lang="en-GB" smtClean="0"/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2" grpId="0"/>
      <p:bldP spid="3" grpId="0" build="p">
        <p:tmplLst>
          <p:tmpl lvl="1">
            <p:tnLst>
              <p:par>
                <p:cTn presetID="22" presetClass="entr" presetSubtype="8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en-GB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3B80-B0CF-4B0D-9833-5F5D06800D33}" type="datetimeFigureOut">
              <a:rPr lang="en-GB" smtClean="0"/>
            </a:fld>
            <a:endParaRPr lang="en-GB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DC03-4CE9-4684-A0B9-47EBE8FF52EA}" type="slidenum">
              <a:rPr lang="en-GB" smtClean="0"/>
            </a:fld>
            <a:endParaRPr lang="en-GB"/>
          </a:p>
        </p:txBody>
      </p:sp>
      <p:sp>
        <p:nvSpPr>
          <p:cNvPr id="11" name="矩形 10"/>
          <p:cNvSpPr/>
          <p:nvPr userDrawn="1"/>
        </p:nvSpPr>
        <p:spPr>
          <a:xfrm>
            <a:off x="-469" y="6678000"/>
            <a:ext cx="12192000" cy="180000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-936" y="6498000"/>
            <a:ext cx="12192000" cy="360000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-936" y="6318000"/>
            <a:ext cx="12192000" cy="540000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3B80-B0CF-4B0D-9833-5F5D06800D33}" type="datetimeFigureOut">
              <a:rPr lang="en-GB" smtClean="0"/>
            </a:fld>
            <a:endParaRPr lang="en-GB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DC03-4CE9-4684-A0B9-47EBE8FF52EA}" type="slidenum">
              <a:rPr lang="en-GB" smtClean="0"/>
            </a:fld>
            <a:endParaRPr lang="en-GB"/>
          </a:p>
        </p:txBody>
      </p:sp>
      <p:sp>
        <p:nvSpPr>
          <p:cNvPr id="11" name="矩形 10"/>
          <p:cNvSpPr/>
          <p:nvPr userDrawn="1"/>
        </p:nvSpPr>
        <p:spPr>
          <a:xfrm>
            <a:off x="-469" y="6678000"/>
            <a:ext cx="12192000" cy="180000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-936" y="6498000"/>
            <a:ext cx="12192000" cy="360000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-936" y="6318000"/>
            <a:ext cx="12192000" cy="540000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7054" y="150653"/>
            <a:ext cx="11446569" cy="72967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27053" y="1021973"/>
            <a:ext cx="11446569" cy="5203951"/>
          </a:xfrm>
        </p:spPr>
        <p:txBody>
          <a:bodyPr vert="eaVert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en-GB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3B80-B0CF-4B0D-9833-5F5D06800D33}" type="datetimeFigureOut">
              <a:rPr lang="en-GB" smtClean="0"/>
            </a:fld>
            <a:endParaRPr lang="en-GB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DC03-4CE9-4684-A0B9-47EBE8FF52EA}" type="slidenum">
              <a:rPr lang="en-GB" smtClean="0"/>
            </a:fld>
            <a:endParaRPr lang="en-GB"/>
          </a:p>
        </p:txBody>
      </p:sp>
      <p:grpSp>
        <p:nvGrpSpPr>
          <p:cNvPr id="10" name="组合 9"/>
          <p:cNvGrpSpPr/>
          <p:nvPr userDrawn="1"/>
        </p:nvGrpSpPr>
        <p:grpSpPr>
          <a:xfrm flipH="1">
            <a:off x="-469" y="150653"/>
            <a:ext cx="376535" cy="729670"/>
            <a:chOff x="11722066" y="1592297"/>
            <a:chExt cx="469934" cy="1431122"/>
          </a:xfrm>
          <a:solidFill>
            <a:schemeClr val="accent1"/>
          </a:solidFill>
        </p:grpSpPr>
        <p:sp>
          <p:nvSpPr>
            <p:cNvPr id="11" name="矩形 10"/>
            <p:cNvSpPr/>
            <p:nvPr/>
          </p:nvSpPr>
          <p:spPr>
            <a:xfrm>
              <a:off x="11857703" y="1592297"/>
              <a:ext cx="334297" cy="1431122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1722066" y="1592297"/>
              <a:ext cx="72000" cy="1431122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/>
          <p:cNvSpPr/>
          <p:nvPr userDrawn="1"/>
        </p:nvSpPr>
        <p:spPr>
          <a:xfrm>
            <a:off x="-469" y="6678000"/>
            <a:ext cx="12192000" cy="180000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-936" y="6498000"/>
            <a:ext cx="12192000" cy="360000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 userDrawn="1"/>
        </p:nvSpPr>
        <p:spPr>
          <a:xfrm>
            <a:off x="-936" y="6318000"/>
            <a:ext cx="12192000" cy="540000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042374" y="427522"/>
            <a:ext cx="726206" cy="6111633"/>
          </a:xfrm>
        </p:spPr>
        <p:txBody>
          <a:bodyPr vert="eaVer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52980" y="427521"/>
            <a:ext cx="9609394" cy="6111633"/>
          </a:xfrm>
        </p:spPr>
        <p:txBody>
          <a:bodyPr vert="eaVert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en-GB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3B80-B0CF-4B0D-9833-5F5D06800D33}" type="datetimeFigureOut">
              <a:rPr lang="en-GB" smtClean="0"/>
            </a:fld>
            <a:endParaRPr lang="en-GB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DC03-4CE9-4684-A0B9-47EBE8FF52EA}" type="slidenum">
              <a:rPr lang="en-GB" smtClean="0"/>
            </a:fld>
            <a:endParaRPr lang="en-GB"/>
          </a:p>
        </p:txBody>
      </p:sp>
      <p:grpSp>
        <p:nvGrpSpPr>
          <p:cNvPr id="10" name="组合 9"/>
          <p:cNvGrpSpPr/>
          <p:nvPr userDrawn="1"/>
        </p:nvGrpSpPr>
        <p:grpSpPr>
          <a:xfrm rot="5400000" flipH="1">
            <a:off x="11215478" y="-176568"/>
            <a:ext cx="376535" cy="729670"/>
            <a:chOff x="11722066" y="1592297"/>
            <a:chExt cx="469934" cy="1431122"/>
          </a:xfrm>
          <a:solidFill>
            <a:schemeClr val="accent1"/>
          </a:solidFill>
        </p:grpSpPr>
        <p:sp>
          <p:nvSpPr>
            <p:cNvPr id="11" name="矩形 10"/>
            <p:cNvSpPr/>
            <p:nvPr/>
          </p:nvSpPr>
          <p:spPr>
            <a:xfrm>
              <a:off x="11857703" y="1592297"/>
              <a:ext cx="334297" cy="1431122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1722066" y="1592297"/>
              <a:ext cx="72000" cy="1431122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/>
          <p:cNvSpPr/>
          <p:nvPr userDrawn="1"/>
        </p:nvSpPr>
        <p:spPr>
          <a:xfrm rot="5400000">
            <a:off x="-3339001" y="3339001"/>
            <a:ext cx="6858002" cy="180000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 rot="5400000">
            <a:off x="-3252065" y="3249000"/>
            <a:ext cx="6858002" cy="360000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 userDrawn="1"/>
        </p:nvSpPr>
        <p:spPr>
          <a:xfrm rot="5400000">
            <a:off x="-3159001" y="3158999"/>
            <a:ext cx="6858002" cy="540000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3B80-B0CF-4B0D-9833-5F5D06800D33}" type="datetimeFigureOut">
              <a:rPr lang="en-GB" smtClean="0"/>
            </a:fld>
            <a:endParaRPr lang="en-GB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DC03-4CE9-4684-A0B9-47EBE8FF52EA}" type="slidenum">
              <a:rPr lang="en-GB" smtClean="0"/>
            </a:fld>
            <a:endParaRPr lang="en-GB"/>
          </a:p>
        </p:txBody>
      </p:sp>
      <p:sp>
        <p:nvSpPr>
          <p:cNvPr id="8" name="PA_矩形 28"/>
          <p:cNvSpPr/>
          <p:nvPr userDrawn="1">
            <p:custDataLst>
              <p:tags r:id="rId2"/>
            </p:custDataLst>
          </p:nvPr>
        </p:nvSpPr>
        <p:spPr>
          <a:xfrm>
            <a:off x="-4" y="3438046"/>
            <a:ext cx="12192000" cy="3428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PA_矩形 32"/>
          <p:cNvSpPr/>
          <p:nvPr userDrawn="1">
            <p:custDataLst>
              <p:tags r:id="rId3"/>
            </p:custDataLst>
          </p:nvPr>
        </p:nvSpPr>
        <p:spPr>
          <a:xfrm>
            <a:off x="1329365" y="1344962"/>
            <a:ext cx="9533262" cy="4149985"/>
          </a:xfrm>
          <a:prstGeom prst="rect">
            <a:avLst/>
          </a:prstGeom>
          <a:solidFill>
            <a:srgbClr val="FCFCFD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1" name="PA_矩形 27"/>
          <p:cNvSpPr/>
          <p:nvPr userDrawn="1">
            <p:custDataLst>
              <p:tags r:id="rId4"/>
            </p:custDataLst>
          </p:nvPr>
        </p:nvSpPr>
        <p:spPr>
          <a:xfrm>
            <a:off x="2456002" y="2431159"/>
            <a:ext cx="7279995" cy="2013774"/>
          </a:xfrm>
          <a:prstGeom prst="rect">
            <a:avLst/>
          </a:prstGeom>
          <a:noFill/>
          <a:ln w="25400">
            <a:solidFill>
              <a:srgbClr val="3F40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258585" y="1918817"/>
            <a:ext cx="5674821" cy="945374"/>
          </a:xfrm>
          <a:solidFill>
            <a:schemeClr val="bg1"/>
          </a:solidFill>
          <a:ln>
            <a:noFill/>
          </a:ln>
        </p:spPr>
        <p:txBody>
          <a:bodyPr anchor="b">
            <a:noAutofit/>
          </a:bodyPr>
          <a:lstStyle>
            <a:lvl1pPr algn="ctr">
              <a:defRPr sz="5400" baseline="0">
                <a:solidFill>
                  <a:schemeClr val="accent1"/>
                </a:solidFill>
                <a:latin typeface="Bahnschrift Light SemiCondensed" panose="020B0502040204020203" pitchFamily="34" charset="0"/>
                <a:ea typeface="楷体" panose="02010609060101010101" pitchFamily="49" charset="-122"/>
              </a:defRPr>
            </a:lvl1pPr>
          </a:lstStyle>
          <a:p>
            <a:endParaRPr lang="en-GB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796237" y="3339379"/>
            <a:ext cx="6599518" cy="665570"/>
          </a:xfrm>
        </p:spPr>
        <p:txBody>
          <a:bodyPr>
            <a:noAutofit/>
          </a:bodyPr>
          <a:lstStyle>
            <a:lvl1pPr marL="0" indent="0" algn="ctr">
              <a:buNone/>
              <a:defRPr lang="en-GB" altLang="en-US" sz="4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6" presetClass="entr" presetSubtype="37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2" grpId="0" animBg="1"/>
      <p:bldP spid="3" grpId="0" build="p">
        <p:tmplLst>
          <p:tmpl lvl="1">
            <p:tnLst>
              <p:par>
                <p:cTn presetID="16" presetClass="entr" presetSubtype="37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7056" y="150654"/>
            <a:ext cx="11446567" cy="729670"/>
          </a:xfrm>
        </p:spPr>
        <p:txBody>
          <a:bodyPr/>
          <a:lstStyle>
            <a:lvl1pPr>
              <a:defRPr b="0" baseline="0">
                <a:solidFill>
                  <a:schemeClr val="accent1"/>
                </a:solidFill>
                <a:latin typeface="Britannic Bold" panose="020B0903060703020204" pitchFamily="34" charset="0"/>
                <a:ea typeface="楷体" panose="02010609060101010101" pitchFamily="49" charset="-122"/>
              </a:defRPr>
            </a:lvl1pPr>
          </a:lstStyle>
          <a:p>
            <a:endParaRPr lang="en-GB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7056" y="1060323"/>
            <a:ext cx="11446566" cy="5121151"/>
          </a:xfrm>
        </p:spPr>
        <p:txBody>
          <a:bodyPr>
            <a:normAutofit/>
          </a:bodyPr>
          <a:lstStyle>
            <a:lvl1pPr>
              <a:defRPr sz="2800"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1pPr>
            <a:lvl2pPr>
              <a:defRPr sz="2400"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2pPr>
            <a:lvl3pPr>
              <a:defRPr sz="2000"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3pPr>
            <a:lvl4pPr>
              <a:defRPr sz="1800"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4pPr>
            <a:lvl5pPr>
              <a:defRPr sz="1800"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en-GB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3B80-B0CF-4B0D-9833-5F5D06800D33}" type="datetimeFigureOut">
              <a:rPr lang="en-GB" smtClean="0"/>
            </a:fld>
            <a:endParaRPr lang="en-GB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DC03-4CE9-4684-A0B9-47EBE8FF52EA}" type="slidenum">
              <a:rPr lang="en-GB" smtClean="0"/>
            </a:fld>
            <a:endParaRPr lang="en-GB"/>
          </a:p>
        </p:txBody>
      </p:sp>
      <p:grpSp>
        <p:nvGrpSpPr>
          <p:cNvPr id="13" name="组合 12"/>
          <p:cNvGrpSpPr/>
          <p:nvPr userDrawn="1"/>
        </p:nvGrpSpPr>
        <p:grpSpPr>
          <a:xfrm flipH="1">
            <a:off x="-469" y="150653"/>
            <a:ext cx="376535" cy="729670"/>
            <a:chOff x="11722066" y="1592297"/>
            <a:chExt cx="469934" cy="1431122"/>
          </a:xfrm>
          <a:solidFill>
            <a:schemeClr val="accent1"/>
          </a:solidFill>
        </p:grpSpPr>
        <p:sp>
          <p:nvSpPr>
            <p:cNvPr id="14" name="矩形 13"/>
            <p:cNvSpPr/>
            <p:nvPr/>
          </p:nvSpPr>
          <p:spPr>
            <a:xfrm>
              <a:off x="11857703" y="1592297"/>
              <a:ext cx="334297" cy="1431122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1722066" y="1592297"/>
              <a:ext cx="72000" cy="1431122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矩形 15"/>
          <p:cNvSpPr/>
          <p:nvPr userDrawn="1"/>
        </p:nvSpPr>
        <p:spPr>
          <a:xfrm>
            <a:off x="-469" y="6678000"/>
            <a:ext cx="12192000" cy="180000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 userDrawn="1"/>
        </p:nvSpPr>
        <p:spPr>
          <a:xfrm>
            <a:off x="-936" y="6498000"/>
            <a:ext cx="12192000" cy="360000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 userDrawn="1"/>
        </p:nvSpPr>
        <p:spPr>
          <a:xfrm>
            <a:off x="-936" y="6318000"/>
            <a:ext cx="12192000" cy="540000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6225" y="120675"/>
            <a:ext cx="11257397" cy="66838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600" b="1" baseline="0">
                <a:solidFill>
                  <a:schemeClr val="accent1"/>
                </a:solidFill>
                <a:latin typeface="Calibri Light" panose="020F0302020204030204" pitchFamily="34" charset="0"/>
                <a:ea typeface="楷体" panose="02010609060101010101" pitchFamily="49" charset="-122"/>
                <a:cs typeface="Calibri Light" panose="020F03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7056" y="993913"/>
            <a:ext cx="11446566" cy="5187561"/>
          </a:xfrm>
        </p:spPr>
        <p:txBody>
          <a:bodyPr>
            <a:normAutofit/>
          </a:bodyPr>
          <a:lstStyle>
            <a:lvl1pPr>
              <a:defRPr sz="2800"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1pPr>
            <a:lvl2pPr>
              <a:defRPr sz="2400"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2pPr>
            <a:lvl3pPr>
              <a:defRPr sz="2000"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3pPr>
            <a:lvl4pPr>
              <a:defRPr sz="1800"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4pPr>
            <a:lvl5pPr>
              <a:defRPr sz="1800"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en-GB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3B80-B0CF-4B0D-9833-5F5D06800D33}" type="datetimeFigureOut">
              <a:rPr lang="en-GB" smtClean="0"/>
            </a:fld>
            <a:endParaRPr lang="en-GB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DC03-4CE9-4684-A0B9-47EBE8FF52EA}" type="slidenum">
              <a:rPr lang="en-GB" smtClean="0"/>
            </a:fld>
            <a:endParaRPr lang="en-GB"/>
          </a:p>
        </p:txBody>
      </p:sp>
      <p:sp>
        <p:nvSpPr>
          <p:cNvPr id="7" name="矩形 6"/>
          <p:cNvSpPr/>
          <p:nvPr userDrawn="1"/>
        </p:nvSpPr>
        <p:spPr>
          <a:xfrm>
            <a:off x="208722" y="150654"/>
            <a:ext cx="318052" cy="6096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936" y="150654"/>
            <a:ext cx="12192936" cy="6842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7056" y="127935"/>
            <a:ext cx="11446567" cy="729670"/>
          </a:xfrm>
        </p:spPr>
        <p:txBody>
          <a:bodyPr>
            <a:normAutofit/>
          </a:bodyPr>
          <a:lstStyle>
            <a:lvl1pPr algn="ctr">
              <a:defRPr sz="4000" b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  <a:ea typeface="楷体" panose="02010609060101010101" pitchFamily="49" charset="-122"/>
              </a:defRPr>
            </a:lvl1pPr>
          </a:lstStyle>
          <a:p>
            <a:endParaRPr lang="en-GB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7056" y="1060323"/>
            <a:ext cx="11446566" cy="5121151"/>
          </a:xfrm>
        </p:spPr>
        <p:txBody>
          <a:bodyPr>
            <a:normAutofit/>
          </a:bodyPr>
          <a:lstStyle>
            <a:lvl1pPr>
              <a:defRPr sz="3200"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1pPr>
            <a:lvl2pPr>
              <a:defRPr sz="2800"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2pPr>
            <a:lvl3pPr>
              <a:defRPr sz="2400"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3pPr>
            <a:lvl4pPr>
              <a:defRPr sz="2000"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4pPr>
            <a:lvl5pPr>
              <a:defRPr sz="2000"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en-GB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3B80-B0CF-4B0D-9833-5F5D06800D33}" type="datetimeFigureOut">
              <a:rPr lang="en-GB" smtClean="0"/>
            </a:fld>
            <a:endParaRPr lang="en-GB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DC03-4CE9-4684-A0B9-47EBE8FF52EA}" type="slidenum">
              <a:rPr lang="en-GB" smtClean="0"/>
            </a:fld>
            <a:endParaRPr lang="en-GB"/>
          </a:p>
        </p:txBody>
      </p:sp>
      <p:sp>
        <p:nvSpPr>
          <p:cNvPr id="16" name="矩形 15"/>
          <p:cNvSpPr/>
          <p:nvPr userDrawn="1"/>
        </p:nvSpPr>
        <p:spPr>
          <a:xfrm>
            <a:off x="-469" y="6678000"/>
            <a:ext cx="12192000" cy="180000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 userDrawn="1"/>
        </p:nvSpPr>
        <p:spPr>
          <a:xfrm>
            <a:off x="-936" y="6498000"/>
            <a:ext cx="12192000" cy="360000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 userDrawn="1"/>
        </p:nvSpPr>
        <p:spPr>
          <a:xfrm>
            <a:off x="-936" y="6318000"/>
            <a:ext cx="12192000" cy="540000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7054" y="152290"/>
            <a:ext cx="11446569" cy="728033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Britannic Bold" panose="020B0903060703020204" pitchFamily="34" charset="0"/>
                <a:ea typeface="楷体" panose="02010609060101010101" pitchFamily="49" charset="-122"/>
              </a:defRPr>
            </a:lvl1pPr>
          </a:lstStyle>
          <a:p>
            <a:endParaRPr lang="en-GB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27053" y="1060323"/>
            <a:ext cx="5668947" cy="5121152"/>
          </a:xfrm>
        </p:spPr>
        <p:txBody>
          <a:bodyPr/>
          <a:lstStyle>
            <a:lvl1pPr>
              <a:defRPr sz="3200"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1pPr>
            <a:lvl2pPr>
              <a:defRPr sz="2800"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2pPr>
            <a:lvl3pPr>
              <a:defRPr sz="2400"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3pPr>
            <a:lvl4pPr>
              <a:defRPr sz="2000"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4pPr>
            <a:lvl5pPr>
              <a:defRPr sz="2000"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en-GB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4678" y="1060323"/>
            <a:ext cx="5668946" cy="5121152"/>
          </a:xfrm>
        </p:spPr>
        <p:txBody>
          <a:bodyPr/>
          <a:lstStyle>
            <a:lvl1pPr>
              <a:defRPr sz="3200"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1pPr>
            <a:lvl2pPr>
              <a:defRPr sz="2800"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2pPr>
            <a:lvl3pPr>
              <a:defRPr sz="2400"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3pPr>
            <a:lvl4pPr>
              <a:defRPr sz="2000"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4pPr>
            <a:lvl5pPr>
              <a:defRPr sz="2000">
                <a:latin typeface="+mn-lt"/>
                <a:ea typeface="楷体" panose="02010609060101010101" pitchFamily="49" charset="-122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en-GB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3B80-B0CF-4B0D-9833-5F5D06800D33}" type="datetimeFigureOut">
              <a:rPr lang="en-GB" smtClean="0"/>
            </a:fld>
            <a:endParaRPr lang="en-GB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DC03-4CE9-4684-A0B9-47EBE8FF52EA}" type="slidenum">
              <a:rPr lang="en-GB" smtClean="0"/>
            </a:fld>
            <a:endParaRPr lang="en-GB"/>
          </a:p>
        </p:txBody>
      </p:sp>
      <p:grpSp>
        <p:nvGrpSpPr>
          <p:cNvPr id="11" name="组合 10"/>
          <p:cNvGrpSpPr/>
          <p:nvPr userDrawn="1"/>
        </p:nvGrpSpPr>
        <p:grpSpPr>
          <a:xfrm flipH="1">
            <a:off x="-469" y="150653"/>
            <a:ext cx="376535" cy="729670"/>
            <a:chOff x="11722066" y="1592297"/>
            <a:chExt cx="469934" cy="1431122"/>
          </a:xfrm>
          <a:solidFill>
            <a:schemeClr val="accent1"/>
          </a:solidFill>
        </p:grpSpPr>
        <p:sp>
          <p:nvSpPr>
            <p:cNvPr id="12" name="矩形 11"/>
            <p:cNvSpPr/>
            <p:nvPr/>
          </p:nvSpPr>
          <p:spPr>
            <a:xfrm>
              <a:off x="11857703" y="1592297"/>
              <a:ext cx="334297" cy="1431122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11722066" y="1592297"/>
              <a:ext cx="72000" cy="1431122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矩形 16"/>
          <p:cNvSpPr/>
          <p:nvPr userDrawn="1"/>
        </p:nvSpPr>
        <p:spPr>
          <a:xfrm>
            <a:off x="-469" y="6678000"/>
            <a:ext cx="12192000" cy="180000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 userDrawn="1"/>
        </p:nvSpPr>
        <p:spPr>
          <a:xfrm>
            <a:off x="-936" y="6498000"/>
            <a:ext cx="12192000" cy="360000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 userDrawn="1"/>
        </p:nvSpPr>
        <p:spPr>
          <a:xfrm>
            <a:off x="-936" y="6318000"/>
            <a:ext cx="12192000" cy="540000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7054" y="150654"/>
            <a:ext cx="11446569" cy="729670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Britannic Bold" panose="020B0903060703020204" pitchFamily="34" charset="0"/>
                <a:ea typeface="楷体" panose="02010609060101010101" pitchFamily="49" charset="-122"/>
              </a:defRPr>
            </a:lvl1pPr>
          </a:lstStyle>
          <a:p>
            <a:endParaRPr lang="en-GB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27054" y="1021974"/>
            <a:ext cx="5668946" cy="823912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27053" y="1878971"/>
            <a:ext cx="5668946" cy="4310692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en-GB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04677" y="1021974"/>
            <a:ext cx="5668946" cy="823912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04677" y="1861925"/>
            <a:ext cx="5668946" cy="4327737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en-GB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3B80-B0CF-4B0D-9833-5F5D06800D33}" type="datetimeFigureOut">
              <a:rPr lang="en-GB" smtClean="0"/>
            </a:fld>
            <a:endParaRPr lang="en-GB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DC03-4CE9-4684-A0B9-47EBE8FF52EA}" type="slidenum">
              <a:rPr lang="en-GB" smtClean="0"/>
            </a:fld>
            <a:endParaRPr lang="en-GB"/>
          </a:p>
        </p:txBody>
      </p:sp>
      <p:grpSp>
        <p:nvGrpSpPr>
          <p:cNvPr id="13" name="组合 12"/>
          <p:cNvGrpSpPr/>
          <p:nvPr userDrawn="1"/>
        </p:nvGrpSpPr>
        <p:grpSpPr>
          <a:xfrm flipH="1">
            <a:off x="-469" y="150653"/>
            <a:ext cx="376535" cy="729670"/>
            <a:chOff x="11722066" y="1592297"/>
            <a:chExt cx="469934" cy="1431122"/>
          </a:xfrm>
          <a:solidFill>
            <a:schemeClr val="accent1"/>
          </a:solidFill>
        </p:grpSpPr>
        <p:sp>
          <p:nvSpPr>
            <p:cNvPr id="14" name="矩形 13"/>
            <p:cNvSpPr/>
            <p:nvPr/>
          </p:nvSpPr>
          <p:spPr>
            <a:xfrm>
              <a:off x="11857703" y="1592297"/>
              <a:ext cx="334297" cy="1431122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1722066" y="1592297"/>
              <a:ext cx="72000" cy="1431122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矩形 15"/>
          <p:cNvSpPr/>
          <p:nvPr userDrawn="1"/>
        </p:nvSpPr>
        <p:spPr>
          <a:xfrm>
            <a:off x="-469" y="6678000"/>
            <a:ext cx="12192000" cy="180000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 userDrawn="1"/>
        </p:nvSpPr>
        <p:spPr>
          <a:xfrm>
            <a:off x="-936" y="6498000"/>
            <a:ext cx="12192000" cy="360000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 userDrawn="1"/>
        </p:nvSpPr>
        <p:spPr>
          <a:xfrm>
            <a:off x="-936" y="6318000"/>
            <a:ext cx="12192000" cy="540000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7054" y="150654"/>
            <a:ext cx="11446569" cy="729669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Britannic Bold" panose="020B0903060703020204" pitchFamily="34" charset="0"/>
                <a:ea typeface="楷体" panose="02010609060101010101" pitchFamily="49" charset="-122"/>
              </a:defRPr>
            </a:lvl1pPr>
          </a:lstStyle>
          <a:p>
            <a:endParaRPr lang="en-GB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3B80-B0CF-4B0D-9833-5F5D06800D33}" type="datetimeFigureOut">
              <a:rPr lang="en-GB" smtClean="0"/>
            </a:fld>
            <a:endParaRPr lang="en-GB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DC03-4CE9-4684-A0B9-47EBE8FF52EA}" type="slidenum">
              <a:rPr lang="en-GB" smtClean="0"/>
            </a:fld>
            <a:endParaRPr lang="en-GB"/>
          </a:p>
        </p:txBody>
      </p:sp>
      <p:grpSp>
        <p:nvGrpSpPr>
          <p:cNvPr id="9" name="组合 8"/>
          <p:cNvGrpSpPr/>
          <p:nvPr userDrawn="1"/>
        </p:nvGrpSpPr>
        <p:grpSpPr>
          <a:xfrm flipH="1">
            <a:off x="-469" y="150653"/>
            <a:ext cx="376535" cy="729670"/>
            <a:chOff x="11722066" y="1592297"/>
            <a:chExt cx="469934" cy="1431122"/>
          </a:xfrm>
          <a:solidFill>
            <a:schemeClr val="accent1"/>
          </a:solidFill>
        </p:grpSpPr>
        <p:sp>
          <p:nvSpPr>
            <p:cNvPr id="10" name="矩形 9"/>
            <p:cNvSpPr/>
            <p:nvPr/>
          </p:nvSpPr>
          <p:spPr>
            <a:xfrm>
              <a:off x="11857703" y="1592297"/>
              <a:ext cx="334297" cy="1431122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1722066" y="1592297"/>
              <a:ext cx="72000" cy="1431122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矩形 11"/>
          <p:cNvSpPr/>
          <p:nvPr userDrawn="1"/>
        </p:nvSpPr>
        <p:spPr>
          <a:xfrm>
            <a:off x="-469" y="6678000"/>
            <a:ext cx="12192000" cy="180000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-936" y="6498000"/>
            <a:ext cx="12192000" cy="360000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-936" y="6318000"/>
            <a:ext cx="12192000" cy="540000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3B80-B0CF-4B0D-9833-5F5D06800D33}" type="datetimeFigureOut">
              <a:rPr lang="en-GB" smtClean="0"/>
            </a:fld>
            <a:endParaRPr lang="en-GB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DC03-4CE9-4684-A0B9-47EBE8FF52EA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GB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A3B80-B0CF-4B0D-9833-5F5D06800D33}" type="datetimeFigureOut">
              <a:rPr lang="en-GB" smtClean="0"/>
            </a:fld>
            <a:endParaRPr lang="en-GB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7DC03-4CE9-4684-A0B9-47EBE8FF52EA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9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16"/>
          <p:cNvSpPr txBox="1"/>
          <p:nvPr/>
        </p:nvSpPr>
        <p:spPr>
          <a:xfrm>
            <a:off x="1745584" y="365627"/>
            <a:ext cx="8700825" cy="305432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24000" kern="1200" dirty="0" smtClean="0">
                <a:solidFill>
                  <a:schemeClr val="accent1">
                    <a:alpha val="3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B4U1</a:t>
            </a:r>
            <a:endParaRPr lang="en-US" dirty="0"/>
          </a:p>
        </p:txBody>
      </p:sp>
      <p:sp>
        <p:nvSpPr>
          <p:cNvPr id="6" name="PA_矩形 28"/>
          <p:cNvSpPr/>
          <p:nvPr>
            <p:custDataLst>
              <p:tags r:id="rId1"/>
            </p:custDataLst>
          </p:nvPr>
        </p:nvSpPr>
        <p:spPr>
          <a:xfrm>
            <a:off x="-4" y="3438046"/>
            <a:ext cx="12192000" cy="3428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PA_矩形 32"/>
          <p:cNvSpPr/>
          <p:nvPr>
            <p:custDataLst>
              <p:tags r:id="rId2"/>
            </p:custDataLst>
          </p:nvPr>
        </p:nvSpPr>
        <p:spPr>
          <a:xfrm>
            <a:off x="1329365" y="1344962"/>
            <a:ext cx="9533262" cy="4149985"/>
          </a:xfrm>
          <a:prstGeom prst="rect">
            <a:avLst/>
          </a:prstGeom>
          <a:solidFill>
            <a:srgbClr val="FCFCFD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8" name="PA_矩形 27"/>
          <p:cNvSpPr/>
          <p:nvPr>
            <p:custDataLst>
              <p:tags r:id="rId3"/>
            </p:custDataLst>
          </p:nvPr>
        </p:nvSpPr>
        <p:spPr>
          <a:xfrm>
            <a:off x="2456002" y="2431159"/>
            <a:ext cx="7279995" cy="2013774"/>
          </a:xfrm>
          <a:prstGeom prst="rect">
            <a:avLst/>
          </a:prstGeom>
          <a:noFill/>
          <a:ln w="25400">
            <a:solidFill>
              <a:srgbClr val="3F40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2948241" y="2983717"/>
            <a:ext cx="6295510" cy="872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baseline="0">
                <a:solidFill>
                  <a:schemeClr val="accent1"/>
                </a:solidFill>
                <a:latin typeface="Bahnschrift Light SemiCondensed" panose="020B0502040204020203" pitchFamily="34" charset="0"/>
                <a:ea typeface="楷体" panose="02010609060101010101" pitchFamily="49" charset="-122"/>
                <a:cs typeface="+mj-cs"/>
              </a:defRPr>
            </a:lvl1pPr>
          </a:lstStyle>
          <a:p>
            <a:r>
              <a:rPr lang="en-GB" dirty="0"/>
              <a:t>Using language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三、做定语的非谓语动词</a:t>
            </a:r>
            <a:endParaRPr lang="en-GB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altLang="zh-CN" sz="3200" dirty="0"/>
              <a:t>-</a:t>
            </a:r>
            <a:r>
              <a:rPr lang="en-US" altLang="zh-CN" sz="3200" dirty="0" err="1"/>
              <a:t>ing</a:t>
            </a:r>
            <a:r>
              <a:rPr lang="zh-CN" altLang="en-US" sz="3200" dirty="0"/>
              <a:t>作定语表达</a:t>
            </a:r>
            <a:r>
              <a:rPr lang="en-US" altLang="zh-CN" sz="3200" dirty="0"/>
              <a:t>_____________</a:t>
            </a:r>
            <a:endParaRPr lang="en-US" altLang="zh-CN" sz="3200" dirty="0"/>
          </a:p>
          <a:p>
            <a:pPr>
              <a:spcBef>
                <a:spcPts val="600"/>
              </a:spcBef>
            </a:pPr>
            <a:r>
              <a:rPr lang="en-US" altLang="zh-CN" sz="3200" dirty="0"/>
              <a:t>-ed</a:t>
            </a:r>
            <a:r>
              <a:rPr lang="zh-CN" altLang="en-US" sz="3200" dirty="0"/>
              <a:t>作定语表达</a:t>
            </a:r>
            <a:r>
              <a:rPr lang="en-US" altLang="zh-CN" sz="3200" dirty="0"/>
              <a:t>_____________</a:t>
            </a:r>
            <a:endParaRPr lang="en-US" altLang="zh-CN" sz="3200" dirty="0"/>
          </a:p>
          <a:p>
            <a:pPr>
              <a:spcBef>
                <a:spcPts val="600"/>
              </a:spcBef>
            </a:pPr>
            <a:r>
              <a:rPr lang="en-US" altLang="zh-CN" sz="3200" dirty="0"/>
              <a:t>to do </a:t>
            </a:r>
            <a:r>
              <a:rPr lang="zh-CN" altLang="en-US" sz="3200" dirty="0"/>
              <a:t>作定语表达</a:t>
            </a:r>
            <a:r>
              <a:rPr lang="en-US" altLang="zh-CN" sz="3200" dirty="0"/>
              <a:t>_________ </a:t>
            </a:r>
            <a:r>
              <a:rPr lang="zh-CN" altLang="en-US" sz="3200" dirty="0"/>
              <a:t>被动选择</a:t>
            </a:r>
            <a:r>
              <a:rPr lang="en-US" altLang="zh-CN" sz="3200" dirty="0"/>
              <a:t>_____________</a:t>
            </a:r>
            <a:endParaRPr lang="en-US" altLang="zh-CN" sz="3200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altLang="zh-CN" sz="3200" dirty="0"/>
              <a:t>The bridge ________ across the river last year brought us a lot of convenience.</a:t>
            </a:r>
            <a:endParaRPr lang="en-US" altLang="zh-CN" sz="3200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altLang="zh-CN" sz="3200" dirty="0"/>
              <a:t>The bridge __________ across the river now will have been completed by the end of this year.</a:t>
            </a:r>
            <a:endParaRPr lang="en-US" altLang="zh-CN" sz="3200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altLang="zh-CN" sz="3200" dirty="0"/>
              <a:t>We are all looking forward to the bridge ___________ across the river next year.</a:t>
            </a:r>
            <a:endParaRPr lang="en-US" altLang="zh-CN" sz="3200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altLang="zh-CN" sz="3200" dirty="0"/>
              <a:t>Now we were on our feet with another 500 miles _________ (go).</a:t>
            </a:r>
            <a:endParaRPr lang="en-US" altLang="zh-CN" sz="3200" dirty="0"/>
          </a:p>
        </p:txBody>
      </p:sp>
      <p:sp>
        <p:nvSpPr>
          <p:cNvPr id="10" name="文本框 9"/>
          <p:cNvSpPr txBox="1"/>
          <p:nvPr/>
        </p:nvSpPr>
        <p:spPr>
          <a:xfrm>
            <a:off x="3449522" y="905453"/>
            <a:ext cx="2305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C00000"/>
                </a:solidFill>
              </a:rPr>
              <a:t>主动、正在</a:t>
            </a:r>
            <a:endParaRPr lang="en-GB" sz="3200" b="1" dirty="0">
              <a:solidFill>
                <a:srgbClr val="C0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449522" y="1427501"/>
            <a:ext cx="2305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C00000"/>
                </a:solidFill>
              </a:rPr>
              <a:t>被动、完成</a:t>
            </a:r>
            <a:endParaRPr lang="en-GB" sz="3200" b="1" dirty="0">
              <a:solidFill>
                <a:srgbClr val="C0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935463" y="1976770"/>
            <a:ext cx="1333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C00000"/>
                </a:solidFill>
              </a:rPr>
              <a:t>将来</a:t>
            </a:r>
            <a:endParaRPr lang="en-GB" sz="3200" b="1" dirty="0">
              <a:solidFill>
                <a:srgbClr val="C0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418601" y="1976769"/>
            <a:ext cx="2305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C00000"/>
                </a:solidFill>
              </a:rPr>
              <a:t>to be done</a:t>
            </a:r>
            <a:endParaRPr lang="en-GB" sz="3200" b="1" dirty="0">
              <a:solidFill>
                <a:srgbClr val="C0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812817" y="2474012"/>
            <a:ext cx="1586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CN" sz="3200" b="1" dirty="0">
                <a:solidFill>
                  <a:srgbClr val="C00000"/>
                </a:solidFill>
              </a:rPr>
              <a:t>built</a:t>
            </a:r>
            <a:endParaRPr lang="en-GB" sz="3200" b="1" dirty="0">
              <a:solidFill>
                <a:srgbClr val="C0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571384" y="3429000"/>
            <a:ext cx="2305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CN" sz="3200" b="1" dirty="0">
                <a:solidFill>
                  <a:srgbClr val="C00000"/>
                </a:solidFill>
              </a:rPr>
              <a:t>being built</a:t>
            </a:r>
            <a:endParaRPr lang="en-GB" sz="3200" b="1" dirty="0">
              <a:solidFill>
                <a:srgbClr val="C0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418601" y="4371465"/>
            <a:ext cx="2305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CN" sz="3200" b="1" dirty="0">
                <a:solidFill>
                  <a:srgbClr val="C00000"/>
                </a:solidFill>
              </a:rPr>
              <a:t>to be built</a:t>
            </a:r>
            <a:endParaRPr lang="en-GB" sz="3200" b="1" dirty="0">
              <a:solidFill>
                <a:srgbClr val="C0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814002" y="5279312"/>
            <a:ext cx="2305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C00000"/>
                </a:solidFill>
              </a:rPr>
              <a:t>to go</a:t>
            </a:r>
            <a:endParaRPr lang="en-GB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7" grpId="0"/>
      <p:bldP spid="8" grpId="0"/>
      <p:bldP spid="9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三、做定语的非谓语动词</a:t>
            </a:r>
            <a:endParaRPr lang="en-GB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altLang="zh-CN" sz="3200" dirty="0"/>
              <a:t>【</a:t>
            </a:r>
            <a:r>
              <a:rPr lang="zh-CN" altLang="en-US" sz="3200" dirty="0"/>
              <a:t>注意</a:t>
            </a:r>
            <a:r>
              <a:rPr lang="en-US" altLang="zh-CN" sz="3200" dirty="0"/>
              <a:t>】-ed/-</a:t>
            </a:r>
            <a:r>
              <a:rPr lang="en-US" altLang="zh-CN" sz="3200" dirty="0" err="1"/>
              <a:t>ing</a:t>
            </a:r>
            <a:r>
              <a:rPr lang="zh-CN" altLang="en-US" sz="3200" dirty="0"/>
              <a:t>作定语的区别</a:t>
            </a:r>
            <a:endParaRPr lang="zh-CN" altLang="en-US" sz="3200" dirty="0"/>
          </a:p>
          <a:p>
            <a:pPr>
              <a:spcBef>
                <a:spcPts val="600"/>
              </a:spcBef>
            </a:pPr>
            <a:r>
              <a:rPr lang="en-US" altLang="zh-CN" sz="3200" dirty="0"/>
              <a:t>Mark Twain was the writer ___________ (create) the Adventures of Huckleberry Finn. </a:t>
            </a:r>
            <a:endParaRPr lang="en-US" altLang="zh-CN" sz="3200" dirty="0"/>
          </a:p>
          <a:p>
            <a:pPr>
              <a:spcBef>
                <a:spcPts val="600"/>
              </a:spcBef>
            </a:pPr>
            <a:r>
              <a:rPr lang="en-US" altLang="zh-CN" sz="3200" i="1" dirty="0"/>
              <a:t>The Adventures of Huckleberry Finn </a:t>
            </a:r>
            <a:r>
              <a:rPr lang="en-US" altLang="zh-CN" sz="3200" dirty="0"/>
              <a:t>is one of the most famous stories __________ by Mark Twain. </a:t>
            </a:r>
            <a:endParaRPr lang="en-US" altLang="zh-CN" sz="3200" dirty="0"/>
          </a:p>
          <a:p>
            <a:pPr>
              <a:spcBef>
                <a:spcPts val="600"/>
              </a:spcBef>
            </a:pPr>
            <a:r>
              <a:rPr lang="en-US" altLang="zh-CN" sz="3200" dirty="0"/>
              <a:t>Seeing the ____________ face of the ghost, the boy, letting out a ___________ (frighten) scream, ran away at once. </a:t>
            </a:r>
            <a:endParaRPr lang="en-US" altLang="zh-CN" sz="3200" dirty="0"/>
          </a:p>
          <a:p>
            <a:pPr>
              <a:spcBef>
                <a:spcPts val="600"/>
              </a:spcBef>
            </a:pPr>
            <a:r>
              <a:rPr lang="en-US" altLang="zh-CN" sz="3200" dirty="0"/>
              <a:t>The dish ____________ (smell) good doesn’t taste so good.</a:t>
            </a:r>
            <a:endParaRPr lang="en-US" altLang="zh-CN" sz="3200" dirty="0"/>
          </a:p>
        </p:txBody>
      </p:sp>
      <p:sp>
        <p:nvSpPr>
          <p:cNvPr id="10" name="文本框 9"/>
          <p:cNvSpPr txBox="1"/>
          <p:nvPr/>
        </p:nvSpPr>
        <p:spPr>
          <a:xfrm>
            <a:off x="5129359" y="1401631"/>
            <a:ext cx="2305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CN" sz="3200" b="1" dirty="0">
                <a:solidFill>
                  <a:srgbClr val="C00000"/>
                </a:solidFill>
              </a:rPr>
              <a:t>creating</a:t>
            </a:r>
            <a:endParaRPr lang="en-GB" sz="3200" b="1" dirty="0">
              <a:solidFill>
                <a:srgbClr val="C0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729173" y="2844296"/>
            <a:ext cx="2305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CN" sz="3200" b="1" dirty="0">
                <a:solidFill>
                  <a:srgbClr val="C00000"/>
                </a:solidFill>
              </a:rPr>
              <a:t>created</a:t>
            </a:r>
            <a:endParaRPr lang="en-GB" sz="3200" b="1" dirty="0">
              <a:solidFill>
                <a:srgbClr val="C0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738638" y="3330835"/>
            <a:ext cx="2160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CN" sz="3200" b="1" dirty="0">
                <a:solidFill>
                  <a:srgbClr val="C00000"/>
                </a:solidFill>
              </a:rPr>
              <a:t>frightening</a:t>
            </a:r>
            <a:endParaRPr lang="en-GB" sz="3200" b="1" dirty="0">
              <a:solidFill>
                <a:srgbClr val="C0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13001" y="3782508"/>
            <a:ext cx="2305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C00000"/>
                </a:solidFill>
              </a:rPr>
              <a:t>frightened</a:t>
            </a:r>
            <a:endParaRPr lang="en-GB" sz="3200" b="1" dirty="0">
              <a:solidFill>
                <a:srgbClr val="C0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652809" y="4299721"/>
            <a:ext cx="1837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CN" sz="3200" b="1" dirty="0">
                <a:solidFill>
                  <a:srgbClr val="C00000"/>
                </a:solidFill>
              </a:rPr>
              <a:t>smelling</a:t>
            </a:r>
            <a:endParaRPr lang="en-GB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四、做状语的非谓语动词</a:t>
            </a:r>
            <a:endParaRPr lang="en-GB" dirty="0"/>
          </a:p>
        </p:txBody>
      </p:sp>
      <p:graphicFrame>
        <p:nvGraphicFramePr>
          <p:cNvPr id="4" name="表格 4"/>
          <p:cNvGraphicFramePr>
            <a:graphicFrameLocks noGrp="1"/>
          </p:cNvGraphicFramePr>
          <p:nvPr>
            <p:ph idx="1"/>
          </p:nvPr>
        </p:nvGraphicFramePr>
        <p:xfrm>
          <a:off x="427038" y="993775"/>
          <a:ext cx="11445874" cy="19440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153602"/>
                <a:gridCol w="4646136"/>
                <a:gridCol w="4646136"/>
              </a:tblGrid>
              <a:tr h="648000"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/>
                        <a:t>无先后</a:t>
                      </a:r>
                      <a:endParaRPr lang="en-GB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/>
                        <a:t>有先后</a:t>
                      </a:r>
                      <a:endParaRPr lang="en-GB" sz="3200" dirty="0"/>
                    </a:p>
                  </a:txBody>
                  <a:tcPr anchor="ctr"/>
                </a:tc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b="1" dirty="0"/>
                        <a:t>主动</a:t>
                      </a:r>
                      <a:endParaRPr lang="en-GB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b="1" dirty="0"/>
                        <a:t>被动</a:t>
                      </a:r>
                      <a:endParaRPr lang="en-GB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3746467" y="1626648"/>
            <a:ext cx="2305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C00000"/>
                </a:solidFill>
              </a:rPr>
              <a:t>doing</a:t>
            </a:r>
            <a:endParaRPr lang="en-GB" sz="3200" b="1" dirty="0">
              <a:solidFill>
                <a:srgbClr val="C0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746467" y="2295174"/>
            <a:ext cx="2305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C00000"/>
                </a:solidFill>
              </a:rPr>
              <a:t>done</a:t>
            </a:r>
            <a:endParaRPr lang="en-GB" sz="3200" b="1" dirty="0">
              <a:solidFill>
                <a:srgbClr val="C0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285998" y="1673387"/>
            <a:ext cx="269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C00000"/>
                </a:solidFill>
              </a:rPr>
              <a:t>having done</a:t>
            </a:r>
            <a:endParaRPr lang="en-GB" sz="3200" b="1" dirty="0">
              <a:solidFill>
                <a:srgbClr val="C0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979299" y="2295174"/>
            <a:ext cx="3310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C00000"/>
                </a:solidFill>
              </a:rPr>
              <a:t>having been done</a:t>
            </a:r>
            <a:endParaRPr lang="en-GB" sz="3200" b="1" dirty="0">
              <a:solidFill>
                <a:srgbClr val="C0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27038" y="3063766"/>
            <a:ext cx="11445874" cy="342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0505" indent="-230505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3200" dirty="0"/>
              <a:t>The storm left, ____________ (cause) a lot of damage to this area. </a:t>
            </a:r>
            <a:endParaRPr lang="en-GB" sz="3200" dirty="0"/>
          </a:p>
          <a:p>
            <a:pPr marL="230505" indent="-230505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3200" dirty="0"/>
              <a:t>The news shocked the public, ________ (lead) to great concern about students’ safety at school.</a:t>
            </a:r>
            <a:endParaRPr lang="en-GB" sz="3200" dirty="0"/>
          </a:p>
          <a:p>
            <a:pPr marL="230505" indent="-230505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3200" dirty="0"/>
              <a:t>Lots of rescue workers were working around the clock, _________ (send) supplies to </a:t>
            </a:r>
            <a:r>
              <a:rPr lang="en-GB" sz="3200" dirty="0" err="1"/>
              <a:t>Yushu</a:t>
            </a:r>
            <a:r>
              <a:rPr lang="en-GB" sz="3200" dirty="0"/>
              <a:t>, Qinghai Province after the earthquake.</a:t>
            </a:r>
            <a:endParaRPr lang="en-GB" sz="3200" dirty="0"/>
          </a:p>
          <a:p>
            <a:pPr marL="230505" indent="-230505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3200" dirty="0"/>
              <a:t>_________ (see) from the top of the tower, the south foot of the mountain is a sea of trees.</a:t>
            </a:r>
            <a:endParaRPr lang="en-GB" sz="3200" dirty="0"/>
          </a:p>
        </p:txBody>
      </p:sp>
      <p:sp>
        <p:nvSpPr>
          <p:cNvPr id="12" name="文本框 11"/>
          <p:cNvSpPr txBox="1"/>
          <p:nvPr/>
        </p:nvSpPr>
        <p:spPr>
          <a:xfrm>
            <a:off x="3053598" y="3021526"/>
            <a:ext cx="2696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C00000"/>
                </a:solidFill>
              </a:rPr>
              <a:t>having caused</a:t>
            </a:r>
            <a:endParaRPr lang="en-GB" sz="3200" b="1" dirty="0">
              <a:solidFill>
                <a:srgbClr val="C0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750560" y="3502121"/>
            <a:ext cx="1441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C00000"/>
                </a:solidFill>
              </a:rPr>
              <a:t>leading</a:t>
            </a:r>
            <a:endParaRPr lang="en-GB" sz="3200" b="1" dirty="0">
              <a:solidFill>
                <a:srgbClr val="C0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817876" y="4484154"/>
            <a:ext cx="1622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C00000"/>
                </a:solidFill>
              </a:rPr>
              <a:t>sending</a:t>
            </a:r>
            <a:endParaRPr lang="en-GB" sz="3200" b="1" dirty="0">
              <a:solidFill>
                <a:srgbClr val="C0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68516" y="5420935"/>
            <a:ext cx="1209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C00000"/>
                </a:solidFill>
              </a:rPr>
              <a:t>Seen</a:t>
            </a:r>
            <a:endParaRPr lang="en-GB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7" grpId="0"/>
      <p:bldP spid="8" grpId="0"/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四、做状语的非谓语动词</a:t>
            </a:r>
            <a:endParaRPr lang="en-GB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zh-CN" altLang="en-US" sz="3200" dirty="0"/>
              <a:t>注意此类词用法</a:t>
            </a:r>
            <a:endParaRPr lang="zh-CN" altLang="en-US" sz="3200" dirty="0"/>
          </a:p>
          <a:p>
            <a:pPr>
              <a:spcBef>
                <a:spcPts val="600"/>
              </a:spcBef>
            </a:pPr>
            <a:r>
              <a:rPr lang="en-US" altLang="zh-CN" sz="3200" dirty="0"/>
              <a:t>________________ with the difficulty, she can’t work out the plan. </a:t>
            </a:r>
            <a:endParaRPr lang="en-US" altLang="zh-CN" sz="3200" dirty="0"/>
          </a:p>
          <a:p>
            <a:pPr>
              <a:spcBef>
                <a:spcPts val="600"/>
              </a:spcBef>
            </a:pPr>
            <a:r>
              <a:rPr lang="en-US" altLang="zh-CN" sz="3200" dirty="0"/>
              <a:t>________ of swimming, she didn’t attend the PE class.</a:t>
            </a:r>
            <a:endParaRPr lang="en-US" altLang="zh-CN" sz="3200" dirty="0"/>
          </a:p>
          <a:p>
            <a:pPr>
              <a:spcBef>
                <a:spcPts val="600"/>
              </a:spcBef>
            </a:pPr>
            <a:r>
              <a:rPr lang="en-US" altLang="zh-CN" sz="3200" dirty="0"/>
              <a:t>________ in London, it is a big company.</a:t>
            </a:r>
            <a:endParaRPr lang="en-US" altLang="zh-CN" sz="3200" dirty="0"/>
          </a:p>
          <a:p>
            <a:pPr>
              <a:spcBef>
                <a:spcPts val="600"/>
              </a:spcBef>
            </a:pPr>
            <a:r>
              <a:rPr lang="en-US" altLang="zh-CN" sz="3200" dirty="0"/>
              <a:t>________ in the school uniform, she looks beautiful.</a:t>
            </a:r>
            <a:endParaRPr lang="en-US" altLang="zh-CN" sz="3200" dirty="0"/>
          </a:p>
          <a:p>
            <a:pPr>
              <a:spcBef>
                <a:spcPts val="600"/>
              </a:spcBef>
            </a:pPr>
            <a:r>
              <a:rPr lang="en-US" altLang="zh-CN" sz="3200" dirty="0"/>
              <a:t>________ in thought, she didn’t notice me.</a:t>
            </a:r>
            <a:endParaRPr lang="en-US" altLang="zh-CN" sz="3200" dirty="0"/>
          </a:p>
          <a:p>
            <a:pPr>
              <a:spcBef>
                <a:spcPts val="600"/>
              </a:spcBef>
            </a:pPr>
            <a:r>
              <a:rPr lang="en-US" altLang="zh-CN" sz="3200" dirty="0"/>
              <a:t>___________ to win the gold medal, they give their all out to the final.</a:t>
            </a:r>
            <a:endParaRPr lang="en-US" altLang="zh-CN" sz="3200" dirty="0"/>
          </a:p>
        </p:txBody>
      </p:sp>
      <p:sp>
        <p:nvSpPr>
          <p:cNvPr id="10" name="文本框 9"/>
          <p:cNvSpPr txBox="1"/>
          <p:nvPr/>
        </p:nvSpPr>
        <p:spPr>
          <a:xfrm>
            <a:off x="685946" y="1426986"/>
            <a:ext cx="3283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CN" sz="3200" b="1" dirty="0">
                <a:solidFill>
                  <a:srgbClr val="C00000"/>
                </a:solidFill>
              </a:rPr>
              <a:t>Faced/Confronted</a:t>
            </a:r>
            <a:endParaRPr lang="en-GB" sz="3200" b="1" dirty="0">
              <a:solidFill>
                <a:srgbClr val="C0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39922" y="1977980"/>
            <a:ext cx="1125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CN" sz="3200" b="1" dirty="0">
                <a:solidFill>
                  <a:srgbClr val="C00000"/>
                </a:solidFill>
              </a:rPr>
              <a:t>Tired</a:t>
            </a:r>
            <a:endParaRPr lang="en-GB" sz="3200" b="1" dirty="0">
              <a:solidFill>
                <a:srgbClr val="C0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39922" y="2490717"/>
            <a:ext cx="1345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CN" sz="3200" b="1" dirty="0">
                <a:solidFill>
                  <a:srgbClr val="C00000"/>
                </a:solidFill>
              </a:rPr>
              <a:t>Based</a:t>
            </a:r>
            <a:endParaRPr lang="en-GB" sz="3200" b="1" dirty="0">
              <a:solidFill>
                <a:srgbClr val="C0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39922" y="3002918"/>
            <a:ext cx="1684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C00000"/>
                </a:solidFill>
              </a:rPr>
              <a:t>Dressed</a:t>
            </a:r>
            <a:endParaRPr lang="en-GB" sz="3200" b="1" dirty="0">
              <a:solidFill>
                <a:srgbClr val="C0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78038" y="3497261"/>
            <a:ext cx="1187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CN" sz="3200" b="1" dirty="0">
                <a:solidFill>
                  <a:srgbClr val="C00000"/>
                </a:solidFill>
              </a:rPr>
              <a:t>Lost</a:t>
            </a:r>
            <a:endParaRPr lang="en-GB" sz="3200" b="1" dirty="0">
              <a:solidFill>
                <a:srgbClr val="C0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85946" y="4037168"/>
            <a:ext cx="2427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CN" sz="3200" b="1" dirty="0">
                <a:solidFill>
                  <a:srgbClr val="C00000"/>
                </a:solidFill>
              </a:rPr>
              <a:t>Determined</a:t>
            </a:r>
            <a:endParaRPr lang="en-GB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7" grpId="0"/>
      <p:bldP spid="8" grpId="0"/>
      <p:bldP spid="9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五、不定式的时态</a:t>
            </a:r>
            <a:endParaRPr lang="en-GB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GB" altLang="zh-CN" sz="3200" dirty="0"/>
              <a:t>1. He is said ______________ (study) in Chengdu now. </a:t>
            </a:r>
            <a:endParaRPr lang="en-GB" altLang="zh-CN" sz="3200" dirty="0"/>
          </a:p>
          <a:p>
            <a:pPr marL="0" indent="0">
              <a:spcBef>
                <a:spcPts val="600"/>
              </a:spcBef>
              <a:buNone/>
            </a:pPr>
            <a:r>
              <a:rPr lang="en-GB" altLang="zh-CN" sz="3200" dirty="0"/>
              <a:t>2. He is said ______________ (study) in Chengdu last year.</a:t>
            </a:r>
            <a:endParaRPr lang="en-GB" altLang="zh-CN" sz="3200" dirty="0"/>
          </a:p>
          <a:p>
            <a:pPr marL="0" indent="0">
              <a:spcBef>
                <a:spcPts val="600"/>
              </a:spcBef>
              <a:buNone/>
            </a:pPr>
            <a:r>
              <a:rPr lang="en-GB" altLang="zh-CN" sz="3200" dirty="0"/>
              <a:t>3. He is said ______________ (study) in Chengdu next year.</a:t>
            </a:r>
            <a:endParaRPr lang="en-GB" altLang="zh-CN" sz="3200" dirty="0"/>
          </a:p>
        </p:txBody>
      </p:sp>
      <p:sp>
        <p:nvSpPr>
          <p:cNvPr id="10" name="文本框 9"/>
          <p:cNvSpPr txBox="1"/>
          <p:nvPr/>
        </p:nvSpPr>
        <p:spPr>
          <a:xfrm>
            <a:off x="2330975" y="896515"/>
            <a:ext cx="3283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C00000"/>
                </a:solidFill>
              </a:rPr>
              <a:t>to be studying</a:t>
            </a:r>
            <a:endParaRPr lang="en-GB" sz="3200" b="1" dirty="0">
              <a:solidFill>
                <a:srgbClr val="C0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08616" y="1457750"/>
            <a:ext cx="2968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CN" sz="3200" b="1" dirty="0">
                <a:solidFill>
                  <a:srgbClr val="C00000"/>
                </a:solidFill>
              </a:rPr>
              <a:t>to have studied</a:t>
            </a:r>
            <a:endParaRPr lang="en-GB" sz="3200" b="1" dirty="0">
              <a:solidFill>
                <a:srgbClr val="C0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088188" y="1953584"/>
            <a:ext cx="1768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CN" sz="3200" b="1" dirty="0">
                <a:solidFill>
                  <a:srgbClr val="C00000"/>
                </a:solidFill>
              </a:rPr>
              <a:t>to study</a:t>
            </a:r>
            <a:endParaRPr lang="en-GB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六</a:t>
            </a:r>
            <a:r>
              <a:rPr lang="en-US" altLang="zh-CN" dirty="0"/>
              <a:t>. </a:t>
            </a:r>
            <a:r>
              <a:rPr lang="en-GB" altLang="zh-CN" dirty="0"/>
              <a:t>with + </a:t>
            </a:r>
            <a:r>
              <a:rPr lang="zh-CN" altLang="en-US" dirty="0"/>
              <a:t>宾语 </a:t>
            </a:r>
            <a:r>
              <a:rPr lang="en-US" altLang="zh-CN" dirty="0"/>
              <a:t>+ </a:t>
            </a:r>
            <a:r>
              <a:rPr lang="en-GB" altLang="zh-CN" dirty="0"/>
              <a:t>to do/done/doing</a:t>
            </a:r>
            <a:endParaRPr lang="en-GB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GB" altLang="zh-CN" sz="3200" dirty="0"/>
              <a:t>1. With so many people ___________ (help) him, he is making rapid progress.</a:t>
            </a:r>
            <a:endParaRPr lang="en-GB" altLang="zh-CN" sz="3200" dirty="0"/>
          </a:p>
          <a:p>
            <a:pPr marL="0" indent="0">
              <a:spcBef>
                <a:spcPts val="600"/>
              </a:spcBef>
              <a:buNone/>
            </a:pPr>
            <a:r>
              <a:rPr lang="en-GB" altLang="zh-CN" sz="3200" dirty="0"/>
              <a:t>2. The manager is having a hard time with many problems __________ (solve).</a:t>
            </a:r>
            <a:endParaRPr lang="en-GB" altLang="zh-CN" sz="3200" dirty="0"/>
          </a:p>
          <a:p>
            <a:pPr marL="0" indent="0">
              <a:spcBef>
                <a:spcPts val="600"/>
              </a:spcBef>
              <a:buNone/>
            </a:pPr>
            <a:r>
              <a:rPr lang="en-GB" altLang="zh-CN" sz="3200" dirty="0"/>
              <a:t>3. With all the work __________ (finish), he went home.</a:t>
            </a:r>
            <a:endParaRPr lang="en-GB" altLang="zh-CN" sz="3200" dirty="0"/>
          </a:p>
        </p:txBody>
      </p:sp>
      <p:sp>
        <p:nvSpPr>
          <p:cNvPr id="10" name="文本框 9"/>
          <p:cNvSpPr txBox="1"/>
          <p:nvPr/>
        </p:nvSpPr>
        <p:spPr>
          <a:xfrm>
            <a:off x="4708416" y="865250"/>
            <a:ext cx="1768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C00000"/>
                </a:solidFill>
              </a:rPr>
              <a:t>helping</a:t>
            </a:r>
            <a:endParaRPr lang="en-GB" sz="3200" b="1" dirty="0">
              <a:solidFill>
                <a:srgbClr val="C0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10296" y="2331510"/>
            <a:ext cx="164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CN" sz="3200" b="1" dirty="0">
                <a:solidFill>
                  <a:srgbClr val="C00000"/>
                </a:solidFill>
              </a:rPr>
              <a:t>to solve</a:t>
            </a:r>
            <a:endParaRPr lang="en-GB" sz="3200" b="1" dirty="0">
              <a:solidFill>
                <a:srgbClr val="C0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976469" y="2844225"/>
            <a:ext cx="1768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C00000"/>
                </a:solidFill>
              </a:rPr>
              <a:t>finished</a:t>
            </a:r>
            <a:endParaRPr lang="en-GB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zh-CN" dirty="0"/>
              <a:t>Non-finite verbs</a:t>
            </a:r>
            <a:endParaRPr lang="zh-CN" altLang="en-US" dirty="0"/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altLang="zh-CN" sz="3200" dirty="0">
                <a:latin typeface="Calibri" panose="020F0502020204030204" pitchFamily="34" charset="0"/>
                <a:cs typeface="Calibri" panose="020F0502020204030204" pitchFamily="34" charset="0"/>
              </a:rPr>
              <a:t>What is a non-finite verb?</a:t>
            </a:r>
            <a:endParaRPr lang="en-GB" altLang="zh-CN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200" dirty="0"/>
              <a:t>She is </a:t>
            </a:r>
            <a:r>
              <a:rPr lang="en-GB" sz="3200" b="1" dirty="0">
                <a:solidFill>
                  <a:schemeClr val="accent1"/>
                </a:solidFill>
              </a:rPr>
              <a:t>working</a:t>
            </a:r>
            <a:r>
              <a:rPr lang="en-GB" sz="3200" dirty="0"/>
              <a:t> hard.</a:t>
            </a:r>
            <a:endParaRPr lang="en-GB" sz="3200" dirty="0"/>
          </a:p>
          <a:p>
            <a:r>
              <a:rPr lang="en-GB" sz="3200" dirty="0"/>
              <a:t>She was </a:t>
            </a:r>
            <a:r>
              <a:rPr lang="en-GB" sz="3200" b="1" dirty="0">
                <a:solidFill>
                  <a:schemeClr val="accent1"/>
                </a:solidFill>
              </a:rPr>
              <a:t>killed</a:t>
            </a:r>
            <a:r>
              <a:rPr lang="en-GB" sz="3200" dirty="0"/>
              <a:t> in the accident.</a:t>
            </a:r>
            <a:endParaRPr lang="en-GB" sz="3200" dirty="0"/>
          </a:p>
          <a:p>
            <a:r>
              <a:rPr lang="en-GB" sz="3200" dirty="0"/>
              <a:t>She is </a:t>
            </a:r>
            <a:r>
              <a:rPr lang="en-GB" sz="3200" b="1" dirty="0">
                <a:solidFill>
                  <a:schemeClr val="accent1"/>
                </a:solidFill>
              </a:rPr>
              <a:t>to fail </a:t>
            </a:r>
            <a:r>
              <a:rPr lang="en-GB" sz="3200" dirty="0"/>
              <a:t>if she continues.</a:t>
            </a:r>
            <a:endParaRPr lang="en-GB" sz="3200" dirty="0"/>
          </a:p>
          <a:p>
            <a:pPr marL="0" indent="0">
              <a:buNone/>
            </a:pPr>
            <a:endParaRPr lang="en-GB" sz="3200" dirty="0"/>
          </a:p>
        </p:txBody>
      </p:sp>
      <p:sp>
        <p:nvSpPr>
          <p:cNvPr id="8" name="文本框 7"/>
          <p:cNvSpPr txBox="1"/>
          <p:nvPr/>
        </p:nvSpPr>
        <p:spPr>
          <a:xfrm>
            <a:off x="660568" y="3429000"/>
            <a:ext cx="10870864" cy="18651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楷体" panose="02010609060101010101" pitchFamily="49" charset="-122"/>
                <a:cs typeface="Arial" panose="020B0604020202020204" pitchFamily="34" charset="0"/>
              </a:rPr>
              <a:t>A non-finite verb is any of several verb forms that are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楷体" panose="02010609060101010101" pitchFamily="49" charset="-122"/>
                <a:cs typeface="Arial" panose="020B0604020202020204" pitchFamily="34" charset="0"/>
              </a:rPr>
              <a:t>not finite verbs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楷体" panose="02010609060101010101" pitchFamily="49" charset="-122"/>
                <a:cs typeface="Arial" panose="020B0604020202020204" pitchFamily="34" charset="0"/>
              </a:rPr>
              <a:t>; that is, they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楷体" panose="02010609060101010101" pitchFamily="49" charset="-122"/>
                <a:cs typeface="Arial" panose="020B0604020202020204" pitchFamily="34" charset="0"/>
              </a:rPr>
              <a:t>cannot serve as the root of an independent clause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楷体" panose="02010609060101010101" pitchFamily="49" charset="-122"/>
                <a:cs typeface="Arial" panose="020B0604020202020204" pitchFamily="34" charset="0"/>
              </a:rPr>
              <a:t>. Non-finite verbs found in English typically are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楷体" panose="02010609060101010101" pitchFamily="49" charset="-122"/>
                <a:cs typeface="Arial" panose="020B0604020202020204" pitchFamily="34" charset="0"/>
              </a:rPr>
              <a:t>infinitives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楷体" panose="02010609060101010101" pitchFamily="49" charset="-122"/>
                <a:cs typeface="Arial" panose="020B0604020202020204" pitchFamily="34" charset="0"/>
              </a:rPr>
              <a:t>,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楷体" panose="02010609060101010101" pitchFamily="49" charset="-122"/>
                <a:cs typeface="Arial" panose="020B0604020202020204" pitchFamily="34" charset="0"/>
              </a:rPr>
              <a:t>participles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楷体" panose="02010609060101010101" pitchFamily="49" charset="-122"/>
                <a:cs typeface="Arial" panose="020B0604020202020204" pitchFamily="34" charset="0"/>
              </a:rPr>
              <a:t> and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楷体" panose="02010609060101010101" pitchFamily="49" charset="-122"/>
                <a:cs typeface="Arial" panose="020B0604020202020204" pitchFamily="34" charset="0"/>
              </a:rPr>
              <a:t>gerunds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楷体" panose="02010609060101010101" pitchFamily="49" charset="-122"/>
                <a:cs typeface="Arial" panose="020B0604020202020204" pitchFamily="34" charset="0"/>
              </a:rPr>
              <a:t>.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zh-CN" dirty="0"/>
              <a:t>The usage of non-finite verbs</a:t>
            </a:r>
            <a:endParaRPr lang="zh-CN" altLang="en-US" dirty="0"/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27056" y="993913"/>
            <a:ext cx="11446566" cy="56202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000" kern="100" dirty="0">
                <a:effectLst/>
                <a:ea typeface="宋体" panose="02010600030101010101" pitchFamily="2" charset="-122"/>
              </a:rPr>
              <a:t>1. We let the raft </a:t>
            </a:r>
            <a:r>
              <a:rPr lang="en-GB" sz="3000" b="1" u="sng" kern="100" dirty="0">
                <a:solidFill>
                  <a:schemeClr val="accent1"/>
                </a:solidFill>
                <a:effectLst/>
                <a:ea typeface="宋体" panose="02010600030101010101" pitchFamily="2" charset="-122"/>
              </a:rPr>
              <a:t>sail down</a:t>
            </a:r>
            <a:r>
              <a:rPr lang="en-GB" sz="3000" b="1" kern="100" dirty="0">
                <a:solidFill>
                  <a:schemeClr val="accent1"/>
                </a:solidFill>
                <a:effectLst/>
                <a:ea typeface="宋体" panose="02010600030101010101" pitchFamily="2" charset="-122"/>
              </a:rPr>
              <a:t> </a:t>
            </a:r>
            <a:r>
              <a:rPr lang="en-GB" sz="3000" kern="100" dirty="0">
                <a:effectLst/>
                <a:ea typeface="宋体" panose="02010600030101010101" pitchFamily="2" charset="-122"/>
              </a:rPr>
              <a:t>the river.</a:t>
            </a:r>
            <a:endParaRPr lang="en-GB" sz="3000" kern="100" dirty="0">
              <a:effectLst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en-GB" sz="3000" kern="100" dirty="0">
                <a:effectLst/>
                <a:ea typeface="宋体" panose="02010600030101010101" pitchFamily="2" charset="-122"/>
              </a:rPr>
              <a:t>2. I don’t want </a:t>
            </a:r>
            <a:r>
              <a:rPr lang="en-GB" sz="3000" b="1" u="sng" kern="100" dirty="0">
                <a:solidFill>
                  <a:schemeClr val="accent1"/>
                </a:solidFill>
                <a:ea typeface="宋体" panose="02010600030101010101" pitchFamily="2" charset="-122"/>
              </a:rPr>
              <a:t>to board</a:t>
            </a:r>
            <a:r>
              <a:rPr lang="en-GB" sz="3000" kern="100" dirty="0">
                <a:effectLst/>
                <a:ea typeface="宋体" panose="02010600030101010101" pitchFamily="2" charset="-122"/>
              </a:rPr>
              <a:t> a sinking ship.</a:t>
            </a:r>
            <a:endParaRPr lang="en-GB" sz="3000" kern="100" dirty="0">
              <a:effectLst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en-GB" sz="3000" kern="100" dirty="0">
                <a:effectLst/>
                <a:ea typeface="宋体" panose="02010600030101010101" pitchFamily="2" charset="-122"/>
              </a:rPr>
              <a:t>3. It is hard </a:t>
            </a:r>
            <a:r>
              <a:rPr lang="en-GB" sz="3000" b="1" u="sng" kern="100" dirty="0">
                <a:solidFill>
                  <a:schemeClr val="accent1"/>
                </a:solidFill>
                <a:ea typeface="宋体" panose="02010600030101010101" pitchFamily="2" charset="-122"/>
              </a:rPr>
              <a:t>to make</a:t>
            </a:r>
            <a:r>
              <a:rPr lang="en-GB" sz="3000" kern="100" dirty="0">
                <a:effectLst/>
                <a:ea typeface="宋体" panose="02010600030101010101" pitchFamily="2" charset="-122"/>
              </a:rPr>
              <a:t> him change his mind. </a:t>
            </a:r>
            <a:endParaRPr lang="en-GB" sz="3000" kern="100" dirty="0">
              <a:effectLst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en-GB" sz="3000" kern="100" dirty="0">
                <a:effectLst/>
                <a:ea typeface="宋体" panose="02010600030101010101" pitchFamily="2" charset="-122"/>
              </a:rPr>
              <a:t>4. The first thing would be </a:t>
            </a:r>
            <a:r>
              <a:rPr lang="en-GB" sz="3000" b="1" u="sng" kern="100" dirty="0">
                <a:solidFill>
                  <a:schemeClr val="accent1"/>
                </a:solidFill>
                <a:ea typeface="宋体" panose="02010600030101010101" pitchFamily="2" charset="-122"/>
              </a:rPr>
              <a:t>to decide</a:t>
            </a:r>
            <a:r>
              <a:rPr lang="en-GB" sz="3000" kern="100" dirty="0">
                <a:effectLst/>
                <a:ea typeface="宋体" panose="02010600030101010101" pitchFamily="2" charset="-122"/>
              </a:rPr>
              <a:t> where to go. </a:t>
            </a:r>
            <a:r>
              <a:rPr lang="zh-CN" sz="3000" kern="100" dirty="0">
                <a:effectLst/>
                <a:ea typeface="宋体" panose="02010600030101010101" pitchFamily="2" charset="-122"/>
              </a:rPr>
              <a:t>　</a:t>
            </a:r>
            <a:endParaRPr lang="en-GB" sz="3000" kern="100" dirty="0">
              <a:effectLst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en-GB" sz="3000" kern="100" dirty="0">
                <a:effectLst/>
                <a:ea typeface="宋体" panose="02010600030101010101" pitchFamily="2" charset="-122"/>
              </a:rPr>
              <a:t>5. </a:t>
            </a:r>
            <a:r>
              <a:rPr lang="en-GB" sz="3000" b="1" u="sng" kern="100" dirty="0">
                <a:solidFill>
                  <a:schemeClr val="accent1"/>
                </a:solidFill>
                <a:ea typeface="宋体" panose="02010600030101010101" pitchFamily="2" charset="-122"/>
              </a:rPr>
              <a:t>To be honest</a:t>
            </a:r>
            <a:r>
              <a:rPr lang="en-GB" sz="3000" kern="100" dirty="0">
                <a:effectLst/>
                <a:ea typeface="宋体" panose="02010600030101010101" pitchFamily="2" charset="-122"/>
              </a:rPr>
              <a:t>, I don’t like his idea.</a:t>
            </a:r>
            <a:endParaRPr lang="en-GB" sz="3000" kern="100" dirty="0">
              <a:effectLst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en-GB" sz="3000" kern="100" dirty="0">
                <a:effectLst/>
                <a:ea typeface="宋体" panose="02010600030101010101" pitchFamily="2" charset="-122"/>
              </a:rPr>
              <a:t>6. I have to find a way </a:t>
            </a:r>
            <a:r>
              <a:rPr lang="en-GB" sz="3000" b="1" u="sng" kern="100" dirty="0">
                <a:solidFill>
                  <a:schemeClr val="accent1"/>
                </a:solidFill>
                <a:ea typeface="宋体" panose="02010600030101010101" pitchFamily="2" charset="-122"/>
              </a:rPr>
              <a:t>to save him</a:t>
            </a:r>
            <a:r>
              <a:rPr lang="en-GB" sz="3000" kern="100" dirty="0">
                <a:effectLst/>
                <a:ea typeface="宋体" panose="02010600030101010101" pitchFamily="2" charset="-122"/>
              </a:rPr>
              <a:t>.</a:t>
            </a:r>
            <a:endParaRPr lang="en-GB" sz="3000" kern="100" dirty="0">
              <a:effectLst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en-GB" sz="3000" kern="100" dirty="0">
                <a:effectLst/>
                <a:ea typeface="宋体" panose="02010600030101010101" pitchFamily="2" charset="-122"/>
              </a:rPr>
              <a:t>7. Huck felt bad </a:t>
            </a:r>
            <a:r>
              <a:rPr lang="en-GB" sz="3000" b="1" u="sng" kern="100" dirty="0">
                <a:solidFill>
                  <a:schemeClr val="accent1"/>
                </a:solidFill>
                <a:ea typeface="宋体" panose="02010600030101010101" pitchFamily="2" charset="-122"/>
              </a:rPr>
              <a:t>to have taken away</a:t>
            </a:r>
            <a:r>
              <a:rPr lang="en-GB" sz="3000" kern="100" dirty="0">
                <a:effectLst/>
                <a:ea typeface="宋体" panose="02010600030101010101" pitchFamily="2" charset="-122"/>
              </a:rPr>
              <a:t> the men’s boat.</a:t>
            </a:r>
            <a:endParaRPr lang="en-GB" sz="3000" kern="100" dirty="0">
              <a:effectLst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en-GB" sz="3000" kern="100" dirty="0">
                <a:effectLst/>
                <a:ea typeface="宋体" panose="02010600030101010101" pitchFamily="2" charset="-122"/>
              </a:rPr>
              <a:t>8. He arrived there without a penny in his pocket only </a:t>
            </a:r>
            <a:r>
              <a:rPr lang="en-GB" sz="3000" b="1" u="sng" kern="100" dirty="0">
                <a:solidFill>
                  <a:schemeClr val="accent1"/>
                </a:solidFill>
                <a:ea typeface="宋体" panose="02010600030101010101" pitchFamily="2" charset="-122"/>
              </a:rPr>
              <a:t>to find</a:t>
            </a:r>
            <a:r>
              <a:rPr lang="en-GB" sz="3000" kern="100" dirty="0">
                <a:effectLst/>
                <a:ea typeface="宋体" panose="02010600030101010101" pitchFamily="2" charset="-122"/>
              </a:rPr>
              <a:t> that there were no boats for…</a:t>
            </a:r>
            <a:endParaRPr lang="en-GB" sz="3000" kern="100" dirty="0">
              <a:effectLst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en-GB" sz="3000" kern="100" dirty="0">
                <a:effectLst/>
                <a:ea typeface="宋体" panose="02010600030101010101" pitchFamily="2" charset="-122"/>
              </a:rPr>
              <a:t>9. We paddled over and climbed on to the steamboat, </a:t>
            </a:r>
            <a:r>
              <a:rPr lang="en-GB" sz="3000" b="1" u="sng" kern="100" dirty="0">
                <a:solidFill>
                  <a:schemeClr val="accent1"/>
                </a:solidFill>
                <a:ea typeface="宋体" panose="02010600030101010101" pitchFamily="2" charset="-122"/>
              </a:rPr>
              <a:t>keeping</a:t>
            </a:r>
            <a:r>
              <a:rPr lang="en-GB" sz="3000" kern="100" dirty="0">
                <a:effectLst/>
                <a:ea typeface="宋体" panose="02010600030101010101" pitchFamily="2" charset="-122"/>
              </a:rPr>
              <a:t> as quiet as mice.</a:t>
            </a:r>
            <a:endParaRPr lang="en-GB" sz="3000" kern="100" dirty="0">
              <a:effectLst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zh-CN" dirty="0"/>
              <a:t>The usage of non-finite verbs</a:t>
            </a:r>
            <a:endParaRPr lang="zh-CN" altLang="en-US" dirty="0"/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27056" y="993913"/>
            <a:ext cx="11643024" cy="57434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200" kern="100" dirty="0">
                <a:effectLst/>
                <a:ea typeface="宋体" panose="02010600030101010101" pitchFamily="2" charset="-122"/>
              </a:rPr>
              <a:t>10. I could see a man </a:t>
            </a:r>
            <a:r>
              <a:rPr lang="en-GB" sz="3200" b="1" u="sng" kern="100" dirty="0">
                <a:solidFill>
                  <a:schemeClr val="accent1"/>
                </a:solidFill>
                <a:effectLst/>
                <a:ea typeface="宋体" panose="02010600030101010101" pitchFamily="2" charset="-122"/>
              </a:rPr>
              <a:t>lying</a:t>
            </a:r>
            <a:r>
              <a:rPr lang="en-GB" sz="3200" kern="100" dirty="0">
                <a:effectLst/>
                <a:ea typeface="宋体" panose="02010600030101010101" pitchFamily="2" charset="-122"/>
              </a:rPr>
              <a:t> on the floor, tied up with rope.</a:t>
            </a:r>
            <a:endParaRPr lang="en-GB" sz="3200" kern="100" dirty="0">
              <a:effectLst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en-GB" sz="3200" kern="100" dirty="0">
                <a:effectLst/>
                <a:ea typeface="宋体" panose="02010600030101010101" pitchFamily="2" charset="-122"/>
              </a:rPr>
              <a:t>11. There were two men </a:t>
            </a:r>
            <a:r>
              <a:rPr lang="en-GB" sz="3200" b="1" u="sng" kern="100" dirty="0">
                <a:solidFill>
                  <a:schemeClr val="accent1"/>
                </a:solidFill>
                <a:ea typeface="宋体" panose="02010600030101010101" pitchFamily="2" charset="-122"/>
              </a:rPr>
              <a:t>standing</a:t>
            </a:r>
            <a:r>
              <a:rPr lang="en-GB" sz="3200" kern="100" dirty="0">
                <a:effectLst/>
                <a:ea typeface="宋体" panose="02010600030101010101" pitchFamily="2" charset="-122"/>
              </a:rPr>
              <a:t> over him.</a:t>
            </a:r>
            <a:endParaRPr lang="en-GB" sz="3200" kern="100" dirty="0">
              <a:effectLst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en-GB" sz="3200" kern="100" dirty="0">
                <a:effectLst/>
                <a:ea typeface="宋体" panose="02010600030101010101" pitchFamily="2" charset="-122"/>
              </a:rPr>
              <a:t>12. I told the man I had left my family on a </a:t>
            </a:r>
            <a:r>
              <a:rPr lang="en-GB" sz="3200" b="1" u="sng" kern="100" dirty="0">
                <a:solidFill>
                  <a:schemeClr val="accent1"/>
                </a:solidFill>
                <a:ea typeface="宋体" panose="02010600030101010101" pitchFamily="2" charset="-122"/>
              </a:rPr>
              <a:t>sinking</a:t>
            </a:r>
            <a:r>
              <a:rPr lang="en-GB" sz="3200" kern="100" dirty="0">
                <a:effectLst/>
                <a:ea typeface="宋体" panose="02010600030101010101" pitchFamily="2" charset="-122"/>
              </a:rPr>
              <a:t> boat.</a:t>
            </a:r>
            <a:endParaRPr lang="en-GB" sz="3200" kern="100" dirty="0">
              <a:effectLst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en-GB" sz="3200" kern="100" dirty="0">
                <a:effectLst/>
                <a:ea typeface="宋体" panose="02010600030101010101" pitchFamily="2" charset="-122"/>
              </a:rPr>
              <a:t>13. The boat was full of </a:t>
            </a:r>
            <a:r>
              <a:rPr lang="en-GB" sz="3200" b="1" u="sng" kern="100" dirty="0">
                <a:solidFill>
                  <a:schemeClr val="accent1"/>
                </a:solidFill>
                <a:ea typeface="宋体" panose="02010600030101010101" pitchFamily="2" charset="-122"/>
              </a:rPr>
              <a:t>stolen</a:t>
            </a:r>
            <a:r>
              <a:rPr lang="en-GB" sz="3200" kern="100" dirty="0">
                <a:effectLst/>
                <a:ea typeface="宋体" panose="02010600030101010101" pitchFamily="2" charset="-122"/>
              </a:rPr>
              <a:t> things from the steamboat.</a:t>
            </a:r>
            <a:endParaRPr lang="en-GB" sz="3200" kern="100" dirty="0">
              <a:effectLst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en-GB" sz="3200" kern="100" dirty="0">
                <a:effectLst/>
                <a:ea typeface="宋体" panose="02010600030101010101" pitchFamily="2" charset="-122"/>
              </a:rPr>
              <a:t>14. Jim looked </a:t>
            </a:r>
            <a:r>
              <a:rPr lang="en-GB" sz="3200" b="1" u="sng" kern="100" dirty="0">
                <a:solidFill>
                  <a:schemeClr val="accent1"/>
                </a:solidFill>
                <a:ea typeface="宋体" panose="02010600030101010101" pitchFamily="2" charset="-122"/>
              </a:rPr>
              <a:t>terrified</a:t>
            </a:r>
            <a:r>
              <a:rPr lang="en-GB" sz="3200" kern="100" dirty="0">
                <a:effectLst/>
                <a:ea typeface="宋体" panose="02010600030101010101" pitchFamily="2" charset="-122"/>
              </a:rPr>
              <a:t>.</a:t>
            </a:r>
            <a:endParaRPr lang="en-GB" sz="3200" kern="100" dirty="0">
              <a:effectLst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en-GB" sz="3200" kern="100" dirty="0">
                <a:effectLst/>
                <a:ea typeface="宋体" panose="02010600030101010101" pitchFamily="2" charset="-122"/>
              </a:rPr>
              <a:t>15. We found the men’s boat </a:t>
            </a:r>
            <a:r>
              <a:rPr lang="en-GB" sz="3200" b="1" u="sng" kern="100" dirty="0">
                <a:solidFill>
                  <a:schemeClr val="accent1"/>
                </a:solidFill>
                <a:ea typeface="宋体" panose="02010600030101010101" pitchFamily="2" charset="-122"/>
              </a:rPr>
              <a:t>tied</a:t>
            </a:r>
            <a:r>
              <a:rPr lang="en-GB" sz="3200" kern="100" dirty="0">
                <a:effectLst/>
                <a:ea typeface="宋体" panose="02010600030101010101" pitchFamily="2" charset="-122"/>
              </a:rPr>
              <a:t> to the other side of the steamboat.</a:t>
            </a:r>
            <a:endParaRPr lang="en-GB" sz="3200" kern="100" dirty="0">
              <a:effectLst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en-GB" sz="3200" kern="100" dirty="0">
                <a:effectLst/>
                <a:ea typeface="宋体" panose="02010600030101010101" pitchFamily="2" charset="-122"/>
              </a:rPr>
              <a:t>16. He left school early, and as an adolescent, </a:t>
            </a:r>
            <a:r>
              <a:rPr lang="en-GB" sz="3200" b="1" u="sng" kern="100" dirty="0">
                <a:solidFill>
                  <a:schemeClr val="accent1"/>
                </a:solidFill>
                <a:ea typeface="宋体" panose="02010600030101010101" pitchFamily="2" charset="-122"/>
              </a:rPr>
              <a:t>determined to</a:t>
            </a:r>
            <a:r>
              <a:rPr lang="en-GB" sz="3200" kern="100" dirty="0">
                <a:effectLst/>
                <a:ea typeface="宋体" panose="02010600030101010101" pitchFamily="2" charset="-122"/>
              </a:rPr>
              <a:t> make his fortune, set off for New Orleans.</a:t>
            </a:r>
            <a:endParaRPr lang="en-GB" sz="3200" kern="100" dirty="0">
              <a:effectLst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en-GB" sz="3200" kern="100" dirty="0">
                <a:effectLst/>
                <a:ea typeface="宋体" panose="02010600030101010101" pitchFamily="2" charset="-122"/>
              </a:rPr>
              <a:t>17. </a:t>
            </a:r>
            <a:r>
              <a:rPr lang="en-GB" sz="3200" b="1" u="sng" kern="100" dirty="0">
                <a:solidFill>
                  <a:schemeClr val="accent1"/>
                </a:solidFill>
                <a:ea typeface="宋体" panose="02010600030101010101" pitchFamily="2" charset="-122"/>
              </a:rPr>
              <a:t>Forced</a:t>
            </a:r>
            <a:r>
              <a:rPr lang="en-GB" sz="3200" kern="100" dirty="0">
                <a:effectLst/>
                <a:ea typeface="宋体" panose="02010600030101010101" pitchFamily="2" charset="-122"/>
              </a:rPr>
              <a:t> to change his plans, he worked for several years on a steamboat.</a:t>
            </a:r>
            <a:endParaRPr lang="en-GB" sz="3200" kern="100" dirty="0">
              <a:effectLst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一、做宾语的非谓语动词</a:t>
            </a:r>
            <a:endParaRPr lang="en-GB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3200" dirty="0"/>
              <a:t>1. </a:t>
            </a:r>
            <a:r>
              <a:rPr lang="zh-CN" altLang="en-US" sz="3200" dirty="0"/>
              <a:t>常见的带动名词作宾语的词：</a:t>
            </a:r>
            <a:endParaRPr lang="en-GB" sz="3200" dirty="0"/>
          </a:p>
          <a:p>
            <a:r>
              <a:rPr lang="en-GB" sz="3200" dirty="0"/>
              <a:t>allow, avoid, appreciate, admit, consider, complete, delay, deny, enjoy, excuse, escape, finish, forbid, forgive, imagine, miss, mind, mention, permit, practise, risk, suggest, understand</a:t>
            </a:r>
            <a:endParaRPr lang="en-GB" sz="3200" dirty="0"/>
          </a:p>
          <a:p>
            <a:r>
              <a:rPr lang="en-GB" sz="3200" dirty="0"/>
              <a:t>look forward to,</a:t>
            </a:r>
            <a:r>
              <a:rPr lang="zh-CN" altLang="en-US" sz="3200" dirty="0"/>
              <a:t> </a:t>
            </a:r>
            <a:r>
              <a:rPr lang="en-GB" sz="3200" dirty="0"/>
              <a:t>be/get used to, pay attention to, lead to, be addicted to</a:t>
            </a:r>
            <a:endParaRPr lang="en-GB" sz="3200" dirty="0"/>
          </a:p>
          <a:p>
            <a:r>
              <a:rPr lang="en-GB" sz="3200" dirty="0"/>
              <a:t>on the way to (doing) </a:t>
            </a:r>
            <a:r>
              <a:rPr lang="en-GB" sz="3200" dirty="0" err="1"/>
              <a:t>sth</a:t>
            </a:r>
            <a:r>
              <a:rPr lang="en-GB" sz="3200" dirty="0"/>
              <a:t>.,</a:t>
            </a:r>
            <a:r>
              <a:rPr lang="zh-CN" altLang="en-US" sz="3200" dirty="0"/>
              <a:t> </a:t>
            </a:r>
            <a:r>
              <a:rPr lang="en-GB" sz="3200" dirty="0"/>
              <a:t>an approach to (doing) </a:t>
            </a:r>
            <a:r>
              <a:rPr lang="en-GB" sz="3200" dirty="0" err="1"/>
              <a:t>sth</a:t>
            </a:r>
            <a:r>
              <a:rPr lang="en-GB" sz="3200" dirty="0"/>
              <a:t>., the key to (doing) </a:t>
            </a:r>
            <a:r>
              <a:rPr lang="en-GB" sz="3200" dirty="0" err="1"/>
              <a:t>sth</a:t>
            </a:r>
            <a:r>
              <a:rPr lang="en-GB" sz="3200" dirty="0"/>
              <a:t>., a solution to (doing) </a:t>
            </a:r>
            <a:r>
              <a:rPr lang="en-GB" sz="3200" dirty="0" err="1"/>
              <a:t>sth</a:t>
            </a:r>
            <a:r>
              <a:rPr lang="en-GB" sz="3200" dirty="0"/>
              <a:t>.</a:t>
            </a:r>
            <a:endParaRPr lang="en-GB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一、做宾语的非谓语动词</a:t>
            </a:r>
            <a:endParaRPr lang="en-GB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GB" sz="3200" dirty="0"/>
              <a:t>2. </a:t>
            </a:r>
            <a:r>
              <a:rPr lang="en-GB" sz="3200" dirty="0" err="1"/>
              <a:t>只能跟不定式</a:t>
            </a:r>
            <a:r>
              <a:rPr lang="en-GB" sz="3200" dirty="0"/>
              <a:t>：</a:t>
            </a:r>
            <a:endParaRPr lang="en-GB" sz="3200" dirty="0"/>
          </a:p>
          <a:p>
            <a:pPr>
              <a:spcBef>
                <a:spcPts val="600"/>
              </a:spcBef>
            </a:pPr>
            <a:r>
              <a:rPr lang="en-GB" sz="3200" dirty="0"/>
              <a:t>pretend, refuse, manage, promise, afford, arrange, demand, decide, determine, would like…</a:t>
            </a:r>
            <a:endParaRPr lang="en-GB" sz="3200" dirty="0"/>
          </a:p>
          <a:p>
            <a:pPr marL="0" indent="0">
              <a:spcBef>
                <a:spcPts val="600"/>
              </a:spcBef>
              <a:buNone/>
            </a:pPr>
            <a:r>
              <a:rPr lang="en-GB" sz="3200" dirty="0" err="1"/>
              <a:t>注意</a:t>
            </a:r>
            <a:r>
              <a:rPr lang="zh-CN" altLang="en-US" sz="3200" dirty="0"/>
              <a:t>：</a:t>
            </a:r>
            <a:endParaRPr lang="en-GB" altLang="zh-CN" sz="3200" dirty="0"/>
          </a:p>
          <a:p>
            <a:pPr>
              <a:spcBef>
                <a:spcPts val="600"/>
              </a:spcBef>
            </a:pPr>
            <a:r>
              <a:rPr lang="en-GB" sz="3200" b="1" dirty="0">
                <a:solidFill>
                  <a:srgbClr val="C00000"/>
                </a:solidFill>
              </a:rPr>
              <a:t>hope/suggest/demand </a:t>
            </a:r>
            <a:r>
              <a:rPr lang="en-GB" sz="3200" b="1" dirty="0" err="1">
                <a:solidFill>
                  <a:srgbClr val="C00000"/>
                </a:solidFill>
              </a:rPr>
              <a:t>后不能跟sb</a:t>
            </a:r>
            <a:r>
              <a:rPr lang="en-GB" sz="3200" b="1" dirty="0">
                <a:solidFill>
                  <a:srgbClr val="C00000"/>
                </a:solidFill>
              </a:rPr>
              <a:t>. to do</a:t>
            </a:r>
            <a:endParaRPr lang="en-GB" sz="3200" b="1" dirty="0">
              <a:solidFill>
                <a:srgbClr val="C00000"/>
              </a:solidFill>
            </a:endParaRPr>
          </a:p>
          <a:p>
            <a:pPr>
              <a:spcBef>
                <a:spcPts val="600"/>
              </a:spcBef>
            </a:pPr>
            <a:r>
              <a:rPr lang="en-GB" sz="3200" b="1" dirty="0">
                <a:solidFill>
                  <a:srgbClr val="C00000"/>
                </a:solidFill>
              </a:rPr>
              <a:t>allow, advise, forbid, permit </a:t>
            </a:r>
            <a:r>
              <a:rPr lang="zh-CN" altLang="en-US" sz="3200" dirty="0"/>
              <a:t>等动词的特殊性 </a:t>
            </a:r>
            <a:endParaRPr lang="zh-CN" altLang="en-US" sz="3200" dirty="0"/>
          </a:p>
          <a:p>
            <a:pPr marL="0" indent="0">
              <a:spcBef>
                <a:spcPts val="600"/>
              </a:spcBef>
              <a:buNone/>
            </a:pPr>
            <a:r>
              <a:rPr lang="zh-CN" altLang="en-US" sz="3200" dirty="0"/>
              <a:t>～ </a:t>
            </a:r>
            <a:r>
              <a:rPr lang="en-US" altLang="zh-CN" sz="3200" dirty="0"/>
              <a:t>+ ______ </a:t>
            </a:r>
            <a:r>
              <a:rPr lang="en-GB" sz="3200" dirty="0" err="1"/>
              <a:t>sth</a:t>
            </a:r>
            <a:r>
              <a:rPr lang="en-GB" sz="3200" dirty="0"/>
              <a:t>. </a:t>
            </a:r>
            <a:endParaRPr lang="en-GB" sz="3200" dirty="0"/>
          </a:p>
          <a:p>
            <a:pPr marL="0" indent="0">
              <a:spcBef>
                <a:spcPts val="600"/>
              </a:spcBef>
              <a:buNone/>
            </a:pPr>
            <a:r>
              <a:rPr lang="en-GB" sz="3200" dirty="0"/>
              <a:t>～ + sb. ______ </a:t>
            </a:r>
            <a:r>
              <a:rPr lang="en-GB" sz="3200" dirty="0" err="1"/>
              <a:t>sth</a:t>
            </a:r>
            <a:r>
              <a:rPr lang="en-GB" sz="3200" dirty="0"/>
              <a:t>.</a:t>
            </a:r>
            <a:endParaRPr lang="en-GB" sz="3200" dirty="0"/>
          </a:p>
          <a:p>
            <a:pPr marL="0" indent="0">
              <a:spcBef>
                <a:spcPts val="600"/>
              </a:spcBef>
              <a:buNone/>
            </a:pPr>
            <a:r>
              <a:rPr lang="en-GB" sz="3200" dirty="0"/>
              <a:t>We don’t allow _________ (wear) long hair at school.</a:t>
            </a:r>
            <a:endParaRPr lang="en-GB" sz="3200" dirty="0"/>
          </a:p>
          <a:p>
            <a:pPr marL="0" indent="0">
              <a:spcBef>
                <a:spcPts val="600"/>
              </a:spcBef>
              <a:buNone/>
            </a:pPr>
            <a:r>
              <a:rPr lang="en-GB" sz="3200" dirty="0"/>
              <a:t>It’s not allowed for boys ________ (wear) long hair at school.</a:t>
            </a:r>
            <a:endParaRPr lang="en-GB" sz="3200" dirty="0"/>
          </a:p>
        </p:txBody>
      </p:sp>
      <p:sp>
        <p:nvSpPr>
          <p:cNvPr id="4" name="文本框 3"/>
          <p:cNvSpPr txBox="1"/>
          <p:nvPr/>
        </p:nvSpPr>
        <p:spPr>
          <a:xfrm>
            <a:off x="1247361" y="3955774"/>
            <a:ext cx="1282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C00000"/>
                </a:solidFill>
              </a:rPr>
              <a:t>doing</a:t>
            </a:r>
            <a:endParaRPr lang="en-GB" sz="3200" b="1" dirty="0">
              <a:solidFill>
                <a:srgbClr val="C0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848675" y="4483849"/>
            <a:ext cx="1282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C00000"/>
                </a:solidFill>
              </a:rPr>
              <a:t>to do</a:t>
            </a:r>
            <a:endParaRPr lang="en-GB" sz="3200" b="1" dirty="0">
              <a:solidFill>
                <a:srgbClr val="C0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183831" y="4984118"/>
            <a:ext cx="1577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C00000"/>
                </a:solidFill>
              </a:rPr>
              <a:t>wearing</a:t>
            </a:r>
            <a:endParaRPr lang="en-GB" sz="3200" b="1" dirty="0">
              <a:solidFill>
                <a:srgbClr val="C0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573327" y="5481360"/>
            <a:ext cx="1577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C00000"/>
                </a:solidFill>
              </a:rPr>
              <a:t>to wear</a:t>
            </a:r>
            <a:endParaRPr lang="en-GB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一、做宾语的非谓语动词</a:t>
            </a:r>
            <a:endParaRPr lang="en-GB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3200" dirty="0"/>
              <a:t>3. </a:t>
            </a:r>
            <a:r>
              <a:rPr lang="zh-CN" altLang="en-US" sz="3200" dirty="0"/>
              <a:t>既可以带动名词又可接不定式，且意思不同的动词</a:t>
            </a:r>
            <a:endParaRPr lang="zh-CN" altLang="en-US" sz="3200" dirty="0"/>
          </a:p>
          <a:p>
            <a:pPr marL="0" indent="0">
              <a:buNone/>
            </a:pPr>
            <a:r>
              <a:rPr lang="zh-CN" altLang="en-US" sz="3200" dirty="0"/>
              <a:t>  </a:t>
            </a:r>
            <a:r>
              <a:rPr lang="en-GB" sz="3200" b="1" dirty="0">
                <a:solidFill>
                  <a:srgbClr val="C00000"/>
                </a:solidFill>
              </a:rPr>
              <a:t>forget, remember, regret; mean, try, go on, stop, can’t help</a:t>
            </a:r>
            <a:endParaRPr lang="en-GB" sz="32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GB" sz="3200" dirty="0"/>
              <a:t>4. </a:t>
            </a:r>
            <a:r>
              <a:rPr lang="en-GB" sz="3200" b="1" dirty="0">
                <a:solidFill>
                  <a:srgbClr val="C00000"/>
                </a:solidFill>
              </a:rPr>
              <a:t>need,</a:t>
            </a:r>
            <a:r>
              <a:rPr lang="en-US" altLang="en-GB" sz="3200" b="1" dirty="0">
                <a:solidFill>
                  <a:srgbClr val="C00000"/>
                </a:solidFill>
              </a:rPr>
              <a:t>want, require,</a:t>
            </a:r>
            <a:r>
              <a:rPr lang="en-GB" sz="3200" b="1" dirty="0">
                <a:solidFill>
                  <a:srgbClr val="C00000"/>
                </a:solidFill>
              </a:rPr>
              <a:t> be worth + doing </a:t>
            </a:r>
            <a:r>
              <a:rPr lang="zh-CN" altLang="en-US" sz="3200" dirty="0"/>
              <a:t>主动形式表被动含义</a:t>
            </a:r>
            <a:endParaRPr lang="zh-CN" altLang="en-US" sz="3200" dirty="0"/>
          </a:p>
          <a:p>
            <a:pPr marL="0" indent="0">
              <a:buNone/>
            </a:pPr>
            <a:r>
              <a:rPr lang="zh-CN" altLang="en-US" sz="3200" dirty="0"/>
              <a:t> </a:t>
            </a:r>
            <a:r>
              <a:rPr lang="en-GB" sz="3200" dirty="0"/>
              <a:t>The flower needs __________ (water).</a:t>
            </a:r>
            <a:endParaRPr lang="en-GB" sz="3200" dirty="0"/>
          </a:p>
          <a:p>
            <a:pPr marL="0" indent="0">
              <a:buNone/>
            </a:pPr>
            <a:r>
              <a:rPr lang="en-GB" sz="3200" dirty="0"/>
              <a:t> This book is worth ____________ (read).</a:t>
            </a:r>
            <a:endParaRPr lang="en-GB" sz="3200" dirty="0"/>
          </a:p>
        </p:txBody>
      </p:sp>
      <p:sp>
        <p:nvSpPr>
          <p:cNvPr id="4" name="文本框 3"/>
          <p:cNvSpPr txBox="1"/>
          <p:nvPr/>
        </p:nvSpPr>
        <p:spPr>
          <a:xfrm>
            <a:off x="3615736" y="2653466"/>
            <a:ext cx="1833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C00000"/>
                </a:solidFill>
              </a:rPr>
              <a:t>watering</a:t>
            </a:r>
            <a:endParaRPr lang="en-GB" sz="3200" b="1" dirty="0">
              <a:solidFill>
                <a:srgbClr val="C0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049755" y="2653466"/>
            <a:ext cx="2915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C00000"/>
                </a:solidFill>
              </a:rPr>
              <a:t>= to be watered</a:t>
            </a:r>
            <a:endParaRPr lang="en-GB" sz="3200" b="1" dirty="0">
              <a:solidFill>
                <a:srgbClr val="C0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115704" y="3197301"/>
            <a:ext cx="1577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C00000"/>
                </a:solidFill>
              </a:rPr>
              <a:t>reading</a:t>
            </a:r>
            <a:endParaRPr lang="en-GB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二、做宾补的非谓语动词</a:t>
            </a:r>
            <a:endParaRPr lang="en-GB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3200" dirty="0"/>
              <a:t>1. </a:t>
            </a:r>
            <a:r>
              <a:rPr lang="zh-CN" altLang="en-US" sz="3200" dirty="0"/>
              <a:t>感官动词后 </a:t>
            </a:r>
            <a:r>
              <a:rPr lang="en-US" altLang="zh-CN" sz="3200" dirty="0"/>
              <a:t>(hear/notice/see)</a:t>
            </a:r>
            <a:endParaRPr lang="en-US" altLang="zh-CN" sz="3200" dirty="0"/>
          </a:p>
          <a:p>
            <a:pPr marL="0" indent="0">
              <a:buNone/>
            </a:pPr>
            <a:r>
              <a:rPr lang="en-US" altLang="zh-CN" sz="3200" dirty="0"/>
              <a:t>I saw him _______ (talk) with the old man just now.</a:t>
            </a:r>
            <a:endParaRPr lang="en-US" altLang="zh-CN" sz="3200" dirty="0"/>
          </a:p>
          <a:p>
            <a:pPr marL="0" indent="0">
              <a:buNone/>
            </a:pPr>
            <a:r>
              <a:rPr lang="zh-CN" altLang="en-US" sz="3200" dirty="0"/>
              <a:t>被动：</a:t>
            </a:r>
            <a:r>
              <a:rPr lang="en-US" altLang="zh-CN" sz="3200" dirty="0"/>
              <a:t>He was seen ___________ with the old man just now.</a:t>
            </a:r>
            <a:endParaRPr lang="en-US" altLang="zh-CN" sz="3200" dirty="0"/>
          </a:p>
          <a:p>
            <a:pPr marL="0" indent="0">
              <a:buNone/>
            </a:pPr>
            <a:r>
              <a:rPr lang="en-US" altLang="zh-CN" sz="3200" dirty="0"/>
              <a:t>I saw him _________ (talk) with the old man when I passed by the room just now.</a:t>
            </a:r>
            <a:endParaRPr lang="en-US" altLang="zh-CN" sz="3200" dirty="0"/>
          </a:p>
          <a:p>
            <a:pPr marL="0" indent="0">
              <a:buNone/>
            </a:pPr>
            <a:r>
              <a:rPr lang="zh-CN" altLang="en-US" sz="3200" dirty="0"/>
              <a:t>被动：</a:t>
            </a:r>
            <a:r>
              <a:rPr lang="en-US" altLang="zh-CN" sz="3200" dirty="0"/>
              <a:t>He was seen __________ with the old man when I passed by the room just now.</a:t>
            </a:r>
            <a:endParaRPr lang="en-US" altLang="zh-CN" sz="3200" dirty="0"/>
          </a:p>
          <a:p>
            <a:pPr marL="0" indent="0">
              <a:buNone/>
            </a:pPr>
            <a:r>
              <a:rPr lang="en-US" altLang="zh-CN" sz="3200" dirty="0"/>
              <a:t>I saw him _________ (knock) over by the old man.</a:t>
            </a:r>
            <a:endParaRPr lang="en-US" altLang="zh-CN" sz="3200" dirty="0"/>
          </a:p>
          <a:p>
            <a:pPr marL="0" indent="0">
              <a:buNone/>
            </a:pPr>
            <a:r>
              <a:rPr lang="zh-CN" altLang="en-US" sz="3200" dirty="0"/>
              <a:t>被动：</a:t>
            </a:r>
            <a:r>
              <a:rPr lang="en-US" altLang="zh-CN" sz="3200" dirty="0"/>
              <a:t>He was seen __________ over by the old man.</a:t>
            </a:r>
            <a:endParaRPr lang="en-US" altLang="zh-CN" sz="3200" dirty="0"/>
          </a:p>
        </p:txBody>
      </p:sp>
      <p:sp>
        <p:nvSpPr>
          <p:cNvPr id="4" name="文本框 3"/>
          <p:cNvSpPr txBox="1"/>
          <p:nvPr/>
        </p:nvSpPr>
        <p:spPr>
          <a:xfrm>
            <a:off x="1969816" y="1485066"/>
            <a:ext cx="1833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C00000"/>
                </a:solidFill>
              </a:rPr>
              <a:t>talk</a:t>
            </a:r>
            <a:endParaRPr lang="en-GB" sz="3200" b="1" dirty="0">
              <a:solidFill>
                <a:srgbClr val="C0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115704" y="2069841"/>
            <a:ext cx="1577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C00000"/>
                </a:solidFill>
              </a:rPr>
              <a:t>to talk</a:t>
            </a:r>
            <a:endParaRPr lang="en-GB" sz="3200" b="1" dirty="0">
              <a:solidFill>
                <a:srgbClr val="C0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291130" y="2613976"/>
            <a:ext cx="1577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C00000"/>
                </a:solidFill>
              </a:rPr>
              <a:t>talking</a:t>
            </a:r>
            <a:endParaRPr lang="en-GB" sz="3200" b="1" dirty="0">
              <a:solidFill>
                <a:srgbClr val="C0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115704" y="3587693"/>
            <a:ext cx="1577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C00000"/>
                </a:solidFill>
              </a:rPr>
              <a:t>talking</a:t>
            </a:r>
            <a:endParaRPr lang="en-GB" sz="3200" b="1" dirty="0">
              <a:solidFill>
                <a:srgbClr val="C0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91088" y="4635934"/>
            <a:ext cx="1777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C00000"/>
                </a:solidFill>
              </a:rPr>
              <a:t>knocked</a:t>
            </a:r>
            <a:endParaRPr lang="en-GB" sz="3200" b="1" dirty="0">
              <a:solidFill>
                <a:srgbClr val="C0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015662" y="5220709"/>
            <a:ext cx="1777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C00000"/>
                </a:solidFill>
              </a:rPr>
              <a:t>knocked</a:t>
            </a:r>
            <a:endParaRPr lang="en-GB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二、做宾补的非谓语动词</a:t>
            </a:r>
            <a:endParaRPr lang="en-GB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altLang="zh-CN" sz="3200" dirty="0"/>
              <a:t>2. have/get </a:t>
            </a:r>
            <a:r>
              <a:rPr lang="zh-CN" altLang="en-US" sz="3200" dirty="0"/>
              <a:t>后接三种形式的区别</a:t>
            </a:r>
            <a:endParaRPr lang="zh-CN" altLang="en-US" sz="3200" dirty="0"/>
          </a:p>
          <a:p>
            <a:pPr>
              <a:spcBef>
                <a:spcPts val="600"/>
              </a:spcBef>
            </a:pPr>
            <a:r>
              <a:rPr lang="en-US" altLang="zh-CN" sz="3200" b="1" dirty="0">
                <a:solidFill>
                  <a:schemeClr val="accent1"/>
                </a:solidFill>
              </a:rPr>
              <a:t>have/get </a:t>
            </a:r>
            <a:r>
              <a:rPr lang="en-US" altLang="zh-CN" sz="3200" b="1" dirty="0" err="1">
                <a:solidFill>
                  <a:schemeClr val="accent1"/>
                </a:solidFill>
              </a:rPr>
              <a:t>sth</a:t>
            </a:r>
            <a:r>
              <a:rPr lang="en-US" altLang="zh-CN" sz="3200" b="1" dirty="0">
                <a:solidFill>
                  <a:schemeClr val="accent1"/>
                </a:solidFill>
              </a:rPr>
              <a:t>. done</a:t>
            </a:r>
            <a:r>
              <a:rPr lang="en-US" altLang="zh-CN" sz="3200" dirty="0"/>
              <a:t> </a:t>
            </a:r>
            <a:r>
              <a:rPr lang="zh-CN" altLang="en-US" sz="3200" dirty="0"/>
              <a:t>让</a:t>
            </a:r>
            <a:r>
              <a:rPr lang="en-US" altLang="zh-CN" sz="3200" dirty="0"/>
              <a:t>……</a:t>
            </a:r>
            <a:r>
              <a:rPr lang="zh-CN" altLang="en-US" sz="3200" dirty="0"/>
              <a:t>做；遭受损失</a:t>
            </a:r>
            <a:endParaRPr lang="en-GB" altLang="zh-CN" sz="3200" dirty="0"/>
          </a:p>
          <a:p>
            <a:pPr marL="0" indent="0">
              <a:spcBef>
                <a:spcPts val="600"/>
              </a:spcBef>
              <a:buNone/>
            </a:pPr>
            <a:r>
              <a:rPr lang="en-GB" altLang="zh-CN" sz="3200" dirty="0"/>
              <a:t>   </a:t>
            </a:r>
            <a:r>
              <a:rPr lang="en-US" altLang="zh-CN" sz="3200" dirty="0"/>
              <a:t>I will have/get my bike ________ (repair). </a:t>
            </a:r>
            <a:endParaRPr lang="en-US" altLang="zh-CN" sz="3200" dirty="0"/>
          </a:p>
          <a:p>
            <a:pPr>
              <a:spcBef>
                <a:spcPts val="600"/>
              </a:spcBef>
            </a:pPr>
            <a:r>
              <a:rPr lang="en-US" altLang="zh-CN" sz="3200" b="1" dirty="0">
                <a:solidFill>
                  <a:schemeClr val="accent1"/>
                </a:solidFill>
              </a:rPr>
              <a:t>have… doing </a:t>
            </a:r>
            <a:r>
              <a:rPr lang="zh-CN" altLang="en-US" sz="3200" dirty="0"/>
              <a:t>让</a:t>
            </a:r>
            <a:r>
              <a:rPr lang="en-US" altLang="zh-CN" sz="3200" dirty="0"/>
              <a:t>……</a:t>
            </a:r>
            <a:r>
              <a:rPr lang="zh-CN" altLang="en-US" sz="3200" dirty="0"/>
              <a:t>一直做、放纵</a:t>
            </a:r>
            <a:r>
              <a:rPr lang="en-US" altLang="zh-CN" sz="3200" dirty="0"/>
              <a:t>……</a:t>
            </a:r>
            <a:r>
              <a:rPr lang="zh-CN" altLang="en-US" sz="3200" dirty="0"/>
              <a:t>做 </a:t>
            </a:r>
            <a:endParaRPr lang="zh-CN" altLang="en-US" sz="3200" dirty="0"/>
          </a:p>
          <a:p>
            <a:pPr marL="0" indent="0">
              <a:spcBef>
                <a:spcPts val="600"/>
              </a:spcBef>
              <a:buNone/>
            </a:pPr>
            <a:r>
              <a:rPr lang="zh-CN" altLang="en-US" sz="3200" dirty="0"/>
              <a:t>   </a:t>
            </a:r>
            <a:r>
              <a:rPr lang="en-US" altLang="zh-CN" sz="3200" dirty="0"/>
              <a:t>I am sorry to have you ________ (wait). </a:t>
            </a:r>
            <a:endParaRPr lang="en-US" altLang="zh-CN" sz="3200" dirty="0"/>
          </a:p>
          <a:p>
            <a:pPr>
              <a:spcBef>
                <a:spcPts val="600"/>
              </a:spcBef>
            </a:pPr>
            <a:r>
              <a:rPr lang="en-US" altLang="zh-CN" sz="3200" b="1" dirty="0">
                <a:solidFill>
                  <a:schemeClr val="accent1"/>
                </a:solidFill>
              </a:rPr>
              <a:t>have sb. do = get sb. to do</a:t>
            </a:r>
            <a:endParaRPr lang="en-US" altLang="zh-CN" sz="3200" b="1" dirty="0">
              <a:solidFill>
                <a:schemeClr val="accent1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altLang="zh-CN" sz="3200" dirty="0"/>
              <a:t>   Mother had me _____ (go) to the shop and buy some salt.</a:t>
            </a:r>
            <a:endParaRPr lang="en-US" altLang="zh-CN" sz="3200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altLang="zh-CN" sz="3200" dirty="0"/>
              <a:t>Alexander tried to get his work ___________ (recognise) in the medical circles.</a:t>
            </a:r>
            <a:endParaRPr lang="en-GB" altLang="zh-CN" sz="3200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altLang="zh-CN" sz="3200" dirty="0"/>
              <a:t>If you have illegal immigrants __________ (come) in, many local workers will lose their jobs. </a:t>
            </a:r>
            <a:endParaRPr lang="en-US" altLang="zh-CN" sz="3200" dirty="0"/>
          </a:p>
        </p:txBody>
      </p:sp>
      <p:sp>
        <p:nvSpPr>
          <p:cNvPr id="10" name="文本框 9"/>
          <p:cNvSpPr txBox="1"/>
          <p:nvPr/>
        </p:nvSpPr>
        <p:spPr>
          <a:xfrm>
            <a:off x="5918402" y="4512253"/>
            <a:ext cx="2305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C00000"/>
                </a:solidFill>
              </a:rPr>
              <a:t>recognised</a:t>
            </a:r>
            <a:endParaRPr lang="en-GB" sz="3200" b="1" dirty="0">
              <a:solidFill>
                <a:srgbClr val="C0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897832" y="5458894"/>
            <a:ext cx="1777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C00000"/>
                </a:solidFill>
              </a:rPr>
              <a:t>coming</a:t>
            </a:r>
            <a:endParaRPr lang="en-GB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tags/tag1.xml><?xml version="1.0" encoding="utf-8"?>
<p:tagLst xmlns:p="http://schemas.openxmlformats.org/presentationml/2006/main">
  <p:tag name="PA" val="v4.0.0"/>
</p:tagLst>
</file>

<file path=ppt/tags/tag2.xml><?xml version="1.0" encoding="utf-8"?>
<p:tagLst xmlns:p="http://schemas.openxmlformats.org/presentationml/2006/main">
  <p:tag name="PA" val="v4.0.0"/>
</p:tagLst>
</file>

<file path=ppt/tags/tag3.xml><?xml version="1.0" encoding="utf-8"?>
<p:tagLst xmlns:p="http://schemas.openxmlformats.org/presentationml/2006/main">
  <p:tag name="PA" val="v4.0.0"/>
</p:tagLst>
</file>

<file path=ppt/tags/tag4.xml><?xml version="1.0" encoding="utf-8"?>
<p:tagLst xmlns:p="http://schemas.openxmlformats.org/presentationml/2006/main">
  <p:tag name="PA" val="v4.0.0"/>
</p:tagLst>
</file>

<file path=ppt/tags/tag5.xml><?xml version="1.0" encoding="utf-8"?>
<p:tagLst xmlns:p="http://schemas.openxmlformats.org/presentationml/2006/main">
  <p:tag name="PA" val="v4.0.0"/>
</p:tagLst>
</file>

<file path=ppt/tags/tag6.xml><?xml version="1.0" encoding="utf-8"?>
<p:tagLst xmlns:p="http://schemas.openxmlformats.org/presentationml/2006/main">
  <p:tag name="PA" val="v4.0.0"/>
</p:tagLst>
</file>

<file path=ppt/tags/tag7.xml><?xml version="1.0" encoding="utf-8"?>
<p:tagLst xmlns:p="http://schemas.openxmlformats.org/presentationml/2006/main">
  <p:tag name="commondata" val="eyJoZGlkIjoiYzBmNmNjMTJiN2IxZjNkMTMwYTQzMDg4M2YxNTIzNTIifQ=="/>
</p:tagLst>
</file>

<file path=ppt/theme/theme1.xml><?xml version="1.0" encoding="utf-8"?>
<a:theme xmlns:a="http://schemas.openxmlformats.org/drawingml/2006/main" name="Office 主题​​">
  <a:themeElements>
    <a:clrScheme name="绿色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集体备课模板">
      <a:majorFont>
        <a:latin typeface="Britannic Bold"/>
        <a:ea typeface="楷体"/>
        <a:cs typeface=""/>
      </a:majorFont>
      <a:minorFont>
        <a:latin typeface="Calibri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5485</Words>
  <Application>WPS 演示</Application>
  <PresentationFormat>宽屏</PresentationFormat>
  <Paragraphs>237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8" baseType="lpstr">
      <vt:lpstr>Arial</vt:lpstr>
      <vt:lpstr>宋体</vt:lpstr>
      <vt:lpstr>Wingdings</vt:lpstr>
      <vt:lpstr>Bahnschrift Light SemiCondensed</vt:lpstr>
      <vt:lpstr>微软雅黑</vt:lpstr>
      <vt:lpstr>楷体</vt:lpstr>
      <vt:lpstr>Britannic Bold</vt:lpstr>
      <vt:lpstr>Calibri Light</vt:lpstr>
      <vt:lpstr>Calibri</vt:lpstr>
      <vt:lpstr>Calibri</vt:lpstr>
      <vt:lpstr>Arial Unicode MS</vt:lpstr>
      <vt:lpstr>等线</vt:lpstr>
      <vt:lpstr>Office 主题​​</vt:lpstr>
      <vt:lpstr>PowerPoint 演示文稿</vt:lpstr>
      <vt:lpstr>Non-finite verbs</vt:lpstr>
      <vt:lpstr>The usage of non-finite verbs</vt:lpstr>
      <vt:lpstr>The usage of non-finite verbs</vt:lpstr>
      <vt:lpstr>一、做宾语的非谓语动词</vt:lpstr>
      <vt:lpstr>一、做宾语的非谓语动词</vt:lpstr>
      <vt:lpstr>一、做宾语的非谓语动词</vt:lpstr>
      <vt:lpstr>二、做宾补的非谓语动词</vt:lpstr>
      <vt:lpstr>二、做宾补的非谓语动词</vt:lpstr>
      <vt:lpstr>三、做定语的非谓语动词</vt:lpstr>
      <vt:lpstr>三、做定语的非谓语动词</vt:lpstr>
      <vt:lpstr>四、做状语的非谓语动词</vt:lpstr>
      <vt:lpstr>四、做状语的非谓语动词</vt:lpstr>
      <vt:lpstr>五、不定式的时态</vt:lpstr>
      <vt:lpstr>六. with + 宾语 + to do/done/doing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邵 宇杰</dc:creator>
  <cp:lastModifiedBy>华溪</cp:lastModifiedBy>
  <cp:revision>49</cp:revision>
  <dcterms:created xsi:type="dcterms:W3CDTF">2021-01-05T03:22:00Z</dcterms:created>
  <dcterms:modified xsi:type="dcterms:W3CDTF">2023-12-17T13:39:11Z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73C9681C97BC4B7DA949FF41C4867BCC_12</vt:lpwstr>
  </property>
  <property fmtid="{D5CDD505-2E9C-101B-9397-08002B2CF9AE}" pid="3" name="KSOProductBuildVer">
    <vt:lpwstr>2052-12.1.0.16120</vt:lpwstr>
  </property>
</Properties>
</file>