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sldIdLst>
    <p:sldId id="456" r:id="rId4"/>
    <p:sldId id="455" r:id="rId6"/>
    <p:sldId id="429" r:id="rId7"/>
    <p:sldId id="451" r:id="rId8"/>
    <p:sldId id="452" r:id="rId9"/>
    <p:sldId id="454" r:id="rId10"/>
    <p:sldId id="437" r:id="rId11"/>
    <p:sldId id="431" r:id="rId12"/>
    <p:sldId id="434" r:id="rId13"/>
    <p:sldId id="438" r:id="rId14"/>
    <p:sldId id="433" r:id="rId15"/>
    <p:sldId id="432" r:id="rId16"/>
    <p:sldId id="447" r:id="rId17"/>
    <p:sldId id="448" r:id="rId18"/>
    <p:sldId id="449" r:id="rId19"/>
    <p:sldId id="444" r:id="rId20"/>
    <p:sldId id="445" r:id="rId21"/>
    <p:sldId id="450" r:id="rId22"/>
    <p:sldId id="462" r:id="rId23"/>
    <p:sldId id="428" r:id="rId24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0" userDrawn="1">
          <p15:clr>
            <a:srgbClr val="A4A3A4"/>
          </p15:clr>
        </p15:guide>
        <p15:guide id="2" pos="2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 showGuides="1">
      <p:cViewPr varScale="1">
        <p:scale>
          <a:sx n="94" d="100"/>
          <a:sy n="94" d="100"/>
        </p:scale>
        <p:origin x="114" y="84"/>
      </p:cViewPr>
      <p:guideLst>
        <p:guide orient="horz" pos="1590"/>
        <p:guide pos="270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5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ACA7-A5C5-4EEF-B785-E78B13277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ACA7-A5C5-4EEF-B785-E78B13277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8ACA7-A5C5-4EEF-B785-E78B13277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</a:fld>
            <a:endParaRPr lang="en-US" sz="1000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16" y="210344"/>
            <a:ext cx="705222" cy="705222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the title text content</a:t>
            </a:r>
            <a:endParaRPr lang="zh-CN" altLang="en-US" sz="105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184649" y="250504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1800">
              <a:solidFill>
                <a:schemeClr val="lt1"/>
              </a:solidFill>
            </a:endParaRPr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sz="1800">
              <a:solidFill>
                <a:schemeClr val="lt1"/>
              </a:solidFill>
            </a:endParaRPr>
          </a:p>
        </p:txBody>
      </p:sp>
      <p:sp>
        <p:nvSpPr>
          <p:cNvPr id="7" name="Slide Number Placeholder 5"/>
          <p:cNvSpPr txBox="1"/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>
                <a:solidFill>
                  <a:schemeClr val="bg1"/>
                </a:solidFill>
              </a:rPr>
            </a:fld>
            <a:endParaRPr lang="en-US" sz="1000" smtClean="0">
              <a:solidFill>
                <a:schemeClr val="bg1"/>
              </a:solidFill>
            </a:endParaRPr>
          </a:p>
        </p:txBody>
      </p:sp>
      <p:grpSp>
        <p:nvGrpSpPr>
          <p:cNvPr id="8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/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/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800">
                <a:solidFill>
                  <a:schemeClr val="tx1"/>
                </a:solidFill>
              </a:endParaRPr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916" y="210344"/>
            <a:ext cx="705222" cy="705222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Click here to add the title text content</a:t>
            </a:r>
            <a:endParaRPr lang="en-US" altLang="zh-CN" sz="105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标题 1"/>
          <p:cNvSpPr>
            <a:spLocks noGrp="1"/>
          </p:cNvSpPr>
          <p:nvPr>
            <p:ph type="title"/>
          </p:nvPr>
        </p:nvSpPr>
        <p:spPr>
          <a:xfrm>
            <a:off x="1184649" y="250504"/>
            <a:ext cx="3216269" cy="377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82" tIns="34292" rIns="68582" bIns="34292">
            <a:spAutoFit/>
          </a:bodyPr>
          <a:lstStyle>
            <a:lvl1pPr>
              <a:defRPr lang="zh-CN" altLang="en-US"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cs typeface="+mn-cs"/>
              </a:defRPr>
            </a:lvl1pPr>
          </a:lstStyle>
          <a:p>
            <a:pPr lvl="0" algn="l"/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9" y="11933"/>
            <a:ext cx="9123322" cy="51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198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0339" y="11933"/>
            <a:ext cx="9123322" cy="51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3198"/>
          </a:xfrm>
          <a:prstGeom prst="rect">
            <a:avLst/>
          </a:prstGeom>
          <a:solidFill>
            <a:srgbClr val="FFFFF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tags" Target="../tags/tag9.xml"/><Relationship Id="rId7" Type="http://schemas.openxmlformats.org/officeDocument/2006/relationships/image" Target="../media/image21.jpeg"/><Relationship Id="rId6" Type="http://schemas.openxmlformats.org/officeDocument/2006/relationships/tags" Target="../tags/tag8.xml"/><Relationship Id="rId5" Type="http://schemas.openxmlformats.org/officeDocument/2006/relationships/image" Target="../media/image20.jpeg"/><Relationship Id="rId4" Type="http://schemas.openxmlformats.org/officeDocument/2006/relationships/tags" Target="../tags/tag7.xml"/><Relationship Id="rId3" Type="http://schemas.openxmlformats.org/officeDocument/2006/relationships/image" Target="../media/image19.jpeg"/><Relationship Id="rId2" Type="http://schemas.openxmlformats.org/officeDocument/2006/relationships/tags" Target="../tags/tag6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25.jpeg"/><Relationship Id="rId14" Type="http://schemas.openxmlformats.org/officeDocument/2006/relationships/tags" Target="../tags/tag12.xml"/><Relationship Id="rId13" Type="http://schemas.openxmlformats.org/officeDocument/2006/relationships/image" Target="../media/image24.jpeg"/><Relationship Id="rId12" Type="http://schemas.openxmlformats.org/officeDocument/2006/relationships/tags" Target="../tags/tag11.xml"/><Relationship Id="rId11" Type="http://schemas.openxmlformats.org/officeDocument/2006/relationships/image" Target="../media/image23.jpeg"/><Relationship Id="rId10" Type="http://schemas.openxmlformats.org/officeDocument/2006/relationships/tags" Target="../tags/tag10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381333" y="1054249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685589" y="2341523"/>
            <a:ext cx="1153284" cy="1153284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44696" y="2791713"/>
            <a:ext cx="1436242" cy="143624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2308" y="699542"/>
            <a:ext cx="3010846" cy="30108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45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92113" y="760413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673633" y="825784"/>
            <a:ext cx="501312" cy="50131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24000"/>
              </a:prstClr>
            </a:outerShdw>
          </a:effectLst>
        </p:grpSpPr>
        <p:sp>
          <p:nvSpPr>
            <p:cNvPr id="58" name="同心圆 5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27421" y="1203757"/>
            <a:ext cx="2586328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7030A0"/>
                </a:solidFill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  <a:sym typeface="+mn-ea"/>
              </a:rPr>
              <a:t>Unit 5  Revealing  nature</a:t>
            </a:r>
            <a:endParaRPr lang="en-US" sz="4400" b="1" spc="-300">
              <a:solidFill>
                <a:srgbClr val="7030A0"/>
              </a:solidFill>
              <a:latin typeface="+mj-ea"/>
              <a:ea typeface="+mj-ea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4364783" y="2212552"/>
            <a:ext cx="388099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61"/>
          <p:cNvSpPr txBox="1"/>
          <p:nvPr/>
        </p:nvSpPr>
        <p:spPr>
          <a:xfrm>
            <a:off x="4140042" y="1635760"/>
            <a:ext cx="6057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gradFill>
                  <a:gsLst>
                    <a:gs pos="0">
                      <a:srgbClr val="23607C"/>
                    </a:gs>
                    <a:gs pos="100000">
                      <a:srgbClr val="0C364F"/>
                    </a:gs>
                  </a:gsLst>
                  <a:lin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US" altLang="zh-CN" sz="2800" b="1">
                <a:gradFill>
                  <a:gsLst>
                    <a:gs pos="0">
                      <a:srgbClr val="23607C"/>
                    </a:gs>
                    <a:gs pos="100000">
                      <a:srgbClr val="0C364F"/>
                    </a:gs>
                  </a:gsLst>
                  <a:lin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  <a:sym typeface="+mn-ea"/>
              </a:rPr>
              <a:t>Using language</a:t>
            </a:r>
            <a:endParaRPr lang="en-US" altLang="zh-CN" sz="2800" b="1"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3364569" y="73628"/>
            <a:ext cx="4104456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>
                <a:solidFill>
                  <a:srgbClr val="7030A0"/>
                </a:solidFill>
              </a:rPr>
              <a:t>新标准</a:t>
            </a:r>
            <a:r>
              <a:rPr lang="en-US" altLang="zh-CN" sz="1800" b="1">
                <a:solidFill>
                  <a:srgbClr val="7030A0"/>
                </a:solidFill>
              </a:rPr>
              <a:t>《</a:t>
            </a:r>
            <a:r>
              <a:rPr lang="zh-CN" altLang="en-US" sz="1800" b="1">
                <a:solidFill>
                  <a:srgbClr val="7030A0"/>
                </a:solidFill>
              </a:rPr>
              <a:t>英语</a:t>
            </a:r>
            <a:r>
              <a:rPr lang="en-US" altLang="zh-CN" sz="1800" b="1">
                <a:solidFill>
                  <a:srgbClr val="7030A0"/>
                </a:solidFill>
              </a:rPr>
              <a:t>》</a:t>
            </a:r>
            <a:r>
              <a:rPr lang="zh-CN" altLang="en-US" sz="1800" b="1">
                <a:solidFill>
                  <a:srgbClr val="7030A0"/>
                </a:solidFill>
              </a:rPr>
              <a:t>高中选择性必修第一册</a:t>
            </a:r>
            <a:endParaRPr lang="zh-CN" altLang="en-US" sz="1800" b="1">
              <a:solidFill>
                <a:srgbClr val="7030A0"/>
              </a:solidFill>
            </a:endParaRPr>
          </a:p>
        </p:txBody>
      </p:sp>
      <p:sp>
        <p:nvSpPr>
          <p:cNvPr id="6" name="副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4265295" y="1602581"/>
            <a:ext cx="4451985" cy="609600"/>
          </a:xfrm>
          <a:prstGeom prst="rect">
            <a:avLst/>
          </a:prstGeom>
        </p:spPr>
        <p:txBody>
          <a:bodyPr vert="horz" lIns="90000" tIns="46800" rIns="90000" bIns="46800" rtlCol="0">
            <a:normAutofit fontScale="25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sz="9600" b="1">
              <a:gradFill>
                <a:gsLst>
                  <a:gs pos="0">
                    <a:srgbClr val="23607C"/>
                  </a:gs>
                  <a:gs pos="100000">
                    <a:srgbClr val="0C364F"/>
                  </a:gs>
                </a:gsLst>
                <a:lin scaled="1"/>
              </a:gra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+mn-ea"/>
            </a:endParaRPr>
          </a:p>
          <a:p>
            <a:pPr marL="0" indent="0">
              <a:buNone/>
            </a:pPr>
            <a:r>
              <a:rPr lang="en-US" altLang="zh-CN" sz="7200" b="1">
                <a:gradFill>
                  <a:gsLst>
                    <a:gs pos="0">
                      <a:srgbClr val="23607C"/>
                    </a:gs>
                    <a:gs pos="100000">
                      <a:srgbClr val="0C364F"/>
                    </a:gs>
                  </a:gsLst>
                  <a:lin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</a:t>
            </a:r>
            <a:r>
              <a:rPr lang="en-US" altLang="zh-CN" sz="1350" b="1">
                <a:gradFill>
                  <a:gsLst>
                    <a:gs pos="0">
                      <a:srgbClr val="23607C"/>
                    </a:gs>
                    <a:gs pos="100000">
                      <a:srgbClr val="0C364F"/>
                    </a:gs>
                  </a:gsLst>
                  <a:lin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</a:t>
            </a:r>
            <a:r>
              <a:rPr lang="en-US" altLang="zh-CN" sz="7200" b="1">
                <a:gradFill>
                  <a:gsLst>
                    <a:gs pos="0">
                      <a:srgbClr val="23607C"/>
                    </a:gs>
                    <a:gs pos="100000">
                      <a:srgbClr val="0C364F"/>
                    </a:gs>
                  </a:gsLst>
                  <a:lin scaled="1"/>
                </a:gra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+mn-ea"/>
              </a:rPr>
              <a:t>      </a:t>
            </a:r>
            <a:r>
              <a:rPr lang="en-US" altLang="zh-CN" sz="96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Verdana" panose="020B0604030504040204" pitchFamily="34" charset="0"/>
                <a:cs typeface="Times New Roman" panose="02020603050405020304" charset="0"/>
                <a:sym typeface="+mn-ea"/>
              </a:rPr>
              <a:t>  </a:t>
            </a:r>
            <a:endParaRPr lang="en-US" altLang="zh-CN" sz="96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  <a:sym typeface="+mn-ea"/>
            </a:endParaRPr>
          </a:p>
          <a:p>
            <a:pPr marL="0" indent="0">
              <a:buNone/>
            </a:pPr>
            <a:endParaRPr lang="en-US" altLang="zh-CN" sz="96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Verdana" panose="020B0604030504040204" pitchFamily="3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7059" y="1591196"/>
            <a:ext cx="6108721" cy="1391285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  <a:endParaRPr lang="en-US" sz="6000" b="1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0251" y="264180"/>
            <a:ext cx="6889968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5   Listen to the podcast and choose the statements     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that are made.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98855" y="1423035"/>
            <a:ext cx="7316470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latin typeface="Verdana" panose="020B0604030504040204" pitchFamily="34" charset="0"/>
                <a:cs typeface="Verdana" panose="020B0604030504040204" pitchFamily="34" charset="0"/>
              </a:rPr>
              <a:t>1 Biodiversity is important.</a:t>
            </a:r>
            <a:endParaRPr lang="en-US" altLang="zh-CN" sz="1800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>
                <a:latin typeface="Verdana" panose="020B0604030504040204" pitchFamily="34" charset="0"/>
                <a:cs typeface="Verdana" panose="020B0604030504040204" pitchFamily="34" charset="0"/>
              </a:rPr>
              <a:t>2 Bacteria are always harmful to humans.</a:t>
            </a:r>
            <a:endParaRPr lang="en-US" altLang="zh-CN" sz="1800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>
                <a:latin typeface="Verdana" panose="020B0604030504040204" pitchFamily="34" charset="0"/>
                <a:cs typeface="Verdana" panose="020B0604030504040204" pitchFamily="34" charset="0"/>
              </a:rPr>
              <a:t>3 Some species of bacteria are used in food production.</a:t>
            </a:r>
            <a:endParaRPr lang="en-US" altLang="zh-CN" sz="1800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>
                <a:latin typeface="Verdana" panose="020B0604030504040204" pitchFamily="34" charset="0"/>
                <a:cs typeface="Verdana" panose="020B0604030504040204" pitchFamily="34" charset="0"/>
              </a:rPr>
              <a:t>4 Many species of bacteria recycle dead organic matter.</a:t>
            </a:r>
            <a:endParaRPr lang="en-US" altLang="zh-CN" sz="1800" b="1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1">
                <a:latin typeface="Verdana" panose="020B0604030504040204" pitchFamily="34" charset="0"/>
                <a:cs typeface="Verdana" panose="020B0604030504040204" pitchFamily="34" charset="0"/>
              </a:rPr>
              <a:t>5 Our immune systems are able to fight off all germs.</a:t>
            </a:r>
            <a:endParaRPr lang="zh-CN" altLang="en-US" sz="1800" b="1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53" y="457354"/>
            <a:ext cx="620395" cy="636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09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09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/Users/apple/Desktop/屏幕快照 2020-03-27 下午9.19.24.png屏幕快照 2020-03-27 下午9.19.2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3075" y="915670"/>
            <a:ext cx="8147050" cy="403225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900430" y="267970"/>
            <a:ext cx="66954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6   Listen again and complete the fact sheet.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920" y="2566670"/>
            <a:ext cx="9525" cy="95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55348" y="2378839"/>
            <a:ext cx="1721352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solidFill>
                  <a:srgbClr val="800000"/>
                </a:solidFill>
                <a:latin typeface="+mn-lt"/>
                <a:cs typeface="+mn-lt"/>
                <a:sym typeface="+mn-ea"/>
              </a:rPr>
              <a:t>thirty trillion</a:t>
            </a:r>
            <a:endParaRPr lang="en-US" altLang="zh-CN" sz="1800" b="1">
              <a:solidFill>
                <a:srgbClr val="800000"/>
              </a:solidFill>
              <a:latin typeface="+mn-lt"/>
              <a:cs typeface="+mn-lt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56025" y="2747645"/>
            <a:ext cx="27412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solidFill>
                  <a:srgbClr val="800000"/>
                </a:solidFill>
                <a:latin typeface="+mn-lt"/>
                <a:cs typeface="+mn-lt"/>
                <a:sym typeface="+mn-ea"/>
              </a:rPr>
              <a:t>thirty-nine trillion</a:t>
            </a:r>
            <a:endParaRPr lang="en-US" altLang="zh-CN" sz="1800" b="1">
              <a:solidFill>
                <a:srgbClr val="800000"/>
              </a:solidFill>
              <a:latin typeface="+mn-lt"/>
              <a:cs typeface="+mn-lt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54757" y="1342281"/>
            <a:ext cx="223224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rgbClr val="800000"/>
                </a:solidFill>
                <a:latin typeface="+mn-lt"/>
                <a:cs typeface="+mn-lt"/>
                <a:sym typeface="+mn-ea"/>
              </a:rPr>
              <a:t>made up of cells</a:t>
            </a:r>
            <a:endParaRPr lang="zh-CN" altLang="en-US" sz="1800" b="1">
              <a:solidFill>
                <a:srgbClr val="800000"/>
              </a:solidFill>
              <a:latin typeface="+mn-lt"/>
              <a:cs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64088" y="1646441"/>
            <a:ext cx="223224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solidFill>
                  <a:srgbClr val="800000"/>
                </a:solidFill>
                <a:latin typeface="+mn-lt"/>
                <a:cs typeface="+mn-lt"/>
                <a:sym typeface="+mn-ea"/>
              </a:rPr>
              <a:t>bricks that are used to build houses</a:t>
            </a:r>
            <a:endParaRPr lang="en-US" altLang="zh-CN" sz="1800" b="1">
              <a:solidFill>
                <a:srgbClr val="800000"/>
              </a:solidFill>
              <a:latin typeface="+mn-lt"/>
              <a:cs typeface="+mn-lt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139815" y="3637915"/>
            <a:ext cx="2176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solidFill>
                  <a:srgbClr val="800000"/>
                </a:solidFill>
                <a:latin typeface="+mn-lt"/>
                <a:cs typeface="+mn-lt"/>
                <a:sym typeface="+mn-ea"/>
              </a:rPr>
              <a:t>help with digestion</a:t>
            </a:r>
            <a:endParaRPr lang="en-US" altLang="zh-CN" sz="1800" b="1">
              <a:solidFill>
                <a:srgbClr val="800000"/>
              </a:solidFill>
              <a:latin typeface="+mn-lt"/>
              <a:cs typeface="+mn-lt"/>
              <a:sym typeface="+mn-ea"/>
            </a:endParaRPr>
          </a:p>
        </p:txBody>
      </p:sp>
      <p:sp>
        <p:nvSpPr>
          <p:cNvPr id="19" name="文本框 17"/>
          <p:cNvSpPr txBox="1"/>
          <p:nvPr/>
        </p:nvSpPr>
        <p:spPr>
          <a:xfrm>
            <a:off x="2079402" y="4299942"/>
            <a:ext cx="17281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1800" b="1">
                <a:solidFill>
                  <a:srgbClr val="800000"/>
                </a:solidFill>
                <a:latin typeface="+mn-lt"/>
                <a:cs typeface="+mn-lt"/>
                <a:sym typeface="+mn-ea"/>
              </a:rPr>
              <a:t>break down</a:t>
            </a:r>
            <a:endParaRPr lang="en-US" altLang="zh-CN" sz="1800" b="1">
              <a:solidFill>
                <a:srgbClr val="800000"/>
              </a:solidFill>
              <a:latin typeface="+mn-lt"/>
              <a:cs typeface="+mn-l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259632" y="2931790"/>
            <a:ext cx="3064994" cy="1571636"/>
          </a:xfrm>
          <a:prstGeom prst="roundRect">
            <a:avLst/>
          </a:prstGeom>
          <a:solidFill>
            <a:srgbClr val="E8E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you know about......?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Have you heard of ......?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1187450" y="330835"/>
            <a:ext cx="76587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7  Complete the boxes with the expressions from the podcast.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/Users/apple/Desktop/屏幕快照 2020-03-27 下午9.21.21.png屏幕快照 2020-03-27 下午9.21.21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796890" y="1073458"/>
            <a:ext cx="5550535" cy="1283554"/>
          </a:xfrm>
          <a:prstGeom prst="rect">
            <a:avLst/>
          </a:prstGeom>
          <a:noFill/>
        </p:spPr>
      </p:pic>
      <p:sp>
        <p:nvSpPr>
          <p:cNvPr id="7" name="圆角矩形 6"/>
          <p:cNvSpPr/>
          <p:nvPr/>
        </p:nvSpPr>
        <p:spPr>
          <a:xfrm>
            <a:off x="5076056" y="2931790"/>
            <a:ext cx="2808882" cy="1571636"/>
          </a:xfrm>
          <a:prstGeom prst="roundRect">
            <a:avLst/>
          </a:prstGeom>
          <a:solidFill>
            <a:srgbClr val="E8E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By the way......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Actually......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fact,......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Speaking of which,…</a:t>
            </a:r>
            <a:endParaRPr lang="en-US" altLang="zh-CN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2571750"/>
            <a:ext cx="40005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Checking background knowledge</a:t>
            </a:r>
            <a:endParaRPr lang="en-US" altLang="zh-CN" sz="1600" b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6834" y="2571750"/>
            <a:ext cx="27860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Adding information</a:t>
            </a:r>
            <a:endParaRPr lang="en-US" altLang="zh-CN" sz="1600" b="1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87733" y="874931"/>
            <a:ext cx="417646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smtClean="0">
                <a:cs typeface="Calibri" panose="020F0502020204030204" pitchFamily="34" charset="0"/>
              </a:rPr>
              <a:t>What </a:t>
            </a:r>
            <a:r>
              <a:rPr lang="en-US" altLang="zh-CN" sz="1800" b="1">
                <a:cs typeface="Calibri" panose="020F0502020204030204" pitchFamily="34" charset="0"/>
              </a:rPr>
              <a:t>species are mentioned and </a:t>
            </a:r>
            <a:r>
              <a:rPr lang="en-US" altLang="zh-CN" sz="1800" b="1" smtClean="0">
                <a:cs typeface="Calibri" panose="020F0502020204030204" pitchFamily="34" charset="0"/>
              </a:rPr>
              <a:t>what </a:t>
            </a:r>
            <a:r>
              <a:rPr lang="en-US" altLang="zh-CN" sz="1800" b="1">
                <a:cs typeface="Calibri" panose="020F0502020204030204" pitchFamily="34" charset="0"/>
              </a:rPr>
              <a:t>is special about them?</a:t>
            </a:r>
            <a:endParaRPr lang="en-US" altLang="zh-CN" sz="1800" b="1">
              <a:cs typeface="Calibri" panose="020F0502020204030204" pitchFamily="34" charset="0"/>
            </a:endParaRPr>
          </a:p>
          <a:p>
            <a:r>
              <a:rPr lang="en-US" altLang="zh-CN" sz="1800" b="1">
                <a:cs typeface="Calibri" panose="020F0502020204030204" pitchFamily="34" charset="0"/>
              </a:rPr>
              <a:t> </a:t>
            </a:r>
            <a:endParaRPr lang="en-US" altLang="zh-CN" sz="1800" b="1" smtClean="0">
              <a:cs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cs typeface="Calibri" panose="020F0502020204030204" pitchFamily="34" charset="0"/>
              </a:rPr>
              <a:t>Two </a:t>
            </a:r>
            <a:r>
              <a:rPr lang="en-US" altLang="zh-CN" sz="1800" b="1">
                <a:solidFill>
                  <a:srgbClr val="800000"/>
                </a:solidFill>
                <a:cs typeface="Calibri" panose="020F0502020204030204" pitchFamily="34" charset="0"/>
              </a:rPr>
              <a:t>species are mentioned:the blue whale and the water bear.</a:t>
            </a:r>
            <a:endParaRPr lang="en-US" altLang="zh-CN" sz="1800" b="1">
              <a:solidFill>
                <a:srgbClr val="800000"/>
              </a:solidFill>
              <a:cs typeface="Calibri" panose="020F0502020204030204" pitchFamily="34" charset="0"/>
            </a:endParaRPr>
          </a:p>
          <a:p>
            <a:endParaRPr lang="en-US" altLang="zh-CN" sz="1800" b="1" smtClean="0">
              <a:solidFill>
                <a:srgbClr val="800000"/>
              </a:solidFill>
              <a:cs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cs typeface="Calibri" panose="020F0502020204030204" pitchFamily="34" charset="0"/>
              </a:rPr>
              <a:t>The blue </a:t>
            </a:r>
            <a:r>
              <a:rPr lang="en-US" altLang="zh-CN" sz="1800" b="1">
                <a:solidFill>
                  <a:srgbClr val="800000"/>
                </a:solidFill>
                <a:cs typeface="Calibri" panose="020F0502020204030204" pitchFamily="34" charset="0"/>
              </a:rPr>
              <a:t>whale is the largest animal species on Earth, which can</a:t>
            </a:r>
            <a:endParaRPr lang="en-US" altLang="zh-CN" sz="1800" b="1">
              <a:solidFill>
                <a:srgbClr val="800000"/>
              </a:solidFill>
              <a:cs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cs typeface="Calibri" panose="020F0502020204030204" pitchFamily="34" charset="0"/>
              </a:rPr>
              <a:t>grow </a:t>
            </a:r>
            <a:r>
              <a:rPr lang="en-US" altLang="zh-CN" sz="1800" b="1">
                <a:solidFill>
                  <a:srgbClr val="800000"/>
                </a:solidFill>
                <a:cs typeface="Calibri" panose="020F0502020204030204" pitchFamily="34" charset="0"/>
              </a:rPr>
              <a:t>up to almost 30 metres in length and weigh over 130,000 kilos. </a:t>
            </a:r>
            <a:endParaRPr lang="en-US" altLang="zh-CN" sz="1800" b="1" smtClean="0">
              <a:solidFill>
                <a:srgbClr val="800000"/>
              </a:solidFill>
              <a:cs typeface="Calibri" panose="020F0502020204030204" pitchFamily="34" charset="0"/>
            </a:endParaRPr>
          </a:p>
          <a:p>
            <a:endParaRPr lang="en-US" altLang="zh-CN" sz="1800" b="1" smtClean="0">
              <a:solidFill>
                <a:srgbClr val="800000"/>
              </a:solidFill>
              <a:cs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cs typeface="Calibri" panose="020F0502020204030204" pitchFamily="34" charset="0"/>
              </a:rPr>
              <a:t>The </a:t>
            </a:r>
            <a:r>
              <a:rPr lang="en-US" altLang="zh-CN" sz="1800" b="1">
                <a:solidFill>
                  <a:srgbClr val="800000"/>
                </a:solidFill>
                <a:cs typeface="Calibri" panose="020F0502020204030204" pitchFamily="34" charset="0"/>
              </a:rPr>
              <a:t>water bear is probably the toughest species, which can survive temperatures from 150ºC to a below freezing -272ºC</a:t>
            </a:r>
            <a:r>
              <a:rPr lang="en-US" altLang="zh-CN" sz="1800" b="1" smtClean="0">
                <a:solidFill>
                  <a:srgbClr val="800000"/>
                </a:solidFill>
                <a:cs typeface="Calibri" panose="020F0502020204030204" pitchFamily="34" charset="0"/>
              </a:rPr>
              <a:t>.</a:t>
            </a:r>
            <a:endParaRPr lang="en-US" altLang="zh-CN" sz="1800" b="1">
              <a:solidFill>
                <a:srgbClr val="800000"/>
              </a:solidFill>
              <a:cs typeface="Calibri" panose="020F0502020204030204" pitchFamily="34" charset="0"/>
            </a:endParaRPr>
          </a:p>
        </p:txBody>
      </p:sp>
      <p:pic>
        <p:nvPicPr>
          <p:cNvPr id="18434" name="Picture 2" descr="https://icweiliimg1.pstatp.com/weili/bl/248507022571733115.jpg"/>
          <p:cNvPicPr>
            <a:picLocks noChangeAspect="1" noChangeArrowheads="1"/>
          </p:cNvPicPr>
          <p:nvPr/>
        </p:nvPicPr>
        <p:blipFill>
          <a:blip r:embed="rId1"/>
          <a:srcRect b="5551"/>
          <a:stretch>
            <a:fillRect/>
          </a:stretch>
        </p:blipFill>
        <p:spPr bwMode="auto">
          <a:xfrm>
            <a:off x="5424160" y="651540"/>
            <a:ext cx="307572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4" descr="https://img2.chinadaily.com.cn/images/202003/16/5e6ebfd0a3101282065d3ac0.jpeg"/>
          <p:cNvPicPr>
            <a:picLocks noChangeAspect="1" noChangeArrowheads="1"/>
          </p:cNvPicPr>
          <p:nvPr/>
        </p:nvPicPr>
        <p:blipFill>
          <a:blip r:embed="rId2"/>
          <a:srcRect r="1867" b="3078"/>
          <a:stretch>
            <a:fillRect/>
          </a:stretch>
        </p:blipFill>
        <p:spPr bwMode="auto">
          <a:xfrm>
            <a:off x="5269984" y="3061459"/>
            <a:ext cx="3384376" cy="2024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1216025" y="344170"/>
            <a:ext cx="5829935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000" b="1" smtClean="0">
                <a:solidFill>
                  <a:srgbClr val="7030A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Activity 8  Read the passage and answer the questions</a:t>
            </a:r>
            <a:endParaRPr lang="en-US" altLang="zh-CN" sz="2000" b="1" smtClean="0">
              <a:solidFill>
                <a:srgbClr val="7030A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/Users/apple/Desktop/屏幕快照 2020-03-27 下午9.24.16.png屏幕快照 2020-03-27 下午9.24.16"/>
          <p:cNvPicPr>
            <a:picLocks noChangeAspect="1" noChangeArrowheads="1"/>
          </p:cNvPicPr>
          <p:nvPr/>
        </p:nvPicPr>
        <p:blipFill>
          <a:blip r:embed="rId1"/>
          <a:srcRect l="3661" t="17455" r="36634" b="3029"/>
          <a:stretch>
            <a:fillRect/>
          </a:stretch>
        </p:blipFill>
        <p:spPr bwMode="auto">
          <a:xfrm>
            <a:off x="5076190" y="1563370"/>
            <a:ext cx="3623310" cy="30486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2595" y="1795780"/>
            <a:ext cx="469265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smtClean="0">
                <a:latin typeface="Comic Sans MS" panose="030F0702030302020204" pitchFamily="66" charset="0"/>
              </a:rPr>
              <a:t>The Galapagos Islands are renowned worldwide for their unique biodiversity. The Giant Tortoise Reserve on Santa Cruz 1_________ several species of giant tortoise that 2__________ the Galapagos Islands. The island is also home to the Charles Darwin Research Station, where 3_______ studies are carried out.</a:t>
            </a:r>
            <a:endParaRPr lang="en-US" altLang="zh-CN" sz="1800" b="1" smtClean="0"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5053" y="209198"/>
            <a:ext cx="8537602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9  Complete the paragraphs with the correct form of 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 words and expressions in the box.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907704" y="915566"/>
            <a:ext cx="525658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smtClean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ancestor  scientific   be native to  primitive     habitat  appearance  be home to  ecosystem</a:t>
            </a:r>
            <a:endParaRPr sz="1800" b="1">
              <a:solidFill>
                <a:srgbClr val="00206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30211" y="2591946"/>
            <a:ext cx="1173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home to</a:t>
            </a:r>
            <a:endParaRPr lang="zh-CN" altLang="en-US" sz="1800" b="1" i="1">
              <a:solidFill>
                <a:srgbClr val="8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63642" y="2902580"/>
            <a:ext cx="1410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native to</a:t>
            </a:r>
            <a:endParaRPr lang="zh-CN" altLang="en-US" sz="1800" b="1" i="1">
              <a:solidFill>
                <a:srgbClr val="8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03649" y="3677776"/>
            <a:ext cx="102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</a:t>
            </a:r>
            <a:endParaRPr lang="zh-CN" altLang="en-US" sz="1800" b="1" i="1">
              <a:solidFill>
                <a:srgbClr val="8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2200" y="3408680"/>
            <a:ext cx="72517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smtClean="0">
                <a:latin typeface="Comic Sans MS" panose="030F0702030302020204" pitchFamily="66" charset="0"/>
              </a:rPr>
              <a:t>Mangroves are one of the coastal plants that grow on Isabela. They serve as the 4________________ for various birds and fish, and are very important to the 5________________.</a:t>
            </a:r>
            <a:endParaRPr lang="en-US" altLang="zh-CN" sz="1800" b="1" smtClean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06736" y="3698731"/>
            <a:ext cx="97706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50"/>
              </a:spcBef>
            </a:pPr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habitats</a:t>
            </a:r>
            <a:endParaRPr lang="en-US" altLang="zh-CN" sz="1800" b="1" i="1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0808" y="3984605"/>
            <a:ext cx="11830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50"/>
              </a:spcBef>
            </a:pPr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endParaRPr lang="en-US" altLang="zh-CN" sz="1800" b="1" i="1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844" name="Picture 4" descr="https://icweiliimg1.pstatp.com/weili/bl/247615301461737627.jpg"/>
          <p:cNvPicPr>
            <a:picLocks noChangeAspect="1" noChangeArrowheads="1"/>
          </p:cNvPicPr>
          <p:nvPr/>
        </p:nvPicPr>
        <p:blipFill>
          <a:blip r:embed="rId1"/>
          <a:srcRect b="4819"/>
          <a:stretch>
            <a:fillRect/>
          </a:stretch>
        </p:blipFill>
        <p:spPr bwMode="auto">
          <a:xfrm>
            <a:off x="1788706" y="141506"/>
            <a:ext cx="5252662" cy="288032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s://icweiliimg1.pstatp.com/weili/bl/57464308786931339.jpg"/>
          <p:cNvPicPr>
            <a:picLocks noChangeAspect="1" noChangeArrowheads="1"/>
          </p:cNvPicPr>
          <p:nvPr/>
        </p:nvPicPr>
        <p:blipFill>
          <a:blip r:embed="rId1"/>
          <a:srcRect b="4339"/>
          <a:stretch>
            <a:fillRect/>
          </a:stretch>
        </p:blipFill>
        <p:spPr bwMode="auto">
          <a:xfrm>
            <a:off x="4788024" y="2427734"/>
            <a:ext cx="3551040" cy="225845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4572000" y="987425"/>
            <a:ext cx="406654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err="1" smtClean="0">
                <a:latin typeface="Comic Sans MS" panose="030F0702030302020204" pitchFamily="66" charset="0"/>
              </a:rPr>
              <a:t>Lguanas can be found on San Cristobal. They have a very special 6___________, with comb-like spines on their back. </a:t>
            </a:r>
            <a:endParaRPr lang="zh-CN" altLang="en-US" sz="1800" b="1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4227934"/>
            <a:ext cx="131792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50"/>
              </a:spcBef>
            </a:pPr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appearance</a:t>
            </a:r>
            <a:endParaRPr lang="en-US" altLang="zh-CN" sz="1800" b="1" i="1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5776" y="3651870"/>
            <a:ext cx="104817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50"/>
              </a:spcBef>
            </a:pPr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primitive</a:t>
            </a:r>
            <a:endParaRPr lang="en-US" altLang="zh-CN" sz="1800" b="1" i="1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4101" y="1551320"/>
            <a:ext cx="100540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750"/>
              </a:spcBef>
            </a:pPr>
            <a:r>
              <a:rPr lang="en-US" altLang="zh-CN" sz="1800" b="1" i="1" smtClean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ancestor</a:t>
            </a:r>
            <a:endParaRPr lang="zh-CN" altLang="en-US" sz="1800" b="1" i="1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818" name="Picture 2" descr="https://icweiliimg1.pstatp.com/weili/bl/492472512319062018.jpg"/>
          <p:cNvPicPr>
            <a:picLocks noChangeAspect="1" noChangeArrowheads="1"/>
          </p:cNvPicPr>
          <p:nvPr/>
        </p:nvPicPr>
        <p:blipFill>
          <a:blip r:embed="rId2"/>
          <a:srcRect b="4679"/>
          <a:stretch>
            <a:fillRect/>
          </a:stretch>
        </p:blipFill>
        <p:spPr bwMode="auto">
          <a:xfrm>
            <a:off x="755576" y="627534"/>
            <a:ext cx="3626065" cy="230425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820" name="AutoShape 4" descr="https://icweiliimg1.pstatp.com/weili/bl/574643087869313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5576" y="3137019"/>
            <a:ext cx="3888432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smtClean="0">
                <a:latin typeface="Comic Sans MS" panose="030F0702030302020204" pitchFamily="66" charset="0"/>
              </a:rPr>
              <a:t>There is evidence that all the different iguanas have developed from more 7_____________ ones and share a common 8________________.</a:t>
            </a:r>
            <a:endParaRPr lang="zh-CN" altLang="en-US" sz="1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745" y="146050"/>
            <a:ext cx="3148965" cy="375920"/>
          </a:xfrm>
        </p:spPr>
        <p:txBody>
          <a:bodyPr wrap="square"/>
          <a:lstStyle/>
          <a:p>
            <a:r>
              <a:rPr lang="en-US" altLang="zh-CN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10</a:t>
            </a:r>
            <a:endParaRPr lang="en-US" altLang="zh-CN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Picture 2" descr="/Users/apple/Desktop/屏幕快照 2020-03-27 下午9.25.02.png屏幕快照 2020-03-27 下午9.25.0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28345" y="1272540"/>
            <a:ext cx="7910830" cy="3870960"/>
          </a:xfrm>
          <a:prstGeom prst="rect">
            <a:avLst/>
          </a:prstGeom>
          <a:noFill/>
        </p:spPr>
      </p:pic>
      <p:sp>
        <p:nvSpPr>
          <p:cNvPr id="10" name="矩形 9"/>
          <p:cNvSpPr/>
          <p:nvPr/>
        </p:nvSpPr>
        <p:spPr>
          <a:xfrm>
            <a:off x="1033830" y="403255"/>
            <a:ext cx="72008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1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Look at the pictures of the species native to different regions of China. </a:t>
            </a:r>
            <a:endParaRPr lang="en-US" altLang="zh-CN" sz="18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Talk about biodiversity in China using the words and expressions in    </a:t>
            </a:r>
            <a:endParaRPr lang="en-US" altLang="zh-CN" sz="18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lang="en-US" altLang="zh-CN" sz="18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this section.</a:t>
            </a:r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1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14630" y="224155"/>
            <a:ext cx="4640580" cy="837565"/>
          </a:xfrm>
          <a:prstGeom prst="rect">
            <a:avLst/>
          </a:prstGeom>
          <a:noFill/>
        </p:spPr>
        <p:txBody>
          <a:bodyPr wrap="square" lIns="47625" tIns="19050" rIns="47625" bIns="19050" rtlCol="0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zh-CN" sz="2800" b="1" spc="24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  <a:endParaRPr lang="en-US" altLang="zh-CN" sz="2800" b="1" spc="24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0452" r="30452"/>
          <a:stretch>
            <a:fillRect/>
          </a:stretch>
        </p:blipFill>
        <p:spPr>
          <a:xfrm>
            <a:off x="391160" y="965200"/>
            <a:ext cx="1416050" cy="1899920"/>
          </a:xfrm>
          <a:prstGeom prst="rect">
            <a:avLst/>
          </a:prstGeom>
        </p:spPr>
      </p:pic>
      <p:pic>
        <p:nvPicPr>
          <p:cNvPr id="18" name="图片 17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5510" r="5510"/>
          <a:stretch>
            <a:fillRect/>
          </a:stretch>
        </p:blipFill>
        <p:spPr>
          <a:xfrm>
            <a:off x="391160" y="2943225"/>
            <a:ext cx="1416050" cy="1973580"/>
          </a:xfrm>
          <a:prstGeom prst="rect">
            <a:avLst/>
          </a:prstGeom>
        </p:spPr>
      </p:pic>
      <p:pic>
        <p:nvPicPr>
          <p:cNvPr id="19" name="图片 18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3499" b="3499"/>
          <a:stretch>
            <a:fillRect/>
          </a:stretch>
        </p:blipFill>
        <p:spPr>
          <a:xfrm>
            <a:off x="1931035" y="953135"/>
            <a:ext cx="1416050" cy="1228090"/>
          </a:xfrm>
          <a:prstGeom prst="rect">
            <a:avLst/>
          </a:prstGeom>
        </p:spPr>
      </p:pic>
      <p:pic>
        <p:nvPicPr>
          <p:cNvPr id="20" name="图片 19" descr="placingpictureplaceholder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14099" r="14099"/>
          <a:stretch>
            <a:fillRect/>
          </a:stretch>
        </p:blipFill>
        <p:spPr>
          <a:xfrm>
            <a:off x="1931035" y="2245995"/>
            <a:ext cx="1416050" cy="1303020"/>
          </a:xfrm>
          <a:prstGeom prst="rect">
            <a:avLst/>
          </a:prstGeom>
        </p:spPr>
      </p:pic>
      <p:pic>
        <p:nvPicPr>
          <p:cNvPr id="21" name="图片 20" descr="placingpictureplaceholder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15413" r="15413"/>
          <a:stretch>
            <a:fillRect/>
          </a:stretch>
        </p:blipFill>
        <p:spPr>
          <a:xfrm>
            <a:off x="1931035" y="3614420"/>
            <a:ext cx="1416050" cy="1302385"/>
          </a:xfrm>
          <a:prstGeom prst="rect">
            <a:avLst/>
          </a:prstGeom>
        </p:spPr>
      </p:pic>
      <p:pic>
        <p:nvPicPr>
          <p:cNvPr id="22" name="图片 21" descr="placingpictureplaceholder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l="29998" r="29998"/>
          <a:stretch>
            <a:fillRect/>
          </a:stretch>
        </p:blipFill>
        <p:spPr>
          <a:xfrm>
            <a:off x="3470910" y="912495"/>
            <a:ext cx="1416050" cy="1952625"/>
          </a:xfrm>
          <a:prstGeom prst="rect">
            <a:avLst/>
          </a:prstGeom>
        </p:spPr>
      </p:pic>
      <p:pic>
        <p:nvPicPr>
          <p:cNvPr id="23" name="图片 22" descr="placingpictureplaceholder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26998" r="26998"/>
          <a:stretch>
            <a:fillRect/>
          </a:stretch>
        </p:blipFill>
        <p:spPr>
          <a:xfrm>
            <a:off x="3470910" y="2943225"/>
            <a:ext cx="1416050" cy="1973580"/>
          </a:xfrm>
          <a:prstGeom prst="rect">
            <a:avLst/>
          </a:prstGeom>
        </p:spPr>
      </p:pic>
      <p:sp>
        <p:nvSpPr>
          <p:cNvPr id="16" name="Title 6"/>
          <p:cNvSpPr txBox="1"/>
          <p:nvPr>
            <p:custDataLst>
              <p:tags r:id="rId16"/>
            </p:custDataLst>
          </p:nvPr>
        </p:nvSpPr>
        <p:spPr>
          <a:xfrm>
            <a:off x="5013325" y="965200"/>
            <a:ext cx="4009390" cy="36144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</a:pPr>
            <a:r>
              <a:rPr altLang="zh-CN" sz="2000" b="1" spc="180">
                <a:ln w="3175">
                  <a:noFill/>
                  <a:prstDash val="dash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1. </a:t>
            </a:r>
            <a:r>
              <a:rPr altLang="zh-CN" sz="2000" b="1" spc="18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Review past perfect in</a:t>
            </a:r>
            <a:endParaRPr altLang="zh-CN" sz="2000" b="1" spc="18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</a:pPr>
            <a:r>
              <a:rPr altLang="zh-CN" sz="2000" b="1" spc="18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the class.</a:t>
            </a:r>
            <a:endParaRPr altLang="zh-CN" sz="2000" b="1" spc="18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</a:pPr>
            <a:r>
              <a:rPr altLang="zh-CN" sz="2000" b="1" spc="18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2. Write about introducing </a:t>
            </a:r>
            <a:endParaRPr altLang="zh-CN" sz="2000" b="1" spc="18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</a:pPr>
            <a:r>
              <a:rPr altLang="zh-CN" sz="2000" b="1" spc="18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species in our </a:t>
            </a:r>
            <a:r>
              <a:rPr lang="zh-CN" altLang="en-US" sz="2000" b="1" spc="16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hometown</a:t>
            </a:r>
            <a:r>
              <a:rPr altLang="zh-CN" sz="2000" b="1" spc="16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,</a:t>
            </a:r>
            <a:endParaRPr altLang="zh-CN" sz="2000" b="1" spc="18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</a:pPr>
            <a:r>
              <a:rPr altLang="zh-CN" sz="2000" b="1" spc="18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</a:t>
            </a:r>
            <a:r>
              <a:rPr altLang="zh-CN" sz="2000" b="1" spc="16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using sentence structure</a:t>
            </a:r>
            <a:endParaRPr altLang="zh-CN" sz="2000" b="1" spc="16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</a:pPr>
            <a:r>
              <a:rPr altLang="zh-CN" sz="2000" b="1" spc="16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in Activity7 and vocabulary</a:t>
            </a:r>
            <a:endParaRPr altLang="zh-CN" sz="2000" b="1" spc="16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pPr marL="0" lvl="0" indent="0" algn="l" font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SzTx/>
              <a:buFont typeface="+mn-ea"/>
            </a:pPr>
            <a:r>
              <a:rPr altLang="zh-CN" sz="2000" b="1" spc="16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   in Activity 8 and 9.</a:t>
            </a:r>
            <a:endParaRPr lang="zh-CN" altLang="en-US" sz="2000" b="1" spc="16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666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5895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7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0074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728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0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0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0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5938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728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0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0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0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72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00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8253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3728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0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8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044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01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72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007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3728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593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36722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570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20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2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20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4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04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29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76407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1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"/>
                                          </p:val>
                                        </p:tav>
                                        <p:tav tm="100000">
                                          <p:val>
                                            <p:fltVal val="0.4570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20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723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1202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4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04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6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2886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8293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57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3672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457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76407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430324" y="-1100658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4834454" y="1240622"/>
            <a:ext cx="274777" cy="274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椭圆 6"/>
          <p:cNvSpPr/>
          <p:nvPr/>
        </p:nvSpPr>
        <p:spPr>
          <a:xfrm>
            <a:off x="4538120" y="1358961"/>
            <a:ext cx="137389" cy="1373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/>
        </p:nvSpPr>
        <p:spPr>
          <a:xfrm>
            <a:off x="5344435" y="1237777"/>
            <a:ext cx="137389" cy="1373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/>
        </p:nvSpPr>
        <p:spPr>
          <a:xfrm>
            <a:off x="3816501" y="1108306"/>
            <a:ext cx="250454" cy="25045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/>
        </p:nvSpPr>
        <p:spPr>
          <a:xfrm>
            <a:off x="4117724" y="1082954"/>
            <a:ext cx="274777" cy="274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/>
        </p:nvSpPr>
        <p:spPr>
          <a:xfrm>
            <a:off x="4352550" y="1369468"/>
            <a:ext cx="137389" cy="1373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/>
        </p:nvSpPr>
        <p:spPr>
          <a:xfrm>
            <a:off x="5488222" y="1184422"/>
            <a:ext cx="322151" cy="32215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3489058" y="1240492"/>
            <a:ext cx="274777" cy="274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3203848" y="1371724"/>
            <a:ext cx="137389" cy="1373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5054540" y="1057221"/>
            <a:ext cx="274777" cy="2747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3972835" y="1293555"/>
            <a:ext cx="137389" cy="1373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5920093" y="1369468"/>
            <a:ext cx="137389" cy="1373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矩形 20"/>
          <p:cNvSpPr/>
          <p:nvPr/>
        </p:nvSpPr>
        <p:spPr>
          <a:xfrm>
            <a:off x="3720966" y="73832"/>
            <a:ext cx="276949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kern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0" lang="en-US" altLang="zh-CN" sz="3200" b="1" i="0" u="none" strike="noStrike" kern="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ontent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416675" y="1843405"/>
            <a:ext cx="1836420" cy="1500505"/>
            <a:chOff x="9224782" y="2628163"/>
            <a:chExt cx="2397222" cy="2093640"/>
          </a:xfrm>
        </p:grpSpPr>
        <p:grpSp>
          <p:nvGrpSpPr>
            <p:cNvPr id="78" name="组合 77"/>
            <p:cNvGrpSpPr/>
            <p:nvPr/>
          </p:nvGrpSpPr>
          <p:grpSpPr>
            <a:xfrm>
              <a:off x="9224782" y="2628163"/>
              <a:ext cx="2397222" cy="2093640"/>
              <a:chOff x="9224782" y="2628163"/>
              <a:chExt cx="2397222" cy="2093640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9224782" y="262816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2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83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81" name="Freeform 7"/>
              <p:cNvSpPr/>
              <p:nvPr/>
            </p:nvSpPr>
            <p:spPr bwMode="auto">
              <a:xfrm>
                <a:off x="9536465" y="287211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7030A0"/>
              </a:solidFill>
              <a:ln w="7938" cap="flat">
                <a:noFill/>
                <a:prstDash val="solid"/>
                <a:miter lim="800000"/>
              </a:ln>
              <a:effectLst>
                <a:innerShdw blurRad="152400">
                  <a:schemeClr val="tx1">
                    <a:lumMod val="65000"/>
                    <a:lumOff val="35000"/>
                    <a:alpha val="41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/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9619536" y="3380711"/>
              <a:ext cx="1684482" cy="470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homework</a:t>
              </a:r>
              <a:endParaRPr lang="zh-CN" altLang="en-US" sz="160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764280" y="1851025"/>
            <a:ext cx="1804670" cy="1494155"/>
            <a:chOff x="5553262" y="2638733"/>
            <a:chExt cx="2397222" cy="2093640"/>
          </a:xfrm>
        </p:grpSpPr>
        <p:grpSp>
          <p:nvGrpSpPr>
            <p:cNvPr id="85" name="组合 84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9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90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88" name="Freeform 7"/>
              <p:cNvSpPr/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7030A0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5748164" y="3418445"/>
              <a:ext cx="2005132" cy="47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 </a:t>
              </a:r>
              <a:r>
                <a:rPr lang="en-US" altLang="zh-CN" sz="16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exercises</a:t>
              </a:r>
              <a:endParaRPr lang="zh-CN" altLang="en-US" sz="1600">
                <a:solidFill>
                  <a:schemeClr val="bg1"/>
                </a:solidFill>
                <a:latin typeface="DFGothic-EB" panose="02010609010101010101" pitchFamily="1" charset="-128"/>
                <a:ea typeface="DFGothic-EB" panose="02010609010101010101" pitchFamily="1" charset="-128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117600" y="1843405"/>
            <a:ext cx="1784350" cy="1524635"/>
            <a:chOff x="1881842" y="2656049"/>
            <a:chExt cx="2397222" cy="2093640"/>
          </a:xfrm>
        </p:grpSpPr>
        <p:grpSp>
          <p:nvGrpSpPr>
            <p:cNvPr id="92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95" name="Freeform 6"/>
              <p:cNvSpPr/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/>
              </a:p>
            </p:txBody>
          </p:sp>
          <p:sp>
            <p:nvSpPr>
              <p:cNvPr id="96" name="Freeform 6"/>
              <p:cNvSpPr/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/>
              </a:p>
            </p:txBody>
          </p:sp>
        </p:grpSp>
        <p:sp>
          <p:nvSpPr>
            <p:cNvPr id="93" name="Freeform 7"/>
            <p:cNvSpPr/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rgbClr val="7030A0"/>
            </a:solidFill>
            <a:ln w="7938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80160" y="3473004"/>
              <a:ext cx="1717241" cy="46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latinLnBrk="0" hangingPunct="1"/>
              <a:r>
                <a:rPr lang="en-US" altLang="zh-CN" sz="16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observing</a:t>
              </a:r>
              <a:endParaRPr lang="en-US" altLang="zh-CN" sz="1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394585" y="2552700"/>
            <a:ext cx="1905635" cy="1526540"/>
            <a:chOff x="3721641" y="3702869"/>
            <a:chExt cx="2397525" cy="2093640"/>
          </a:xfrm>
        </p:grpSpPr>
        <p:grpSp>
          <p:nvGrpSpPr>
            <p:cNvPr id="98" name="组合 97"/>
            <p:cNvGrpSpPr/>
            <p:nvPr/>
          </p:nvGrpSpPr>
          <p:grpSpPr>
            <a:xfrm>
              <a:off x="3721641" y="3702869"/>
              <a:ext cx="2397525" cy="2093640"/>
              <a:chOff x="3721641" y="3702869"/>
              <a:chExt cx="2397525" cy="2093640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3721641" y="3702869"/>
                <a:ext cx="2397525" cy="2093640"/>
                <a:chOff x="1511612" y="2420246"/>
                <a:chExt cx="2627484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2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1511612" y="2420485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101" name="Freeform 7"/>
              <p:cNvSpPr/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A568D2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/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096330" y="4250665"/>
              <a:ext cx="1965315" cy="147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latinLnBrk="0" hangingPunct="1"/>
              <a:r>
                <a:rPr lang="en-US" altLang="zh-CN" sz="16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the useage   </a:t>
              </a:r>
              <a:endParaRPr lang="en-US" altLang="zh-CN" sz="1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eaLnBrk="1" latinLnBrk="0" hangingPunct="1"/>
              <a:r>
                <a:rPr lang="en-US" altLang="zh-CN" sz="16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  of </a:t>
              </a:r>
              <a:r>
                <a:rPr lang="en-US" sz="16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p</a:t>
              </a:r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ast      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endParaRPr>
            </a:p>
            <a:p>
              <a:pPr eaLnBrk="1" latinLnBrk="0" hangingPunct="1"/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   perfect</a:t>
              </a:r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  <a:sym typeface="+mn-ea"/>
                </a:rPr>
                <a:t> </a:t>
              </a: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pPr eaLnBrk="1" latinLnBrk="0" hangingPunct="1"/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054600" y="2552700"/>
            <a:ext cx="1891665" cy="1526540"/>
            <a:chOff x="7388330" y="3692384"/>
            <a:chExt cx="2397222" cy="2093640"/>
          </a:xfrm>
        </p:grpSpPr>
        <p:grpSp>
          <p:nvGrpSpPr>
            <p:cNvPr id="105" name="组合 104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9" name="Freeform 6"/>
                <p:cNvSpPr/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110" name="Freeform 6"/>
                <p:cNvSpPr/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108" name="Freeform 7"/>
              <p:cNvSpPr/>
              <p:nvPr/>
            </p:nvSpPr>
            <p:spPr bwMode="auto">
              <a:xfrm>
                <a:off x="7710502" y="3927675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rgbClr val="A568D2"/>
              </a:solidFill>
              <a:ln w="7938" cap="flat">
                <a:noFill/>
                <a:prstDash val="solid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7743139" y="4235825"/>
              <a:ext cx="1790128" cy="800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  learning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  <a:p>
              <a:r>
                <a:rPr lang="en-US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charset="0"/>
                </a:rPr>
                <a:t>biodiversity</a:t>
              </a:r>
              <a:endPara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1654179" y="5917921"/>
            <a:ext cx="807720" cy="337820"/>
          </a:xfrm>
          <a:prstGeom prst="rect">
            <a:avLst/>
          </a:prstGeom>
          <a:noFill/>
        </p:spPr>
        <p:txBody>
          <a:bodyPr wrap="none" lIns="61108" tIns="30555" rIns="61108" bIns="30555" rtlCol="0">
            <a:spAutoFit/>
          </a:bodyPr>
          <a:lstStyle/>
          <a:p>
            <a:r>
              <a:rPr lang="zh-CN" altLang="en-US" sz="1800"/>
              <a:t>延迟符</a:t>
            </a:r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" presetClass="entr" presetSubtype="3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3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1" grpId="0"/>
      <p:bldP spid="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27190" y="1272772"/>
            <a:ext cx="1535551" cy="15355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24341" y="2110972"/>
            <a:ext cx="1535551" cy="15355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04287" y="1051552"/>
            <a:ext cx="1883589" cy="162138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81741" y="1741518"/>
            <a:ext cx="2530619" cy="15355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488981" y="1533898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endParaRPr lang="zh-CN" altLang="en-US" sz="40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55640" y="2571750"/>
            <a:ext cx="1142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40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45314" y="1564799"/>
            <a:ext cx="947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endParaRPr lang="zh-CN" altLang="en-US" sz="40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42064" y="2104708"/>
            <a:ext cx="2551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watching</a:t>
            </a:r>
            <a:endParaRPr lang="zh-CN" altLang="en-US" sz="4000" b="1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598197" y="3288996"/>
            <a:ext cx="500908" cy="500908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5740527" y="3513307"/>
            <a:ext cx="274777" cy="274777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2575410" y="3513666"/>
            <a:ext cx="274777" cy="274777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2279076" y="3632005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198665" y="3518326"/>
            <a:ext cx="274777" cy="27477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085391" y="3510821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576425" y="3642228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873480" y="3545432"/>
            <a:ext cx="250454" cy="25045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6750128" y="3512025"/>
            <a:ext cx="274777" cy="274777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4174703" y="3520080"/>
            <a:ext cx="274777" cy="274777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7382889" y="3569216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923888" y="3329522"/>
            <a:ext cx="274777" cy="27477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2093506" y="3642512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4529502" y="3365619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29178" y="3457466"/>
            <a:ext cx="322151" cy="322151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99105" y="3510203"/>
            <a:ext cx="274777" cy="27477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30014" y="3513536"/>
            <a:ext cx="274777" cy="274777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44804" y="3644768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95496" y="3330265"/>
            <a:ext cx="274777" cy="274777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713791" y="3566599"/>
            <a:ext cx="137389" cy="1373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216637" y="3372814"/>
            <a:ext cx="137389" cy="137389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53607" y="3504242"/>
            <a:ext cx="274777" cy="274777"/>
          </a:xfrm>
          <a:prstGeom prst="ellipse">
            <a:avLst/>
          </a:prstGeom>
          <a:solidFill>
            <a:srgbClr val="9954CC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2522200" y="10896600"/>
            <a:ext cx="342900" cy="266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accel="5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0881" y="296828"/>
            <a:ext cx="84119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1  Look at the sentences from the reading passage </a:t>
            </a:r>
            <a:r>
              <a:rPr lang="en-US" altLang="zh-CN" sz="2000" b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and </a:t>
            </a:r>
            <a:endParaRPr lang="en-US" altLang="zh-CN" sz="2000" b="1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answer </a:t>
            </a:r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the questions.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38960" y="2521332"/>
            <a:ext cx="721523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800" b="1">
                <a:latin typeface="Calibri" panose="020F0502020204030204" pitchFamily="34" charset="0"/>
              </a:rPr>
              <a:t>1.  In sentence (a), which action happened first, “suspected” or “evolved</a:t>
            </a:r>
            <a:endParaRPr lang="en-US" altLang="zh-CN" sz="1800" b="1">
              <a:latin typeface="Calibri" panose="020F0502020204030204" pitchFamily="34" charset="0"/>
            </a:endParaRPr>
          </a:p>
          <a:p>
            <a:pPr marL="342900" indent="-342900"/>
            <a:r>
              <a:rPr lang="en-US" altLang="zh-CN" sz="1800" b="1">
                <a:latin typeface="Calibri" panose="020F0502020204030204" pitchFamily="34" charset="0"/>
              </a:rPr>
              <a:t>     from a common ancestor”?</a:t>
            </a:r>
            <a:endParaRPr lang="en-US" altLang="zh-CN" sz="1800" b="1">
              <a:latin typeface="Calibri" panose="020F0502020204030204" pitchFamily="34" charset="0"/>
            </a:endParaRPr>
          </a:p>
          <a:p>
            <a:pPr marL="342900" indent="-342900"/>
            <a:r>
              <a:rPr lang="en-US" altLang="zh-CN" sz="1800" b="1">
                <a:solidFill>
                  <a:schemeClr val="accent2"/>
                </a:solidFill>
                <a:latin typeface="Calibri" panose="020F0502020204030204" pitchFamily="34" charset="0"/>
              </a:rPr>
              <a:t>     </a:t>
            </a:r>
            <a:r>
              <a:rPr lang="en-US" altLang="zh-CN" sz="1800" b="1">
                <a:solidFill>
                  <a:srgbClr val="C00000"/>
                </a:solidFill>
                <a:latin typeface="Calibri" panose="020F0502020204030204" pitchFamily="34" charset="0"/>
              </a:rPr>
              <a:t>“evolved from a common ancestor.”</a:t>
            </a:r>
            <a:endParaRPr lang="en-US" altLang="zh-CN" sz="18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altLang="zh-CN" sz="1800" b="1">
                <a:latin typeface="Calibri" panose="020F0502020204030204" pitchFamily="34" charset="0"/>
              </a:rPr>
              <a:t>2.  In sentence (b), which action happened first, “refused to believe” or      </a:t>
            </a:r>
            <a:endParaRPr lang="en-US" altLang="zh-CN" sz="1800" b="1">
              <a:latin typeface="Calibri" panose="020F0502020204030204" pitchFamily="34" charset="0"/>
            </a:endParaRPr>
          </a:p>
          <a:p>
            <a:r>
              <a:rPr lang="en-US" altLang="zh-CN" sz="1800" b="1">
                <a:latin typeface="Calibri" panose="020F0502020204030204" pitchFamily="34" charset="0"/>
              </a:rPr>
              <a:t>     “evolved from lower forms of life”?</a:t>
            </a:r>
            <a:endParaRPr lang="en-US" altLang="zh-CN" sz="1800" b="1">
              <a:latin typeface="Calibri" panose="020F0502020204030204" pitchFamily="34" charset="0"/>
            </a:endParaRPr>
          </a:p>
          <a:p>
            <a:r>
              <a:rPr lang="en-US" altLang="zh-CN" sz="1800" b="1">
                <a:solidFill>
                  <a:srgbClr val="C00000"/>
                </a:solidFill>
                <a:latin typeface="Calibri" panose="020F0502020204030204" pitchFamily="34" charset="0"/>
              </a:rPr>
              <a:t>     “evolved from lower forms of life.”</a:t>
            </a:r>
            <a:endParaRPr lang="en-US" altLang="zh-CN" sz="1800" b="1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altLang="zh-CN" sz="1800" b="1">
                <a:latin typeface="Calibri" panose="020F0502020204030204" pitchFamily="34" charset="0"/>
              </a:rPr>
              <a:t>3. What does the structure had done indicate?</a:t>
            </a:r>
            <a:endParaRPr lang="en-US" altLang="zh-CN" sz="1800" b="1">
              <a:latin typeface="Calibri" panose="020F0502020204030204" pitchFamily="34" charset="0"/>
            </a:endParaRPr>
          </a:p>
          <a:p>
            <a:r>
              <a:rPr lang="en-US" altLang="zh-CN" sz="1800" b="1">
                <a:solidFill>
                  <a:srgbClr val="C00000"/>
                </a:solidFill>
                <a:latin typeface="Calibri" panose="020F0502020204030204" pitchFamily="34" charset="0"/>
              </a:rPr>
              <a:t>     It indicates the action happened before a certain past action</a:t>
            </a:r>
            <a:r>
              <a:rPr lang="en-US" altLang="zh-CN" sz="1800" b="1" smtClean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endParaRPr lang="zh-CN" altLang="en-US" sz="18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/Users/apple/Desktop/屏幕快照 2020-03-27 下午8.54.35.png屏幕快照 2020-03-27 下午8.54.35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371600" y="893445"/>
            <a:ext cx="6696075" cy="15342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41910"/>
            <a:ext cx="264160" cy="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00"/>
          </a:p>
        </p:txBody>
      </p:sp>
      <p:sp>
        <p:nvSpPr>
          <p:cNvPr id="2" name="文本框 1"/>
          <p:cNvSpPr txBox="1"/>
          <p:nvPr/>
        </p:nvSpPr>
        <p:spPr>
          <a:xfrm>
            <a:off x="135255" y="143351"/>
            <a:ext cx="2439353" cy="4140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1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Using Language</a:t>
            </a:r>
            <a:endParaRPr lang="en-US" altLang="zh-CN" sz="21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255" y="621506"/>
            <a:ext cx="158543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原文再现</a:t>
            </a:r>
            <a:endParaRPr lang="zh-CN" altLang="en-US" sz="21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8640" y="1109186"/>
            <a:ext cx="7854315" cy="1198880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18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800" b="1">
                <a:latin typeface="Times New Roman" panose="02020603050405020304" charset="0"/>
                <a:cs typeface="Times New Roman" panose="02020603050405020304" charset="0"/>
              </a:rPr>
              <a:t>Darwin suspected that the finches had evolved from a common ancestor,...</a:t>
            </a:r>
            <a:endParaRPr lang="en-US" altLang="zh-CN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1850" y="2769870"/>
            <a:ext cx="7287895" cy="1337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sz="1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In this sentence </a:t>
            </a:r>
            <a:r>
              <a:rPr lang="en-US" sz="1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two actions both hanppened in the past, </a:t>
            </a:r>
            <a:r>
              <a:rPr lang="en-US" sz="1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Action B happened first, Action A happened later. In this situation, past perfect </a:t>
            </a:r>
            <a:endParaRPr lang="en-US" sz="1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sz="1800" b="1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is used to describe Action B and simple past is used to describe Action A . </a:t>
            </a:r>
            <a:endParaRPr lang="en-US" sz="1800" b="1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5098" y="1109186"/>
            <a:ext cx="1039654" cy="357188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2" name="线形标注 2 11"/>
          <p:cNvSpPr/>
          <p:nvPr/>
        </p:nvSpPr>
        <p:spPr>
          <a:xfrm>
            <a:off x="1784668" y="1737836"/>
            <a:ext cx="1113473" cy="379571"/>
          </a:xfrm>
          <a:prstGeom prst="borderCallout2">
            <a:avLst>
              <a:gd name="adj1" fmla="val 50941"/>
              <a:gd name="adj2" fmla="val -1121"/>
              <a:gd name="adj3" fmla="val 53575"/>
              <a:gd name="adj4" fmla="val -31822"/>
              <a:gd name="adj5" fmla="val -70263"/>
              <a:gd name="adj6" fmla="val -15440"/>
            </a:avLst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Action A</a:t>
            </a:r>
            <a:endParaRPr lang="en-US" sz="1800" b="1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12565" y="1109186"/>
            <a:ext cx="1215866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5" name="文本框 14"/>
          <p:cNvSpPr txBox="1"/>
          <p:nvPr/>
        </p:nvSpPr>
        <p:spPr>
          <a:xfrm>
            <a:off x="5703729" y="2210911"/>
            <a:ext cx="18821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happening first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2959" y="2210753"/>
            <a:ext cx="2244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happening later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线形标注 2 5"/>
          <p:cNvSpPr/>
          <p:nvPr/>
        </p:nvSpPr>
        <p:spPr>
          <a:xfrm>
            <a:off x="4589939" y="1714976"/>
            <a:ext cx="1113473" cy="379571"/>
          </a:xfrm>
          <a:prstGeom prst="borderCallout2">
            <a:avLst>
              <a:gd name="adj1" fmla="val 50941"/>
              <a:gd name="adj2" fmla="val -1121"/>
              <a:gd name="adj3" fmla="val 53575"/>
              <a:gd name="adj4" fmla="val -31822"/>
              <a:gd name="adj5" fmla="val -70263"/>
              <a:gd name="adj6" fmla="val -15440"/>
            </a:avLst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1800" b="1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Action B</a:t>
            </a:r>
            <a:endParaRPr lang="en-US" sz="1800" b="1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5"/>
      <p:bldP spid="11" grpId="1"/>
      <p:bldP spid="12" grpId="3"/>
      <p:bldP spid="14" grpId="2"/>
      <p:bldP spid="15" grpId="6"/>
      <p:bldP spid="16" grpId="7"/>
      <p:bldP spid="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41910"/>
            <a:ext cx="264160" cy="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00"/>
          </a:p>
        </p:txBody>
      </p:sp>
      <p:sp>
        <p:nvSpPr>
          <p:cNvPr id="16" name="文本框 15"/>
          <p:cNvSpPr txBox="1"/>
          <p:nvPr/>
        </p:nvSpPr>
        <p:spPr>
          <a:xfrm>
            <a:off x="135255" y="143351"/>
            <a:ext cx="2170748" cy="4140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1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Uning language</a:t>
            </a:r>
            <a:endParaRPr lang="en-US" altLang="zh-CN" sz="21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4319" y="1035844"/>
            <a:ext cx="8696801" cy="1198880"/>
          </a:xfrm>
          <a:prstGeom prst="rect">
            <a:avLst/>
          </a:prstGeom>
          <a:gradFill>
            <a:gsLst>
              <a:gs pos="50000">
                <a:srgbClr val="F6EDE1"/>
              </a:gs>
              <a:gs pos="0">
                <a:srgbClr val="F9F3EB"/>
              </a:gs>
              <a:gs pos="100000">
                <a:srgbClr val="F3E6D7"/>
              </a:gs>
            </a:gsLst>
            <a:lin scaled="1"/>
          </a:gradFill>
        </p:spPr>
        <p:txBody>
          <a:bodyPr wrap="square" rtlCol="0">
            <a:spAutoFit/>
          </a:bodyPr>
          <a:lstStyle/>
          <a:p>
            <a:r>
              <a:rPr lang="en-US" altLang="zh-CN" sz="1800" b="1">
                <a:latin typeface="Times New Roman" panose="02020603050405020304" charset="0"/>
                <a:cs typeface="Times New Roman" panose="02020603050405020304" charset="0"/>
              </a:rPr>
              <a:t>Many people refused to believe that living things, including humans, had evolved from lower forms of life.</a:t>
            </a:r>
            <a:endParaRPr lang="en-US" altLang="zh-CN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1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5255" y="621506"/>
            <a:ext cx="1585436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原文再现</a:t>
            </a:r>
            <a:endParaRPr lang="zh-CN" altLang="en-US" sz="21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50365" y="1035685"/>
            <a:ext cx="770890" cy="357505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4" name="矩形 13"/>
          <p:cNvSpPr/>
          <p:nvPr/>
        </p:nvSpPr>
        <p:spPr>
          <a:xfrm>
            <a:off x="7006590" y="1035844"/>
            <a:ext cx="1215866" cy="35718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9" name="文本框 8"/>
          <p:cNvSpPr txBox="1"/>
          <p:nvPr/>
        </p:nvSpPr>
        <p:spPr>
          <a:xfrm>
            <a:off x="1650524" y="1749108"/>
            <a:ext cx="2039303" cy="398779"/>
          </a:xfrm>
          <a:prstGeom prst="wedgeRectCallout">
            <a:avLst>
              <a:gd name="adj1" fmla="val -12984"/>
              <a:gd name="adj2" fmla="val -131517"/>
            </a:avLst>
          </a:prstGeom>
          <a:gradFill>
            <a:gsLst>
              <a:gs pos="2000">
                <a:srgbClr val="CDFBCD"/>
              </a:gs>
              <a:gs pos="67000">
                <a:srgbClr val="72D773"/>
              </a:gs>
              <a:gs pos="98000">
                <a:srgbClr val="72D673"/>
              </a:gs>
              <a:gs pos="35000">
                <a:srgbClr val="A9E4A9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happening later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108224" y="1749266"/>
            <a:ext cx="1882140" cy="398779"/>
          </a:xfrm>
          <a:prstGeom prst="wedgeRectCallout">
            <a:avLst>
              <a:gd name="adj1" fmla="val 39448"/>
              <a:gd name="adj2" fmla="val -162827"/>
            </a:avLst>
          </a:prstGeom>
          <a:gradFill>
            <a:gsLst>
              <a:gs pos="2000">
                <a:srgbClr val="CDFBCD"/>
              </a:gs>
              <a:gs pos="67000">
                <a:srgbClr val="72D773"/>
              </a:gs>
              <a:gs pos="98000">
                <a:srgbClr val="72D673"/>
              </a:gs>
              <a:gs pos="35000">
                <a:srgbClr val="A9E4A9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happening first</a:t>
            </a:r>
            <a:endParaRPr lang="en-US" altLang="zh-CN" sz="2000" b="1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4325" y="2703830"/>
            <a:ext cx="8698230" cy="922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altLang="zh-CN" sz="1800" b="1" i="1">
                <a:latin typeface="Times New Roman" panose="02020603050405020304" charset="0"/>
                <a:cs typeface="Times New Roman" panose="02020603050405020304" charset="0"/>
              </a:rPr>
              <a:t>past perfect</a:t>
            </a:r>
            <a:r>
              <a:rPr lang="en-US" altLang="zh-CN" sz="1800" b="1">
                <a:latin typeface="Times New Roman" panose="02020603050405020304" charset="0"/>
                <a:cs typeface="Times New Roman" panose="02020603050405020304" charset="0"/>
              </a:rPr>
              <a:t> is a verb tense which is used to show that</a:t>
            </a:r>
            <a:r>
              <a:rPr lang="en-US" altLang="zh-CN" sz="1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an action took place once or many times before another action / point in the past.</a:t>
            </a:r>
            <a:r>
              <a:rPr lang="en-US" altLang="zh-CN" sz="1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1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1"/>
      <p:bldP spid="14" grpId="2"/>
      <p:bldP spid="9" grpId="3"/>
      <p:bldP spid="15" grpId="4"/>
      <p:bldP spid="10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41910"/>
            <a:ext cx="264160" cy="8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00"/>
          </a:p>
        </p:txBody>
      </p:sp>
      <p:sp>
        <p:nvSpPr>
          <p:cNvPr id="16" name="文本框 15"/>
          <p:cNvSpPr txBox="1"/>
          <p:nvPr/>
        </p:nvSpPr>
        <p:spPr>
          <a:xfrm>
            <a:off x="135255" y="143351"/>
            <a:ext cx="2170748" cy="4140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1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Uning language</a:t>
            </a:r>
            <a:endParaRPr lang="en-US" altLang="zh-CN" sz="21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2565" y="938530"/>
            <a:ext cx="6062980" cy="173609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5" name="文本框 4"/>
          <p:cNvSpPr txBox="1"/>
          <p:nvPr/>
        </p:nvSpPr>
        <p:spPr>
          <a:xfrm>
            <a:off x="264160" y="3720465"/>
            <a:ext cx="8684260" cy="922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>
                <a:latin typeface="Times New Roman" panose="02020603050405020304" charset="0"/>
                <a:cs typeface="Times New Roman" panose="02020603050405020304" charset="0"/>
              </a:rPr>
              <a:t>The past perfect expresses the idea </a:t>
            </a:r>
            <a:r>
              <a:rPr lang="zh-CN" altLang="en-US" sz="1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that something occurred before another action in the past. </a:t>
            </a:r>
            <a:r>
              <a:rPr lang="zh-CN" altLang="en-US" sz="1800" b="1">
                <a:latin typeface="Times New Roman" panose="02020603050405020304" charset="0"/>
                <a:cs typeface="Times New Roman" panose="02020603050405020304" charset="0"/>
              </a:rPr>
              <a:t>It can also show that something happened </a:t>
            </a:r>
            <a:r>
              <a:rPr lang="zh-CN" altLang="en-US" sz="1800" b="1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before a specific time in the past.</a:t>
            </a:r>
            <a:endParaRPr lang="zh-CN" altLang="en-US" sz="1800" b="1" u="sng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515110" y="2897029"/>
            <a:ext cx="1695926" cy="604838"/>
          </a:xfrm>
          <a:prstGeom prst="wedgeEllipseCallout">
            <a:avLst>
              <a:gd name="adj1" fmla="val -11274"/>
              <a:gd name="adj2" fmla="val -14818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00" b="1">
                <a:latin typeface="Times New Roman" panose="02020603050405020304" charset="0"/>
                <a:cs typeface="Times New Roman" panose="02020603050405020304" charset="0"/>
              </a:rPr>
              <a:t>past perfect</a:t>
            </a:r>
            <a:endParaRPr lang="en-US" altLang="zh-CN" sz="15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3440906" y="2896553"/>
            <a:ext cx="1695926" cy="604838"/>
          </a:xfrm>
          <a:prstGeom prst="wedgeEllipseCallout">
            <a:avLst>
              <a:gd name="adj1" fmla="val -82659"/>
              <a:gd name="adj2" fmla="val -142834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simple past</a:t>
            </a:r>
            <a:endParaRPr lang="en-US" altLang="zh-CN" sz="15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  <p:bldP spid="6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802" y="354231"/>
            <a:ext cx="748883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Now look for more sentences with the past perfect tense in the reading passage, and summarise its use in your own words.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1600" y="1275606"/>
            <a:ext cx="6929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1. It was a young man who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 left </a:t>
            </a:r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medical school without completing his degree.</a:t>
            </a:r>
            <a:endParaRPr lang="en-US" altLang="zh-CN" sz="1800" b="1" i="1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2. ... he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 recently received</a:t>
            </a:r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a letter from his father predicting that he would be “a disgrace to yourself and all your family.</a:t>
            </a:r>
            <a:endParaRPr lang="en-US" altLang="zh-CN" sz="1800" b="1" i="1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3. After Darwin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 spent</a:t>
            </a:r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some time in South America, his room on the ship was crowed with samples of the plants and animals he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</a:t>
            </a:r>
            <a:endParaRPr lang="en-US" altLang="zh-CN" sz="1800" b="1" i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collected.</a:t>
            </a:r>
            <a:endParaRPr lang="en-US" altLang="zh-CN" sz="1800" b="1" i="1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4. At that time, people believed that all species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 appeared</a:t>
            </a:r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on Earth at the same time, and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 not changed </a:t>
            </a:r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since.</a:t>
            </a:r>
            <a:endParaRPr lang="en-US" altLang="zh-CN" sz="1800" b="1" i="1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5. It seemed their beaks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 evolved </a:t>
            </a:r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according to what food was available on that particular island.</a:t>
            </a:r>
            <a:endParaRPr lang="en-US" altLang="zh-CN" sz="1800" b="1" i="1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6. Over time, it </a:t>
            </a:r>
            <a:r>
              <a:rPr lang="en-US" altLang="zh-CN" sz="1800" b="1" i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had slowly evolved </a:t>
            </a:r>
            <a:r>
              <a:rPr lang="en-US" altLang="zh-CN" sz="1800" b="1" i="1">
                <a:solidFill>
                  <a:srgbClr val="00206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into many new species.</a:t>
            </a:r>
            <a:endParaRPr lang="en-US" altLang="zh-CN" sz="1800" b="1" i="1">
              <a:solidFill>
                <a:srgbClr val="00206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66044" y="208945"/>
            <a:ext cx="82153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2  Complete the paragraphs with the information from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     the given sentences. 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5523" y="915566"/>
            <a:ext cx="7992888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smtClean="0">
                <a:latin typeface="Calibri" panose="020F0502020204030204" pitchFamily="34" charset="0"/>
              </a:rPr>
              <a:t>1 </a:t>
            </a:r>
            <a:r>
              <a:rPr lang="en-US" altLang="zh-CN" sz="1800" b="1" smtClean="0">
                <a:solidFill>
                  <a:srgbClr val="002060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1800" b="1" smtClean="0">
                <a:latin typeface="Calibri" panose="020F0502020204030204" pitchFamily="34" charset="0"/>
              </a:rPr>
              <a:t> Natural disasters led to food shortages in the 1960s.</a:t>
            </a:r>
            <a:endParaRPr lang="en-US" altLang="zh-CN" sz="1800" b="1" smtClean="0"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latin typeface="Calibri" panose="020F0502020204030204" pitchFamily="34" charset="0"/>
              </a:rPr>
              <a:t>   </a:t>
            </a:r>
            <a:r>
              <a:rPr lang="en-US" altLang="zh-CN" sz="1800" b="1" smtClean="0">
                <a:solidFill>
                  <a:srgbClr val="002060"/>
                </a:solidFill>
                <a:latin typeface="Calibri" panose="020F0502020204030204" pitchFamily="34" charset="0"/>
              </a:rPr>
              <a:t>b</a:t>
            </a:r>
            <a:r>
              <a:rPr lang="en-US" altLang="zh-CN" sz="1800" b="1" smtClean="0">
                <a:latin typeface="Calibri" panose="020F0502020204030204" pitchFamily="34" charset="0"/>
              </a:rPr>
              <a:t> Yuan Longping began to do research on hybrid rice.</a:t>
            </a:r>
            <a:endParaRPr lang="en-US" altLang="zh-CN" sz="1800" b="1" smtClean="0"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latin typeface="Calibri" panose="020F0502020204030204" pitchFamily="34" charset="0"/>
              </a:rPr>
              <a:t>   </a:t>
            </a:r>
            <a:r>
              <a:rPr lang="en-US" altLang="zh-CN" sz="1800" b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altLang="zh-CN" sz="1800" b="1" smtClean="0">
                <a:latin typeface="Calibri" panose="020F0502020204030204" pitchFamily="34" charset="0"/>
              </a:rPr>
              <a:t> Yuan Longping developed a better type of rice.</a:t>
            </a:r>
            <a:endParaRPr lang="en-US" altLang="zh-CN" sz="1800" b="1" smtClean="0"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latin typeface="Calibri" panose="020F0502020204030204" pitchFamily="34" charset="0"/>
              </a:rPr>
              <a:t>   Yuan Longping 1__</a:t>
            </a:r>
            <a:r>
              <a:rPr lang="en-US" altLang="zh-CN" sz="1600" b="1" smtClean="0">
                <a:solidFill>
                  <a:srgbClr val="8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_______</a:t>
            </a:r>
            <a:r>
              <a:rPr lang="en-US" altLang="zh-CN" sz="1800" b="1" smtClean="0">
                <a:solidFill>
                  <a:srgbClr val="800000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_</a:t>
            </a:r>
            <a:r>
              <a:rPr lang="en-US" altLang="zh-CN" sz="1800" b="1" smtClean="0">
                <a:solidFill>
                  <a:srgbClr val="800000"/>
                </a:solidFill>
                <a:latin typeface="Calibri" panose="020F0502020204030204" pitchFamily="34" charset="0"/>
              </a:rPr>
              <a:t> to do research on hybrid rice because natural   </a:t>
            </a:r>
            <a:endParaRPr lang="en-US" altLang="zh-CN" sz="1800" b="1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latin typeface="Calibri" panose="020F0502020204030204" pitchFamily="34" charset="0"/>
              </a:rPr>
              <a:t>   disasters 2_____________ food shortages in the 1960s. In the end, he   </a:t>
            </a:r>
            <a:endParaRPr lang="en-US" altLang="zh-CN" sz="1800" b="1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latin typeface="Calibri" panose="020F0502020204030204" pitchFamily="34" charset="0"/>
              </a:rPr>
              <a:t>   3_____________ a better type of rice.</a:t>
            </a:r>
            <a:endParaRPr lang="en-US" altLang="zh-CN" sz="1800" b="1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endParaRPr lang="en-US" altLang="zh-CN" sz="1800" b="1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latin typeface="Calibri" panose="020F0502020204030204" pitchFamily="34" charset="0"/>
              </a:rPr>
              <a:t>2 </a:t>
            </a:r>
            <a:r>
              <a:rPr lang="en-US" altLang="zh-CN" sz="1800" b="1" smtClean="0">
                <a:solidFill>
                  <a:srgbClr val="002060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1800" b="1" smtClean="0">
                <a:latin typeface="Calibri" panose="020F0502020204030204" pitchFamily="34" charset="0"/>
              </a:rPr>
              <a:t> Gregor Mendel chose to study pea plants because their characteristics were     </a:t>
            </a:r>
            <a:endParaRPr lang="en-US" altLang="zh-CN" sz="1800" b="1" smtClean="0"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latin typeface="Calibri" panose="020F0502020204030204" pitchFamily="34" charset="0"/>
              </a:rPr>
              <a:t>   easy to control.</a:t>
            </a:r>
            <a:endParaRPr lang="en-US" altLang="zh-CN" sz="1800" b="1" smtClean="0"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latin typeface="Calibri" panose="020F0502020204030204" pitchFamily="34" charset="0"/>
              </a:rPr>
              <a:t>   </a:t>
            </a:r>
            <a:r>
              <a:rPr lang="en-US" altLang="zh-CN" sz="1800" b="1" smtClean="0">
                <a:solidFill>
                  <a:srgbClr val="002060"/>
                </a:solidFill>
                <a:latin typeface="Calibri" panose="020F0502020204030204" pitchFamily="34" charset="0"/>
              </a:rPr>
              <a:t>b</a:t>
            </a:r>
            <a:r>
              <a:rPr lang="en-US" altLang="zh-CN" sz="1800" b="1" smtClean="0">
                <a:latin typeface="Calibri" panose="020F0502020204030204" pitchFamily="34" charset="0"/>
              </a:rPr>
              <a:t> Gregor Mendel made important discoveries about genetics.</a:t>
            </a:r>
            <a:endParaRPr lang="en-US" altLang="zh-CN" sz="1800" b="1" smtClean="0"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latin typeface="Calibri" panose="020F0502020204030204" pitchFamily="34" charset="0"/>
              </a:rPr>
              <a:t>   </a:t>
            </a:r>
            <a:r>
              <a:rPr lang="en-US" altLang="zh-CN" sz="1800" b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r>
              <a:rPr lang="en-US" altLang="zh-CN" sz="1800" b="1" smtClean="0">
                <a:latin typeface="Calibri" panose="020F0502020204030204" pitchFamily="34" charset="0"/>
              </a:rPr>
              <a:t> Gregor Mendel  died in 1884.</a:t>
            </a:r>
            <a:endParaRPr lang="en-US" altLang="zh-CN" sz="1800" b="1" smtClean="0">
              <a:latin typeface="Calibri" panose="020F0502020204030204" pitchFamily="34" charset="0"/>
            </a:endParaRPr>
          </a:p>
          <a:p>
            <a:r>
              <a:rPr lang="en-US" altLang="zh-CN" sz="1800" smtClean="0">
                <a:latin typeface="Calibri" panose="020F0502020204030204" pitchFamily="34" charset="0"/>
              </a:rPr>
              <a:t>   </a:t>
            </a:r>
            <a:r>
              <a:rPr lang="en-US" altLang="zh-CN" sz="1800" b="1" err="1" smtClean="0">
                <a:solidFill>
                  <a:srgbClr val="800000"/>
                </a:solidFill>
                <a:latin typeface="Calibri" panose="020F0502020204030204" pitchFamily="34" charset="0"/>
              </a:rPr>
              <a:t>Gregor Mendel 4_______________ study pea plants because their     </a:t>
            </a:r>
            <a:endParaRPr lang="en-US" altLang="zh-CN" sz="1800" b="1" err="1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latin typeface="Calibri" panose="020F0502020204030204" pitchFamily="34" charset="0"/>
              </a:rPr>
              <a:t>   characteristics were easy to control. By the time of his death in 1884, he    </a:t>
            </a:r>
            <a:endParaRPr lang="en-US" altLang="zh-CN" sz="1800" b="1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r>
              <a:rPr lang="en-US" altLang="zh-CN" sz="1800" b="1" smtClean="0">
                <a:solidFill>
                  <a:srgbClr val="800000"/>
                </a:solidFill>
                <a:latin typeface="Calibri" panose="020F0502020204030204" pitchFamily="34" charset="0"/>
              </a:rPr>
              <a:t>   5____________ important discoveries about genetics.</a:t>
            </a:r>
            <a:endParaRPr lang="en-US" altLang="zh-CN" sz="1800" b="1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1327200" y="4492729"/>
            <a:ext cx="1924050" cy="31686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 smtClean="0">
                <a:latin typeface="Comic Sans MS" panose="030F0702030302020204" pitchFamily="66" charset="0"/>
                <a:cs typeface="Calibri" panose="020F0502020204030204" pitchFamily="34" charset="0"/>
              </a:rPr>
              <a:t>   </a:t>
            </a:r>
            <a:r>
              <a:rPr lang="en-US" altLang="zh-CN" sz="1800" b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 </a:t>
            </a:r>
            <a:r>
              <a:rPr lang="en-US" altLang="zh-CN" sz="18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</a:t>
            </a:r>
            <a:endParaRPr lang="en-US" altLang="zh-CN" sz="18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09290" y="1693049"/>
            <a:ext cx="8248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smtClean="0">
                <a:solidFill>
                  <a:srgbClr val="7030A0"/>
                </a:solidFill>
                <a:latin typeface="+mn-lt"/>
                <a:ea typeface="+mj-ea"/>
                <a:cs typeface="+mn-lt"/>
              </a:rPr>
              <a:t>began</a:t>
            </a:r>
            <a:endParaRPr lang="en-US" altLang="zh-CN" sz="2000" b="1" smtClean="0">
              <a:solidFill>
                <a:srgbClr val="7030A0"/>
              </a:solidFill>
              <a:latin typeface="+mn-lt"/>
              <a:ea typeface="+mj-ea"/>
              <a:cs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13940" y="2009775"/>
            <a:ext cx="155321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b="1" smtClean="0">
                <a:solidFill>
                  <a:srgbClr val="7030A0"/>
                </a:solidFill>
                <a:latin typeface="+mn-lt"/>
                <a:ea typeface="+mj-ea"/>
                <a:cs typeface="+mn-lt"/>
              </a:rPr>
              <a:t>had led to</a:t>
            </a:r>
            <a:endParaRPr lang="en-US" altLang="zh-CN" sz="1800" b="1" smtClean="0">
              <a:solidFill>
                <a:srgbClr val="7030A0"/>
              </a:solidFill>
              <a:latin typeface="+mn-lt"/>
              <a:ea typeface="+mj-ea"/>
              <a:cs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6296" y="2269495"/>
            <a:ext cx="117856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smtClean="0">
                <a:solidFill>
                  <a:srgbClr val="7030A0"/>
                </a:solidFill>
                <a:cs typeface="Calibri" panose="020F0502020204030204" pitchFamily="34" charset="0"/>
              </a:rPr>
              <a:t>developed</a:t>
            </a:r>
            <a:endParaRPr lang="en-US" altLang="zh-CN" sz="1800" b="1" smtClean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64736" y="3916030"/>
            <a:ext cx="98234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b="1" smtClean="0">
                <a:solidFill>
                  <a:srgbClr val="7030A0"/>
                </a:solidFill>
                <a:cs typeface="Calibri" panose="020F0502020204030204" pitchFamily="34" charset="0"/>
              </a:rPr>
              <a:t>chose to</a:t>
            </a:r>
            <a:endParaRPr lang="en-US" altLang="zh-CN" sz="1800" b="1" smtClean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55395" y="268605"/>
            <a:ext cx="7139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Activity 3  Complete the online encyclopaedia entry with the    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0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            correct form of the words in the box.</a:t>
            </a:r>
            <a:endParaRPr lang="en-US" altLang="zh-CN" sz="2000" b="1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91927" y="1073929"/>
            <a:ext cx="3071833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compete     decline      eat</a:t>
            </a:r>
            <a:endParaRPr lang="en-US" sz="18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18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live        introduce      arrive</a:t>
            </a:r>
            <a:endParaRPr lang="en-US" sz="1800" b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935" y="899820"/>
            <a:ext cx="4968552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i="1" smtClean="0">
                <a:latin typeface="Calibri" panose="020F0502020204030204" pitchFamily="34" charset="0"/>
              </a:rPr>
              <a:t>           Lonesome George was the last Pinta Island tortoise. He  died in 2012. After George`s death, the Pinta Island tortoise was declared extinct.</a:t>
            </a:r>
            <a:endParaRPr lang="en-US" altLang="zh-CN" sz="1800" b="1" i="1" smtClean="0">
              <a:latin typeface="Calibri" panose="020F0502020204030204" pitchFamily="34" charset="0"/>
            </a:endParaRPr>
          </a:p>
          <a:p>
            <a:r>
              <a:rPr lang="en-US" altLang="zh-CN" sz="1800" b="1" i="1" smtClean="0">
                <a:latin typeface="Calibri" panose="020F0502020204030204" pitchFamily="34" charset="0"/>
              </a:rPr>
              <a:t>The extinction of the Pinta Island tortoise blamed on humans. Before humans 1_</a:t>
            </a:r>
            <a:r>
              <a:rPr lang="en-US" altLang="zh-CN" sz="1800" b="1" i="1" smtClean="0">
                <a:solidFill>
                  <a:schemeClr val="tx1"/>
                </a:solidFill>
                <a:latin typeface="Calibri" panose="020F0502020204030204" pitchFamily="34" charset="0"/>
              </a:rPr>
              <a:t>_</a:t>
            </a:r>
            <a:r>
              <a:rPr lang="en-US" altLang="zh-CN" sz="1800" b="1" i="1" smtClean="0">
                <a:solidFill>
                  <a:schemeClr val="tx1"/>
                </a:solidFill>
                <a:latin typeface="Comic Sans MS" panose="030F0702030302020204" pitchFamily="66" charset="0"/>
              </a:rPr>
              <a:t>______</a:t>
            </a:r>
            <a:r>
              <a:rPr lang="en-US" altLang="zh-CN" sz="1800" b="1" i="1" smtClean="0">
                <a:latin typeface="Calibri" panose="020F0502020204030204" pitchFamily="34" charset="0"/>
              </a:rPr>
              <a:t>_ on the island, the species 2_______________ in isolation and 3__</a:t>
            </a:r>
            <a:r>
              <a:rPr lang="en-US" altLang="zh-CN" sz="1800" b="1" i="1" smtClean="0">
                <a:solidFill>
                  <a:schemeClr val="tx1"/>
                </a:solidFill>
                <a:latin typeface="Calibri" panose="020F0502020204030204" pitchFamily="34" charset="0"/>
              </a:rPr>
              <a:t>______</a:t>
            </a:r>
            <a:r>
              <a:rPr lang="en-US" altLang="zh-CN" sz="1800" b="1" i="1" smtClean="0">
                <a:latin typeface="Calibri" panose="020F0502020204030204" pitchFamily="34" charset="0"/>
              </a:rPr>
              <a:t>_____ the plants that naturally grew there. George was discovered many years after their arrival, and by then humans 4_______________ new species that 5_________ for the food the tortoises ate. After goats in particular had been brought to the island, the Pinta Island tortoise population 6__________. Eventually, only George remained.</a:t>
            </a:r>
            <a:endParaRPr lang="zh-CN" altLang="en-US" sz="1800" b="1" i="1">
              <a:latin typeface="Calibri" panose="020F0502020204030204" pitchFamily="34" charset="0"/>
            </a:endParaRPr>
          </a:p>
        </p:txBody>
      </p:sp>
      <p:pic>
        <p:nvPicPr>
          <p:cNvPr id="25602" name="Picture 2" descr="https://ss1.baidu.com/6ONXsjip0QIZ8tyhnq/it/u=1985436679,548712687&amp;fm=173&amp;app=49&amp;f=JPEG?w=522&amp;h=370&amp;s=9400A9FB0C0722C6C2D9362D0300E04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39750" y="1796415"/>
            <a:ext cx="3024505" cy="29870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文本框 4"/>
          <p:cNvSpPr txBox="1"/>
          <p:nvPr/>
        </p:nvSpPr>
        <p:spPr>
          <a:xfrm>
            <a:off x="6098773" y="2263527"/>
            <a:ext cx="114300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rgbClr val="800000"/>
                </a:solidFill>
                <a:sym typeface="+mn-ea"/>
              </a:rPr>
              <a:t>had lived</a:t>
            </a:r>
            <a:endParaRPr lang="en-US" altLang="zh-CN" sz="1800" b="1">
              <a:solidFill>
                <a:srgbClr val="80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83631" y="2524636"/>
            <a:ext cx="1028632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800000"/>
                </a:solidFill>
                <a:sym typeface="+mn-ea"/>
              </a:rPr>
              <a:t>eaten</a:t>
            </a:r>
            <a:endParaRPr lang="zh-CN" altLang="en-US" sz="2000" b="1">
              <a:solidFill>
                <a:srgbClr val="800000"/>
              </a:solidFill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67944" y="3313802"/>
            <a:ext cx="187220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rgbClr val="800000"/>
                </a:solidFill>
                <a:sym typeface="+mn-ea"/>
              </a:rPr>
              <a:t>had introduced</a:t>
            </a:r>
            <a:endParaRPr lang="zh-CN" altLang="en-US" sz="1800" b="1">
              <a:solidFill>
                <a:srgbClr val="800000"/>
              </a:solidFill>
              <a:sym typeface="+mn-ea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7384673" y="3314179"/>
            <a:ext cx="14287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1800" b="1">
                <a:solidFill>
                  <a:srgbClr val="800000"/>
                </a:solidFill>
                <a:sym typeface="+mn-ea"/>
              </a:rPr>
              <a:t>competed</a:t>
            </a:r>
            <a:endParaRPr lang="zh-CN" altLang="en-US" sz="1800" b="1">
              <a:solidFill>
                <a:srgbClr val="800000"/>
              </a:solidFill>
              <a:sym typeface="+mn-ea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7021329" y="4160242"/>
            <a:ext cx="122413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800000"/>
                </a:solidFill>
                <a:sym typeface="+mn-ea"/>
              </a:rPr>
              <a:t> </a:t>
            </a:r>
            <a:r>
              <a:rPr lang="en-US" altLang="zh-CN" sz="1800" b="1">
                <a:solidFill>
                  <a:srgbClr val="800000"/>
                </a:solidFill>
                <a:sym typeface="+mn-ea"/>
              </a:rPr>
              <a:t>declined</a:t>
            </a:r>
            <a:endParaRPr lang="zh-CN" altLang="en-US" sz="1800" b="1">
              <a:solidFill>
                <a:srgbClr val="800000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54666" y="1938412"/>
            <a:ext cx="115212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rgbClr val="800000"/>
                </a:solidFill>
                <a:sym typeface="+mn-ea"/>
              </a:rPr>
              <a:t>arrived</a:t>
            </a:r>
            <a:endParaRPr lang="zh-CN" altLang="en-US" sz="1800" b="1">
              <a:solidFill>
                <a:srgbClr val="8000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3" grpId="0"/>
      <p:bldP spid="14" grpId="0"/>
      <p:bldP spid="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ASSEMBLE_CHIP_INDEX" val="53213cf989aa40d4b7a54ff0fb3c099e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COMPATIBLE" val="0"/>
  <p:tag name="KSO_WM_UNIT_DEC_AREA_ID" val="00ce1c16a05f446dbd5a2dd31442ae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112_1*d*1"/>
  <p:tag name="KSO_WM_UNIT_INDEX" val="1"/>
  <p:tag name="KSO_WM_UNIT_LAYERLEVEL" val="1"/>
  <p:tag name="KSO_WM_UNIT_PLACING_PICTURE" val="53213cf989aa40d4b7a54ff0fb3c099e"/>
  <p:tag name="KSO_WM_UNIT_PLACING_PICTURE_INFO" val="{&quot;code&quot;:&quot;&quot;,&quot;full_picture&quot;:false,&quot;scheme&quot;:&quot;7-0&quot;,&quot;spacing&quot;:5}"/>
  <p:tag name="KSO_WM_UNIT_PLACING_PICTURE_USER_RELATIVERECTANGLE_SMARTMENU" val="{&quot;bottom&quot;:0,&quot;left&quot;:0.15413069589177059,&quot;right&quot;:0.15413069589177059,&quot;top&quot;:0}"/>
  <p:tag name="KSO_WM_UNIT_PLACING_PICTURE_USER_VIEWPORT" val="{&quot;height&quot;:2011,&quot;width&quot;:3127}"/>
  <p:tag name="KSO_WM_UNIT_PLACING_PICTURE_USER_VIEWPORT_SMARTMENU" val="{&quot;height&quot;:1595,&quot;width&quot;:1715.009969075521}"/>
  <p:tag name="KSO_WM_UNIT_SM_LIMIT_TYPE" val="2"/>
  <p:tag name="KSO_WM_UNIT_SUPPORT_UNIT_TYPE" val="[&quot;d&quot;,&quot;α&quot;,&quot;β&quot;]"/>
  <p:tag name="KSO_WM_UNIT_TYPE" val="d"/>
  <p:tag name="KSO_WM_UNIT_VALUE" val="1269*1058"/>
</p:tagLst>
</file>

<file path=ppt/tags/tag11.xml><?xml version="1.0" encoding="utf-8"?>
<p:tagLst xmlns:p="http://schemas.openxmlformats.org/presentationml/2006/main">
  <p:tag name="KSO_WM_ASSEMBLE_CHIP_INDEX" val="53213cf989aa40d4b7a54ff0fb3c099e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COMPATIBLE" val="0"/>
  <p:tag name="KSO_WM_UNIT_DEC_AREA_ID" val="00ce1c16a05f446dbd5a2dd31442ae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112_1*d*1"/>
  <p:tag name="KSO_WM_UNIT_INDEX" val="1"/>
  <p:tag name="KSO_WM_UNIT_LAYERLEVEL" val="1"/>
  <p:tag name="KSO_WM_UNIT_PLACING_PICTURE" val="53213cf989aa40d4b7a54ff0fb3c099e"/>
  <p:tag name="KSO_WM_UNIT_PLACING_PICTURE_INFO" val="{&quot;code&quot;:&quot;&quot;,&quot;full_picture&quot;:false,&quot;scheme&quot;:&quot;7-0&quot;,&quot;spacing&quot;:5}"/>
  <p:tag name="KSO_WM_UNIT_PLACING_PICTURE_USER_RELATIVERECTANGLE_SMARTMENU" val="{&quot;bottom&quot;:0,&quot;left&quot;:0.29998307689268949,&quot;right&quot;:0.29998307689268949,&quot;top&quot;:0}"/>
  <p:tag name="KSO_WM_UNIT_PLACING_PICTURE_USER_VIEWPORT" val="{&quot;height&quot;:1773,&quot;width&quot;:3079}"/>
  <p:tag name="KSO_WM_UNIT_PLACING_PICTURE_USER_VIEWPORT_SMARTMENU" val="{&quot;height&quot;:2467.5,&quot;width&quot;:1715.009969075521}"/>
  <p:tag name="KSO_WM_UNIT_SM_LIMIT_TYPE" val="2"/>
  <p:tag name="KSO_WM_UNIT_SUPPORT_UNIT_TYPE" val="[&quot;d&quot;,&quot;α&quot;,&quot;β&quot;]"/>
  <p:tag name="KSO_WM_UNIT_TYPE" val="d"/>
  <p:tag name="KSO_WM_UNIT_VALUE" val="1269*1058"/>
</p:tagLst>
</file>

<file path=ppt/tags/tag12.xml><?xml version="1.0" encoding="utf-8"?>
<p:tagLst xmlns:p="http://schemas.openxmlformats.org/presentationml/2006/main">
  <p:tag name="KSO_WM_ASSEMBLE_CHIP_INDEX" val="53213cf989aa40d4b7a54ff0fb3c099e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COMPATIBLE" val="0"/>
  <p:tag name="KSO_WM_UNIT_DEC_AREA_ID" val="00ce1c16a05f446dbd5a2dd31442ae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112_1*d*1"/>
  <p:tag name="KSO_WM_UNIT_INDEX" val="1"/>
  <p:tag name="KSO_WM_UNIT_LAYERLEVEL" val="1"/>
  <p:tag name="KSO_WM_UNIT_PLACING_PICTURE" val="53213cf989aa40d4b7a54ff0fb3c099e"/>
  <p:tag name="KSO_WM_UNIT_PLACING_PICTURE_INFO" val="{&quot;code&quot;:&quot;&quot;,&quot;full_picture&quot;:false,&quot;scheme&quot;:&quot;7-0&quot;,&quot;spacing&quot;:5}"/>
  <p:tag name="KSO_WM_UNIT_PLACING_PICTURE_USER_RELATIVERECTANGLE_SMARTMENU" val="{&quot;bottom&quot;:0,&quot;left&quot;:0.26997976394768358,&quot;right&quot;:0.26997976394768358,&quot;top&quot;:0}"/>
  <p:tag name="KSO_WM_UNIT_PLACING_PICTURE_USER_VIEWPORT" val="{&quot;height&quot;:2924,&quot;width&quot;:4417}"/>
  <p:tag name="KSO_WM_UNIT_PLACING_PICTURE_USER_VIEWPORT_SMARTMENU" val="{&quot;height&quot;:2467.5,&quot;width&quot;:1715.009969075521}"/>
  <p:tag name="KSO_WM_UNIT_SM_LIMIT_TYPE" val="2"/>
  <p:tag name="KSO_WM_UNIT_SUPPORT_UNIT_TYPE" val="[&quot;d&quot;,&quot;α&quot;,&quot;β&quot;]"/>
  <p:tag name="KSO_WM_UNIT_TYPE" val="d"/>
  <p:tag name="KSO_WM_UNIT_VALUE" val="1269*1058"/>
</p:tagLst>
</file>

<file path=ppt/tags/tag13.xml><?xml version="1.0" encoding="utf-8"?>
<p:tagLst xmlns:p="http://schemas.openxmlformats.org/presentationml/2006/main">
  <p:tag name="KSO_WM_ASSEMBLE_CHIP_INDEX" val="ae4bf8cb8daf4053b9ac0d8c6720b455"/>
  <p:tag name="KSO_WM_BEAUTIFY_FLAG" val="#wm#"/>
  <p:tag name="KSO_WM_CHIP_FILLAREA_FILL_RULE" val="{&quot;fill_align&quot;:&quot;lm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BLOCK" val="0"/>
  <p:tag name="KSO_WM_UNIT_COMPATIBLE" val="0"/>
  <p:tag name="KSO_WM_UNIT_DEC_AREA_ID" val="39d562efb4b14c10afbde854b117af3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3112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。"/>
  <p:tag name="KSO_WM_UNIT_SHOW_EDIT_AREA_INDICATION" val="1"/>
  <p:tag name="KSO_WM_UNIT_SM_LIMIT_TYPE" val="2"/>
  <p:tag name="KSO_WM_UNIT_SUBTYPE" val="a"/>
  <p:tag name="KSO_WM_UNIT_SUPPORT_UNIT_TYPE" val="[&quot;d&quot;,&quot;α&quot;,&quot;β&quot;]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80"/>
</p:tagLst>
</file>

<file path=ppt/tags/tag14.xml><?xml version="1.0" encoding="utf-8"?>
<p:tagLst xmlns:p="http://schemas.openxmlformats.org/presentationml/2006/main">
  <p:tag name="FIXED_XID_TMP" val="5f5ee1ca4d6848d78f644aed"/>
  <p:tag name="KSO_WM_BEAUTIFY_FLAG" val="#wm#"/>
  <p:tag name="KSO_WM_CHIP_DECFILLPROP" val="[]"/>
  <p:tag name="KSO_WM_CHIP_FILLPROP" val="[[{&quot;text_align&quot;:&quot;ct&quot;,&quot;text_direction&quot;:&quot;horizontal&quot;,&quot;support_big_font&quot;:false,&quot;fill_id&quot;:&quot;722accd572074b41a2d4cf8c733c9957&quot;,&quot;fill_align&quot;:&quot;ct&quot;,&quot;chip_types&quot;:[&quot;header&quot;]},{&quot;text_align&quot;:&quot;lm&quot;,&quot;text_direction&quot;:&quot;horizontal&quot;,&quot;support_features&quot;:[&quot;collage&quot;],&quot;support_big_font&quot;:false,&quot;fill_id&quot;:&quot;e836bed5e59843b5bc0179a1591ebf37&quot;,&quot;fill_align&quot;:&quot;rm&quot;,&quot;chip_types&quot;:[&quot;text&quot;,&quot;picture&quot;,&quot;chart&quot;,&quot;table&quot;]},{&quot;text_align&quot;:&quot;lm&quot;,&quot;text_direction&quot;:&quot;horizontal&quot;,&quot;support_features&quot;:[&quot;collage&quot;],&quot;support_big_font&quot;:false,&quot;fill_id&quot;:&quot;164c300f690d423ab1b6e3b65edb0bf9&quot;,&quot;fill_align&quot;:&quot;lm&quot;,&quot;chip_types&quot;:[&quot;text&quot;,&quot;picture&quot;,&quot;chart&quot;,&quot;table&quot;]}]]"/>
  <p:tag name="KSO_WM_CHIP_GROUPID" val="5f5ee1ca4d6848d78f644aed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96764553136823a5e624b"/>
  <p:tag name="KSO_WM_SLIDE_BACKGROUND" val="[&quot;general&quot;]"/>
  <p:tag name="KSO_WM_SLIDE_BACKGROUND_TYPE" val="general"/>
  <p:tag name="KSO_WM_SLIDE_BK_DARK_LIGHT" val="2"/>
  <p:tag name="KSO_WM_SLIDE_CAN_ADD_NAVIGATION" val="1"/>
  <p:tag name="KSO_WM_SLIDE_ID" val="diagram20213112_1"/>
  <p:tag name="KSO_WM_SLIDE_INDEX" val="1"/>
  <p:tag name="KSO_WM_SLIDE_ITEM_CNT" val="0"/>
  <p:tag name="KSO_WM_SLIDE_LAYOUT" val="a_d_f"/>
  <p:tag name="KSO_WM_SLIDE_LAYOUT_CNT" val="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0-12-09T20:22:55&quot;,&quot;maxSize&quot;:{&quot;size1&quot;:31.200779893663192},&quot;minSize&quot;:{&quot;size1&quot;:22.400779893663191},&quot;normalSize&quot;:{&quot;size1&quot;:26.289668782552077},&quot;subLayout&quot;:[{&quot;id&quot;:&quot;2020-12-09T20:22:55&quot;,&quot;margin&quot;:{&quot;bottom&quot;:0.21199998259544373,&quot;left&quot;:1.6929999589920044,&quot;right&quot;:1.6929999589920044,&quot;top&quot;:1.6929999589920044},&quot;type&quot;:0},{&quot;direction&quot;:1,&quot;id&quot;:&quot;2020-12-09T20:22:55&quot;,&quot;maxSize&quot;:{&quot;size1&quot;:60.099688466389978},&quot;minSize&quot;:{&quot;size1&quot;:37.499688466389976},&quot;normalSize&quot;:{&quot;size1&quot;:55.362188466389973},&quot;subLayout&quot;:[{&quot;id&quot;:&quot;2020-12-09T20:22:55&quot;,&quot;margin&quot;:{&quot;bottom&quot;:1.6929999589920044,&quot;left&quot;:1.6929999589920044,&quot;right&quot;:0.42300000786781311,&quot;top&quot;:0.3970000147819519},&quot;type&quot;:0},{&quot;id&quot;:&quot;2020-12-09T20:22:55&quot;,&quot;margin&quot;:{&quot;bottom&quot;:1.6929999589920044,&quot;left&quot;:1.2790000438690186,&quot;right&quot;:1.6929999589920044,&quot;top&quot;:0.3970000147819519},&quot;type&quot;:0}],&quot;type&quot;:0}],&quot;type&quot;:0}"/>
  <p:tag name="KSO_WM_SLIDE_POSITION" val="48*48"/>
  <p:tag name="KSO_WM_SLIDE_RATIO" val="1.777778"/>
  <p:tag name="KSO_WM_SLIDE_SIZE" val="864*444"/>
  <p:tag name="KSO_WM_SLIDE_SUBTYPE" val="picTxt"/>
  <p:tag name="KSO_WM_SLIDE_SUPPORT_FEATURE_TYPE" val="1"/>
  <p:tag name="KSO_WM_SLIDE_TYPE" val="text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COLOR_TYPE" val="1"/>
  <p:tag name="KSO_WM_TEMPLATE_INDEX" val="20213112"/>
  <p:tag name="KSO_WM_TEMPLATE_MASTER_TYPE" val="0"/>
  <p:tag name="KSO_WM_TEMPLATE_SUBCATEGORY" val="21"/>
</p:tagLst>
</file>

<file path=ppt/tags/tag15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GYwY2UyNmI5NjU2NzBhNmFmYjdjMzcwNTdlODBjYWMifQ==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522"/>
  <p:tag name="KSO_WM_UNIT_COMPATIBLE" val="0"/>
  <p:tag name="KSO_WM_UNIT_DIAGRAM_ISNUMVISUAL" val="0"/>
  <p:tag name="KSO_WM_UNIT_DIAGRAM_ISREFERUNIT" val="0"/>
  <p:tag name="KSO_WM_UNIT_HIGHLIGHT" val="0"/>
  <p:tag name="KSO_WM_UNIT_ID" val="custom20204522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"/>
  <p:tag name="KSO_WM_UNIT_TYPE" val="b"/>
  <p:tag name="KSO_WM_UNIT_VALUE" val="26"/>
</p:tagLst>
</file>

<file path=ppt/tags/tag5.xml><?xml version="1.0" encoding="utf-8"?>
<p:tagLst xmlns:p="http://schemas.openxmlformats.org/presentationml/2006/main">
  <p:tag name="KSO_WM_ASSEMBLE_CHIP_INDEX" val="627b37765b7e49cc97a3a458332721d0"/>
  <p:tag name="KSO_WM_BEAUTIFY_FLAG" val="#wm#"/>
  <p:tag name="KSO_WM_CHIP_FILLAREA_FILL_RULE" val="{&quot;fill_align&quot;:&quot;ct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BLOCK" val="0"/>
  <p:tag name="KSO_WM_UNIT_COMPATIBLE" val="0"/>
  <p:tag name="KSO_WM_UNIT_DEC_AREA_ID" val="09ced148ae9149199b7aed63600e235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3112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27"/>
</p:tagLst>
</file>

<file path=ppt/tags/tag6.xml><?xml version="1.0" encoding="utf-8"?>
<p:tagLst xmlns:p="http://schemas.openxmlformats.org/presentationml/2006/main">
  <p:tag name="KSO_WM_ASSEMBLE_CHIP_INDEX" val="53213cf989aa40d4b7a54ff0fb3c099e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COMPATIBLE" val="0"/>
  <p:tag name="KSO_WM_UNIT_DEC_AREA_ID" val="00ce1c16a05f446dbd5a2dd31442ae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112_1*d*1"/>
  <p:tag name="KSO_WM_UNIT_INDEX" val="1"/>
  <p:tag name="KSO_WM_UNIT_LAYERLEVEL" val="1"/>
  <p:tag name="KSO_WM_UNIT_PLACING_PICTURE" val="53213cf989aa40d4b7a54ff0fb3c099e"/>
  <p:tag name="KSO_WM_UNIT_PLACING_PICTURE_INFO" val="{&quot;code&quot;:&quot;&quot;,&quot;full_picture&quot;:false,&quot;scheme&quot;:&quot;7-0&quot;,&quot;spacing&quot;:5}"/>
  <p:tag name="KSO_WM_UNIT_PLACING_PICTURE_USER_RELATIVERECTANGLE_SMARTMENU" val="{&quot;bottom&quot;:0,&quot;left&quot;:0.30452014030294211,&quot;right&quot;:0.30452014030294211,&quot;top&quot;:0}"/>
  <p:tag name="KSO_WM_UNIT_PLACING_PICTURE_USER_VIEWPORT" val="{&quot;height&quot;:2717,&quot;width&quot;:4829}"/>
  <p:tag name="KSO_WM_UNIT_PLACING_PICTURE_USER_VIEWPORT_SMARTMENU" val="{&quot;height&quot;:2467.5,&quot;width&quot;:1715.009969075521}"/>
  <p:tag name="KSO_WM_UNIT_SM_LIMIT_TYPE" val="2"/>
  <p:tag name="KSO_WM_UNIT_SUPPORT_UNIT_TYPE" val="[&quot;d&quot;,&quot;α&quot;,&quot;β&quot;]"/>
  <p:tag name="KSO_WM_UNIT_TYPE" val="d"/>
  <p:tag name="KSO_WM_UNIT_VALUE" val="1269*1058"/>
</p:tagLst>
</file>

<file path=ppt/tags/tag7.xml><?xml version="1.0" encoding="utf-8"?>
<p:tagLst xmlns:p="http://schemas.openxmlformats.org/presentationml/2006/main">
  <p:tag name="KSO_WM_ASSEMBLE_CHIP_INDEX" val="53213cf989aa40d4b7a54ff0fb3c099e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COMPATIBLE" val="0"/>
  <p:tag name="KSO_WM_UNIT_DEC_AREA_ID" val="00ce1c16a05f446dbd5a2dd31442ae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112_1*d*1"/>
  <p:tag name="KSO_WM_UNIT_INDEX" val="1"/>
  <p:tag name="KSO_WM_UNIT_LAYERLEVEL" val="1"/>
  <p:tag name="KSO_WM_UNIT_PLACING_PICTURE" val="53213cf989aa40d4b7a54ff0fb3c099e"/>
  <p:tag name="KSO_WM_UNIT_PLACING_PICTURE_INFO" val="{&quot;code&quot;:&quot;&quot;,&quot;full_picture&quot;:false,&quot;scheme&quot;:&quot;7-0&quot;,&quot;spacing&quot;:5}"/>
  <p:tag name="KSO_WM_UNIT_PLACING_PICTURE_USER_RELATIVERECTANGLE_SMARTMENU" val="{&quot;bottom&quot;:0,&quot;left&quot;:0.055095625156056108,&quot;right&quot;:0.055095625156056108,&quot;top&quot;:0}"/>
  <p:tag name="KSO_WM_UNIT_PLACING_PICTURE_USER_VIEWPORT" val="{&quot;height&quot;:4526,&quot;width&quot;:3535}"/>
  <p:tag name="KSO_WM_UNIT_PLACING_PICTURE_USER_VIEWPORT_SMARTMENU" val="{&quot;height&quot;:2467.5,&quot;width&quot;:1715.009969075521}"/>
  <p:tag name="KSO_WM_UNIT_SM_LIMIT_TYPE" val="2"/>
  <p:tag name="KSO_WM_UNIT_SUPPORT_UNIT_TYPE" val="[&quot;d&quot;,&quot;α&quot;,&quot;β&quot;]"/>
  <p:tag name="KSO_WM_UNIT_TYPE" val="d"/>
  <p:tag name="KSO_WM_UNIT_VALUE" val="1269*1058"/>
</p:tagLst>
</file>

<file path=ppt/tags/tag8.xml><?xml version="1.0" encoding="utf-8"?>
<p:tagLst xmlns:p="http://schemas.openxmlformats.org/presentationml/2006/main">
  <p:tag name="KSO_WM_ASSEMBLE_CHIP_INDEX" val="53213cf989aa40d4b7a54ff0fb3c099e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COMPATIBLE" val="0"/>
  <p:tag name="KSO_WM_UNIT_DEC_AREA_ID" val="00ce1c16a05f446dbd5a2dd31442ae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112_1*d*1"/>
  <p:tag name="KSO_WM_UNIT_INDEX" val="1"/>
  <p:tag name="KSO_WM_UNIT_LAYERLEVEL" val="1"/>
  <p:tag name="KSO_WM_UNIT_PLACING_PICTURE" val="53213cf989aa40d4b7a54ff0fb3c099e"/>
  <p:tag name="KSO_WM_UNIT_PLACING_PICTURE_INFO" val="{&quot;code&quot;:&quot;&quot;,&quot;full_picture&quot;:false,&quot;scheme&quot;:&quot;7-0&quot;,&quot;spacing&quot;:5}"/>
  <p:tag name="KSO_WM_UNIT_PLACING_PICTURE_USER_RELATIVERECTANGLE_SMARTMENU" val="{&quot;bottom&quot;:0.034988125795039113,&quot;left&quot;:0,&quot;right&quot;:0,&quot;top&quot;:0.034988125795039113}"/>
  <p:tag name="KSO_WM_UNIT_PLACING_PICTURE_USER_VIEWPORT" val="{&quot;height&quot;:3929,&quot;width&quot;:3929}"/>
  <p:tag name="KSO_WM_UNIT_PLACING_PICTURE_USER_VIEWPORT_SMARTMENU" val="{&quot;height&quot;:1595,&quot;width&quot;:1715.009969075521}"/>
  <p:tag name="KSO_WM_UNIT_SM_LIMIT_TYPE" val="2"/>
  <p:tag name="KSO_WM_UNIT_SUPPORT_UNIT_TYPE" val="[&quot;d&quot;,&quot;α&quot;,&quot;β&quot;]"/>
  <p:tag name="KSO_WM_UNIT_TYPE" val="d"/>
  <p:tag name="KSO_WM_UNIT_VALUE" val="1269*1058"/>
</p:tagLst>
</file>

<file path=ppt/tags/tag9.xml><?xml version="1.0" encoding="utf-8"?>
<p:tagLst xmlns:p="http://schemas.openxmlformats.org/presentationml/2006/main">
  <p:tag name="KSO_WM_ASSEMBLE_CHIP_INDEX" val="53213cf989aa40d4b7a54ff0fb3c099e"/>
  <p:tag name="KSO_WM_BEAUTIFY_FLAG" val="#wm#"/>
  <p:tag name="KSO_WM_CHIP_FILLAREA_FILL_RULE" val="{&quot;fill_align&quot;:&quot;rm&quot;,&quot;fill_mode&quot;:&quot;full&quot;,&quot;sacle_strategy&quot;:&quot;smart&quot;}"/>
  <p:tag name="KSO_WM_CHIP_GROUPID" val="5e7310da9a230a26b9e88a19"/>
  <p:tag name="KSO_WM_CHIP_XID" val="5e7310da9a230a26b9e88a1a"/>
  <p:tag name="KSO_WM_TAG_VERSION" val="1.0"/>
  <p:tag name="KSO_WM_TEMPLATE_ASSEMBLE_GROUPID" val="5fd0c19f1fa9d42129dd61e3"/>
  <p:tag name="KSO_WM_TEMPLATE_ASSEMBLE_XID" val="5fd0c19f1fa9d42129dd61e3"/>
  <p:tag name="KSO_WM_TEMPLATE_CATEGORY" val="diagram"/>
  <p:tag name="KSO_WM_TEMPLATE_INDEX" val="20213112"/>
  <p:tag name="KSO_WM_UNIT_COMPATIBLE" val="0"/>
  <p:tag name="KSO_WM_UNIT_DEC_AREA_ID" val="00ce1c16a05f446dbd5a2dd31442ae1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3112_1*d*1"/>
  <p:tag name="KSO_WM_UNIT_INDEX" val="1"/>
  <p:tag name="KSO_WM_UNIT_LAYERLEVEL" val="1"/>
  <p:tag name="KSO_WM_UNIT_PLACING_PICTURE" val="53213cf989aa40d4b7a54ff0fb3c099e"/>
  <p:tag name="KSO_WM_UNIT_PLACING_PICTURE_INFO" val="{&quot;code&quot;:&quot;&quot;,&quot;full_picture&quot;:false,&quot;scheme&quot;:&quot;7-0&quot;,&quot;spacing&quot;:5}"/>
  <p:tag name="KSO_WM_UNIT_PLACING_PICTURE_USER_RELATIVERECTANGLE_SMARTMENU" val="{&quot;bottom&quot;:0,&quot;left&quot;:0.140987859792335,&quot;right&quot;:0.140987859792335,&quot;top&quot;:0}"/>
  <p:tag name="KSO_WM_UNIT_PLACING_PICTURE_USER_VIEWPORT" val="{&quot;height&quot;:1920,&quot;width&quot;:2875}"/>
  <p:tag name="KSO_WM_UNIT_PLACING_PICTURE_USER_VIEWPORT_SMARTMENU" val="{&quot;height&quot;:1595,&quot;width&quot;:1715.009969075521}"/>
  <p:tag name="KSO_WM_UNIT_SM_LIMIT_TYPE" val="2"/>
  <p:tag name="KSO_WM_UNIT_SUPPORT_UNIT_TYPE" val="[&quot;d&quot;,&quot;α&quot;,&quot;β&quot;]"/>
  <p:tag name="KSO_WM_UNIT_TYPE" val="d"/>
  <p:tag name="KSO_WM_UNIT_VALUE" val="1269*1058"/>
</p:tagLst>
</file>

<file path=ppt/theme/theme1.xml><?xml version="1.0" encoding="utf-8"?>
<a:theme xmlns:a="http://schemas.openxmlformats.org/drawingml/2006/main" name="Office 主题​​">
  <a:themeElements>
    <a:clrScheme name="自定义 22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2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0070C0"/>
      </a:accent1>
      <a:accent2>
        <a:srgbClr val="00B0F0"/>
      </a:accent2>
      <a:accent3>
        <a:srgbClr val="0070C0"/>
      </a:accent3>
      <a:accent4>
        <a:srgbClr val="00B0F0"/>
      </a:accent4>
      <a:accent5>
        <a:srgbClr val="0070C0"/>
      </a:accent5>
      <a:accent6>
        <a:srgbClr val="00B0F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6730</Words>
  <Application>WPS 演示</Application>
  <PresentationFormat>On-screen Show (16:9)</PresentationFormat>
  <Paragraphs>244</Paragraphs>
  <Slides>20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Times New Roman</vt:lpstr>
      <vt:lpstr>Verdana</vt:lpstr>
      <vt:lpstr>DFGothic-EB</vt:lpstr>
      <vt:lpstr>MS UI Gothic</vt:lpstr>
      <vt:lpstr>楷体</vt:lpstr>
      <vt:lpstr>Comic Sans MS</vt:lpstr>
      <vt:lpstr>Arial Unicode MS</vt:lpstr>
      <vt:lpstr>Segoe UI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Activity 10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Little Miss Sunshine </cp:lastModifiedBy>
  <cp:revision>3</cp:revision>
  <cp:lastPrinted>2021-08-20T11:49:00Z</cp:lastPrinted>
  <dcterms:created xsi:type="dcterms:W3CDTF">2021-08-20T11:49:00Z</dcterms:created>
  <dcterms:modified xsi:type="dcterms:W3CDTF">2024-08-23T01:55:03Z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2F6A3B1BB8B34E3DA89A03A54C36C5E3_12</vt:lpwstr>
  </property>
  <property fmtid="{D5CDD505-2E9C-101B-9397-08002B2CF9AE}" pid="7" name="KSOProductBuildVer">
    <vt:lpwstr>2052-12.1.0.17827</vt:lpwstr>
  </property>
</Properties>
</file>