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84" r:id="rId3"/>
    <p:sldId id="371" r:id="rId4"/>
    <p:sldId id="373" r:id="rId5"/>
    <p:sldId id="372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271" r:id="rId14"/>
    <p:sldId id="347" r:id="rId15"/>
    <p:sldId id="398" r:id="rId16"/>
    <p:sldId id="400" r:id="rId17"/>
    <p:sldId id="401" r:id="rId18"/>
    <p:sldId id="270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2" userDrawn="1">
          <p15:clr>
            <a:srgbClr val="A4A3A4"/>
          </p15:clr>
        </p15:guide>
        <p15:guide id="2" pos="27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howGuides="1">
      <p:cViewPr varScale="1">
        <p:scale>
          <a:sx n="157" d="100"/>
          <a:sy n="157" d="100"/>
        </p:scale>
        <p:origin x="424" y="168"/>
      </p:cViewPr>
      <p:guideLst>
        <p:guide orient="horz" pos="1832"/>
        <p:guide pos="272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C6234F8-CC48-4143-8D27-CDD31461A9FA}" type="datetimeFigureOut">
              <a:rPr lang="zh-CN" altLang="en-US"/>
              <a:t>2024/8/21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5774233-86E5-4DA8-ACB9-191B5A6F77A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4677-C65D-4CE8-9E47-D5C27E4F88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B568-D37B-4E27-8DBF-CB8A034A3F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4FC9-0C4A-442C-BC40-A7355D0A98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BABF-F78D-4208-83A5-54AD97CBF2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AF6A-5007-427F-AE09-57307AF561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C73C-D78A-4FCB-928A-A34794B3E0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4832-D8AC-47F4-B765-DA704FD9C7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3743-91DC-4E0C-ADCA-F74E007FFA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8E42-C523-4FE3-983F-F25A4C0C4A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A100-F225-4047-AC01-59B332CD90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99B0-FAC4-434B-A72C-B8120FFF10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 bwMode="auto"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5"/>
          </p:nvPr>
        </p:nvSpPr>
        <p:spPr bwMode="auto"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38"/>
            <a:ext cx="2895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73F9925-AB0A-4E3D-90E7-21CAEB3395D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23.png"/><Relationship Id="rId5" Type="http://schemas.openxmlformats.org/officeDocument/2006/relationships/tags" Target="../tags/tag58.xml"/><Relationship Id="rId10" Type="http://schemas.openxmlformats.org/officeDocument/2006/relationships/image" Target="../media/image24.png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7" Type="http://schemas.openxmlformats.org/officeDocument/2006/relationships/tags" Target="../tags/tag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1.xml"/><Relationship Id="rId11" Type="http://schemas.openxmlformats.org/officeDocument/2006/relationships/image" Target="../media/image7.png"/><Relationship Id="rId5" Type="http://schemas.openxmlformats.org/officeDocument/2006/relationships/audio" Target="../media/media2.mp3"/><Relationship Id="rId10" Type="http://schemas.openxmlformats.org/officeDocument/2006/relationships/image" Target="../media/image9.png"/><Relationship Id="rId4" Type="http://schemas.microsoft.com/office/2007/relationships/media" Target="../media/media2.mp3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2.png"/><Relationship Id="rId3" Type="http://schemas.openxmlformats.org/officeDocument/2006/relationships/tags" Target="../tags/tag15.xml"/><Relationship Id="rId7" Type="http://schemas.openxmlformats.org/officeDocument/2006/relationships/tags" Target="../tags/tag17.xml"/><Relationship Id="rId12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18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17.png"/><Relationship Id="rId2" Type="http://schemas.openxmlformats.org/officeDocument/2006/relationships/tags" Target="../tags/tag32.xml"/><Relationship Id="rId16" Type="http://schemas.openxmlformats.org/officeDocument/2006/relationships/image" Target="../media/image7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16.png"/><Relationship Id="rId5" Type="http://schemas.openxmlformats.org/officeDocument/2006/relationships/tags" Target="../tags/tag35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audio" Target="../media/media4.mp3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36830" y="2056130"/>
            <a:ext cx="9899015" cy="3232785"/>
            <a:chOff x="-58" y="3238"/>
            <a:chExt cx="15589" cy="5091"/>
          </a:xfrm>
        </p:grpSpPr>
        <p:pic>
          <p:nvPicPr>
            <p:cNvPr id="3" name="图片 2" descr="R-C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-58" y="4177"/>
              <a:ext cx="14446" cy="4001"/>
            </a:xfrm>
            <a:prstGeom prst="rect">
              <a:avLst/>
            </a:prstGeom>
          </p:spPr>
        </p:pic>
        <p:pic>
          <p:nvPicPr>
            <p:cNvPr id="2" name="图片 1" descr="173-1739373_happy-kid-cartoon-happy-cartoon-kids_副本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603" y="3238"/>
              <a:ext cx="8928" cy="5091"/>
            </a:xfrm>
            <a:prstGeom prst="rect">
              <a:avLst/>
            </a:prstGeom>
          </p:spPr>
        </p:pic>
      </p:grpSp>
      <p:sp>
        <p:nvSpPr>
          <p:cNvPr id="2049" name="Text Box 2"/>
          <p:cNvSpPr txBox="1"/>
          <p:nvPr/>
        </p:nvSpPr>
        <p:spPr>
          <a:xfrm>
            <a:off x="2270752" y="2212195"/>
            <a:ext cx="4616972" cy="623254"/>
          </a:xfrm>
          <a:prstGeom prst="rect">
            <a:avLst/>
          </a:prstGeom>
          <a:noFill/>
          <a:ln w="9525">
            <a:noFill/>
          </a:ln>
        </p:spPr>
        <p:txBody>
          <a:bodyPr wrap="square" lIns="68588" tIns="34293" rIns="68588" bIns="34293">
            <a:spAutoFit/>
          </a:bodyPr>
          <a:lstStyle/>
          <a:p>
            <a:pPr algn="ctr" defTabSz="913130">
              <a:spcBef>
                <a:spcPct val="50000"/>
              </a:spcBef>
              <a:defRPr/>
            </a:pPr>
            <a:r>
              <a:rPr lang="en-US" altLang="zh-CN" sz="3600" b="1" noProof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L</a:t>
            </a:r>
            <a:r>
              <a:rPr lang="en-US" altLang="zh-CN" sz="3600" b="1" noProof="1">
                <a:solidFill>
                  <a:srgbClr val="C0000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istening</a:t>
            </a:r>
            <a:r>
              <a:rPr lang="zh-CN" altLang="en-US" sz="3600" b="1" noProof="1">
                <a:solidFill>
                  <a:srgbClr val="C0000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 </a:t>
            </a:r>
            <a:endParaRPr lang="en-US" altLang="zh-CN" sz="3600" b="1" noProof="1">
              <a:solidFill>
                <a:schemeClr val="accent6"/>
              </a:solidFill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9104" y="1399108"/>
            <a:ext cx="6280269" cy="710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8856" tIns="44428" rIns="88856" bIns="44428">
            <a:spAutoFit/>
          </a:bodyPr>
          <a:lstStyle/>
          <a:p>
            <a:pPr defTabSz="911225"/>
            <a:r>
              <a:rPr lang="en-US" altLang="zh-CN" sz="4050" b="1">
                <a:latin typeface="Comic Sans MS" panose="030F0702030302020204" charset="0"/>
                <a:ea typeface="黑体" panose="02010609060101010101" pitchFamily="2" charset="-122"/>
                <a:cs typeface="Comic Sans MS" panose="030F0702030302020204" charset="0"/>
              </a:rPr>
              <a:t>Unit 1  Laugh out loud</a:t>
            </a:r>
            <a:r>
              <a:rPr lang="zh-CN" altLang="en-US" sz="4050" b="1">
                <a:latin typeface="Comic Sans MS" panose="030F0702030302020204" charset="0"/>
                <a:ea typeface="黑体" panose="02010609060101010101" pitchFamily="2" charset="-122"/>
                <a:cs typeface="Comic Sans MS" panose="030F0702030302020204" charset="0"/>
              </a:rPr>
              <a:t>！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6725" y="483235"/>
            <a:ext cx="8122285" cy="44977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pPr marL="739140" indent="-698500" eaLnBrk="1" latinLnBrk="0" hangingPunct="1">
              <a:lnSpc>
                <a:spcPct val="95000"/>
              </a:lnSpc>
            </a:pPr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Karen: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 Karen and this is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 Time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I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 joined today by Mark Cllin. Hi, Mark.</a:t>
            </a:r>
          </a:p>
          <a:p>
            <a:pPr marL="739140" indent="-698500" eaLnBrk="1" latinLnBrk="0" hangingPunct="1">
              <a:lnSpc>
                <a:spcPct val="95000"/>
              </a:lnSpc>
            </a:pPr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Mark: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Hello!</a:t>
            </a:r>
          </a:p>
          <a:p>
            <a:pPr marL="739140" indent="-698500" eaLnBrk="1" latinLnBrk="0" hangingPunct="1">
              <a:lnSpc>
                <a:spcPct val="95000"/>
              </a:lnSpc>
            </a:pPr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Karen: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 you know, today is the 1st of April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as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 call it, April Fool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Day, and Mark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here to tell us about three of the best practical jokes in history.</a:t>
            </a:r>
          </a:p>
          <a:p>
            <a:pPr marL="739140" indent="-698500" eaLnBrk="1" latinLnBrk="0" hangingPunct="1">
              <a:lnSpc>
                <a:spcPct val="95000"/>
              </a:lnSpc>
            </a:pPr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Mark: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Indeed. Let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start with the oldest recorded April Fool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joke, which took place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 the 1st of April 1698. </a:t>
            </a:r>
            <a:r>
              <a:rPr lang="zh-CN" altLang="en-US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Some people were told to go to the Tower of London to</a:t>
            </a:r>
            <a:r>
              <a:rPr lang="en-US" altLang="zh-CN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en-US" altLang="zh-CN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zh-CN" altLang="en-US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washing of the lions</a:t>
            </a:r>
            <a:r>
              <a:rPr lang="en-US" altLang="zh-CN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course, there were no lions at the Tower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London. This was reported in a newsletter - similar to today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newspapers - on the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second of April that year. Apparently, this practical joke worked so well that it was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played on visitors throughout the 18th and 19th centuries.</a:t>
            </a:r>
          </a:p>
          <a:p>
            <a:pPr marL="739140" indent="-698500" eaLnBrk="1" latinLnBrk="0" hangingPunct="1">
              <a:lnSpc>
                <a:spcPct val="95000"/>
              </a:lnSpc>
            </a:pPr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Karen: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Well, I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 be pretty annoyed if someone did that to me. OK, let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hear the next one.</a:t>
            </a:r>
          </a:p>
          <a:p>
            <a:pPr marL="739140" indent="-698500" eaLnBrk="1" latinLnBrk="0" hangingPunct="1">
              <a:lnSpc>
                <a:spcPct val="95000"/>
              </a:lnSpc>
            </a:pPr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Mark: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OK. This is a practical joke from 1965. </a:t>
            </a:r>
            <a:r>
              <a:rPr lang="zh-CN" altLang="en-US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BBC News Channel invited a university</a:t>
            </a:r>
            <a:r>
              <a:rPr lang="en-US" altLang="zh-CN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professor to talk about his invention called</a:t>
            </a:r>
            <a:r>
              <a:rPr lang="en-US" altLang="zh-CN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zh-CN" altLang="en-US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Smellovision</a:t>
            </a:r>
            <a:r>
              <a:rPr lang="en-US" altLang="zh-CN" sz="18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zh-CN" altLang="en-US" sz="1800" u="sng" spc="-5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9140" indent="-698500" eaLnBrk="1" latinLnBrk="0" hangingPunct="1">
              <a:lnSpc>
                <a:spcPct val="95000"/>
              </a:lnSpc>
            </a:pPr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Karen: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Smell-o-what?</a:t>
            </a:r>
          </a:p>
          <a:p>
            <a:pPr marL="739140" indent="-698500" eaLnBrk="1" latinLnBrk="0" hangingPunct="1">
              <a:lnSpc>
                <a:spcPct val="95000"/>
              </a:lnSpc>
            </a:pPr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Mark: </a:t>
            </a:r>
            <a:r>
              <a:rPr lang="zh-CN" altLang="en-US" sz="18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Smellovision! This was a type of machine that allowed smells to be carried over the</a:t>
            </a:r>
            <a:r>
              <a:rPr lang="en-US" altLang="zh-CN" sz="18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airwaves. During the interview, the BBC showed images of people actually smelling</a:t>
            </a:r>
            <a:r>
              <a:rPr lang="en-US" altLang="zh-CN" sz="18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aTV screen!</a:t>
            </a: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467995" y="123825"/>
            <a:ext cx="142367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Tapescripts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15285" y="170815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427855" y="322072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43940" y="4012565"/>
            <a:ext cx="40195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c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605" y="482600"/>
            <a:ext cx="8411845" cy="44907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t">
            <a:noAutofit/>
          </a:bodyPr>
          <a:lstStyle/>
          <a:p>
            <a:pPr marL="670560" indent="-635000" algn="just"/>
            <a:r>
              <a:rPr lang="zh-CN" altLang="en-US" sz="1800" b="1" spc="-5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Karen:</a:t>
            </a:r>
            <a:r>
              <a:rPr lang="zh-CN" altLang="en-US" sz="1800" spc="-5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But I don</a:t>
            </a:r>
            <a:r>
              <a:rPr lang="en-US" altLang="zh-CN" sz="1800" spc="-5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1800" spc="-5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get it... How on earth did people actually believe that there was such a</a:t>
            </a:r>
            <a:r>
              <a:rPr lang="en-US" altLang="zh-CN" sz="1800" spc="-5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800" spc="-5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thing as</a:t>
            </a:r>
            <a:r>
              <a:rPr lang="en-US" altLang="zh-CN" sz="1800" spc="-5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zh-CN" altLang="en-US" sz="1800" spc="-5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Smellovision</a:t>
            </a:r>
            <a:r>
              <a:rPr lang="en-US" altLang="zh-CN" sz="1800" spc="-5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1800" spc="-5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1800" spc="-50"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60" indent="-635000" algn="just"/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Mark: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professor did a demonstration. He placed coffee beans and onions inside the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Smellovision and asked people watching the programme at home to phone him if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 could smell anything. And people did! Some really believed they could smell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coffee beans and onions. Some even said that the onions made their eyes water!</a:t>
            </a:r>
          </a:p>
          <a:p>
            <a:pPr marL="670560" indent="-635000" algn="just"/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Karen: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 see... I guess you can convince yourself of anything if you really want to.</a:t>
            </a:r>
          </a:p>
          <a:p>
            <a:pPr marL="670560" indent="-635000" algn="just"/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Mark: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Indeed! Now, my favourite one. </a:t>
            </a:r>
            <a:r>
              <a:rPr lang="zh-CN" altLang="en-US" sz="18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18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zh-CN" altLang="en-US" sz="18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spaghetti tree</a:t>
            </a:r>
            <a:r>
              <a:rPr lang="en-US" altLang="zh-CN" sz="18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zh-CN" altLang="en-US" sz="18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joke.</a:t>
            </a:r>
          </a:p>
          <a:p>
            <a:pPr marL="670560" indent="-635000" algn="just"/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Karen: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Oh,I know it! It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a good one!</a:t>
            </a:r>
          </a:p>
          <a:p>
            <a:pPr marL="670560" indent="-635000" algn="just"/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Mark: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another BBC joke and probably the most famous one. On the 1st of April 1957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news programme told viewers that the spagheti trees in Switzerland were having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r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ally good harvest. The programme even showed people picking spagheti off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trees and laying it in the sun to dry.</a:t>
            </a:r>
          </a:p>
          <a:p>
            <a:pPr marL="670560" indent="-635000" algn="just"/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Karen: 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CN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so funny!</a:t>
            </a:r>
          </a:p>
          <a:p>
            <a:pPr marL="670560" indent="-635000" algn="just"/>
            <a:r>
              <a:rPr lang="zh-CN" altLang="en-US" sz="1800" b="1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Mark: </a:t>
            </a:r>
            <a:r>
              <a:rPr lang="zh-CN" altLang="en-US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Many people fel</a:t>
            </a:r>
            <a:r>
              <a:rPr lang="en-US" altLang="zh-CN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 the joke be</a:t>
            </a:r>
            <a:r>
              <a:rPr lang="en-US" altLang="zh-CN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zh-CN" altLang="en-US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</a:t>
            </a:r>
            <a:r>
              <a:rPr lang="en-US" altLang="zh-CN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altLang="zh-CN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zh-CN" altLang="en-US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wasn</a:t>
            </a:r>
            <a:r>
              <a:rPr lang="en-US" altLang="zh-CN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zh-CN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hat common in E</a:t>
            </a:r>
            <a:r>
              <a:rPr lang="en-US" altLang="zh-CN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a</a:t>
            </a:r>
            <a:r>
              <a:rPr lang="en-US" altLang="zh-CN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spc="-9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time.</a:t>
            </a:r>
          </a:p>
          <a:p>
            <a:pPr marL="670560" indent="-635000" algn="just"/>
            <a:r>
              <a:rPr lang="zh-CN" altLang="en-US" sz="1800" b="1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Karen:</a:t>
            </a:r>
            <a:r>
              <a:rPr lang="zh-CN" altLang="en-US" sz="18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 can imagine!</a:t>
            </a: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395605" y="123825"/>
            <a:ext cx="142367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Tapescripts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707765" y="2284095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5605" y="104775"/>
            <a:ext cx="459740" cy="4425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9795" y="124460"/>
            <a:ext cx="677926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Listen again and complete the notes.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4985" y="629920"/>
            <a:ext cx="8322945" cy="4267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algn="just" eaLnBrk="1" latinLnBrk="0" hangingPunct="1">
              <a:lnSpc>
                <a:spcPct val="95000"/>
              </a:lnSpc>
            </a:pPr>
            <a:r>
              <a:rPr lang="zh-CN" altLang="en-US" sz="2200" spc="-50">
                <a:solidFill>
                  <a:srgbClr val="6EC6D9"/>
                </a:solidFill>
                <a:latin typeface="Jokerman" panose="04090605060D06020702" charset="0"/>
                <a:cs typeface="Jokerman" panose="04090605060D06020702" charset="0"/>
              </a:rPr>
              <a:t>Joke 1</a:t>
            </a:r>
          </a:p>
          <a:p>
            <a:pPr algn="just" eaLnBrk="1" latinLnBrk="0" hangingPunct="1">
              <a:lnSpc>
                <a:spcPct val="95000"/>
              </a:lnSpc>
            </a:pPr>
            <a:r>
              <a:rPr lang="zh-CN" altLang="en-US" sz="1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Year: 1698</a:t>
            </a:r>
          </a:p>
          <a:p>
            <a:pPr marL="297815" indent="-297815" algn="just" eaLnBrk="1" latinLnBrk="0" hangingPunct="1">
              <a:lnSpc>
                <a:spcPct val="95000"/>
              </a:lnSpc>
            </a:pPr>
            <a:r>
              <a:rPr lang="zh-CN" altLang="en-US" sz="1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Main story: A newsletfer reported people going to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at the Tower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of London. The joke was played on visitors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</a:t>
            </a:r>
            <a:r>
              <a:rPr lang="zh-CN" altLang="en-US" sz="22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________________.</a:t>
            </a:r>
            <a:endParaRPr lang="zh-CN" altLang="en-US" sz="2200" spc="-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latinLnBrk="0" hangingPunct="1">
              <a:lnSpc>
                <a:spcPct val="95000"/>
              </a:lnSpc>
              <a:buClrTx/>
              <a:buSzTx/>
              <a:buFontTx/>
            </a:pPr>
            <a:r>
              <a:rPr lang="zh-CN" altLang="en-US" sz="2200" spc="-50">
                <a:solidFill>
                  <a:srgbClr val="6EC6D9"/>
                </a:solidFill>
                <a:latin typeface="Jokerman" panose="04090605060D06020702" charset="0"/>
                <a:cs typeface="Jokerman" panose="04090605060D06020702" charset="0"/>
              </a:rPr>
              <a:t>Joke 2</a:t>
            </a:r>
          </a:p>
          <a:p>
            <a:pPr marL="255270" indent="-240665" algn="just" eaLnBrk="1" latinLnBrk="0" hangingPunct="1">
              <a:lnSpc>
                <a:spcPct val="95000"/>
              </a:lnSpc>
            </a:pPr>
            <a:r>
              <a:rPr lang="zh-CN" altLang="en-US" sz="1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Year: </a:t>
            </a:r>
            <a:r>
              <a:rPr lang="en-US" altLang="zh-CN" sz="2200" spc="-5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________________</a:t>
            </a:r>
            <a:endParaRPr lang="zh-CN" altLang="en-US" sz="2200" spc="-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270" indent="-240665" algn="just" eaLnBrk="1" latinLnBrk="0" hangingPunct="1">
              <a:lnSpc>
                <a:spcPct val="95000"/>
              </a:lnSpc>
            </a:pPr>
            <a:r>
              <a:rPr lang="zh-CN" altLang="en-US" sz="1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Main story: The </a:t>
            </a:r>
            <a:r>
              <a:rPr lang="zh-CN" altLang="en-US" sz="22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an invention called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Smellovision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It allowed </a:t>
            </a:r>
            <a:r>
              <a:rPr lang="en-US" altLang="zh-CN" sz="22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the airwaves.</a:t>
            </a:r>
          </a:p>
          <a:p>
            <a:pPr algn="just" eaLnBrk="1" latinLnBrk="0" hangingPunct="1">
              <a:lnSpc>
                <a:spcPct val="95000"/>
              </a:lnSpc>
              <a:buClrTx/>
              <a:buSzTx/>
              <a:buFontTx/>
            </a:pPr>
            <a:r>
              <a:rPr lang="zh-CN" altLang="en-US" sz="2200" spc="-50">
                <a:solidFill>
                  <a:srgbClr val="6EC6D9"/>
                </a:solidFill>
                <a:latin typeface="Jokerman" panose="04090605060D06020702" charset="0"/>
                <a:cs typeface="Jokerman" panose="04090605060D06020702" charset="0"/>
              </a:rPr>
              <a:t>Joke 3</a:t>
            </a:r>
          </a:p>
          <a:p>
            <a:pPr marL="306070" indent="-306070" algn="just" eaLnBrk="1" latinLnBrk="0" hangingPunct="1">
              <a:lnSpc>
                <a:spcPct val="95000"/>
              </a:lnSpc>
            </a:pPr>
            <a:r>
              <a:rPr lang="zh-CN" altLang="en-US" sz="1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Year: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</a:t>
            </a:r>
            <a:endParaRPr lang="zh-CN" altLang="en-US" sz="2200" spc="-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70" indent="-306070" algn="just" eaLnBrk="1" latinLnBrk="0" hangingPunct="1">
              <a:lnSpc>
                <a:spcPct val="95000"/>
              </a:lnSpc>
            </a:pPr>
            <a:r>
              <a:rPr lang="zh-CN" altLang="en-US" sz="1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Main story: A ne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s programme told viewers that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the spaghetti trees in Switzerland Were having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________________.</a:t>
            </a:r>
            <a:endParaRPr lang="en-US" altLang="zh-CN" sz="2200" spc="-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Unit 1 Using language P7-9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5140" y="7016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14985" y="271145"/>
            <a:ext cx="8068945" cy="19316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algn="just" eaLnBrk="1" latinLnBrk="0" hangingPunct="1">
              <a:lnSpc>
                <a:spcPct val="95000"/>
              </a:lnSpc>
            </a:pPr>
            <a:r>
              <a:rPr lang="zh-CN" altLang="en-US" sz="2600" spc="50">
                <a:solidFill>
                  <a:srgbClr val="6EC6D9"/>
                </a:solidFill>
                <a:latin typeface="Jokerman" panose="04090605060D06020702" charset="0"/>
                <a:cs typeface="Jokerman" panose="04090605060D06020702" charset="0"/>
              </a:rPr>
              <a:t>Joke 1</a:t>
            </a:r>
          </a:p>
          <a:p>
            <a:pPr algn="just" eaLnBrk="1" latinLnBrk="0" hangingPunct="1">
              <a:lnSpc>
                <a:spcPct val="95000"/>
              </a:lnSpc>
            </a:pPr>
            <a:r>
              <a:rPr lang="zh-CN" altLang="en-US" sz="1200" spc="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600" spc="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Year: 1698</a:t>
            </a:r>
          </a:p>
          <a:p>
            <a:pPr marL="297815" indent="-297815" algn="just" eaLnBrk="1" latinLnBrk="0" hangingPunct="1">
              <a:lnSpc>
                <a:spcPct val="95000"/>
              </a:lnSpc>
            </a:pPr>
            <a:r>
              <a:rPr lang="zh-CN" altLang="en-US" sz="1200" spc="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600" spc="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Main story: A newsletfer reported people going to</a:t>
            </a:r>
            <a:r>
              <a:rPr lang="en-US" altLang="zh-CN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en-US" altLang="zh-CN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spc="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 </a:t>
            </a:r>
            <a:r>
              <a:rPr lang="zh-CN" altLang="en-US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at the Tower</a:t>
            </a:r>
            <a:r>
              <a:rPr lang="en-US" altLang="zh-CN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of London. The joke was played on visitors</a:t>
            </a:r>
            <a:r>
              <a:rPr lang="en-US" altLang="zh-CN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</a:t>
            </a:r>
            <a:r>
              <a:rPr lang="zh-CN" altLang="en-US" sz="2400" spc="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spc="5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4530" y="1419860"/>
            <a:ext cx="28174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spc="-13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 spc="-13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washing of the lions</a:t>
            </a:r>
            <a:r>
              <a:rPr lang="en-US" altLang="zh-CN" sz="2400" spc="-13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64480" y="1780540"/>
            <a:ext cx="30467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spc="-7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18th and 19th centuries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0870" y="2427605"/>
            <a:ext cx="1423670" cy="41021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Tapescripts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9115" y="2786380"/>
            <a:ext cx="8246745" cy="213804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t">
            <a:spAutoFit/>
          </a:bodyPr>
          <a:lstStyle/>
          <a:p>
            <a:pPr marL="739140" indent="-698500" algn="just" eaLnBrk="1" latinLnBrk="0" hangingPunct="1">
              <a:lnSpc>
                <a:spcPct val="95000"/>
              </a:lnSpc>
            </a:pPr>
            <a:r>
              <a:rPr lang="zh-CN" altLang="en-US" sz="2000" b="1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Mark: </a:t>
            </a:r>
            <a:r>
              <a:rPr lang="zh-CN" altLang="en-US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Indeed. Let</a:t>
            </a:r>
            <a:r>
              <a:rPr lang="en-US" altLang="zh-CN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start with the oldest recorded April Fool</a:t>
            </a:r>
            <a:r>
              <a:rPr lang="en-US" altLang="zh-CN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joke, which took place</a:t>
            </a:r>
            <a:r>
              <a:rPr lang="en-US" altLang="zh-CN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the 1st of April 1698. </a:t>
            </a:r>
            <a:r>
              <a:rPr lang="zh-CN" altLang="en-US" sz="2000" spc="-7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Some people were told to go to the Tower of London to</a:t>
            </a:r>
            <a:r>
              <a:rPr lang="en-US" altLang="zh-CN" sz="2000" spc="-7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spc="-7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watch</a:t>
            </a:r>
            <a:r>
              <a:rPr lang="en-US" altLang="zh-CN" sz="2000" spc="-7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spc="-7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000" b="1" spc="-7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washing of the lions</a:t>
            </a:r>
            <a:r>
              <a:rPr lang="en-US" altLang="zh-CN" sz="2000" b="1" spc="-7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000" spc="-7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 course, there were no lions at the Tower</a:t>
            </a:r>
            <a:r>
              <a:rPr lang="en-US" altLang="zh-CN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</a:t>
            </a:r>
            <a:r>
              <a:rPr lang="en-US" altLang="zh-CN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London. This was reported in a newsletter - similar to today</a:t>
            </a:r>
            <a:r>
              <a:rPr lang="en-US" altLang="zh-CN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newspapers - on the</a:t>
            </a:r>
            <a:r>
              <a:rPr lang="en-US" altLang="zh-CN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second of April that year. Apparently, this practical joke worked so well that it was</a:t>
            </a:r>
            <a:r>
              <a:rPr lang="en-US" altLang="zh-CN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000" spc="-70"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played on visitors throughout the </a:t>
            </a:r>
            <a:r>
              <a:rPr lang="en-US" altLang="zh-CN" sz="2000" b="1" spc="-7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18th and 19th centuries.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14985" y="629920"/>
            <a:ext cx="8068945" cy="137604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algn="just" eaLnBrk="1" latinLnBrk="0" hangingPunct="1">
              <a:lnSpc>
                <a:spcPct val="95000"/>
              </a:lnSpc>
              <a:buClrTx/>
              <a:buSzTx/>
              <a:buFontTx/>
            </a:pPr>
            <a:r>
              <a:rPr lang="zh-CN" altLang="en-US" sz="2200" spc="-50">
                <a:solidFill>
                  <a:srgbClr val="6EC6D9"/>
                </a:solidFill>
                <a:latin typeface="Jokerman" panose="04090605060D06020702" charset="0"/>
                <a:cs typeface="Jokerman" panose="04090605060D06020702" charset="0"/>
              </a:rPr>
              <a:t>Joke 2</a:t>
            </a:r>
          </a:p>
          <a:p>
            <a:pPr marL="255270" indent="-240665" algn="just" eaLnBrk="1" latinLnBrk="0" hangingPunct="1">
              <a:lnSpc>
                <a:spcPct val="95000"/>
              </a:lnSpc>
            </a:pPr>
            <a:r>
              <a:rPr lang="zh-CN" altLang="en-US" sz="1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Year: </a:t>
            </a:r>
            <a:r>
              <a:rPr lang="en-US" altLang="zh-CN" sz="2200" spc="-5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________________</a:t>
            </a:r>
            <a:endParaRPr lang="zh-CN" altLang="en-US" sz="2200" spc="-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270" indent="-240665" algn="just" eaLnBrk="1" latinLnBrk="0" hangingPunct="1">
              <a:lnSpc>
                <a:spcPct val="95000"/>
              </a:lnSpc>
            </a:pPr>
            <a:r>
              <a:rPr lang="zh-CN" altLang="en-US" sz="1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Main story: The </a:t>
            </a:r>
            <a:r>
              <a:rPr lang="zh-CN" altLang="en-US" sz="22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an invention called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Smellovision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It allowed </a:t>
            </a:r>
            <a:r>
              <a:rPr lang="en-US" altLang="zh-CN" sz="22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the airwaves.</a:t>
            </a:r>
            <a:endParaRPr lang="en-US" altLang="zh-CN" sz="2200" spc="-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9115" y="2427605"/>
            <a:ext cx="8246745" cy="2204085"/>
            <a:chOff x="849" y="3823"/>
            <a:chExt cx="12987" cy="3471"/>
          </a:xfrm>
        </p:grpSpPr>
        <p:sp>
          <p:nvSpPr>
            <p:cNvPr id="10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962" y="3823"/>
              <a:ext cx="2242" cy="646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>
                  <a:lumMod val="75000"/>
                </a:schemeClr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Tapescripts</a:t>
              </a:r>
            </a:p>
          </p:txBody>
        </p:sp>
        <p:sp>
          <p:nvSpPr>
            <p:cNvPr id="2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849" y="4388"/>
              <a:ext cx="12987" cy="290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marL="739140" indent="-698500" eaLnBrk="1" latinLnBrk="0" hangingPunct="1">
                <a:lnSpc>
                  <a:spcPct val="95000"/>
                </a:lnSpc>
              </a:pPr>
              <a:r>
                <a:rPr lang="zh-CN" altLang="en-US" sz="2000" b="1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Mark: </a:t>
              </a:r>
              <a:r>
                <a:rPr lang="zh-CN" altLang="en-US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OK. This is a practical joke from </a:t>
              </a:r>
              <a:r>
                <a:rPr lang="zh-CN" altLang="en-US" sz="2000" b="1" spc="-50">
                  <a:solidFill>
                    <a:srgbClr val="C00000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1965</a:t>
              </a:r>
              <a:r>
                <a:rPr lang="zh-CN" altLang="en-US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. </a:t>
              </a:r>
              <a:r>
                <a:rPr lang="zh-CN" altLang="en-US" sz="2000" b="1" spc="-50">
                  <a:solidFill>
                    <a:srgbClr val="C00000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The BBC News Channel</a:t>
              </a:r>
              <a:r>
                <a:rPr lang="zh-CN" altLang="en-US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invited a university</a:t>
              </a:r>
              <a:r>
                <a:rPr lang="en-US" altLang="zh-CN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professor to talk about his invention called</a:t>
              </a:r>
              <a:r>
                <a:rPr lang="en-US" altLang="zh-CN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“</a:t>
              </a:r>
              <a:r>
                <a:rPr lang="zh-CN" altLang="en-US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Smellovision</a:t>
              </a:r>
              <a:r>
                <a:rPr lang="en-US" altLang="zh-CN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”.</a:t>
              </a:r>
              <a:endParaRPr lang="zh-CN" altLang="en-US" sz="2000" u="sng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39140" indent="-698500" eaLnBrk="1" latinLnBrk="0" hangingPunct="1">
                <a:lnSpc>
                  <a:spcPct val="95000"/>
                </a:lnSpc>
              </a:pPr>
              <a:r>
                <a:rPr lang="zh-CN" altLang="en-US" sz="2000" b="1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Karen:</a:t>
              </a:r>
              <a:r>
                <a:rPr lang="zh-CN" altLang="en-US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Smell-o-what?</a:t>
              </a:r>
              <a:endParaRPr lang="zh-CN" altLang="en-US" sz="20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39140" indent="-698500" eaLnBrk="1" latinLnBrk="0" hangingPunct="1">
                <a:lnSpc>
                  <a:spcPct val="95000"/>
                </a:lnSpc>
              </a:pPr>
              <a:r>
                <a:rPr lang="zh-CN" altLang="en-US" sz="2000" b="1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Mark: </a:t>
              </a:r>
              <a:r>
                <a:rPr lang="zh-CN" altLang="en-US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Smellovision! This was a type of machine that allowed </a:t>
              </a:r>
              <a:r>
                <a:rPr lang="zh-CN" altLang="en-US" sz="2000" b="1" spc="-50">
                  <a:solidFill>
                    <a:srgbClr val="C00000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smells to be carried</a:t>
              </a:r>
              <a:r>
                <a:rPr lang="zh-CN" altLang="en-US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over the</a:t>
              </a:r>
              <a:r>
                <a:rPr lang="en-US" altLang="zh-CN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airwaves. During the interview, the BBC showed images of people actually smelling</a:t>
              </a:r>
              <a:r>
                <a:rPr lang="en-US" altLang="zh-CN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aTV screen!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979295" y="915670"/>
            <a:ext cx="948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1965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785538" y="1254851"/>
            <a:ext cx="34048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spc="-90" dirty="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BBC News Channel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688080" y="1545590"/>
            <a:ext cx="34048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smells to be carried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14985" y="271145"/>
            <a:ext cx="8138795" cy="137604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algn="just" eaLnBrk="1" latinLnBrk="0" hangingPunct="1">
              <a:lnSpc>
                <a:spcPct val="95000"/>
              </a:lnSpc>
              <a:buClrTx/>
              <a:buSzTx/>
              <a:buFontTx/>
            </a:pPr>
            <a:r>
              <a:rPr lang="zh-CN" altLang="en-US" sz="2200" spc="-50">
                <a:solidFill>
                  <a:srgbClr val="6EC6D9"/>
                </a:solidFill>
                <a:latin typeface="Jokerman" panose="04090605060D06020702" charset="0"/>
                <a:cs typeface="Jokerman" panose="04090605060D06020702" charset="0"/>
              </a:rPr>
              <a:t>Joke 3</a:t>
            </a:r>
          </a:p>
          <a:p>
            <a:pPr marL="306070" indent="-306070" algn="just" eaLnBrk="1" latinLnBrk="0" hangingPunct="1">
              <a:lnSpc>
                <a:spcPct val="95000"/>
              </a:lnSpc>
            </a:pPr>
            <a:r>
              <a:rPr lang="zh-CN" altLang="en-US" sz="1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Year: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</a:t>
            </a:r>
            <a:endParaRPr lang="zh-CN" altLang="en-US" sz="2200" spc="-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70" indent="-306070" algn="just" eaLnBrk="1" latinLnBrk="0" hangingPunct="1">
              <a:lnSpc>
                <a:spcPct val="95000"/>
              </a:lnSpc>
            </a:pPr>
            <a:r>
              <a:rPr lang="zh-CN" altLang="en-US" sz="1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Main story: A ne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s programme told viewers that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the spaghetti trees in Switzerland Were having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2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_______________________.</a:t>
            </a:r>
            <a:endParaRPr lang="en-US" altLang="zh-CN" sz="2200" spc="-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9115" y="1781810"/>
            <a:ext cx="8246745" cy="2296795"/>
            <a:chOff x="849" y="3823"/>
            <a:chExt cx="12987" cy="3617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962" y="3823"/>
              <a:ext cx="2242" cy="646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>
                  <a:lumMod val="75000"/>
                </a:schemeClr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r>
                <a:rPr lang="en-US" altLang="zh-CN">
                  <a:solidFill>
                    <a:schemeClr val="tx1"/>
                  </a:solidFill>
                </a:rPr>
                <a:t>Tapescripts</a:t>
              </a:r>
            </a:p>
          </p:txBody>
        </p:sp>
        <p:sp>
          <p:nvSpPr>
            <p:cNvPr id="2" name="文本框 1"/>
            <p:cNvSpPr txBox="1"/>
            <p:nvPr>
              <p:custDataLst>
                <p:tags r:id="rId3"/>
              </p:custDataLst>
            </p:nvPr>
          </p:nvSpPr>
          <p:spPr>
            <a:xfrm>
              <a:off x="849" y="4388"/>
              <a:ext cx="12987" cy="305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marL="670560" indent="-635000" algn="just"/>
              <a:r>
                <a:rPr lang="zh-CN" altLang="en-US" sz="2000" b="1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Mark:</a:t>
              </a:r>
              <a:r>
                <a:rPr lang="zh-CN" altLang="en-US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Indeed! Now, my favourite one.</a:t>
              </a:r>
              <a:r>
                <a:rPr lang="zh-CN" altLang="en-US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The</a:t>
              </a:r>
              <a:r>
                <a:rPr lang="en-US" altLang="zh-CN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“</a:t>
              </a:r>
              <a:r>
                <a:rPr lang="zh-CN" altLang="en-US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spaghetti tree</a:t>
              </a:r>
              <a:r>
                <a:rPr lang="en-US" altLang="zh-CN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” </a:t>
              </a:r>
              <a:r>
                <a:rPr lang="zh-CN" altLang="en-US" sz="2000" spc="-5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joke.</a:t>
              </a:r>
              <a:endParaRPr lang="zh-CN" altLang="en-US" sz="20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70560" indent="-635000" algn="just"/>
              <a:r>
                <a:rPr lang="zh-CN" altLang="en-US" sz="2000" b="1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Karen:</a:t>
              </a:r>
              <a:r>
                <a:rPr lang="zh-CN" altLang="en-US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Oh,I know it! It</a:t>
              </a:r>
              <a:r>
                <a:rPr lang="en-US" altLang="zh-CN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’</a:t>
              </a:r>
              <a:r>
                <a:rPr lang="zh-CN" altLang="en-US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 a good one!</a:t>
              </a:r>
              <a:endParaRPr lang="zh-CN" altLang="en-US" sz="20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70560" indent="-635000" algn="just"/>
              <a:r>
                <a:rPr lang="zh-CN" altLang="en-US" sz="2000" b="1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Mark:</a:t>
              </a:r>
              <a:r>
                <a:rPr lang="zh-CN" altLang="en-US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It</a:t>
              </a:r>
              <a:r>
                <a:rPr lang="en-US" altLang="zh-CN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’</a:t>
              </a:r>
              <a:r>
                <a:rPr lang="zh-CN" altLang="en-US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 another BBC joke and probably the most famous one. On the 1st of April </a:t>
              </a:r>
              <a:r>
                <a:rPr lang="zh-CN" altLang="en-US" sz="2000" b="1" spc="-50">
                  <a:solidFill>
                    <a:srgbClr val="C00000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1957</a:t>
              </a:r>
              <a:r>
                <a:rPr lang="en-US" altLang="zh-CN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zh-CN" altLang="en-US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 news programme told viewers that the spagheti trees in Switzerland were having</a:t>
              </a:r>
              <a:r>
                <a:rPr lang="en-US" altLang="zh-CN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000" b="1" spc="-50">
                  <a:solidFill>
                    <a:srgbClr val="C00000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 r</a:t>
              </a:r>
              <a:r>
                <a:rPr lang="en-US" altLang="zh-CN" sz="2000" b="1" spc="-50">
                  <a:solidFill>
                    <a:srgbClr val="C00000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e</a:t>
              </a:r>
              <a:r>
                <a:rPr lang="zh-CN" altLang="en-US" sz="2000" b="1" spc="-50">
                  <a:solidFill>
                    <a:srgbClr val="C00000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ally good harvest</a:t>
              </a:r>
              <a:r>
                <a:rPr lang="zh-CN" altLang="en-US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. The programme even showed people picking spagheti off</a:t>
              </a:r>
              <a:r>
                <a:rPr lang="en-US" altLang="zh-CN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000" spc="-50"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trees and laying it in the sun to dry.</a:t>
              </a:r>
              <a:endParaRPr lang="zh-CN" altLang="en-US" sz="2000" spc="-5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051685" y="556895"/>
            <a:ext cx="1075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1957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79520" y="120523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r</a:t>
            </a:r>
            <a:r>
              <a:rPr lang="en-US" altLang="zh-CN" sz="24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zh-CN" altLang="en-US" sz="2400" spc="-5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ally good harvest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9115" y="4227830"/>
            <a:ext cx="84105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Now work in pairs. Discuss which of the</a:t>
            </a:r>
            <a:r>
              <a:rPr lang="en-US" altLang="zh-CN" sz="2000" b="1"/>
              <a:t> </a:t>
            </a:r>
            <a:r>
              <a:rPr lang="zh-CN" altLang="en-US" sz="2000" b="1"/>
              <a:t>practical jokes you think is funny.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4970" y="239713"/>
            <a:ext cx="364490" cy="3733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5165" y="196215"/>
            <a:ext cx="816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boxes with expressions from the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radio programme.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9750" y="844550"/>
            <a:ext cx="7967980" cy="119888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 start with…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It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a good one!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 I don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 get it.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That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so funny!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 Now, my favourite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one...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 I can imagine!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35" y="2156460"/>
            <a:ext cx="8254365" cy="2136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1505" y="2859405"/>
            <a:ext cx="37179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start with…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1505" y="3435985"/>
            <a:ext cx="37179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Now, my favourite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one...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60290" y="2698750"/>
            <a:ext cx="2452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a good one!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60290" y="3382010"/>
            <a:ext cx="2452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don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get it.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60290" y="3723640"/>
            <a:ext cx="2452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so funny!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60290" y="3040380"/>
            <a:ext cx="2452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can imagine!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67360" y="267970"/>
            <a:ext cx="304165" cy="320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6285" y="196215"/>
            <a:ext cx="822642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Tell each other a funny story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and make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comments using the expressions in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section.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19735" y="1223645"/>
            <a:ext cx="8254365" cy="213677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11505" y="1926590"/>
            <a:ext cx="37179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start with…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11505" y="2503170"/>
            <a:ext cx="37179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Now, my favourite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one...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4860290" y="1765935"/>
            <a:ext cx="2452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a good one!</a:t>
            </a: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4860290" y="2449195"/>
            <a:ext cx="2452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don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get it.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4860290" y="2790825"/>
            <a:ext cx="2452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so funny!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4860290" y="2107565"/>
            <a:ext cx="2452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can imagine!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9115" y="3507740"/>
            <a:ext cx="81057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Now give feedback on each other</a:t>
            </a:r>
            <a:r>
              <a:rPr lang="en-US" altLang="zh-CN" sz="2400"/>
              <a:t>’</a:t>
            </a:r>
            <a:r>
              <a:rPr lang="zh-CN" altLang="en-US" sz="2400"/>
              <a:t>s stories</a:t>
            </a:r>
            <a:r>
              <a:rPr lang="en-US" altLang="zh-CN" sz="2400"/>
              <a:t> </a:t>
            </a:r>
            <a:r>
              <a:rPr lang="zh-CN" altLang="en-US" sz="2400"/>
              <a:t>and help your partner to improve theirs.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4147" y="1634008"/>
            <a:ext cx="431927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000" b="1" i="1" spc="160">
                <a:solidFill>
                  <a:schemeClr val="tx1"/>
                </a:solidFill>
                <a:uFillTx/>
                <a:latin typeface="Comic Sans MS" panose="030F0702030302020204" charset="0"/>
                <a:cs typeface="Comic Sans MS" panose="030F0702030302020204" charset="0"/>
              </a:rPr>
              <a:t>Thank you!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36830" y="2144395"/>
            <a:ext cx="9898380" cy="3144520"/>
            <a:chOff x="-58" y="3377"/>
            <a:chExt cx="15588" cy="4952"/>
          </a:xfrm>
        </p:grpSpPr>
        <p:pic>
          <p:nvPicPr>
            <p:cNvPr id="3" name="图片 2" descr="R-C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-58" y="4177"/>
              <a:ext cx="14446" cy="4001"/>
            </a:xfrm>
            <a:prstGeom prst="rect">
              <a:avLst/>
            </a:prstGeom>
          </p:spPr>
        </p:pic>
        <p:pic>
          <p:nvPicPr>
            <p:cNvPr id="5" name="图片 4" descr="173-1739373_happy-kid-cartoon-happy-cartoon-kids_副本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846" y="3377"/>
              <a:ext cx="8685" cy="4952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13155" y="196215"/>
            <a:ext cx="5128895" cy="561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85000"/>
              </a:lnSpc>
              <a:buFont typeface="Wingdings" panose="05000000000000000000" charset="0"/>
              <a:buNone/>
            </a:pPr>
            <a:r>
              <a:rPr lang="en-US" altLang="zh-CN" sz="3600" b="1" spc="10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Learning Objectives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-36830" y="118745"/>
            <a:ext cx="9216390" cy="652780"/>
            <a:chOff x="-58" y="187"/>
            <a:chExt cx="14514" cy="102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-58" y="1215"/>
              <a:ext cx="14515" cy="1"/>
            </a:xfrm>
            <a:prstGeom prst="line">
              <a:avLst/>
            </a:prstGeom>
            <a:ln w="69850" cmpd="sng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圆角矩形 6"/>
            <p:cNvSpPr/>
            <p:nvPr/>
          </p:nvSpPr>
          <p:spPr>
            <a:xfrm rot="18900000">
              <a:off x="355" y="187"/>
              <a:ext cx="906" cy="907"/>
            </a:xfrm>
            <a:prstGeom prst="roundRect">
              <a:avLst>
                <a:gd name="adj" fmla="val 4303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95605" y="1490345"/>
            <a:ext cx="8287385" cy="31705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52730" indent="-252730" eaLnBrk="1" latinLnBrk="0" hangingPunct="1">
              <a:lnSpc>
                <a:spcPct val="110000"/>
              </a:lnSpc>
              <a:buFont typeface="Wingdings" panose="05000000000000000000" charset="0"/>
              <a:buNone/>
            </a:pPr>
            <a:r>
              <a:rPr lang="en-US" altLang="zh-CN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learn the expressions about laughing by </a:t>
            </a:r>
            <a:r>
              <a:rPr lang="en-US" altLang="zh-CN" sz="2600">
                <a:latin typeface="Times New Roman" panose="02020603050405020304" pitchFamily="18" charset="0"/>
                <a:sym typeface="+mn-ea"/>
              </a:rPr>
              <a:t>listening to the dialogues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 marL="252730" indent="-252730" eaLnBrk="1" latinLnBrk="0" hangingPunct="1">
              <a:lnSpc>
                <a:spcPct val="110000"/>
              </a:lnSpc>
              <a:buFont typeface="Wingdings" panose="05000000000000000000" charset="0"/>
              <a:buNone/>
            </a:pPr>
            <a:r>
              <a:rPr lang="en-US" altLang="zh-CN" sz="2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· </a:t>
            </a:r>
            <a:r>
              <a:rPr lang="en-US" altLang="zh-CN" sz="2600">
                <a:latin typeface="Times New Roman" panose="02020603050405020304" pitchFamily="18" charset="0"/>
                <a:sym typeface="+mn-ea"/>
              </a:rPr>
              <a:t>know about April Fool’s Day and get some information about 3 practical jokes in history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 marL="252730" indent="-252730" eaLnBrk="1" latinLnBrk="0" hangingPunct="1">
              <a:lnSpc>
                <a:spcPct val="110000"/>
              </a:lnSpc>
              <a:buFont typeface="Wingdings" panose="05000000000000000000" charset="0"/>
              <a:buNone/>
            </a:pPr>
            <a:r>
              <a:rPr lang="en-US" altLang="zh-CN" sz="2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en-US" altLang="zh-CN" sz="2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get to know some expressions about telling a story or making comments;</a:t>
            </a:r>
          </a:p>
          <a:p>
            <a:pPr marL="252730" indent="-252730" eaLnBrk="1" latinLnBrk="0" hangingPunct="1">
              <a:lnSpc>
                <a:spcPct val="110000"/>
              </a:lnSpc>
              <a:buFont typeface="Wingdings" panose="05000000000000000000" charset="0"/>
              <a:buNone/>
            </a:pPr>
            <a:r>
              <a:rPr lang="en-US" altLang="zh-CN" sz="2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· </a:t>
            </a:r>
            <a:r>
              <a:rPr lang="en-US" altLang="zh-CN" sz="2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share your funny story with your classmates.</a:t>
            </a:r>
            <a:endParaRPr lang="en-US" altLang="zh-CN" sz="26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5605" y="987425"/>
            <a:ext cx="7553325" cy="48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indent="0">
              <a:lnSpc>
                <a:spcPct val="85000"/>
              </a:lnSpc>
              <a:buFont typeface="Wingdings" panose="05000000000000000000" charset="0"/>
              <a:buNone/>
            </a:pPr>
            <a:r>
              <a:rPr lang="en-US" altLang="zh-CN" sz="30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In this class, you will be able to:</a:t>
            </a:r>
            <a:endParaRPr lang="en-US" altLang="zh-CN" sz="3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9685"/>
            <a:ext cx="2607310" cy="640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4"/>
          <p:cNvSpPr txBox="1"/>
          <p:nvPr/>
        </p:nvSpPr>
        <p:spPr>
          <a:xfrm>
            <a:off x="243840" y="953"/>
            <a:ext cx="2263140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300" b="1">
                <a:latin typeface="Times New Roman" panose="02020603050405020304" pitchFamily="18" charset="0"/>
                <a:ea typeface="宋体" panose="02010600030101010101" pitchFamily="2" charset="-122"/>
              </a:rPr>
              <a:t>Fun time!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6725" y="556260"/>
            <a:ext cx="566864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complete the conversations.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9880" y="490220"/>
            <a:ext cx="8121015" cy="2691130"/>
            <a:chOff x="488" y="1563"/>
            <a:chExt cx="12789" cy="4238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 l="757" t="30066" r="88606" b="17384"/>
            <a:stretch>
              <a:fillRect/>
            </a:stretch>
          </p:blipFill>
          <p:spPr>
            <a:xfrm>
              <a:off x="488" y="2804"/>
              <a:ext cx="1721" cy="1721"/>
            </a:xfrm>
            <a:prstGeom prst="ellipse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88" y="2461"/>
              <a:ext cx="12089" cy="33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eaLnBrk="1" latinLnBrk="0" hangingPunct="1">
                <a:lnSpc>
                  <a:spcPct val="11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zh-CN" altLang="en-US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Why are you </a:t>
              </a:r>
              <a:r>
                <a:rPr lang="zh-CN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grinning from</a:t>
              </a:r>
              <a:r>
                <a:rPr lang="en-US" altLang="zh-CN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____________?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r" eaLnBrk="1" latinLnBrk="0" hangingPunct="1">
                <a:lnSpc>
                  <a:spcPct val="11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 won a free cinema ticket.</a:t>
              </a:r>
            </a:p>
            <a:p>
              <a:pPr marL="0" indent="0" eaLnBrk="1" latinLnBrk="0" hangingPunct="1">
                <a:lnSpc>
                  <a:spcPct val="11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zh-CN" altLang="en-US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Cool! What are you going to watch?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r" eaLnBrk="1" latinLnBrk="0" hangingPunct="1">
                <a:lnSpc>
                  <a:spcPct val="11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My Crazy Family. Have you seen it?</a:t>
              </a:r>
            </a:p>
            <a:p>
              <a:pPr marL="0" indent="0" eaLnBrk="1" latinLnBrk="0" hangingPunct="1">
                <a:lnSpc>
                  <a:spcPct val="11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zh-CN" altLang="en-US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Yes! </a:t>
              </a:r>
              <a:r>
                <a:rPr lang="en-US" altLang="zh-CN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zh-CN" altLang="en-US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laughed my</a:t>
              </a:r>
              <a:r>
                <a:rPr lang="zh-CN" altLang="en-US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aseline="30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_________. You</a:t>
              </a:r>
              <a:r>
                <a:rPr lang="en-US" altLang="zh-CN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zh-CN" altLang="en-US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ll enjoy it!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rcRect l="85885" t="15000" r="4236" b="36192"/>
            <a:stretch>
              <a:fillRect/>
            </a:stretch>
          </p:blipFill>
          <p:spPr>
            <a:xfrm>
              <a:off x="11176" y="1563"/>
              <a:ext cx="1695" cy="1695"/>
            </a:xfrm>
            <a:prstGeom prst="ellipse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340360" y="3220085"/>
            <a:ext cx="8303895" cy="1702435"/>
            <a:chOff x="536" y="5071"/>
            <a:chExt cx="13077" cy="2681"/>
          </a:xfrm>
        </p:grpSpPr>
        <p:sp>
          <p:nvSpPr>
            <p:cNvPr id="9" name="文本框 8"/>
            <p:cNvSpPr txBox="1"/>
            <p:nvPr/>
          </p:nvSpPr>
          <p:spPr>
            <a:xfrm>
              <a:off x="581" y="5092"/>
              <a:ext cx="13033" cy="266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t">
              <a:noAutofit/>
            </a:bodyPr>
            <a:lstStyle/>
            <a:p>
              <a:pPr marL="1374775"/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A: Why are you grinning from </a:t>
              </a:r>
              <a:r>
                <a:rPr lang="zh-CN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ear to ear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?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374775"/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B: I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’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ve won a free cinema ticket.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374775"/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A: Cool! What are you going to watch?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374775"/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B: My Crazy Farmily. Have you seen it?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374775"/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A: Yes! I laughed my</a:t>
              </a:r>
              <a:r>
                <a:rPr lang="zh-CN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head off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. You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’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ll enjoy it!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6" y="5071"/>
              <a:ext cx="2242" cy="58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Tapescripts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76190" y="1060450"/>
            <a:ext cx="1541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ear to ear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79520" y="2644140"/>
            <a:ext cx="1541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head off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5605" y="4516755"/>
            <a:ext cx="1256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-10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1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 l="2983" t="-13707"/>
          <a:stretch>
            <a:fillRect/>
          </a:stretch>
        </p:blipFill>
        <p:spPr>
          <a:xfrm>
            <a:off x="122555" y="572135"/>
            <a:ext cx="474980" cy="463550"/>
          </a:xfrm>
          <a:prstGeom prst="ellipse">
            <a:avLst/>
          </a:prstGeom>
        </p:spPr>
      </p:pic>
      <p:pic>
        <p:nvPicPr>
          <p:cNvPr id="5" name="Unit 1 Using language P6-5 Conversation 1">
            <a:hlinkClick r:id="" action="ppaction://media"/>
            <a:extLst>
              <a:ext uri="{FF2B5EF4-FFF2-40B4-BE49-F238E27FC236}">
                <a16:creationId xmlns:a16="http://schemas.microsoft.com/office/drawing/2014/main" id="{8EDD80D7-E6EF-E40E-42B9-60F38091B38F}"/>
              </a:ext>
            </a:extLst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5571" y="381825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4425" y="412750"/>
            <a:ext cx="7256145" cy="2526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really don’t get Harry.</a:t>
            </a:r>
          </a:p>
          <a:p>
            <a:pPr marL="0" lvl="0" indent="0" algn="r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Why? Is he still not talking to you? </a:t>
            </a:r>
          </a:p>
          <a:p>
            <a:pPr marL="0" lvl="0" indent="0" algn="l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No. Today, he 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 all</a:t>
            </a:r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aseline="30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___________.</a:t>
            </a:r>
          </a:p>
          <a:p>
            <a:pPr marL="0" lvl="0" indent="0" algn="l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asked me to help him with that website of his.</a:t>
            </a:r>
          </a:p>
          <a:p>
            <a:pPr marL="0" lvl="0" indent="0" algn="r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Really? What did you say?</a:t>
            </a:r>
          </a:p>
          <a:p>
            <a:pPr marL="0" lvl="0" indent="0" algn="l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Well, I said yes. We all deserve a second chance, I guess.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3685" y="720725"/>
            <a:ext cx="998220" cy="1016635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64195" y="16683"/>
            <a:ext cx="961390" cy="1005205"/>
          </a:xfrm>
          <a:prstGeom prst="ellipse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40360" y="3004820"/>
            <a:ext cx="8304530" cy="1927225"/>
            <a:chOff x="536" y="5071"/>
            <a:chExt cx="13078" cy="3035"/>
          </a:xfrm>
        </p:grpSpPr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581" y="5092"/>
              <a:ext cx="13033" cy="301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t">
              <a:noAutofit/>
            </a:bodyPr>
            <a:lstStyle/>
            <a:p>
              <a:pPr marL="1374775"/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A:I really don</a:t>
              </a:r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’</a:t>
              </a:r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 get Harry.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374775"/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B: Why? Is he still not talking to you?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374775"/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A: Well... Today, he was all </a:t>
              </a:r>
              <a:r>
                <a:rPr lang="zh-CN" altLang="en-US" sz="20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smiles</a:t>
              </a:r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and asked me to help him with </a:t>
              </a:r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</a:p>
            <a:p>
              <a:pPr marL="1374775"/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</a:t>
              </a:r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that website of his.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374775"/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B: Really? What did you say?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374775"/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A: Well, I said yes. We all deserve a second chance, I guess.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536" y="5071"/>
              <a:ext cx="2242" cy="58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Tapescripts</a:t>
              </a:r>
            </a:p>
          </p:txBody>
        </p:sp>
      </p:grp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996055" y="1275715"/>
            <a:ext cx="1541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smiles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5605" y="4516755"/>
            <a:ext cx="1256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-10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2</a:t>
            </a:r>
          </a:p>
        </p:txBody>
      </p:sp>
      <p:pic>
        <p:nvPicPr>
          <p:cNvPr id="5" name="Unit 1 Using language P6-5 Conversation 2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52780" y="3845607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6330" y="555625"/>
            <a:ext cx="7047230" cy="2526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What’s the matter? Why the long face?</a:t>
            </a:r>
          </a:p>
          <a:p>
            <a:pPr lvl="0" indent="0" algn="r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Yesterday, I stepped on a banana skin and fell </a:t>
            </a:r>
          </a:p>
          <a:p>
            <a:pPr marL="1303655" lvl="0" indent="0" algn="l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over in front of the whole class.</a:t>
            </a:r>
          </a:p>
          <a:p>
            <a:pPr lvl="0" indent="0" algn="l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That’s so funny! </a:t>
            </a:r>
          </a:p>
          <a:p>
            <a:pPr lvl="0" indent="0" algn="r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was the 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__________ stock of the class.</a:t>
            </a:r>
          </a:p>
          <a:p>
            <a:pPr lvl="0" indent="0" algn="r" eaLnBrk="1" latinLnBrk="0" hangingPunct="1">
              <a:lnSpc>
                <a:spcPct val="110000"/>
              </a:lnSpc>
              <a:buClrTx/>
              <a:buSzTx/>
              <a:buFont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Even my teacher cracked 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______________.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5605" y="916940"/>
            <a:ext cx="1064895" cy="1064895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380605" y="52070"/>
            <a:ext cx="1055370" cy="1064260"/>
          </a:xfrm>
          <a:prstGeom prst="ellipse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283710" y="2141220"/>
            <a:ext cx="1541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laughing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012180" y="2573020"/>
            <a:ext cx="1541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smile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40360" y="3004820"/>
            <a:ext cx="8304530" cy="1927225"/>
            <a:chOff x="536" y="5071"/>
            <a:chExt cx="13078" cy="3035"/>
          </a:xfrm>
        </p:grpSpPr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581" y="5092"/>
              <a:ext cx="13033" cy="301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t">
              <a:noAutofit/>
            </a:bodyPr>
            <a:lstStyle/>
            <a:p>
              <a:pPr marL="1648460" indent="-304800"/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A: What</a:t>
              </a:r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’</a:t>
              </a:r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 the matter? Why the long face?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648460" indent="-304800"/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B: Yesterday, I stepped on a banana skin and fell over in front of the whole class.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648460" indent="-304800"/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A: That</a:t>
              </a:r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’</a:t>
              </a:r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 so funny!</a:t>
              </a:r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648460" indent="-304800"/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B: I</a:t>
              </a:r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was the </a:t>
              </a:r>
              <a:r>
                <a:rPr lang="zh-CN" altLang="en-US" sz="20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laughing</a:t>
              </a:r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stock of the class. Even my teacher cracked</a:t>
              </a:r>
              <a:r>
                <a:rPr lang="en-US" altLang="zh-CN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0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 smile</a:t>
              </a:r>
              <a:r>
                <a: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!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536" y="5071"/>
              <a:ext cx="2242" cy="58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Tapescripts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95605" y="4516755"/>
            <a:ext cx="1256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pc="-10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3</a:t>
            </a:r>
          </a:p>
        </p:txBody>
      </p:sp>
      <p:pic>
        <p:nvPicPr>
          <p:cNvPr id="6" name="Unit 1 Using language P6-5 Conversation 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9110" y="3786919"/>
            <a:ext cx="619125" cy="6191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1137900" y="10629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750" y="483235"/>
            <a:ext cx="78098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Match the expressions you have completed in Activity 5 to their meanings.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3410" y="1347470"/>
            <a:ext cx="8030210" cy="3486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302510" indent="-2302510" eaLnBrk="1" latinLnBrk="0" hangingPunct="1">
              <a:lnSpc>
                <a:spcPct val="115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person that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everyone laughs at because they have done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something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funny or silly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2510" indent="-2302510" eaLnBrk="1" latinLnBrk="0" hangingPunct="1">
              <a:lnSpc>
                <a:spcPct val="115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to look friendly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happy, especially when other people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are not expecting you to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2510" indent="-2302510" eaLnBrk="1" latinLnBrk="0" hangingPunct="1">
              <a:lnSpc>
                <a:spcPct val="115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________________: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look extremely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happy because you are very pleased about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something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15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________________: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smile slightly</a:t>
            </a:r>
          </a:p>
          <a:p>
            <a:pPr eaLnBrk="1" latinLnBrk="0" hangingPunct="1">
              <a:lnSpc>
                <a:spcPct val="115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to laugh very loudly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for a long time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0870" y="3077210"/>
            <a:ext cx="2773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grin from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ear to ear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0870" y="4373245"/>
            <a:ext cx="28327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laugh one’s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head off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0870" y="2212340"/>
            <a:ext cx="1776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all smiles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0870" y="1348740"/>
            <a:ext cx="21615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laughing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stock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0870" y="3940810"/>
            <a:ext cx="2331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crack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smile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1460" y="556260"/>
            <a:ext cx="337185" cy="3479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98525" y="1384935"/>
            <a:ext cx="3096260" cy="6426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95605" y="340360"/>
            <a:ext cx="457200" cy="444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6285" y="268605"/>
            <a:ext cx="79648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Discuss other situations in which you could use these expressions.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273675" y="1384935"/>
            <a:ext cx="3096260" cy="641350"/>
            <a:chOff x="850" y="4505"/>
            <a:chExt cx="4876" cy="793"/>
          </a:xfrm>
        </p:grpSpPr>
        <p:sp>
          <p:nvSpPr>
            <p:cNvPr id="9" name="圆角矩形 8"/>
            <p:cNvSpPr/>
            <p:nvPr>
              <p:custDataLst>
                <p:tags r:id="rId9"/>
              </p:custDataLst>
            </p:nvPr>
          </p:nvSpPr>
          <p:spPr>
            <a:xfrm>
              <a:off x="850" y="4505"/>
              <a:ext cx="4876" cy="79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1104" y="4506"/>
              <a:ext cx="4368" cy="56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grin from </a:t>
              </a:r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ear to ear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75910" y="3607435"/>
            <a:ext cx="3096260" cy="642620"/>
            <a:chOff x="850" y="6773"/>
            <a:chExt cx="4876" cy="793"/>
          </a:xfrm>
        </p:grpSpPr>
        <p:sp>
          <p:nvSpPr>
            <p:cNvPr id="11" name="圆角矩形 10"/>
            <p:cNvSpPr/>
            <p:nvPr>
              <p:custDataLst>
                <p:tags r:id="rId7"/>
              </p:custDataLst>
            </p:nvPr>
          </p:nvSpPr>
          <p:spPr>
            <a:xfrm>
              <a:off x="850" y="6773"/>
              <a:ext cx="4876" cy="79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1057" y="6888"/>
              <a:ext cx="4461" cy="56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laugh one’s </a:t>
              </a:r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head off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273425" y="2428240"/>
            <a:ext cx="3096260" cy="692052"/>
            <a:chOff x="850" y="3257"/>
            <a:chExt cx="4876" cy="854"/>
          </a:xfrm>
        </p:grpSpPr>
        <p:sp>
          <p:nvSpPr>
            <p:cNvPr id="5" name="圆角矩形 4"/>
            <p:cNvSpPr/>
            <p:nvPr>
              <p:custDataLst>
                <p:tags r:id="rId5"/>
              </p:custDataLst>
            </p:nvPr>
          </p:nvSpPr>
          <p:spPr>
            <a:xfrm>
              <a:off x="850" y="3257"/>
              <a:ext cx="4876" cy="854"/>
            </a:xfrm>
            <a:prstGeom prst="roundRect">
              <a:avLst/>
            </a:prstGeom>
            <a:solidFill>
              <a:srgbClr val="FF8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889" y="3404"/>
              <a:ext cx="2797" cy="56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be all smiles</a:t>
              </a:r>
            </a:p>
          </p:txBody>
        </p:sp>
      </p:grp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365885" y="1406525"/>
            <a:ext cx="2161540" cy="586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laughing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stock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26770" y="3608705"/>
            <a:ext cx="3096260" cy="641350"/>
            <a:chOff x="850" y="5639"/>
            <a:chExt cx="4876" cy="793"/>
          </a:xfrm>
        </p:grpSpPr>
        <p:sp>
          <p:nvSpPr>
            <p:cNvPr id="10" name="圆角矩形 9"/>
            <p:cNvSpPr/>
            <p:nvPr>
              <p:custDataLst>
                <p:tags r:id="rId3"/>
              </p:custDataLst>
            </p:nvPr>
          </p:nvSpPr>
          <p:spPr>
            <a:xfrm>
              <a:off x="850" y="5639"/>
              <a:ext cx="4876" cy="79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1768" y="5697"/>
              <a:ext cx="3039" cy="56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crack </a:t>
              </a:r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 smile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5560" y="117475"/>
            <a:ext cx="3312160" cy="647700"/>
          </a:xfrm>
          <a:prstGeom prst="roundRect">
            <a:avLst>
              <a:gd name="adj" fmla="val 34313"/>
            </a:avLst>
          </a:prstGeom>
          <a:solidFill>
            <a:srgbClr val="4EB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t="2639" b="11366"/>
          <a:stretch>
            <a:fillRect/>
          </a:stretch>
        </p:blipFill>
        <p:spPr>
          <a:xfrm>
            <a:off x="1316355" y="845185"/>
            <a:ext cx="6678930" cy="414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3853" y="180340"/>
            <a:ext cx="2695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Did you know?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65250" y="4978400"/>
            <a:ext cx="6591300" cy="42545"/>
          </a:xfrm>
          <a:prstGeom prst="line">
            <a:avLst/>
          </a:prstGeom>
          <a:ln w="47625" cmpd="sng">
            <a:solidFill>
              <a:srgbClr val="6EC6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67995" y="267970"/>
            <a:ext cx="438150" cy="4476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0430" y="196215"/>
            <a:ext cx="691324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radio programme and choose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mentioned.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 b="8462"/>
          <a:stretch>
            <a:fillRect/>
          </a:stretch>
        </p:blipFill>
        <p:spPr>
          <a:xfrm>
            <a:off x="898525" y="996315"/>
            <a:ext cx="2948305" cy="19951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 r="3561"/>
          <a:stretch>
            <a:fillRect/>
          </a:stretch>
        </p:blipFill>
        <p:spPr>
          <a:xfrm>
            <a:off x="4642485" y="984250"/>
            <a:ext cx="3317240" cy="19265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 r="6457"/>
          <a:stretch>
            <a:fillRect/>
          </a:stretch>
        </p:blipFill>
        <p:spPr>
          <a:xfrm>
            <a:off x="970915" y="3075940"/>
            <a:ext cx="2952750" cy="19875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714240" y="3076575"/>
            <a:ext cx="3238500" cy="200469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28040" y="988695"/>
            <a:ext cx="550545" cy="5302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zh-CN" altLang="en-US"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√</a:t>
            </a: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899160" y="2932430"/>
            <a:ext cx="550545" cy="5302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zh-CN" altLang="en-US"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√</a:t>
            </a: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4614545" y="2981325"/>
            <a:ext cx="550545" cy="5302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zh-CN" altLang="en-US"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√</a:t>
            </a:r>
          </a:p>
        </p:txBody>
      </p:sp>
      <p:pic>
        <p:nvPicPr>
          <p:cNvPr id="5" name="Unit 1 Using language P7-8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03615" y="65976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RiM2ViZDA1ZTAzZTI2ZDYyMDdkZmE4NDg2NjdlZGIifQ=="/>
  <p:tag name="KSO_WPP_MARK_KEY" val="d0afff27-b346-4f6e-9be4-f3efffeee1f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1805</Words>
  <Application>Microsoft Macintosh PowerPoint</Application>
  <PresentationFormat>全屏显示(16:9)</PresentationFormat>
  <Paragraphs>154</Paragraphs>
  <Slides>18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微软雅黑</vt:lpstr>
      <vt:lpstr>Arial</vt:lpstr>
      <vt:lpstr>Calibri</vt:lpstr>
      <vt:lpstr>Comic Sans MS</vt:lpstr>
      <vt:lpstr>Jokerman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Microsoft Office User</cp:lastModifiedBy>
  <cp:revision>4</cp:revision>
  <cp:lastPrinted>2024-07-14T18:28:24Z</cp:lastPrinted>
  <dcterms:created xsi:type="dcterms:W3CDTF">2024-07-14T18:28:24Z</dcterms:created>
  <dcterms:modified xsi:type="dcterms:W3CDTF">2024-08-21T09:02:34Z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