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3" r:id="rId3"/>
    <p:sldId id="452" r:id="rId4"/>
    <p:sldId id="453" r:id="rId5"/>
    <p:sldId id="333" r:id="rId6"/>
    <p:sldId id="438" r:id="rId7"/>
    <p:sldId id="440" r:id="rId8"/>
    <p:sldId id="441" r:id="rId9"/>
    <p:sldId id="267" r:id="rId11"/>
    <p:sldId id="436" r:id="rId12"/>
    <p:sldId id="462" r:id="rId13"/>
    <p:sldId id="435" r:id="rId14"/>
    <p:sldId id="457" r:id="rId15"/>
    <p:sldId id="337" r:id="rId16"/>
    <p:sldId id="445" r:id="rId17"/>
    <p:sldId id="446" r:id="rId18"/>
    <p:sldId id="338" r:id="rId19"/>
    <p:sldId id="448" r:id="rId20"/>
    <p:sldId id="449" r:id="rId21"/>
    <p:sldId id="463" r:id="rId22"/>
    <p:sldId id="464" r:id="rId23"/>
    <p:sldId id="455" r:id="rId24"/>
    <p:sldId id="454" r:id="rId25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9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9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519E-794C-461E-A5E6-0568E60AD2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9B4EF-D9C5-469A-AC75-D98330A7855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B4EF-D9C5-469A-AC75-D98330A785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file:///D:\qq&#25991;&#20214;\712321467\Image\C2C\Image2\%7b75232B38-A165-1FB7-499C-2E1C792CACB5%7d.png" TargetMode="Externa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50FDD-E6A2-443C-B770-00208DD56E4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7F77-EDF3-4C57-8E0D-ABA80C545CD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36959" y="3074060"/>
            <a:ext cx="81873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Unit 3</a:t>
            </a:r>
            <a:endParaRPr lang="en-US" altLang="zh-CN" sz="54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zh-CN" sz="5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Faster, Higher, Stronger</a:t>
            </a:r>
            <a:endParaRPr lang="zh-CN" altLang="en-US" sz="5400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6139" y="584898"/>
            <a:ext cx="9940859" cy="155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2130" lvl="0" indent="-532130"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be + no +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动词的</a:t>
            </a:r>
            <a:r>
              <a:rPr lang="en-US" altLang="zh-CN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-ing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形式</a:t>
            </a:r>
            <a:endParaRPr lang="en-US" altLang="zh-CN" sz="3200" b="1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2130" indent="-87630">
              <a:lnSpc>
                <a:spcPct val="120000"/>
              </a:lnSpc>
            </a:pP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was no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telling</a:t>
            </a:r>
            <a:r>
              <a:rPr lang="en-US" altLang="zh-CN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this might happen again. </a:t>
            </a:r>
            <a:endParaRPr lang="en-US" altLang="zh-CN" sz="32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2130" lvl="0" indent="-53213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6139" y="1692339"/>
            <a:ext cx="10874697" cy="448738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532130" indent="-532130"/>
            <a:r>
              <a:rPr lang="en-US" altLang="zh-CN" smtClean="0">
                <a:solidFill>
                  <a:srgbClr val="FF0000"/>
                </a:solidFill>
              </a:rPr>
              <a:t>【</a:t>
            </a:r>
            <a:r>
              <a:rPr lang="zh-CN" altLang="en-US" smtClean="0">
                <a:solidFill>
                  <a:srgbClr val="FF0000"/>
                </a:solidFill>
              </a:rPr>
              <a:t>注意</a:t>
            </a:r>
            <a:r>
              <a:rPr lang="en-US" altLang="zh-CN" smtClean="0">
                <a:solidFill>
                  <a:srgbClr val="FF0000"/>
                </a:solidFill>
              </a:rPr>
              <a:t>】</a:t>
            </a:r>
            <a:endParaRPr lang="en-US" altLang="zh-CN" smtClean="0">
              <a:solidFill>
                <a:srgbClr val="FF0000"/>
              </a:solidFill>
            </a:endParaRPr>
          </a:p>
          <a:p>
            <a:pPr marL="532130" indent="-532130"/>
            <a:r>
              <a:rPr lang="en-US" altLang="zh-CN" smtClean="0"/>
              <a:t>1) </a:t>
            </a:r>
            <a:r>
              <a:rPr lang="zh-CN" altLang="en-US" smtClean="0"/>
              <a:t>动词</a:t>
            </a:r>
            <a:r>
              <a:rPr lang="zh-CN" altLang="en-US"/>
              <a:t>的</a:t>
            </a:r>
            <a:r>
              <a:rPr lang="en-US" altLang="zh-CN" i="1"/>
              <a:t>-ing</a:t>
            </a:r>
            <a:r>
              <a:rPr lang="zh-CN" altLang="en-US"/>
              <a:t>形式作主</a:t>
            </a:r>
            <a:r>
              <a:rPr lang="zh-CN" altLang="en-US" smtClean="0"/>
              <a:t>语，谓语动词通常要</a:t>
            </a:r>
            <a:r>
              <a:rPr lang="zh-CN" altLang="en-US"/>
              <a:t>用</a:t>
            </a:r>
            <a:r>
              <a:rPr lang="zh-CN" altLang="en-US">
                <a:solidFill>
                  <a:srgbClr val="FF0000"/>
                </a:solidFill>
              </a:rPr>
              <a:t>单数</a:t>
            </a:r>
            <a:r>
              <a:rPr lang="zh-CN" altLang="en-US" smtClean="0"/>
              <a:t>。</a:t>
            </a:r>
            <a:endParaRPr lang="en-US" altLang="zh-CN" smtClean="0"/>
          </a:p>
          <a:p>
            <a:pPr marL="532130" indent="-532130"/>
            <a:r>
              <a:rPr lang="en-US" altLang="zh-CN" smtClean="0"/>
              <a:t>e.g. Reading aloud is vital to learn a second language.</a:t>
            </a:r>
            <a:endParaRPr lang="en-US" altLang="zh-CN" smtClean="0"/>
          </a:p>
          <a:p>
            <a:pPr marL="532130" indent="180975"/>
            <a:r>
              <a:rPr lang="en-US" altLang="zh-CN" smtClean="0"/>
              <a:t>Seeing is believing.</a:t>
            </a:r>
            <a:endParaRPr lang="en-US" altLang="zh-CN" smtClean="0"/>
          </a:p>
          <a:p>
            <a:pPr marL="713105"/>
            <a:r>
              <a:rPr lang="en-US" altLang="zh-CN" smtClean="0"/>
              <a:t>Going to bed early and getting up early is a good habit.  (</a:t>
            </a:r>
            <a:r>
              <a:rPr lang="zh-CN" altLang="en-US" smtClean="0"/>
              <a:t>早睡早起可看成同一件事</a:t>
            </a:r>
            <a:r>
              <a:rPr lang="en-US" altLang="zh-CN" smtClean="0"/>
              <a:t>)</a:t>
            </a:r>
            <a:endParaRPr lang="en-US" altLang="zh-CN" smtClean="0"/>
          </a:p>
          <a:p>
            <a:pPr marL="713105" indent="-713105"/>
            <a:r>
              <a:rPr lang="en-US" altLang="zh-CN" smtClean="0"/>
              <a:t>2) </a:t>
            </a:r>
            <a:r>
              <a:rPr lang="zh-CN" altLang="en-US"/>
              <a:t>动词</a:t>
            </a:r>
            <a:r>
              <a:rPr lang="zh-CN" altLang="en-US" smtClean="0"/>
              <a:t>的</a:t>
            </a:r>
            <a:r>
              <a:rPr lang="en-US" altLang="zh-CN" i="1" smtClean="0"/>
              <a:t>-ing</a:t>
            </a:r>
            <a:r>
              <a:rPr lang="zh-CN" altLang="en-US" smtClean="0"/>
              <a:t>形式的否定式可以在其前面加</a:t>
            </a:r>
            <a:r>
              <a:rPr lang="en-US" altLang="zh-CN" smtClean="0">
                <a:solidFill>
                  <a:srgbClr val="FF0000"/>
                </a:solidFill>
              </a:rPr>
              <a:t>not</a:t>
            </a:r>
            <a:endParaRPr lang="en-US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28918" y="585283"/>
            <a:ext cx="9729482" cy="7201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625475" indent="-625475"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smtClean="0"/>
              <a:t>动词</a:t>
            </a:r>
            <a:r>
              <a:rPr lang="zh-CN" altLang="en-US"/>
              <a:t>的</a:t>
            </a:r>
            <a:r>
              <a:rPr lang="en-US" altLang="zh-CN" i="1"/>
              <a:t>-ing</a:t>
            </a:r>
            <a:r>
              <a:rPr lang="zh-CN" altLang="en-US"/>
              <a:t>形式作主语和动词不定式</a:t>
            </a:r>
            <a:r>
              <a:rPr lang="zh-CN" altLang="en-US" smtClean="0"/>
              <a:t>作主语区别：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28918" y="1439951"/>
            <a:ext cx="11356577" cy="469667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532130" indent="-532130"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444500" indent="-444500">
              <a:lnSpc>
                <a:spcPct val="110000"/>
              </a:lnSpc>
            </a:pPr>
            <a:r>
              <a:rPr lang="en-US" altLang="zh-CN" smtClean="0"/>
              <a:t>1)</a:t>
            </a:r>
            <a:r>
              <a:rPr lang="en-US" altLang="zh-CN" smtClean="0">
                <a:solidFill>
                  <a:srgbClr val="FF0000"/>
                </a:solidFill>
              </a:rPr>
              <a:t> </a:t>
            </a:r>
            <a:r>
              <a:rPr lang="zh-CN" altLang="en-US" smtClean="0">
                <a:solidFill>
                  <a:srgbClr val="FF0000"/>
                </a:solidFill>
              </a:rPr>
              <a:t>动词</a:t>
            </a:r>
            <a:r>
              <a:rPr lang="zh-CN" altLang="en-US">
                <a:solidFill>
                  <a:srgbClr val="FF0000"/>
                </a:solidFill>
              </a:rPr>
              <a:t>的</a:t>
            </a:r>
            <a:r>
              <a:rPr lang="en-US" altLang="zh-CN" i="1">
                <a:solidFill>
                  <a:srgbClr val="FF0000"/>
                </a:solidFill>
              </a:rPr>
              <a:t>-ing</a:t>
            </a:r>
            <a:r>
              <a:rPr lang="zh-CN" altLang="en-US">
                <a:solidFill>
                  <a:srgbClr val="FF0000"/>
                </a:solidFill>
              </a:rPr>
              <a:t>形式作主语通常表示抽象动作</a:t>
            </a:r>
            <a:r>
              <a:rPr lang="zh-CN" altLang="en-US"/>
              <a:t>，往往是普通的、一般的行为；</a:t>
            </a:r>
            <a:r>
              <a:rPr lang="zh-CN" altLang="en-US">
                <a:solidFill>
                  <a:srgbClr val="FF0000"/>
                </a:solidFill>
              </a:rPr>
              <a:t>动词不定式作主语通常表示某次具体动作或行为</a:t>
            </a:r>
            <a:r>
              <a:rPr lang="zh-CN" altLang="en-US"/>
              <a:t>。前者表示一直的事情和经验，后者通常表示一件未完成的事情或未达成的目的。</a:t>
            </a:r>
            <a:endParaRPr lang="en-US" altLang="zh-CN"/>
          </a:p>
          <a:p>
            <a:pPr marL="1076325" indent="-1076325">
              <a:lnSpc>
                <a:spcPct val="110000"/>
              </a:lnSpc>
            </a:pPr>
            <a:r>
              <a:rPr lang="en-US" altLang="zh-CN"/>
              <a:t>     eg </a:t>
            </a:r>
            <a:r>
              <a:rPr lang="en-US" altLang="zh-CN">
                <a:solidFill>
                  <a:srgbClr val="FF0000"/>
                </a:solidFill>
              </a:rPr>
              <a:t>Reading</a:t>
            </a:r>
            <a:r>
              <a:rPr lang="en-US" altLang="zh-CN"/>
              <a:t> French is easier than speaking it. </a:t>
            </a:r>
            <a:endParaRPr lang="en-US" altLang="zh-CN" smtClean="0"/>
          </a:p>
          <a:p>
            <a:pPr marL="1076325" indent="0">
              <a:lnSpc>
                <a:spcPct val="110000"/>
              </a:lnSpc>
            </a:pPr>
            <a:r>
              <a:rPr lang="zh-CN" altLang="en-US" smtClean="0"/>
              <a:t>读</a:t>
            </a:r>
            <a:r>
              <a:rPr lang="zh-CN" altLang="en-US"/>
              <a:t>法语比讲法语容易。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          </a:t>
            </a:r>
            <a:r>
              <a:rPr lang="en-US" altLang="zh-CN">
                <a:solidFill>
                  <a:srgbClr val="FF0000"/>
                </a:solidFill>
              </a:rPr>
              <a:t>To stop </a:t>
            </a:r>
            <a:r>
              <a:rPr lang="en-US" altLang="zh-CN"/>
              <a:t>the work now seems impossible.</a:t>
            </a:r>
            <a:r>
              <a:rPr lang="zh-CN" altLang="en-US"/>
              <a:t>     </a:t>
            </a:r>
            <a:endParaRPr lang="en-US" altLang="zh-CN"/>
          </a:p>
          <a:p>
            <a:pPr>
              <a:lnSpc>
                <a:spcPct val="110000"/>
              </a:lnSpc>
            </a:pPr>
            <a:r>
              <a:rPr lang="en-US" altLang="zh-CN"/>
              <a:t>          </a:t>
            </a:r>
            <a:r>
              <a:rPr lang="zh-CN" altLang="en-US"/>
              <a:t>现在把工作停下来似乎已不可能。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21854" y="1496324"/>
            <a:ext cx="11008145" cy="3231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625475" indent="-625475"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532130" indent="-532130"/>
            <a:r>
              <a:rPr lang="en-US" altLang="zh-CN" smtClean="0"/>
              <a:t>2) </a:t>
            </a:r>
            <a:r>
              <a:rPr lang="zh-CN" altLang="en-US" smtClean="0"/>
              <a:t>动词</a:t>
            </a:r>
            <a:r>
              <a:rPr lang="en-US" altLang="zh-CN" i="1"/>
              <a:t>-ing</a:t>
            </a:r>
            <a:r>
              <a:rPr lang="zh-CN" altLang="en-US"/>
              <a:t>形式的逻辑主语</a:t>
            </a:r>
            <a:r>
              <a:rPr lang="zh-CN" altLang="en-US">
                <a:solidFill>
                  <a:srgbClr val="FF0000"/>
                </a:solidFill>
              </a:rPr>
              <a:t>可能泛指人们</a:t>
            </a:r>
            <a:r>
              <a:rPr lang="zh-CN" altLang="en-US"/>
              <a:t>，而不定式的逻辑主语则常</a:t>
            </a:r>
            <a:r>
              <a:rPr lang="zh-CN" altLang="en-US">
                <a:solidFill>
                  <a:srgbClr val="FF0000"/>
                </a:solidFill>
              </a:rPr>
              <a:t>是句子中的名词或代词</a:t>
            </a:r>
            <a:r>
              <a:rPr lang="zh-CN" altLang="en-US" smtClean="0"/>
              <a:t>。</a:t>
            </a:r>
            <a:endParaRPr lang="en-US" altLang="zh-CN" smtClean="0"/>
          </a:p>
          <a:p>
            <a:pPr marL="532130" indent="-532130"/>
            <a:r>
              <a:rPr lang="en-US" altLang="zh-CN" err="1" smtClean="0"/>
              <a:t>eg Trying without success is better than not trying at all.</a:t>
            </a:r>
            <a:endParaRPr lang="en-US" altLang="zh-CN" smtClean="0"/>
          </a:p>
          <a:p>
            <a:pPr marL="532130" indent="6350"/>
            <a:r>
              <a:rPr lang="en-US" altLang="zh-CN" smtClean="0"/>
              <a:t>To achieve his dream of being an excellent basketball player, he practice day in and day out.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76348" y="838417"/>
            <a:ext cx="11337745" cy="1348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Rewrite the underlined sentences with the </a:t>
            </a:r>
            <a:r>
              <a:rPr lang="en-US" altLang="zh-CN" i="1"/>
              <a:t>–ing </a:t>
            </a:r>
            <a:r>
              <a:rPr lang="en-US" altLang="zh-CN"/>
              <a:t>form as subject.</a:t>
            </a:r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576347" y="2186478"/>
            <a:ext cx="10611605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err="1"/>
              <a:t>Etenesh Diro had almost completed two thirds of the 3000m steeplechase, when disaster struck. </a:t>
            </a:r>
            <a:r>
              <a:rPr lang="en-US" altLang="zh-CN" u="sng"/>
              <a:t>She got tangled up with some other competitors. It made her fall</a:t>
            </a:r>
            <a:r>
              <a:rPr lang="en-US" altLang="zh-CN"/>
              <a:t>.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76346" y="4162404"/>
            <a:ext cx="10893995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>
                <a:solidFill>
                  <a:srgbClr val="FF0000"/>
                </a:solidFill>
              </a:rPr>
              <a:t>Getting tangled up with some other competitors made her fall.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50669" y="1202095"/>
            <a:ext cx="11075167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Her right shoe started to come off. </a:t>
            </a:r>
            <a:r>
              <a:rPr lang="en-US" altLang="zh-CN" u="sng"/>
              <a:t>She tried to pull the shoe back on, but it cost her precious time. </a:t>
            </a:r>
            <a:r>
              <a:rPr lang="en-US" altLang="zh-CN"/>
              <a:t>One after the other, the runners overtook her.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50668" y="616369"/>
            <a:ext cx="10833119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But trying </a:t>
            </a:r>
            <a:r>
              <a:rPr lang="en-US" altLang="zh-CN"/>
              <a:t>to pull the shoe back on cost her precious time.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650668" y="2424985"/>
            <a:ext cx="11282083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                                                       </a:t>
            </a:r>
            <a:r>
              <a:rPr lang="en-US" altLang="zh-CN" u="sng" smtClean="0"/>
              <a:t>She </a:t>
            </a:r>
            <a:r>
              <a:rPr lang="en-US" altLang="zh-CN" u="sng"/>
              <a:t>threw the shoe away. This meant she could get up quickly and fight for her position in the race.</a:t>
            </a:r>
            <a:endParaRPr lang="zh-CN" altLang="en-US" u="sng"/>
          </a:p>
        </p:txBody>
      </p:sp>
      <p:sp>
        <p:nvSpPr>
          <p:cNvPr id="7" name="文本框 6"/>
          <p:cNvSpPr txBox="1"/>
          <p:nvPr/>
        </p:nvSpPr>
        <p:spPr>
          <a:xfrm>
            <a:off x="650668" y="4400911"/>
            <a:ext cx="11282083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Throwing the </a:t>
            </a:r>
            <a:r>
              <a:rPr lang="en-US" altLang="zh-CN"/>
              <a:t>shoe away meant she could get up quickly and fight for her position in the race.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07932" y="1567309"/>
            <a:ext cx="10915140" cy="317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u="sng"/>
              <a:t>She ran the rest of the race with just one shoe on and her right foot bare. It raised a big cheer for her</a:t>
            </a:r>
            <a:r>
              <a:rPr lang="en-US" altLang="zh-CN"/>
              <a:t>. Luckily, she was later given a chance to compete in the final. </a:t>
            </a:r>
            <a:r>
              <a:rPr lang="en-US" altLang="zh-CN" u="sng"/>
              <a:t>She lost a shoe. But it didn’t keep her from taking part</a:t>
            </a:r>
            <a:r>
              <a:rPr lang="en-US" altLang="zh-CN"/>
              <a:t>. This is the true spirit of sport</a:t>
            </a:r>
            <a:r>
              <a:rPr lang="en-US" altLang="zh-CN" smtClean="0"/>
              <a:t>.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564980" y="377933"/>
            <a:ext cx="10801043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Running the </a:t>
            </a:r>
            <a:r>
              <a:rPr lang="en-US" altLang="zh-CN"/>
              <a:t>rest of the race with just one shoe on and her right foot bare raised a big cheer for her.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377" y="3989026"/>
            <a:ext cx="1590302" cy="248052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7932" y="4744204"/>
            <a:ext cx="913244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Losing a </a:t>
            </a:r>
            <a:r>
              <a:rPr lang="en-US" altLang="zh-CN"/>
              <a:t>shoe didn’t keep her from taking part.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824227" y="448360"/>
            <a:ext cx="8339622" cy="13480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Complete the passage with the correct form of the words in the box.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2358440" y="1852127"/>
            <a:ext cx="5582852" cy="72019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u="none"/>
              <a:t>wear   let   miss    make   use</a:t>
            </a:r>
            <a:endParaRPr lang="zh-CN" altLang="en-US" u="none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422" y="306164"/>
            <a:ext cx="2450578" cy="27229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24227" y="3073364"/>
            <a:ext cx="1071334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u="none"/>
              <a:t>I like how technology is changing sports. </a:t>
            </a:r>
            <a:r>
              <a:rPr lang="en-US" altLang="zh-CN" u="none" smtClean="0"/>
              <a:t>___________ </a:t>
            </a:r>
            <a:r>
              <a:rPr lang="en-US" altLang="zh-CN" u="none"/>
              <a:t>the latest equipment, such as smart earphones, allows people to get the best out of their training. </a:t>
            </a:r>
            <a:r>
              <a:rPr lang="en-US" altLang="zh-CN" u="none" smtClean="0"/>
              <a:t>___________ </a:t>
            </a:r>
            <a:r>
              <a:rPr lang="en-US" altLang="zh-CN" u="none"/>
              <a:t>video technology to help judge our sporting competitions can </a:t>
            </a:r>
            <a:r>
              <a:rPr lang="en-US" altLang="zh-CN" u="none" smtClean="0"/>
              <a:t>____________ </a:t>
            </a:r>
            <a:r>
              <a:rPr lang="en-US" altLang="zh-CN" u="none"/>
              <a:t>sure that no one cheats. </a:t>
            </a:r>
            <a:endParaRPr lang="zh-CN" altLang="en-US" u="none"/>
          </a:p>
        </p:txBody>
      </p:sp>
      <p:sp>
        <p:nvSpPr>
          <p:cNvPr id="9" name="文本框 8"/>
          <p:cNvSpPr txBox="1"/>
          <p:nvPr/>
        </p:nvSpPr>
        <p:spPr>
          <a:xfrm>
            <a:off x="8326118" y="3073364"/>
            <a:ext cx="321145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Wearing/ Using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163849" y="4272232"/>
            <a:ext cx="125066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Using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58440" y="5584821"/>
            <a:ext cx="120257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make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4059" y="2557297"/>
            <a:ext cx="10058400" cy="2549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 u="none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Best of all, instant replay facilities </a:t>
            </a:r>
            <a:r>
              <a:rPr lang="en-US" altLang="zh-CN" smtClean="0"/>
              <a:t>_________ </a:t>
            </a:r>
            <a:r>
              <a:rPr lang="en-US" altLang="zh-CN"/>
              <a:t>us see all the action all over again. </a:t>
            </a:r>
            <a:endParaRPr lang="en-US" altLang="zh-CN" smtClean="0"/>
          </a:p>
          <a:p>
            <a:r>
              <a:rPr lang="en-US" altLang="zh-CN" smtClean="0"/>
              <a:t>_________ </a:t>
            </a:r>
            <a:r>
              <a:rPr lang="en-US" altLang="zh-CN"/>
              <a:t>our favorite sporting moments is now a thing of the past!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142999" y="3730666"/>
            <a:ext cx="1640193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Missing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355775" y="2557297"/>
            <a:ext cx="3575411" cy="665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/>
              <a:t>let / make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60629" y="1615501"/>
            <a:ext cx="5582852" cy="720197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 u="sng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u="none"/>
              <a:t>wear   let   miss    make   use</a:t>
            </a:r>
            <a:endParaRPr lang="zh-CN" altLang="en-US" u="none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954139" y="946966"/>
            <a:ext cx="9964872" cy="26037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Think about whether you agree with the point of view in Activity 3 and share your opinion with the class. Use the </a:t>
            </a:r>
            <a:r>
              <a:rPr lang="en-US" altLang="zh-CN" i="1" smtClean="0"/>
              <a:t>–</a:t>
            </a:r>
            <a:r>
              <a:rPr lang="en-US" altLang="zh-CN" i="1" err="1"/>
              <a:t>ing </a:t>
            </a:r>
            <a:r>
              <a:rPr lang="en-US" altLang="zh-CN"/>
              <a:t>form as subject where appropriate.</a:t>
            </a:r>
            <a:endParaRPr lang="en-US" alt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42" y="3956287"/>
            <a:ext cx="3381938" cy="186787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50512" y="953892"/>
            <a:ext cx="840395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I. </a:t>
            </a:r>
            <a:r>
              <a:rPr lang="zh-CN" altLang="en-US" sz="3400" b="1" smtClean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用</a:t>
            </a:r>
            <a:r>
              <a:rPr lang="zh-CN" altLang="en-US" sz="3400" b="1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所给词的正确形式填空。</a:t>
            </a:r>
            <a:endParaRPr lang="zh-CN" altLang="en-US" sz="3400" b="1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66" y="80901"/>
            <a:ext cx="3800787" cy="10213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9929" y="1590094"/>
            <a:ext cx="10663517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__________ (Listen) to music is one of my favourite hobbies.</a:t>
            </a:r>
            <a:endParaRPr lang="en-US" altLang="zh-CN" sz="3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0850" indent="-4508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It’s no use ________ (talk) to him; he won’t change his mind.</a:t>
            </a:r>
            <a:endParaRPr lang="en-US" altLang="zh-CN" sz="3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0850" indent="-4508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As we all know, __________ (smoke) does harm to one’s health.</a:t>
            </a:r>
            <a:endParaRPr lang="en-US" altLang="zh-CN" sz="3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0850" indent="-450850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__________ (Drink) a lot of water _____ (be) good for you.</a:t>
            </a:r>
            <a:endParaRPr lang="en-US" altLang="zh-CN" sz="3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96140" y="1611870"/>
            <a:ext cx="193033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Listening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426477" y="2835780"/>
            <a:ext cx="16033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talking 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418437" y="4147717"/>
            <a:ext cx="186942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smoking 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99963" y="5350928"/>
            <a:ext cx="188064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Drinking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76974" y="5363374"/>
            <a:ext cx="47641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is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93287" y="4203659"/>
            <a:ext cx="42853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0" hangingPunct="0"/>
            <a:r>
              <a:rPr lang="en-US" altLang="zh-CN" sz="3600" b="1">
                <a:solidFill>
                  <a:srgbClr val="FF0066"/>
                </a:solidFill>
                <a:latin typeface="Arial" panose="020B0604020202020204" pitchFamily="34" charset="0"/>
              </a:rPr>
              <a:t>-</a:t>
            </a:r>
            <a:r>
              <a:rPr lang="en-US" altLang="zh-CN" sz="3600" b="1" i="1" err="1">
                <a:solidFill>
                  <a:srgbClr val="FF0066"/>
                </a:solidFill>
                <a:latin typeface="Arial" panose="020B0604020202020204" pitchFamily="34" charset="0"/>
              </a:rPr>
              <a:t>ing</a:t>
            </a:r>
            <a:r>
              <a:rPr lang="en-US" altLang="zh-CN" sz="3600" b="1">
                <a:solidFill>
                  <a:srgbClr val="FF0066"/>
                </a:solidFill>
                <a:latin typeface="Arial" panose="020B0604020202020204" pitchFamily="34" charset="0"/>
              </a:rPr>
              <a:t> as subject</a:t>
            </a:r>
            <a:endParaRPr lang="en-US" altLang="zh-CN" sz="3600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39269" y="591234"/>
            <a:ext cx="10923495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zh-CN" altLang="en-US" sz="32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根据括号内的汉语提示，完成句子。</a:t>
            </a:r>
            <a:endParaRPr lang="en-US" altLang="zh-CN" sz="3200" b="1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 ________ ________ (</a:t>
            </a:r>
            <a:r>
              <a:rPr lang="zh-CN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他们来帮忙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) is a great encouragement to me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 ________ _________ ________ _________(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上课不迟到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my decision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In some parts of London, 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_________ _________ (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错过一趟公交车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means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waiting for another hour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It is a waste of time 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 _________ _________ (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和他争论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about </a:t>
            </a: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8712" y="1204660"/>
            <a:ext cx="6092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      coming           to      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423159" y="2396925"/>
            <a:ext cx="8338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         being      late                 for         school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92217" y="3562296"/>
            <a:ext cx="4892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missing             a           bus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41816" y="4727667"/>
            <a:ext cx="4958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arguing       with           him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947" y="790406"/>
            <a:ext cx="6351507" cy="1706739"/>
          </a:xfrm>
          <a:prstGeom prst="rect">
            <a:avLst/>
          </a:prstGeom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081772" y="2883569"/>
            <a:ext cx="8064896" cy="138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71780" indent="-2717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911225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31953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727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135505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9270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304990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50710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964305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0">
              <a:lnSpc>
                <a:spcPct val="13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Read the text again and underline all sentences </a:t>
            </a:r>
            <a:r>
              <a:rPr lang="en-US" altLang="zh-CN" sz="3400" b="1" smtClean="0">
                <a:latin typeface="Times New Roman" panose="02020603050405020304" pitchFamily="18" charset="0"/>
              </a:rPr>
              <a:t>with –</a:t>
            </a:r>
            <a:r>
              <a:rPr lang="en-US" altLang="zh-CN" sz="3400" b="1" i="1" err="1" smtClean="0">
                <a:latin typeface="Times New Roman" panose="02020603050405020304" pitchFamily="18" charset="0"/>
              </a:rPr>
              <a:t>ing</a:t>
            </a:r>
            <a:r>
              <a:rPr lang="en-US" altLang="zh-CN" sz="3400" b="1" smtClean="0">
                <a:latin typeface="Times New Roman" panose="02020603050405020304" pitchFamily="18" charset="0"/>
              </a:rPr>
              <a:t> </a:t>
            </a:r>
            <a:r>
              <a:rPr lang="en-US" altLang="zh-CN" sz="3400" b="1">
                <a:latin typeface="Times New Roman" panose="02020603050405020304" pitchFamily="18" charset="0"/>
              </a:rPr>
              <a:t>as subject.</a:t>
            </a:r>
            <a:endParaRPr lang="en-US" altLang="zh-CN" sz="34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642600" y="11239500"/>
            <a:ext cx="317500" cy="2286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66276" y="2695613"/>
            <a:ext cx="9070347" cy="197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780" indent="-27178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FontTx/>
              <a:buChar char="•"/>
            </a:pPr>
            <a:r>
              <a:rPr lang="en-US" altLang="zh-CN" sz="3400" b="1">
                <a:latin typeface="Times New Roman" panose="02020603050405020304" pitchFamily="18" charset="0"/>
              </a:rPr>
              <a:t>To </a:t>
            </a:r>
            <a:r>
              <a:rPr lang="en-US" altLang="zh-CN" sz="3400" b="1" err="1" smtClean="0">
                <a:latin typeface="Times New Roman" panose="02020603050405020304" pitchFamily="18" charset="0"/>
              </a:rPr>
              <a:t>summarise </a:t>
            </a:r>
            <a:r>
              <a:rPr lang="en-US" altLang="zh-CN" sz="3400" b="1">
                <a:latin typeface="Times New Roman" panose="02020603050405020304" pitchFamily="18" charset="0"/>
              </a:rPr>
              <a:t>the </a:t>
            </a:r>
            <a:r>
              <a:rPr lang="en-US" altLang="zh-CN" sz="3400" b="1" smtClean="0">
                <a:latin typeface="Times New Roman" panose="02020603050405020304" pitchFamily="18" charset="0"/>
              </a:rPr>
              <a:t>use </a:t>
            </a:r>
            <a:r>
              <a:rPr lang="en-US" altLang="zh-CN" sz="3400" b="1">
                <a:latin typeface="Times New Roman" panose="02020603050405020304" pitchFamily="18" charset="0"/>
              </a:rPr>
              <a:t>of -</a:t>
            </a:r>
            <a:r>
              <a:rPr lang="en-US" altLang="zh-CN" sz="3400" b="1" i="1" err="1">
                <a:latin typeface="Times New Roman" panose="02020603050405020304" pitchFamily="18" charset="0"/>
              </a:rPr>
              <a:t>ing</a:t>
            </a:r>
            <a:r>
              <a:rPr lang="en-US" altLang="zh-CN" sz="3400" b="1">
                <a:latin typeface="Times New Roman" panose="02020603050405020304" pitchFamily="18" charset="0"/>
              </a:rPr>
              <a:t> as </a:t>
            </a:r>
            <a:r>
              <a:rPr lang="en-US" altLang="zh-CN" sz="3400" b="1" smtClean="0">
                <a:latin typeface="Times New Roman" panose="02020603050405020304" pitchFamily="18" charset="0"/>
              </a:rPr>
              <a:t>subject</a:t>
            </a:r>
            <a:endParaRPr lang="en-US" altLang="zh-CN" sz="3400" b="1" smtClean="0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buFontTx/>
              <a:buChar char="•"/>
            </a:pPr>
            <a:r>
              <a:rPr lang="en-US" altLang="zh-CN" sz="3400" b="1" smtClean="0">
                <a:latin typeface="Times New Roman" panose="02020603050405020304" pitchFamily="18" charset="0"/>
              </a:rPr>
              <a:t>To practice the use of </a:t>
            </a:r>
            <a:r>
              <a:rPr lang="en-US" altLang="zh-CN" sz="3400" b="1" i="1" smtClean="0">
                <a:latin typeface="Times New Roman" panose="02020603050405020304" pitchFamily="18" charset="0"/>
              </a:rPr>
              <a:t>–ing </a:t>
            </a:r>
            <a:r>
              <a:rPr lang="en-US" altLang="zh-CN" sz="3400" b="1" smtClean="0">
                <a:latin typeface="Times New Roman" panose="02020603050405020304" pitchFamily="18" charset="0"/>
              </a:rPr>
              <a:t>as subject by doing some exercises</a:t>
            </a:r>
            <a:endParaRPr lang="en-US" altLang="zh-CN" sz="3400" b="1" smtClean="0">
              <a:latin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44" y="968225"/>
            <a:ext cx="5961391" cy="162583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03904" y="324646"/>
            <a:ext cx="10879883" cy="12741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z="32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at the sentences from the reading passage and answer the question.</a:t>
            </a:r>
            <a:endParaRPr lang="en-US" altLang="zh-CN" sz="32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: 圆角 26"/>
          <p:cNvSpPr/>
          <p:nvPr/>
        </p:nvSpPr>
        <p:spPr>
          <a:xfrm>
            <a:off x="948576" y="2042594"/>
            <a:ext cx="10535211" cy="1036782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1075845" y="1598841"/>
            <a:ext cx="10649989" cy="1319171"/>
          </a:xfrm>
          <a:prstGeom prst="roundRect">
            <a:avLst>
              <a:gd name="adj" fmla="val 398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 where the ball would go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wasn’t easy.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 indent="-266700">
              <a:lnSpc>
                <a:spcPct val="120000"/>
              </a:lnSpc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Shooting with great accuracy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another thing he learnt.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03904" y="3200400"/>
            <a:ext cx="10543708" cy="6832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625475" indent="-625475"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358775" indent="-358775"/>
            <a:r>
              <a:rPr lang="en-US" altLang="zh-CN" sz="3200"/>
              <a:t>1 What are the subjects in sentences (a) and (b)?</a:t>
            </a:r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948576" y="3752635"/>
            <a:ext cx="10642789" cy="26037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358775" indent="-358775"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0" indent="0"/>
            <a:r>
              <a:rPr lang="en-US" altLang="zh-CN"/>
              <a:t>In sentence </a:t>
            </a:r>
            <a:r>
              <a:rPr lang="en-US" altLang="zh-CN" smtClean="0"/>
              <a:t>(a), </a:t>
            </a:r>
            <a:r>
              <a:rPr lang="en-US" altLang="zh-CN">
                <a:solidFill>
                  <a:srgbClr val="FF0000"/>
                </a:solidFill>
              </a:rPr>
              <a:t>the subject is “Knowing where the ball would go”.</a:t>
            </a:r>
            <a:endParaRPr lang="en-US" altLang="zh-CN">
              <a:solidFill>
                <a:srgbClr val="FF0000"/>
              </a:solidFill>
            </a:endParaRPr>
          </a:p>
          <a:p>
            <a:pPr marL="0" indent="0"/>
            <a:r>
              <a:rPr lang="en-US" altLang="zh-CN"/>
              <a:t>In sentence </a:t>
            </a:r>
            <a:r>
              <a:rPr lang="en-US" altLang="zh-CN" smtClean="0"/>
              <a:t>(b), </a:t>
            </a:r>
            <a:r>
              <a:rPr lang="en-US" altLang="zh-CN">
                <a:solidFill>
                  <a:srgbClr val="FF0000"/>
                </a:solidFill>
              </a:rPr>
              <a:t>the subject is “Shooting with great accuracy”.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28881" y="298279"/>
            <a:ext cx="11073094" cy="127419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 sz="3200"/>
              <a:t>Compare them with the following sentences and answer the questions.</a:t>
            </a:r>
            <a:endParaRPr lang="en-US" altLang="zh-CN" sz="3200"/>
          </a:p>
        </p:txBody>
      </p:sp>
      <p:sp>
        <p:nvSpPr>
          <p:cNvPr id="14" name="矩形: 圆角 13"/>
          <p:cNvSpPr/>
          <p:nvPr/>
        </p:nvSpPr>
        <p:spPr>
          <a:xfrm>
            <a:off x="528881" y="1690249"/>
            <a:ext cx="11073094" cy="1927010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3200">
              <a:solidFill>
                <a:srgbClr val="0070C0"/>
              </a:solidFill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753116" y="1572474"/>
            <a:ext cx="11039955" cy="1869973"/>
          </a:xfrm>
          <a:prstGeom prst="roundRect">
            <a:avLst>
              <a:gd name="adj" fmla="val 3989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358775">
              <a:lnSpc>
                <a:spcPct val="120000"/>
              </a:lnSpc>
              <a:tabLst>
                <a:tab pos="358775" algn="l"/>
              </a:tabLst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 Stephen Curry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knew where the ball would go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It wasn’t easy.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58775" indent="-358775">
              <a:lnSpc>
                <a:spcPct val="120000"/>
              </a:lnSpc>
              <a:tabLst>
                <a:tab pos="358775" algn="l"/>
              </a:tabLst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 Stephen Curry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shot with great accuracy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en-US" altLang="zh-CN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 was another thing he learnt.</a:t>
            </a:r>
            <a:endParaRPr lang="zh-CN" altLang="en-US" sz="3200" b="1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28881" y="3735034"/>
            <a:ext cx="11073094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What does “it” refer to in sentences (c) and (d)?</a:t>
            </a:r>
            <a:endParaRPr lang="en-US" altLang="zh-CN" sz="3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63630" y="4307998"/>
            <a:ext cx="10929441" cy="197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sentence </a:t>
            </a:r>
            <a:r>
              <a:rPr lang="en-US" altLang="zh-CN" sz="34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(c),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“it” refers to “knew where the ball would go”.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sentence </a:t>
            </a:r>
            <a:r>
              <a:rPr lang="en-US" altLang="zh-CN" sz="34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(d),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“it” refers </a:t>
            </a:r>
            <a:r>
              <a:rPr lang="en-US" altLang="zh-CN" sz="3400" b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to “shot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great accuracy”.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431490" y="874994"/>
            <a:ext cx="11307792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58775" indent="-358775"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3 Why does the author choose to use sentences (a) and (b) in the reading passage?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874131" y="2223054"/>
            <a:ext cx="10542421" cy="260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 smtClean="0">
                <a:solidFill>
                  <a:srgbClr val="FF0000"/>
                </a:solidFill>
              </a:rPr>
              <a:t>Considering the genre of the reading passage - a news report, it requires more concise and formal language. So the author chooses to use sentences (a) and (b) in the reading passage, which are suitable for a news report.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537882" y="730068"/>
            <a:ext cx="11214847" cy="19759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Now look for more sentences with –</a:t>
            </a:r>
            <a:r>
              <a:rPr lang="en-US" altLang="zh-CN" i="1" err="1"/>
              <a:t>ing </a:t>
            </a:r>
            <a:r>
              <a:rPr lang="en-US" altLang="zh-CN"/>
              <a:t>as subject in the reading passage, and summaries its use in your own words.</a:t>
            </a:r>
            <a:endParaRPr lang="en-US" altLang="zh-CN"/>
          </a:p>
        </p:txBody>
      </p:sp>
      <p:sp>
        <p:nvSpPr>
          <p:cNvPr id="2" name="文本框 1"/>
          <p:cNvSpPr txBox="1"/>
          <p:nvPr/>
        </p:nvSpPr>
        <p:spPr>
          <a:xfrm>
            <a:off x="537882" y="2705994"/>
            <a:ext cx="1086522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532130" indent="-532130"/>
            <a:r>
              <a:rPr lang="en-US" altLang="zh-CN"/>
              <a:t>① Practicing day in and day out helped Stephen sharpen his skills.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7882" y="4054055"/>
            <a:ext cx="8323011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en-US" altLang="zh-CN"/>
              <a:t>② Playing basketball was his dream.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2334270" y="570104"/>
            <a:ext cx="7171779" cy="720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3400" b="1" i="1" err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ing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as subject   </a:t>
            </a:r>
            <a:r>
              <a:rPr lang="zh-CN" alt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动名词作主语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9971" y="1465729"/>
            <a:ext cx="11080376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动词</a:t>
            </a:r>
            <a:r>
              <a:rPr lang="en-US" altLang="zh-CN" sz="32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-ing 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形式作主语常用来表示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经常性或习惯性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的动作且通常放在句首。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Fishing is my pleasure.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3105">
              <a:lnSpc>
                <a:spcPct val="120000"/>
              </a:lnSpc>
            </a:pP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Talking mends no holes. (</a:t>
            </a: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空谈无济于事。</a:t>
            </a:r>
            <a:r>
              <a:rPr lang="en-US" altLang="zh-C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9971" y="4014114"/>
            <a:ext cx="1108037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动名词作主语，还可以是复合结构，前面可以有物主代词：</a:t>
            </a:r>
            <a:endParaRPr lang="zh-CN" altLang="en-US" sz="3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9971" y="4729432"/>
            <a:ext cx="7542578" cy="13480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4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e.g.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My opening </a:t>
            </a:r>
            <a:r>
              <a:rPr lang="en-US" altLang="zh-CN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door annoyed him. </a:t>
            </a:r>
            <a:endParaRPr lang="en-US" altLang="zh-CN" sz="3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3400" b="1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我</a:t>
            </a:r>
            <a:r>
              <a:rPr lang="zh-CN" altLang="en-US"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开门使他烦恼。</a:t>
            </a:r>
            <a:endParaRPr lang="zh-CN" altLang="en-US" sz="3400" b="1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54521" y="1288382"/>
            <a:ext cx="11537479" cy="51152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>
              <a:lnSpc>
                <a:spcPct val="120000"/>
              </a:lnSpc>
              <a:defRPr sz="3400" b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pPr marL="532130" indent="-532130"/>
            <a:r>
              <a:rPr lang="en-US" altLang="zh-CN" smtClean="0"/>
              <a:t>1) </a:t>
            </a:r>
            <a:r>
              <a:rPr lang="zh-CN" altLang="en-US" smtClean="0">
                <a:solidFill>
                  <a:srgbClr val="FF0000"/>
                </a:solidFill>
              </a:rPr>
              <a:t>在</a:t>
            </a:r>
            <a:r>
              <a:rPr lang="zh-CN" altLang="en-US">
                <a:solidFill>
                  <a:srgbClr val="FF0000"/>
                </a:solidFill>
              </a:rPr>
              <a:t>句首直接作主语</a:t>
            </a:r>
            <a:r>
              <a:rPr lang="zh-CN" altLang="en-US" smtClean="0"/>
              <a:t>；</a:t>
            </a:r>
            <a:endParaRPr lang="en-US" altLang="zh-CN" smtClean="0"/>
          </a:p>
          <a:p>
            <a:pPr marL="532130" indent="-532130"/>
            <a:r>
              <a:rPr lang="en-US" altLang="zh-CN" smtClean="0"/>
              <a:t>2)</a:t>
            </a:r>
            <a:r>
              <a:rPr lang="en-US" altLang="zh-CN" smtClean="0">
                <a:solidFill>
                  <a:srgbClr val="FF0000"/>
                </a:solidFill>
              </a:rPr>
              <a:t> it</a:t>
            </a:r>
            <a:r>
              <a:rPr lang="zh-CN" altLang="en-US">
                <a:solidFill>
                  <a:srgbClr val="FF0000"/>
                </a:solidFill>
              </a:rPr>
              <a:t>在句首作形式主语</a:t>
            </a:r>
            <a:r>
              <a:rPr lang="zh-CN" altLang="en-US"/>
              <a:t>，动词的</a:t>
            </a:r>
            <a:r>
              <a:rPr lang="en-US" altLang="zh-CN" i="1"/>
              <a:t>-ing</a:t>
            </a:r>
            <a:r>
              <a:rPr lang="zh-CN" altLang="en-US" smtClean="0"/>
              <a:t>形式是真正</a:t>
            </a:r>
            <a:r>
              <a:rPr lang="zh-CN" altLang="en-US"/>
              <a:t>的主语</a:t>
            </a:r>
            <a:r>
              <a:rPr lang="zh-CN" altLang="en-US" smtClean="0"/>
              <a:t>；</a:t>
            </a:r>
            <a:endParaRPr lang="en-US" altLang="zh-CN" smtClean="0"/>
          </a:p>
          <a:p>
            <a:pPr marL="532130" indent="-87630"/>
            <a:r>
              <a:rPr lang="zh-CN" altLang="en-US" smtClean="0"/>
              <a:t>常</a:t>
            </a:r>
            <a:r>
              <a:rPr lang="zh-CN" altLang="en-US"/>
              <a:t>用于</a:t>
            </a:r>
            <a:r>
              <a:rPr lang="zh-CN" altLang="en-US" smtClean="0"/>
              <a:t>：</a:t>
            </a:r>
            <a:r>
              <a:rPr lang="en-US" altLang="zh-CN" smtClean="0"/>
              <a:t>It is no use / no good / useless, etc + </a:t>
            </a:r>
            <a:r>
              <a:rPr lang="zh-CN" altLang="en-US" smtClean="0"/>
              <a:t>动词</a:t>
            </a:r>
            <a:r>
              <a:rPr lang="en-US" altLang="zh-CN" i="1" smtClean="0"/>
              <a:t>-ing</a:t>
            </a:r>
            <a:endParaRPr lang="en-US" altLang="zh-CN" i="1" smtClean="0"/>
          </a:p>
          <a:p>
            <a:pPr marL="532130" indent="-87630"/>
            <a:r>
              <a:rPr lang="en-US" altLang="zh-CN" smtClean="0"/>
              <a:t>It is nice / good / interesting / a waste of etc +</a:t>
            </a:r>
            <a:r>
              <a:rPr lang="zh-CN" altLang="en-US" smtClean="0"/>
              <a:t>动词</a:t>
            </a:r>
            <a:r>
              <a:rPr lang="en-US" altLang="zh-CN" smtClean="0"/>
              <a:t>-</a:t>
            </a:r>
            <a:r>
              <a:rPr lang="en-US" altLang="zh-CN" i="1" err="1" smtClean="0"/>
              <a:t>ing</a:t>
            </a:r>
            <a:endParaRPr lang="en-US" altLang="zh-CN" i="1" smtClean="0"/>
          </a:p>
          <a:p>
            <a:pPr marL="532130" indent="-87630"/>
            <a:r>
              <a:rPr lang="en-US" altLang="zh-CN" smtClean="0"/>
              <a:t>e.g. Trying to persuade him to stop smoking is no use.</a:t>
            </a:r>
            <a:endParaRPr lang="en-US" altLang="zh-CN" smtClean="0"/>
          </a:p>
          <a:p>
            <a:pPr marL="532130" indent="-87630"/>
            <a:r>
              <a:rPr lang="en-US" altLang="zh-CN" smtClean="0"/>
              <a:t>= It is no use trying to persuade him to stop smoking.</a:t>
            </a:r>
            <a:endParaRPr lang="en-US" altLang="zh-CN" smtClean="0"/>
          </a:p>
          <a:p>
            <a:pPr marL="532130" indent="-87630"/>
            <a:r>
              <a:rPr lang="en-US" altLang="zh-CN" smtClean="0"/>
              <a:t>Learning theory without practice is no good.</a:t>
            </a:r>
            <a:endParaRPr lang="en-US" altLang="zh-CN" smtClean="0"/>
          </a:p>
          <a:p>
            <a:pPr marL="532130" indent="-87630"/>
            <a:r>
              <a:rPr lang="en-US" altLang="zh-CN" smtClean="0"/>
              <a:t>= It is no good learning theory without practice.</a:t>
            </a:r>
            <a:endParaRPr lang="en-US" altLang="zh-CN" smtClean="0"/>
          </a:p>
        </p:txBody>
      </p:sp>
      <p:sp>
        <p:nvSpPr>
          <p:cNvPr id="2" name="文本框 1"/>
          <p:cNvSpPr txBox="1"/>
          <p:nvPr/>
        </p:nvSpPr>
        <p:spPr>
          <a:xfrm>
            <a:off x="654521" y="739588"/>
            <a:ext cx="5952270" cy="683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动名词作主语常见的三种形式：</a:t>
            </a:r>
            <a:endParaRPr lang="zh-CN" alt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jMzYzcxNmFjOWU0MDU0NjVlZWM4NTczMTA1ZTYwMDYifQ=="/>
  <p:tag name="KSO_WPP_MARK_KEY" val="d171f8cf-3023-4b36-b678-11142cde9e69"/>
  <p:tag name="commondata" val="eyJoZGlkIjoiZmY3ZjUxODU3MzNkYmM5NjBiYjgzZTAzOWRlNTYwMWYifQ=="/>
</p:tagLst>
</file>

<file path=ppt/theme/theme1.xml><?xml version="1.0" encoding="utf-8"?>
<a:theme xmlns:a="http://schemas.openxmlformats.org/drawingml/2006/main" name="Office 主题​​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3200" b="1" dirty="0" smtClean="0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5448</Words>
  <Application>WPS 演示</Application>
  <PresentationFormat/>
  <Paragraphs>159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Arial</vt:lpstr>
      <vt:lpstr>宋体</vt:lpstr>
      <vt:lpstr>Wingdings</vt:lpstr>
      <vt:lpstr>Times New Roman</vt:lpstr>
      <vt:lpstr>Calibri</vt:lpstr>
      <vt:lpstr>Calibri Light</vt:lpstr>
      <vt:lpstr>微软雅黑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xjp</cp:lastModifiedBy>
  <cp:revision>2</cp:revision>
  <cp:lastPrinted>2022-09-25T17:13:00Z</cp:lastPrinted>
  <dcterms:created xsi:type="dcterms:W3CDTF">2022-09-25T17:13:00Z</dcterms:created>
  <dcterms:modified xsi:type="dcterms:W3CDTF">2024-08-21T07:03:25Z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C3C3E75578F2431F89A0601C70710EE2_13</vt:lpwstr>
  </property>
  <property fmtid="{D5CDD505-2E9C-101B-9397-08002B2CF9AE}" pid="7" name="KSOProductBuildVer">
    <vt:lpwstr>2052-12.1.0.17147</vt:lpwstr>
  </property>
</Properties>
</file>