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63" r:id="rId3"/>
    <p:sldId id="453" r:id="rId4"/>
    <p:sldId id="416" r:id="rId5"/>
    <p:sldId id="329" r:id="rId6"/>
    <p:sldId id="417" r:id="rId7"/>
    <p:sldId id="427" r:id="rId8"/>
    <p:sldId id="422" r:id="rId9"/>
    <p:sldId id="459" r:id="rId10"/>
    <p:sldId id="376" r:id="rId11"/>
    <p:sldId id="460" r:id="rId12"/>
    <p:sldId id="461" r:id="rId13"/>
    <p:sldId id="423" r:id="rId14"/>
    <p:sldId id="456" r:id="rId16"/>
    <p:sldId id="425" r:id="rId17"/>
    <p:sldId id="424" r:id="rId18"/>
    <p:sldId id="430" r:id="rId19"/>
    <p:sldId id="431" r:id="rId20"/>
    <p:sldId id="432" r:id="rId21"/>
    <p:sldId id="433" r:id="rId22"/>
    <p:sldId id="457" r:id="rId23"/>
    <p:sldId id="458" r:id="rId24"/>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0" autoAdjust="0"/>
    <p:restoredTop sz="94660"/>
  </p:normalViewPr>
  <p:slideViewPr>
    <p:cSldViewPr snapToGrid="0">
      <p:cViewPr varScale="1">
        <p:scale>
          <a:sx n="65" d="100"/>
          <a:sy n="65" d="100"/>
        </p:scale>
        <p:origin x="-780"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1136"/>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B519E-794C-461E-A5E6-0568E60AD21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9B4EF-D9C5-469A-AC75-D98330A7855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929B4EF-D9C5-469A-AC75-D98330A7855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929B4EF-D9C5-469A-AC75-D98330A7855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29B4EF-D9C5-469A-AC75-D98330A7855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4" name="Date Placeholder 3"/>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Date Placeholder 4"/>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Date Placeholder 6"/>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54D50FDD-E6A2-443C-B770-00208DD56E42}"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1EA7F77-EDF3-4C57-8E0D-ABA80C545CDC}"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50FDD-E6A2-443C-B770-00208DD56E4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A7F77-EDF3-4C57-8E0D-ABA80C545CDC}" type="slidenum">
              <a:rPr lang="zh-CN" altLang="en-US" smtClean="0"/>
            </a:fld>
            <a:endParaRPr lang="zh-CN" altLang="en-US"/>
          </a:p>
        </p:txBody>
      </p:sp>
      <p:pic>
        <p:nvPicPr>
          <p:cNvPr id="7" name="图片 1073743875" descr="学科网 zxxk.com"/>
          <p:cNvPicPr>
            <a:picLocks noChangeAspect="1"/>
          </p:cNvPicPr>
          <p:nvPr/>
        </p:nvPicPr>
        <p:blipFill>
          <a:blip r:embed="rId12"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hemeOverride" Target="../theme/themeOverride2.xml"/><Relationship Id="rId3" Type="http://schemas.microsoft.com/office/2007/relationships/hdphoto" Target="../media/image23.wdp"/><Relationship Id="rId2" Type="http://schemas.openxmlformats.org/officeDocument/2006/relationships/image" Target="../media/image22.emf"/><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3.xml"/><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The%20Chinese%20Women's%20Volleyball%20team.docx" TargetMode="External"/><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tags" Target="../tags/tag1.xml"/><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2335530" y="102870"/>
            <a:ext cx="7772400" cy="1690370"/>
          </a:xfrm>
        </p:spPr>
        <p:txBody>
          <a:bodyPr>
            <a:normAutofit fontScale="90000"/>
          </a:bodyPr>
          <a:lstStyle/>
          <a:p>
            <a:r>
              <a:rPr lang="en-US" altLang="zh-CN" smtClean="0">
                <a:solidFill>
                  <a:srgbClr val="FFFF00"/>
                </a:solidFill>
                <a:latin typeface="Arial" panose="020B0604020202020204" pitchFamily="34" charset="0"/>
                <a:cs typeface="Arial" panose="020B0604020202020204" pitchFamily="34" charset="0"/>
              </a:rPr>
              <a:t>Unit 3</a:t>
            </a:r>
            <a:br>
              <a:rPr lang="en-US" altLang="zh-CN" smtClean="0">
                <a:solidFill>
                  <a:srgbClr val="FFFF00"/>
                </a:solidFill>
                <a:latin typeface="Arial" panose="020B0604020202020204" pitchFamily="34" charset="0"/>
                <a:cs typeface="Arial" panose="020B0604020202020204" pitchFamily="34" charset="0"/>
              </a:rPr>
            </a:br>
            <a:r>
              <a:rPr lang="en-US" altLang="zh-CN" smtClean="0">
                <a:solidFill>
                  <a:srgbClr val="FFFF00"/>
                </a:solidFill>
                <a:latin typeface="Arial" panose="020B0604020202020204" pitchFamily="34" charset="0"/>
                <a:cs typeface="Arial" panose="020B0604020202020204" pitchFamily="34" charset="0"/>
              </a:rPr>
              <a:t>Faster</a:t>
            </a:r>
            <a:r>
              <a:rPr lang="en-US" altLang="zh-CN">
                <a:solidFill>
                  <a:srgbClr val="FFFF00"/>
                </a:solidFill>
                <a:latin typeface="Arial" panose="020B0604020202020204" pitchFamily="34" charset="0"/>
                <a:cs typeface="Arial" panose="020B0604020202020204" pitchFamily="34" charset="0"/>
              </a:rPr>
              <a:t>, Higher, Stronger</a:t>
            </a:r>
            <a:endParaRPr lang="zh-CN" altLang="en-US">
              <a:solidFill>
                <a:srgbClr val="FFFF00"/>
              </a:solidFill>
              <a:latin typeface="Arial" panose="020B0604020202020204" pitchFamily="34" charset="0"/>
              <a:cs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348267" y="678139"/>
            <a:ext cx="5861463" cy="5285630"/>
          </a:xfrm>
          <a:prstGeom prst="rect">
            <a:avLst/>
          </a:prstGeom>
        </p:spPr>
      </p:pic>
      <p:sp>
        <p:nvSpPr>
          <p:cNvPr id="6" name="矩形 5"/>
          <p:cNvSpPr/>
          <p:nvPr/>
        </p:nvSpPr>
        <p:spPr>
          <a:xfrm>
            <a:off x="6209730" y="2309871"/>
            <a:ext cx="5809397" cy="3637919"/>
          </a:xfrm>
          <a:prstGeom prst="rect">
            <a:avLst/>
          </a:prstGeom>
        </p:spPr>
        <p:txBody>
          <a:bodyPr wrap="square">
            <a:spAutoFit/>
          </a:bodyPr>
          <a:lstStyle/>
          <a:p>
            <a:pPr>
              <a:lnSpc>
                <a:spcPct val="120000"/>
              </a:lnSpc>
            </a:pPr>
            <a:r>
              <a:rPr lang="zh-CN" altLang="en-US" sz="3200" b="1">
                <a:solidFill>
                  <a:srgbClr val="000000"/>
                </a:solidFill>
                <a:latin typeface="Times New Roman" panose="02020603050405020304" pitchFamily="18" charset="0"/>
                <a:cs typeface="Times New Roman" panose="02020603050405020304" pitchFamily="18" charset="0"/>
              </a:rPr>
              <a:t>文章第一段采用了</a:t>
            </a:r>
            <a:r>
              <a:rPr lang="zh-CN" altLang="en-US" sz="3200" b="1">
                <a:solidFill>
                  <a:srgbClr val="FF0000"/>
                </a:solidFill>
                <a:latin typeface="Times New Roman" panose="02020603050405020304" pitchFamily="18" charset="0"/>
                <a:cs typeface="Times New Roman" panose="02020603050405020304" pitchFamily="18" charset="0"/>
              </a:rPr>
              <a:t>场景描写的方法</a:t>
            </a:r>
            <a:r>
              <a:rPr lang="zh-CN" altLang="en-US" sz="3200" b="1">
                <a:solidFill>
                  <a:srgbClr val="000000"/>
                </a:solidFill>
                <a:latin typeface="Times New Roman" panose="02020603050405020304" pitchFamily="18" charset="0"/>
                <a:cs typeface="Times New Roman" panose="02020603050405020304" pitchFamily="18" charset="0"/>
              </a:rPr>
              <a:t>。作者选取新闻事实中最重要、最精彩、最富有特征和表现力的片断，引用现场解说，生动地再现了中国女排在</a:t>
            </a:r>
            <a:r>
              <a:rPr lang="en-US" altLang="zh-CN" sz="3200" b="1">
                <a:solidFill>
                  <a:srgbClr val="000000"/>
                </a:solidFill>
                <a:latin typeface="Times New Roman" panose="02020603050405020304" pitchFamily="18" charset="0"/>
                <a:cs typeface="Times New Roman" panose="02020603050405020304" pitchFamily="18" charset="0"/>
              </a:rPr>
              <a:t>2016</a:t>
            </a:r>
            <a:r>
              <a:rPr lang="zh-CN" altLang="en-US" sz="3200" b="1">
                <a:solidFill>
                  <a:srgbClr val="000000"/>
                </a:solidFill>
                <a:latin typeface="Times New Roman" panose="02020603050405020304" pitchFamily="18" charset="0"/>
                <a:cs typeface="Times New Roman" panose="02020603050405020304" pitchFamily="18" charset="0"/>
              </a:rPr>
              <a:t>年里约奥运会上夺冠的一幕</a:t>
            </a:r>
            <a:r>
              <a:rPr lang="zh-CN" altLang="en-US" sz="3200" b="1">
                <a:solidFill>
                  <a:srgbClr val="000000"/>
                </a:solidFill>
                <a:latin typeface="宋体" panose="02010600030101010101" pitchFamily="2" charset="-122"/>
              </a:rPr>
              <a:t>。</a:t>
            </a:r>
            <a:endParaRPr lang="zh-CN" altLang="en-US" sz="3200" b="1"/>
          </a:p>
        </p:txBody>
      </p:sp>
      <p:sp>
        <p:nvSpPr>
          <p:cNvPr id="7" name="椭圆 6"/>
          <p:cNvSpPr/>
          <p:nvPr/>
        </p:nvSpPr>
        <p:spPr>
          <a:xfrm>
            <a:off x="3466531" y="677898"/>
            <a:ext cx="2060812" cy="57769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753739" y="1255595"/>
            <a:ext cx="1030406" cy="35484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360459" y="1463869"/>
            <a:ext cx="1508077" cy="38213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标注 10"/>
          <p:cNvSpPr/>
          <p:nvPr/>
        </p:nvSpPr>
        <p:spPr>
          <a:xfrm>
            <a:off x="6619164" y="855939"/>
            <a:ext cx="5008729" cy="1181670"/>
          </a:xfrm>
          <a:prstGeom prst="wedgeRoundRectCallout">
            <a:avLst>
              <a:gd name="adj1" fmla="val -57073"/>
              <a:gd name="adj2" fmla="val 15147"/>
              <a:gd name="adj3" fmla="val 16667"/>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796337" y="894407"/>
            <a:ext cx="4810840" cy="1077218"/>
          </a:xfrm>
          <a:prstGeom prst="rect">
            <a:avLst/>
          </a:prstGeom>
        </p:spPr>
        <p:txBody>
          <a:bodyPr wrap="square">
            <a:spAutoFit/>
          </a:bodyPr>
          <a:lstStyle/>
          <a:p>
            <a:r>
              <a:rPr lang="zh-CN" altLang="en-US" sz="3200" b="1">
                <a:solidFill>
                  <a:srgbClr val="000000"/>
                </a:solidFill>
                <a:latin typeface="Times New Roman" panose="02020603050405020304" pitchFamily="18" charset="0"/>
                <a:cs typeface="Times New Roman" panose="02020603050405020304" pitchFamily="18" charset="0"/>
              </a:rPr>
              <a:t>交待了事件发生的时间、地点、人物、背景等</a:t>
            </a:r>
            <a:endParaRPr lang="zh-CN" altLang="en-US" sz="3200" b="1">
              <a:solidFill>
                <a:srgbClr val="000000"/>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05051" y="1163302"/>
            <a:ext cx="10968251" cy="4819781"/>
          </a:xfrm>
          <a:prstGeom prst="rect">
            <a:avLst/>
          </a:prstGeom>
        </p:spPr>
        <p:txBody>
          <a:bodyPr wrap="square">
            <a:spAutoFit/>
          </a:bodyPr>
          <a:lstStyle/>
          <a:p>
            <a:pPr>
              <a:lnSpc>
                <a:spcPct val="120000"/>
              </a:lnSpc>
            </a:pPr>
            <a:r>
              <a:rPr lang="zh-CN" altLang="en-US" sz="3200" b="1" smtClean="0">
                <a:latin typeface="Times New Roman" panose="02020603050405020304" pitchFamily="18" charset="0"/>
                <a:cs typeface="Times New Roman" panose="02020603050405020304" pitchFamily="18" charset="0"/>
              </a:rPr>
              <a:t>文中的</a:t>
            </a:r>
            <a:r>
              <a:rPr lang="en-US" altLang="zh-CN" sz="3200" b="1" smtClean="0">
                <a:latin typeface="Times New Roman" panose="02020603050405020304" pitchFamily="18" charset="0"/>
                <a:cs typeface="Times New Roman" panose="02020603050405020304" pitchFamily="18" charset="0"/>
              </a:rPr>
              <a:t>“</a:t>
            </a:r>
            <a:r>
              <a:rPr lang="en-US" altLang="zh-CN" sz="3200" b="1">
                <a:latin typeface="Times New Roman" panose="02020603050405020304" pitchFamily="18" charset="0"/>
                <a:cs typeface="Times New Roman" panose="02020603050405020304" pitchFamily="18" charset="0"/>
              </a:rPr>
              <a:t>electric”</a:t>
            </a:r>
            <a:r>
              <a:rPr lang="zh-CN" altLang="en-US" sz="3200" b="1" smtClean="0">
                <a:latin typeface="Times New Roman" panose="02020603050405020304" pitchFamily="18" charset="0"/>
                <a:cs typeface="Times New Roman" panose="02020603050405020304" pitchFamily="18" charset="0"/>
              </a:rPr>
              <a:t>、</a:t>
            </a:r>
            <a:r>
              <a:rPr lang="en-US" altLang="zh-CN" sz="3200" b="1" smtClean="0">
                <a:latin typeface="Times New Roman" panose="02020603050405020304" pitchFamily="18" charset="0"/>
                <a:cs typeface="Times New Roman" panose="02020603050405020304" pitchFamily="18" charset="0"/>
              </a:rPr>
              <a:t>“... </a:t>
            </a:r>
            <a:r>
              <a:rPr lang="en-US" altLang="zh-CN" sz="3200" b="1">
                <a:latin typeface="Times New Roman" panose="02020603050405020304" pitchFamily="18" charset="0"/>
                <a:cs typeface="Times New Roman" panose="02020603050405020304" pitchFamily="18" charset="0"/>
              </a:rPr>
              <a:t>that’s it! It’s over! It’s gold for China!”</a:t>
            </a:r>
            <a:r>
              <a:rPr lang="zh-CN" altLang="en-US" sz="3200" b="1">
                <a:latin typeface="Times New Roman" panose="02020603050405020304" pitchFamily="18" charset="0"/>
                <a:cs typeface="Times New Roman" panose="02020603050405020304" pitchFamily="18" charset="0"/>
              </a:rPr>
              <a:t>及多处</a:t>
            </a:r>
            <a:r>
              <a:rPr lang="zh-CN" altLang="en-US" sz="3200" b="1">
                <a:solidFill>
                  <a:srgbClr val="FF0000"/>
                </a:solidFill>
                <a:latin typeface="Times New Roman" panose="02020603050405020304" pitchFamily="18" charset="0"/>
                <a:cs typeface="Times New Roman" panose="02020603050405020304" pitchFamily="18" charset="0"/>
              </a:rPr>
              <a:t>感叹号的运用</a:t>
            </a:r>
            <a:r>
              <a:rPr lang="zh-CN" altLang="en-US" sz="3200" b="1">
                <a:latin typeface="Times New Roman" panose="02020603050405020304" pitchFamily="18" charset="0"/>
                <a:cs typeface="Times New Roman" panose="02020603050405020304" pitchFamily="18" charset="0"/>
              </a:rPr>
              <a:t>，渲染并烘托出现场热烈的气氛</a:t>
            </a:r>
            <a:r>
              <a:rPr lang="zh-CN" altLang="en-US" sz="3200" b="1" smtClean="0">
                <a:latin typeface="Times New Roman" panose="02020603050405020304" pitchFamily="18" charset="0"/>
                <a:cs typeface="Times New Roman" panose="02020603050405020304" pitchFamily="18" charset="0"/>
              </a:rPr>
              <a:t>； </a:t>
            </a:r>
            <a:endParaRPr lang="en-US" altLang="zh-CN" sz="3200" b="1" smtClean="0">
              <a:latin typeface="Times New Roman" panose="02020603050405020304" pitchFamily="18" charset="0"/>
              <a:cs typeface="Times New Roman" panose="02020603050405020304" pitchFamily="18" charset="0"/>
            </a:endParaRPr>
          </a:p>
          <a:p>
            <a:pPr>
              <a:lnSpc>
                <a:spcPct val="120000"/>
              </a:lnSpc>
            </a:pPr>
            <a:r>
              <a:rPr lang="en-US" altLang="zh-CN" sz="3200" b="1" smtClean="0">
                <a:latin typeface="Times New Roman" panose="02020603050405020304" pitchFamily="18" charset="0"/>
                <a:cs typeface="Times New Roman" panose="02020603050405020304" pitchFamily="18" charset="0"/>
              </a:rPr>
              <a:t>“the </a:t>
            </a:r>
            <a:r>
              <a:rPr lang="en-US" altLang="zh-CN" sz="3200" b="1">
                <a:latin typeface="Times New Roman" panose="02020603050405020304" pitchFamily="18" charset="0"/>
                <a:cs typeface="Times New Roman" panose="02020603050405020304" pitchFamily="18" charset="0"/>
              </a:rPr>
              <a:t>crowd has gone wild ... see the joy and pride on the faces of the Chinese fans ... the Chinese players embracing, with tears of happiness in their eyes ...”</a:t>
            </a:r>
            <a:r>
              <a:rPr lang="zh-CN" altLang="en-US" sz="3200" b="1">
                <a:latin typeface="Times New Roman" panose="02020603050405020304" pitchFamily="18" charset="0"/>
                <a:cs typeface="Times New Roman" panose="02020603050405020304" pitchFamily="18" charset="0"/>
              </a:rPr>
              <a:t>一系列细致的描写，表现出人们在中国女排夺冠后的激动与自豪之情</a:t>
            </a:r>
            <a:r>
              <a:rPr lang="zh-CN" altLang="en-US" sz="3200" b="1" smtClean="0">
                <a:latin typeface="Times New Roman" panose="02020603050405020304" pitchFamily="18" charset="0"/>
                <a:cs typeface="Times New Roman" panose="02020603050405020304" pitchFamily="18" charset="0"/>
              </a:rPr>
              <a:t>。</a:t>
            </a:r>
            <a:endParaRPr lang="zh-CN" altLang="en-US" sz="3200" b="1">
              <a:latin typeface="Times New Roman" panose="02020603050405020304" pitchFamily="18" charset="0"/>
              <a:cs typeface="Times New Roman" panose="02020603050405020304" pitchFamily="18" charset="0"/>
            </a:endParaRPr>
          </a:p>
          <a:p>
            <a:pPr>
              <a:lnSpc>
                <a:spcPct val="120000"/>
              </a:lnSpc>
            </a:pPr>
            <a:r>
              <a:rPr lang="zh-CN" altLang="en-US" sz="3200" b="1" smtClean="0">
                <a:latin typeface="Times New Roman" panose="02020603050405020304" pitchFamily="18" charset="0"/>
                <a:cs typeface="Times New Roman" panose="02020603050405020304" pitchFamily="18" charset="0"/>
              </a:rPr>
              <a:t>场景</a:t>
            </a:r>
            <a:r>
              <a:rPr lang="zh-CN" altLang="en-US" sz="3200" b="1">
                <a:latin typeface="Times New Roman" panose="02020603050405020304" pitchFamily="18" charset="0"/>
                <a:cs typeface="Times New Roman" panose="02020603050405020304" pitchFamily="18" charset="0"/>
              </a:rPr>
              <a:t>再现能起到</a:t>
            </a:r>
            <a:r>
              <a:rPr lang="zh-CN" altLang="en-US" sz="3200" b="1">
                <a:solidFill>
                  <a:srgbClr val="FF0000"/>
                </a:solidFill>
                <a:latin typeface="Times New Roman" panose="02020603050405020304" pitchFamily="18" charset="0"/>
                <a:cs typeface="Times New Roman" panose="02020603050405020304" pitchFamily="18" charset="0"/>
              </a:rPr>
              <a:t>交待背景、渲染气氛、深化主题的作用</a:t>
            </a:r>
            <a:r>
              <a:rPr lang="zh-CN" altLang="en-US" sz="3200" b="1">
                <a:latin typeface="Times New Roman" panose="02020603050405020304" pitchFamily="18" charset="0"/>
                <a:cs typeface="Times New Roman" panose="02020603050405020304" pitchFamily="18" charset="0"/>
              </a:rPr>
              <a:t>，而现场感越强便越能打动读者</a:t>
            </a:r>
            <a:r>
              <a:rPr lang="zh-CN" altLang="en-US" sz="3200" b="1" smtClean="0">
                <a:latin typeface="Times New Roman" panose="02020603050405020304" pitchFamily="18" charset="0"/>
                <a:cs typeface="Times New Roman" panose="02020603050405020304" pitchFamily="18" charset="0"/>
              </a:rPr>
              <a:t>。</a:t>
            </a:r>
            <a:endParaRPr lang="zh-CN" altLang="en-US" sz="3200" b="1">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82195" y="633178"/>
            <a:ext cx="10872741" cy="1374949"/>
          </a:xfrm>
          <a:prstGeom prst="rect">
            <a:avLst/>
          </a:prstGeom>
        </p:spPr>
        <p:txBody>
          <a:bodyPr vert="horz" lIns="68580" tIns="34290" rIns="68580" bIns="34290" rtlCol="0" anchor="ctr">
            <a:normAutofit/>
          </a:bodyPr>
          <a:lstStyle>
            <a:defPPr>
              <a:defRPr lang="en-US"/>
            </a:defPPr>
            <a:lvl1pPr>
              <a:lnSpc>
                <a:spcPct val="114000"/>
              </a:lnSpc>
              <a:spcBef>
                <a:spcPct val="0"/>
              </a:spcBef>
              <a:spcAft>
                <a:spcPts val="450"/>
              </a:spcAft>
              <a:defRPr sz="3200" b="1">
                <a:solidFill>
                  <a:srgbClr val="0000FF"/>
                </a:solidFill>
                <a:latin typeface="Arial" panose="020B0604020202020204" pitchFamily="34" charset="0"/>
                <a:ea typeface="+mj-ea"/>
                <a:cs typeface="Arial" panose="020B0604020202020204" pitchFamily="34" charset="0"/>
              </a:defRPr>
            </a:lvl1pPr>
          </a:lstStyle>
          <a:p>
            <a:r>
              <a:rPr lang="en-US" altLang="zh-CN"/>
              <a:t>Read the sentences and decide if they are facts (F) or opinions (O).</a:t>
            </a:r>
            <a:endParaRPr lang="en-US" altLang="zh-CN"/>
          </a:p>
        </p:txBody>
      </p:sp>
      <p:sp>
        <p:nvSpPr>
          <p:cNvPr id="2" name="文本框 1"/>
          <p:cNvSpPr txBox="1"/>
          <p:nvPr/>
        </p:nvSpPr>
        <p:spPr>
          <a:xfrm>
            <a:off x="482195" y="2008127"/>
            <a:ext cx="11009220" cy="1717393"/>
          </a:xfrm>
          <a:prstGeom prst="rect">
            <a:avLst/>
          </a:prstGeom>
          <a:noFill/>
        </p:spPr>
        <p:txBody>
          <a:bodyPr wrap="square" rtlCol="0">
            <a:spAutoFit/>
          </a:bodyPr>
          <a:lstStyle/>
          <a:p>
            <a:pPr marL="446405" indent="-446405">
              <a:lnSpc>
                <a:spcPct val="110000"/>
              </a:lnSpc>
            </a:pPr>
            <a:r>
              <a:rPr lang="en-US" altLang="zh-CN" sz="3200" b="1">
                <a:latin typeface="Times New Roman" panose="02020603050405020304" pitchFamily="18" charset="0"/>
                <a:cs typeface="Times New Roman" panose="02020603050405020304" pitchFamily="18" charset="0"/>
              </a:rPr>
              <a:t>1. The Chinese women’s volleyball team won a three-set victory in the final of the 1984 Los Angeles Olympics. ______</a:t>
            </a:r>
            <a:endParaRPr lang="zh-CN" altLang="en-US" sz="3200" b="1">
              <a:latin typeface="Times New Roman" panose="02020603050405020304" pitchFamily="18" charset="0"/>
              <a:cs typeface="Times New Roman" panose="02020603050405020304" pitchFamily="18" charset="0"/>
            </a:endParaRPr>
          </a:p>
        </p:txBody>
      </p:sp>
      <p:sp>
        <p:nvSpPr>
          <p:cNvPr id="14" name="文本框 13"/>
          <p:cNvSpPr txBox="1"/>
          <p:nvPr/>
        </p:nvSpPr>
        <p:spPr>
          <a:xfrm>
            <a:off x="934949" y="4127063"/>
            <a:ext cx="10872741" cy="1717393"/>
          </a:xfrm>
          <a:prstGeom prst="rect">
            <a:avLst/>
          </a:prstGeom>
          <a:noFill/>
        </p:spPr>
        <p:txBody>
          <a:bodyPr wrap="square" rtlCol="0">
            <a:spAutoFit/>
          </a:bodyPr>
          <a:lstStyle/>
          <a:p>
            <a:pPr marL="354330" indent="-354330">
              <a:lnSpc>
                <a:spcPct val="110000"/>
              </a:lnSpc>
            </a:pPr>
            <a:r>
              <a:rPr lang="en-US" altLang="zh-CN" sz="3200" b="1">
                <a:latin typeface="Times New Roman" panose="02020603050405020304" pitchFamily="18" charset="0"/>
                <a:cs typeface="Times New Roman" panose="02020603050405020304" pitchFamily="18" charset="0"/>
              </a:rPr>
              <a:t>2. Facing several strong competitors in Rio, the Chinese women’s volleyball team eventually won in the final. ______</a:t>
            </a:r>
            <a:endParaRPr lang="zh-CN" altLang="en-US" sz="3200" b="1">
              <a:latin typeface="Times New Roman" panose="02020603050405020304" pitchFamily="18" charset="0"/>
              <a:cs typeface="Times New Roman" panose="02020603050405020304" pitchFamily="18" charset="0"/>
            </a:endParaRPr>
          </a:p>
        </p:txBody>
      </p:sp>
      <p:sp>
        <p:nvSpPr>
          <p:cNvPr id="19" name="文本框 18"/>
          <p:cNvSpPr txBox="1"/>
          <p:nvPr/>
        </p:nvSpPr>
        <p:spPr>
          <a:xfrm>
            <a:off x="1387976" y="3131868"/>
            <a:ext cx="493977" cy="634020"/>
          </a:xfrm>
          <a:prstGeom prst="rect">
            <a:avLst/>
          </a:prstGeom>
          <a:noFill/>
        </p:spPr>
        <p:txBody>
          <a:bodyPr wrap="square" rtlCol="0">
            <a:spAutoFit/>
          </a:bodyPr>
          <a:lstStyle/>
          <a:p>
            <a:pPr>
              <a:lnSpc>
                <a:spcPct val="110000"/>
              </a:lnSpc>
            </a:pPr>
            <a:r>
              <a:rPr lang="en-US" altLang="zh-CN" sz="3200" b="1">
                <a:solidFill>
                  <a:srgbClr val="FF0000"/>
                </a:solidFill>
                <a:latin typeface="Times New Roman" panose="02020603050405020304" pitchFamily="18" charset="0"/>
                <a:cs typeface="Times New Roman" panose="02020603050405020304" pitchFamily="18" charset="0"/>
              </a:rPr>
              <a:t>F</a:t>
            </a:r>
            <a:endParaRPr lang="zh-CN" altLang="en-US" sz="3200" b="1">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1267804" y="5210799"/>
            <a:ext cx="512055" cy="634020"/>
          </a:xfrm>
          <a:prstGeom prst="rect">
            <a:avLst/>
          </a:prstGeom>
          <a:noFill/>
        </p:spPr>
        <p:txBody>
          <a:bodyPr wrap="square" rtlCol="0">
            <a:spAutoFit/>
          </a:bodyPr>
          <a:lstStyle/>
          <a:p>
            <a:pPr>
              <a:lnSpc>
                <a:spcPct val="110000"/>
              </a:lnSpc>
            </a:pPr>
            <a:r>
              <a:rPr lang="en-US" altLang="zh-CN" sz="3200" b="1">
                <a:solidFill>
                  <a:srgbClr val="FF0000"/>
                </a:solidFill>
                <a:latin typeface="Times New Roman" panose="02020603050405020304" pitchFamily="18" charset="0"/>
                <a:cs typeface="Times New Roman" panose="02020603050405020304" pitchFamily="18" charset="0"/>
              </a:rPr>
              <a:t>F</a:t>
            </a:r>
            <a:endParaRPr lang="zh-CN" alt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678000" y="1282556"/>
            <a:ext cx="8137367" cy="1175706"/>
          </a:xfrm>
          <a:prstGeom prst="rect">
            <a:avLst/>
          </a:prstGeom>
          <a:noFill/>
        </p:spPr>
        <p:txBody>
          <a:bodyPr wrap="square" rtlCol="0">
            <a:spAutoFit/>
          </a:bodyPr>
          <a:lstStyle>
            <a:defPPr>
              <a:defRPr lang="en-US"/>
            </a:defPPr>
            <a:lvl1pPr marL="446405" indent="-446405">
              <a:lnSpc>
                <a:spcPct val="110000"/>
              </a:lnSpc>
              <a:defRPr sz="3200" b="1">
                <a:latin typeface="Times New Roman" panose="02020603050405020304" pitchFamily="18" charset="0"/>
                <a:cs typeface="Times New Roman" panose="02020603050405020304" pitchFamily="18" charset="0"/>
              </a:defRPr>
            </a:lvl1pPr>
          </a:lstStyle>
          <a:p>
            <a:r>
              <a:rPr lang="en-US" altLang="zh-CN"/>
              <a:t>3. Fighting spirit alone was not enough for victory. ______</a:t>
            </a:r>
            <a:endParaRPr lang="zh-CN" altLang="en-US"/>
          </a:p>
        </p:txBody>
      </p:sp>
      <p:sp>
        <p:nvSpPr>
          <p:cNvPr id="5" name="文本框 4"/>
          <p:cNvSpPr txBox="1"/>
          <p:nvPr/>
        </p:nvSpPr>
        <p:spPr>
          <a:xfrm>
            <a:off x="1648271" y="2927863"/>
            <a:ext cx="8323012" cy="1175706"/>
          </a:xfrm>
          <a:prstGeom prst="rect">
            <a:avLst/>
          </a:prstGeom>
          <a:noFill/>
        </p:spPr>
        <p:txBody>
          <a:bodyPr wrap="square" rtlCol="0">
            <a:spAutoFit/>
          </a:bodyPr>
          <a:lstStyle>
            <a:defPPr>
              <a:defRPr lang="en-US"/>
            </a:defPPr>
            <a:lvl1pPr marL="446405" indent="-446405">
              <a:lnSpc>
                <a:spcPct val="110000"/>
              </a:lnSpc>
              <a:defRPr sz="3200" b="1">
                <a:latin typeface="Times New Roman" panose="02020603050405020304" pitchFamily="18" charset="0"/>
                <a:cs typeface="Times New Roman" panose="02020603050405020304" pitchFamily="18" charset="0"/>
              </a:defRPr>
            </a:lvl1pPr>
          </a:lstStyle>
          <a:p>
            <a:r>
              <a:rPr lang="en-US" altLang="zh-CN"/>
              <a:t>4. Strong team spirit is more important than the skills of individual players. ______</a:t>
            </a:r>
            <a:endParaRPr lang="zh-CN" altLang="en-US"/>
          </a:p>
        </p:txBody>
      </p:sp>
      <p:sp>
        <p:nvSpPr>
          <p:cNvPr id="6" name="文本框 5"/>
          <p:cNvSpPr txBox="1"/>
          <p:nvPr/>
        </p:nvSpPr>
        <p:spPr>
          <a:xfrm>
            <a:off x="1652428" y="4430304"/>
            <a:ext cx="8323012" cy="1175706"/>
          </a:xfrm>
          <a:prstGeom prst="rect">
            <a:avLst/>
          </a:prstGeom>
          <a:noFill/>
        </p:spPr>
        <p:txBody>
          <a:bodyPr wrap="square" rtlCol="0">
            <a:spAutoFit/>
          </a:bodyPr>
          <a:lstStyle>
            <a:defPPr>
              <a:defRPr lang="en-US"/>
            </a:defPPr>
            <a:lvl1pPr marL="446405" indent="-446405">
              <a:lnSpc>
                <a:spcPct val="110000"/>
              </a:lnSpc>
              <a:defRPr sz="3200" b="1">
                <a:latin typeface="Times New Roman" panose="02020603050405020304" pitchFamily="18" charset="0"/>
                <a:cs typeface="Times New Roman" panose="02020603050405020304" pitchFamily="18" charset="0"/>
              </a:defRPr>
            </a:lvl1pPr>
          </a:lstStyle>
          <a:p>
            <a:r>
              <a:rPr lang="en-US" altLang="zh-CN"/>
              <a:t>5. Zhu Ting was voted Most Valuable Player at the Rio Olympics. ______</a:t>
            </a:r>
            <a:endParaRPr lang="zh-CN" altLang="en-US"/>
          </a:p>
        </p:txBody>
      </p:sp>
      <p:sp>
        <p:nvSpPr>
          <p:cNvPr id="7" name="文本框 6"/>
          <p:cNvSpPr txBox="1"/>
          <p:nvPr/>
        </p:nvSpPr>
        <p:spPr>
          <a:xfrm>
            <a:off x="5746683" y="5018157"/>
            <a:ext cx="545929" cy="634020"/>
          </a:xfrm>
          <a:prstGeom prst="rect">
            <a:avLst/>
          </a:prstGeom>
          <a:noFill/>
        </p:spPr>
        <p:txBody>
          <a:bodyPr wrap="square" rtlCol="0">
            <a:spAutoFit/>
          </a:bodyPr>
          <a:lstStyle>
            <a:defPPr>
              <a:defRPr lang="en-US"/>
            </a:defPPr>
            <a:lvl1pPr marL="446405" indent="-446405">
              <a:lnSpc>
                <a:spcPct val="110000"/>
              </a:lnSpc>
              <a:defRPr sz="3200" b="1">
                <a:solidFill>
                  <a:srgbClr val="FF0000"/>
                </a:solidFill>
                <a:latin typeface="Times New Roman" panose="02020603050405020304" pitchFamily="18" charset="0"/>
                <a:cs typeface="Times New Roman" panose="02020603050405020304" pitchFamily="18" charset="0"/>
              </a:defRPr>
            </a:lvl1pPr>
          </a:lstStyle>
          <a:p>
            <a:r>
              <a:rPr lang="en-US" altLang="zh-CN"/>
              <a:t>F</a:t>
            </a:r>
            <a:endParaRPr lang="zh-CN" altLang="en-US"/>
          </a:p>
        </p:txBody>
      </p:sp>
      <p:sp>
        <p:nvSpPr>
          <p:cNvPr id="8" name="文本框 7"/>
          <p:cNvSpPr txBox="1"/>
          <p:nvPr/>
        </p:nvSpPr>
        <p:spPr>
          <a:xfrm>
            <a:off x="3919445" y="1841203"/>
            <a:ext cx="590008" cy="634020"/>
          </a:xfrm>
          <a:prstGeom prst="rect">
            <a:avLst/>
          </a:prstGeom>
          <a:noFill/>
        </p:spPr>
        <p:txBody>
          <a:bodyPr wrap="square" rtlCol="0">
            <a:spAutoFit/>
          </a:bodyPr>
          <a:lstStyle>
            <a:defPPr>
              <a:defRPr lang="en-US"/>
            </a:defPPr>
            <a:lvl1pPr marL="446405" indent="-446405">
              <a:lnSpc>
                <a:spcPct val="110000"/>
              </a:lnSpc>
              <a:defRPr sz="3200" b="1">
                <a:latin typeface="Times New Roman" panose="02020603050405020304" pitchFamily="18" charset="0"/>
                <a:cs typeface="Times New Roman" panose="02020603050405020304" pitchFamily="18" charset="0"/>
              </a:defRPr>
            </a:lvl1pPr>
          </a:lstStyle>
          <a:p>
            <a:r>
              <a:rPr lang="en-US" altLang="zh-CN">
                <a:solidFill>
                  <a:srgbClr val="FF0000"/>
                </a:solidFill>
              </a:rPr>
              <a:t>O</a:t>
            </a:r>
            <a:endParaRPr lang="zh-CN" altLang="en-US">
              <a:solidFill>
                <a:srgbClr val="FF0000"/>
              </a:solidFill>
            </a:endParaRPr>
          </a:p>
        </p:txBody>
      </p:sp>
      <p:sp>
        <p:nvSpPr>
          <p:cNvPr id="9" name="文本框 8"/>
          <p:cNvSpPr txBox="1"/>
          <p:nvPr/>
        </p:nvSpPr>
        <p:spPr>
          <a:xfrm>
            <a:off x="7827039" y="3515716"/>
            <a:ext cx="475464" cy="634020"/>
          </a:xfrm>
          <a:prstGeom prst="rect">
            <a:avLst/>
          </a:prstGeom>
          <a:noFill/>
        </p:spPr>
        <p:txBody>
          <a:bodyPr wrap="square" rtlCol="0">
            <a:spAutoFit/>
          </a:bodyPr>
          <a:lstStyle>
            <a:defPPr>
              <a:defRPr lang="en-US"/>
            </a:defPPr>
            <a:lvl1pPr marL="446405" indent="-446405">
              <a:lnSpc>
                <a:spcPct val="110000"/>
              </a:lnSpc>
              <a:defRPr sz="3200" b="1">
                <a:solidFill>
                  <a:srgbClr val="FF0000"/>
                </a:solidFill>
                <a:latin typeface="Times New Roman" panose="02020603050405020304" pitchFamily="18" charset="0"/>
                <a:cs typeface="Times New Roman" panose="02020603050405020304" pitchFamily="18" charset="0"/>
              </a:defRPr>
            </a:lvl1pPr>
          </a:lstStyle>
          <a:p>
            <a:r>
              <a:rPr lang="en-US" altLang="zh-CN"/>
              <a:t>O</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861427" y="691937"/>
            <a:ext cx="10739169" cy="1439896"/>
          </a:xfrm>
          <a:prstGeom prst="rect">
            <a:avLst/>
          </a:prstGeom>
        </p:spPr>
        <p:txBody>
          <a:bodyPr vert="horz" lIns="68580" tIns="34290" rIns="68580" bIns="34290" rtlCol="0" anchor="ctr">
            <a:normAutofit/>
          </a:bodyPr>
          <a:lstStyle>
            <a:defPPr>
              <a:defRPr lang="en-US"/>
            </a:defPPr>
            <a:lvl1pPr>
              <a:lnSpc>
                <a:spcPct val="114000"/>
              </a:lnSpc>
              <a:spcBef>
                <a:spcPct val="0"/>
              </a:spcBef>
              <a:spcAft>
                <a:spcPts val="450"/>
              </a:spcAft>
              <a:defRPr sz="3200" b="1">
                <a:solidFill>
                  <a:srgbClr val="0000FF"/>
                </a:solidFill>
                <a:latin typeface="Arial" panose="020B0604020202020204" pitchFamily="34" charset="0"/>
                <a:ea typeface="+mj-ea"/>
                <a:cs typeface="Arial" panose="020B0604020202020204" pitchFamily="34" charset="0"/>
              </a:defRPr>
            </a:lvl1pPr>
          </a:lstStyle>
          <a:p>
            <a:r>
              <a:rPr lang="en-US" altLang="zh-CN"/>
              <a:t>Read the text </a:t>
            </a:r>
            <a:r>
              <a:rPr lang="en-US" altLang="zh-CN" smtClean="0"/>
              <a:t>again and </a:t>
            </a:r>
            <a:r>
              <a:rPr lang="en-US" altLang="zh-CN"/>
              <a:t>talk about why the Chinese Women’s Volleyball Team won.</a:t>
            </a:r>
            <a:endParaRPr lang="en-US" altLang="zh-CN"/>
          </a:p>
        </p:txBody>
      </p:sp>
      <p:pic>
        <p:nvPicPr>
          <p:cNvPr id="3" name="图片 2"/>
          <p:cNvPicPr>
            <a:picLocks noChangeAspect="1"/>
          </p:cNvPicPr>
          <p:nvPr/>
        </p:nvPicPr>
        <p:blipFill>
          <a:blip r:embed="rId2"/>
          <a:srcRect b="4961"/>
          <a:stretch>
            <a:fillRect/>
          </a:stretch>
        </p:blipFill>
        <p:spPr>
          <a:xfrm>
            <a:off x="7747396" y="1976330"/>
            <a:ext cx="2938801" cy="2098278"/>
          </a:xfrm>
          <a:prstGeom prst="rect">
            <a:avLst/>
          </a:prstGeom>
        </p:spPr>
      </p:pic>
      <p:pic>
        <p:nvPicPr>
          <p:cNvPr id="5" name="图片 4"/>
          <p:cNvPicPr>
            <a:picLocks noChangeAspect="1"/>
          </p:cNvPicPr>
          <p:nvPr/>
        </p:nvPicPr>
        <p:blipFill>
          <a:blip r:embed="rId3"/>
          <a:stretch>
            <a:fillRect/>
          </a:stretch>
        </p:blipFill>
        <p:spPr>
          <a:xfrm>
            <a:off x="5132546" y="4243850"/>
            <a:ext cx="2938801" cy="2110892"/>
          </a:xfrm>
          <a:prstGeom prst="rect">
            <a:avLst/>
          </a:prstGeom>
        </p:spPr>
      </p:pic>
      <p:sp>
        <p:nvSpPr>
          <p:cNvPr id="9" name="矩形 8"/>
          <p:cNvSpPr/>
          <p:nvPr/>
        </p:nvSpPr>
        <p:spPr>
          <a:xfrm>
            <a:off x="1416824" y="2146799"/>
            <a:ext cx="3365042" cy="3637919"/>
          </a:xfrm>
          <a:prstGeom prst="rect">
            <a:avLst/>
          </a:prstGeom>
        </p:spPr>
        <p:txBody>
          <a:bodyPr wrap="square">
            <a:spAutoFit/>
          </a:bodyPr>
          <a:lstStyle/>
          <a:p>
            <a:pPr lvl="0">
              <a:lnSpc>
                <a:spcPct val="120000"/>
              </a:lnSpc>
            </a:pPr>
            <a:r>
              <a:rPr lang="en-US" altLang="zh-CN" sz="3200" b="1">
                <a:solidFill>
                  <a:srgbClr val="FF0000"/>
                </a:solidFill>
                <a:latin typeface="Times New Roman" panose="02020603050405020304" pitchFamily="18" charset="0"/>
                <a:cs typeface="Times New Roman" panose="02020603050405020304" pitchFamily="18" charset="0"/>
              </a:rPr>
              <a:t>competitive spirit</a:t>
            </a:r>
            <a:endParaRPr lang="zh-CN" altLang="zh-CN" sz="3200" b="1">
              <a:solidFill>
                <a:srgbClr val="FF0000"/>
              </a:solidFill>
              <a:latin typeface="Times New Roman" panose="02020603050405020304" pitchFamily="18" charset="0"/>
              <a:cs typeface="Times New Roman" panose="02020603050405020304" pitchFamily="18" charset="0"/>
            </a:endParaRPr>
          </a:p>
          <a:p>
            <a:pPr lvl="0">
              <a:lnSpc>
                <a:spcPct val="120000"/>
              </a:lnSpc>
            </a:pPr>
            <a:r>
              <a:rPr lang="en-US" altLang="zh-CN" sz="3200" b="1">
                <a:solidFill>
                  <a:srgbClr val="FF0000"/>
                </a:solidFill>
                <a:latin typeface="Times New Roman" panose="02020603050405020304" pitchFamily="18" charset="0"/>
                <a:cs typeface="Times New Roman" panose="02020603050405020304" pitchFamily="18" charset="0"/>
              </a:rPr>
              <a:t>fighting spirit</a:t>
            </a:r>
            <a:endParaRPr lang="zh-CN" altLang="zh-CN" sz="3200" b="1">
              <a:solidFill>
                <a:srgbClr val="FF0000"/>
              </a:solidFill>
              <a:latin typeface="Times New Roman" panose="02020603050405020304" pitchFamily="18" charset="0"/>
              <a:cs typeface="Times New Roman" panose="02020603050405020304" pitchFamily="18" charset="0"/>
            </a:endParaRPr>
          </a:p>
          <a:p>
            <a:pPr lvl="0">
              <a:lnSpc>
                <a:spcPct val="120000"/>
              </a:lnSpc>
            </a:pPr>
            <a:r>
              <a:rPr lang="en-US" altLang="zh-CN" sz="3200" b="1">
                <a:solidFill>
                  <a:srgbClr val="FF0000"/>
                </a:solidFill>
                <a:latin typeface="Times New Roman" panose="02020603050405020304" pitchFamily="18" charset="0"/>
                <a:cs typeface="Times New Roman" panose="02020603050405020304" pitchFamily="18" charset="0"/>
              </a:rPr>
              <a:t>perseverance</a:t>
            </a:r>
            <a:endParaRPr lang="zh-CN" altLang="zh-CN" sz="3200" b="1">
              <a:solidFill>
                <a:srgbClr val="FF0000"/>
              </a:solidFill>
              <a:latin typeface="Times New Roman" panose="02020603050405020304" pitchFamily="18" charset="0"/>
              <a:cs typeface="Times New Roman" panose="02020603050405020304" pitchFamily="18" charset="0"/>
            </a:endParaRPr>
          </a:p>
          <a:p>
            <a:pPr lvl="0">
              <a:lnSpc>
                <a:spcPct val="120000"/>
              </a:lnSpc>
            </a:pPr>
            <a:r>
              <a:rPr lang="en-US" altLang="zh-CN" sz="3200" b="1">
                <a:solidFill>
                  <a:srgbClr val="FF0000"/>
                </a:solidFill>
                <a:latin typeface="Times New Roman" panose="02020603050405020304" pitchFamily="18" charset="0"/>
                <a:cs typeface="Times New Roman" panose="02020603050405020304" pitchFamily="18" charset="0"/>
              </a:rPr>
              <a:t>team spirit</a:t>
            </a:r>
            <a:endParaRPr lang="zh-CN" altLang="zh-CN" sz="3200" b="1">
              <a:solidFill>
                <a:srgbClr val="FF0000"/>
              </a:solidFill>
              <a:latin typeface="Times New Roman" panose="02020603050405020304" pitchFamily="18" charset="0"/>
              <a:cs typeface="Times New Roman" panose="02020603050405020304" pitchFamily="18" charset="0"/>
            </a:endParaRPr>
          </a:p>
          <a:p>
            <a:pPr lvl="0">
              <a:lnSpc>
                <a:spcPct val="120000"/>
              </a:lnSpc>
            </a:pPr>
            <a:r>
              <a:rPr lang="en-US" altLang="zh-CN" sz="3200" b="1" smtClean="0">
                <a:solidFill>
                  <a:srgbClr val="FF0000"/>
                </a:solidFill>
                <a:latin typeface="Times New Roman" panose="02020603050405020304" pitchFamily="18" charset="0"/>
                <a:cs typeface="Times New Roman" panose="02020603050405020304" pitchFamily="18" charset="0"/>
              </a:rPr>
              <a:t>cooperation</a:t>
            </a:r>
            <a:endParaRPr lang="en-US" altLang="zh-CN" sz="3200" b="1" smtClean="0">
              <a:solidFill>
                <a:srgbClr val="FF0000"/>
              </a:solidFill>
              <a:latin typeface="Times New Roman" panose="02020603050405020304" pitchFamily="18" charset="0"/>
              <a:cs typeface="Times New Roman" panose="02020603050405020304" pitchFamily="18" charset="0"/>
            </a:endParaRPr>
          </a:p>
          <a:p>
            <a:pPr lvl="0">
              <a:lnSpc>
                <a:spcPct val="120000"/>
              </a:lnSpc>
            </a:pPr>
            <a:r>
              <a:rPr lang="en-US" altLang="zh-CN" sz="3200" b="1" smtClean="0">
                <a:solidFill>
                  <a:srgbClr val="FF0000"/>
                </a:solidFill>
                <a:latin typeface="Times New Roman" panose="02020603050405020304" pitchFamily="18" charset="0"/>
                <a:cs typeface="Times New Roman" panose="02020603050405020304" pitchFamily="18" charset="0"/>
              </a:rPr>
              <a:t>…</a:t>
            </a:r>
            <a:endParaRPr lang="zh-CN" altLang="zh-CN" sz="3200" b="1">
              <a:solidFill>
                <a:srgbClr val="FF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74" y="2464887"/>
            <a:ext cx="480381" cy="480381"/>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44" y="2855412"/>
            <a:ext cx="480381" cy="48038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74" y="3472632"/>
            <a:ext cx="480381" cy="480381"/>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74" y="4032702"/>
            <a:ext cx="480381" cy="480381"/>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574" y="4638492"/>
            <a:ext cx="480381" cy="48038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up)">
                                      <p:cBhvr>
                                        <p:cTn id="15" dur="500"/>
                                        <p:tgtEl>
                                          <p:spTgt spid="9">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up)">
                                      <p:cBhvr>
                                        <p:cTn id="23" dur="500"/>
                                        <p:tgtEl>
                                          <p:spTgt spid="9">
                                            <p:txEl>
                                              <p:pRg st="2" end="2"/>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wipe(up)">
                                      <p:cBhvr>
                                        <p:cTn id="31" dur="500"/>
                                        <p:tgtEl>
                                          <p:spTgt spid="9">
                                            <p:txEl>
                                              <p:pRg st="3" end="3"/>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wipe(up)">
                                      <p:cBhvr>
                                        <p:cTn id="39" dur="500"/>
                                        <p:tgtEl>
                                          <p:spTgt spid="9">
                                            <p:txEl>
                                              <p:pRg st="4" end="4"/>
                                            </p:txEl>
                                          </p:spTgt>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wipe(up)">
                                      <p:cBhvr>
                                        <p:cTn id="43" dur="500"/>
                                        <p:tgtEl>
                                          <p:spTgt spid="9">
                                            <p:txEl>
                                              <p:pRg st="5" end="5"/>
                                            </p:txEl>
                                          </p:spTgt>
                                        </p:tgtEl>
                                      </p:cBhvr>
                                    </p:animEffect>
                                  </p:childTnLst>
                                </p:cTn>
                              </p:par>
                              <p:par>
                                <p:cTn id="44" presetID="22" presetClass="entr" presetSubtype="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65041" y="1685574"/>
            <a:ext cx="11272033" cy="1231659"/>
          </a:xfrm>
          <a:prstGeom prst="rect">
            <a:avLst/>
          </a:prstGeom>
        </p:spPr>
        <p:txBody>
          <a:bodyPr vert="horz" lIns="68580" tIns="34290" rIns="68580" bIns="34290" rtlCol="0" anchor="ctr">
            <a:noAutofit/>
          </a:bodyPr>
          <a:lstStyle>
            <a:defPPr>
              <a:defRPr lang="en-US"/>
            </a:defPPr>
            <a:lvl1pPr>
              <a:lnSpc>
                <a:spcPct val="114000"/>
              </a:lnSpc>
              <a:spcBef>
                <a:spcPct val="0"/>
              </a:spcBef>
              <a:spcAft>
                <a:spcPts val="450"/>
              </a:spcAft>
              <a:defRPr sz="3200" b="1">
                <a:solidFill>
                  <a:srgbClr val="0000FF"/>
                </a:solidFill>
                <a:latin typeface="Arial" panose="020B0604020202020204" pitchFamily="34" charset="0"/>
                <a:ea typeface="+mj-ea"/>
                <a:cs typeface="Arial" panose="020B0604020202020204" pitchFamily="34" charset="0"/>
              </a:defRPr>
            </a:lvl1pPr>
          </a:lstStyle>
          <a:p>
            <a:pPr marL="446405" indent="-446405"/>
            <a:r>
              <a:rPr lang="en-US" altLang="zh-CN">
                <a:solidFill>
                  <a:schemeClr val="tx1"/>
                </a:solidFill>
              </a:rPr>
              <a:t>1. How does the author start the passage? What effect does it achieve?</a:t>
            </a:r>
            <a:endParaRPr lang="en-US" altLang="zh-CN">
              <a:solidFill>
                <a:schemeClr val="tx1"/>
              </a:solidFill>
            </a:endParaRPr>
          </a:p>
        </p:txBody>
      </p:sp>
      <p:sp>
        <p:nvSpPr>
          <p:cNvPr id="14" name="文本框 13"/>
          <p:cNvSpPr txBox="1"/>
          <p:nvPr/>
        </p:nvSpPr>
        <p:spPr>
          <a:xfrm>
            <a:off x="910268" y="2917233"/>
            <a:ext cx="10485613" cy="2404504"/>
          </a:xfrm>
          <a:prstGeom prst="rect">
            <a:avLst/>
          </a:prstGeom>
          <a:noFill/>
        </p:spPr>
        <p:txBody>
          <a:bodyPr wrap="square" rtlCol="0">
            <a:spAutoFit/>
          </a:bodyPr>
          <a:lstStyle/>
          <a:p>
            <a:pPr>
              <a:lnSpc>
                <a:spcPct val="120000"/>
              </a:lnSpc>
            </a:pPr>
            <a:r>
              <a:rPr lang="en-US" altLang="zh-CN" sz="3200" b="1">
                <a:solidFill>
                  <a:srgbClr val="FF0000"/>
                </a:solidFill>
                <a:latin typeface="Times New Roman" panose="02020603050405020304" pitchFamily="18" charset="0"/>
                <a:cs typeface="Times New Roman" panose="02020603050405020304" pitchFamily="18" charset="0"/>
              </a:rPr>
              <a:t>The author starts the passage by </a:t>
            </a:r>
            <a:r>
              <a:rPr lang="en-US" altLang="zh-CN" sz="3200" b="1" smtClean="0">
                <a:solidFill>
                  <a:srgbClr val="FF0000"/>
                </a:solidFill>
                <a:latin typeface="Times New Roman" panose="02020603050405020304" pitchFamily="18" charset="0"/>
                <a:cs typeface="Times New Roman" panose="02020603050405020304" pitchFamily="18" charset="0"/>
              </a:rPr>
              <a:t>describing an event as if it is happening in the present. It engages the readers and helps set the right atmosphere for the remainder of the writing.</a:t>
            </a:r>
            <a:endParaRPr lang="en-US" altLang="zh-CN" sz="3200" b="1">
              <a:solidFill>
                <a:srgbClr val="FF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694" y="666565"/>
            <a:ext cx="5554297" cy="10182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77672" y="839528"/>
            <a:ext cx="11081982" cy="1581251"/>
          </a:xfrm>
          <a:prstGeom prst="rect">
            <a:avLst/>
          </a:prstGeom>
        </p:spPr>
        <p:txBody>
          <a:bodyPr vert="horz" lIns="68580" tIns="34290" rIns="68580" bIns="34290" rtlCol="0" anchor="ctr">
            <a:noAutofit/>
          </a:bodyPr>
          <a:lstStyle>
            <a:defPPr>
              <a:defRPr lang="en-US"/>
            </a:defPPr>
            <a:lvl1pPr marL="446405" indent="-446405">
              <a:lnSpc>
                <a:spcPct val="114000"/>
              </a:lnSpc>
              <a:spcBef>
                <a:spcPct val="0"/>
              </a:spcBef>
              <a:spcAft>
                <a:spcPts val="450"/>
              </a:spcAft>
              <a:defRPr sz="3100" b="1">
                <a:latin typeface="Arial" panose="020B0604020202020204" pitchFamily="34" charset="0"/>
                <a:ea typeface="+mj-ea"/>
                <a:cs typeface="Arial" panose="020B0604020202020204" pitchFamily="34" charset="0"/>
              </a:defRPr>
            </a:lvl1pPr>
          </a:lstStyle>
          <a:p>
            <a:r>
              <a:rPr lang="en-US" altLang="zh-CN" sz="3200"/>
              <a:t>2. What do you think of the opinion that a team needs to start from zero after winning a gold medal?</a:t>
            </a:r>
            <a:endParaRPr lang="en-US" altLang="zh-CN" sz="320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393" y="4237702"/>
            <a:ext cx="2036059" cy="2017001"/>
          </a:xfrm>
          <a:prstGeom prst="rect">
            <a:avLst/>
          </a:prstGeom>
        </p:spPr>
      </p:pic>
      <p:sp>
        <p:nvSpPr>
          <p:cNvPr id="6" name="文本框 5"/>
          <p:cNvSpPr txBox="1"/>
          <p:nvPr/>
        </p:nvSpPr>
        <p:spPr>
          <a:xfrm>
            <a:off x="917123" y="2178177"/>
            <a:ext cx="9905552" cy="2404504"/>
          </a:xfrm>
          <a:prstGeom prst="rect">
            <a:avLst/>
          </a:prstGeom>
          <a:noFill/>
        </p:spPr>
        <p:txBody>
          <a:bodyPr wrap="square" rtlCol="0">
            <a:spAutoFit/>
          </a:bodyPr>
          <a:lstStyle>
            <a:defPPr>
              <a:defRPr lang="en-US"/>
            </a:defPPr>
            <a:lvl1pPr>
              <a:lnSpc>
                <a:spcPct val="114000"/>
              </a:lnSpc>
              <a:defRPr sz="3200" b="1">
                <a:solidFill>
                  <a:srgbClr val="FF0000"/>
                </a:solidFill>
                <a:latin typeface="Times New Roman" panose="02020603050405020304" pitchFamily="18" charset="0"/>
                <a:cs typeface="Times New Roman" panose="02020603050405020304" pitchFamily="18" charset="0"/>
              </a:defRPr>
            </a:lvl1pPr>
          </a:lstStyle>
          <a:p>
            <a:pPr>
              <a:lnSpc>
                <a:spcPct val="120000"/>
              </a:lnSpc>
            </a:pPr>
            <a:r>
              <a:rPr lang="en-US" altLang="zh-CN"/>
              <a:t>It’s a good idea. That’s because you can have a new beginning. If you select the right people, work on your leadership, and actively aim to improve the team once it's formed, you can build a winning team. </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368490" y="767254"/>
            <a:ext cx="11450471" cy="1754655"/>
          </a:xfrm>
          <a:prstGeom prst="rect">
            <a:avLst/>
          </a:prstGeom>
        </p:spPr>
        <p:txBody>
          <a:bodyPr vert="horz" lIns="68580" tIns="34290" rIns="68580" bIns="34290" rtlCol="0" anchor="ctr">
            <a:noAutofit/>
          </a:bodyPr>
          <a:lstStyle>
            <a:defPPr>
              <a:defRPr lang="en-US"/>
            </a:defPPr>
            <a:lvl1pPr marL="354330" indent="-354330">
              <a:lnSpc>
                <a:spcPct val="114000"/>
              </a:lnSpc>
              <a:spcBef>
                <a:spcPct val="0"/>
              </a:spcBef>
              <a:spcAft>
                <a:spcPts val="450"/>
              </a:spcAft>
              <a:defRPr sz="3100" b="1">
                <a:latin typeface="Arial" panose="020B0604020202020204" pitchFamily="34" charset="0"/>
                <a:ea typeface="+mj-ea"/>
                <a:cs typeface="Arial" panose="020B0604020202020204" pitchFamily="34" charset="0"/>
              </a:defRPr>
            </a:lvl1pPr>
          </a:lstStyle>
          <a:p>
            <a:pPr marL="446405" indent="-446405">
              <a:lnSpc>
                <a:spcPct val="120000"/>
              </a:lnSpc>
            </a:pPr>
            <a:r>
              <a:rPr lang="en-US" altLang="zh-CN" sz="3200"/>
              <a:t>3. What achievements by other Chinese sports teams have made the greatest impression on you? Give an example of their sporting spirit.</a:t>
            </a:r>
            <a:endParaRPr lang="en-US" altLang="zh-CN" sz="3200"/>
          </a:p>
        </p:txBody>
      </p:sp>
      <p:sp>
        <p:nvSpPr>
          <p:cNvPr id="9" name="矩形 8"/>
          <p:cNvSpPr/>
          <p:nvPr/>
        </p:nvSpPr>
        <p:spPr>
          <a:xfrm>
            <a:off x="368490" y="5419586"/>
            <a:ext cx="3963018" cy="1077218"/>
          </a:xfrm>
          <a:prstGeom prst="rect">
            <a:avLst/>
          </a:prstGeom>
        </p:spPr>
        <p:txBody>
          <a:bodyPr wrap="square">
            <a:spAutoFit/>
          </a:bodyPr>
          <a:lstStyle/>
          <a:p>
            <a:pPr algn="ctr"/>
            <a:r>
              <a:rPr lang="en-US" altLang="zh-CN" sz="3200" b="1">
                <a:solidFill>
                  <a:srgbClr val="0000FF"/>
                </a:solidFill>
                <a:latin typeface="Times New Roman" panose="02020603050405020304" pitchFamily="18" charset="0"/>
                <a:cs typeface="Times New Roman" panose="02020603050405020304" pitchFamily="18" charset="0"/>
              </a:rPr>
              <a:t>The Chinese Table Tennis Team</a:t>
            </a:r>
            <a:endParaRPr lang="zh-CN" altLang="en-US" sz="3200" b="1">
              <a:solidFill>
                <a:srgbClr val="0000FF"/>
              </a:solidFill>
              <a:latin typeface="Times New Roman" panose="02020603050405020304" pitchFamily="18" charset="0"/>
              <a:cs typeface="Times New Roman" panose="02020603050405020304" pitchFamily="18" charset="0"/>
            </a:endParaRPr>
          </a:p>
        </p:txBody>
      </p:sp>
      <p:sp>
        <p:nvSpPr>
          <p:cNvPr id="11" name="矩形 10"/>
          <p:cNvSpPr/>
          <p:nvPr/>
        </p:nvSpPr>
        <p:spPr>
          <a:xfrm>
            <a:off x="4208679" y="2675615"/>
            <a:ext cx="7163366" cy="3046988"/>
          </a:xfrm>
          <a:prstGeom prst="rect">
            <a:avLst/>
          </a:prstGeom>
        </p:spPr>
        <p:txBody>
          <a:bodyPr wrap="square">
            <a:spAutoFit/>
          </a:bodyPr>
          <a:lstStyle/>
          <a:p>
            <a:pPr>
              <a:lnSpc>
                <a:spcPct val="120000"/>
              </a:lnSpc>
            </a:pPr>
            <a:r>
              <a:rPr lang="en-US" altLang="zh-CN" sz="3200" b="1">
                <a:solidFill>
                  <a:srgbClr val="FF0000"/>
                </a:solidFill>
                <a:latin typeface="Times New Roman" panose="02020603050405020304" pitchFamily="18" charset="0"/>
                <a:cs typeface="Times New Roman" panose="02020603050405020304" pitchFamily="18" charset="0"/>
              </a:rPr>
              <a:t>As a player of the Chinese table tennis team, everyone bears the responsibility, and everyone will treat every match with all his strength. They also have team spirit and sense of responsibility.</a:t>
            </a:r>
            <a:endParaRPr lang="zh-CN" altLang="en-US" sz="3200" b="1">
              <a:solidFill>
                <a:srgbClr val="FF000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982646" y="3361154"/>
            <a:ext cx="2686235" cy="175779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36475" y="565650"/>
            <a:ext cx="11491414" cy="1735533"/>
          </a:xfrm>
          <a:prstGeom prst="rect">
            <a:avLst/>
          </a:prstGeom>
        </p:spPr>
        <p:txBody>
          <a:bodyPr vert="horz" lIns="68580" tIns="34290" rIns="68580" bIns="34290" rtlCol="0" anchor="ctr">
            <a:noAutofit/>
          </a:bodyPr>
          <a:lstStyle>
            <a:defPPr>
              <a:defRPr lang="en-US"/>
            </a:defPPr>
            <a:lvl1pPr marL="446405" indent="-446405">
              <a:lnSpc>
                <a:spcPct val="100000"/>
              </a:lnSpc>
              <a:spcBef>
                <a:spcPct val="0"/>
              </a:spcBef>
              <a:spcAft>
                <a:spcPts val="450"/>
              </a:spcAft>
              <a:defRPr sz="3000" b="1">
                <a:latin typeface="Arial" panose="020B0604020202020204" pitchFamily="34" charset="0"/>
                <a:ea typeface="+mj-ea"/>
                <a:cs typeface="Arial" panose="020B0604020202020204" pitchFamily="34" charset="0"/>
              </a:defRPr>
            </a:lvl1pPr>
          </a:lstStyle>
          <a:p>
            <a:pPr>
              <a:lnSpc>
                <a:spcPct val="120000"/>
              </a:lnSpc>
            </a:pPr>
            <a:r>
              <a:rPr lang="en-US" altLang="zh-CN" sz="3200"/>
              <a:t>4. What kind of sporting spirit does each of the reading passages in this unit reflect? Talk about their similarities and differences.</a:t>
            </a:r>
            <a:endParaRPr lang="en-US" altLang="zh-CN" sz="3200"/>
          </a:p>
        </p:txBody>
      </p:sp>
      <p:sp>
        <p:nvSpPr>
          <p:cNvPr id="2" name="文本框 1"/>
          <p:cNvSpPr txBox="1"/>
          <p:nvPr/>
        </p:nvSpPr>
        <p:spPr>
          <a:xfrm>
            <a:off x="559555" y="2429301"/>
            <a:ext cx="11304896" cy="3637919"/>
          </a:xfrm>
          <a:prstGeom prst="rect">
            <a:avLst/>
          </a:prstGeom>
          <a:noFill/>
        </p:spPr>
        <p:txBody>
          <a:bodyPr wrap="square" rtlCol="0">
            <a:spAutoFit/>
          </a:bodyPr>
          <a:lstStyle/>
          <a:p>
            <a:pPr>
              <a:lnSpc>
                <a:spcPct val="120000"/>
              </a:lnSpc>
            </a:pPr>
            <a:r>
              <a:rPr lang="en-US" altLang="zh-CN" sz="3200" b="1" smtClean="0">
                <a:solidFill>
                  <a:srgbClr val="FF0000"/>
                </a:solidFill>
                <a:latin typeface="Times New Roman" panose="02020603050405020304" pitchFamily="18" charset="0"/>
                <a:cs typeface="Times New Roman" panose="02020603050405020304" pitchFamily="18" charset="0"/>
              </a:rPr>
              <a:t>Similarity: Both the two passages reflect that hard work and perseverance contribute to success.</a:t>
            </a:r>
            <a:endParaRPr lang="en-US" altLang="zh-CN" sz="3200" b="1" smtClean="0">
              <a:solidFill>
                <a:srgbClr val="FF0000"/>
              </a:solidFill>
              <a:latin typeface="Times New Roman" panose="02020603050405020304" pitchFamily="18" charset="0"/>
              <a:cs typeface="Times New Roman" panose="02020603050405020304" pitchFamily="18" charset="0"/>
            </a:endParaRPr>
          </a:p>
          <a:p>
            <a:pPr>
              <a:lnSpc>
                <a:spcPct val="120000"/>
              </a:lnSpc>
            </a:pPr>
            <a:r>
              <a:rPr lang="en-US" altLang="zh-CN" sz="3200" b="1" smtClean="0">
                <a:solidFill>
                  <a:srgbClr val="FF0000"/>
                </a:solidFill>
                <a:latin typeface="Times New Roman" panose="02020603050405020304" pitchFamily="18" charset="0"/>
                <a:cs typeface="Times New Roman" panose="02020603050405020304" pitchFamily="18" charset="0"/>
              </a:rPr>
              <a:t>Differences: Stephen Curry also showed self-belief. Despite what many people including his teammates and coaches thought, he never gave up. As for the Chinese women’s volleyball team, their strong team spirit was the key to their victory.</a:t>
            </a:r>
            <a:endParaRPr lang="zh-CN" altLang="en-US" sz="3200" b="1"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982639" y="1019841"/>
            <a:ext cx="10492437" cy="2765721"/>
          </a:xfrm>
          <a:prstGeom prst="rect">
            <a:avLst/>
          </a:prstGeom>
        </p:spPr>
        <p:txBody>
          <a:bodyPr vert="horz" lIns="68580" tIns="34290" rIns="68580" bIns="34290" rtlCol="0" anchor="ctr">
            <a:noAutofit/>
          </a:bodyPr>
          <a:lstStyle>
            <a:defPPr>
              <a:defRPr lang="en-US"/>
            </a:defPPr>
            <a:lvl1pPr marL="446405" indent="-446405">
              <a:lnSpc>
                <a:spcPct val="124000"/>
              </a:lnSpc>
              <a:spcBef>
                <a:spcPct val="0"/>
              </a:spcBef>
              <a:spcAft>
                <a:spcPts val="450"/>
              </a:spcAft>
              <a:defRPr sz="3200" b="1">
                <a:latin typeface="Arial" panose="020B0604020202020204" pitchFamily="34" charset="0"/>
                <a:ea typeface="+mj-ea"/>
                <a:cs typeface="Arial" panose="020B0604020202020204" pitchFamily="34" charset="0"/>
              </a:defRPr>
            </a:lvl1pPr>
          </a:lstStyle>
          <a:p>
            <a:pPr marL="0" indent="0">
              <a:lnSpc>
                <a:spcPct val="114000"/>
              </a:lnSpc>
            </a:pPr>
            <a:r>
              <a:rPr lang="en-US" altLang="zh-CN">
                <a:solidFill>
                  <a:srgbClr val="0000FF"/>
                </a:solidFill>
              </a:rPr>
              <a:t>Work in groups. Give a talk about the spirit of the Chinese women’s volleyball team</a:t>
            </a:r>
            <a:r>
              <a:rPr lang="en-US" altLang="zh-CN" smtClean="0">
                <a:solidFill>
                  <a:srgbClr val="0000FF"/>
                </a:solidFill>
              </a:rPr>
              <a:t>. </a:t>
            </a:r>
            <a:endParaRPr lang="en-US" altLang="zh-CN" smtClean="0">
              <a:solidFill>
                <a:srgbClr val="0000FF"/>
              </a:solidFill>
            </a:endParaRPr>
          </a:p>
          <a:p>
            <a:pPr marL="0" indent="0">
              <a:lnSpc>
                <a:spcPct val="114000"/>
              </a:lnSpc>
            </a:pPr>
            <a:r>
              <a:rPr lang="en-US" altLang="zh-CN" smtClean="0">
                <a:solidFill>
                  <a:srgbClr val="0000FF"/>
                </a:solidFill>
              </a:rPr>
              <a:t>Here is a passage about the Chinese Women’s Volleyball Team. Please read it if necessary.</a:t>
            </a:r>
            <a:endParaRPr lang="en-US" altLang="zh-CN">
              <a:solidFill>
                <a:srgbClr val="0000FF"/>
              </a:solidFill>
            </a:endParaRPr>
          </a:p>
        </p:txBody>
      </p:sp>
      <p:sp>
        <p:nvSpPr>
          <p:cNvPr id="66" name="任意多边形: 形状 65"/>
          <p:cNvSpPr/>
          <p:nvPr/>
        </p:nvSpPr>
        <p:spPr>
          <a:xfrm rot="16860000">
            <a:off x="2046865" y="5737331"/>
            <a:ext cx="1252977" cy="396725"/>
          </a:xfrm>
          <a:custGeom>
            <a:avLst/>
            <a:gdLst>
              <a:gd name="connsiteX0" fmla="*/ 0 w 2051318"/>
              <a:gd name="connsiteY0" fmla="*/ 0 h 649500"/>
              <a:gd name="connsiteX1" fmla="*/ 2051318 w 2051318"/>
              <a:gd name="connsiteY1" fmla="*/ 0 h 649500"/>
              <a:gd name="connsiteX2" fmla="*/ 2051318 w 2051318"/>
              <a:gd name="connsiteY2" fmla="*/ 649500 h 649500"/>
              <a:gd name="connsiteX3" fmla="*/ 0 w 2051318"/>
              <a:gd name="connsiteY3" fmla="*/ 649500 h 649500"/>
              <a:gd name="connsiteX4" fmla="*/ 0 w 2051318"/>
              <a:gd name="connsiteY4" fmla="*/ 0 h 64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317" h="649500">
                <a:moveTo>
                  <a:pt x="0" y="0"/>
                </a:moveTo>
                <a:lnTo>
                  <a:pt x="2051318" y="0"/>
                </a:lnTo>
                <a:lnTo>
                  <a:pt x="2051318" y="649500"/>
                </a:lnTo>
                <a:lnTo>
                  <a:pt x="0" y="649500"/>
                </a:lnTo>
                <a:lnTo>
                  <a:pt x="0" y="0"/>
                </a:lnTo>
                <a:close/>
              </a:path>
            </a:pathLst>
          </a:custGeom>
          <a:ln>
            <a:noFill/>
          </a:ln>
          <a:effectLst/>
          <a:scene3d>
            <a:camera prst="orthographicFront">
              <a:rot lat="0" lon="0" rev="0"/>
            </a:camera>
            <a:lightRig rig="contrasting" dir="t">
              <a:rot lat="0" lon="0" rev="7800000"/>
            </a:lightRig>
          </a:scene3d>
          <a:sp3d>
            <a:bevelT w="139700" h="139700"/>
          </a:sp3d>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243" tIns="35243" rIns="35243" bIns="3524" numCol="1" spcCol="1270" anchor="b" anchorCtr="0">
            <a:noAutofit/>
          </a:bodyPr>
          <a:lstStyle/>
          <a:p>
            <a:pPr algn="r" defTabSz="1233805">
              <a:lnSpc>
                <a:spcPct val="90000"/>
              </a:lnSpc>
              <a:spcBef>
                <a:spcPct val="0"/>
              </a:spcBef>
              <a:spcAft>
                <a:spcPct val="35000"/>
              </a:spcAft>
            </a:pPr>
            <a:endParaRPr lang="zh-CN" altLang="en-US" sz="2775"/>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539" y="-93629"/>
            <a:ext cx="4571622" cy="1706739"/>
          </a:xfrm>
          <a:prstGeom prst="rect">
            <a:avLst/>
          </a:prstGeom>
        </p:spPr>
      </p:pic>
      <p:pic>
        <p:nvPicPr>
          <p:cNvPr id="7" name="图片 6"/>
          <p:cNvPicPr/>
          <p:nvPr/>
        </p:nvPicPr>
        <p:blipFill>
          <a:blip r:embed="rId3">
            <a:extLst>
              <a:ext uri="{28A0092B-C50C-407E-A947-70E740481C1C}">
                <a14:useLocalDpi xmlns:a14="http://schemas.microsoft.com/office/drawing/2010/main" val="0"/>
              </a:ext>
            </a:extLst>
          </a:blip>
          <a:stretch>
            <a:fillRect/>
          </a:stretch>
        </p:blipFill>
        <p:spPr bwMode="auto">
          <a:xfrm>
            <a:off x="2145319" y="3785562"/>
            <a:ext cx="4410027" cy="2512206"/>
          </a:xfrm>
          <a:prstGeom prst="rect">
            <a:avLst/>
          </a:prstGeom>
          <a:noFill/>
          <a:ln>
            <a:noFill/>
          </a:ln>
        </p:spPr>
      </p:pic>
      <p:pic>
        <p:nvPicPr>
          <p:cNvPr id="5" name="图片 4">
            <a:hlinkClick r:id="rId4" action="ppaction://hlinkfile"/>
          </p:cNvPr>
          <p:cNvPicPr>
            <a:picLocks noChangeAspect="1"/>
          </p:cNvPicPr>
          <p:nvPr/>
        </p:nvPicPr>
        <p:blipFill>
          <a:blip r:embed="rId5"/>
          <a:stretch>
            <a:fillRect/>
          </a:stretch>
        </p:blipFill>
        <p:spPr>
          <a:xfrm>
            <a:off x="8327676" y="4208331"/>
            <a:ext cx="1293432" cy="16666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640" y="1082098"/>
            <a:ext cx="5790721" cy="1401964"/>
          </a:xfrm>
          <a:prstGeom prst="rect">
            <a:avLst/>
          </a:prstGeom>
        </p:spPr>
      </p:pic>
      <p:sp>
        <p:nvSpPr>
          <p:cNvPr id="5" name="矩形 4"/>
          <p:cNvSpPr/>
          <p:nvPr/>
        </p:nvSpPr>
        <p:spPr>
          <a:xfrm>
            <a:off x="2279576" y="2790389"/>
            <a:ext cx="7632848" cy="1274195"/>
          </a:xfrm>
          <a:prstGeom prst="rect">
            <a:avLst/>
          </a:prstGeom>
        </p:spPr>
        <p:txBody>
          <a:bodyPr wrap="square">
            <a:spAutoFit/>
          </a:bodyPr>
          <a:lstStyle/>
          <a:p>
            <a:pPr marL="354330" indent="-354330">
              <a:lnSpc>
                <a:spcPct val="120000"/>
              </a:lnSpc>
            </a:pPr>
            <a:r>
              <a:rPr lang="en-US" altLang="zh-CN" sz="3200" b="1">
                <a:latin typeface="Times New Roman" panose="02020603050405020304" pitchFamily="18" charset="0"/>
                <a:cs typeface="Times New Roman" panose="02020603050405020304" pitchFamily="18" charset="0"/>
              </a:rPr>
              <a:t>Write a passage about what </a:t>
            </a:r>
            <a:r>
              <a:rPr lang="en-US" altLang="zh-CN" sz="3200" b="1" smtClean="0">
                <a:latin typeface="Times New Roman" panose="02020603050405020304" pitchFamily="18" charset="0"/>
                <a:cs typeface="Times New Roman" panose="02020603050405020304" pitchFamily="18" charset="0"/>
              </a:rPr>
              <a:t>you </a:t>
            </a:r>
            <a:r>
              <a:rPr lang="en-US" altLang="zh-CN" sz="3200" b="1">
                <a:latin typeface="Times New Roman" panose="02020603050405020304" pitchFamily="18" charset="0"/>
                <a:cs typeface="Times New Roman" panose="02020603050405020304" pitchFamily="18" charset="0"/>
              </a:rPr>
              <a:t>have </a:t>
            </a:r>
            <a:endParaRPr lang="en-US" altLang="zh-CN" sz="3200" b="1">
              <a:latin typeface="Times New Roman" panose="02020603050405020304" pitchFamily="18" charset="0"/>
              <a:cs typeface="Times New Roman" panose="02020603050405020304" pitchFamily="18" charset="0"/>
            </a:endParaRPr>
          </a:p>
          <a:p>
            <a:pPr marL="354330" indent="-354330">
              <a:lnSpc>
                <a:spcPct val="120000"/>
              </a:lnSpc>
            </a:pPr>
            <a:r>
              <a:rPr lang="en-US" altLang="zh-CN" sz="3200" b="1">
                <a:latin typeface="Times New Roman" panose="02020603050405020304" pitchFamily="18" charset="0"/>
                <a:cs typeface="Times New Roman" panose="02020603050405020304" pitchFamily="18" charset="0"/>
              </a:rPr>
              <a:t>discussed today.</a:t>
            </a:r>
            <a:endParaRPr lang="en-US" altLang="zh-CN" sz="3200" b="1">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l="-6000" r="-6000"/>
          </a:stretch>
        </a:blipFill>
        <a:effectLst/>
      </p:bgPr>
    </p:bg>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11163300" y="12484100"/>
            <a:ext cx="330200" cy="254000"/>
          </a:xfrm>
          <a:prstGeom prst="cube">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948" y="1326834"/>
            <a:ext cx="5692421" cy="1007840"/>
          </a:xfrm>
          <a:prstGeom prst="rect">
            <a:avLst/>
          </a:prstGeom>
        </p:spPr>
      </p:pic>
      <p:sp>
        <p:nvSpPr>
          <p:cNvPr id="7" name="文本框 6"/>
          <p:cNvSpPr txBox="1"/>
          <p:nvPr/>
        </p:nvSpPr>
        <p:spPr>
          <a:xfrm>
            <a:off x="1077516" y="2418146"/>
            <a:ext cx="9975048" cy="1175706"/>
          </a:xfrm>
          <a:prstGeom prst="rect">
            <a:avLst/>
          </a:prstGeom>
          <a:noFill/>
        </p:spPr>
        <p:txBody>
          <a:bodyPr wrap="square" rtlCol="0">
            <a:spAutoFit/>
          </a:bodyPr>
          <a:lstStyle/>
          <a:p>
            <a:pPr marL="354330" indent="-354330">
              <a:lnSpc>
                <a:spcPct val="110000"/>
              </a:lnSpc>
            </a:pPr>
            <a:r>
              <a:rPr lang="en-US" altLang="zh-CN" sz="3200" b="1">
                <a:latin typeface="Times New Roman" panose="02020603050405020304" pitchFamily="18" charset="0"/>
                <a:cs typeface="Times New Roman" panose="02020603050405020304" pitchFamily="18" charset="0"/>
              </a:rPr>
              <a:t>1. Understand the key differences between team sports and individual sports.</a:t>
            </a:r>
            <a:endParaRPr lang="zh-CN" altLang="en-US" sz="3200" b="1">
              <a:latin typeface="Times New Roman" panose="02020603050405020304" pitchFamily="18" charset="0"/>
              <a:cs typeface="Times New Roman" panose="02020603050405020304" pitchFamily="18" charset="0"/>
            </a:endParaRPr>
          </a:p>
        </p:txBody>
      </p:sp>
      <p:sp>
        <p:nvSpPr>
          <p:cNvPr id="8" name="文本框 7"/>
          <p:cNvSpPr txBox="1"/>
          <p:nvPr/>
        </p:nvSpPr>
        <p:spPr>
          <a:xfrm>
            <a:off x="1077516" y="3720259"/>
            <a:ext cx="9975048" cy="634020"/>
          </a:xfrm>
          <a:prstGeom prst="rect">
            <a:avLst/>
          </a:prstGeom>
          <a:noFill/>
        </p:spPr>
        <p:txBody>
          <a:bodyPr wrap="square" rtlCol="0">
            <a:spAutoFit/>
          </a:bodyPr>
          <a:lstStyle/>
          <a:p>
            <a:pPr>
              <a:lnSpc>
                <a:spcPct val="110000"/>
              </a:lnSpc>
            </a:pPr>
            <a:r>
              <a:rPr lang="en-US" altLang="zh-CN" sz="3200" b="1">
                <a:latin typeface="Times New Roman" panose="02020603050405020304" pitchFamily="18" charset="0"/>
                <a:cs typeface="Times New Roman" panose="02020603050405020304" pitchFamily="18" charset="0"/>
              </a:rPr>
              <a:t>2. Understand the structure of the text.</a:t>
            </a:r>
            <a:endParaRPr lang="zh-CN" altLang="en-US" sz="3200" b="1">
              <a:latin typeface="Times New Roman" panose="02020603050405020304" pitchFamily="18" charset="0"/>
              <a:cs typeface="Times New Roman" panose="02020603050405020304" pitchFamily="18" charset="0"/>
            </a:endParaRPr>
          </a:p>
        </p:txBody>
      </p:sp>
      <p:sp>
        <p:nvSpPr>
          <p:cNvPr id="9" name="文本框 8"/>
          <p:cNvSpPr txBox="1"/>
          <p:nvPr/>
        </p:nvSpPr>
        <p:spPr>
          <a:xfrm>
            <a:off x="1077516" y="4453593"/>
            <a:ext cx="9840035" cy="634020"/>
          </a:xfrm>
          <a:prstGeom prst="rect">
            <a:avLst/>
          </a:prstGeom>
          <a:noFill/>
        </p:spPr>
        <p:txBody>
          <a:bodyPr wrap="square" rtlCol="0">
            <a:spAutoFit/>
          </a:bodyPr>
          <a:lstStyle/>
          <a:p>
            <a:pPr marL="354330" indent="-354330">
              <a:lnSpc>
                <a:spcPct val="110000"/>
              </a:lnSpc>
            </a:pPr>
            <a:r>
              <a:rPr lang="en-US" altLang="zh-CN" sz="3200" b="1">
                <a:latin typeface="Times New Roman" panose="02020603050405020304" pitchFamily="18" charset="0"/>
                <a:cs typeface="Times New Roman" panose="02020603050405020304" pitchFamily="18" charset="0"/>
              </a:rPr>
              <a:t>3. </a:t>
            </a:r>
            <a:r>
              <a:rPr lang="en-US" altLang="zh-CN" sz="3200" b="1" smtClean="0">
                <a:latin typeface="Times New Roman" panose="02020603050405020304" pitchFamily="18" charset="0"/>
                <a:cs typeface="Times New Roman" panose="02020603050405020304" pitchFamily="18" charset="0"/>
              </a:rPr>
              <a:t>Lean </a:t>
            </a:r>
            <a:r>
              <a:rPr lang="en-US" altLang="zh-CN" sz="3200" b="1">
                <a:latin typeface="Times New Roman" panose="02020603050405020304" pitchFamily="18" charset="0"/>
                <a:cs typeface="Times New Roman" panose="02020603050405020304" pitchFamily="18" charset="0"/>
              </a:rPr>
              <a:t>to </a:t>
            </a:r>
            <a:r>
              <a:rPr lang="en-US" altLang="zh-CN" sz="3200" b="1" smtClean="0">
                <a:latin typeface="Times New Roman" panose="02020603050405020304" pitchFamily="18" charset="0"/>
                <a:cs typeface="Times New Roman" panose="02020603050405020304" pitchFamily="18" charset="0"/>
              </a:rPr>
              <a:t>distinguish facts and opinions.</a:t>
            </a:r>
            <a:endParaRPr lang="zh-CN" altLang="en-US" sz="32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1077516" y="5186927"/>
            <a:ext cx="8571451" cy="634020"/>
          </a:xfrm>
          <a:prstGeom prst="rect">
            <a:avLst/>
          </a:prstGeom>
          <a:noFill/>
        </p:spPr>
        <p:txBody>
          <a:bodyPr wrap="square" rtlCol="0">
            <a:spAutoFit/>
          </a:bodyPr>
          <a:lstStyle/>
          <a:p>
            <a:pPr>
              <a:lnSpc>
                <a:spcPct val="110000"/>
              </a:lnSpc>
            </a:pPr>
            <a:r>
              <a:rPr lang="en-US" altLang="zh-CN" sz="3200" b="1">
                <a:latin typeface="Times New Roman" panose="02020603050405020304" pitchFamily="18" charset="0"/>
                <a:cs typeface="Times New Roman" panose="02020603050405020304" pitchFamily="18" charset="0"/>
              </a:rPr>
              <a:t>4. Give your opinion by </a:t>
            </a:r>
            <a:r>
              <a:rPr lang="en-US" altLang="zh-CN" sz="3200" b="1" smtClean="0">
                <a:latin typeface="Times New Roman" panose="02020603050405020304" pitchFamily="18" charset="0"/>
                <a:cs typeface="Times New Roman" panose="02020603050405020304" pitchFamily="18" charset="0"/>
              </a:rPr>
              <a:t>offering </a:t>
            </a:r>
            <a:r>
              <a:rPr lang="en-US" altLang="zh-CN" sz="3200" b="1">
                <a:latin typeface="Times New Roman" panose="02020603050405020304" pitchFamily="18" charset="0"/>
                <a:cs typeface="Times New Roman" panose="02020603050405020304" pitchFamily="18" charset="0"/>
              </a:rPr>
              <a:t>examples.</a:t>
            </a:r>
            <a:endParaRPr lang="zh-CN" altLang="en-US" sz="3200" b="1">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35147" y="1341199"/>
            <a:ext cx="1097279" cy="82296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86296" y="852365"/>
            <a:ext cx="9654650" cy="1357106"/>
          </a:xfrm>
          <a:prstGeom prst="rect">
            <a:avLst/>
          </a:prstGeom>
        </p:spPr>
        <p:txBody>
          <a:bodyPr vert="horz" lIns="68580" tIns="34290" rIns="68580" bIns="34290" rtlCol="0" anchor="ctr">
            <a:normAutofit/>
          </a:bodyPr>
          <a:lstStyle/>
          <a:p>
            <a:pPr>
              <a:lnSpc>
                <a:spcPct val="124000"/>
              </a:lnSpc>
              <a:spcBef>
                <a:spcPct val="0"/>
              </a:spcBef>
              <a:spcAft>
                <a:spcPts val="450"/>
              </a:spcAft>
            </a:pPr>
            <a:r>
              <a:rPr lang="en-US" altLang="zh-CN" sz="3200" b="1">
                <a:solidFill>
                  <a:srgbClr val="0000FF"/>
                </a:solidFill>
                <a:latin typeface="Arial" panose="020B0604020202020204" pitchFamily="34" charset="0"/>
                <a:ea typeface="+mj-ea"/>
                <a:cs typeface="Arial" panose="020B0604020202020204" pitchFamily="34" charset="0"/>
              </a:rPr>
              <a:t>Look at the pictures and answer the questions.</a:t>
            </a:r>
            <a:endParaRPr lang="en-US" altLang="zh-CN" sz="3200" b="1">
              <a:solidFill>
                <a:srgbClr val="0000FF"/>
              </a:solidFill>
              <a:latin typeface="Arial" panose="020B0604020202020204" pitchFamily="34" charset="0"/>
              <a:ea typeface="+mj-ea"/>
              <a:cs typeface="Arial" panose="020B0604020202020204" pitchFamily="34" charset="0"/>
            </a:endParaRPr>
          </a:p>
        </p:txBody>
      </p:sp>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18060" y="2058036"/>
            <a:ext cx="3314048" cy="2051389"/>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185" y="4389216"/>
            <a:ext cx="3369912" cy="2043756"/>
          </a:xfrm>
          <a:prstGeom prst="rect">
            <a:avLst/>
          </a:prstGeom>
        </p:spPr>
      </p:pic>
      <p:pic>
        <p:nvPicPr>
          <p:cNvPr id="2" name="图片 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3514976" y="145127"/>
            <a:ext cx="5120217" cy="1401964"/>
          </a:xfrm>
          <a:prstGeom prst="rect">
            <a:avLst/>
          </a:prstGeom>
        </p:spPr>
      </p:pic>
      <p:sp>
        <p:nvSpPr>
          <p:cNvPr id="6" name="文本框 5"/>
          <p:cNvSpPr txBox="1"/>
          <p:nvPr/>
        </p:nvSpPr>
        <p:spPr>
          <a:xfrm>
            <a:off x="351988" y="2057762"/>
            <a:ext cx="7822010" cy="1147429"/>
          </a:xfrm>
          <a:prstGeom prst="rect">
            <a:avLst/>
          </a:prstGeom>
        </p:spPr>
        <p:txBody>
          <a:bodyPr vert="horz" lIns="68580" tIns="34290" rIns="68580" bIns="34290" rtlCol="0" anchor="ctr">
            <a:noAutofit/>
          </a:bodyPr>
          <a:lstStyle/>
          <a:p>
            <a:pPr>
              <a:lnSpc>
                <a:spcPct val="110000"/>
              </a:lnSpc>
              <a:spcBef>
                <a:spcPct val="0"/>
              </a:spcBef>
              <a:spcAft>
                <a:spcPts val="450"/>
              </a:spcAft>
            </a:pPr>
            <a:r>
              <a:rPr lang="en-US" altLang="zh-CN" sz="3200" b="1">
                <a:latin typeface="Times New Roman" panose="02020603050405020304" pitchFamily="18" charset="0"/>
                <a:ea typeface="+mj-ea"/>
                <a:cs typeface="Times New Roman" panose="02020603050405020304" pitchFamily="18" charset="0"/>
              </a:rPr>
              <a:t>1. What are the key differences between </a:t>
            </a:r>
            <a:endParaRPr lang="en-US" altLang="zh-CN" sz="3200" b="1">
              <a:latin typeface="Times New Roman" panose="02020603050405020304" pitchFamily="18" charset="0"/>
              <a:ea typeface="+mj-ea"/>
              <a:cs typeface="Times New Roman" panose="02020603050405020304" pitchFamily="18" charset="0"/>
            </a:endParaRPr>
          </a:p>
          <a:p>
            <a:pPr>
              <a:lnSpc>
                <a:spcPct val="110000"/>
              </a:lnSpc>
              <a:spcBef>
                <a:spcPct val="0"/>
              </a:spcBef>
              <a:spcAft>
                <a:spcPts val="450"/>
              </a:spcAft>
            </a:pPr>
            <a:r>
              <a:rPr lang="en-US" altLang="zh-CN" sz="3200" b="1">
                <a:latin typeface="Times New Roman" panose="02020603050405020304" pitchFamily="18" charset="0"/>
                <a:ea typeface="+mj-ea"/>
                <a:cs typeface="Times New Roman" panose="02020603050405020304" pitchFamily="18" charset="0"/>
              </a:rPr>
              <a:t>    team sports and individual sports?</a:t>
            </a:r>
            <a:endParaRPr lang="en-US" altLang="zh-CN" sz="3200" b="1">
              <a:latin typeface="Times New Roman" panose="02020603050405020304" pitchFamily="18" charset="0"/>
              <a:ea typeface="+mj-ea"/>
              <a:cs typeface="Times New Roman" panose="02020603050405020304" pitchFamily="18" charset="0"/>
            </a:endParaRPr>
          </a:p>
        </p:txBody>
      </p:sp>
      <p:sp>
        <p:nvSpPr>
          <p:cNvPr id="8" name="文本框 7"/>
          <p:cNvSpPr txBox="1"/>
          <p:nvPr/>
        </p:nvSpPr>
        <p:spPr>
          <a:xfrm>
            <a:off x="607893" y="3503772"/>
            <a:ext cx="7310167" cy="1028700"/>
          </a:xfrm>
          <a:prstGeom prst="rect">
            <a:avLst/>
          </a:prstGeom>
        </p:spPr>
        <p:txBody>
          <a:bodyPr vert="horz" lIns="68580" tIns="34290" rIns="68580" bIns="34290" rtlCol="0" anchor="ctr">
            <a:noAutofit/>
          </a:bodyPr>
          <a:lstStyle>
            <a:defPPr>
              <a:defRPr lang="en-US"/>
            </a:defPPr>
            <a:lvl1pPr>
              <a:lnSpc>
                <a:spcPct val="110000"/>
              </a:lnSpc>
              <a:spcBef>
                <a:spcPct val="0"/>
              </a:spcBef>
              <a:spcAft>
                <a:spcPts val="450"/>
              </a:spcAft>
              <a:defRPr sz="3200" b="1">
                <a:latin typeface="Times New Roman" panose="02020603050405020304" pitchFamily="18" charset="0"/>
                <a:ea typeface="+mj-ea"/>
                <a:cs typeface="Times New Roman" panose="02020603050405020304" pitchFamily="18" charset="0"/>
              </a:defRPr>
            </a:lvl1pPr>
          </a:lstStyle>
          <a:p>
            <a:pPr marL="446405" indent="-446405"/>
            <a:r>
              <a:rPr lang="en-US" altLang="zh-CN"/>
              <a:t>2. Can you think of any famous sports teams? Why are they so well-known?</a:t>
            </a:r>
            <a:endParaRPr lang="en-US" altLang="zh-CN"/>
          </a:p>
        </p:txBody>
      </p:sp>
      <p:pic>
        <p:nvPicPr>
          <p:cNvPr id="5" name="图片 4"/>
          <p:cNvPicPr>
            <a:picLocks noChangeAspect="1"/>
          </p:cNvPicPr>
          <p:nvPr/>
        </p:nvPicPr>
        <p:blipFill>
          <a:blip r:embed="rId7"/>
          <a:stretch>
            <a:fillRect/>
          </a:stretch>
        </p:blipFill>
        <p:spPr>
          <a:xfrm>
            <a:off x="4070754" y="4679923"/>
            <a:ext cx="2685600" cy="175304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929" y="3147278"/>
            <a:ext cx="2394971" cy="1459621"/>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29" y="4737652"/>
            <a:ext cx="2406741" cy="1459621"/>
          </a:xfrm>
          <a:prstGeom prst="rect">
            <a:avLst/>
          </a:prstGeom>
        </p:spPr>
      </p:pic>
      <p:sp>
        <p:nvSpPr>
          <p:cNvPr id="2" name="文本框 1"/>
          <p:cNvSpPr txBox="1"/>
          <p:nvPr/>
        </p:nvSpPr>
        <p:spPr>
          <a:xfrm>
            <a:off x="719190" y="428517"/>
            <a:ext cx="10399594" cy="6001643"/>
          </a:xfrm>
          <a:prstGeom prst="rect">
            <a:avLst/>
          </a:prstGeom>
          <a:noFill/>
        </p:spPr>
        <p:txBody>
          <a:bodyPr wrap="square" rtlCol="0">
            <a:spAutoFit/>
          </a:bodyPr>
          <a:lstStyle/>
          <a:p>
            <a:pPr>
              <a:lnSpc>
                <a:spcPct val="120000"/>
              </a:lnSpc>
            </a:pPr>
            <a:r>
              <a:rPr lang="en-US" altLang="zh-CN" sz="3200" b="1" smtClean="0">
                <a:latin typeface="Times New Roman" panose="02020603050405020304" pitchFamily="18" charset="0"/>
                <a:cs typeface="Times New Roman" panose="02020603050405020304" pitchFamily="18" charset="0"/>
              </a:rPr>
              <a:t>In individual sports one player competes against other players. Team sports require no less than two players on each side. In team sports, every player needs to learn to trust and depend on others, to accept help and give help, and to work together to reach a common goal. </a:t>
            </a:r>
            <a:endParaRPr lang="en-US" altLang="zh-CN" sz="3200" b="1" smtClean="0">
              <a:latin typeface="Times New Roman" panose="02020603050405020304" pitchFamily="18" charset="0"/>
              <a:cs typeface="Times New Roman" panose="02020603050405020304" pitchFamily="18" charset="0"/>
            </a:endParaRPr>
          </a:p>
          <a:p>
            <a:pPr>
              <a:lnSpc>
                <a:spcPct val="120000"/>
              </a:lnSpc>
            </a:pPr>
            <a:r>
              <a:rPr lang="en-US" altLang="zh-CN" sz="3200" b="1" smtClean="0">
                <a:latin typeface="Times New Roman" panose="02020603050405020304" pitchFamily="18" charset="0"/>
                <a:cs typeface="Times New Roman" panose="02020603050405020304" pitchFamily="18" charset="0"/>
              </a:rPr>
              <a:t>Players who excel at individual sports, however, </a:t>
            </a:r>
            <a:endParaRPr lang="en-US" altLang="zh-CN" sz="3200" b="1" smtClean="0">
              <a:latin typeface="Times New Roman" panose="02020603050405020304" pitchFamily="18" charset="0"/>
              <a:cs typeface="Times New Roman" panose="02020603050405020304" pitchFamily="18" charset="0"/>
            </a:endParaRPr>
          </a:p>
          <a:p>
            <a:pPr>
              <a:lnSpc>
                <a:spcPct val="120000"/>
              </a:lnSpc>
            </a:pPr>
            <a:r>
              <a:rPr lang="en-US" altLang="zh-CN" sz="3200" b="1" smtClean="0">
                <a:latin typeface="Times New Roman" panose="02020603050405020304" pitchFamily="18" charset="0"/>
                <a:cs typeface="Times New Roman" panose="02020603050405020304" pitchFamily="18" charset="0"/>
              </a:rPr>
              <a:t>find satisfaction pushing themselves to achieve</a:t>
            </a:r>
            <a:endParaRPr lang="en-US" altLang="zh-CN" sz="3200" b="1" smtClean="0">
              <a:latin typeface="Times New Roman" panose="02020603050405020304" pitchFamily="18" charset="0"/>
              <a:cs typeface="Times New Roman" panose="02020603050405020304" pitchFamily="18" charset="0"/>
            </a:endParaRPr>
          </a:p>
          <a:p>
            <a:pPr>
              <a:lnSpc>
                <a:spcPct val="120000"/>
              </a:lnSpc>
            </a:pPr>
            <a:r>
              <a:rPr lang="en-US" altLang="zh-CN" sz="3200" b="1" smtClean="0">
                <a:latin typeface="Times New Roman" panose="02020603050405020304" pitchFamily="18" charset="0"/>
                <a:cs typeface="Times New Roman" panose="02020603050405020304" pitchFamily="18" charset="0"/>
              </a:rPr>
              <a:t>personal goals rather than relying on the team </a:t>
            </a:r>
            <a:endParaRPr lang="en-US" altLang="zh-CN" sz="3200" b="1" smtClean="0">
              <a:latin typeface="Times New Roman" panose="02020603050405020304" pitchFamily="18" charset="0"/>
              <a:cs typeface="Times New Roman" panose="02020603050405020304" pitchFamily="18" charset="0"/>
            </a:endParaRPr>
          </a:p>
          <a:p>
            <a:pPr>
              <a:lnSpc>
                <a:spcPct val="120000"/>
              </a:lnSpc>
            </a:pPr>
            <a:r>
              <a:rPr lang="en-US" altLang="zh-CN" sz="3200" b="1" smtClean="0">
                <a:latin typeface="Times New Roman" panose="02020603050405020304" pitchFamily="18" charset="0"/>
                <a:cs typeface="Times New Roman" panose="02020603050405020304" pitchFamily="18" charset="0"/>
              </a:rPr>
              <a:t>to help them get there. But even individual </a:t>
            </a:r>
            <a:endParaRPr lang="en-US" altLang="zh-CN" sz="3200" b="1" smtClean="0">
              <a:latin typeface="Times New Roman" panose="02020603050405020304" pitchFamily="18" charset="0"/>
              <a:cs typeface="Times New Roman" panose="02020603050405020304" pitchFamily="18" charset="0"/>
            </a:endParaRPr>
          </a:p>
          <a:p>
            <a:pPr>
              <a:lnSpc>
                <a:spcPct val="120000"/>
              </a:lnSpc>
            </a:pPr>
            <a:r>
              <a:rPr lang="en-US" altLang="zh-CN" sz="3200" b="1" smtClean="0">
                <a:latin typeface="Times New Roman" panose="02020603050405020304" pitchFamily="18" charset="0"/>
                <a:cs typeface="Times New Roman" panose="02020603050405020304" pitchFamily="18" charset="0"/>
              </a:rPr>
              <a:t>sports also need back up from a wider team.</a:t>
            </a:r>
            <a:endParaRPr lang="zh-CN" altLang="en-US" sz="3200" b="1">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33542" y="325198"/>
            <a:ext cx="10800137" cy="1851791"/>
          </a:xfrm>
          <a:prstGeom prst="rect">
            <a:avLst/>
          </a:prstGeom>
        </p:spPr>
        <p:txBody>
          <a:bodyPr vert="horz" lIns="68580" tIns="34290" rIns="68580" bIns="34290" rtlCol="0" anchor="ctr">
            <a:noAutofit/>
          </a:bodyPr>
          <a:lstStyle/>
          <a:p>
            <a:pPr>
              <a:lnSpc>
                <a:spcPct val="120000"/>
              </a:lnSpc>
              <a:spcBef>
                <a:spcPct val="0"/>
              </a:spcBef>
              <a:spcAft>
                <a:spcPts val="450"/>
              </a:spcAft>
            </a:pPr>
            <a:r>
              <a:rPr lang="en-US" altLang="zh-CN" sz="3200" b="1">
                <a:latin typeface="Times New Roman" panose="02020603050405020304" pitchFamily="18" charset="0"/>
                <a:ea typeface="+mj-ea"/>
                <a:cs typeface="Times New Roman" panose="02020603050405020304" pitchFamily="18" charset="0"/>
              </a:rPr>
              <a:t>Do you know something about the Chinese Women's Volleyball Team in 2016 Rio Summer Olympic Games?</a:t>
            </a:r>
            <a:endParaRPr lang="en-US" altLang="zh-CN" sz="3200" b="1">
              <a:latin typeface="Times New Roman" panose="02020603050405020304" pitchFamily="18" charset="0"/>
              <a:ea typeface="+mj-ea"/>
              <a:cs typeface="Times New Roman" panose="02020603050405020304" pitchFamily="18" charset="0"/>
            </a:endParaRPr>
          </a:p>
        </p:txBody>
      </p:sp>
      <p:sp>
        <p:nvSpPr>
          <p:cNvPr id="5" name="矩形 4"/>
          <p:cNvSpPr/>
          <p:nvPr/>
        </p:nvSpPr>
        <p:spPr>
          <a:xfrm>
            <a:off x="568443" y="1755064"/>
            <a:ext cx="8502557" cy="3046988"/>
          </a:xfrm>
          <a:prstGeom prst="rect">
            <a:avLst/>
          </a:prstGeom>
        </p:spPr>
        <p:txBody>
          <a:bodyPr wrap="square">
            <a:spAutoFit/>
          </a:bodyPr>
          <a:lstStyle/>
          <a:p>
            <a:pPr>
              <a:lnSpc>
                <a:spcPct val="120000"/>
              </a:lnSpc>
            </a:pPr>
            <a:r>
              <a:rPr lang="en-US" altLang="zh-CN" sz="3200" b="1">
                <a:solidFill>
                  <a:srgbClr val="FF0000"/>
                </a:solidFill>
                <a:latin typeface="Times New Roman" panose="02020603050405020304" pitchFamily="18" charset="0"/>
                <a:cs typeface="Times New Roman" panose="02020603050405020304" pitchFamily="18" charset="0"/>
              </a:rPr>
              <a:t>In 2016 Rio Olympic Game, Chinese Women Volleyball Team </a:t>
            </a:r>
            <a:r>
              <a:rPr lang="en-US" altLang="zh-CN" sz="3200" b="1" smtClean="0">
                <a:solidFill>
                  <a:srgbClr val="FF0000"/>
                </a:solidFill>
                <a:latin typeface="Times New Roman" panose="02020603050405020304" pitchFamily="18" charset="0"/>
                <a:cs typeface="Times New Roman" panose="02020603050405020304" pitchFamily="18" charset="0"/>
              </a:rPr>
              <a:t>successively </a:t>
            </a:r>
            <a:r>
              <a:rPr lang="en-US" altLang="zh-CN" sz="3200" b="1">
                <a:solidFill>
                  <a:srgbClr val="FF0000"/>
                </a:solidFill>
                <a:latin typeface="Times New Roman" panose="02020603050405020304" pitchFamily="18" charset="0"/>
                <a:cs typeface="Times New Roman" panose="02020603050405020304" pitchFamily="18" charset="0"/>
              </a:rPr>
              <a:t>defeated Brazil, Holland and finally won over Serbia, gaining back its Olympic gold medal again after a whole 12 years.</a:t>
            </a:r>
            <a:endParaRPr lang="en-US" altLang="zh-CN" sz="3200" b="1">
              <a:solidFill>
                <a:srgbClr val="FF0000"/>
              </a:solidFill>
              <a:latin typeface="Times New Roman" panose="02020603050405020304" pitchFamily="18" charset="0"/>
              <a:cs typeface="Times New Roman" panose="02020603050405020304" pitchFamily="18" charset="0"/>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421" y="2176903"/>
            <a:ext cx="2485838" cy="132153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090" y="4162246"/>
            <a:ext cx="5000033" cy="24395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188669" y="263238"/>
            <a:ext cx="11310014" cy="1330310"/>
          </a:xfrm>
          <a:prstGeom prst="rect">
            <a:avLst/>
          </a:prstGeom>
        </p:spPr>
        <p:txBody>
          <a:bodyPr vert="horz" lIns="68580" tIns="34290" rIns="68580" bIns="34290" rtlCol="0" anchor="ctr">
            <a:normAutofit/>
          </a:bodyPr>
          <a:lstStyle>
            <a:defPPr>
              <a:defRPr lang="en-US"/>
            </a:defPPr>
            <a:lvl1pPr>
              <a:lnSpc>
                <a:spcPct val="124000"/>
              </a:lnSpc>
              <a:spcBef>
                <a:spcPct val="0"/>
              </a:spcBef>
              <a:spcAft>
                <a:spcPts val="450"/>
              </a:spcAft>
              <a:defRPr sz="3200" b="1">
                <a:solidFill>
                  <a:srgbClr val="0000FF"/>
                </a:solidFill>
                <a:latin typeface="Arial" panose="020B0604020202020204" pitchFamily="34" charset="0"/>
                <a:ea typeface="+mj-ea"/>
                <a:cs typeface="Arial" panose="020B0604020202020204" pitchFamily="34" charset="0"/>
              </a:defRPr>
            </a:lvl1pPr>
          </a:lstStyle>
          <a:p>
            <a:pPr>
              <a:lnSpc>
                <a:spcPct val="114000"/>
              </a:lnSpc>
            </a:pPr>
            <a:r>
              <a:rPr lang="en-US" altLang="zh-CN"/>
              <a:t>Read the passage and find out about the events mentioned.</a:t>
            </a:r>
            <a:endParaRPr lang="en-US" altLang="zh-CN"/>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rcRect b="1336"/>
          <a:stretch>
            <a:fillRect/>
          </a:stretch>
        </p:blipFill>
        <p:spPr>
          <a:xfrm>
            <a:off x="3383268" y="1469660"/>
            <a:ext cx="7152806" cy="2690337"/>
          </a:xfrm>
          <a:prstGeom prst="rect">
            <a:avLst/>
          </a:prstGeom>
        </p:spPr>
      </p:pic>
      <p:sp>
        <p:nvSpPr>
          <p:cNvPr id="2" name="文本框 1"/>
          <p:cNvSpPr txBox="1"/>
          <p:nvPr/>
        </p:nvSpPr>
        <p:spPr>
          <a:xfrm>
            <a:off x="723191" y="4718989"/>
            <a:ext cx="9812740" cy="1222642"/>
          </a:xfrm>
          <a:prstGeom prst="rect">
            <a:avLst/>
          </a:prstGeom>
          <a:noFill/>
        </p:spPr>
        <p:txBody>
          <a:bodyPr wrap="square" rtlCol="0">
            <a:spAutoFit/>
          </a:bodyPr>
          <a:lstStyle/>
          <a:p>
            <a:pPr>
              <a:lnSpc>
                <a:spcPct val="120000"/>
              </a:lnSpc>
            </a:pPr>
            <a:r>
              <a:rPr lang="en-US" altLang="zh-CN" sz="3200" b="1" smtClean="0">
                <a:solidFill>
                  <a:srgbClr val="FF0000"/>
                </a:solidFill>
                <a:latin typeface="Times New Roman" panose="02020603050405020304" pitchFamily="18" charset="0"/>
                <a:cs typeface="Times New Roman" panose="02020603050405020304" pitchFamily="18" charset="0"/>
              </a:rPr>
              <a:t>The 1984 Los Angeles Olympics, the 2004 Athens Olympics, and the 2016 Rio (de Janeiro) Olympics.</a:t>
            </a:r>
            <a:endParaRPr lang="zh-CN" alt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723331" y="4735773"/>
            <a:ext cx="10849970" cy="1865126"/>
          </a:xfrm>
          <a:prstGeom prst="rect">
            <a:avLst/>
          </a:prstGeom>
          <a:solidFill>
            <a:schemeClr val="bg1">
              <a:alpha val="76000"/>
            </a:schemeClr>
          </a:solidFill>
        </p:spPr>
        <p:txBody>
          <a:bodyPr wrap="square" rtlCol="0">
            <a:spAutoFit/>
          </a:bodyPr>
          <a:lstStyle/>
          <a:p>
            <a:pPr>
              <a:lnSpc>
                <a:spcPct val="120000"/>
              </a:lnSpc>
            </a:pPr>
            <a:r>
              <a:rPr lang="zh-CN" altLang="en-US" sz="3200" b="1" smtClean="0">
                <a:latin typeface="Times New Roman" panose="02020603050405020304" pitchFamily="18" charset="0"/>
                <a:cs typeface="Times New Roman" panose="02020603050405020304" pitchFamily="18" charset="0"/>
              </a:rPr>
              <a:t>本文语篇类型为</a:t>
            </a:r>
            <a:r>
              <a:rPr lang="zh-CN" altLang="en-US" sz="3200" b="1" smtClean="0">
                <a:solidFill>
                  <a:srgbClr val="0000FF"/>
                </a:solidFill>
                <a:latin typeface="Times New Roman" panose="02020603050405020304" pitchFamily="18" charset="0"/>
                <a:cs typeface="Times New Roman" panose="02020603050405020304" pitchFamily="18" charset="0"/>
              </a:rPr>
              <a:t>新闻报道</a:t>
            </a:r>
            <a:r>
              <a:rPr lang="zh-CN" altLang="en-US" sz="3200" b="1" smtClean="0">
                <a:latin typeface="Times New Roman" panose="02020603050405020304" pitchFamily="18" charset="0"/>
                <a:cs typeface="Times New Roman" panose="02020603050405020304" pitchFamily="18" charset="0"/>
              </a:rPr>
              <a:t>。课文介绍了中国女排如何凭借坚忍不拔的毅力和奋斗精神以及团队合作精神战胜困难，赢得各类国际赛事，成为名副其实的世界冠军。</a:t>
            </a:r>
            <a:endParaRPr lang="zh-CN" altLang="en-US" sz="3200" b="1" smtClean="0">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a:stretch>
        </a:blipFill>
        <a:effectLst/>
      </p:bgPr>
    </p:bg>
    <p:spTree>
      <p:nvGrpSpPr>
        <p:cNvPr id="1" name=""/>
        <p:cNvGrpSpPr/>
        <p:nvPr/>
      </p:nvGrpSpPr>
      <p:grpSpPr>
        <a:xfrm>
          <a:off x="0" y="0"/>
          <a:ext cx="0" cy="0"/>
          <a:chOff x="0" y="0"/>
          <a:chExt cx="0" cy="0"/>
        </a:xfrm>
      </p:grpSpPr>
      <p:sp>
        <p:nvSpPr>
          <p:cNvPr id="90" name="文本框 89"/>
          <p:cNvSpPr txBox="1"/>
          <p:nvPr/>
        </p:nvSpPr>
        <p:spPr>
          <a:xfrm>
            <a:off x="563649" y="2161387"/>
            <a:ext cx="10626671" cy="3356134"/>
          </a:xfrm>
          <a:prstGeom prst="roundRect">
            <a:avLst>
              <a:gd name="adj" fmla="val 2567"/>
            </a:avLst>
          </a:prstGeom>
          <a:solidFill>
            <a:srgbClr val="00B0F0"/>
          </a:solidFill>
          <a:ln>
            <a:solidFill>
              <a:srgbClr val="0070C0"/>
            </a:solidFill>
          </a:ln>
        </p:spPr>
        <p:txBody>
          <a:bodyPr wrap="square" rtlCol="0">
            <a:spAutoFit/>
          </a:bodyPr>
          <a:lstStyle/>
          <a:p>
            <a:endParaRPr lang="en-US" altLang="zh-CN" sz="3000">
              <a:solidFill>
                <a:srgbClr val="0070C0"/>
              </a:solidFill>
              <a:latin typeface="Times New Roman" panose="02020603050405020304" pitchFamily="18" charset="0"/>
              <a:cs typeface="Times New Roman" panose="02020603050405020304" pitchFamily="18" charset="0"/>
            </a:endParaRPr>
          </a:p>
          <a:p>
            <a:endParaRPr lang="en-US" altLang="zh-CN" sz="3000">
              <a:solidFill>
                <a:srgbClr val="0070C0"/>
              </a:solidFill>
              <a:latin typeface="Times New Roman" panose="02020603050405020304" pitchFamily="18" charset="0"/>
              <a:cs typeface="Times New Roman" panose="02020603050405020304" pitchFamily="18" charset="0"/>
            </a:endParaRPr>
          </a:p>
          <a:p>
            <a:endParaRPr lang="en-US" altLang="zh-CN" sz="3000">
              <a:solidFill>
                <a:srgbClr val="0070C0"/>
              </a:solidFill>
              <a:latin typeface="Times New Roman" panose="02020603050405020304" pitchFamily="18" charset="0"/>
              <a:cs typeface="Times New Roman" panose="02020603050405020304" pitchFamily="18" charset="0"/>
            </a:endParaRPr>
          </a:p>
          <a:p>
            <a:endParaRPr lang="en-US" altLang="zh-CN" sz="3000">
              <a:solidFill>
                <a:srgbClr val="0070C0"/>
              </a:solidFill>
              <a:latin typeface="Times New Roman" panose="02020603050405020304" pitchFamily="18" charset="0"/>
              <a:cs typeface="Times New Roman" panose="02020603050405020304" pitchFamily="18" charset="0"/>
            </a:endParaRPr>
          </a:p>
          <a:p>
            <a:endParaRPr lang="en-US" altLang="zh-CN" sz="3000">
              <a:solidFill>
                <a:srgbClr val="0070C0"/>
              </a:solidFill>
              <a:latin typeface="Times New Roman" panose="02020603050405020304" pitchFamily="18" charset="0"/>
              <a:cs typeface="Times New Roman" panose="02020603050405020304" pitchFamily="18" charset="0"/>
            </a:endParaRPr>
          </a:p>
          <a:p>
            <a:endParaRPr lang="en-US" altLang="zh-CN" sz="3000">
              <a:solidFill>
                <a:srgbClr val="0070C0"/>
              </a:solidFill>
              <a:latin typeface="Times New Roman" panose="02020603050405020304" pitchFamily="18" charset="0"/>
              <a:cs typeface="Times New Roman" panose="02020603050405020304" pitchFamily="18" charset="0"/>
            </a:endParaRPr>
          </a:p>
          <a:p>
            <a:endParaRPr lang="zh-CN" altLang="en-US" sz="3000">
              <a:solidFill>
                <a:srgbClr val="0070C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764275" y="1675356"/>
            <a:ext cx="10768083" cy="3673102"/>
          </a:xfrm>
          <a:prstGeom prst="roundRect">
            <a:avLst>
              <a:gd name="adj" fmla="val 2567"/>
            </a:avLst>
          </a:prstGeom>
          <a:solidFill>
            <a:schemeClr val="bg1"/>
          </a:solidFill>
          <a:ln>
            <a:solidFill>
              <a:srgbClr val="0070C0"/>
            </a:solidFill>
          </a:ln>
        </p:spPr>
        <p:txBody>
          <a:bodyPr wrap="square" rtlCol="0">
            <a:spAutoFit/>
          </a:bodyPr>
          <a:lstStyle/>
          <a:p>
            <a:pPr>
              <a:lnSpc>
                <a:spcPct val="120000"/>
              </a:lnSpc>
            </a:pPr>
            <a:r>
              <a:rPr lang="en-US" altLang="zh-CN" sz="3200" b="1">
                <a:solidFill>
                  <a:srgbClr val="0070C0"/>
                </a:solidFill>
                <a:latin typeface="Times New Roman" panose="02020603050405020304" pitchFamily="18" charset="0"/>
                <a:cs typeface="Times New Roman" panose="02020603050405020304" pitchFamily="18" charset="0"/>
              </a:rPr>
              <a:t>Setting a scene involves </a:t>
            </a:r>
            <a:r>
              <a:rPr lang="en-US" altLang="zh-CN" sz="3200" b="1">
                <a:solidFill>
                  <a:srgbClr val="FF0000"/>
                </a:solidFill>
                <a:latin typeface="Times New Roman" panose="02020603050405020304" pitchFamily="18" charset="0"/>
                <a:cs typeface="Times New Roman" panose="02020603050405020304" pitchFamily="18" charset="0"/>
              </a:rPr>
              <a:t>establishing the time and place </a:t>
            </a:r>
            <a:r>
              <a:rPr lang="en-US" altLang="zh-CN" sz="3200" b="1">
                <a:solidFill>
                  <a:srgbClr val="0070C0"/>
                </a:solidFill>
                <a:latin typeface="Times New Roman" panose="02020603050405020304" pitchFamily="18" charset="0"/>
                <a:cs typeface="Times New Roman" panose="02020603050405020304" pitchFamily="18" charset="0"/>
              </a:rPr>
              <a:t>where events take place and </a:t>
            </a:r>
            <a:r>
              <a:rPr lang="en-US" altLang="zh-CN" sz="3200" b="1">
                <a:solidFill>
                  <a:srgbClr val="FF0000"/>
                </a:solidFill>
                <a:latin typeface="Times New Roman" panose="02020603050405020304" pitchFamily="18" charset="0"/>
                <a:cs typeface="Times New Roman" panose="02020603050405020304" pitchFamily="18" charset="0"/>
              </a:rPr>
              <a:t>describing any main sights and sounds</a:t>
            </a:r>
            <a:r>
              <a:rPr lang="en-US" altLang="zh-CN" sz="3200" b="1">
                <a:solidFill>
                  <a:srgbClr val="0070C0"/>
                </a:solidFill>
                <a:latin typeface="Times New Roman" panose="02020603050405020304" pitchFamily="18" charset="0"/>
                <a:cs typeface="Times New Roman" panose="02020603050405020304" pitchFamily="18" charset="0"/>
              </a:rPr>
              <a:t>. The scene you set at the beginning of your writing---whether it is fiction or non-fiction---will engage your readers and help set the right atmosphere for the remainder of your writing.</a:t>
            </a:r>
            <a:endParaRPr lang="en-US" altLang="zh-CN" sz="3200" b="1">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112" y="538547"/>
            <a:ext cx="6381631" cy="1136809"/>
          </a:xfrm>
          <a:prstGeom prst="rect">
            <a:avLst/>
          </a:prstGeom>
        </p:spPr>
      </p:pic>
    </p:spTree>
  </p:cSld>
  <p:clrMapOvr>
    <a:masterClrMapping/>
  </p:clrMapOvr>
  <p:transition/>
</p:sld>
</file>

<file path=ppt/tags/tag1.xml><?xml version="1.0" encoding="utf-8"?>
<p:tagLst xmlns:p="http://schemas.openxmlformats.org/presentationml/2006/main">
  <p:tag name="KSO_WM_UNIT_PLACING_PICTURE_USER_VIEWPORT" val="{&quot;height&quot;:2207.8173228346454,&quot;width&quot;:8063.333858267716}"/>
</p:tagLst>
</file>

<file path=ppt/tags/tag2.xml><?xml version="1.0" encoding="utf-8"?>
<p:tagLst xmlns:p="http://schemas.openxmlformats.org/presentationml/2006/main">
  <p:tag name="AS_OS" val="Unix 3.10 unknown"/>
  <p:tag name="AS_RELEASE_DATE" val="2020.11.30"/>
  <p:tag name="AS_TITLE" val="Aspose.Slides for Java"/>
  <p:tag name="AS_VERSION" val="20.11"/>
  <p:tag name="COMMONDATA" val="eyJoZGlkIjoiNjc2ZGFmZWFiZGQxY2NmODg2ZTVlZDc3MjllMTg2MTkifQ=="/>
  <p:tag name="commondata" val="eyJoZGlkIjoiZmY3ZjUxODU3MzNkYmM5NjBiYjgzZTAzOWRlNTYwMWYifQ=="/>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sz="3200" b="1"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4443</Words>
  <Application>WPS 演示</Application>
  <PresentationFormat/>
  <Paragraphs>107</Paragraphs>
  <Slides>21</Slides>
  <Notes>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Arial</vt:lpstr>
      <vt:lpstr>宋体</vt:lpstr>
      <vt:lpstr>Wingdings</vt:lpstr>
      <vt:lpstr>Times New Roman</vt:lpstr>
      <vt:lpstr>Calibri</vt:lpstr>
      <vt:lpstr>微软雅黑</vt:lpstr>
      <vt:lpstr>Arial Unicode MS</vt:lpstr>
      <vt:lpstr>Calibri Light</vt:lpstr>
      <vt:lpstr>等线</vt:lpstr>
      <vt:lpstr>Office 主题​​</vt:lpstr>
      <vt:lpstr>Unit 3 Faster, Higher, Stronger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xjp</cp:lastModifiedBy>
  <cp:revision>2</cp:revision>
  <cp:lastPrinted>2022-09-25T18:22:00Z</cp:lastPrinted>
  <dcterms:created xsi:type="dcterms:W3CDTF">2022-09-25T18:22:00Z</dcterms:created>
  <dcterms:modified xsi:type="dcterms:W3CDTF">2024-08-21T08:30:17Z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D5328796ECB44615A592D831F739B33E_13</vt:lpwstr>
  </property>
  <property fmtid="{D5CDD505-2E9C-101B-9397-08002B2CF9AE}" pid="7" name="KSOProductBuildVer">
    <vt:lpwstr>2052-12.1.0.17147</vt:lpwstr>
  </property>
</Properties>
</file>