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699" r:id="rId3"/>
    <p:sldId id="945" r:id="rId4"/>
    <p:sldId id="559" r:id="rId5"/>
    <p:sldId id="561" r:id="rId6"/>
    <p:sldId id="969" r:id="rId7"/>
    <p:sldId id="970" r:id="rId8"/>
    <p:sldId id="774" r:id="rId9"/>
    <p:sldId id="971" r:id="rId10"/>
    <p:sldId id="946" r:id="rId11"/>
    <p:sldId id="947" r:id="rId12"/>
    <p:sldId id="972" r:id="rId13"/>
    <p:sldId id="957" r:id="rId14"/>
    <p:sldId id="973" r:id="rId15"/>
    <p:sldId id="963" r:id="rId16"/>
    <p:sldId id="974" r:id="rId17"/>
    <p:sldId id="975" r:id="rId18"/>
    <p:sldId id="959" r:id="rId19"/>
    <p:sldId id="976" r:id="rId20"/>
    <p:sldId id="808" r:id="rId21"/>
    <p:sldId id="986" r:id="rId22"/>
    <p:sldId id="987" r:id="rId23"/>
    <p:sldId id="988" r:id="rId24"/>
    <p:sldId id="989" r:id="rId25"/>
    <p:sldId id="990" r:id="rId26"/>
    <p:sldId id="995" r:id="rId27"/>
    <p:sldId id="991" r:id="rId28"/>
    <p:sldId id="992" r:id="rId29"/>
    <p:sldId id="993" r:id="rId30"/>
    <p:sldId id="784" r:id="rId31"/>
    <p:sldId id="576"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userDrawn="1">
          <p15:clr>
            <a:srgbClr val="A4A3A4"/>
          </p15:clr>
        </p15:guide>
        <p15:guide id="2" pos="380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95317" autoAdjust="0"/>
  </p:normalViewPr>
  <p:slideViewPr>
    <p:cSldViewPr snapToGrid="0" showGuides="1">
      <p:cViewPr varScale="1">
        <p:scale>
          <a:sx n="105" d="100"/>
          <a:sy n="105" d="100"/>
        </p:scale>
        <p:origin x="120" y="216"/>
      </p:cViewPr>
      <p:guideLst>
        <p:guide orient="horz" pos="2148"/>
        <p:guide pos="3804"/>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tags" Target="tags/tag35.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86036-E3B8-4D67-A7EA-58D6FBAD7910}" type="datetimeFigureOut">
              <a:rPr lang="zh-CN" altLang="en-US" smtClean="0"/>
              <a:t>2023/12/18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53249-0526-44DD-9FFC-C580D4B1336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82" name="椭圆 281"/>
          <p:cNvSpPr/>
          <p:nvPr userDrawn="1"/>
        </p:nvSpPr>
        <p:spPr>
          <a:xfrm>
            <a:off x="743039" y="5203191"/>
            <a:ext cx="746051" cy="746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nvSpPr>
        <p:spPr>
          <a:xfrm>
            <a:off x="1489075" y="4959985"/>
            <a:ext cx="389890" cy="3987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8F05E213-901B-40EF-9C75-B018E1BBC611}" type="datetimeFigureOut">
              <a:rPr lang="zh-CN" altLang="en-US" smtClean="0"/>
              <a:t>2023/12/18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E545D447-C0B1-4A57-983C-5CE2D9D6B32C}"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8F05E213-901B-40EF-9C75-B018E1BBC611}" type="datetimeFigureOut">
              <a:rPr lang="zh-CN" altLang="en-US" smtClean="0"/>
              <a:t>2023/12/18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E545D447-C0B1-4A57-983C-5CE2D9D6B32C}"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1_标题和内容">
    <p:spTree>
      <p:nvGrpSpPr>
        <p:cNvPr id="1" name=""/>
        <p:cNvGrpSpPr/>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千图网海量PPT模板www.58pic.com">
    <p:spTree>
      <p:nvGrpSpPr>
        <p:cNvPr id="1" name=""/>
        <p:cNvGrpSpPr/>
        <p:nvPr/>
      </p:nvGrpSpPr>
      <p:grpSpPr>
        <a:xfrm>
          <a:off x="0" y="0"/>
          <a:ext cx="0" cy="0"/>
        </a:xfrm>
      </p:grpSpPr>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ítulo y objetos">
    <p:spTree>
      <p:nvGrpSpPr>
        <p:cNvPr id="1" name=""/>
        <p:cNvGrpSpPr/>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xmlns:a14="http://schemas.microsoft.com/office/drawing/2010/main" val="0"/>
              </a:ext>
            </a:extLst>
          </a:blip>
          <a:srcRect l="36101" t="19525" r="35718" b="57965"/>
          <a:stretch>
            <a:fillRect/>
          </a:stretch>
        </p:blipFill>
        <p:spPr>
          <a:xfrm rot="3082169" flipH="1">
            <a:off x="-11999" y="-35003"/>
            <a:ext cx="650780" cy="519801"/>
          </a:xfrm>
          <a:prstGeom prst="rect">
            <a:avLst/>
          </a:prstGeom>
        </p:spPr>
      </p:pic>
      <p:sp>
        <p:nvSpPr>
          <p:cNvPr id="3" name="文本框 2"/>
          <p:cNvSpPr txBox="1"/>
          <p:nvPr userDrawn="1"/>
        </p:nvSpPr>
        <p:spPr>
          <a:xfrm>
            <a:off x="448945" y="141068"/>
            <a:ext cx="1657350" cy="510185"/>
          </a:xfrm>
          <a:prstGeom prst="roundRect">
            <a:avLst/>
          </a:prstGeom>
          <a:solidFill>
            <a:schemeClr val="bg1"/>
          </a:solidFill>
        </p:spPr>
        <p:txBody>
          <a:bodyPr>
            <a:spAutoFit/>
          </a:bodyPr>
          <a:lstStyle/>
          <a:p>
            <a:pPr algn="ctr">
              <a:defRPr/>
            </a:pPr>
            <a:r>
              <a:rPr lang="zh-CN" altLang="en-US" sz="2400" b="1" spc="300">
                <a:solidFill>
                  <a:schemeClr val="tx1"/>
                </a:solidFill>
                <a:latin typeface="华文中宋" panose="02010600040101010101" charset="-122"/>
                <a:ea typeface="华文中宋" panose="02010600040101010101" charset="-122"/>
                <a:cs typeface="+mn-ea"/>
                <a:sym typeface="+mn-lt"/>
              </a:rPr>
              <a:t>学习目标</a:t>
            </a:r>
          </a:p>
        </p:txBody>
      </p:sp>
      <p:pic>
        <p:nvPicPr>
          <p:cNvPr id="4" name="图片 3"/>
          <p:cNvPicPr>
            <a:picLocks noChangeAspect="1"/>
          </p:cNvPicPr>
          <p:nvPr userDrawn="1"/>
        </p:nvPicPr>
        <p:blipFill>
          <a:blip r:embed="rId1">
            <a:extLst>
              <a:ext uri="{28A0092B-C50C-407E-A947-70E740481C1C}">
                <a14:useLocalDpi xmlns:a14="http://schemas.microsoft.com/office/drawing/2010/main" val="0"/>
              </a:ext>
            </a:extLst>
          </a:blip>
          <a:srcRect l="36101" t="19525" r="35718" b="57965"/>
          <a:stretch>
            <a:fillRect/>
          </a:stretch>
        </p:blipFill>
        <p:spPr>
          <a:xfrm rot="18393260">
            <a:off x="1887794" y="-34560"/>
            <a:ext cx="650780" cy="519801"/>
          </a:xfrm>
          <a:prstGeom prst="rect">
            <a:avLst/>
          </a:prstGeom>
        </p:spPr>
      </p:pic>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10" name="文本框 9"/>
          <p:cNvSpPr txBox="1"/>
          <p:nvPr userDrawn="1"/>
        </p:nvSpPr>
        <p:spPr>
          <a:xfrm>
            <a:off x="5272405" y="125730"/>
            <a:ext cx="1657350" cy="460375"/>
          </a:xfrm>
          <a:prstGeom prst="rect">
            <a:avLst/>
          </a:prstGeom>
          <a:solidFill>
            <a:schemeClr val="bg1"/>
          </a:solidFill>
        </p:spPr>
        <p:txBody>
          <a:bodyPr>
            <a:spAutoFit/>
          </a:bodyPr>
          <a:lstStyle/>
          <a:p>
            <a:pPr algn="ctr">
              <a:defRPr/>
            </a:pPr>
            <a:r>
              <a:rPr lang="zh-CN" altLang="en-US" sz="2400" b="1" spc="300">
                <a:latin typeface="华文中宋" panose="02010600040101010101" charset="-122"/>
                <a:ea typeface="华文中宋" panose="02010600040101010101" charset="-122"/>
                <a:cs typeface="+mn-ea"/>
                <a:sym typeface="+mn-lt"/>
              </a:rPr>
              <a:t>学习总结</a:t>
            </a:r>
          </a:p>
        </p:txBody>
      </p:sp>
      <p:pic>
        <p:nvPicPr>
          <p:cNvPr id="12" name="图片 11"/>
          <p:cNvPicPr>
            <a:picLocks noChangeAspect="1"/>
          </p:cNvPicPr>
          <p:nvPr userDrawn="1"/>
        </p:nvPicPr>
        <p:blipFill>
          <a:blip r:embed="rId1">
            <a:extLst>
              <a:ext uri="{28A0092B-C50C-407E-A947-70E740481C1C}">
                <a14:useLocalDpi xmlns:a14="http://schemas.microsoft.com/office/drawing/2010/main" val="0"/>
              </a:ext>
            </a:extLst>
          </a:blip>
          <a:srcRect l="36101" t="19525" r="35718" b="57965"/>
          <a:stretch>
            <a:fillRect/>
          </a:stretch>
        </p:blipFill>
        <p:spPr>
          <a:xfrm rot="3082169" flipH="1">
            <a:off x="4961956" y="-59768"/>
            <a:ext cx="650780" cy="519801"/>
          </a:xfrm>
          <a:prstGeom prst="rect">
            <a:avLst/>
          </a:prstGeom>
        </p:spPr>
      </p:pic>
      <p:pic>
        <p:nvPicPr>
          <p:cNvPr id="13" name="图片 12"/>
          <p:cNvPicPr>
            <a:picLocks noChangeAspect="1"/>
          </p:cNvPicPr>
          <p:nvPr userDrawn="1"/>
        </p:nvPicPr>
        <p:blipFill>
          <a:blip r:embed="rId1">
            <a:extLst>
              <a:ext uri="{28A0092B-C50C-407E-A947-70E740481C1C}">
                <a14:useLocalDpi xmlns:a14="http://schemas.microsoft.com/office/drawing/2010/main" val="0"/>
              </a:ext>
            </a:extLst>
          </a:blip>
          <a:srcRect l="36101" t="19525" r="35718" b="57965"/>
          <a:stretch>
            <a:fillRect/>
          </a:stretch>
        </p:blipFill>
        <p:spPr>
          <a:xfrm rot="18393260">
            <a:off x="6601399" y="-44085"/>
            <a:ext cx="650780" cy="519801"/>
          </a:xfrm>
          <a:prstGeom prst="rect">
            <a:avLst/>
          </a:prstGeom>
        </p:spPr>
      </p:pic>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2023/12/18</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F05E213-901B-40EF-9C75-B018E1BBC611}" type="datetimeFigureOut">
              <a:rPr lang="zh-CN" altLang="en-US" smtClean="0"/>
              <a:t>2023/12/18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E545D447-C0B1-4A57-983C-5CE2D9D6B32C}"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F05E213-901B-40EF-9C75-B018E1BBC611}" type="datetimeFigureOut">
              <a:rPr lang="zh-CN" altLang="en-US" smtClean="0"/>
              <a:t>2023/12/18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E545D447-C0B1-4A57-983C-5CE2D9D6B32C}" type="slidenum">
              <a:rPr lang="zh-CN" altLang="en-US" smtClean="0"/>
              <a:t>‹#›</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image" Target="file:///D:\qq&#25991;&#20214;\712321467\Image\C2C\Image2\%7b75232B38-A165-1FB7-499C-2E1C792CACB5%7d.png" TargetMode="External" /><Relationship Id="rId16" Type="http://schemas.openxmlformats.org/officeDocument/2006/relationships/image" Target="../media/image2.png" /><Relationship Id="rId17" Type="http://schemas.openxmlformats.org/officeDocument/2006/relationships/image" Target="../media/image3.png"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7">
            <a:lum/>
          </a:blip>
          <a:stretch>
            <a:fillRect/>
          </a:stretch>
        </a:blipFill>
        <a:effectLst/>
      </p:bgPr>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16" r:link="rId15"/>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3.xml" /><Relationship Id="rId3" Type="http://schemas.openxmlformats.org/officeDocument/2006/relationships/tags" Target="../tags/tag1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5.xml" /><Relationship Id="rId3" Type="http://schemas.openxmlformats.org/officeDocument/2006/relationships/tags" Target="../tags/tag1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9.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0.xml" /><Relationship Id="rId3" Type="http://schemas.openxmlformats.org/officeDocument/2006/relationships/image" Target="../media/image10.png" /><Relationship Id="rId4" Type="http://schemas.openxmlformats.org/officeDocument/2006/relationships/tags" Target="../tags/tag2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 Id="rId3" Type="http://schemas.openxmlformats.org/officeDocument/2006/relationships/image" Target="../media/image5.jpeg" /><Relationship Id="rId4" Type="http://schemas.openxmlformats.org/officeDocument/2006/relationships/tags" Target="../tags/tag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4.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9.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30.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31.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3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3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tags" Target="../tags/tag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3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 Id="rId3" Type="http://schemas.openxmlformats.org/officeDocument/2006/relationships/tags" Target="../tags/tag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jpeg"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tags" Target="../tags/tag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9.xml" /><Relationship Id="rId3" Type="http://schemas.openxmlformats.org/officeDocument/2006/relationships/tags" Target="../tags/tag10.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椭圆 6" title=""/>
          <p:cNvSpPr/>
          <p:nvPr/>
        </p:nvSpPr>
        <p:spPr>
          <a:xfrm>
            <a:off x="10273705" y="3429000"/>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椭圆 7" title=""/>
          <p:cNvSpPr/>
          <p:nvPr/>
        </p:nvSpPr>
        <p:spPr>
          <a:xfrm>
            <a:off x="2316666" y="5002823"/>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椭圆 8" title=""/>
          <p:cNvSpPr/>
          <p:nvPr/>
        </p:nvSpPr>
        <p:spPr>
          <a:xfrm>
            <a:off x="2108759" y="1894744"/>
            <a:ext cx="731226" cy="73122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title=""/>
          <p:cNvSpPr/>
          <p:nvPr/>
        </p:nvSpPr>
        <p:spPr>
          <a:xfrm>
            <a:off x="546800" y="3755781"/>
            <a:ext cx="347296" cy="34729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椭圆 10" title=""/>
          <p:cNvSpPr/>
          <p:nvPr/>
        </p:nvSpPr>
        <p:spPr>
          <a:xfrm>
            <a:off x="8579720" y="957629"/>
            <a:ext cx="347296" cy="347296"/>
          </a:xfrm>
          <a:prstGeom prst="ellipse">
            <a:avLst/>
          </a:prstGeom>
          <a:solidFill>
            <a:srgbClr val="BCC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椭圆 11" title=""/>
          <p:cNvSpPr/>
          <p:nvPr/>
        </p:nvSpPr>
        <p:spPr>
          <a:xfrm>
            <a:off x="8645356" y="4829175"/>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3" name="组合 12" title=""/>
          <p:cNvGrpSpPr/>
          <p:nvPr/>
        </p:nvGrpSpPr>
        <p:grpSpPr>
          <a:xfrm>
            <a:off x="5587999" y="6098930"/>
            <a:ext cx="1016000" cy="152400"/>
            <a:chOff x="-2407920" y="-1463040"/>
            <a:chExt cx="1828800" cy="274320"/>
          </a:xfrm>
          <a:solidFill>
            <a:srgbClr val="ECD9CA"/>
          </a:solidFill>
        </p:grpSpPr>
        <p:sp>
          <p:nvSpPr>
            <p:cNvPr id="14" name="椭圆 13"/>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椭圆 14"/>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椭圆 15"/>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椭圆 16"/>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cxnSp>
        <p:nvCxnSpPr>
          <p:cNvPr id="20" name="直接连接符 19" title=""/>
          <p:cNvCxnSpPr/>
          <p:nvPr/>
        </p:nvCxnSpPr>
        <p:spPr>
          <a:xfrm>
            <a:off x="3874098" y="2246920"/>
            <a:ext cx="121051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iṩļïḓè" title=""/>
          <p:cNvSpPr txBox="1"/>
          <p:nvPr/>
        </p:nvSpPr>
        <p:spPr bwMode="auto">
          <a:xfrm>
            <a:off x="5123122" y="1982690"/>
            <a:ext cx="1948009" cy="505824"/>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zh-CN" altLang="en-US" b="1">
                <a:latin typeface="微软雅黑" panose="020b0503020204020204" pitchFamily="34" charset="-122"/>
                <a:ea typeface="微软雅黑" panose="020b0503020204020204" pitchFamily="34" charset="-122"/>
                <a:sym typeface="思源黑体" panose="020b0500000000000000" pitchFamily="34" charset="-122"/>
              </a:rPr>
              <a:t>外研选择性必修</a:t>
            </a:r>
          </a:p>
          <a:p>
            <a:pPr algn="dist">
              <a:spcBef>
                <a:spcPct val="0"/>
              </a:spcBef>
            </a:pPr>
            <a:r>
              <a:rPr lang="zh-CN" altLang="en-US" b="1">
                <a:latin typeface="微软雅黑" panose="020b0503020204020204" pitchFamily="34" charset="-122"/>
                <a:ea typeface="微软雅黑" panose="020b0503020204020204" pitchFamily="34" charset="-122"/>
                <a:sym typeface="思源黑体" panose="020b0500000000000000" pitchFamily="34" charset="-122"/>
              </a:rPr>
              <a:t>第二册</a:t>
            </a:r>
          </a:p>
        </p:txBody>
      </p:sp>
      <p:cxnSp>
        <p:nvCxnSpPr>
          <p:cNvPr id="22" name="直接连接符 21" title=""/>
          <p:cNvCxnSpPr/>
          <p:nvPr/>
        </p:nvCxnSpPr>
        <p:spPr>
          <a:xfrm>
            <a:off x="7071131" y="2235602"/>
            <a:ext cx="121051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文本框 1" title=""/>
          <p:cNvSpPr txBox="1"/>
          <p:nvPr/>
        </p:nvSpPr>
        <p:spPr>
          <a:xfrm>
            <a:off x="2356485" y="2626360"/>
            <a:ext cx="7482840" cy="1950085"/>
          </a:xfrm>
          <a:prstGeom prst="rect">
            <a:avLst/>
          </a:prstGeom>
          <a:noFill/>
        </p:spPr>
        <p:txBody>
          <a:bodyPr wrap="square" rtlCol="0" anchor="t">
            <a:spAutoFit/>
          </a:bodyPr>
          <a:lstStyle/>
          <a:p>
            <a:pPr algn="ctr">
              <a:lnSpc>
                <a:spcPct val="120000"/>
              </a:lnSpc>
              <a:spcBef>
                <a:spcPts val="50"/>
              </a:spcBef>
              <a:spcAft>
                <a:spcPct val="0"/>
              </a:spcAft>
            </a:pPr>
            <a:r>
              <a:rPr lang="en-US" altLang="zh-CN" sz="4000" b="1" noProof="0">
                <a:ln>
                  <a:noFill/>
                </a:ln>
                <a:solidFill>
                  <a:srgbClr val="FF0000"/>
                </a:solidFill>
                <a:effectLst/>
                <a:uLnTx/>
                <a:uFillTx/>
                <a:latin typeface="Times New Roman" panose="02020603050405020304" charset="0"/>
                <a:ea typeface="思源黑体 CN Bold" pitchFamily="34" charset="-122"/>
                <a:cs typeface="Times New Roman" panose="02020603050405020304" charset="0"/>
                <a:sym typeface="+mn-ea"/>
              </a:rPr>
              <a:t> Unit 1 </a:t>
            </a:r>
            <a:endParaRPr lang="en-US" altLang="zh-CN" sz="4000" b="1" noProof="0">
              <a:ln>
                <a:noFill/>
              </a:ln>
              <a:solidFill>
                <a:schemeClr val="bg2">
                  <a:lumMod val="25000"/>
                </a:schemeClr>
              </a:solidFill>
              <a:effectLst/>
              <a:uLnTx/>
              <a:uFillTx/>
              <a:latin typeface="Times New Roman" panose="02020603050405020304" charset="0"/>
              <a:ea typeface="思源黑体 CN Bold" pitchFamily="34" charset="-122"/>
              <a:cs typeface="Times New Roman" panose="02020603050405020304" charset="0"/>
              <a:sym typeface="+mn-ea"/>
            </a:endParaRPr>
          </a:p>
          <a:p>
            <a:pPr algn="ctr">
              <a:lnSpc>
                <a:spcPct val="120000"/>
              </a:lnSpc>
              <a:spcBef>
                <a:spcPts val="50"/>
              </a:spcBef>
              <a:spcAft>
                <a:spcPct val="0"/>
              </a:spcAft>
            </a:pPr>
            <a:r>
              <a:rPr lang="en-US" altLang="zh-CN" sz="3200" b="1">
                <a:solidFill>
                  <a:srgbClr val="008651"/>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Period 4</a:t>
            </a:r>
          </a:p>
          <a:p>
            <a:pPr algn="ctr">
              <a:lnSpc>
                <a:spcPct val="120000"/>
              </a:lnSpc>
              <a:spcBef>
                <a:spcPts val="50"/>
              </a:spcBef>
              <a:spcAft>
                <a:spcPct val="0"/>
              </a:spcAft>
            </a:pPr>
            <a:r>
              <a:rPr lang="en-US" altLang="zh-CN" sz="280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Reading</a:t>
            </a:r>
          </a:p>
        </p:txBody>
      </p:sp>
    </p:spTree>
    <p:custDataLst>
      <p:tags r:id="rId2"/>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title=""/>
          <p:cNvSpPr/>
          <p:nvPr/>
        </p:nvSpPr>
        <p:spPr>
          <a:xfrm>
            <a:off x="1828800" y="1382395"/>
            <a:ext cx="8313420" cy="953135"/>
          </a:xfrm>
          <a:prstGeom prst="rect">
            <a:avLst/>
          </a:prstGeom>
        </p:spPr>
        <p:txBody>
          <a:bodyPr wrap="square">
            <a:spAutoFit/>
          </a:bodyPr>
          <a:lstStyle/>
          <a:p>
            <a:r>
              <a:rPr lang="en-US" altLang="zh-CN" sz="2800" b="1" kern="100">
                <a:solidFill>
                  <a:srgbClr val="FF0000"/>
                </a:solidFill>
                <a:latin typeface="Times New Roman" panose="02020603050405020304" charset="0"/>
              </a:rPr>
              <a:t>Activity 4: </a:t>
            </a:r>
            <a:r>
              <a:rPr lang="en-US" altLang="zh-CN" sz="2800" b="1" kern="100">
                <a:solidFill>
                  <a:schemeClr val="tx1"/>
                </a:solidFill>
                <a:latin typeface="Times New Roman" panose="02020603050405020304" charset="0"/>
              </a:rPr>
              <a:t>Choose the author’s attitude towards grown-ups and find evidence to support your choice. </a:t>
            </a:r>
          </a:p>
        </p:txBody>
      </p:sp>
      <p:sp>
        <p:nvSpPr>
          <p:cNvPr id="6" name="同心圆 36" title=""/>
          <p:cNvSpPr/>
          <p:nvPr/>
        </p:nvSpPr>
        <p:spPr>
          <a:xfrm>
            <a:off x="1645285" y="1506855"/>
            <a:ext cx="273050" cy="27305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文本框 99" title=""/>
          <p:cNvSpPr txBox="1"/>
          <p:nvPr/>
        </p:nvSpPr>
        <p:spPr>
          <a:xfrm>
            <a:off x="1409700" y="2411095"/>
            <a:ext cx="9371965" cy="2676525"/>
          </a:xfrm>
          <a:prstGeom prst="rect">
            <a:avLst/>
          </a:prstGeom>
          <a:noFill/>
          <a:ln w="9525">
            <a:noFill/>
          </a:ln>
        </p:spPr>
        <p:txBody>
          <a:bodyPr wrap="square">
            <a:spAutoFit/>
          </a:bodyPr>
          <a:lstStyle/>
          <a:p>
            <a:pPr indent="0" algn="just"/>
            <a:r>
              <a:rPr lang="en-US" sz="2800" b="0">
                <a:latin typeface="Times New Roman" panose="02020603050405020304" charset="0"/>
                <a:ea typeface="宋体" panose="02010600030101010101" pitchFamily="2" charset="-122"/>
              </a:rPr>
              <a:t>1. Grown-ups are more practical than children. They want to teach children knowledge that will be useful in the future.</a:t>
            </a:r>
          </a:p>
          <a:p>
            <a:pPr indent="0" algn="just"/>
            <a:r>
              <a:rPr lang="en-US" sz="2800" b="0">
                <a:latin typeface="Times New Roman" panose="02020603050405020304" charset="0"/>
                <a:ea typeface="宋体" panose="02010600030101010101" pitchFamily="2" charset="-122"/>
              </a:rPr>
              <a:t>2. Grown-ups are no better than children. They lack imagination and only care about matters of consequence.</a:t>
            </a:r>
          </a:p>
          <a:p>
            <a:pPr indent="0" algn="just"/>
            <a:r>
              <a:rPr lang="en-US" sz="2800" b="0">
                <a:latin typeface="Times New Roman" panose="02020603050405020304" charset="0"/>
                <a:ea typeface="宋体" panose="02010600030101010101" pitchFamily="2" charset="-122"/>
              </a:rPr>
              <a:t>3. Grown-ups are more knowledgeable than children. They can understand everything by themselves. </a:t>
            </a:r>
            <a:endParaRPr lang="en-US" altLang="en-US" sz="2800" b="0">
              <a:latin typeface="Times New Roman" panose="02020603050405020304" charset="0"/>
              <a:ea typeface="宋体" panose="02010600030101010101" pitchFamily="2" charset="-122"/>
            </a:endParaRPr>
          </a:p>
        </p:txBody>
      </p:sp>
      <p:sp>
        <p:nvSpPr>
          <p:cNvPr id="2" name="椭圆 1" title=""/>
          <p:cNvSpPr/>
          <p:nvPr/>
        </p:nvSpPr>
        <p:spPr>
          <a:xfrm>
            <a:off x="1331595" y="3305175"/>
            <a:ext cx="520065" cy="48895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499235" y="1115060"/>
            <a:ext cx="8704580" cy="5262245"/>
          </a:xfrm>
          <a:prstGeom prst="rect">
            <a:avLst/>
          </a:prstGeom>
          <a:noFill/>
          <a:ln w="9525">
            <a:noFill/>
          </a:ln>
        </p:spPr>
        <p:txBody>
          <a:bodyPr wrap="square">
            <a:spAutoFit/>
          </a:bodyPr>
          <a:lstStyle/>
          <a:p>
            <a:pPr indent="0"/>
            <a:r>
              <a:rPr lang="en-US" sz="2800" b="0">
                <a:solidFill>
                  <a:schemeClr val="tx1"/>
                </a:solidFill>
                <a:latin typeface="Times New Roman" panose="02020603050405020304" charset="0"/>
                <a:ea typeface="宋体" panose="02010600030101010101" pitchFamily="2" charset="-122"/>
              </a:rPr>
              <a:t>Evidence:</a:t>
            </a:r>
          </a:p>
          <a:p>
            <a:pPr indent="0"/>
            <a:r>
              <a:rPr lang="en-US" sz="2800" b="0">
                <a:solidFill>
                  <a:schemeClr val="tx1"/>
                </a:solidFill>
                <a:latin typeface="Times New Roman" panose="02020603050405020304" charset="0"/>
                <a:ea typeface="宋体" panose="02010600030101010101" pitchFamily="2" charset="-122"/>
              </a:rPr>
              <a:t>1. They always need to have things explained. (Para 6)</a:t>
            </a:r>
          </a:p>
          <a:p>
            <a:pPr indent="0"/>
            <a:r>
              <a:rPr lang="en-US" sz="2800" b="0">
                <a:solidFill>
                  <a:schemeClr val="tx1"/>
                </a:solidFill>
                <a:latin typeface="Times New Roman" panose="02020603050405020304" charset="0"/>
                <a:ea typeface="宋体" panose="02010600030101010101" pitchFamily="2" charset="-122"/>
              </a:rPr>
              <a:t>2. Grown-ups never understand anything by themselves, and it is tiresome for</a:t>
            </a:r>
            <a:r>
              <a:rPr lang="en-US" sz="2800" b="0">
                <a:solidFill>
                  <a:schemeClr val="tx1"/>
                </a:solidFill>
                <a:latin typeface="Times New Roman" panose="02020603050405020304" charset="0"/>
                <a:ea typeface="宋体" panose="02010600030101010101" pitchFamily="2" charset="-122"/>
                <a:cs typeface="Times New Roman" panose="02020603050405020304" charset="0"/>
              </a:rPr>
              <a:t> </a:t>
            </a:r>
            <a:r>
              <a:rPr lang="en-US" sz="2800" b="0">
                <a:solidFill>
                  <a:schemeClr val="tx1"/>
                </a:solidFill>
                <a:latin typeface="Times New Roman" panose="02020603050405020304" charset="0"/>
                <a:ea typeface="宋体" panose="02010600030101010101" pitchFamily="2" charset="-122"/>
              </a:rPr>
              <a:t>children to be always and forever explaining things to them. (Para 7)</a:t>
            </a:r>
          </a:p>
          <a:p>
            <a:pPr indent="0"/>
            <a:r>
              <a:rPr lang="en-US" sz="2800" b="0">
                <a:solidFill>
                  <a:schemeClr val="tx1"/>
                </a:solidFill>
                <a:latin typeface="Times New Roman" panose="02020603050405020304" charset="0"/>
                <a:ea typeface="宋体" panose="02010600030101010101" pitchFamily="2" charset="-122"/>
              </a:rPr>
              <a:t>3. …, I have had a great many encounters with a great many people who have</a:t>
            </a:r>
            <a:r>
              <a:rPr lang="en-US" sz="2800" b="0">
                <a:solidFill>
                  <a:schemeClr val="tx1"/>
                </a:solidFill>
                <a:latin typeface="Times New Roman" panose="02020603050405020304" charset="0"/>
                <a:ea typeface="宋体" panose="02010600030101010101" pitchFamily="2" charset="-122"/>
                <a:cs typeface="Times New Roman" panose="02020603050405020304" charset="0"/>
              </a:rPr>
              <a:t> </a:t>
            </a:r>
            <a:r>
              <a:rPr lang="en-US" sz="2800" b="0">
                <a:solidFill>
                  <a:schemeClr val="tx1"/>
                </a:solidFill>
                <a:latin typeface="Times New Roman" panose="02020603050405020304" charset="0"/>
                <a:ea typeface="宋体" panose="02010600030101010101" pitchFamily="2" charset="-122"/>
              </a:rPr>
              <a:t>been concerned with matters of consequence. (Para 9)</a:t>
            </a:r>
          </a:p>
          <a:p>
            <a:pPr indent="0"/>
            <a:r>
              <a:rPr lang="en-US" sz="2800" b="0">
                <a:solidFill>
                  <a:schemeClr val="tx1"/>
                </a:solidFill>
                <a:latin typeface="Times New Roman" panose="02020603050405020304" charset="0"/>
                <a:ea typeface="宋体" panose="02010600030101010101" pitchFamily="2" charset="-122"/>
              </a:rPr>
              <a:t>4. I would bring myself down to his level. I would talk to him about bridge, and</a:t>
            </a:r>
            <a:r>
              <a:rPr lang="en-US" sz="2800" b="0">
                <a:solidFill>
                  <a:schemeClr val="tx1"/>
                </a:solidFill>
                <a:latin typeface="Times New Roman" panose="02020603050405020304" charset="0"/>
                <a:ea typeface="宋体" panose="02010600030101010101" pitchFamily="2" charset="-122"/>
                <a:cs typeface="Times New Roman" panose="02020603050405020304" charset="0"/>
              </a:rPr>
              <a:t> </a:t>
            </a:r>
            <a:r>
              <a:rPr lang="en-US" sz="2800" b="0">
                <a:solidFill>
                  <a:schemeClr val="tx1"/>
                </a:solidFill>
                <a:latin typeface="Times New Roman" panose="02020603050405020304" charset="0"/>
                <a:ea typeface="宋体" panose="02010600030101010101" pitchFamily="2" charset="-122"/>
              </a:rPr>
              <a:t>golf, and politics, and neckties. And the grown-up would be greatly pleased to</a:t>
            </a:r>
            <a:r>
              <a:rPr lang="en-US" sz="2800" b="0">
                <a:solidFill>
                  <a:schemeClr val="tx1"/>
                </a:solidFill>
                <a:latin typeface="Times New Roman" panose="02020603050405020304" charset="0"/>
                <a:ea typeface="宋体" panose="02010600030101010101" pitchFamily="2" charset="-122"/>
                <a:cs typeface="Times New Roman" panose="02020603050405020304" charset="0"/>
              </a:rPr>
              <a:t> </a:t>
            </a:r>
            <a:r>
              <a:rPr lang="en-US" sz="2800" b="0">
                <a:solidFill>
                  <a:schemeClr val="tx1"/>
                </a:solidFill>
                <a:latin typeface="Times New Roman" panose="02020603050405020304" charset="0"/>
                <a:ea typeface="宋体" panose="02010600030101010101" pitchFamily="2" charset="-122"/>
              </a:rPr>
              <a:t>have met such a sensible man. (Para 12)</a:t>
            </a:r>
            <a:endParaRPr lang="en-US" altLang="en-US" sz="2800" b="0">
              <a:solidFill>
                <a:schemeClr val="tx1"/>
              </a:solidFill>
              <a:latin typeface="Times New Roman" panose="02020603050405020304" charset="0"/>
              <a:ea typeface="宋体" panose="02010600030101010101" pitchFamily="2" charset="-122"/>
            </a:endParaRPr>
          </a:p>
        </p:txBody>
      </p:sp>
    </p:spTree>
    <p:custDataLst>
      <p:tags r:id="rId2"/>
    </p:custData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title=""/>
          <p:cNvSpPr/>
          <p:nvPr/>
        </p:nvSpPr>
        <p:spPr>
          <a:xfrm>
            <a:off x="1690370" y="937260"/>
            <a:ext cx="8261350" cy="953135"/>
          </a:xfrm>
          <a:prstGeom prst="rect">
            <a:avLst/>
          </a:prstGeom>
        </p:spPr>
        <p:txBody>
          <a:bodyPr wrap="square">
            <a:spAutoFit/>
          </a:bodyPr>
          <a:lstStyle/>
          <a:p>
            <a:r>
              <a:rPr lang="en-US" altLang="zh-CN" sz="2800" b="1" kern="100">
                <a:solidFill>
                  <a:srgbClr val="FF0000"/>
                </a:solidFill>
                <a:latin typeface="Times New Roman" panose="02020603050405020304" charset="0"/>
              </a:rPr>
              <a:t>Activity 5: </a:t>
            </a:r>
            <a:r>
              <a:rPr lang="en-US" altLang="zh-CN" sz="2800" b="1" kern="100">
                <a:solidFill>
                  <a:schemeClr val="tx1"/>
                </a:solidFill>
                <a:latin typeface="Times New Roman" panose="02020603050405020304" charset="0"/>
              </a:rPr>
              <a:t>Read the sentences from the passage and answer the questions.</a:t>
            </a:r>
          </a:p>
        </p:txBody>
      </p:sp>
      <p:sp>
        <p:nvSpPr>
          <p:cNvPr id="6" name="同心圆 36" title=""/>
          <p:cNvSpPr/>
          <p:nvPr/>
        </p:nvSpPr>
        <p:spPr>
          <a:xfrm>
            <a:off x="1506855" y="1061720"/>
            <a:ext cx="273050" cy="27305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aphicFrame>
        <p:nvGraphicFramePr>
          <p:cNvPr id="2" name="表格 1" title=""/>
          <p:cNvGraphicFramePr>
            <a:graphicFrameLocks noGrp="1"/>
          </p:cNvGraphicFramePr>
          <p:nvPr>
            <p:custDataLst>
              <p:tags r:id="rId2"/>
            </p:custDataLst>
          </p:nvPr>
        </p:nvGraphicFramePr>
        <p:xfrm>
          <a:off x="1388110" y="2074545"/>
          <a:ext cx="9281795" cy="1745615"/>
        </p:xfrm>
        <a:graphic>
          <a:graphicData uri="http://schemas.openxmlformats.org/drawingml/2006/table">
            <a:tbl>
              <a:tblPr firstRow="1" bandRow="1">
                <a:tableStyleId>{5940675A-B579-460E-94D1-54222C63F5DA}</a:tableStyleId>
              </a:tblPr>
              <a:tblGrid>
                <a:gridCol w="9281795">
                  <a:extLst>
                    <a:ext uri="{9D8B030D-6E8A-4147-A177-3AD203B41FA5}">
                      <a16:colId xmlns:a16="http://schemas.microsoft.com/office/drawing/2014/main" val="20000"/>
                    </a:ext>
                  </a:extLst>
                </a:gridCol>
              </a:tblGrid>
              <a:tr h="1745615">
                <a:tc>
                  <a:txBody>
                    <a:bodyPr vert="horz" wrap="square"/>
                    <a:lstStyle/>
                    <a:p>
                      <a:pPr indent="0">
                        <a:buNone/>
                      </a:pPr>
                      <a:r>
                        <a:rPr lang="en-US" sz="2800" b="0">
                          <a:latin typeface="宋体" panose="02010600030101010101" pitchFamily="2" charset="-122"/>
                          <a:ea typeface="宋体" panose="02010600030101010101" pitchFamily="2" charset="-122"/>
                          <a:cs typeface="宋体" panose="02010600030101010101" pitchFamily="2" charset="-122"/>
                        </a:rPr>
                        <a:t>... </a:t>
                      </a:r>
                      <a:r>
                        <a:rPr lang="en-US" sz="2800" b="0">
                          <a:latin typeface="Times New Roman" panose="02020603050405020304" charset="0"/>
                          <a:cs typeface="Times New Roman" panose="02020603050405020304" charset="0"/>
                        </a:rPr>
                        <a:t>I have had a great many encounters with a great many people who have been concerned with matters of consequence.</a:t>
                      </a:r>
                    </a:p>
                    <a:p>
                      <a:pPr indent="0">
                        <a:buNone/>
                      </a:pPr>
                      <a:r>
                        <a:rPr lang="en-US" sz="2800" b="0">
                          <a:latin typeface="Times New Roman" panose="02020603050405020304" charset="0"/>
                          <a:cs typeface="Times New Roman" panose="02020603050405020304" charset="0"/>
                        </a:rPr>
                        <a:t>And the grown-up would be greatly pleased to have met such a sensible man.</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0" name="文本框 99" title=""/>
          <p:cNvSpPr txBox="1"/>
          <p:nvPr/>
        </p:nvSpPr>
        <p:spPr>
          <a:xfrm>
            <a:off x="1388110" y="3837305"/>
            <a:ext cx="8563610" cy="521970"/>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1 What does the author really mean by these sentences?</a:t>
            </a:r>
            <a:endParaRPr lang="en-US" altLang="en-US" sz="2800" b="0">
              <a:latin typeface="Times New Roman" panose="02020603050405020304" charset="0"/>
              <a:ea typeface="宋体" panose="02010600030101010101" pitchFamily="2" charset="-122"/>
            </a:endParaRPr>
          </a:p>
        </p:txBody>
      </p:sp>
      <p:sp>
        <p:nvSpPr>
          <p:cNvPr id="3" name="文本框 2" title=""/>
          <p:cNvSpPr txBox="1"/>
          <p:nvPr/>
        </p:nvSpPr>
        <p:spPr>
          <a:xfrm>
            <a:off x="1388110" y="4285615"/>
            <a:ext cx="9281795" cy="2245360"/>
          </a:xfrm>
          <a:prstGeom prst="rect">
            <a:avLst/>
          </a:prstGeom>
          <a:noFill/>
          <a:ln w="9525">
            <a:noFill/>
          </a:ln>
        </p:spPr>
        <p:txBody>
          <a:bodyPr wrap="square">
            <a:spAutoFit/>
          </a:bodyPr>
          <a:lstStyle/>
          <a:p>
            <a:pPr indent="0"/>
            <a:r>
              <a:rPr lang="en-US" sz="2800" b="0">
                <a:solidFill>
                  <a:srgbClr val="FF0000"/>
                </a:solidFill>
                <a:latin typeface="Times New Roman" panose="02020603050405020304" charset="0"/>
                <a:ea typeface="宋体" panose="02010600030101010101" pitchFamily="2" charset="-122"/>
              </a:rPr>
              <a:t>These sentences mean: Most of the adults he had met were the same. They focused on practical matters only and seldom paid attention to imagination or creativity. If the author pretended to think the way they did, the adults would conclude that he was sensible and mature.</a:t>
            </a:r>
            <a:endParaRPr lang="en-US" altLang="en-US" sz="2800" b="0">
              <a:solidFill>
                <a:srgbClr val="FF0000"/>
              </a:solidFill>
              <a:latin typeface="Times New Roman" panose="02020603050405020304" charset="0"/>
              <a:ea typeface="宋体" panose="0201060003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010285" y="1018540"/>
            <a:ext cx="10170795" cy="95313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2 What figure of speech does the author use? </a:t>
            </a:r>
          </a:p>
          <a:p>
            <a:pPr indent="0"/>
            <a:r>
              <a:rPr lang="en-US" sz="2800" b="0">
                <a:latin typeface="Times New Roman" panose="02020603050405020304" charset="0"/>
                <a:ea typeface="宋体" panose="02010600030101010101" pitchFamily="2" charset="-122"/>
              </a:rPr>
              <a:t>How does this figure of speech help to express the author’s attitude?</a:t>
            </a:r>
            <a:endParaRPr lang="en-US" altLang="en-US" sz="2800" b="0">
              <a:latin typeface="Times New Roman" panose="02020603050405020304" charset="0"/>
              <a:ea typeface="宋体" panose="02010600030101010101" pitchFamily="2" charset="-122"/>
            </a:endParaRPr>
          </a:p>
        </p:txBody>
      </p:sp>
      <p:sp>
        <p:nvSpPr>
          <p:cNvPr id="2" name="文本框 1" title=""/>
          <p:cNvSpPr txBox="1"/>
          <p:nvPr/>
        </p:nvSpPr>
        <p:spPr>
          <a:xfrm>
            <a:off x="1798955" y="2122805"/>
            <a:ext cx="7405370" cy="1383665"/>
          </a:xfrm>
          <a:prstGeom prst="rect">
            <a:avLst/>
          </a:prstGeom>
          <a:noFill/>
          <a:ln w="9525">
            <a:noFill/>
          </a:ln>
        </p:spPr>
        <p:txBody>
          <a:bodyPr wrap="square">
            <a:spAutoFit/>
          </a:bodyPr>
          <a:lstStyle/>
          <a:p>
            <a:pPr indent="0"/>
            <a:r>
              <a:rPr lang="en-US" sz="2800" b="0">
                <a:solidFill>
                  <a:srgbClr val="FF0000"/>
                </a:solidFill>
                <a:latin typeface="Times New Roman" panose="02020603050405020304" charset="0"/>
                <a:ea typeface="宋体" panose="02010600030101010101" pitchFamily="2" charset="-122"/>
              </a:rPr>
              <a:t>Irony. This figure of speech enables the author to indicate his low opinion of adults’</a:t>
            </a:r>
            <a:r>
              <a:rPr lang="en-US" sz="2800" b="0">
                <a:solidFill>
                  <a:srgbClr val="FF0000"/>
                </a:solidFill>
                <a:latin typeface="Times New Roman" panose="02020603050405020304" charset="0"/>
                <a:ea typeface="宋体" panose="02010600030101010101" pitchFamily="2" charset="-122"/>
                <a:cs typeface="Times New Roman" panose="02020603050405020304" charset="0"/>
              </a:rPr>
              <a:t> </a:t>
            </a:r>
            <a:r>
              <a:rPr lang="en-US" sz="2800" b="0">
                <a:solidFill>
                  <a:srgbClr val="FF0000"/>
                </a:solidFill>
                <a:latin typeface="Times New Roman" panose="02020603050405020304" charset="0"/>
                <a:ea typeface="宋体" panose="02010600030101010101" pitchFamily="2" charset="-122"/>
              </a:rPr>
              <a:t>behaviour and values by stressing such things.</a:t>
            </a:r>
            <a:endParaRPr lang="zh-CN" altLang="en-US" sz="2800"/>
          </a:p>
        </p:txBody>
      </p:sp>
      <p:graphicFrame>
        <p:nvGraphicFramePr>
          <p:cNvPr id="3" name="表格 2" title=""/>
          <p:cNvGraphicFramePr>
            <a:graphicFrameLocks noGrp="1"/>
          </p:cNvGraphicFramePr>
          <p:nvPr>
            <p:custDataLst>
              <p:tags r:id="rId2"/>
            </p:custDataLst>
          </p:nvPr>
        </p:nvGraphicFramePr>
        <p:xfrm>
          <a:off x="1553845" y="3754120"/>
          <a:ext cx="7650480" cy="2560320"/>
        </p:xfrm>
        <a:graphic>
          <a:graphicData uri="http://schemas.openxmlformats.org/drawingml/2006/table">
            <a:tbl>
              <a:tblPr firstRow="1" bandRow="1">
                <a:tableStyleId>{5940675A-B579-460E-94D1-54222C63F5DA}</a:tableStyleId>
              </a:tblPr>
              <a:tblGrid>
                <a:gridCol w="7650480">
                  <a:extLst>
                    <a:ext uri="{9D8B030D-6E8A-4147-A177-3AD203B41FA5}">
                      <a16:colId xmlns:a16="http://schemas.microsoft.com/office/drawing/2014/main" val="20000"/>
                    </a:ext>
                  </a:extLst>
                </a:gridCol>
              </a:tblGrid>
              <a:tr h="311150">
                <a:tc>
                  <a:txBody>
                    <a:bodyPr vert="horz" wrap="square"/>
                    <a:lstStyle/>
                    <a:p>
                      <a:pPr indent="0" algn="just">
                        <a:buNone/>
                      </a:pPr>
                      <a:r>
                        <a:rPr lang="en-US" sz="2800" b="1">
                          <a:latin typeface="Times New Roman" panose="02020603050405020304" charset="0"/>
                          <a:ea typeface="宋体" panose="02010600030101010101" pitchFamily="2" charset="-122"/>
                          <a:cs typeface="Times New Roman" panose="02020603050405020304" charset="0"/>
                        </a:rPr>
                        <a:t>Learning to learn</a:t>
                      </a:r>
                      <a:endParaRPr lang="en-US" altLang="en-US" sz="2800" b="1">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5115">
                <a:tc>
                  <a:txBody>
                    <a:bodyPr vert="horz" wrap="square"/>
                    <a:lstStyle/>
                    <a:p>
                      <a:pPr indent="0" algn="just">
                        <a:buNone/>
                      </a:pPr>
                      <a:r>
                        <a:rPr lang="en-US" sz="2800" b="0">
                          <a:latin typeface="Times New Roman" panose="02020603050405020304" charset="0"/>
                          <a:cs typeface="Times New Roman" panose="02020603050405020304" charset="0"/>
                        </a:rPr>
                        <a:t>Irony is a subtle figure of speech that refers to things one says that are the opposite of what one really means. It has a humorous, emphatic or sarcastic effect. For example: </a:t>
                      </a:r>
                      <a:r>
                        <a:rPr lang="en-US" sz="2800" b="0" i="1">
                          <a:latin typeface="Times New Roman" panose="02020603050405020304" charset="0"/>
                          <a:cs typeface="Times New Roman" panose="02020603050405020304" charset="0"/>
                        </a:rPr>
                        <a:t>Fine, don’t buy me an airline ticket, I’ll just swim across the ocean!</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title=""/>
          <p:cNvSpPr/>
          <p:nvPr/>
        </p:nvSpPr>
        <p:spPr>
          <a:xfrm>
            <a:off x="1866900" y="1191895"/>
            <a:ext cx="4437380" cy="521970"/>
          </a:xfrm>
          <a:prstGeom prst="rect">
            <a:avLst/>
          </a:prstGeom>
        </p:spPr>
        <p:txBody>
          <a:bodyPr wrap="square">
            <a:spAutoFit/>
          </a:bodyPr>
          <a:lstStyle/>
          <a:p>
            <a:r>
              <a:rPr lang="en-US" altLang="zh-CN" sz="2800" b="1" kern="100">
                <a:solidFill>
                  <a:srgbClr val="FF0000"/>
                </a:solidFill>
                <a:latin typeface="Times New Roman" panose="02020603050405020304" charset="0"/>
              </a:rPr>
              <a:t>Activity 6: </a:t>
            </a:r>
            <a:r>
              <a:rPr lang="en-US" altLang="zh-CN" sz="2800" b="1" kern="100">
                <a:solidFill>
                  <a:schemeClr val="tx1"/>
                </a:solidFill>
                <a:latin typeface="Times New Roman" panose="02020603050405020304" charset="0"/>
              </a:rPr>
              <a:t>Think &amp; Share </a:t>
            </a:r>
          </a:p>
        </p:txBody>
      </p:sp>
      <p:sp>
        <p:nvSpPr>
          <p:cNvPr id="6" name="同心圆 36" title=""/>
          <p:cNvSpPr/>
          <p:nvPr/>
        </p:nvSpPr>
        <p:spPr>
          <a:xfrm>
            <a:off x="1683385" y="1316355"/>
            <a:ext cx="273050" cy="27305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文本框 99" title=""/>
          <p:cNvSpPr txBox="1"/>
          <p:nvPr/>
        </p:nvSpPr>
        <p:spPr>
          <a:xfrm>
            <a:off x="1323975" y="1589405"/>
            <a:ext cx="8464550" cy="138366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1 What were the grown-ups’</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responses to the author’s Drawing Number One and Drawing Number Two? </a:t>
            </a:r>
          </a:p>
          <a:p>
            <a:pPr indent="0"/>
            <a:r>
              <a:rPr lang="en-US" sz="2800" b="0">
                <a:latin typeface="Times New Roman" panose="02020603050405020304" charset="0"/>
                <a:ea typeface="宋体" panose="02010600030101010101" pitchFamily="2" charset="-122"/>
              </a:rPr>
              <a:t>Why do you think they responded in this way?</a:t>
            </a:r>
            <a:endParaRPr lang="zh-CN" altLang="en-US" sz="2800"/>
          </a:p>
        </p:txBody>
      </p:sp>
      <p:sp>
        <p:nvSpPr>
          <p:cNvPr id="2" name="文本框 1" title=""/>
          <p:cNvSpPr txBox="1"/>
          <p:nvPr/>
        </p:nvSpPr>
        <p:spPr>
          <a:xfrm>
            <a:off x="1323975" y="2973070"/>
            <a:ext cx="8714105" cy="2676525"/>
          </a:xfrm>
          <a:prstGeom prst="rect">
            <a:avLst/>
          </a:prstGeom>
          <a:noFill/>
          <a:ln w="9525">
            <a:noFill/>
          </a:ln>
        </p:spPr>
        <p:txBody>
          <a:bodyPr wrap="square">
            <a:spAutoFit/>
          </a:bodyPr>
          <a:lstStyle/>
          <a:p>
            <a:pPr indent="0" algn="just"/>
            <a:r>
              <a:rPr lang="en-US" sz="2800" b="0">
                <a:solidFill>
                  <a:srgbClr val="FF0000"/>
                </a:solidFill>
                <a:latin typeface="Times New Roman" panose="02020603050405020304" charset="0"/>
                <a:ea typeface="宋体" panose="02010600030101010101" pitchFamily="2" charset="-122"/>
              </a:rPr>
              <a:t>They thought the author’s Drawing Number One was just about an ordinary hat. When seeing the authors Drawing Number Two, they advised him to change his focus to his school subjects, because they knew they were wrong. But they didn’t pursue true understanding of it. They were more keen on fame and wealth.</a:t>
            </a:r>
            <a:endParaRPr lang="en-US" altLang="en-US" sz="2800" b="0">
              <a:solidFill>
                <a:srgbClr val="FF0000"/>
              </a:solidFill>
              <a:latin typeface="Times New Roman" panose="02020603050405020304"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992505" y="1720850"/>
            <a:ext cx="9163685" cy="95313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2 According to the author, what is a child’s most valuable trait? Do you agree with him?</a:t>
            </a:r>
            <a:endParaRPr lang="en-US" altLang="en-US" sz="2800" b="0">
              <a:latin typeface="Times New Roman" panose="02020603050405020304" charset="0"/>
              <a:ea typeface="宋体" panose="02010600030101010101" pitchFamily="2" charset="-122"/>
            </a:endParaRPr>
          </a:p>
        </p:txBody>
      </p:sp>
      <p:sp>
        <p:nvSpPr>
          <p:cNvPr id="2" name="文本框 1" title=""/>
          <p:cNvSpPr txBox="1"/>
          <p:nvPr/>
        </p:nvSpPr>
        <p:spPr>
          <a:xfrm>
            <a:off x="992505" y="2593975"/>
            <a:ext cx="9613900" cy="1383665"/>
          </a:xfrm>
          <a:prstGeom prst="rect">
            <a:avLst/>
          </a:prstGeom>
          <a:noFill/>
          <a:ln w="9525">
            <a:noFill/>
          </a:ln>
        </p:spPr>
        <p:txBody>
          <a:bodyPr wrap="square">
            <a:spAutoFit/>
          </a:bodyPr>
          <a:lstStyle/>
          <a:p>
            <a:pPr indent="0" algn="just"/>
            <a:r>
              <a:rPr lang="en-US" sz="2800" b="0">
                <a:solidFill>
                  <a:srgbClr val="FF0000"/>
                </a:solidFill>
                <a:latin typeface="Times New Roman" panose="02020603050405020304" charset="0"/>
                <a:ea typeface="宋体" panose="02010600030101010101" pitchFamily="2" charset="-122"/>
              </a:rPr>
              <a:t>In the author’s opinion, a child’s most valuable trait is the seeking of the real nature of things. I agree with him because seeking true understanding is the driving force of self-development. </a:t>
            </a:r>
            <a:endParaRPr lang="en-US" altLang="en-US" sz="2800" b="0">
              <a:solidFill>
                <a:srgbClr val="FF0000"/>
              </a:solidFill>
              <a:latin typeface="Times New Roman" panose="02020603050405020304" charset="0"/>
              <a:ea typeface="宋体" panose="02010600030101010101" pitchFamily="2" charset="-122"/>
            </a:endParaRPr>
          </a:p>
        </p:txBody>
      </p:sp>
      <p:sp>
        <p:nvSpPr>
          <p:cNvPr id="3" name="文本框 2" title=""/>
          <p:cNvSpPr txBox="1"/>
          <p:nvPr/>
        </p:nvSpPr>
        <p:spPr>
          <a:xfrm>
            <a:off x="992505" y="3844290"/>
            <a:ext cx="10592435" cy="95313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3 After reading the two passages in this unit, think about what you may acquire and lose as you grow up? Share your ideas with the class.</a:t>
            </a:r>
            <a:endParaRPr lang="en-US" altLang="en-US" sz="2800" b="0">
              <a:latin typeface="Times New Roman" panose="02020603050405020304"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title=""/>
          <p:cNvSpPr txBox="1"/>
          <p:nvPr/>
        </p:nvSpPr>
        <p:spPr>
          <a:xfrm>
            <a:off x="872490" y="1414780"/>
            <a:ext cx="10741025" cy="4399915"/>
          </a:xfrm>
          <a:prstGeom prst="rect">
            <a:avLst/>
          </a:prstGeom>
          <a:noFill/>
          <a:ln w="9525">
            <a:noFill/>
          </a:ln>
        </p:spPr>
        <p:txBody>
          <a:bodyPr wrap="square">
            <a:spAutoFit/>
          </a:bodyPr>
          <a:lstStyle/>
          <a:p>
            <a:pPr indent="0" algn="just"/>
            <a:r>
              <a:rPr lang="en-US" sz="2800" b="0">
                <a:solidFill>
                  <a:srgbClr val="FF0000"/>
                </a:solidFill>
                <a:latin typeface="Times New Roman" panose="02020603050405020304" charset="0"/>
                <a:ea typeface="宋体" panose="02010600030101010101" pitchFamily="2" charset="-122"/>
              </a:rPr>
              <a:t>After reading the two passages in this unit, I have learnt a lot. Being a child or an adult may have its own advantages and disadvantages. As far as I am concerned, being a child is much happier because I don’t take a lot of responsibilities, and I must be taken good care of by my parents, although I have to be supervised by them as well. Being an adult means I will be allowed to do a lot of things that I can’t when I am a child, while I must be mature and strong enough to take responsibilities.</a:t>
            </a:r>
          </a:p>
          <a:p>
            <a:pPr indent="0" algn="just"/>
            <a:r>
              <a:rPr lang="en-US" sz="2800" b="0">
                <a:solidFill>
                  <a:srgbClr val="FF0000"/>
                </a:solidFill>
                <a:latin typeface="Times New Roman" panose="02020603050405020304" charset="0"/>
                <a:ea typeface="宋体" panose="02010600030101010101" pitchFamily="2" charset="-122"/>
              </a:rPr>
              <a:t>Above all, I can acquire a lot, meanwhile, I may also lose something precious as I grow up. So I hope I will keep a childlike innocence deep in my heart.</a:t>
            </a:r>
            <a:endParaRPr lang="en-US" altLang="en-US" sz="2800" b="0">
              <a:solidFill>
                <a:srgbClr val="FF0000"/>
              </a:solidFill>
              <a:latin typeface="Times New Roman" panose="02020603050405020304" charset="0"/>
              <a:ea typeface="宋体" panose="02010600030101010101" pitchFamily="2" charset="-122"/>
            </a:endParaRPr>
          </a:p>
        </p:txBody>
      </p:sp>
    </p:spTree>
    <p:custDataLst>
      <p:tags r:id="rId2"/>
    </p:custData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title=""/>
          <p:cNvSpPr/>
          <p:nvPr/>
        </p:nvSpPr>
        <p:spPr>
          <a:xfrm>
            <a:off x="1304925" y="979805"/>
            <a:ext cx="9121775" cy="953135"/>
          </a:xfrm>
          <a:prstGeom prst="rect">
            <a:avLst/>
          </a:prstGeom>
        </p:spPr>
        <p:txBody>
          <a:bodyPr wrap="square">
            <a:spAutoFit/>
          </a:bodyPr>
          <a:lstStyle/>
          <a:p>
            <a:r>
              <a:rPr lang="en-US" altLang="zh-CN" sz="2800" b="1" kern="100">
                <a:solidFill>
                  <a:srgbClr val="FF0000"/>
                </a:solidFill>
                <a:latin typeface="Times New Roman" panose="02020603050405020304" charset="0"/>
              </a:rPr>
              <a:t>Activity 7: </a:t>
            </a:r>
            <a:r>
              <a:rPr lang="en-US" altLang="zh-CN" sz="2800" b="1" kern="100">
                <a:solidFill>
                  <a:schemeClr val="tx1"/>
                </a:solidFill>
                <a:latin typeface="Times New Roman" panose="02020603050405020304" charset="0"/>
              </a:rPr>
              <a:t>Work in groups. Give a talk about your attitude towards grown-ups. </a:t>
            </a:r>
          </a:p>
        </p:txBody>
      </p:sp>
      <p:sp>
        <p:nvSpPr>
          <p:cNvPr id="6" name="同心圆 36" title=""/>
          <p:cNvSpPr/>
          <p:nvPr/>
        </p:nvSpPr>
        <p:spPr>
          <a:xfrm>
            <a:off x="1031240" y="1104265"/>
            <a:ext cx="273050" cy="27305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文本框 99" title=""/>
          <p:cNvSpPr txBox="1"/>
          <p:nvPr/>
        </p:nvSpPr>
        <p:spPr>
          <a:xfrm>
            <a:off x="1304290" y="2101850"/>
            <a:ext cx="9991725" cy="138366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1 Decide whether you agree with the author’s attitude towards grown-ups and why.</a:t>
            </a:r>
          </a:p>
          <a:p>
            <a:pPr indent="0"/>
            <a:r>
              <a:rPr lang="en-US" sz="2800" b="0">
                <a:latin typeface="Times New Roman" panose="02020603050405020304" charset="0"/>
                <a:ea typeface="宋体" panose="02010600030101010101" pitchFamily="2" charset="-122"/>
              </a:rPr>
              <a:t>2 Think of some examples to support your opinions and make notes.</a:t>
            </a:r>
            <a:endParaRPr lang="en-US" altLang="en-US" sz="2800" b="0">
              <a:latin typeface="Times New Roman" panose="02020603050405020304" charset="0"/>
              <a:ea typeface="宋体" panose="02010600030101010101" pitchFamily="2" charset="-122"/>
            </a:endParaRPr>
          </a:p>
        </p:txBody>
      </p:sp>
      <p:graphicFrame>
        <p:nvGraphicFramePr>
          <p:cNvPr id="2" name="表格 1" title=""/>
          <p:cNvGraphicFramePr>
            <a:graphicFrameLocks noGrp="1"/>
          </p:cNvGraphicFramePr>
          <p:nvPr>
            <p:custDataLst>
              <p:tags r:id="rId2"/>
            </p:custDataLst>
          </p:nvPr>
        </p:nvGraphicFramePr>
        <p:xfrm>
          <a:off x="4230370" y="4000500"/>
          <a:ext cx="4140200" cy="2021205"/>
        </p:xfrm>
        <a:graphic>
          <a:graphicData uri="http://schemas.openxmlformats.org/drawingml/2006/table">
            <a:tbl>
              <a:tblPr firstRow="1" bandRow="1">
                <a:tableStyleId>{5940675A-B579-460E-94D1-54222C63F5DA}</a:tableStyleId>
              </a:tblPr>
              <a:tblGrid>
                <a:gridCol w="2070100">
                  <a:extLst>
                    <a:ext uri="{9D8B030D-6E8A-4147-A177-3AD203B41FA5}">
                      <a16:colId xmlns:a16="http://schemas.microsoft.com/office/drawing/2014/main" val="20000"/>
                    </a:ext>
                  </a:extLst>
                </a:gridCol>
                <a:gridCol w="2070100">
                  <a:extLst>
                    <a:ext uri="{9D8B030D-6E8A-4147-A177-3AD203B41FA5}">
                      <a16:colId xmlns:a16="http://schemas.microsoft.com/office/drawing/2014/main" val="20001"/>
                    </a:ext>
                  </a:extLst>
                </a:gridCol>
              </a:tblGrid>
              <a:tr h="521335">
                <a:tc>
                  <a:txBody>
                    <a:bodyPr vert="horz" wrap="square"/>
                    <a:lstStyle/>
                    <a:p>
                      <a:pPr indent="0" algn="ctr">
                        <a:buNone/>
                      </a:pPr>
                      <a:r>
                        <a:rPr lang="en-US" sz="2800" b="1">
                          <a:latin typeface="Times New Roman" panose="02020603050405020304" charset="0"/>
                          <a:ea typeface="宋体" panose="02010600030101010101" pitchFamily="2" charset="-122"/>
                          <a:cs typeface="Times New Roman" panose="02020603050405020304" charset="0"/>
                        </a:rPr>
                        <a:t>Opinions</a:t>
                      </a:r>
                      <a:endParaRPr lang="en-US" altLang="en-US" sz="2800" b="1">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800" b="1">
                          <a:latin typeface="Times New Roman" panose="02020603050405020304" charset="0"/>
                          <a:ea typeface="宋体" panose="02010600030101010101" pitchFamily="2" charset="-122"/>
                          <a:cs typeface="Times New Roman" panose="02020603050405020304" charset="0"/>
                        </a:rPr>
                        <a:t>Examples</a:t>
                      </a:r>
                      <a:endParaRPr lang="en-US" altLang="en-US" sz="2800" b="1">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9870">
                <a:tc>
                  <a:txBody>
                    <a:bodyPr vert="horz" wrap="square"/>
                    <a:lstStyle/>
                    <a:p>
                      <a:pPr indent="0">
                        <a:buNone/>
                      </a:pPr>
                      <a:r>
                        <a:rPr lang="en-US" sz="2800" b="0">
                          <a:latin typeface="Times New Roman" panose="02020603050405020304" charset="0"/>
                          <a:cs typeface="Times New Roman" panose="02020603050405020304" charset="0"/>
                        </a:rPr>
                        <a:t> </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Picture 3"/>
          <p:cNvPicPr>
            <a:picLocks noChangeAspect="1"/>
          </p:cNvPicPr>
          <p:nvPr/>
        </p:nvPicPr>
        <p:blipFill>
          <a:blip r:embed="rId3"/>
          <a:stretch>
            <a:fillRect/>
          </a:stretch>
        </p:blipFill>
        <p:spPr>
          <a:xfrm flipH="1">
            <a:off x="12547600" y="11734800"/>
            <a:ext cx="0" cy="0"/>
          </a:xfrm>
          <a:prstGeom prst="rect">
            <a:avLst/>
          </a:prstGeom>
          <a:ln>
            <a:noFill/>
          </a:ln>
        </p:spPr>
      </p:pic>
    </p:spTree>
    <p:custDataLst>
      <p:tags r:id="rId4"/>
    </p:custData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738630" y="1443990"/>
            <a:ext cx="8335010" cy="396938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3 Organise your talk following the steps below.</a:t>
            </a:r>
          </a:p>
          <a:p>
            <a:pPr indent="0"/>
            <a:r>
              <a:rPr lang="en-US" sz="2800" b="0">
                <a:latin typeface="Times New Roman" panose="02020603050405020304" charset="0"/>
                <a:ea typeface="宋体" panose="02010600030101010101" pitchFamily="2" charset="-122"/>
              </a:rPr>
              <a:t>• Explain the author’s attitude towards grown-ups.</a:t>
            </a:r>
          </a:p>
          <a:p>
            <a:pPr indent="0"/>
            <a:r>
              <a:rPr lang="en-US" sz="2800" b="0">
                <a:latin typeface="Times New Roman" panose="02020603050405020304" charset="0"/>
                <a:ea typeface="宋体" panose="02010600030101010101" pitchFamily="2" charset="-122"/>
              </a:rPr>
              <a:t>• State your own opinions</a:t>
            </a:r>
          </a:p>
          <a:p>
            <a:pPr indent="0"/>
            <a:r>
              <a:rPr lang="en-US" sz="2800" b="0">
                <a:latin typeface="Times New Roman" panose="02020603050405020304" charset="0"/>
                <a:ea typeface="宋体" panose="02010600030101010101" pitchFamily="2" charset="-122"/>
              </a:rPr>
              <a:t>• Give supporting examples.</a:t>
            </a:r>
          </a:p>
          <a:p>
            <a:pPr indent="0"/>
            <a:r>
              <a:rPr lang="en-US" sz="2800" b="0">
                <a:latin typeface="Times New Roman" panose="02020603050405020304" charset="0"/>
                <a:ea typeface="宋体" panose="02010600030101010101" pitchFamily="2" charset="-122"/>
              </a:rPr>
              <a:t>• Conclude by summarising your opinions.</a:t>
            </a:r>
          </a:p>
          <a:p>
            <a:pPr indent="0"/>
            <a:r>
              <a:rPr lang="en-US" sz="2800" b="0">
                <a:latin typeface="Times New Roman" panose="02020603050405020304" charset="0"/>
                <a:ea typeface="宋体" panose="02010600030101010101" pitchFamily="2" charset="-122"/>
              </a:rPr>
              <a:t>4 Give your talk to the class.</a:t>
            </a:r>
            <a:endParaRPr lang="en-US" sz="28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Now think about your performance during the group discussion. How well did you actively participate and contribute ideas?</a:t>
            </a:r>
            <a:endParaRPr lang="zh-CN" altLang="en-US" sz="2800"/>
          </a:p>
        </p:txBody>
      </p:sp>
    </p:spTree>
    <p:custDataLst>
      <p:tags r:id="rId2"/>
    </p:custData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1517650" y="984885"/>
            <a:ext cx="9945370" cy="521970"/>
          </a:xfrm>
          <a:prstGeom prst="rect">
            <a:avLst/>
          </a:prstGeom>
          <a:noFill/>
        </p:spPr>
        <p:txBody>
          <a:bodyPr wrap="square" rtlCol="0" anchor="t">
            <a:spAutoFit/>
          </a:bodyPr>
          <a:lstStyle/>
          <a:p>
            <a:r>
              <a:rPr lang="zh-CN" altLang="en-US" sz="2800" b="1">
                <a:solidFill>
                  <a:srgbClr val="FF0000"/>
                </a:solidFill>
                <a:latin typeface="Times New Roman" panose="02020603050405020304" charset="0"/>
                <a:ea typeface="宋体" panose="02010600030101010101" pitchFamily="2" charset="-122"/>
                <a:cs typeface="Times New Roman" panose="02020603050405020304" charset="0"/>
                <a:sym typeface="+mn-ea"/>
              </a:rPr>
              <a:t>目标二</a:t>
            </a: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To use the key language points from the passage correctly </a:t>
            </a:r>
          </a:p>
        </p:txBody>
      </p:sp>
      <p:sp>
        <p:nvSpPr>
          <p:cNvPr id="112" name="文本框 111" title=""/>
          <p:cNvSpPr txBox="1"/>
          <p:nvPr/>
        </p:nvSpPr>
        <p:spPr>
          <a:xfrm>
            <a:off x="1743075" y="1537335"/>
            <a:ext cx="9118600" cy="1383665"/>
          </a:xfrm>
          <a:prstGeom prst="rect">
            <a:avLst/>
          </a:prstGeom>
          <a:noFill/>
          <a:ln w="9525">
            <a:noFill/>
          </a:ln>
        </p:spPr>
        <p:txBody>
          <a:bodyPr wrap="square">
            <a:spAutoFit/>
          </a:bodyPr>
          <a:lstStyle/>
          <a:p>
            <a:pPr indent="0"/>
            <a:r>
              <a:rPr lang="en-US" sz="2800" b="1">
                <a:solidFill>
                  <a:srgbClr val="FF0000"/>
                </a:solidFill>
                <a:latin typeface="Times New Roman" panose="02020603050405020304" charset="0"/>
                <a:ea typeface="宋体" panose="02010600030101010101" pitchFamily="2" charset="-122"/>
              </a:rPr>
              <a:t>Activity 1: </a:t>
            </a:r>
            <a:r>
              <a:rPr lang="en-US" sz="2800" b="1">
                <a:latin typeface="Times New Roman" panose="02020603050405020304" charset="0"/>
                <a:ea typeface="宋体" panose="02010600030101010101" pitchFamily="2" charset="-122"/>
              </a:rPr>
              <a:t>Find the important words, phrases, and language points you want to share with your partner. Then discuss in groups and share their usage with the class. </a:t>
            </a:r>
          </a:p>
        </p:txBody>
      </p:sp>
      <p:sp>
        <p:nvSpPr>
          <p:cNvPr id="6" name="同心圆 36" title=""/>
          <p:cNvSpPr/>
          <p:nvPr/>
        </p:nvSpPr>
        <p:spPr>
          <a:xfrm>
            <a:off x="1545590" y="1674495"/>
            <a:ext cx="273050" cy="27305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文本框 99" title=""/>
          <p:cNvSpPr txBox="1"/>
          <p:nvPr/>
        </p:nvSpPr>
        <p:spPr>
          <a:xfrm>
            <a:off x="1296670" y="2921000"/>
            <a:ext cx="10011410" cy="3538220"/>
          </a:xfrm>
          <a:prstGeom prst="rect">
            <a:avLst/>
          </a:prstGeom>
          <a:noFill/>
          <a:ln w="9525">
            <a:noFill/>
          </a:ln>
        </p:spPr>
        <p:txBody>
          <a:bodyPr wrap="square">
            <a:spAutoFit/>
          </a:bodyPr>
          <a:lstStyle/>
          <a:p>
            <a:pPr indent="0"/>
            <a:r>
              <a:rPr lang="en-US" sz="2800" b="0">
                <a:solidFill>
                  <a:srgbClr val="00B0F0"/>
                </a:solidFill>
                <a:latin typeface="Times New Roman" panose="02020603050405020304" charset="0"/>
                <a:ea typeface="宋体" panose="02010600030101010101" pitchFamily="2" charset="-122"/>
                <a:cs typeface="Times New Roman" panose="02020603050405020304" charset="0"/>
              </a:rPr>
              <a:t>1 </a:t>
            </a:r>
            <a:r>
              <a:rPr lang="zh-CN" sz="2800" b="0">
                <a:solidFill>
                  <a:srgbClr val="00B0F0"/>
                </a:solidFill>
                <a:latin typeface="Times New Roman" panose="02020603050405020304" charset="0"/>
                <a:ea typeface="宋体" panose="02010600030101010101" pitchFamily="2" charset="-122"/>
                <a:cs typeface="Times New Roman" panose="02020603050405020304" charset="0"/>
              </a:rPr>
              <a:t>be obsessed with痴迷于</a:t>
            </a:r>
            <a:endParaRPr lang="zh-CN" sz="2800" b="0">
              <a:latin typeface="Times New Roman" panose="02020603050405020304" charset="0"/>
              <a:ea typeface="宋体" panose="02010600030101010101" pitchFamily="2" charset="-122"/>
              <a:cs typeface="Times New Roman" panose="02020603050405020304" charset="0"/>
            </a:endParaRPr>
          </a:p>
          <a:p>
            <a:pPr indent="0"/>
            <a:r>
              <a:rPr lang="zh-CN" sz="2800" b="0">
                <a:latin typeface="Times New Roman" panose="02020603050405020304" charset="0"/>
                <a:ea typeface="宋体" panose="02010600030101010101" pitchFamily="2" charset="-122"/>
                <a:cs typeface="Times New Roman" panose="02020603050405020304" charset="0"/>
              </a:rPr>
              <a:t>【教材原文】</a:t>
            </a:r>
            <a:r>
              <a:rPr lang="en-US" sz="2800" b="0">
                <a:latin typeface="Times New Roman" panose="02020603050405020304" charset="0"/>
                <a:ea typeface="宋体" panose="02010600030101010101" pitchFamily="2" charset="-122"/>
                <a:cs typeface="Times New Roman" panose="02020603050405020304" charset="0"/>
              </a:rPr>
              <a:t>As a young boy, he was obsessed with aeroplanes,... </a:t>
            </a:r>
            <a:r>
              <a:rPr lang="zh-CN" sz="2800" b="0">
                <a:latin typeface="Times New Roman" panose="02020603050405020304" charset="0"/>
                <a:ea typeface="宋体" panose="02010600030101010101" pitchFamily="2" charset="-122"/>
                <a:cs typeface="Times New Roman" panose="02020603050405020304" charset="0"/>
              </a:rPr>
              <a:t>作为一个小男孩，他痴迷于飞机，</a:t>
            </a:r>
            <a:r>
              <a:rPr lang="en-US" sz="2800" b="0">
                <a:latin typeface="Times New Roman" panose="02020603050405020304" charset="0"/>
                <a:ea typeface="宋体" panose="02010600030101010101" pitchFamily="2" charset="-122"/>
                <a:cs typeface="Times New Roman" panose="02020603050405020304" charset="0"/>
              </a:rPr>
              <a:t>......</a:t>
            </a:r>
            <a:endParaRPr lang="zh-CN" sz="2800" b="0">
              <a:latin typeface="Times New Roman" panose="02020603050405020304" charset="0"/>
              <a:ea typeface="宋体" panose="02010600030101010101" pitchFamily="2" charset="-122"/>
              <a:cs typeface="Times New Roman" panose="02020603050405020304" charset="0"/>
            </a:endParaRPr>
          </a:p>
          <a:p>
            <a:pPr indent="0"/>
            <a:r>
              <a:rPr lang="zh-CN" sz="2800" b="0">
                <a:latin typeface="Times New Roman" panose="02020603050405020304" charset="0"/>
                <a:ea typeface="宋体" panose="02010600030101010101" pitchFamily="2" charset="-122"/>
                <a:cs typeface="Times New Roman" panose="02020603050405020304" charset="0"/>
              </a:rPr>
              <a:t>【知识归纳】</a:t>
            </a:r>
          </a:p>
          <a:p>
            <a:pPr indent="0"/>
            <a:r>
              <a:rPr lang="zh-CN" sz="2800" b="0">
                <a:latin typeface="Times New Roman" panose="02020603050405020304" charset="0"/>
                <a:ea typeface="宋体" panose="02010600030101010101" pitchFamily="2" charset="-122"/>
                <a:cs typeface="Times New Roman" panose="02020603050405020304" charset="0"/>
              </a:rPr>
              <a:t>（1）obsessed adj.（对）痴迷的，受困扰的</a:t>
            </a:r>
          </a:p>
          <a:p>
            <a:pPr indent="0"/>
            <a:r>
              <a:rPr lang="zh-CN" sz="2800" b="0">
                <a:latin typeface="Times New Roman" panose="02020603050405020304" charset="0"/>
                <a:ea typeface="宋体" panose="02010600030101010101" pitchFamily="2" charset="-122"/>
                <a:cs typeface="Times New Roman" panose="02020603050405020304" charset="0"/>
              </a:rPr>
              <a:t>（2）obsess vt.</a:t>
            </a:r>
            <a:r>
              <a:rPr lang="en-US" sz="2800" b="0">
                <a:latin typeface="Times New Roman" panose="02020603050405020304" charset="0"/>
                <a:ea typeface="宋体" panose="02010600030101010101" pitchFamily="2" charset="-122"/>
                <a:cs typeface="Times New Roman" panose="02020603050405020304" charset="0"/>
              </a:rPr>
              <a:t> </a:t>
            </a:r>
            <a:r>
              <a:rPr lang="zh-CN" sz="2800" b="0">
                <a:latin typeface="Times New Roman" panose="02020603050405020304" charset="0"/>
                <a:ea typeface="宋体" panose="02010600030101010101" pitchFamily="2" charset="-122"/>
                <a:cs typeface="Times New Roman" panose="02020603050405020304" charset="0"/>
              </a:rPr>
              <a:t>使痴迷，使迷恋，使着迷</a:t>
            </a:r>
          </a:p>
          <a:p>
            <a:pPr indent="0"/>
            <a:r>
              <a:rPr lang="zh-CN" sz="2800" b="0">
                <a:latin typeface="Times New Roman" panose="02020603050405020304" charset="0"/>
                <a:ea typeface="宋体" panose="02010600030101010101" pitchFamily="2" charset="-122"/>
                <a:cs typeface="Times New Roman" panose="02020603050405020304" charset="0"/>
              </a:rPr>
              <a:t>（3）obsession n.</a:t>
            </a:r>
            <a:r>
              <a:rPr lang="en-US" sz="2800" b="0">
                <a:latin typeface="Times New Roman" panose="02020603050405020304" charset="0"/>
                <a:ea typeface="宋体" panose="02010600030101010101" pitchFamily="2" charset="-122"/>
                <a:cs typeface="Times New Roman" panose="02020603050405020304" charset="0"/>
              </a:rPr>
              <a:t> </a:t>
            </a:r>
            <a:r>
              <a:rPr lang="zh-CN" sz="2800" b="0">
                <a:latin typeface="Times New Roman" panose="02020603050405020304" charset="0"/>
                <a:ea typeface="宋体" panose="02010600030101010101" pitchFamily="2" charset="-122"/>
                <a:cs typeface="Times New Roman" panose="02020603050405020304" charset="0"/>
              </a:rPr>
              <a:t>痴迷，着魔，困扰</a:t>
            </a:r>
            <a:endParaRPr lang="en-US" sz="2800" b="0">
              <a:latin typeface="Times New Roman" panose="02020603050405020304" charset="0"/>
              <a:ea typeface="宋体" panose="02010600030101010101" pitchFamily="2" charset="-122"/>
              <a:cs typeface="Times New Roman" panose="02020603050405020304" charset="0"/>
            </a:endParaRPr>
          </a:p>
          <a:p>
            <a:pPr indent="0"/>
            <a:r>
              <a:rPr lang="en-US" sz="2800" b="0">
                <a:latin typeface="Times New Roman" panose="02020603050405020304" charset="0"/>
                <a:ea typeface="宋体" panose="02010600030101010101" pitchFamily="2" charset="-122"/>
                <a:cs typeface="Times New Roman" panose="02020603050405020304" charset="0"/>
              </a:rPr>
              <a:t>obsession with. </a:t>
            </a:r>
            <a:r>
              <a:rPr lang="zh-CN" sz="2800" b="0">
                <a:latin typeface="Times New Roman" panose="02020603050405020304" charset="0"/>
                <a:ea typeface="宋体" panose="02010600030101010101" pitchFamily="2" charset="-122"/>
                <a:cs typeface="Times New Roman" panose="02020603050405020304" charset="0"/>
              </a:rPr>
              <a:t>对</a:t>
            </a:r>
            <a:r>
              <a:rPr lang="en-US" sz="2800" b="0">
                <a:latin typeface="Times New Roman" panose="02020603050405020304" charset="0"/>
                <a:ea typeface="宋体" panose="02010600030101010101" pitchFamily="2" charset="-122"/>
                <a:cs typeface="Times New Roman" panose="02020603050405020304" charset="0"/>
              </a:rPr>
              <a:t>......</a:t>
            </a:r>
            <a:r>
              <a:rPr lang="zh-CN" sz="2800" b="0">
                <a:latin typeface="Times New Roman" panose="02020603050405020304" charset="0"/>
                <a:ea typeface="宋体" panose="02010600030101010101" pitchFamily="2" charset="-122"/>
                <a:cs typeface="Times New Roman" panose="02020603050405020304" charset="0"/>
              </a:rPr>
              <a:t>的痴迷</a:t>
            </a:r>
            <a:endParaRPr lang="zh-CN" altLang="en-US" sz="2800">
              <a:latin typeface="Times New Roman" panose="02020603050405020304" charset="0"/>
              <a:cs typeface="Times New Roman" panose="02020603050405020304"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1" name="组合 20" title=""/>
          <p:cNvGrpSpPr/>
          <p:nvPr/>
        </p:nvGrpSpPr>
        <p:grpSpPr>
          <a:xfrm>
            <a:off x="141605" y="147186"/>
            <a:ext cx="2607503" cy="720784"/>
            <a:chOff x="304" y="1317"/>
            <a:chExt cx="3600" cy="995"/>
          </a:xfrm>
        </p:grpSpPr>
        <p:sp>
          <p:nvSpPr>
            <p:cNvPr id="22" name="矩形 3"/>
            <p:cNvSpPr>
              <a:spLocks noChangeArrowheads="1"/>
            </p:cNvSpPr>
            <p:nvPr/>
          </p:nvSpPr>
          <p:spPr bwMode="auto">
            <a:xfrm>
              <a:off x="1889" y="1656"/>
              <a:ext cx="1368"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rPr>
                <a:t>教学目</a:t>
              </a:r>
            </a:p>
          </p:txBody>
        </p:sp>
        <p:grpSp>
          <p:nvGrpSpPr>
            <p:cNvPr id="23" name="组合 22"/>
            <p:cNvGrpSpPr/>
            <p:nvPr/>
          </p:nvGrpSpPr>
          <p:grpSpPr>
            <a:xfrm>
              <a:off x="898" y="1383"/>
              <a:ext cx="3006" cy="883"/>
              <a:chOff x="903371" y="249943"/>
              <a:chExt cx="2313048" cy="679699"/>
            </a:xfrm>
          </p:grpSpPr>
          <p:sp>
            <p:nvSpPr>
              <p:cNvPr id="28" name="任意多边形 44"/>
              <p:cNvSpPr/>
              <p:nvPr/>
            </p:nvSpPr>
            <p:spPr bwMode="auto">
              <a:xfrm>
                <a:off x="903371" y="249943"/>
                <a:ext cx="2312527"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29" name="任意多边形 45"/>
              <p:cNvSpPr/>
              <p:nvPr/>
            </p:nvSpPr>
            <p:spPr bwMode="auto">
              <a:xfrm>
                <a:off x="1091742" y="333643"/>
                <a:ext cx="2124677"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r>
                  <a:rPr lang="zh-CN" altLang="en-US" sz="2800">
                    <a:solidFill>
                      <a:srgbClr val="FF0000"/>
                    </a:solidFill>
                    <a:latin typeface="Times New Roman" panose="02020603050405020304" charset="0"/>
                    <a:cs typeface="Times New Roman" panose="02020603050405020304" charset="0"/>
                  </a:rPr>
                  <a:t>    </a:t>
                </a:r>
                <a:r>
                  <a:rPr lang="en-US" altLang="zh-CN" sz="2800" b="1">
                    <a:solidFill>
                      <a:srgbClr val="FF0000"/>
                    </a:solidFill>
                    <a:latin typeface="Times New Roman" panose="02020603050405020304" charset="0"/>
                    <a:ea typeface="黑体" panose="02010609060101010101" charset="-122"/>
                    <a:cs typeface="Times New Roman" panose="02020603050405020304" charset="0"/>
                  </a:rPr>
                  <a:t>Lead-in</a:t>
                </a:r>
              </a:p>
            </p:txBody>
          </p:sp>
        </p:grpSp>
        <p:grpSp>
          <p:nvGrpSpPr>
            <p:cNvPr id="24" name="组合 23"/>
            <p:cNvGrpSpPr/>
            <p:nvPr/>
          </p:nvGrpSpPr>
          <p:grpSpPr>
            <a:xfrm rot="16200000">
              <a:off x="277" y="1344"/>
              <a:ext cx="995" cy="941"/>
              <a:chOff x="8439635" y="3544647"/>
              <a:chExt cx="1611146" cy="1523783"/>
            </a:xfrm>
          </p:grpSpPr>
          <p:sp>
            <p:nvSpPr>
              <p:cNvPr id="26" name="Freeform 5"/>
              <p:cNvSpPr/>
              <p:nvPr/>
            </p:nvSpPr>
            <p:spPr bwMode="auto">
              <a:xfrm rot="5400000">
                <a:off x="8483316" y="3500966"/>
                <a:ext cx="1523783"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ndParaRPr>
              </a:p>
            </p:txBody>
          </p:sp>
          <p:sp>
            <p:nvSpPr>
              <p:cNvPr id="27" name="Freeform 5"/>
              <p:cNvSpPr/>
              <p:nvPr/>
            </p:nvSpPr>
            <p:spPr bwMode="auto">
              <a:xfrm rot="5400000">
                <a:off x="8582830" y="3689401"/>
                <a:ext cx="1324743"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D9CA"/>
              </a:solidFill>
              <a:ln w="15875">
                <a:gradFill flip="none" rotWithShape="1">
                  <a:gsLst>
                    <a:gs pos="0">
                      <a:schemeClr val="bg1">
                        <a:lumMod val="65000"/>
                      </a:schemeClr>
                    </a:gs>
                    <a:gs pos="100000">
                      <a:schemeClr val="bg1"/>
                    </a:gs>
                  </a:gsLst>
                  <a:lin ang="2700000" scaled="1"/>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ndParaRPr>
              </a:p>
            </p:txBody>
          </p:sp>
        </p:grpSp>
      </p:grpSp>
      <p:pic>
        <p:nvPicPr>
          <p:cNvPr id="30722" name="图片 4" title=""/>
          <p:cNvPicPr>
            <a:picLocks noChangeAspect="1"/>
          </p:cNvPicPr>
          <p:nvPr/>
        </p:nvPicPr>
        <p:blipFill>
          <a:blip r:embed="rId2">
            <a:clrChange>
              <a:clrFrom>
                <a:srgbClr val="FFFFFF"/>
              </a:clrFrom>
              <a:clrTo>
                <a:srgbClr val="FFFFFF">
                  <a:alpha val="0"/>
                </a:srgbClr>
              </a:clrTo>
            </a:clrChange>
          </a:blip>
          <a:srcRect b="17969"/>
          <a:stretch>
            <a:fillRect/>
          </a:stretch>
        </p:blipFill>
        <p:spPr>
          <a:xfrm>
            <a:off x="4335145" y="769938"/>
            <a:ext cx="5940425" cy="3656012"/>
          </a:xfrm>
          <a:prstGeom prst="rect">
            <a:avLst/>
          </a:prstGeom>
          <a:noFill/>
          <a:ln w="9525">
            <a:noFill/>
          </a:ln>
        </p:spPr>
      </p:pic>
      <p:pic>
        <p:nvPicPr>
          <p:cNvPr id="2" name="图片 1" title=""/>
          <p:cNvPicPr>
            <a:picLocks noChangeAspect="1"/>
          </p:cNvPicPr>
          <p:nvPr/>
        </p:nvPicPr>
        <p:blipFill>
          <a:blip r:embed="rId3"/>
          <a:stretch>
            <a:fillRect/>
          </a:stretch>
        </p:blipFill>
        <p:spPr>
          <a:xfrm>
            <a:off x="1729739" y="929601"/>
            <a:ext cx="2665064" cy="4841247"/>
          </a:xfrm>
          <a:prstGeom prst="ellipse">
            <a:avLst/>
          </a:prstGeom>
          <a:ln>
            <a:noFill/>
          </a:ln>
          <a:effectLst>
            <a:softEdge rad="112500"/>
          </a:effectLst>
        </p:spPr>
      </p:pic>
      <p:sp>
        <p:nvSpPr>
          <p:cNvPr id="3" name="文本框 2" title=""/>
          <p:cNvSpPr txBox="1"/>
          <p:nvPr/>
        </p:nvSpPr>
        <p:spPr>
          <a:xfrm>
            <a:off x="4552950" y="4425950"/>
            <a:ext cx="6590030" cy="1383665"/>
          </a:xfrm>
          <a:prstGeom prst="rect">
            <a:avLst/>
          </a:prstGeom>
          <a:noFill/>
        </p:spPr>
        <p:txBody>
          <a:bodyPr wrap="square" rtlCol="0">
            <a:spAutoFit/>
          </a:bodyPr>
          <a:lstStyle/>
          <a:p>
            <a:r>
              <a:rPr lang="en-US" altLang="zh-CN" sz="2800">
                <a:latin typeface="Times New Roman" panose="02020603050405020304" charset="0"/>
                <a:cs typeface="Times New Roman" panose="02020603050405020304" charset="0"/>
              </a:rPr>
              <a:t>1 Do you know which book these pictures are taken from?</a:t>
            </a:r>
          </a:p>
          <a:p>
            <a:r>
              <a:rPr lang="en-US" altLang="zh-CN" sz="2800">
                <a:latin typeface="Times New Roman" panose="02020603050405020304" charset="0"/>
                <a:cs typeface="Times New Roman" panose="02020603050405020304" charset="0"/>
              </a:rPr>
              <a:t>2 Can you share the main idea of the book? </a:t>
            </a:r>
          </a:p>
        </p:txBody>
      </p:sp>
    </p:spTree>
    <p:custDataLst>
      <p:tags r:id="rId4"/>
    </p:custData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586230" y="1429385"/>
            <a:ext cx="7874635" cy="2245360"/>
          </a:xfrm>
          <a:prstGeom prst="rect">
            <a:avLst/>
          </a:prstGeom>
          <a:noFill/>
          <a:ln w="9525">
            <a:noFill/>
          </a:ln>
        </p:spPr>
        <p:txBody>
          <a:bodyPr wrap="square">
            <a:spAutoFit/>
          </a:bodyPr>
          <a:lstStyle/>
          <a:p>
            <a:pPr indent="0"/>
            <a:r>
              <a:rPr lang="zh-CN" sz="2800" b="0">
                <a:latin typeface="Times New Roman" panose="02020603050405020304" charset="0"/>
                <a:ea typeface="宋体" panose="02010600030101010101" pitchFamily="2" charset="-122"/>
                <a:cs typeface="Times New Roman" panose="02020603050405020304" charset="0"/>
              </a:rPr>
              <a:t>【即学即用】单句语法填空</a:t>
            </a:r>
            <a:endParaRPr lang="en-US" sz="2800" b="0">
              <a:latin typeface="Times New Roman" panose="02020603050405020304" charset="0"/>
              <a:ea typeface="宋体" panose="02010600030101010101" pitchFamily="2" charset="-122"/>
              <a:cs typeface="Times New Roman" panose="02020603050405020304" charset="0"/>
            </a:endParaRPr>
          </a:p>
          <a:p>
            <a:pPr indent="0"/>
            <a:r>
              <a:rPr lang="en-US" sz="2800" b="0">
                <a:latin typeface="Times New Roman" panose="02020603050405020304" charset="0"/>
                <a:ea typeface="宋体" panose="02010600030101010101" pitchFamily="2" charset="-122"/>
                <a:cs typeface="Times New Roman" panose="02020603050405020304" charset="0"/>
              </a:rPr>
              <a:t>(1) He’s so ____________ (obsess) with the football game that he can’t focus on what his father is saying.</a:t>
            </a:r>
          </a:p>
          <a:p>
            <a:pPr indent="0"/>
            <a:r>
              <a:rPr lang="en-US" sz="2800" b="0">
                <a:latin typeface="Times New Roman" panose="02020603050405020304" charset="0"/>
                <a:ea typeface="宋体" panose="02010600030101010101" pitchFamily="2" charset="-122"/>
                <a:cs typeface="Times New Roman" panose="02020603050405020304" charset="0"/>
              </a:rPr>
              <a:t>(2) This novel is based on a real-life incident of a man’s ___________ (obsess) with the famous actress.</a:t>
            </a:r>
            <a:endParaRPr lang="zh-CN" altLang="en-US" sz="2800">
              <a:latin typeface="Times New Roman" panose="02020603050405020304" charset="0"/>
              <a:cs typeface="Times New Roman" panose="02020603050405020304" charset="0"/>
            </a:endParaRPr>
          </a:p>
        </p:txBody>
      </p:sp>
      <p:sp>
        <p:nvSpPr>
          <p:cNvPr id="2" name="文本框 1" title=""/>
          <p:cNvSpPr txBox="1"/>
          <p:nvPr/>
        </p:nvSpPr>
        <p:spPr>
          <a:xfrm>
            <a:off x="3778250" y="1842135"/>
            <a:ext cx="1447800" cy="521970"/>
          </a:xfrm>
          <a:prstGeom prst="rect">
            <a:avLst/>
          </a:prstGeom>
          <a:noFill/>
        </p:spPr>
        <p:txBody>
          <a:bodyPr wrap="none" rtlCol="0" anchor="t">
            <a:spAutoFit/>
          </a:bodyPr>
          <a:lstStyle/>
          <a:p>
            <a:r>
              <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obsessed</a:t>
            </a:r>
            <a:endParaRPr lang="en-US"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title=""/>
          <p:cNvSpPr txBox="1"/>
          <p:nvPr/>
        </p:nvSpPr>
        <p:spPr>
          <a:xfrm>
            <a:off x="2811780" y="3152775"/>
            <a:ext cx="1566545" cy="521970"/>
          </a:xfrm>
          <a:prstGeom prst="rect">
            <a:avLst/>
          </a:prstGeom>
          <a:noFill/>
        </p:spPr>
        <p:txBody>
          <a:bodyPr wrap="none" rtlCol="0" anchor="t">
            <a:spAutoFit/>
          </a:bodyPr>
          <a:lstStyle/>
          <a:p>
            <a:r>
              <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obsession</a:t>
            </a:r>
            <a:endParaRPr lang="en-US"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title=""/>
          <p:cNvSpPr txBox="1"/>
          <p:nvPr/>
        </p:nvSpPr>
        <p:spPr>
          <a:xfrm>
            <a:off x="1586230" y="3740150"/>
            <a:ext cx="8484870" cy="1814830"/>
          </a:xfrm>
          <a:prstGeom prst="rect">
            <a:avLst/>
          </a:prstGeom>
          <a:noFill/>
          <a:ln w="9525">
            <a:noFill/>
          </a:ln>
        </p:spPr>
        <p:txBody>
          <a:bodyPr wrap="square">
            <a:spAutoFit/>
          </a:bodyPr>
          <a:lstStyle/>
          <a:p>
            <a:pPr indent="0"/>
            <a:r>
              <a:rPr lang="en-US" sz="2800" b="0">
                <a:solidFill>
                  <a:srgbClr val="00B0F0"/>
                </a:solidFill>
                <a:latin typeface="Times New Roman" panose="02020603050405020304" charset="0"/>
                <a:ea typeface="宋体" panose="02010600030101010101" pitchFamily="2" charset="-122"/>
                <a:cs typeface="Times New Roman" panose="02020603050405020304" charset="0"/>
              </a:rPr>
              <a:t>2 </a:t>
            </a:r>
            <a:r>
              <a:rPr lang="zh-CN" sz="2800" b="0">
                <a:solidFill>
                  <a:srgbClr val="00B0F0"/>
                </a:solidFill>
                <a:latin typeface="Times New Roman" panose="02020603050405020304" charset="0"/>
                <a:ea typeface="宋体" panose="02010600030101010101" pitchFamily="2" charset="-122"/>
                <a:cs typeface="Times New Roman" panose="02020603050405020304" charset="0"/>
              </a:rPr>
              <a:t>in the act of doing..正在；正在做的过程中</a:t>
            </a:r>
          </a:p>
          <a:p>
            <a:pPr indent="0"/>
            <a:r>
              <a:rPr lang="zh-CN" sz="2800" b="0">
                <a:latin typeface="Times New Roman" panose="02020603050405020304" charset="0"/>
                <a:ea typeface="宋体" panose="02010600030101010101" pitchFamily="2" charset="-122"/>
                <a:cs typeface="Times New Roman" panose="02020603050405020304" charset="0"/>
              </a:rPr>
              <a:t>【教材原文】</a:t>
            </a:r>
            <a:r>
              <a:rPr lang="en-US" sz="2800" b="0">
                <a:latin typeface="Times New Roman" panose="02020603050405020304" charset="0"/>
                <a:ea typeface="宋体" panose="02010600030101010101" pitchFamily="2" charset="-122"/>
                <a:cs typeface="Times New Roman" panose="02020603050405020304" charset="0"/>
              </a:rPr>
              <a:t>It was a picture of a boa constrictor in the act of swallowing an animal.</a:t>
            </a:r>
            <a:endParaRPr lang="zh-CN" sz="2800" b="0">
              <a:latin typeface="Times New Roman" panose="02020603050405020304" charset="0"/>
              <a:ea typeface="宋体" panose="02010600030101010101" pitchFamily="2" charset="-122"/>
              <a:cs typeface="Times New Roman" panose="02020603050405020304" charset="0"/>
            </a:endParaRPr>
          </a:p>
          <a:p>
            <a:pPr indent="0"/>
            <a:r>
              <a:rPr lang="zh-CN" sz="2800" b="0">
                <a:latin typeface="Times New Roman" panose="02020603050405020304" charset="0"/>
                <a:ea typeface="宋体" panose="02010600030101010101" pitchFamily="2" charset="-122"/>
                <a:cs typeface="Times New Roman" panose="02020603050405020304" charset="0"/>
              </a:rPr>
              <a:t>这是一幅蟒蛇正在吞咽一只动物的图片。</a:t>
            </a:r>
            <a:endParaRPr lang="zh-CN" altLang="en-US" sz="2800">
              <a:latin typeface="Times New Roman" panose="02020603050405020304" charset="0"/>
              <a:cs typeface="Times New Roman" panose="02020603050405020304"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110615" y="1306830"/>
            <a:ext cx="9970770" cy="3969385"/>
          </a:xfrm>
          <a:prstGeom prst="rect">
            <a:avLst/>
          </a:prstGeom>
          <a:noFill/>
          <a:ln w="9525">
            <a:noFill/>
          </a:ln>
        </p:spPr>
        <p:txBody>
          <a:bodyPr wrap="square">
            <a:spAutoFit/>
          </a:bodyPr>
          <a:lstStyle/>
          <a:p>
            <a:pPr indent="0"/>
            <a:r>
              <a:rPr lang="zh-CN" sz="2800" b="0">
                <a:latin typeface="Times New Roman" panose="02020603050405020304" charset="0"/>
                <a:ea typeface="宋体" panose="02010600030101010101" pitchFamily="2" charset="-122"/>
                <a:cs typeface="Times New Roman" panose="02020603050405020304" charset="0"/>
              </a:rPr>
              <a:t>【知识归纳】</a:t>
            </a:r>
          </a:p>
          <a:p>
            <a:pPr indent="0"/>
            <a:r>
              <a:rPr lang="zh-CN" sz="2800" b="0">
                <a:latin typeface="Times New Roman" panose="02020603050405020304" charset="0"/>
                <a:ea typeface="宋体" panose="02010600030101010101" pitchFamily="2" charset="-122"/>
                <a:cs typeface="Times New Roman" panose="02020603050405020304" charset="0"/>
              </a:rPr>
              <a:t>catch sb.in the act（of doing sth.）当场抓住某人（在做非法之事）</a:t>
            </a:r>
          </a:p>
          <a:p>
            <a:pPr indent="0"/>
            <a:r>
              <a:rPr lang="zh-CN" sz="2800" b="0">
                <a:latin typeface="Times New Roman" panose="02020603050405020304" charset="0"/>
                <a:ea typeface="宋体" panose="02010600030101010101" pitchFamily="2" charset="-122"/>
                <a:cs typeface="Times New Roman" panose="02020603050405020304" charset="0"/>
              </a:rPr>
              <a:t>an act of kindness善行</a:t>
            </a:r>
          </a:p>
          <a:p>
            <a:pPr indent="0"/>
            <a:r>
              <a:rPr lang="zh-CN" sz="2800" b="0">
                <a:latin typeface="Times New Roman" panose="02020603050405020304" charset="0"/>
                <a:ea typeface="宋体" panose="02010600030101010101" pitchFamily="2" charset="-122"/>
                <a:cs typeface="Times New Roman" panose="02020603050405020304" charset="0"/>
              </a:rPr>
              <a:t>act as 充当</a:t>
            </a:r>
          </a:p>
          <a:p>
            <a:pPr indent="0"/>
            <a:r>
              <a:rPr lang="zh-CN" sz="2800" b="0">
                <a:latin typeface="Times New Roman" panose="02020603050405020304" charset="0"/>
                <a:ea typeface="宋体" panose="02010600030101010101" pitchFamily="2" charset="-122"/>
                <a:cs typeface="Times New Roman" panose="02020603050405020304" charset="0"/>
              </a:rPr>
              <a:t>【即学即用】完成句子</a:t>
            </a:r>
            <a:endParaRPr lang="en-US" sz="2800" b="0">
              <a:latin typeface="Times New Roman" panose="02020603050405020304" charset="0"/>
              <a:ea typeface="宋体" panose="02010600030101010101" pitchFamily="2" charset="-122"/>
              <a:cs typeface="Times New Roman" panose="02020603050405020304" charset="0"/>
            </a:endParaRPr>
          </a:p>
          <a:p>
            <a:pPr indent="0"/>
            <a:r>
              <a:rPr lang="en-US" sz="2800" b="0">
                <a:latin typeface="Times New Roman" panose="02020603050405020304" charset="0"/>
                <a:ea typeface="宋体" panose="02010600030101010101" pitchFamily="2" charset="-122"/>
                <a:cs typeface="Times New Roman" panose="02020603050405020304" charset="0"/>
              </a:rPr>
              <a:t>(1) He _______________________</a:t>
            </a:r>
            <a:r>
              <a:rPr lang="zh-CN" sz="2800" b="0">
                <a:latin typeface="Times New Roman" panose="02020603050405020304" charset="0"/>
                <a:ea typeface="宋体" panose="02010600030101010101" pitchFamily="2" charset="-122"/>
                <a:cs typeface="Times New Roman" panose="02020603050405020304" charset="0"/>
              </a:rPr>
              <a:t>（被当场抓住）</a:t>
            </a:r>
            <a:r>
              <a:rPr lang="en-US" sz="2800" b="0">
                <a:latin typeface="Times New Roman" panose="02020603050405020304" charset="0"/>
                <a:ea typeface="宋体" panose="02010600030101010101" pitchFamily="2" charset="-122"/>
                <a:cs typeface="Times New Roman" panose="02020603050405020304" charset="0"/>
              </a:rPr>
              <a:t>breaking into the house.</a:t>
            </a:r>
          </a:p>
          <a:p>
            <a:pPr indent="0"/>
            <a:r>
              <a:rPr lang="en-US" sz="2800" b="0">
                <a:latin typeface="Times New Roman" panose="02020603050405020304" charset="0"/>
                <a:ea typeface="宋体" panose="02010600030101010101" pitchFamily="2" charset="-122"/>
                <a:cs typeface="Times New Roman" panose="02020603050405020304" charset="0"/>
              </a:rPr>
              <a:t>(2) The old man is good-hearted, and I have seen him do many _______________</a:t>
            </a:r>
            <a:r>
              <a:rPr lang="zh-CN" sz="2800" b="0">
                <a:latin typeface="Times New Roman" panose="02020603050405020304" charset="0"/>
                <a:ea typeface="宋体" panose="02010600030101010101" pitchFamily="2" charset="-122"/>
                <a:cs typeface="Times New Roman" panose="02020603050405020304" charset="0"/>
              </a:rPr>
              <a:t>（善行）</a:t>
            </a:r>
            <a:r>
              <a:rPr lang="en-US" sz="2800" b="0">
                <a:latin typeface="Times New Roman" panose="02020603050405020304" charset="0"/>
                <a:ea typeface="宋体" panose="02010600030101010101" pitchFamily="2" charset="-122"/>
                <a:cs typeface="Times New Roman" panose="02020603050405020304" charset="0"/>
              </a:rPr>
              <a:t>.</a:t>
            </a:r>
            <a:endParaRPr lang="zh-CN" altLang="en-US" sz="2800">
              <a:latin typeface="Times New Roman" panose="02020603050405020304" charset="0"/>
              <a:cs typeface="Times New Roman" panose="02020603050405020304" charset="0"/>
            </a:endParaRPr>
          </a:p>
        </p:txBody>
      </p:sp>
      <p:sp>
        <p:nvSpPr>
          <p:cNvPr id="2" name="文本框 1" title=""/>
          <p:cNvSpPr txBox="1"/>
          <p:nvPr/>
        </p:nvSpPr>
        <p:spPr>
          <a:xfrm>
            <a:off x="2557780" y="3441065"/>
            <a:ext cx="3702050"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charset="0"/>
                <a:ea typeface="宋体" panose="02010600030101010101" pitchFamily="2" charset="-122"/>
              </a:rPr>
              <a:t>was caught in the act of</a:t>
            </a:r>
            <a:endParaRPr lang="en-US" altLang="en-US" sz="2800" b="0">
              <a:solidFill>
                <a:srgbClr val="FF0000"/>
              </a:solidFill>
              <a:latin typeface="Times New Roman" panose="02020603050405020304" charset="0"/>
              <a:ea typeface="宋体" panose="02010600030101010101" pitchFamily="2" charset="-122"/>
            </a:endParaRPr>
          </a:p>
        </p:txBody>
      </p:sp>
      <p:sp>
        <p:nvSpPr>
          <p:cNvPr id="3" name="文本框 2" title=""/>
          <p:cNvSpPr txBox="1"/>
          <p:nvPr/>
        </p:nvSpPr>
        <p:spPr>
          <a:xfrm>
            <a:off x="1289685" y="4754245"/>
            <a:ext cx="2593975"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charset="0"/>
                <a:ea typeface="宋体" panose="02010600030101010101" pitchFamily="2" charset="-122"/>
              </a:rPr>
              <a:t>acts of kindness</a:t>
            </a:r>
            <a:endParaRPr lang="en-US" altLang="en-US" sz="2800" b="0">
              <a:solidFill>
                <a:srgbClr val="FF0000"/>
              </a:solidFill>
              <a:latin typeface="Times New Roman" panose="02020603050405020304"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215390" y="1329055"/>
            <a:ext cx="9761855" cy="3538220"/>
          </a:xfrm>
          <a:prstGeom prst="rect">
            <a:avLst/>
          </a:prstGeom>
          <a:noFill/>
          <a:ln w="9525">
            <a:noFill/>
          </a:ln>
        </p:spPr>
        <p:txBody>
          <a:bodyPr wrap="square">
            <a:spAutoFit/>
          </a:bodyPr>
          <a:lstStyle/>
          <a:p>
            <a:pPr indent="0"/>
            <a:r>
              <a:rPr lang="en-US" sz="2800" b="0">
                <a:solidFill>
                  <a:srgbClr val="00B0F0"/>
                </a:solidFill>
                <a:latin typeface="Times New Roman" panose="02020603050405020304" charset="0"/>
                <a:ea typeface="宋体" panose="02010600030101010101" pitchFamily="2" charset="-122"/>
                <a:cs typeface="Times New Roman" panose="02020603050405020304" charset="0"/>
              </a:rPr>
              <a:t>3 lay aside</a:t>
            </a:r>
            <a:r>
              <a:rPr lang="zh-CN" sz="2800" b="0">
                <a:solidFill>
                  <a:srgbClr val="00B0F0"/>
                </a:solidFill>
                <a:latin typeface="Times New Roman" panose="02020603050405020304" charset="0"/>
                <a:ea typeface="宋体" panose="02010600030101010101" pitchFamily="2" charset="-122"/>
                <a:cs typeface="Times New Roman" panose="02020603050405020304" charset="0"/>
              </a:rPr>
              <a:t>把</a:t>
            </a:r>
            <a:r>
              <a:rPr lang="en-US" sz="2800" b="0">
                <a:solidFill>
                  <a:srgbClr val="00B0F0"/>
                </a:solidFill>
                <a:latin typeface="Times New Roman" panose="02020603050405020304" charset="0"/>
                <a:ea typeface="宋体" panose="02010600030101010101" pitchFamily="2" charset="-122"/>
                <a:cs typeface="Times New Roman" panose="02020603050405020304" charset="0"/>
              </a:rPr>
              <a:t>......</a:t>
            </a:r>
            <a:r>
              <a:rPr lang="zh-CN" sz="2800" b="0">
                <a:solidFill>
                  <a:srgbClr val="00B0F0"/>
                </a:solidFill>
                <a:latin typeface="Times New Roman" panose="02020603050405020304" charset="0"/>
                <a:ea typeface="宋体" panose="02010600030101010101" pitchFamily="2" charset="-122"/>
                <a:cs typeface="Times New Roman" panose="02020603050405020304" charset="0"/>
              </a:rPr>
              <a:t>放在一边（或搁置一旁）；留存备用（相当于</a:t>
            </a:r>
            <a:r>
              <a:rPr lang="en-US" sz="2800" b="0">
                <a:solidFill>
                  <a:srgbClr val="00B0F0"/>
                </a:solidFill>
                <a:latin typeface="Times New Roman" panose="02020603050405020304" charset="0"/>
                <a:ea typeface="宋体" panose="02010600030101010101" pitchFamily="2" charset="-122"/>
                <a:cs typeface="Times New Roman" panose="02020603050405020304" charset="0"/>
              </a:rPr>
              <a:t>put aside, </a:t>
            </a:r>
            <a:r>
              <a:rPr lang="zh-CN" sz="2800" b="0">
                <a:solidFill>
                  <a:srgbClr val="00B0F0"/>
                </a:solidFill>
                <a:latin typeface="Times New Roman" panose="02020603050405020304" charset="0"/>
                <a:ea typeface="宋体" panose="02010600030101010101" pitchFamily="2" charset="-122"/>
                <a:cs typeface="Times New Roman" panose="02020603050405020304" charset="0"/>
              </a:rPr>
              <a:t>set aside）</a:t>
            </a:r>
            <a:endParaRPr lang="zh-CN" sz="2800" b="0">
              <a:latin typeface="Times New Roman" panose="02020603050405020304" charset="0"/>
              <a:ea typeface="宋体" panose="02010600030101010101" pitchFamily="2" charset="-122"/>
              <a:cs typeface="Times New Roman" panose="02020603050405020304" charset="0"/>
            </a:endParaRPr>
          </a:p>
          <a:p>
            <a:pPr indent="0"/>
            <a:r>
              <a:rPr lang="zh-CN" sz="2800" b="0">
                <a:latin typeface="Times New Roman" panose="02020603050405020304" charset="0"/>
                <a:ea typeface="宋体" panose="02010600030101010101" pitchFamily="2" charset="-122"/>
                <a:cs typeface="Times New Roman" panose="02020603050405020304" charset="0"/>
              </a:rPr>
              <a:t>【教材原文】</a:t>
            </a:r>
            <a:r>
              <a:rPr lang="en-US" sz="2800" b="0">
                <a:latin typeface="Times New Roman" panose="02020603050405020304" charset="0"/>
                <a:ea typeface="宋体" panose="02010600030101010101" pitchFamily="2" charset="-122"/>
                <a:cs typeface="Times New Roman" panose="02020603050405020304" charset="0"/>
              </a:rPr>
              <a:t>The grown-ups’ response, this time, was to advise me to lay aside my drawings of boa constrictors, whether from the inside or the outside, and </a:t>
            </a:r>
            <a:r>
              <a:rPr lang="en-US" sz="2800" b="1">
                <a:latin typeface="Times New Roman" panose="02020603050405020304" charset="0"/>
                <a:ea typeface="宋体" panose="02010600030101010101" pitchFamily="2" charset="-122"/>
                <a:cs typeface="Times New Roman" panose="02020603050405020304" charset="0"/>
              </a:rPr>
              <a:t>devote myself instead to</a:t>
            </a:r>
            <a:r>
              <a:rPr lang="en-US" sz="2800" b="0">
                <a:latin typeface="Times New Roman" panose="02020603050405020304" charset="0"/>
                <a:ea typeface="宋体" panose="02010600030101010101" pitchFamily="2" charset="-122"/>
                <a:cs typeface="Times New Roman" panose="02020603050405020304" charset="0"/>
              </a:rPr>
              <a:t> geography, history, arithmetic, grammar.</a:t>
            </a:r>
            <a:endParaRPr lang="zh-CN" sz="2800" b="0">
              <a:latin typeface="Times New Roman" panose="02020603050405020304" charset="0"/>
              <a:ea typeface="宋体" panose="02010600030101010101" pitchFamily="2" charset="-122"/>
              <a:cs typeface="Times New Roman" panose="02020603050405020304" charset="0"/>
            </a:endParaRPr>
          </a:p>
          <a:p>
            <a:pPr indent="0"/>
            <a:r>
              <a:rPr lang="zh-CN" sz="2800" b="0">
                <a:latin typeface="Times New Roman" panose="02020603050405020304" charset="0"/>
                <a:ea typeface="宋体" panose="02010600030101010101" pitchFamily="2" charset="-122"/>
                <a:cs typeface="Times New Roman" panose="02020603050405020304" charset="0"/>
              </a:rPr>
              <a:t>这次，大人的反应是建议我把蟒蛇的图画放一边，不管是从里还是从外的，而让我沉心于地理、历史、算术及语法。</a:t>
            </a:r>
            <a:endParaRPr lang="zh-CN" altLang="en-US" sz="2800">
              <a:latin typeface="Times New Roman" panose="02020603050405020304" charset="0"/>
              <a:cs typeface="Times New Roman" panose="02020603050405020304" charset="0"/>
            </a:endParaRPr>
          </a:p>
        </p:txBody>
      </p:sp>
    </p:spTree>
    <p:custDataLst>
      <p:tags r:id="rId2"/>
    </p:custData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760095" y="1875155"/>
            <a:ext cx="10961370" cy="3107690"/>
          </a:xfrm>
          <a:prstGeom prst="rect">
            <a:avLst/>
          </a:prstGeom>
          <a:noFill/>
          <a:ln w="9525">
            <a:noFill/>
          </a:ln>
        </p:spPr>
        <p:txBody>
          <a:bodyPr wrap="square">
            <a:spAutoFit/>
          </a:bodyPr>
          <a:lstStyle/>
          <a:p>
            <a:pPr indent="0"/>
            <a:r>
              <a:rPr lang="zh-CN" sz="2800" b="0">
                <a:latin typeface="Times New Roman" panose="02020603050405020304" charset="0"/>
                <a:ea typeface="宋体" panose="02010600030101010101" pitchFamily="2" charset="-122"/>
                <a:cs typeface="Times New Roman" panose="02020603050405020304" charset="0"/>
              </a:rPr>
              <a:t>此句中，whether from the inside or the outside为插入语，对上文进行补充说明与解释，不影响整个句子的结构。常见的插入语有形容词（短语）、副词（短语）、介词短语、非谓语动词（短语）、分句等。</a:t>
            </a:r>
          </a:p>
          <a:p>
            <a:pPr indent="0"/>
            <a:r>
              <a:rPr lang="zh-CN" sz="2800" b="0">
                <a:latin typeface="Times New Roman" panose="02020603050405020304" charset="0"/>
                <a:ea typeface="宋体" panose="02010600030101010101" pitchFamily="2" charset="-122"/>
                <a:cs typeface="Times New Roman" panose="02020603050405020304" charset="0"/>
              </a:rPr>
              <a:t>例如：Yes</a:t>
            </a:r>
            <a:r>
              <a:rPr lang="en-US" sz="2800" b="0">
                <a:latin typeface="Times New Roman" panose="02020603050405020304" charset="0"/>
                <a:ea typeface="宋体" panose="02010600030101010101" pitchFamily="2" charset="-122"/>
                <a:cs typeface="Times New Roman" panose="02020603050405020304" charset="0"/>
              </a:rPr>
              <a:t>, indeed, </a:t>
            </a:r>
            <a:r>
              <a:rPr lang="zh-CN" sz="2800" b="0">
                <a:latin typeface="Times New Roman" panose="02020603050405020304" charset="0"/>
                <a:ea typeface="宋体" panose="02010600030101010101" pitchFamily="2" charset="-122"/>
                <a:cs typeface="Times New Roman" panose="02020603050405020304" charset="0"/>
              </a:rPr>
              <a:t>I intend to go.</a:t>
            </a:r>
          </a:p>
          <a:p>
            <a:pPr indent="0"/>
            <a:r>
              <a:rPr lang="zh-CN" sz="2800" b="0">
                <a:latin typeface="Times New Roman" panose="02020603050405020304" charset="0"/>
                <a:ea typeface="宋体" panose="02010600030101010101" pitchFamily="2" charset="-122"/>
                <a:cs typeface="Times New Roman" panose="02020603050405020304" charset="0"/>
              </a:rPr>
              <a:t>（是的，我真的想去。）</a:t>
            </a:r>
          </a:p>
          <a:p>
            <a:pPr indent="0"/>
            <a:r>
              <a:rPr lang="zh-CN" sz="2800" b="0">
                <a:latin typeface="Times New Roman" panose="02020603050405020304" charset="0"/>
                <a:ea typeface="宋体" panose="02010600030101010101" pitchFamily="2" charset="-122"/>
                <a:cs typeface="Times New Roman" panose="02020603050405020304" charset="0"/>
              </a:rPr>
              <a:t>You may</a:t>
            </a:r>
            <a:r>
              <a:rPr lang="en-US" sz="2800" b="0">
                <a:latin typeface="Times New Roman" panose="02020603050405020304" charset="0"/>
                <a:ea typeface="宋体" panose="02010600030101010101" pitchFamily="2" charset="-122"/>
                <a:cs typeface="Times New Roman" panose="02020603050405020304" charset="0"/>
              </a:rPr>
              <a:t>, if you please, </a:t>
            </a:r>
            <a:r>
              <a:rPr lang="zh-CN" sz="2800" b="0">
                <a:latin typeface="Times New Roman" panose="02020603050405020304" charset="0"/>
                <a:ea typeface="宋体" panose="02010600030101010101" pitchFamily="2" charset="-122"/>
                <a:cs typeface="Times New Roman" panose="02020603050405020304" charset="0"/>
              </a:rPr>
              <a:t>come and join us in the game.</a:t>
            </a:r>
          </a:p>
          <a:p>
            <a:pPr indent="0"/>
            <a:r>
              <a:rPr lang="zh-CN" sz="2800" b="0">
                <a:latin typeface="Times New Roman" panose="02020603050405020304" charset="0"/>
                <a:ea typeface="宋体" panose="02010600030101010101" pitchFamily="2" charset="-122"/>
                <a:cs typeface="Times New Roman" panose="02020603050405020304" charset="0"/>
              </a:rPr>
              <a:t>（如果你愿意的话，你可以加人我们的游戏。）</a:t>
            </a:r>
            <a:endParaRPr lang="zh-CN" altLang="en-US" sz="2800">
              <a:latin typeface="Times New Roman" panose="02020603050405020304" charset="0"/>
              <a:cs typeface="Times New Roman" panose="02020603050405020304" charset="0"/>
            </a:endParaRPr>
          </a:p>
        </p:txBody>
      </p:sp>
    </p:spTree>
    <p:custDataLst>
      <p:tags r:id="rId2"/>
    </p:custData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1378585" y="1593215"/>
            <a:ext cx="8804910" cy="4225925"/>
          </a:xfrm>
          <a:prstGeom prst="rect">
            <a:avLst/>
          </a:prstGeom>
          <a:noFill/>
          <a:ln w="9525">
            <a:noFill/>
          </a:ln>
        </p:spPr>
        <p:txBody>
          <a:bodyPr wrap="square">
            <a:spAutoFit/>
          </a:bodyPr>
          <a:lstStyle/>
          <a:p>
            <a:pPr indent="0">
              <a:lnSpc>
                <a:spcPct val="120000"/>
              </a:lnSpc>
            </a:pPr>
            <a:r>
              <a:rPr lang="en-US" altLang="zh-CN" sz="2800" b="0">
                <a:latin typeface="Times New Roman" panose="02020603050405020304" charset="0"/>
                <a:ea typeface="宋体" panose="02010600030101010101" pitchFamily="2" charset="-122"/>
                <a:cs typeface="Times New Roman" panose="02020603050405020304" charset="0"/>
              </a:rPr>
              <a:t>  </a:t>
            </a:r>
            <a:r>
              <a:rPr lang="zh-CN" sz="2800" b="0">
                <a:latin typeface="Times New Roman" panose="02020603050405020304" charset="0"/>
                <a:ea typeface="宋体" panose="02010600030101010101" pitchFamily="2" charset="-122"/>
                <a:cs typeface="Times New Roman" panose="02020603050405020304" charset="0"/>
              </a:rPr>
              <a:t>devote oneself to致力于，献身于（to是介词）</a:t>
            </a:r>
          </a:p>
          <a:p>
            <a:pPr indent="0">
              <a:lnSpc>
                <a:spcPct val="120000"/>
              </a:lnSpc>
            </a:pPr>
            <a:r>
              <a:rPr lang="zh-CN" sz="2800" b="0">
                <a:latin typeface="Times New Roman" panose="02020603050405020304" charset="0"/>
                <a:ea typeface="宋体" panose="02010600030101010101" pitchFamily="2" charset="-122"/>
                <a:cs typeface="Times New Roman" panose="02020603050405020304" charset="0"/>
              </a:rPr>
              <a:t>（1）devote vt.</a:t>
            </a:r>
            <a:r>
              <a:rPr lang="en-US" sz="2800" b="0">
                <a:latin typeface="Times New Roman" panose="02020603050405020304" charset="0"/>
                <a:ea typeface="宋体" panose="02010600030101010101" pitchFamily="2" charset="-122"/>
                <a:cs typeface="Times New Roman" panose="02020603050405020304" charset="0"/>
              </a:rPr>
              <a:t> </a:t>
            </a:r>
            <a:r>
              <a:rPr lang="zh-CN" sz="2800" b="0">
                <a:latin typeface="Times New Roman" panose="02020603050405020304" charset="0"/>
                <a:ea typeface="宋体" panose="02010600030101010101" pitchFamily="2" charset="-122"/>
                <a:cs typeface="Times New Roman" panose="02020603050405020304" charset="0"/>
              </a:rPr>
              <a:t>献身，奉献，专心，致力</a:t>
            </a:r>
            <a:endParaRPr lang="en-US" sz="2800" b="0">
              <a:latin typeface="Times New Roman" panose="02020603050405020304" charset="0"/>
              <a:ea typeface="宋体" panose="02010600030101010101" pitchFamily="2" charset="-122"/>
              <a:cs typeface="Times New Roman" panose="02020603050405020304" charset="0"/>
            </a:endParaRPr>
          </a:p>
          <a:p>
            <a:pPr indent="0">
              <a:lnSpc>
                <a:spcPct val="120000"/>
              </a:lnSpc>
            </a:pPr>
            <a:r>
              <a:rPr lang="en-US" sz="2800" b="0">
                <a:latin typeface="Times New Roman" panose="02020603050405020304" charset="0"/>
                <a:ea typeface="宋体" panose="02010600030101010101" pitchFamily="2" charset="-122"/>
                <a:cs typeface="Times New Roman" panose="02020603050405020304" charset="0"/>
              </a:rPr>
              <a:t>devote one’</a:t>
            </a:r>
            <a:r>
              <a:rPr lang="zh-CN" sz="2800" b="0">
                <a:latin typeface="Times New Roman" panose="02020603050405020304" charset="0"/>
                <a:ea typeface="宋体" panose="02010600030101010101" pitchFamily="2" charset="-122"/>
                <a:cs typeface="Times New Roman" panose="02020603050405020304" charset="0"/>
              </a:rPr>
              <a:t>s time/energy/attention/...to（doing）sth.</a:t>
            </a:r>
          </a:p>
          <a:p>
            <a:pPr indent="0">
              <a:lnSpc>
                <a:spcPct val="120000"/>
              </a:lnSpc>
            </a:pPr>
            <a:r>
              <a:rPr lang="zh-CN" sz="2800" b="0">
                <a:latin typeface="Times New Roman" panose="02020603050405020304" charset="0"/>
                <a:ea typeface="宋体" panose="02010600030101010101" pitchFamily="2" charset="-122"/>
                <a:cs typeface="Times New Roman" panose="02020603050405020304" charset="0"/>
              </a:rPr>
              <a:t>把某人的时间/精力/注意力/</a:t>
            </a:r>
            <a:r>
              <a:rPr lang="en-US" sz="2800" b="0">
                <a:latin typeface="Times New Roman" panose="02020603050405020304" charset="0"/>
                <a:ea typeface="宋体" panose="02010600030101010101" pitchFamily="2" charset="-122"/>
                <a:cs typeface="Times New Roman" panose="02020603050405020304" charset="0"/>
              </a:rPr>
              <a:t>......</a:t>
            </a:r>
            <a:r>
              <a:rPr lang="zh-CN" sz="2800" b="0">
                <a:latin typeface="Times New Roman" panose="02020603050405020304" charset="0"/>
                <a:ea typeface="宋体" panose="02010600030101010101" pitchFamily="2" charset="-122"/>
                <a:cs typeface="Times New Roman" panose="02020603050405020304" charset="0"/>
              </a:rPr>
              <a:t>用到（做）某事上</a:t>
            </a:r>
          </a:p>
          <a:p>
            <a:pPr indent="0">
              <a:lnSpc>
                <a:spcPct val="120000"/>
              </a:lnSpc>
            </a:pPr>
            <a:r>
              <a:rPr lang="zh-CN" sz="2800" b="0">
                <a:latin typeface="Times New Roman" panose="02020603050405020304" charset="0"/>
                <a:ea typeface="宋体" panose="02010600030101010101" pitchFamily="2" charset="-122"/>
                <a:cs typeface="Times New Roman" panose="02020603050405020304" charset="0"/>
              </a:rPr>
              <a:t>（2）</a:t>
            </a:r>
            <a:r>
              <a:rPr lang="en-US" sz="2800" b="0">
                <a:latin typeface="Times New Roman" panose="02020603050405020304" charset="0"/>
                <a:ea typeface="宋体" panose="02010600030101010101" pitchFamily="2" charset="-122"/>
                <a:cs typeface="Times New Roman" panose="02020603050405020304" charset="0"/>
              </a:rPr>
              <a:t>devoted adj. </a:t>
            </a:r>
            <a:r>
              <a:rPr lang="zh-CN" sz="2800" b="0">
                <a:latin typeface="Times New Roman" panose="02020603050405020304" charset="0"/>
                <a:ea typeface="宋体" panose="02010600030101010101" pitchFamily="2" charset="-122"/>
                <a:cs typeface="Times New Roman" panose="02020603050405020304" charset="0"/>
              </a:rPr>
              <a:t>挚爱的，忠诚的，全心全意的</a:t>
            </a:r>
          </a:p>
          <a:p>
            <a:pPr indent="0">
              <a:lnSpc>
                <a:spcPct val="120000"/>
              </a:lnSpc>
            </a:pPr>
            <a:r>
              <a:rPr lang="zh-CN" sz="2800" b="0">
                <a:latin typeface="Times New Roman" panose="02020603050405020304" charset="0"/>
                <a:ea typeface="宋体" panose="02010600030101010101" pitchFamily="2" charset="-122"/>
                <a:cs typeface="Times New Roman" panose="02020603050405020304" charset="0"/>
              </a:rPr>
              <a:t>a devoted friend一个忠诚的朋友</a:t>
            </a:r>
            <a:endParaRPr lang="en-US" sz="2800" b="0">
              <a:latin typeface="Times New Roman" panose="02020603050405020304" charset="0"/>
              <a:ea typeface="宋体" panose="02010600030101010101" pitchFamily="2" charset="-122"/>
              <a:cs typeface="Times New Roman" panose="02020603050405020304" charset="0"/>
            </a:endParaRPr>
          </a:p>
          <a:p>
            <a:pPr indent="0">
              <a:lnSpc>
                <a:spcPct val="120000"/>
              </a:lnSpc>
            </a:pPr>
            <a:r>
              <a:rPr lang="en-US" sz="2800" b="0">
                <a:latin typeface="Times New Roman" panose="02020603050405020304" charset="0"/>
                <a:ea typeface="宋体" panose="02010600030101010101" pitchFamily="2" charset="-122"/>
                <a:cs typeface="Times New Roman" panose="02020603050405020304" charset="0"/>
              </a:rPr>
              <a:t>be devoted to...    </a:t>
            </a:r>
            <a:r>
              <a:rPr lang="zh-CN" sz="2800" b="0">
                <a:latin typeface="Times New Roman" panose="02020603050405020304" charset="0"/>
                <a:ea typeface="宋体" panose="02010600030101010101" pitchFamily="2" charset="-122"/>
                <a:cs typeface="Times New Roman" panose="02020603050405020304" charset="0"/>
              </a:rPr>
              <a:t>深爱/忠于</a:t>
            </a:r>
            <a:r>
              <a:rPr lang="en-US" sz="2800" b="0">
                <a:latin typeface="Times New Roman" panose="02020603050405020304" charset="0"/>
                <a:ea typeface="宋体" panose="02010600030101010101" pitchFamily="2" charset="-122"/>
                <a:cs typeface="Times New Roman" panose="02020603050405020304" charset="0"/>
              </a:rPr>
              <a:t>......</a:t>
            </a:r>
            <a:r>
              <a:rPr lang="zh-CN" sz="2800" b="0">
                <a:latin typeface="Times New Roman" panose="02020603050405020304" charset="0"/>
                <a:ea typeface="宋体" panose="02010600030101010101" pitchFamily="2" charset="-122"/>
                <a:cs typeface="Times New Roman" panose="02020603050405020304" charset="0"/>
              </a:rPr>
              <a:t>，致力于</a:t>
            </a:r>
            <a:r>
              <a:rPr lang="en-US" sz="2800" b="0">
                <a:latin typeface="Times New Roman" panose="02020603050405020304" charset="0"/>
                <a:ea typeface="宋体" panose="02010600030101010101" pitchFamily="2" charset="-122"/>
                <a:cs typeface="Times New Roman" panose="02020603050405020304" charset="0"/>
              </a:rPr>
              <a:t>.</a:t>
            </a:r>
            <a:endParaRPr lang="zh-CN" sz="2800" b="0">
              <a:latin typeface="Times New Roman" panose="02020603050405020304" charset="0"/>
              <a:ea typeface="宋体" panose="02010600030101010101" pitchFamily="2" charset="-122"/>
              <a:cs typeface="Times New Roman" panose="02020603050405020304" charset="0"/>
            </a:endParaRPr>
          </a:p>
          <a:p>
            <a:pPr indent="0">
              <a:lnSpc>
                <a:spcPct val="120000"/>
              </a:lnSpc>
            </a:pPr>
            <a:r>
              <a:rPr lang="zh-CN" sz="2800" b="0">
                <a:latin typeface="Times New Roman" panose="02020603050405020304" charset="0"/>
                <a:ea typeface="宋体" panose="02010600030101010101" pitchFamily="2" charset="-122"/>
                <a:cs typeface="Times New Roman" panose="02020603050405020304" charset="0"/>
              </a:rPr>
              <a:t>（3）devotion n.[U]</a:t>
            </a:r>
            <a:r>
              <a:rPr lang="en-US" sz="2800" b="0">
                <a:latin typeface="Times New Roman" panose="02020603050405020304" charset="0"/>
                <a:ea typeface="宋体" panose="02010600030101010101" pitchFamily="2" charset="-122"/>
                <a:cs typeface="Times New Roman" panose="02020603050405020304" charset="0"/>
              </a:rPr>
              <a:t> </a:t>
            </a:r>
            <a:r>
              <a:rPr lang="zh-CN" sz="2800" b="0">
                <a:latin typeface="Times New Roman" panose="02020603050405020304" charset="0"/>
                <a:ea typeface="宋体" panose="02010600030101010101" pitchFamily="2" charset="-122"/>
                <a:cs typeface="Times New Roman" panose="02020603050405020304" charset="0"/>
              </a:rPr>
              <a:t>奉献，忠诚；关爱</a:t>
            </a:r>
            <a:endParaRPr lang="zh-CN" altLang="en-US" sz="2800">
              <a:latin typeface="Times New Roman" panose="02020603050405020304" charset="0"/>
              <a:cs typeface="Times New Roman" panose="02020603050405020304" charset="0"/>
            </a:endParaRPr>
          </a:p>
        </p:txBody>
      </p:sp>
    </p:spTree>
    <p:custDataLst>
      <p:tags r:id="rId2"/>
    </p:custData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328420" y="1369060"/>
            <a:ext cx="9535160" cy="4399915"/>
          </a:xfrm>
          <a:prstGeom prst="rect">
            <a:avLst/>
          </a:prstGeom>
          <a:noFill/>
          <a:ln w="9525">
            <a:noFill/>
          </a:ln>
        </p:spPr>
        <p:txBody>
          <a:bodyPr wrap="square">
            <a:spAutoFit/>
          </a:bodyPr>
          <a:lstStyle/>
          <a:p>
            <a:pPr indent="0"/>
            <a:r>
              <a:rPr lang="en-US" sz="2800" b="0">
                <a:solidFill>
                  <a:srgbClr val="00B0F0"/>
                </a:solidFill>
                <a:latin typeface="Times New Roman" panose="02020603050405020304" charset="0"/>
                <a:ea typeface="宋体" panose="02010600030101010101" pitchFamily="2" charset="-122"/>
                <a:cs typeface="Times New Roman" panose="02020603050405020304" charset="0"/>
              </a:rPr>
              <a:t>4 at a glance </a:t>
            </a:r>
            <a:r>
              <a:rPr lang="zh-CN" sz="2800" b="0">
                <a:solidFill>
                  <a:srgbClr val="00B0F0"/>
                </a:solidFill>
                <a:latin typeface="Times New Roman" panose="02020603050405020304" charset="0"/>
                <a:ea typeface="宋体" panose="02010600030101010101" pitchFamily="2" charset="-122"/>
                <a:cs typeface="Times New Roman" panose="02020603050405020304" charset="0"/>
              </a:rPr>
              <a:t>一瞥，看一眼</a:t>
            </a:r>
            <a:endParaRPr lang="zh-CN" sz="2800" b="0">
              <a:latin typeface="Times New Roman" panose="02020603050405020304" charset="0"/>
              <a:ea typeface="宋体" panose="02010600030101010101" pitchFamily="2" charset="-122"/>
              <a:cs typeface="Times New Roman" panose="02020603050405020304" charset="0"/>
            </a:endParaRPr>
          </a:p>
          <a:p>
            <a:pPr indent="0"/>
            <a:r>
              <a:rPr lang="zh-CN" sz="2800" b="0">
                <a:latin typeface="Times New Roman" panose="02020603050405020304" charset="0"/>
                <a:ea typeface="宋体" panose="02010600030101010101" pitchFamily="2" charset="-122"/>
                <a:cs typeface="Times New Roman" panose="02020603050405020304" charset="0"/>
              </a:rPr>
              <a:t>【教材原文】</a:t>
            </a:r>
            <a:r>
              <a:rPr lang="en-US" sz="2800" b="0">
                <a:latin typeface="Times New Roman" panose="02020603050405020304" charset="0"/>
                <a:ea typeface="宋体" panose="02010600030101010101" pitchFamily="2" charset="-122"/>
                <a:cs typeface="Times New Roman" panose="02020603050405020304" charset="0"/>
              </a:rPr>
              <a:t>At a glance I can distinguish China from Arizona. </a:t>
            </a:r>
          </a:p>
          <a:p>
            <a:pPr indent="0"/>
            <a:r>
              <a:rPr lang="zh-CN" sz="2800" b="0">
                <a:latin typeface="Times New Roman" panose="02020603050405020304" charset="0"/>
                <a:ea typeface="宋体" panose="02010600030101010101" pitchFamily="2" charset="-122"/>
                <a:cs typeface="Times New Roman" panose="02020603050405020304" charset="0"/>
              </a:rPr>
              <a:t>乍一看我能区分中国与亚利桑那州。</a:t>
            </a:r>
          </a:p>
          <a:p>
            <a:pPr indent="0"/>
            <a:r>
              <a:rPr lang="zh-CN" sz="2800" b="0">
                <a:latin typeface="Times New Roman" panose="02020603050405020304" charset="0"/>
                <a:ea typeface="宋体" panose="02010600030101010101" pitchFamily="2" charset="-122"/>
                <a:cs typeface="Times New Roman" panose="02020603050405020304" charset="0"/>
              </a:rPr>
              <a:t>【知识归纳】</a:t>
            </a:r>
          </a:p>
          <a:p>
            <a:pPr indent="0"/>
            <a:r>
              <a:rPr lang="zh-CN" sz="2800" b="0">
                <a:latin typeface="Times New Roman" panose="02020603050405020304" charset="0"/>
                <a:ea typeface="宋体" panose="02010600030101010101" pitchFamily="2" charset="-122"/>
                <a:cs typeface="Times New Roman" panose="02020603050405020304" charset="0"/>
              </a:rPr>
              <a:t>glance vi.匆匆一看，扫视；浏览，粗略地看</a:t>
            </a:r>
            <a:endParaRPr lang="en-US" sz="2800" b="0">
              <a:latin typeface="Times New Roman" panose="02020603050405020304" charset="0"/>
              <a:ea typeface="宋体" panose="02010600030101010101" pitchFamily="2" charset="-122"/>
              <a:cs typeface="Times New Roman" panose="02020603050405020304" charset="0"/>
            </a:endParaRPr>
          </a:p>
          <a:p>
            <a:pPr indent="0"/>
            <a:r>
              <a:rPr lang="en-US" sz="2800" b="0">
                <a:latin typeface="Times New Roman" panose="02020603050405020304" charset="0"/>
                <a:ea typeface="宋体" panose="02010600030101010101" pitchFamily="2" charset="-122"/>
                <a:cs typeface="Times New Roman" panose="02020603050405020304" charset="0"/>
              </a:rPr>
              <a:t>n.[C]</a:t>
            </a:r>
            <a:r>
              <a:rPr lang="zh-CN" sz="2800" b="0">
                <a:latin typeface="Times New Roman" panose="02020603050405020304" charset="0"/>
                <a:ea typeface="宋体" panose="02010600030101010101" pitchFamily="2" charset="-122"/>
                <a:cs typeface="Times New Roman" panose="02020603050405020304" charset="0"/>
              </a:rPr>
              <a:t>一瞥，扫视</a:t>
            </a:r>
            <a:endParaRPr lang="en-US" sz="2800" b="0">
              <a:latin typeface="Times New Roman" panose="02020603050405020304" charset="0"/>
              <a:ea typeface="宋体" panose="02010600030101010101" pitchFamily="2" charset="-122"/>
              <a:cs typeface="Times New Roman" panose="02020603050405020304" charset="0"/>
            </a:endParaRPr>
          </a:p>
          <a:p>
            <a:pPr indent="0"/>
            <a:r>
              <a:rPr lang="en-US" sz="2800" b="0">
                <a:latin typeface="Times New Roman" panose="02020603050405020304" charset="0"/>
                <a:ea typeface="宋体" panose="02010600030101010101" pitchFamily="2" charset="-122"/>
                <a:cs typeface="Times New Roman" panose="02020603050405020304" charset="0"/>
              </a:rPr>
              <a:t>glance at </a:t>
            </a:r>
            <a:r>
              <a:rPr lang="zh-CN" sz="2800" b="0">
                <a:latin typeface="Times New Roman" panose="02020603050405020304" charset="0"/>
                <a:ea typeface="宋体" panose="02010600030101010101" pitchFamily="2" charset="-122"/>
                <a:cs typeface="Times New Roman" panose="02020603050405020304" charset="0"/>
              </a:rPr>
              <a:t>乍一看</a:t>
            </a:r>
          </a:p>
          <a:p>
            <a:pPr indent="0"/>
            <a:r>
              <a:rPr lang="zh-CN" sz="2800" b="0">
                <a:latin typeface="Times New Roman" panose="02020603050405020304" charset="0"/>
                <a:ea typeface="宋体" panose="02010600030101010101" pitchFamily="2" charset="-122"/>
                <a:cs typeface="Times New Roman" panose="02020603050405020304" charset="0"/>
              </a:rPr>
              <a:t>glance through 匆匆看一遍，浏览</a:t>
            </a:r>
            <a:endParaRPr lang="en-US" sz="2800" b="0">
              <a:latin typeface="Times New Roman" panose="02020603050405020304" charset="0"/>
              <a:ea typeface="宋体" panose="02010600030101010101" pitchFamily="2" charset="-122"/>
              <a:cs typeface="Times New Roman" panose="02020603050405020304" charset="0"/>
            </a:endParaRPr>
          </a:p>
          <a:p>
            <a:pPr indent="0"/>
            <a:r>
              <a:rPr lang="en-US" sz="2800" b="0">
                <a:latin typeface="Times New Roman" panose="02020603050405020304" charset="0"/>
                <a:ea typeface="宋体" panose="02010600030101010101" pitchFamily="2" charset="-122"/>
                <a:cs typeface="Times New Roman" panose="02020603050405020304" charset="0"/>
              </a:rPr>
              <a:t>take/have a glance at... </a:t>
            </a:r>
            <a:r>
              <a:rPr lang="zh-CN" sz="2800" b="0">
                <a:latin typeface="Times New Roman" panose="02020603050405020304" charset="0"/>
                <a:ea typeface="宋体" panose="02010600030101010101" pitchFamily="2" charset="-122"/>
                <a:cs typeface="Times New Roman" panose="02020603050405020304" charset="0"/>
              </a:rPr>
              <a:t>看一眼</a:t>
            </a:r>
            <a:endParaRPr lang="en-US" sz="2800" b="0">
              <a:latin typeface="Times New Roman" panose="02020603050405020304" charset="0"/>
              <a:ea typeface="宋体" panose="02010600030101010101" pitchFamily="2" charset="-122"/>
              <a:cs typeface="Times New Roman" panose="02020603050405020304" charset="0"/>
            </a:endParaRPr>
          </a:p>
          <a:p>
            <a:pPr indent="0"/>
            <a:r>
              <a:rPr lang="en-US" sz="2800" b="0">
                <a:latin typeface="Times New Roman" panose="02020603050405020304" charset="0"/>
                <a:ea typeface="宋体" panose="02010600030101010101" pitchFamily="2" charset="-122"/>
                <a:cs typeface="Times New Roman" panose="02020603050405020304" charset="0"/>
              </a:rPr>
              <a:t>at first glance </a:t>
            </a:r>
            <a:r>
              <a:rPr lang="zh-CN" sz="2800" b="0">
                <a:latin typeface="Times New Roman" panose="02020603050405020304" charset="0"/>
                <a:ea typeface="宋体" panose="02010600030101010101" pitchFamily="2" charset="-122"/>
                <a:cs typeface="Times New Roman" panose="02020603050405020304" charset="0"/>
              </a:rPr>
              <a:t>乍一看</a:t>
            </a:r>
            <a:endParaRPr lang="zh-CN" altLang="en-US" sz="2800">
              <a:latin typeface="Times New Roman" panose="02020603050405020304" charset="0"/>
              <a:cs typeface="Times New Roman" panose="02020603050405020304" charset="0"/>
            </a:endParaRPr>
          </a:p>
        </p:txBody>
      </p:sp>
    </p:spTree>
    <p:custDataLst>
      <p:tags r:id="rId2"/>
    </p:custData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304290" y="790575"/>
            <a:ext cx="9801860" cy="2676525"/>
          </a:xfrm>
          <a:prstGeom prst="rect">
            <a:avLst/>
          </a:prstGeom>
          <a:noFill/>
          <a:ln w="9525">
            <a:noFill/>
          </a:ln>
        </p:spPr>
        <p:txBody>
          <a:bodyPr wrap="square">
            <a:spAutoFit/>
          </a:bodyPr>
          <a:lstStyle/>
          <a:p>
            <a:pPr indent="0"/>
            <a:r>
              <a:rPr lang="en-US" sz="2800" b="0">
                <a:solidFill>
                  <a:srgbClr val="00B0F0"/>
                </a:solidFill>
                <a:latin typeface="Times New Roman" panose="02020603050405020304" charset="0"/>
                <a:ea typeface="宋体" panose="02010600030101010101" pitchFamily="2" charset="-122"/>
              </a:rPr>
              <a:t>5 a great many </a:t>
            </a:r>
            <a:r>
              <a:rPr lang="zh-CN" sz="2800" b="0">
                <a:solidFill>
                  <a:srgbClr val="00B0F0"/>
                </a:solidFill>
                <a:latin typeface="Times New Roman" panose="02020603050405020304" charset="0"/>
                <a:ea typeface="宋体" panose="02010600030101010101" pitchFamily="2" charset="-122"/>
              </a:rPr>
              <a:t>许多</a:t>
            </a:r>
            <a:endParaRPr lang="en-US" sz="2800" b="0">
              <a:latin typeface="Times New Roman" panose="02020603050405020304" charset="0"/>
              <a:ea typeface="宋体" panose="02010600030101010101" pitchFamily="2" charset="-122"/>
            </a:endParaRPr>
          </a:p>
          <a:p>
            <a:pPr indent="0"/>
            <a:r>
              <a:rPr lang="en-US" sz="2800" b="0">
                <a:latin typeface="Times New Roman" panose="02020603050405020304" charset="0"/>
                <a:ea typeface="宋体" panose="02010600030101010101" pitchFamily="2" charset="-122"/>
              </a:rPr>
              <a:t>be concerned with/about </a:t>
            </a:r>
            <a:r>
              <a:rPr lang="zh-CN" sz="2800" b="0">
                <a:latin typeface="Times New Roman" panose="02020603050405020304" charset="0"/>
                <a:ea typeface="宋体" panose="02010600030101010101" pitchFamily="2" charset="-122"/>
              </a:rPr>
              <a:t>关心、在意</a:t>
            </a:r>
            <a:endParaRPr lang="zh-CN" sz="2800" b="0">
              <a:ea typeface="宋体" panose="02010600030101010101" pitchFamily="2" charset="-122"/>
            </a:endParaRPr>
          </a:p>
          <a:p>
            <a:pPr indent="0"/>
            <a:r>
              <a:rPr lang="zh-CN" sz="2800" b="0">
                <a:ea typeface="宋体" panose="02010600030101010101" pitchFamily="2" charset="-122"/>
              </a:rPr>
              <a:t>【</a:t>
            </a:r>
            <a:r>
              <a:rPr lang="zh-CN" sz="2800" b="0">
                <a:latin typeface="Times New Roman" panose="02020603050405020304" charset="0"/>
                <a:ea typeface="宋体" panose="02010600030101010101" pitchFamily="2" charset="-122"/>
              </a:rPr>
              <a:t>教材原文</a:t>
            </a:r>
            <a:r>
              <a:rPr lang="zh-CN" sz="2800" b="0">
                <a:ea typeface="宋体" panose="02010600030101010101" pitchFamily="2" charset="-122"/>
              </a:rPr>
              <a:t>】</a:t>
            </a:r>
            <a:r>
              <a:rPr lang="en-US" sz="2800" b="0">
                <a:latin typeface="Times New Roman" panose="02020603050405020304" charset="0"/>
                <a:ea typeface="宋体" panose="02010600030101010101" pitchFamily="2" charset="-122"/>
              </a:rPr>
              <a:t>In the course of this life, I have had a great many encounters with a great many people who have been concerned with matters of consequence.</a:t>
            </a:r>
            <a:endParaRPr lang="zh-CN" sz="2800" b="0">
              <a:latin typeface="Times New Roman" panose="02020603050405020304" charset="0"/>
              <a:ea typeface="宋体" panose="02010600030101010101" pitchFamily="2" charset="-122"/>
            </a:endParaRPr>
          </a:p>
          <a:p>
            <a:pPr indent="0"/>
            <a:r>
              <a:rPr lang="zh-CN" sz="2800" b="0">
                <a:latin typeface="Times New Roman" panose="02020603050405020304" charset="0"/>
                <a:ea typeface="宋体" panose="02010600030101010101" pitchFamily="2" charset="-122"/>
              </a:rPr>
              <a:t>在这一生中，我与许多只关注事件结果的人有过很多次相遇。</a:t>
            </a:r>
            <a:endParaRPr lang="zh-CN" altLang="en-US" sz="2800"/>
          </a:p>
        </p:txBody>
      </p:sp>
      <p:sp>
        <p:nvSpPr>
          <p:cNvPr id="2" name="文本框 1" title=""/>
          <p:cNvSpPr txBox="1"/>
          <p:nvPr/>
        </p:nvSpPr>
        <p:spPr>
          <a:xfrm>
            <a:off x="1242695" y="3338195"/>
            <a:ext cx="9583420" cy="3107690"/>
          </a:xfrm>
          <a:prstGeom prst="rect">
            <a:avLst/>
          </a:prstGeom>
          <a:noFill/>
          <a:ln w="9525">
            <a:noFill/>
          </a:ln>
        </p:spPr>
        <p:txBody>
          <a:bodyPr wrap="square">
            <a:spAutoFit/>
          </a:bodyPr>
          <a:lstStyle/>
          <a:p>
            <a:pPr indent="0"/>
            <a:r>
              <a:rPr lang="zh-CN" sz="2800" b="0">
                <a:solidFill>
                  <a:srgbClr val="FF0000"/>
                </a:solidFill>
                <a:latin typeface="Times New Roman" panose="02020603050405020304" charset="0"/>
                <a:ea typeface="宋体" panose="02010600030101010101" pitchFamily="2" charset="-122"/>
                <a:cs typeface="Times New Roman" panose="02020603050405020304" charset="0"/>
              </a:rPr>
              <a:t>a great many相当于a large number of</a:t>
            </a:r>
            <a:r>
              <a:rPr lang="en-US" sz="2800" b="0">
                <a:solidFill>
                  <a:srgbClr val="FF0000"/>
                </a:solidFill>
                <a:latin typeface="Times New Roman" panose="02020603050405020304" charset="0"/>
                <a:ea typeface="宋体" panose="02010600030101010101" pitchFamily="2" charset="-122"/>
                <a:cs typeface="Times New Roman" panose="02020603050405020304" charset="0"/>
              </a:rPr>
              <a:t>, many, </a:t>
            </a:r>
            <a:r>
              <a:rPr lang="zh-CN" sz="2800" b="0">
                <a:solidFill>
                  <a:srgbClr val="FF0000"/>
                </a:solidFill>
                <a:latin typeface="Times New Roman" panose="02020603050405020304" charset="0"/>
                <a:ea typeface="宋体" panose="02010600030101010101" pitchFamily="2" charset="-122"/>
                <a:cs typeface="Times New Roman" panose="02020603050405020304" charset="0"/>
              </a:rPr>
              <a:t>lots of 和 plenty of</a:t>
            </a:r>
            <a:r>
              <a:rPr lang="en-US" sz="2800" b="0">
                <a:solidFill>
                  <a:srgbClr val="FF0000"/>
                </a:solidFill>
                <a:latin typeface="Times New Roman" panose="02020603050405020304" charset="0"/>
                <a:ea typeface="宋体" panose="02010600030101010101" pitchFamily="2" charset="-122"/>
                <a:cs typeface="Times New Roman" panose="02020603050405020304" charset="0"/>
              </a:rPr>
              <a:t>, </a:t>
            </a:r>
            <a:r>
              <a:rPr lang="zh-CN" sz="2800" b="0">
                <a:solidFill>
                  <a:srgbClr val="FF0000"/>
                </a:solidFill>
                <a:latin typeface="Times New Roman" panose="02020603050405020304" charset="0"/>
                <a:ea typeface="宋体" panose="02010600030101010101" pitchFamily="2" charset="-122"/>
                <a:cs typeface="Times New Roman" panose="02020603050405020304" charset="0"/>
              </a:rPr>
              <a:t>意为“很多"。</a:t>
            </a:r>
            <a:r>
              <a:rPr lang="zh-CN" sz="2800" b="0">
                <a:latin typeface="Times New Roman" panose="02020603050405020304" charset="0"/>
                <a:ea typeface="宋体" panose="02010600030101010101" pitchFamily="2" charset="-122"/>
                <a:cs typeface="Times New Roman" panose="02020603050405020304" charset="0"/>
              </a:rPr>
              <a:t>例如：He</a:t>
            </a:r>
            <a:r>
              <a:rPr lang="en-US" sz="2800" b="0">
                <a:latin typeface="Times New Roman" panose="02020603050405020304" charset="0"/>
                <a:ea typeface="宋体" panose="02010600030101010101" pitchFamily="2" charset="-122"/>
                <a:cs typeface="Times New Roman" panose="02020603050405020304" charset="0"/>
              </a:rPr>
              <a:t>’</a:t>
            </a:r>
            <a:r>
              <a:rPr lang="zh-CN" sz="2800" b="0">
                <a:latin typeface="Times New Roman" panose="02020603050405020304" charset="0"/>
                <a:ea typeface="宋体" panose="02010600030101010101" pitchFamily="2" charset="-122"/>
                <a:cs typeface="Times New Roman" panose="02020603050405020304" charset="0"/>
              </a:rPr>
              <a:t>s been to a great many places.（他去过很多地方。）需要注意的是，</a:t>
            </a:r>
            <a:r>
              <a:rPr lang="zh-CN" sz="2800" b="0">
                <a:solidFill>
                  <a:srgbClr val="FF0000"/>
                </a:solidFill>
                <a:latin typeface="Times New Roman" panose="02020603050405020304" charset="0"/>
                <a:ea typeface="宋体" panose="02010600030101010101" pitchFamily="2" charset="-122"/>
                <a:cs typeface="Times New Roman" panose="02020603050405020304" charset="0"/>
              </a:rPr>
              <a:t>a great many后接可数名词的复数形式，谓语动词也用复数形式。</a:t>
            </a:r>
            <a:r>
              <a:rPr lang="zh-CN" sz="2800" b="0">
                <a:latin typeface="Times New Roman" panose="02020603050405020304" charset="0"/>
                <a:ea typeface="宋体" panose="02010600030101010101" pitchFamily="2" charset="-122"/>
                <a:cs typeface="Times New Roman" panose="02020603050405020304" charset="0"/>
              </a:rPr>
              <a:t>例如：A great many experts have</a:t>
            </a:r>
            <a:r>
              <a:rPr lang="en-US" sz="2800" b="0">
                <a:latin typeface="Times New Roman" panose="02020603050405020304" charset="0"/>
                <a:ea typeface="宋体" panose="02010600030101010101" pitchFamily="2" charset="-122"/>
                <a:cs typeface="Times New Roman" panose="02020603050405020304" charset="0"/>
              </a:rPr>
              <a:t> </a:t>
            </a:r>
            <a:r>
              <a:rPr lang="zh-CN" sz="2800" b="0">
                <a:latin typeface="Times New Roman" panose="02020603050405020304" charset="0"/>
                <a:ea typeface="宋体" panose="02010600030101010101" pitchFamily="2" charset="-122"/>
                <a:cs typeface="Times New Roman" panose="02020603050405020304" charset="0"/>
              </a:rPr>
              <a:t>come there.（很多专家都去那儿了。）本句中两次使用a great many，是为了强调作者对成年人的看法是有依据的，也为后文的观点埋下了伏笔。</a:t>
            </a:r>
            <a:endParaRPr lang="zh-CN" altLang="en-US" sz="2800">
              <a:latin typeface="Times New Roman" panose="02020603050405020304" charset="0"/>
              <a:cs typeface="Times New Roman" panose="02020603050405020304"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259840" y="1348105"/>
            <a:ext cx="9103995" cy="3969385"/>
          </a:xfrm>
          <a:prstGeom prst="rect">
            <a:avLst/>
          </a:prstGeom>
          <a:noFill/>
          <a:ln w="9525">
            <a:noFill/>
          </a:ln>
        </p:spPr>
        <p:txBody>
          <a:bodyPr wrap="square">
            <a:spAutoFit/>
          </a:bodyPr>
          <a:lstStyle/>
          <a:p>
            <a:pPr indent="0"/>
            <a:r>
              <a:rPr lang="en-US" sz="2800" b="0">
                <a:solidFill>
                  <a:srgbClr val="00B0F0"/>
                </a:solidFill>
                <a:latin typeface="Times New Roman" panose="02020603050405020304" charset="0"/>
                <a:ea typeface="宋体" panose="02010600030101010101" pitchFamily="2" charset="-122"/>
                <a:cs typeface="Times New Roman" panose="02020603050405020304" charset="0"/>
              </a:rPr>
              <a:t>6 be pleased to do sth. </a:t>
            </a:r>
            <a:r>
              <a:rPr lang="zh-CN" sz="2800" b="0">
                <a:solidFill>
                  <a:srgbClr val="00B0F0"/>
                </a:solidFill>
                <a:latin typeface="Times New Roman" panose="02020603050405020304" charset="0"/>
                <a:ea typeface="宋体" panose="02010600030101010101" pitchFamily="2" charset="-122"/>
                <a:cs typeface="Times New Roman" panose="02020603050405020304" charset="0"/>
              </a:rPr>
              <a:t>高兴/乐于做某事</a:t>
            </a:r>
            <a:endParaRPr lang="zh-CN" sz="2800" b="0">
              <a:latin typeface="Times New Roman" panose="02020603050405020304" charset="0"/>
              <a:ea typeface="宋体" panose="02010600030101010101" pitchFamily="2" charset="-122"/>
              <a:cs typeface="Times New Roman" panose="02020603050405020304" charset="0"/>
            </a:endParaRPr>
          </a:p>
          <a:p>
            <a:pPr indent="0"/>
            <a:r>
              <a:rPr lang="zh-CN" sz="2800" b="0">
                <a:latin typeface="Times New Roman" panose="02020603050405020304" charset="0"/>
                <a:ea typeface="宋体" panose="02010600030101010101" pitchFamily="2" charset="-122"/>
                <a:cs typeface="Times New Roman" panose="02020603050405020304" charset="0"/>
              </a:rPr>
              <a:t>【教材原文】</a:t>
            </a:r>
            <a:r>
              <a:rPr lang="en-US" sz="2800" b="0">
                <a:latin typeface="Times New Roman" panose="02020603050405020304" charset="0"/>
                <a:ea typeface="宋体" panose="02010600030101010101" pitchFamily="2" charset="-122"/>
                <a:cs typeface="Times New Roman" panose="02020603050405020304" charset="0"/>
              </a:rPr>
              <a:t>And the grown-up would be greatly pleased to have met such a sensible man. </a:t>
            </a:r>
            <a:r>
              <a:rPr lang="zh-CN" sz="2800" b="0">
                <a:latin typeface="Times New Roman" panose="02020603050405020304" charset="0"/>
                <a:ea typeface="宋体" panose="02010600030101010101" pitchFamily="2" charset="-122"/>
                <a:cs typeface="Times New Roman" panose="02020603050405020304" charset="0"/>
              </a:rPr>
              <a:t>（</a:t>
            </a:r>
            <a:r>
              <a:rPr lang="en-US" sz="2800" b="0">
                <a:solidFill>
                  <a:srgbClr val="FF0000"/>
                </a:solidFill>
                <a:latin typeface="Times New Roman" panose="02020603050405020304" charset="0"/>
                <a:ea typeface="宋体" panose="02010600030101010101" pitchFamily="2" charset="-122"/>
                <a:cs typeface="Times New Roman" panose="02020603050405020304" charset="0"/>
              </a:rPr>
              <a:t>Irony</a:t>
            </a:r>
            <a:r>
              <a:rPr lang="zh-CN" sz="2800" b="0">
                <a:latin typeface="Times New Roman" panose="02020603050405020304" charset="0"/>
                <a:ea typeface="宋体" panose="02010600030101010101" pitchFamily="2" charset="-122"/>
                <a:cs typeface="Times New Roman" panose="02020603050405020304" charset="0"/>
              </a:rPr>
              <a:t>）</a:t>
            </a:r>
          </a:p>
          <a:p>
            <a:pPr indent="0"/>
            <a:r>
              <a:rPr lang="zh-CN" sz="2800" b="0">
                <a:latin typeface="Times New Roman" panose="02020603050405020304" charset="0"/>
                <a:ea typeface="宋体" panose="02010600030101010101" pitchFamily="2" charset="-122"/>
                <a:cs typeface="Times New Roman" panose="02020603050405020304" charset="0"/>
              </a:rPr>
              <a:t>而这个成年人可能很高兴遇到了一个这么机敏的人。</a:t>
            </a:r>
          </a:p>
          <a:p>
            <a:pPr indent="0"/>
            <a:r>
              <a:rPr lang="zh-CN" sz="2800" b="0">
                <a:latin typeface="Times New Roman" panose="02020603050405020304" charset="0"/>
                <a:ea typeface="宋体" panose="02010600030101010101" pitchFamily="2" charset="-122"/>
                <a:cs typeface="Times New Roman" panose="02020603050405020304" charset="0"/>
              </a:rPr>
              <a:t>be pleased with（=be satisfied/content with）</a:t>
            </a:r>
          </a:p>
          <a:p>
            <a:pPr indent="0"/>
            <a:r>
              <a:rPr lang="zh-CN" sz="2800" b="0">
                <a:latin typeface="Times New Roman" panose="02020603050405020304" charset="0"/>
                <a:ea typeface="宋体" panose="02010600030101010101" pitchFamily="2" charset="-122"/>
                <a:cs typeface="Times New Roman" panose="02020603050405020304" charset="0"/>
              </a:rPr>
              <a:t>对</a:t>
            </a:r>
            <a:r>
              <a:rPr lang="en-US" sz="2800" b="0">
                <a:latin typeface="Times New Roman" panose="02020603050405020304" charset="0"/>
                <a:ea typeface="宋体" panose="02010600030101010101" pitchFamily="2" charset="-122"/>
                <a:cs typeface="Times New Roman" panose="02020603050405020304" charset="0"/>
              </a:rPr>
              <a:t>......</a:t>
            </a:r>
            <a:r>
              <a:rPr lang="zh-CN" sz="2800" b="0">
                <a:latin typeface="Times New Roman" panose="02020603050405020304" charset="0"/>
                <a:ea typeface="宋体" panose="02010600030101010101" pitchFamily="2" charset="-122"/>
                <a:cs typeface="Times New Roman" panose="02020603050405020304" charset="0"/>
              </a:rPr>
              <a:t>感到满意</a:t>
            </a:r>
            <a:endParaRPr lang="en-US" sz="2800" b="0">
              <a:latin typeface="Times New Roman" panose="02020603050405020304" charset="0"/>
              <a:ea typeface="宋体" panose="02010600030101010101" pitchFamily="2" charset="-122"/>
              <a:cs typeface="Times New Roman" panose="02020603050405020304" charset="0"/>
            </a:endParaRPr>
          </a:p>
          <a:p>
            <a:pPr indent="0"/>
            <a:r>
              <a:rPr lang="en-US" sz="2800" b="0">
                <a:latin typeface="Times New Roman" panose="02020603050405020304" charset="0"/>
                <a:ea typeface="宋体" panose="02010600030101010101" pitchFamily="2" charset="-122"/>
                <a:cs typeface="Times New Roman" panose="02020603050405020304" charset="0"/>
              </a:rPr>
              <a:t>be pleased that.. </a:t>
            </a:r>
            <a:r>
              <a:rPr lang="zh-CN" sz="2800" b="0">
                <a:latin typeface="Times New Roman" panose="02020603050405020304" charset="0"/>
                <a:ea typeface="宋体" panose="02010600030101010101" pitchFamily="2" charset="-122"/>
                <a:cs typeface="Times New Roman" panose="02020603050405020304" charset="0"/>
              </a:rPr>
              <a:t>对</a:t>
            </a:r>
            <a:r>
              <a:rPr lang="en-US" sz="2800" b="0">
                <a:latin typeface="Times New Roman" panose="02020603050405020304" charset="0"/>
                <a:ea typeface="宋体" panose="02010600030101010101" pitchFamily="2" charset="-122"/>
                <a:cs typeface="Times New Roman" panose="02020603050405020304" charset="0"/>
              </a:rPr>
              <a:t>......</a:t>
            </a:r>
            <a:r>
              <a:rPr lang="zh-CN" sz="2800" b="0">
                <a:latin typeface="Times New Roman" panose="02020603050405020304" charset="0"/>
                <a:ea typeface="宋体" panose="02010600030101010101" pitchFamily="2" charset="-122"/>
                <a:cs typeface="Times New Roman" panose="02020603050405020304" charset="0"/>
              </a:rPr>
              <a:t>感到高兴</a:t>
            </a:r>
            <a:endParaRPr lang="en-US" sz="2800" b="0">
              <a:latin typeface="Times New Roman" panose="02020603050405020304" charset="0"/>
              <a:ea typeface="宋体" panose="02010600030101010101" pitchFamily="2" charset="-122"/>
              <a:cs typeface="Times New Roman" panose="02020603050405020304" charset="0"/>
            </a:endParaRPr>
          </a:p>
          <a:p>
            <a:pPr indent="0"/>
            <a:r>
              <a:rPr lang="en-US" sz="2800" b="0">
                <a:latin typeface="Times New Roman" panose="02020603050405020304" charset="0"/>
                <a:ea typeface="宋体" panose="02010600030101010101" pitchFamily="2" charset="-122"/>
                <a:cs typeface="Times New Roman" panose="02020603050405020304" charset="0"/>
              </a:rPr>
              <a:t>be willing/ready to do sth. </a:t>
            </a:r>
            <a:r>
              <a:rPr lang="zh-CN" sz="2800" b="0">
                <a:latin typeface="Times New Roman" panose="02020603050405020304" charset="0"/>
                <a:ea typeface="宋体" panose="02010600030101010101" pitchFamily="2" charset="-122"/>
                <a:cs typeface="Times New Roman" panose="02020603050405020304" charset="0"/>
              </a:rPr>
              <a:t>乐于做某事</a:t>
            </a:r>
            <a:endParaRPr lang="en-US" sz="2800" b="0">
              <a:latin typeface="Times New Roman" panose="02020603050405020304" charset="0"/>
              <a:ea typeface="宋体" panose="02010600030101010101" pitchFamily="2" charset="-122"/>
              <a:cs typeface="Times New Roman" panose="02020603050405020304" charset="0"/>
            </a:endParaRPr>
          </a:p>
          <a:p>
            <a:pPr indent="0"/>
            <a:r>
              <a:rPr lang="en-US" sz="2800" b="0">
                <a:latin typeface="Times New Roman" panose="02020603050405020304" charset="0"/>
                <a:ea typeface="宋体" panose="02010600030101010101" pitchFamily="2" charset="-122"/>
                <a:cs typeface="Times New Roman" panose="02020603050405020304" charset="0"/>
              </a:rPr>
              <a:t>be content/satisfied to do sth. </a:t>
            </a:r>
            <a:r>
              <a:rPr lang="zh-CN" sz="2800" b="0">
                <a:latin typeface="Times New Roman" panose="02020603050405020304" charset="0"/>
                <a:ea typeface="宋体" panose="02010600030101010101" pitchFamily="2" charset="-122"/>
                <a:cs typeface="Times New Roman" panose="02020603050405020304" charset="0"/>
              </a:rPr>
              <a:t>满意于做某事</a:t>
            </a:r>
            <a:endParaRPr lang="zh-CN" altLang="en-US" sz="2800">
              <a:latin typeface="Times New Roman" panose="02020603050405020304" charset="0"/>
              <a:cs typeface="Times New Roman" panose="02020603050405020304" charset="0"/>
            </a:endParaRPr>
          </a:p>
        </p:txBody>
      </p:sp>
    </p:spTree>
    <p:custDataLst>
      <p:tags r:id="rId2"/>
    </p:custData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668655" y="1369060"/>
            <a:ext cx="10681335" cy="439991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cs typeface="Times New Roman" panose="02020603050405020304" charset="0"/>
              </a:rPr>
              <a:t>7 Grown-ups never understand anything by themselves, and it is tiresome for children to be always and forever explaining things to them.</a:t>
            </a:r>
            <a:endParaRPr lang="zh-CN" sz="2800" b="0">
              <a:latin typeface="Times New Roman" panose="02020603050405020304" charset="0"/>
              <a:ea typeface="宋体" panose="02010600030101010101" pitchFamily="2" charset="-122"/>
              <a:cs typeface="Times New Roman" panose="02020603050405020304" charset="0"/>
            </a:endParaRPr>
          </a:p>
          <a:p>
            <a:pPr indent="0"/>
            <a:r>
              <a:rPr lang="zh-CN" sz="2800" b="0">
                <a:latin typeface="Times New Roman" panose="02020603050405020304" charset="0"/>
                <a:ea typeface="宋体" panose="02010600030101010101" pitchFamily="2" charset="-122"/>
                <a:cs typeface="Times New Roman" panose="02020603050405020304" charset="0"/>
              </a:rPr>
              <a:t>Paraphrase：Adults can</a:t>
            </a:r>
            <a:r>
              <a:rPr lang="en-US" sz="2800" b="0">
                <a:latin typeface="Times New Roman" panose="02020603050405020304" charset="0"/>
                <a:ea typeface="宋体" panose="02010600030101010101" pitchFamily="2" charset="-122"/>
                <a:cs typeface="Times New Roman" panose="02020603050405020304" charset="0"/>
              </a:rPr>
              <a:t>’t always understand the world of children,so children feel tired and bored when they have to explain their thoughts to adults again and again.</a:t>
            </a:r>
            <a:endParaRPr lang="zh-CN" sz="2800" b="0">
              <a:latin typeface="Times New Roman" panose="02020603050405020304" charset="0"/>
              <a:ea typeface="宋体" panose="02010600030101010101" pitchFamily="2" charset="-122"/>
              <a:cs typeface="Times New Roman" panose="02020603050405020304" charset="0"/>
            </a:endParaRPr>
          </a:p>
          <a:p>
            <a:pPr indent="0"/>
            <a:r>
              <a:rPr lang="zh-CN" sz="2800" b="0">
                <a:latin typeface="Times New Roman" panose="02020603050405020304" charset="0"/>
                <a:ea typeface="宋体" panose="02010600030101010101" pitchFamily="2" charset="-122"/>
                <a:cs typeface="Times New Roman" panose="02020603050405020304" charset="0"/>
              </a:rPr>
              <a:t>本句从儿童的视角描述了成年人与儿童在理解事物方面的差异，以幽默的口吻表达了儿童的无奈，启发读者要学会保护心中的纯真与智慧。</a:t>
            </a:r>
            <a:r>
              <a:rPr lang="zh-CN" sz="2800" b="0">
                <a:solidFill>
                  <a:srgbClr val="FF0000"/>
                </a:solidFill>
                <a:latin typeface="Times New Roman" panose="02020603050405020304" charset="0"/>
                <a:ea typeface="宋体" panose="02010600030101010101" pitchFamily="2" charset="-122"/>
                <a:cs typeface="Times New Roman" panose="02020603050405020304" charset="0"/>
              </a:rPr>
              <a:t>it is tiresome for sb to do sth意为“某人厌烦去做某事”，句中it是形式主语，to do结构为真正的主语。</a:t>
            </a:r>
            <a:r>
              <a:rPr lang="zh-CN" sz="2800" b="0">
                <a:latin typeface="Times New Roman" panose="02020603050405020304" charset="0"/>
                <a:ea typeface="宋体" panose="02010600030101010101" pitchFamily="2" charset="-122"/>
                <a:cs typeface="Times New Roman" panose="02020603050405020304" charset="0"/>
              </a:rPr>
              <a:t>例如：It is important for you to get there on time.（对你来说，准时到达很重要。）</a:t>
            </a:r>
            <a:endParaRPr lang="zh-CN" altLang="en-US" sz="2800">
              <a:latin typeface="Times New Roman" panose="02020603050405020304" charset="0"/>
              <a:cs typeface="Times New Roman" panose="02020603050405020304" charset="0"/>
            </a:endParaRPr>
          </a:p>
        </p:txBody>
      </p:sp>
    </p:spTree>
    <p:custDataLst>
      <p:tags r:id="rId2"/>
    </p:custData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title=""/>
          <p:cNvSpPr/>
          <p:nvPr/>
        </p:nvSpPr>
        <p:spPr>
          <a:xfrm>
            <a:off x="1063625" y="1010920"/>
            <a:ext cx="10518775" cy="953135"/>
          </a:xfrm>
          <a:prstGeom prst="rect">
            <a:avLst/>
          </a:prstGeom>
        </p:spPr>
        <p:txBody>
          <a:bodyPr wrap="square">
            <a:spAutoFit/>
          </a:bodyPr>
          <a:lstStyle/>
          <a:p>
            <a:r>
              <a:rPr lang="en-US" altLang="zh-CN" sz="2800" b="1" kern="100">
                <a:solidFill>
                  <a:srgbClr val="FF0000"/>
                </a:solidFill>
                <a:latin typeface="Times New Roman" panose="02020603050405020304" charset="0"/>
              </a:rPr>
              <a:t>Activity 2: </a:t>
            </a:r>
            <a:r>
              <a:rPr lang="en-US" altLang="zh-CN" sz="2800" b="1" kern="100">
                <a:solidFill>
                  <a:schemeClr val="tx1"/>
                </a:solidFill>
                <a:latin typeface="Times New Roman" panose="02020603050405020304" charset="0"/>
              </a:rPr>
              <a:t>Complete the summary with the correct words or the correct forms of the words in the bracket according to the passage. </a:t>
            </a:r>
          </a:p>
        </p:txBody>
      </p:sp>
      <p:sp>
        <p:nvSpPr>
          <p:cNvPr id="6" name="同心圆 36" title=""/>
          <p:cNvSpPr/>
          <p:nvPr/>
        </p:nvSpPr>
        <p:spPr>
          <a:xfrm>
            <a:off x="876300" y="1135380"/>
            <a:ext cx="273050" cy="27305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文本框 99" title=""/>
          <p:cNvSpPr txBox="1"/>
          <p:nvPr/>
        </p:nvSpPr>
        <p:spPr>
          <a:xfrm>
            <a:off x="472440" y="2082800"/>
            <a:ext cx="10987405" cy="4154170"/>
          </a:xfrm>
          <a:prstGeom prst="rect">
            <a:avLst/>
          </a:prstGeom>
          <a:noFill/>
          <a:ln w="9525">
            <a:noFill/>
          </a:ln>
        </p:spPr>
        <p:txBody>
          <a:bodyPr wrap="square">
            <a:spAutoFit/>
          </a:bodyPr>
          <a:lstStyle/>
          <a:p>
            <a:pPr indent="0" algn="just"/>
            <a:r>
              <a:rPr lang="en-US" sz="2400" b="0">
                <a:latin typeface="Times New Roman" panose="02020603050405020304" charset="0"/>
                <a:ea typeface="宋体" panose="02010600030101010101" pitchFamily="2" charset="-122"/>
              </a:rPr>
              <a:t>  When I was six years old, I 1.__________ (success) in making my first picture, after having read the book 2.__________ (call) True Stories from Nature and pondered 3.__________ (deep).</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But to my disappointment, when showed to the grown-ups, the picture was misunderstood.</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They all thought of the picture of a boa constrictor 4 __________ (digest) an elephant as a hat.</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I had to make another drawing, because they need to have things explained.</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This time, 5.__________, they advised me 6.__________ (be) devoted to geography, history, arithmetic and grammar.</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I had to give 7.__________ my early dream. And I chose another profession. In the course of my life, I have had many 8. __________ (encounter) with people who have been concerned with matters of</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consequence. The result was 9.__________ no one was a person of true understanding, and that I was the only 10. __________ (sense) one.</a:t>
            </a:r>
            <a:endParaRPr lang="zh-CN" altLang="en-US" sz="2400"/>
          </a:p>
        </p:txBody>
      </p:sp>
      <p:sp>
        <p:nvSpPr>
          <p:cNvPr id="2" name="文本框 1" title=""/>
          <p:cNvSpPr txBox="1"/>
          <p:nvPr/>
        </p:nvSpPr>
        <p:spPr>
          <a:xfrm>
            <a:off x="4481195" y="2101850"/>
            <a:ext cx="1555115" cy="460375"/>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succeeded</a:t>
            </a:r>
            <a:endParaRPr lang="en-US" altLang="en-US" sz="2400" b="0">
              <a:solidFill>
                <a:srgbClr val="FF0000"/>
              </a:solidFill>
              <a:latin typeface="Times New Roman" panose="02020603050405020304" charset="0"/>
              <a:ea typeface="宋体" panose="02010600030101010101" pitchFamily="2" charset="-122"/>
            </a:endParaRPr>
          </a:p>
        </p:txBody>
      </p:sp>
      <p:sp>
        <p:nvSpPr>
          <p:cNvPr id="3" name="文本框 2" title=""/>
          <p:cNvSpPr txBox="1"/>
          <p:nvPr/>
        </p:nvSpPr>
        <p:spPr>
          <a:xfrm>
            <a:off x="4062095" y="2491105"/>
            <a:ext cx="969010" cy="460375"/>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called</a:t>
            </a:r>
            <a:endParaRPr lang="en-US" altLang="en-US" sz="2400" b="0">
              <a:solidFill>
                <a:srgbClr val="FF0000"/>
              </a:solidFill>
              <a:latin typeface="Times New Roman" panose="02020603050405020304" charset="0"/>
              <a:ea typeface="宋体" panose="02010600030101010101" pitchFamily="2" charset="-122"/>
            </a:endParaRPr>
          </a:p>
        </p:txBody>
      </p:sp>
      <p:sp>
        <p:nvSpPr>
          <p:cNvPr id="5" name="文本框 4" title=""/>
          <p:cNvSpPr txBox="1"/>
          <p:nvPr/>
        </p:nvSpPr>
        <p:spPr>
          <a:xfrm>
            <a:off x="1020445" y="2830830"/>
            <a:ext cx="1145540" cy="460375"/>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deeply</a:t>
            </a:r>
            <a:endParaRPr lang="en-US" altLang="en-US" sz="2400" b="0">
              <a:solidFill>
                <a:srgbClr val="FF0000"/>
              </a:solidFill>
              <a:latin typeface="Times New Roman" panose="02020603050405020304" charset="0"/>
              <a:ea typeface="宋体" panose="02010600030101010101" pitchFamily="2" charset="-122"/>
            </a:endParaRPr>
          </a:p>
        </p:txBody>
      </p:sp>
      <p:sp>
        <p:nvSpPr>
          <p:cNvPr id="7" name="文本框 6" title=""/>
          <p:cNvSpPr txBox="1"/>
          <p:nvPr/>
        </p:nvSpPr>
        <p:spPr>
          <a:xfrm>
            <a:off x="687070" y="3570605"/>
            <a:ext cx="1478915" cy="460375"/>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digesting</a:t>
            </a:r>
            <a:endParaRPr lang="en-US" altLang="en-US" sz="2400" b="0">
              <a:solidFill>
                <a:srgbClr val="FF0000"/>
              </a:solidFill>
              <a:latin typeface="Times New Roman" panose="02020603050405020304" charset="0"/>
              <a:ea typeface="宋体" panose="02010600030101010101" pitchFamily="2" charset="-122"/>
            </a:endParaRPr>
          </a:p>
        </p:txBody>
      </p:sp>
      <p:sp>
        <p:nvSpPr>
          <p:cNvPr id="8" name="文本框 7" title=""/>
          <p:cNvSpPr txBox="1"/>
          <p:nvPr/>
        </p:nvSpPr>
        <p:spPr>
          <a:xfrm>
            <a:off x="5817870" y="3930015"/>
            <a:ext cx="1517650" cy="460375"/>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cs typeface="Times New Roman" panose="02020603050405020304" charset="0"/>
              </a:rPr>
              <a:t> </a:t>
            </a:r>
            <a:r>
              <a:rPr lang="en-US" sz="2400" b="0">
                <a:solidFill>
                  <a:srgbClr val="FF0000"/>
                </a:solidFill>
                <a:latin typeface="Times New Roman" panose="02020603050405020304" charset="0"/>
                <a:ea typeface="宋体" panose="02010600030101010101" pitchFamily="2" charset="-122"/>
              </a:rPr>
              <a:t>however</a:t>
            </a:r>
            <a:endParaRPr lang="zh-CN" altLang="en-US" sz="2400"/>
          </a:p>
        </p:txBody>
      </p:sp>
      <p:sp>
        <p:nvSpPr>
          <p:cNvPr id="9" name="文本框 8" title=""/>
          <p:cNvSpPr txBox="1"/>
          <p:nvPr/>
        </p:nvSpPr>
        <p:spPr>
          <a:xfrm>
            <a:off x="10083165" y="3929380"/>
            <a:ext cx="969010" cy="460375"/>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to be</a:t>
            </a:r>
            <a:endParaRPr lang="en-US" altLang="en-US" sz="2400" b="0">
              <a:solidFill>
                <a:srgbClr val="FF0000"/>
              </a:solidFill>
              <a:latin typeface="Times New Roman" panose="02020603050405020304" charset="0"/>
              <a:ea typeface="宋体" panose="02010600030101010101" pitchFamily="2" charset="-122"/>
            </a:endParaRPr>
          </a:p>
        </p:txBody>
      </p:sp>
      <p:sp>
        <p:nvSpPr>
          <p:cNvPr id="10" name="文本框 9" title=""/>
          <p:cNvSpPr txBox="1"/>
          <p:nvPr/>
        </p:nvSpPr>
        <p:spPr>
          <a:xfrm>
            <a:off x="10259060" y="4284980"/>
            <a:ext cx="617220" cy="460375"/>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up</a:t>
            </a:r>
            <a:r>
              <a:rPr lang="en-US" sz="2400" b="0">
                <a:solidFill>
                  <a:srgbClr val="FF0000"/>
                </a:solidFill>
                <a:latin typeface="Times New Roman" panose="02020603050405020304" charset="0"/>
                <a:ea typeface="宋体" panose="02010600030101010101" pitchFamily="2" charset="-122"/>
                <a:cs typeface="Times New Roman" panose="02020603050405020304" charset="0"/>
              </a:rPr>
              <a:t>  </a:t>
            </a:r>
            <a:endParaRPr lang="zh-CN" altLang="en-US" sz="2400"/>
          </a:p>
        </p:txBody>
      </p:sp>
      <p:sp>
        <p:nvSpPr>
          <p:cNvPr id="11" name="文本框 10" title=""/>
          <p:cNvSpPr txBox="1"/>
          <p:nvPr/>
        </p:nvSpPr>
        <p:spPr>
          <a:xfrm>
            <a:off x="1675130" y="5007610"/>
            <a:ext cx="1595755" cy="460375"/>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encounters</a:t>
            </a:r>
            <a:endParaRPr lang="en-US" altLang="en-US" sz="2400" b="0">
              <a:solidFill>
                <a:srgbClr val="FF0000"/>
              </a:solidFill>
              <a:latin typeface="Times New Roman" panose="02020603050405020304" charset="0"/>
              <a:ea typeface="宋体" panose="02010600030101010101" pitchFamily="2" charset="-122"/>
            </a:endParaRPr>
          </a:p>
        </p:txBody>
      </p:sp>
      <p:sp>
        <p:nvSpPr>
          <p:cNvPr id="12" name="文本框 11" title=""/>
          <p:cNvSpPr txBox="1"/>
          <p:nvPr/>
        </p:nvSpPr>
        <p:spPr>
          <a:xfrm>
            <a:off x="4801235" y="5401310"/>
            <a:ext cx="706755" cy="460375"/>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that</a:t>
            </a:r>
            <a:endParaRPr lang="en-US" altLang="en-US" sz="2400" b="0">
              <a:solidFill>
                <a:srgbClr val="FF0000"/>
              </a:solidFill>
              <a:latin typeface="Times New Roman" panose="02020603050405020304" charset="0"/>
              <a:ea typeface="宋体" panose="02010600030101010101" pitchFamily="2" charset="-122"/>
            </a:endParaRPr>
          </a:p>
        </p:txBody>
      </p:sp>
      <p:sp>
        <p:nvSpPr>
          <p:cNvPr id="13" name="文本框 12" title=""/>
          <p:cNvSpPr txBox="1"/>
          <p:nvPr/>
        </p:nvSpPr>
        <p:spPr>
          <a:xfrm>
            <a:off x="4062095" y="5776595"/>
            <a:ext cx="1288415" cy="460375"/>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sensible</a:t>
            </a:r>
            <a:endParaRPr lang="en-US" altLang="en-US" sz="2400" b="0">
              <a:solidFill>
                <a:srgbClr val="FF0000"/>
              </a:solidFill>
              <a:latin typeface="Times New Roman" panose="02020603050405020304"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 name="任意多边形: 形状 32" title=""/>
          <p:cNvSpPr/>
          <p:nvPr userDrawn="1"/>
        </p:nvSpPr>
        <p:spPr>
          <a:xfrm>
            <a:off x="743585" y="1365885"/>
            <a:ext cx="10200005" cy="4961255"/>
          </a:xfrm>
          <a:custGeom>
            <a:gdLst>
              <a:gd name="connsiteX0" fmla="*/ 1556686 w 11304021"/>
              <a:gd name="connsiteY0" fmla="*/ 0 h 5396666"/>
              <a:gd name="connsiteX1" fmla="*/ 9747334 w 11304021"/>
              <a:gd name="connsiteY1" fmla="*/ 0 h 5396666"/>
              <a:gd name="connsiteX2" fmla="*/ 10646796 w 11304021"/>
              <a:gd name="connsiteY2" fmla="*/ 899462 h 5396666"/>
              <a:gd name="connsiteX3" fmla="*/ 10646796 w 11304021"/>
              <a:gd name="connsiteY3" fmla="*/ 3934514 h 5396666"/>
              <a:gd name="connsiteX4" fmla="*/ 10814315 w 11304021"/>
              <a:gd name="connsiteY4" fmla="*/ 3934514 h 5396666"/>
              <a:gd name="connsiteX5" fmla="*/ 11014051 w 11304021"/>
              <a:gd name="connsiteY5" fmla="*/ 4134250 h 5396666"/>
              <a:gd name="connsiteX6" fmla="*/ 10814315 w 11304021"/>
              <a:gd name="connsiteY6" fmla="*/ 4333986 h 5396666"/>
              <a:gd name="connsiteX7" fmla="*/ 10646796 w 11304021"/>
              <a:gd name="connsiteY7" fmla="*/ 4333986 h 5396666"/>
              <a:gd name="connsiteX8" fmla="*/ 10068145 w 11304021"/>
              <a:gd name="connsiteY8" fmla="*/ 4333986 h 5396666"/>
              <a:gd name="connsiteX9" fmla="*/ 9868409 w 11304021"/>
              <a:gd name="connsiteY9" fmla="*/ 4533722 h 5396666"/>
              <a:gd name="connsiteX10" fmla="*/ 10068145 w 11304021"/>
              <a:gd name="connsiteY10" fmla="*/ 4733458 h 5396666"/>
              <a:gd name="connsiteX11" fmla="*/ 10611455 w 11304021"/>
              <a:gd name="connsiteY11" fmla="*/ 4733458 h 5396666"/>
              <a:gd name="connsiteX12" fmla="*/ 11104285 w 11304021"/>
              <a:gd name="connsiteY12" fmla="*/ 4733458 h 5396666"/>
              <a:gd name="connsiteX13" fmla="*/ 11304021 w 11304021"/>
              <a:gd name="connsiteY13" fmla="*/ 4933194 h 5396666"/>
              <a:gd name="connsiteX14" fmla="*/ 11104285 w 11304021"/>
              <a:gd name="connsiteY14" fmla="*/ 5132930 h 5396666"/>
              <a:gd name="connsiteX15" fmla="*/ 10380782 w 11304021"/>
              <a:gd name="connsiteY15" fmla="*/ 5132930 h 5396666"/>
              <a:gd name="connsiteX16" fmla="*/ 10352112 w 11304021"/>
              <a:gd name="connsiteY16" fmla="*/ 5163002 h 5396666"/>
              <a:gd name="connsiteX17" fmla="*/ 9747334 w 11304021"/>
              <a:gd name="connsiteY17" fmla="*/ 5396666 h 5396666"/>
              <a:gd name="connsiteX18" fmla="*/ 1556686 w 11304021"/>
              <a:gd name="connsiteY18" fmla="*/ 5396666 h 5396666"/>
              <a:gd name="connsiteX19" fmla="*/ 657224 w 11304021"/>
              <a:gd name="connsiteY19" fmla="*/ 4497204 h 5396666"/>
              <a:gd name="connsiteX20" fmla="*/ 657224 w 11304021"/>
              <a:gd name="connsiteY20" fmla="*/ 1707733 h 5396666"/>
              <a:gd name="connsiteX21" fmla="*/ 199735 w 11304021"/>
              <a:gd name="connsiteY21" fmla="*/ 1707733 h 5396666"/>
              <a:gd name="connsiteX22" fmla="*/ 0 w 11304021"/>
              <a:gd name="connsiteY22" fmla="*/ 1507997 h 5396666"/>
              <a:gd name="connsiteX23" fmla="*/ 199735 w 11304021"/>
              <a:gd name="connsiteY23" fmla="*/ 1308261 h 5396666"/>
              <a:gd name="connsiteX24" fmla="*/ 657224 w 11304021"/>
              <a:gd name="connsiteY24" fmla="*/ 1308261 h 5396666"/>
              <a:gd name="connsiteX25" fmla="*/ 657224 w 11304021"/>
              <a:gd name="connsiteY25" fmla="*/ 1308261 h 5396666"/>
              <a:gd name="connsiteX26" fmla="*/ 1394321 w 11304021"/>
              <a:gd name="connsiteY26" fmla="*/ 1308261 h 5396666"/>
              <a:gd name="connsiteX27" fmla="*/ 1594057 w 11304021"/>
              <a:gd name="connsiteY27" fmla="*/ 1108525 h 5396666"/>
              <a:gd name="connsiteX28" fmla="*/ 1472067 w 11304021"/>
              <a:gd name="connsiteY28" fmla="*/ 924485 h 5396666"/>
              <a:gd name="connsiteX29" fmla="*/ 1438232 w 11304021"/>
              <a:gd name="connsiteY29" fmla="*/ 913982 h 5396666"/>
              <a:gd name="connsiteX30" fmla="*/ 510872 w 11304021"/>
              <a:gd name="connsiteY30" fmla="*/ 913982 h 5396666"/>
              <a:gd name="connsiteX31" fmla="*/ 311137 w 11304021"/>
              <a:gd name="connsiteY31" fmla="*/ 714246 h 5396666"/>
              <a:gd name="connsiteX32" fmla="*/ 510872 w 11304021"/>
              <a:gd name="connsiteY32" fmla="*/ 514510 h 5396666"/>
              <a:gd name="connsiteX33" fmla="*/ 746819 w 11304021"/>
              <a:gd name="connsiteY33" fmla="*/ 514510 h 5396666"/>
              <a:gd name="connsiteX34" fmla="*/ 810838 w 11304021"/>
              <a:gd name="connsiteY34" fmla="*/ 396564 h 5396666"/>
              <a:gd name="connsiteX35" fmla="*/ 1556686 w 11304021"/>
              <a:gd name="connsiteY35" fmla="*/ 0 h 53966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04021" h="5396666">
                <a:moveTo>
                  <a:pt x="1556686" y="0"/>
                </a:moveTo>
                <a:lnTo>
                  <a:pt x="9747334" y="0"/>
                </a:lnTo>
                <a:cubicBezTo>
                  <a:pt x="10244093" y="0"/>
                  <a:pt x="10646796" y="402703"/>
                  <a:pt x="10646796" y="899462"/>
                </a:cubicBezTo>
                <a:lnTo>
                  <a:pt x="10646796" y="3934514"/>
                </a:lnTo>
                <a:lnTo>
                  <a:pt x="10814315" y="3934514"/>
                </a:lnTo>
                <a:cubicBezTo>
                  <a:pt x="10924626" y="3934514"/>
                  <a:pt x="11014051" y="4023939"/>
                  <a:pt x="11014051" y="4134250"/>
                </a:cubicBezTo>
                <a:cubicBezTo>
                  <a:pt x="11014051" y="4244561"/>
                  <a:pt x="10924626" y="4333986"/>
                  <a:pt x="10814315" y="4333986"/>
                </a:cubicBezTo>
                <a:lnTo>
                  <a:pt x="10646796" y="4333986"/>
                </a:lnTo>
                <a:lnTo>
                  <a:pt x="10068145" y="4333986"/>
                </a:lnTo>
                <a:cubicBezTo>
                  <a:pt x="9957834" y="4333986"/>
                  <a:pt x="9868409" y="4423411"/>
                  <a:pt x="9868409" y="4533722"/>
                </a:cubicBezTo>
                <a:cubicBezTo>
                  <a:pt x="9868409" y="4644033"/>
                  <a:pt x="9957834" y="4733458"/>
                  <a:pt x="10068145" y="4733458"/>
                </a:cubicBezTo>
                <a:lnTo>
                  <a:pt x="10611455" y="4733458"/>
                </a:lnTo>
                <a:lnTo>
                  <a:pt x="11104285" y="4733458"/>
                </a:lnTo>
                <a:cubicBezTo>
                  <a:pt x="11214596" y="4733458"/>
                  <a:pt x="11304021" y="4822883"/>
                  <a:pt x="11304021" y="4933194"/>
                </a:cubicBezTo>
                <a:cubicBezTo>
                  <a:pt x="11304021" y="5043505"/>
                  <a:pt x="11214596" y="5132930"/>
                  <a:pt x="11104285" y="5132930"/>
                </a:cubicBezTo>
                <a:lnTo>
                  <a:pt x="10380782" y="5132930"/>
                </a:lnTo>
                <a:lnTo>
                  <a:pt x="10352112" y="5163002"/>
                </a:lnTo>
                <a:cubicBezTo>
                  <a:pt x="10192379" y="5308182"/>
                  <a:pt x="9980190" y="5396666"/>
                  <a:pt x="9747334" y="5396666"/>
                </a:cubicBezTo>
                <a:lnTo>
                  <a:pt x="1556686" y="5396666"/>
                </a:lnTo>
                <a:cubicBezTo>
                  <a:pt x="1059927" y="5396666"/>
                  <a:pt x="657224" y="4993963"/>
                  <a:pt x="657224" y="4497204"/>
                </a:cubicBezTo>
                <a:lnTo>
                  <a:pt x="657224" y="1707733"/>
                </a:lnTo>
                <a:lnTo>
                  <a:pt x="199735" y="1707733"/>
                </a:lnTo>
                <a:cubicBezTo>
                  <a:pt x="89424" y="1707733"/>
                  <a:pt x="0" y="1618308"/>
                  <a:pt x="0" y="1507997"/>
                </a:cubicBezTo>
                <a:cubicBezTo>
                  <a:pt x="0" y="1397686"/>
                  <a:pt x="89424" y="1308261"/>
                  <a:pt x="199735" y="1308261"/>
                </a:cubicBezTo>
                <a:lnTo>
                  <a:pt x="657224" y="1308261"/>
                </a:lnTo>
                <a:lnTo>
                  <a:pt x="657224" y="1308261"/>
                </a:lnTo>
                <a:lnTo>
                  <a:pt x="1394321" y="1308261"/>
                </a:lnTo>
                <a:cubicBezTo>
                  <a:pt x="1504632" y="1308261"/>
                  <a:pt x="1594057" y="1218836"/>
                  <a:pt x="1594057" y="1108525"/>
                </a:cubicBezTo>
                <a:cubicBezTo>
                  <a:pt x="1594057" y="1025792"/>
                  <a:pt x="1543756" y="954807"/>
                  <a:pt x="1472067" y="924485"/>
                </a:cubicBezTo>
                <a:lnTo>
                  <a:pt x="1438232" y="913982"/>
                </a:lnTo>
                <a:lnTo>
                  <a:pt x="510872" y="913982"/>
                </a:lnTo>
                <a:cubicBezTo>
                  <a:pt x="400561" y="913982"/>
                  <a:pt x="311137" y="824557"/>
                  <a:pt x="311137" y="714246"/>
                </a:cubicBezTo>
                <a:cubicBezTo>
                  <a:pt x="311137" y="603935"/>
                  <a:pt x="400561" y="514510"/>
                  <a:pt x="510872" y="514510"/>
                </a:cubicBezTo>
                <a:lnTo>
                  <a:pt x="746819" y="514510"/>
                </a:lnTo>
                <a:lnTo>
                  <a:pt x="810838" y="396564"/>
                </a:lnTo>
                <a:cubicBezTo>
                  <a:pt x="972478" y="157306"/>
                  <a:pt x="1246212" y="0"/>
                  <a:pt x="1556686" y="0"/>
                </a:cubicBezTo>
                <a:close/>
              </a:path>
            </a:pathLst>
          </a:custGeom>
          <a:solidFill>
            <a:schemeClr val="bg1"/>
          </a:solidFill>
          <a:ln>
            <a:noFill/>
          </a:ln>
          <a:effectLst>
            <a:outerShdw blurRad="38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Rounded Rectangle 18" title=""/>
          <p:cNvSpPr/>
          <p:nvPr/>
        </p:nvSpPr>
        <p:spPr>
          <a:xfrm rot="21420000">
            <a:off x="1963352" y="2682558"/>
            <a:ext cx="433388" cy="433388"/>
          </a:xfrm>
          <a:prstGeom prst="roundRect">
            <a:avLst>
              <a:gd name="adj" fmla="val 50000"/>
            </a:avLst>
          </a:prstGeom>
          <a:solidFill>
            <a:schemeClr val="accent2"/>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2400" b="1" i="0" u="none" strike="noStrike" kern="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rPr>
              <a:t>1</a:t>
            </a:r>
          </a:p>
        </p:txBody>
      </p:sp>
      <p:sp>
        <p:nvSpPr>
          <p:cNvPr id="12" name="Rounded Rectangle 18" title=""/>
          <p:cNvSpPr/>
          <p:nvPr/>
        </p:nvSpPr>
        <p:spPr>
          <a:xfrm>
            <a:off x="1952308" y="4805046"/>
            <a:ext cx="433388" cy="433070"/>
          </a:xfrm>
          <a:prstGeom prst="roundRect">
            <a:avLst>
              <a:gd name="adj" fmla="val 50000"/>
            </a:avLst>
          </a:prstGeom>
          <a:solidFill>
            <a:schemeClr val="accent2"/>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2400" b="1" i="0" u="none" strike="noStrike" kern="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rPr>
              <a:t>2</a:t>
            </a:r>
          </a:p>
        </p:txBody>
      </p:sp>
      <p:sp>
        <p:nvSpPr>
          <p:cNvPr id="2" name="文本框 1" title=""/>
          <p:cNvSpPr txBox="1"/>
          <p:nvPr/>
        </p:nvSpPr>
        <p:spPr>
          <a:xfrm>
            <a:off x="2407920" y="2306320"/>
            <a:ext cx="7910195" cy="3538220"/>
          </a:xfrm>
          <a:prstGeom prst="rect">
            <a:avLst/>
          </a:prstGeom>
          <a:noFill/>
        </p:spPr>
        <p:txBody>
          <a:bodyPr wrap="square" rtlCol="0">
            <a:spAutoFit/>
          </a:bodyPr>
          <a:lstStyle/>
          <a:p>
            <a:r>
              <a:rPr lang="en-US" altLang="zh-CN" sz="2800">
                <a:latin typeface="Times New Roman" panose="02020603050405020304" charset="0"/>
                <a:cs typeface="Times New Roman" panose="02020603050405020304" charset="0"/>
              </a:rPr>
              <a:t>To get relevant information about Antoine de Saint-Exupéry, find out what the passage is about, infer the author’s attitude towards grow-ups and find the evidence, then talk about your attitude towards grow-ups</a:t>
            </a:r>
          </a:p>
          <a:p>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To use the key language points from the passage correctly </a:t>
            </a:r>
          </a:p>
        </p:txBody>
      </p:sp>
    </p:spTree>
    <p:custDataLst>
      <p:tags r:id="rId3"/>
    </p:custData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506220" y="2165350"/>
            <a:ext cx="9023985" cy="2030095"/>
          </a:xfrm>
          <a:prstGeom prst="rect">
            <a:avLst/>
          </a:prstGeom>
          <a:noFill/>
          <a:ln w="9525">
            <a:noFill/>
          </a:ln>
        </p:spPr>
        <p:txBody>
          <a:bodyPr wrap="square">
            <a:spAutoFit/>
          </a:bodyPr>
          <a:lstStyle/>
          <a:p>
            <a:pPr indent="0">
              <a:lnSpc>
                <a:spcPct val="150000"/>
              </a:lnSpc>
            </a:pPr>
            <a:r>
              <a:rPr lang="en-US" sz="2800" b="1">
                <a:latin typeface="Times New Roman" panose="02020603050405020304" charset="0"/>
                <a:ea typeface="宋体" panose="02010600030101010101" pitchFamily="2" charset="-122"/>
              </a:rPr>
              <a:t>1 Can you introduce the author Antoine de Saint-Exupéry?</a:t>
            </a:r>
          </a:p>
          <a:p>
            <a:pPr indent="0">
              <a:lnSpc>
                <a:spcPct val="150000"/>
              </a:lnSpc>
            </a:pPr>
            <a:r>
              <a:rPr lang="en-US" sz="2800" b="1">
                <a:latin typeface="Times New Roman" panose="02020603050405020304" charset="0"/>
                <a:ea typeface="宋体" panose="02010600030101010101" pitchFamily="2" charset="-122"/>
              </a:rPr>
              <a:t>2 Can you retell the grown-ups’</a:t>
            </a:r>
            <a:r>
              <a:rPr lang="en-US" sz="2800" b="1">
                <a:latin typeface="Times New Roman" panose="02020603050405020304" charset="0"/>
                <a:ea typeface="宋体" panose="02010600030101010101" pitchFamily="2" charset="-122"/>
                <a:cs typeface="Times New Roman" panose="02020603050405020304" charset="0"/>
              </a:rPr>
              <a:t> </a:t>
            </a:r>
            <a:r>
              <a:rPr lang="en-US" sz="2800" b="1">
                <a:latin typeface="Times New Roman" panose="02020603050405020304" charset="0"/>
                <a:ea typeface="宋体" panose="02010600030101010101" pitchFamily="2" charset="-122"/>
              </a:rPr>
              <a:t>response to the two drawing and share your view about them? </a:t>
            </a:r>
            <a:endParaRPr lang="zh-CN" altLang="en-US" sz="2800" b="1"/>
          </a:p>
        </p:txBody>
      </p:sp>
    </p:spTree>
    <p:custDataLst>
      <p:tags r:id="rId2"/>
    </p:custData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359535" y="821055"/>
            <a:ext cx="9417685" cy="1814830"/>
          </a:xfrm>
          <a:prstGeom prst="rect">
            <a:avLst/>
          </a:prstGeom>
          <a:noFill/>
          <a:ln w="9525">
            <a:noFill/>
          </a:ln>
        </p:spPr>
        <p:txBody>
          <a:bodyPr wrap="square">
            <a:spAutoFit/>
          </a:bodyPr>
          <a:lstStyle/>
          <a:p>
            <a:pPr indent="0"/>
            <a:r>
              <a:rPr lang="zh-CN" sz="2800" b="1">
                <a:solidFill>
                  <a:srgbClr val="FF0000"/>
                </a:solidFill>
                <a:latin typeface="Times New Roman" panose="02020603050405020304" charset="0"/>
                <a:ea typeface="宋体" panose="02010600030101010101" pitchFamily="2" charset="-122"/>
                <a:cs typeface="Times New Roman" panose="02020603050405020304" charset="0"/>
              </a:rPr>
              <a:t>目标一</a:t>
            </a: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 </a:t>
            </a:r>
            <a:r>
              <a:rPr lang="en-US" altLang="zh-CN" sz="2800">
                <a:latin typeface="Times New Roman" panose="02020603050405020304" charset="0"/>
                <a:cs typeface="Times New Roman" panose="02020603050405020304" charset="0"/>
                <a:sym typeface="+mn-ea"/>
              </a:rPr>
              <a:t>To get relevant information about Antoine de Saint-Exupéry, find out what the passage is about, infer the author’s attitude towards grow-ups and find the evidence, then talk about your attitude towards grow-ups</a:t>
            </a:r>
            <a:endParaRPr lang="en-US" altLang="zh-CN" sz="2800" b="1">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4" name="矩形 3" title=""/>
          <p:cNvSpPr/>
          <p:nvPr/>
        </p:nvSpPr>
        <p:spPr>
          <a:xfrm>
            <a:off x="1167130" y="2635885"/>
            <a:ext cx="9236075" cy="953135"/>
          </a:xfrm>
          <a:prstGeom prst="rect">
            <a:avLst/>
          </a:prstGeom>
        </p:spPr>
        <p:txBody>
          <a:bodyPr wrap="square">
            <a:spAutoFit/>
          </a:bodyPr>
          <a:lstStyle/>
          <a:p>
            <a:r>
              <a:rPr lang="en-US" altLang="zh-CN" sz="2800" b="1" kern="100">
                <a:solidFill>
                  <a:srgbClr val="FF0000"/>
                </a:solidFill>
                <a:latin typeface="Times New Roman" panose="02020603050405020304" charset="0"/>
              </a:rPr>
              <a:t>Activity 1: </a:t>
            </a:r>
            <a:r>
              <a:rPr lang="en-US" altLang="zh-CN" sz="2800" b="1" kern="100">
                <a:solidFill>
                  <a:schemeClr val="tx1"/>
                </a:solidFill>
                <a:latin typeface="Times New Roman" panose="02020603050405020304" charset="0"/>
              </a:rPr>
              <a:t>Please read the introduction to Antoine de Saint-Exupéry and answer the questions. </a:t>
            </a:r>
          </a:p>
        </p:txBody>
      </p:sp>
      <p:sp>
        <p:nvSpPr>
          <p:cNvPr id="6" name="同心圆 36" title=""/>
          <p:cNvSpPr/>
          <p:nvPr/>
        </p:nvSpPr>
        <p:spPr>
          <a:xfrm>
            <a:off x="991870" y="2785110"/>
            <a:ext cx="257175" cy="27305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3" name="图片 1" title=""/>
          <p:cNvPicPr>
            <a:picLocks noChangeAspect="1"/>
          </p:cNvPicPr>
          <p:nvPr/>
        </p:nvPicPr>
        <p:blipFill>
          <a:blip r:embed="rId2"/>
          <a:stretch>
            <a:fillRect/>
          </a:stretch>
        </p:blipFill>
        <p:spPr>
          <a:xfrm>
            <a:off x="1570990" y="3971290"/>
            <a:ext cx="1416050" cy="1853565"/>
          </a:xfrm>
          <a:prstGeom prst="rect">
            <a:avLst/>
          </a:prstGeom>
        </p:spPr>
      </p:pic>
      <p:sp>
        <p:nvSpPr>
          <p:cNvPr id="2" name="文本框 1" title=""/>
          <p:cNvSpPr txBox="1"/>
          <p:nvPr/>
        </p:nvSpPr>
        <p:spPr>
          <a:xfrm>
            <a:off x="3067050" y="3775075"/>
            <a:ext cx="7116445" cy="2245360"/>
          </a:xfrm>
          <a:prstGeom prst="rect">
            <a:avLst/>
          </a:prstGeom>
          <a:noFill/>
          <a:ln w="9525">
            <a:noFill/>
          </a:ln>
        </p:spPr>
        <p:txBody>
          <a:bodyPr wrap="square">
            <a:spAutoFit/>
          </a:bodyPr>
          <a:lstStyle/>
          <a:p>
            <a:pPr indent="0" algn="just"/>
            <a:r>
              <a:rPr lang="en-US" sz="2800" b="0">
                <a:latin typeface="Times New Roman" panose="02020603050405020304" charset="0"/>
                <a:ea typeface="宋体" panose="02010600030101010101" pitchFamily="2" charset="-122"/>
              </a:rPr>
              <a:t>Antoine de Saint-Exupéry (1900-1944) was a French writer and pilot.</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As a young boy, he was obsessed with aeroplanes, riding in one for the first time at the age of</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12. He spent much of his life flying and writing about his adventures.</a:t>
            </a:r>
            <a:r>
              <a:rPr lang="en-US" sz="2800" b="0">
                <a:latin typeface="Times New Roman" panose="02020603050405020304" charset="0"/>
                <a:ea typeface="宋体" panose="02010600030101010101" pitchFamily="2" charset="-122"/>
                <a:cs typeface="Times New Roman" panose="02020603050405020304" charset="0"/>
              </a:rPr>
              <a:t> </a:t>
            </a:r>
            <a:endParaRPr lang="zh-CN" altLang="en-US" sz="2800"/>
          </a:p>
        </p:txBody>
      </p:sp>
    </p:spTree>
    <p:custDataLst>
      <p:tags r:id="rId3"/>
    </p:custData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604645" y="1638300"/>
            <a:ext cx="8983345" cy="3969385"/>
          </a:xfrm>
          <a:prstGeom prst="rect">
            <a:avLst/>
          </a:prstGeom>
          <a:noFill/>
          <a:ln w="9525">
            <a:noFill/>
          </a:ln>
        </p:spPr>
        <p:txBody>
          <a:bodyPr wrap="square">
            <a:spAutoFit/>
          </a:bodyPr>
          <a:lstStyle/>
          <a:p>
            <a:pPr indent="304800" algn="just"/>
            <a:r>
              <a:rPr lang="en-US" sz="2800" b="0">
                <a:latin typeface="Times New Roman" panose="02020603050405020304" charset="0"/>
                <a:ea typeface="宋体" panose="02010600030101010101" pitchFamily="2" charset="-122"/>
              </a:rPr>
              <a:t>Saint-Exupéry’s most successful work, </a:t>
            </a:r>
            <a:r>
              <a:rPr lang="en-US" sz="2800" b="0" i="1">
                <a:latin typeface="Times New Roman" panose="02020603050405020304" charset="0"/>
                <a:ea typeface="宋体" panose="02010600030101010101" pitchFamily="2" charset="-122"/>
              </a:rPr>
              <a:t>The Little Prince</a:t>
            </a:r>
            <a:r>
              <a:rPr lang="en-US" sz="2800" b="0">
                <a:latin typeface="Times New Roman" panose="02020603050405020304" charset="0"/>
                <a:ea typeface="宋体" panose="02010600030101010101" pitchFamily="2" charset="-122"/>
              </a:rPr>
              <a:t>, is one of the best-selling books ever published. The story was probably inspired by his plane crash in the desert in 1935.</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Saint-Exupéry nearly died, and wandered</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around for four days before being rescued. In 1944,</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Saint-Exupéry left on a wartime mission over occupied France, from which he never returned.</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Although the remains of his plane were discovered in 2000, Saint-Exupéry’s body has never been found, and the cause of his death remains unknown.</a:t>
            </a:r>
            <a:endParaRPr lang="zh-CN" altLang="en-US" sz="2800"/>
          </a:p>
        </p:txBody>
      </p:sp>
    </p:spTree>
    <p:custDataLst>
      <p:tags r:id="rId2"/>
    </p:custData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079500" y="1383030"/>
            <a:ext cx="8935720" cy="521970"/>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1 What experience made the author write </a:t>
            </a:r>
            <a:r>
              <a:rPr lang="en-US" sz="2800" b="0" i="1">
                <a:latin typeface="Times New Roman" panose="02020603050405020304" charset="0"/>
                <a:ea typeface="宋体" panose="02010600030101010101" pitchFamily="2" charset="-122"/>
              </a:rPr>
              <a:t>The Little Prince</a:t>
            </a:r>
            <a:r>
              <a:rPr lang="en-US" sz="2800" b="0">
                <a:latin typeface="Times New Roman" panose="02020603050405020304" charset="0"/>
                <a:ea typeface="宋体" panose="02010600030101010101" pitchFamily="2" charset="-122"/>
              </a:rPr>
              <a:t>?</a:t>
            </a:r>
            <a:endParaRPr lang="en-US" altLang="en-US" sz="2800" b="0">
              <a:latin typeface="Times New Roman" panose="02020603050405020304" charset="0"/>
              <a:ea typeface="宋体" panose="02010600030101010101" pitchFamily="2" charset="-122"/>
            </a:endParaRPr>
          </a:p>
        </p:txBody>
      </p:sp>
      <p:sp>
        <p:nvSpPr>
          <p:cNvPr id="2" name="文本框 1" title=""/>
          <p:cNvSpPr txBox="1"/>
          <p:nvPr/>
        </p:nvSpPr>
        <p:spPr>
          <a:xfrm>
            <a:off x="745490" y="1905000"/>
            <a:ext cx="10701020"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charset="0"/>
                <a:ea typeface="宋体" panose="02010600030101010101" pitchFamily="2" charset="-122"/>
              </a:rPr>
              <a:t>The story was probably inspired by his plane crash in the desert in 1935.</a:t>
            </a:r>
            <a:endParaRPr lang="en-US" altLang="en-US" sz="2800" b="0">
              <a:solidFill>
                <a:srgbClr val="FF0000"/>
              </a:solidFill>
              <a:latin typeface="Times New Roman" panose="02020603050405020304" charset="0"/>
              <a:ea typeface="宋体" panose="02010600030101010101" pitchFamily="2" charset="-122"/>
            </a:endParaRPr>
          </a:p>
        </p:txBody>
      </p:sp>
      <p:sp>
        <p:nvSpPr>
          <p:cNvPr id="3" name="文本框 2" title=""/>
          <p:cNvSpPr txBox="1"/>
          <p:nvPr/>
        </p:nvSpPr>
        <p:spPr>
          <a:xfrm>
            <a:off x="1189990" y="2600325"/>
            <a:ext cx="8335645" cy="521970"/>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2 What kind of person do you think Saint-Exupéry</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was?</a:t>
            </a:r>
            <a:endParaRPr lang="zh-CN" altLang="en-US" sz="2800"/>
          </a:p>
        </p:txBody>
      </p:sp>
      <p:sp>
        <p:nvSpPr>
          <p:cNvPr id="4" name="文本框 3" title=""/>
          <p:cNvSpPr txBox="1"/>
          <p:nvPr/>
        </p:nvSpPr>
        <p:spPr>
          <a:xfrm>
            <a:off x="1478915" y="3122295"/>
            <a:ext cx="6156325"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charset="0"/>
                <a:ea typeface="宋体" panose="02010600030101010101" pitchFamily="2" charset="-122"/>
              </a:rPr>
              <a:t>He was a person with great imagination.</a:t>
            </a:r>
            <a:endParaRPr lang="en-US" altLang="en-US" sz="2800" b="0">
              <a:solidFill>
                <a:srgbClr val="FF0000"/>
              </a:solidFill>
              <a:latin typeface="Times New Roman" panose="02020603050405020304" charset="0"/>
              <a:ea typeface="宋体" panose="02010600030101010101" pitchFamily="2" charset="-122"/>
            </a:endParaRPr>
          </a:p>
        </p:txBody>
      </p:sp>
      <p:sp>
        <p:nvSpPr>
          <p:cNvPr id="5" name="文本框 4" title=""/>
          <p:cNvSpPr txBox="1"/>
          <p:nvPr/>
        </p:nvSpPr>
        <p:spPr>
          <a:xfrm>
            <a:off x="1259840" y="3644265"/>
            <a:ext cx="6657340" cy="521970"/>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3 What does the introduction mainly tell you? </a:t>
            </a:r>
            <a:endParaRPr lang="en-US" altLang="en-US" sz="2800" b="0">
              <a:latin typeface="Times New Roman" panose="02020603050405020304" charset="0"/>
              <a:ea typeface="宋体" panose="02010600030101010101" pitchFamily="2" charset="-122"/>
            </a:endParaRPr>
          </a:p>
        </p:txBody>
      </p:sp>
      <p:sp>
        <p:nvSpPr>
          <p:cNvPr id="6" name="文本框 5" title=""/>
          <p:cNvSpPr txBox="1"/>
          <p:nvPr/>
        </p:nvSpPr>
        <p:spPr>
          <a:xfrm>
            <a:off x="1369695" y="4262755"/>
            <a:ext cx="8884920" cy="1814830"/>
          </a:xfrm>
          <a:prstGeom prst="rect">
            <a:avLst/>
          </a:prstGeom>
          <a:noFill/>
          <a:ln w="9525">
            <a:noFill/>
          </a:ln>
        </p:spPr>
        <p:txBody>
          <a:bodyPr wrap="square">
            <a:spAutoFit/>
          </a:bodyPr>
          <a:lstStyle/>
          <a:p>
            <a:pPr indent="0" algn="just"/>
            <a:r>
              <a:rPr lang="en-US" sz="2800" b="0">
                <a:solidFill>
                  <a:srgbClr val="FF0000"/>
                </a:solidFill>
                <a:latin typeface="Times New Roman" panose="02020603050405020304" charset="0"/>
                <a:ea typeface="宋体" panose="02010600030101010101" pitchFamily="2" charset="-122"/>
              </a:rPr>
              <a:t>The introduction tells Antoine de Saint-Exupéry’s personal information, including the year of his birth, his hobby and experience, his successful work, the background information of creating The Little Prince and his death.</a:t>
            </a:r>
            <a:endParaRPr lang="en-US" altLang="en-US" sz="2800" b="0">
              <a:solidFill>
                <a:srgbClr val="FF0000"/>
              </a:solidFill>
              <a:latin typeface="Times New Roman" panose="02020603050405020304"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title=""/>
          <p:cNvSpPr/>
          <p:nvPr/>
        </p:nvSpPr>
        <p:spPr>
          <a:xfrm>
            <a:off x="1495425" y="1391920"/>
            <a:ext cx="8684895" cy="953135"/>
          </a:xfrm>
          <a:prstGeom prst="rect">
            <a:avLst/>
          </a:prstGeom>
        </p:spPr>
        <p:txBody>
          <a:bodyPr wrap="square">
            <a:spAutoFit/>
          </a:bodyPr>
          <a:lstStyle/>
          <a:p>
            <a:r>
              <a:rPr lang="en-US" altLang="zh-CN" sz="2800" b="1" kern="100">
                <a:solidFill>
                  <a:srgbClr val="FF0000"/>
                </a:solidFill>
                <a:latin typeface="Times New Roman" panose="02020603050405020304" charset="0"/>
              </a:rPr>
              <a:t>Activity 2: </a:t>
            </a:r>
            <a:r>
              <a:rPr lang="en-US" altLang="zh-CN" sz="2800" b="1" kern="100">
                <a:solidFill>
                  <a:schemeClr val="tx1"/>
                </a:solidFill>
                <a:latin typeface="Times New Roman" panose="02020603050405020304" charset="0"/>
              </a:rPr>
              <a:t>Look at the three drawings and predict what the story is about. </a:t>
            </a:r>
          </a:p>
        </p:txBody>
      </p:sp>
      <p:sp>
        <p:nvSpPr>
          <p:cNvPr id="6" name="同心圆 36" title=""/>
          <p:cNvSpPr/>
          <p:nvPr/>
        </p:nvSpPr>
        <p:spPr>
          <a:xfrm>
            <a:off x="1168400" y="1516380"/>
            <a:ext cx="273050" cy="27305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2" name="图片 1" title=""/>
          <p:cNvPicPr>
            <a:picLocks noChangeAspect="1"/>
          </p:cNvPicPr>
          <p:nvPr/>
        </p:nvPicPr>
        <p:blipFill>
          <a:blip r:embed="rId2"/>
          <a:srcRect l="14976" t="8603" r="22488" b="12540"/>
          <a:stretch>
            <a:fillRect/>
          </a:stretch>
        </p:blipFill>
        <p:spPr>
          <a:xfrm rot="10800000">
            <a:off x="1441450" y="2768600"/>
            <a:ext cx="2710180" cy="1539240"/>
          </a:xfrm>
          <a:prstGeom prst="rect">
            <a:avLst/>
          </a:prstGeom>
        </p:spPr>
      </p:pic>
      <p:pic>
        <p:nvPicPr>
          <p:cNvPr id="5" name="图片 2" title=""/>
          <p:cNvPicPr>
            <a:picLocks noChangeAspect="1"/>
          </p:cNvPicPr>
          <p:nvPr/>
        </p:nvPicPr>
        <p:blipFill>
          <a:blip r:embed="rId3"/>
          <a:srcRect l="6481" t="32228" r="17500" b="14590"/>
          <a:stretch>
            <a:fillRect/>
          </a:stretch>
        </p:blipFill>
        <p:spPr>
          <a:xfrm rot="10800000">
            <a:off x="4170680" y="2768600"/>
            <a:ext cx="2731135" cy="1538605"/>
          </a:xfrm>
          <a:prstGeom prst="rect">
            <a:avLst/>
          </a:prstGeom>
        </p:spPr>
      </p:pic>
      <p:pic>
        <p:nvPicPr>
          <p:cNvPr id="8" name="图片 3" title=""/>
          <p:cNvPicPr>
            <a:picLocks noChangeAspect="1"/>
          </p:cNvPicPr>
          <p:nvPr/>
        </p:nvPicPr>
        <p:blipFill>
          <a:blip r:embed="rId4"/>
          <a:srcRect l="15097" t="34924" r="9684" b="9196"/>
          <a:stretch>
            <a:fillRect/>
          </a:stretch>
        </p:blipFill>
        <p:spPr>
          <a:xfrm rot="10800000">
            <a:off x="6920865" y="2768600"/>
            <a:ext cx="2730500" cy="1538605"/>
          </a:xfrm>
          <a:prstGeom prst="rect">
            <a:avLst/>
          </a:prstGeom>
        </p:spPr>
      </p:pic>
      <p:sp>
        <p:nvSpPr>
          <p:cNvPr id="100" name="文本框 99" title=""/>
          <p:cNvSpPr txBox="1"/>
          <p:nvPr/>
        </p:nvSpPr>
        <p:spPr>
          <a:xfrm>
            <a:off x="1668145" y="4813300"/>
            <a:ext cx="6998970" cy="1383665"/>
          </a:xfrm>
          <a:prstGeom prst="rect">
            <a:avLst/>
          </a:prstGeom>
          <a:noFill/>
          <a:ln w="9525">
            <a:noFill/>
          </a:ln>
        </p:spPr>
        <p:txBody>
          <a:bodyPr wrap="square">
            <a:spAutoFit/>
          </a:bodyPr>
          <a:lstStyle/>
          <a:p>
            <a:pPr indent="0"/>
            <a:r>
              <a:rPr lang="en-US" sz="2800" b="0">
                <a:solidFill>
                  <a:srgbClr val="FF0000"/>
                </a:solidFill>
                <a:latin typeface="Times New Roman" panose="02020603050405020304" charset="0"/>
                <a:ea typeface="宋体" panose="02010600030101010101" pitchFamily="2" charset="-122"/>
              </a:rPr>
              <a:t>The text is probably an excerpt from the novel </a:t>
            </a:r>
            <a:r>
              <a:rPr lang="en-US" sz="2800" b="0" i="1">
                <a:solidFill>
                  <a:srgbClr val="FF0000"/>
                </a:solidFill>
                <a:latin typeface="Times New Roman" panose="02020603050405020304" charset="0"/>
                <a:ea typeface="宋体" panose="02010600030101010101" pitchFamily="2" charset="-122"/>
              </a:rPr>
              <a:t>The Little Prince</a:t>
            </a:r>
            <a:r>
              <a:rPr lang="en-US" sz="2800" b="0">
                <a:solidFill>
                  <a:srgbClr val="FF0000"/>
                </a:solidFill>
                <a:latin typeface="Times New Roman" panose="02020603050405020304" charset="0"/>
                <a:ea typeface="宋体" panose="02010600030101010101" pitchFamily="2" charset="-122"/>
              </a:rPr>
              <a:t>. And it is probably about something related to the three pictures. </a:t>
            </a:r>
            <a:endParaRPr lang="zh-CN" altLang="en-US" sz="2800"/>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文本框 99" title=""/>
          <p:cNvSpPr txBox="1"/>
          <p:nvPr/>
        </p:nvSpPr>
        <p:spPr>
          <a:xfrm>
            <a:off x="1398905" y="1983740"/>
            <a:ext cx="8643620" cy="953135"/>
          </a:xfrm>
          <a:prstGeom prst="rect">
            <a:avLst/>
          </a:prstGeom>
          <a:noFill/>
          <a:ln w="9525">
            <a:noFill/>
          </a:ln>
        </p:spPr>
        <p:txBody>
          <a:bodyPr wrap="square">
            <a:spAutoFit/>
          </a:bodyPr>
          <a:lstStyle/>
          <a:p>
            <a:pPr indent="0"/>
            <a:r>
              <a:rPr lang="en-US" sz="2800" b="1">
                <a:latin typeface="Times New Roman" panose="02020603050405020304" charset="0"/>
                <a:ea typeface="宋体" panose="02010600030101010101" pitchFamily="2" charset="-122"/>
              </a:rPr>
              <a:t>Please read the excerpt of </a:t>
            </a:r>
            <a:r>
              <a:rPr lang="en-US" sz="2800" b="1" i="1">
                <a:latin typeface="Times New Roman" panose="02020603050405020304" charset="0"/>
                <a:ea typeface="宋体" panose="02010600030101010101" pitchFamily="2" charset="-122"/>
              </a:rPr>
              <a:t>The Little Prince</a:t>
            </a:r>
            <a:r>
              <a:rPr lang="en-US" sz="2800" b="1">
                <a:latin typeface="Times New Roman" panose="02020603050405020304" charset="0"/>
                <a:ea typeface="宋体" panose="02010600030101010101" pitchFamily="2" charset="-122"/>
              </a:rPr>
              <a:t> quickly and check the prediction and get the general idea of it.</a:t>
            </a:r>
            <a:endParaRPr lang="zh-CN" altLang="en-US" sz="2800"/>
          </a:p>
        </p:txBody>
      </p:sp>
      <p:sp>
        <p:nvSpPr>
          <p:cNvPr id="2" name="文本框 1" title=""/>
          <p:cNvSpPr txBox="1"/>
          <p:nvPr/>
        </p:nvSpPr>
        <p:spPr>
          <a:xfrm>
            <a:off x="1529080" y="3211830"/>
            <a:ext cx="7846060" cy="1383665"/>
          </a:xfrm>
          <a:prstGeom prst="rect">
            <a:avLst/>
          </a:prstGeom>
          <a:noFill/>
          <a:ln w="9525">
            <a:noFill/>
          </a:ln>
        </p:spPr>
        <p:txBody>
          <a:bodyPr wrap="square">
            <a:spAutoFit/>
          </a:bodyPr>
          <a:lstStyle/>
          <a:p>
            <a:pPr indent="0"/>
            <a:r>
              <a:rPr lang="en-US" sz="2800" b="0">
                <a:solidFill>
                  <a:srgbClr val="FF0000"/>
                </a:solidFill>
                <a:latin typeface="Times New Roman" panose="02020603050405020304" charset="0"/>
                <a:ea typeface="宋体" panose="02010600030101010101" pitchFamily="2" charset="-122"/>
              </a:rPr>
              <a:t>The passage is written from a child’s perspective. It shows the different understandings of two pictures between grown ups and children. </a:t>
            </a:r>
            <a:endParaRPr lang="en-US" altLang="en-US" sz="2800" b="0">
              <a:solidFill>
                <a:srgbClr val="FF0000"/>
              </a:solidFill>
              <a:latin typeface="Times New Roman" panose="02020603050405020304"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title=""/>
          <p:cNvSpPr/>
          <p:nvPr/>
        </p:nvSpPr>
        <p:spPr>
          <a:xfrm>
            <a:off x="1618615" y="934085"/>
            <a:ext cx="8817610" cy="1383665"/>
          </a:xfrm>
          <a:prstGeom prst="rect">
            <a:avLst/>
          </a:prstGeom>
        </p:spPr>
        <p:txBody>
          <a:bodyPr wrap="square">
            <a:spAutoFit/>
          </a:bodyPr>
          <a:lstStyle/>
          <a:p>
            <a:r>
              <a:rPr lang="en-US" altLang="zh-CN" sz="2800" b="1" kern="100">
                <a:solidFill>
                  <a:srgbClr val="FF0000"/>
                </a:solidFill>
                <a:latin typeface="Times New Roman" panose="02020603050405020304" charset="0"/>
              </a:rPr>
              <a:t>Activity 3: </a:t>
            </a:r>
            <a:r>
              <a:rPr lang="en-US" altLang="zh-CN" sz="2800" b="1" kern="100">
                <a:solidFill>
                  <a:schemeClr val="tx1"/>
                </a:solidFill>
                <a:latin typeface="Times New Roman" panose="02020603050405020304" charset="0"/>
              </a:rPr>
              <a:t>Please read the passage carefully and find the plot and pay attention to the characters and the setting. Highlight the key words while reading. </a:t>
            </a:r>
          </a:p>
        </p:txBody>
      </p:sp>
      <p:sp>
        <p:nvSpPr>
          <p:cNvPr id="6" name="同心圆 36" title=""/>
          <p:cNvSpPr/>
          <p:nvPr/>
        </p:nvSpPr>
        <p:spPr>
          <a:xfrm>
            <a:off x="1240155" y="1047750"/>
            <a:ext cx="273050" cy="27305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aphicFrame>
        <p:nvGraphicFramePr>
          <p:cNvPr id="2" name="表格 1" title=""/>
          <p:cNvGraphicFramePr>
            <a:graphicFrameLocks noGrp="1"/>
          </p:cNvGraphicFramePr>
          <p:nvPr>
            <p:custDataLst>
              <p:tags r:id="rId2"/>
            </p:custDataLst>
          </p:nvPr>
        </p:nvGraphicFramePr>
        <p:xfrm>
          <a:off x="1084580" y="2597785"/>
          <a:ext cx="10343515" cy="3058160"/>
        </p:xfrm>
        <a:graphic>
          <a:graphicData uri="http://schemas.openxmlformats.org/drawingml/2006/table">
            <a:tbl>
              <a:tblPr firstRow="1" bandRow="1">
                <a:tableStyleId>{5940675A-B579-460E-94D1-54222C63F5DA}</a:tableStyleId>
              </a:tblPr>
              <a:tblGrid>
                <a:gridCol w="2307590">
                  <a:extLst>
                    <a:ext uri="{9D8B030D-6E8A-4147-A177-3AD203B41FA5}">
                      <a16:colId xmlns:a16="http://schemas.microsoft.com/office/drawing/2014/main" val="20000"/>
                    </a:ext>
                  </a:extLst>
                </a:gridCol>
                <a:gridCol w="2825115">
                  <a:extLst>
                    <a:ext uri="{9D8B030D-6E8A-4147-A177-3AD203B41FA5}">
                      <a16:colId xmlns:a16="http://schemas.microsoft.com/office/drawing/2014/main" val="20001"/>
                    </a:ext>
                  </a:extLst>
                </a:gridCol>
                <a:gridCol w="5210810">
                  <a:extLst>
                    <a:ext uri="{9D8B030D-6E8A-4147-A177-3AD203B41FA5}">
                      <a16:colId xmlns:a16="http://schemas.microsoft.com/office/drawing/2014/main" val="20002"/>
                    </a:ext>
                  </a:extLst>
                </a:gridCol>
              </a:tblGrid>
              <a:tr h="426720">
                <a:tc rowSpan="4">
                  <a:txBody>
                    <a:bodyPr vert="horz" wrap="square"/>
                    <a:lstStyle/>
                    <a:p>
                      <a:pPr indent="0">
                        <a:buNone/>
                      </a:pPr>
                      <a:endParaRPr lang="en-US" sz="2800" b="0">
                        <a:latin typeface="Times New Roman" panose="02020603050405020304" charset="0"/>
                        <a:cs typeface="Times New Roman" panose="02020603050405020304" charset="0"/>
                      </a:endParaRPr>
                    </a:p>
                    <a:p>
                      <a:pPr indent="0">
                        <a:buNone/>
                      </a:pPr>
                      <a:endParaRPr lang="en-US" sz="2800" b="0">
                        <a:latin typeface="Times New Roman" panose="02020603050405020304" charset="0"/>
                        <a:cs typeface="Times New Roman" panose="02020603050405020304" charset="0"/>
                      </a:endParaRPr>
                    </a:p>
                    <a:p>
                      <a:pPr indent="0">
                        <a:buNone/>
                      </a:pPr>
                      <a:endParaRPr lang="en-US" sz="2800" b="0">
                        <a:latin typeface="Times New Roman" panose="02020603050405020304" charset="0"/>
                        <a:cs typeface="Times New Roman" panose="02020603050405020304" charset="0"/>
                      </a:endParaRPr>
                    </a:p>
                    <a:p>
                      <a:pPr indent="0">
                        <a:buNone/>
                      </a:pPr>
                      <a:r>
                        <a:rPr lang="en-US" sz="2800" b="0">
                          <a:latin typeface="Times New Roman" panose="02020603050405020304" charset="0"/>
                          <a:cs typeface="Times New Roman" panose="02020603050405020304" charset="0"/>
                        </a:rPr>
                        <a:t>Development of the plot </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800" b="0">
                          <a:latin typeface="Times New Roman" panose="02020603050405020304" charset="0"/>
                          <a:cs typeface="Times New Roman" panose="02020603050405020304" charset="0"/>
                        </a:rPr>
                        <a:t>The beginning:</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endParaRPr lang="en-US" altLang="en-US" sz="28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9965">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vert="horz" wrap="square"/>
                    <a:lstStyle/>
                    <a:p>
                      <a:pPr indent="0" algn="ctr">
                        <a:buNone/>
                      </a:pPr>
                      <a:r>
                        <a:rPr lang="en-US" sz="2800" b="0">
                          <a:latin typeface="Times New Roman" panose="02020603050405020304" charset="0"/>
                          <a:cs typeface="Times New Roman" panose="02020603050405020304" charset="0"/>
                        </a:rPr>
                        <a:t>The development:</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endParaRPr lang="en-US" altLang="en-US" sz="28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2020">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vert="horz" wrap="square"/>
                    <a:lstStyle/>
                    <a:p>
                      <a:pPr indent="0" algn="ctr">
                        <a:buNone/>
                      </a:pPr>
                      <a:r>
                        <a:rPr lang="en-US" sz="2800" b="0">
                          <a:latin typeface="Times New Roman" panose="02020603050405020304" charset="0"/>
                          <a:cs typeface="Times New Roman" panose="02020603050405020304" charset="0"/>
                        </a:rPr>
                        <a:t>The climax:</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endParaRPr lang="en-US" altLang="en-US" sz="28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9455">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vert="horz" wrap="square"/>
                    <a:lstStyle/>
                    <a:p>
                      <a:pPr indent="0" algn="ctr">
                        <a:buNone/>
                      </a:pPr>
                      <a:r>
                        <a:rPr lang="en-US" sz="2800" b="0">
                          <a:latin typeface="Times New Roman" panose="02020603050405020304" charset="0"/>
                          <a:cs typeface="Times New Roman" panose="02020603050405020304" charset="0"/>
                        </a:rPr>
                        <a:t>The ending:</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endParaRPr lang="en-US" altLang="en-US" sz="28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0" name="文本框 99" title=""/>
          <p:cNvSpPr txBox="1"/>
          <p:nvPr/>
        </p:nvSpPr>
        <p:spPr>
          <a:xfrm>
            <a:off x="1240155" y="5828030"/>
            <a:ext cx="7985760" cy="521970"/>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The characters: </a:t>
            </a:r>
            <a:endParaRPr lang="zh-CN" altLang="en-US" sz="2800"/>
          </a:p>
        </p:txBody>
      </p:sp>
      <p:sp>
        <p:nvSpPr>
          <p:cNvPr id="3" name="文本框 2" title=""/>
          <p:cNvSpPr txBox="1"/>
          <p:nvPr/>
        </p:nvSpPr>
        <p:spPr>
          <a:xfrm>
            <a:off x="6275705" y="2545080"/>
            <a:ext cx="2454910" cy="521970"/>
          </a:xfrm>
          <a:prstGeom prst="rect">
            <a:avLst/>
          </a:prstGeom>
          <a:noFill/>
        </p:spPr>
        <p:txBody>
          <a:bodyPr wrap="none" rtlCol="0" anchor="t">
            <a:spAutoFit/>
          </a:bodyPr>
          <a:lstStyle/>
          <a:p>
            <a:pPr indent="0">
              <a:buNone/>
            </a:pPr>
            <a:r>
              <a:rPr lang="en-US" sz="2800">
                <a:solidFill>
                  <a:srgbClr val="FF0000"/>
                </a:solidFill>
                <a:latin typeface="Times New Roman" panose="02020603050405020304" charset="0"/>
                <a:cs typeface="Times New Roman" panose="02020603050405020304" charset="0"/>
                <a:sym typeface="+mn-ea"/>
              </a:rPr>
              <a:t>made a drawing</a:t>
            </a:r>
            <a:endParaRPr lang="en-US" altLang="en-US" sz="2800">
              <a:solidFill>
                <a:srgbClr val="FF0000"/>
              </a:solidFill>
              <a:latin typeface="Times New Roman" panose="02020603050405020304" charset="0"/>
              <a:cs typeface="Times New Roman" panose="02020603050405020304" charset="0"/>
              <a:sym typeface="+mn-ea"/>
            </a:endParaRPr>
          </a:p>
        </p:txBody>
      </p:sp>
      <p:sp>
        <p:nvSpPr>
          <p:cNvPr id="5" name="文本框 4" title=""/>
          <p:cNvSpPr txBox="1"/>
          <p:nvPr/>
        </p:nvSpPr>
        <p:spPr>
          <a:xfrm>
            <a:off x="6142990" y="3038475"/>
            <a:ext cx="5491480" cy="953135"/>
          </a:xfrm>
          <a:prstGeom prst="rect">
            <a:avLst/>
          </a:prstGeom>
          <a:noFill/>
        </p:spPr>
        <p:txBody>
          <a:bodyPr wrap="square" rtlCol="0" anchor="t">
            <a:spAutoFit/>
          </a:bodyPr>
          <a:lstStyle/>
          <a:p>
            <a:pPr indent="0">
              <a:buNone/>
            </a:pPr>
            <a:r>
              <a:rPr lang="en-US" sz="2800">
                <a:solidFill>
                  <a:srgbClr val="FF0000"/>
                </a:solidFill>
                <a:latin typeface="Times New Roman" panose="02020603050405020304" charset="0"/>
                <a:cs typeface="Times New Roman" panose="02020603050405020304" charset="0"/>
                <a:sym typeface="+mn-ea"/>
              </a:rPr>
              <a:t>Grown-ups thought it was a hat and did not seek true understanding</a:t>
            </a:r>
            <a:endParaRPr lang="en-US" altLang="en-US" sz="2800">
              <a:solidFill>
                <a:srgbClr val="FF0000"/>
              </a:solidFill>
              <a:latin typeface="Times New Roman" panose="02020603050405020304" charset="0"/>
              <a:cs typeface="Times New Roman" panose="02020603050405020304" charset="0"/>
              <a:sym typeface="+mn-ea"/>
            </a:endParaRPr>
          </a:p>
        </p:txBody>
      </p:sp>
      <p:sp>
        <p:nvSpPr>
          <p:cNvPr id="7" name="文本框 6" title=""/>
          <p:cNvSpPr txBox="1"/>
          <p:nvPr/>
        </p:nvSpPr>
        <p:spPr>
          <a:xfrm>
            <a:off x="6142990" y="3991610"/>
            <a:ext cx="5151755" cy="953135"/>
          </a:xfrm>
          <a:prstGeom prst="rect">
            <a:avLst/>
          </a:prstGeom>
          <a:noFill/>
        </p:spPr>
        <p:txBody>
          <a:bodyPr wrap="square" rtlCol="0" anchor="t">
            <a:spAutoFit/>
          </a:bodyPr>
          <a:lstStyle/>
          <a:p>
            <a:pPr indent="0">
              <a:buNone/>
            </a:pPr>
            <a:r>
              <a:rPr lang="en-US" sz="2800">
                <a:solidFill>
                  <a:srgbClr val="FF0000"/>
                </a:solidFill>
                <a:latin typeface="Times New Roman" panose="02020603050405020304" charset="0"/>
                <a:cs typeface="Times New Roman" panose="02020603050405020304" charset="0"/>
                <a:sym typeface="+mn-ea"/>
              </a:rPr>
              <a:t>All the grown-ups had the same answer</a:t>
            </a:r>
            <a:endParaRPr lang="en-US" altLang="en-US" sz="2800">
              <a:solidFill>
                <a:srgbClr val="FF0000"/>
              </a:solidFill>
              <a:latin typeface="Times New Roman" panose="02020603050405020304" charset="0"/>
              <a:cs typeface="Times New Roman" panose="02020603050405020304" charset="0"/>
              <a:sym typeface="+mn-ea"/>
            </a:endParaRPr>
          </a:p>
        </p:txBody>
      </p:sp>
      <p:sp>
        <p:nvSpPr>
          <p:cNvPr id="8" name="文本框 7" title=""/>
          <p:cNvSpPr txBox="1"/>
          <p:nvPr/>
        </p:nvSpPr>
        <p:spPr>
          <a:xfrm>
            <a:off x="6216015" y="5017770"/>
            <a:ext cx="3691255" cy="521970"/>
          </a:xfrm>
          <a:prstGeom prst="rect">
            <a:avLst/>
          </a:prstGeom>
          <a:noFill/>
        </p:spPr>
        <p:txBody>
          <a:bodyPr wrap="none" rtlCol="0" anchor="t">
            <a:spAutoFit/>
          </a:bodyPr>
          <a:lstStyle/>
          <a:p>
            <a:pPr indent="0">
              <a:buNone/>
            </a:pPr>
            <a:r>
              <a:rPr lang="en-US" sz="2800">
                <a:solidFill>
                  <a:srgbClr val="FF0000"/>
                </a:solidFill>
                <a:latin typeface="Times New Roman" panose="02020603050405020304" charset="0"/>
                <a:cs typeface="Times New Roman" panose="02020603050405020304" charset="0"/>
                <a:sym typeface="+mn-ea"/>
              </a:rPr>
              <a:t>talked about other topics</a:t>
            </a:r>
            <a:endParaRPr lang="en-US" altLang="en-US" sz="2800">
              <a:solidFill>
                <a:srgbClr val="FF0000"/>
              </a:solidFill>
              <a:latin typeface="Times New Roman" panose="02020603050405020304" charset="0"/>
              <a:cs typeface="Times New Roman" panose="02020603050405020304" charset="0"/>
              <a:sym typeface="+mn-ea"/>
            </a:endParaRPr>
          </a:p>
        </p:txBody>
      </p:sp>
      <p:sp>
        <p:nvSpPr>
          <p:cNvPr id="9" name="文本框 8" title=""/>
          <p:cNvSpPr txBox="1"/>
          <p:nvPr/>
        </p:nvSpPr>
        <p:spPr>
          <a:xfrm>
            <a:off x="3584575" y="5892165"/>
            <a:ext cx="5474970" cy="521970"/>
          </a:xfrm>
          <a:prstGeom prst="rect">
            <a:avLst/>
          </a:prstGeom>
          <a:noFill/>
        </p:spPr>
        <p:txBody>
          <a:bodyPr wrap="none" rtlCol="0" anchor="t">
            <a:spAutoFit/>
          </a:bodyPr>
          <a:lstStyle/>
          <a:p>
            <a:pPr indent="0"/>
            <a:r>
              <a:rPr lang="en-US" sz="2800">
                <a:solidFill>
                  <a:srgbClr val="FF0000"/>
                </a:solidFill>
                <a:latin typeface="Times New Roman" panose="02020603050405020304" charset="0"/>
                <a:ea typeface="宋体" panose="02010600030101010101" pitchFamily="2" charset="-122"/>
                <a:sym typeface="+mn-ea"/>
              </a:rPr>
              <a:t>I, grown-ups, one of the grown-ups  </a:t>
            </a:r>
            <a:r>
              <a:rPr lang="en-US" sz="2800">
                <a:latin typeface="Times New Roman" panose="02020603050405020304" charset="0"/>
                <a:ea typeface="宋体" panose="02010600030101010101" pitchFamily="2" charset="-122"/>
                <a:sym typeface="+mn-ea"/>
              </a:rPr>
              <a:t> </a:t>
            </a:r>
            <a:endParaRPr lang="zh-CN" altLang="en-US" sz="2800"/>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tags/tag1.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10.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11.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12.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13.xml><?xml version="1.0" encoding="utf-8"?>
<p:tagLst xmlns:p="http://schemas.openxmlformats.org/presentationml/2006/main">
  <p:tag name="TABLE_ENDDRAG_ORIGIN_RECT" val="730*137"/>
  <p:tag name="TABLE_ENDDRAG_RECT" val="125*167*730*137"/>
</p:tagLst>
</file>

<file path=ppt/tags/tag14.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15.xml><?xml version="1.0" encoding="utf-8"?>
<p:tagLst xmlns:p="http://schemas.openxmlformats.org/presentationml/2006/main">
  <p:tag name="TABLE_ENDDRAG_ORIGIN_RECT" val="602*201"/>
  <p:tag name="TABLE_ENDDRAG_RECT" val="122*269*602*201"/>
</p:tagLst>
</file>

<file path=ppt/tags/tag16.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17.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18.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19.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2.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20.xml><?xml version="1.0" encoding="utf-8"?>
<p:tagLst xmlns:p="http://schemas.openxmlformats.org/presentationml/2006/main">
  <p:tag name="KSO_WM_UNIT_TABLE_BEAUTIFY" val="smartTable{9c90891c-45d8-4ba8-87d3-781107a34efa}"/>
  <p:tag name="TABLE_ENDDRAG_ORIGIN_RECT" val="326*236"/>
  <p:tag name="TABLE_ENDDRAG_RECT" val="337*255*326*236"/>
</p:tagLst>
</file>

<file path=ppt/tags/tag21.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22.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23.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24.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25.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26.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27.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28.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29.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3.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30.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31.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32.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33.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34.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35.xml><?xml version="1.0" encoding="utf-8"?>
<p:tagLst xmlns:p="http://schemas.openxmlformats.org/presentationml/2006/main">
  <p:tag name="AS_OS" val="Unix 3.10 unknown"/>
  <p:tag name="AS_RELEASE_DATE" val="2023.03.31"/>
  <p:tag name="AS_TITLE" val="Aspose.Slides for Java"/>
  <p:tag name="AS_VERSION" val="23.3"/>
  <p:tag name="COMMONDATA" val="eyJoZGlkIjoiZjM5ODkxNWYwNjQxMmJmZGZkMjU1NWNkOGZkZTE4YTQifQ=="/>
  <p:tag name="ISPRING_FIRST_PUBLISH" val="1"/>
  <p:tag name="ISPRING_PRESENTATION_TITLE" val="马卡龙配色冰凉夏日PPT模板flash"/>
  <p:tag name="KSO_DOCER_TEMPLATE_OPEN_ONCE_MARK" val="1"/>
</p:tagLst>
</file>

<file path=ppt/tags/tag4.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5.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6.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7.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8.xml><?xml version="1.0" encoding="utf-8"?>
<p:tagLst xmlns:p="http://schemas.openxmlformats.org/presentationml/2006/main">
  <p:tag name="KSO_WM_BEAUTIFY_FLAG" val="#wm#"/>
  <p:tag name="KSO_WM_SPECIAL_SOURCE" val="bdnull"/>
  <p:tag name="KSO_WM_TEMPLATE_CATEGORY" val="custom"/>
  <p:tag name="KSO_WM_TEMPLATE_INDEX" val="20184553"/>
</p:tagLst>
</file>

<file path=ppt/tags/tag9.xml><?xml version="1.0" encoding="utf-8"?>
<p:tagLst xmlns:p="http://schemas.openxmlformats.org/presentationml/2006/main">
  <p:tag name="KSO_WM_UNIT_TABLE_BEAUTIFY" val="smartTable{cc2ffedc-7296-4eea-b997-2d97d2de66ed}"/>
  <p:tag name="TABLE_ENDDRAG_ORIGIN_RECT" val="814*275"/>
  <p:tag name="TABLE_ENDDRAG_RECT" val="84*182*814*275"/>
</p:tagLst>
</file>

<file path=ppt/theme/theme1.xml><?xml version="1.0" encoding="utf-8"?>
<a:theme xmlns:r="http://schemas.openxmlformats.org/officeDocument/2006/relationships" xmlns:a="http://schemas.openxmlformats.org/drawingml/2006/main" name="Office 主题​​">
  <a:themeElements>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150</Paragraphs>
  <Slides>30</Slides>
  <Notes>1</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30</vt:i4>
      </vt:variant>
    </vt:vector>
  </HeadingPairs>
  <TitlesOfParts>
    <vt:vector baseType="lpstr" size="41">
      <vt:lpstr>Arial</vt:lpstr>
      <vt:lpstr>等线 Light</vt:lpstr>
      <vt:lpstr>等线</vt:lpstr>
      <vt:lpstr>华文中宋</vt:lpstr>
      <vt:lpstr>思源黑体</vt:lpstr>
      <vt:lpstr>微软雅黑</vt:lpstr>
      <vt:lpstr>Times New Roman</vt:lpstr>
      <vt:lpstr>思源黑体 CN Bold</vt:lpstr>
      <vt:lpstr>黑体</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2023-12-18T12:19:48.645</cp:lastPrinted>
  <dcterms:created xsi:type="dcterms:W3CDTF">2023-12-18T12:19:48Z</dcterms:created>
  <dcterms:modified xsi:type="dcterms:W3CDTF">2023-12-18T04:19:48Z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