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f" ContentType="image/x-wmf"/>
  <Default Extension="tiff" ContentType="image/tif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76" r:id="rId3"/>
    <p:sldMasterId id="2147483689" r:id="rId4"/>
    <p:sldMasterId id="2147483708" r:id="rId5"/>
  </p:sldMasterIdLst>
  <p:notesMasterIdLst>
    <p:notesMasterId r:id="rId6"/>
  </p:notesMasterIdLst>
  <p:sldIdLst>
    <p:sldId id="291" r:id="rId7"/>
    <p:sldId id="368" r:id="rId8"/>
    <p:sldId id="369" r:id="rId9"/>
    <p:sldId id="258" r:id="rId10"/>
    <p:sldId id="259" r:id="rId11"/>
    <p:sldId id="327" r:id="rId12"/>
    <p:sldId id="332" r:id="rId13"/>
    <p:sldId id="333" r:id="rId14"/>
    <p:sldId id="334" r:id="rId15"/>
    <p:sldId id="335" r:id="rId16"/>
    <p:sldId id="336" r:id="rId17"/>
    <p:sldId id="337" r:id="rId18"/>
    <p:sldId id="370" r:id="rId19"/>
    <p:sldId id="371" r:id="rId20"/>
    <p:sldId id="347" r:id="rId21"/>
    <p:sldId id="348" r:id="rId22"/>
    <p:sldId id="338" r:id="rId23"/>
    <p:sldId id="263" r:id="rId24"/>
    <p:sldId id="264" r:id="rId25"/>
    <p:sldId id="339" r:id="rId26"/>
    <p:sldId id="266" r:id="rId27"/>
    <p:sldId id="341" r:id="rId28"/>
    <p:sldId id="284" r:id="rId29"/>
    <p:sldId id="346" r:id="rId30"/>
    <p:sldId id="345" r:id="rId31"/>
  </p:sldIdLst>
  <p:sldSz cx="9144000" cy="6858000" type="screen4x3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1pPr>
    <a:lvl2pPr marL="0" lvl="1" indent="4572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2pPr>
    <a:lvl3pPr marL="0" lvl="2" indent="9144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3pPr>
    <a:lvl4pPr marL="0" lvl="3" indent="13716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4pPr>
    <a:lvl5pPr marL="0" lvl="4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5pPr>
    <a:lvl6pPr marL="2286000" lvl="5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6pPr>
    <a:lvl7pPr marL="2743200" lvl="6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7pPr>
    <a:lvl8pPr marL="3200400" lvl="7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8pPr>
    <a:lvl9pPr marL="3657600" lvl="8" indent="182880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rgbClr val="000000"/>
        </a:solidFill>
        <a:latin typeface="Calibri" panose="020f0502020204030204" pitchFamily="34" charset="0"/>
        <a:ea typeface="宋体" panose="02010600030101010101" pitchFamily="2" charset="-122"/>
        <a:cs typeface="+mn-cs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新用户" initials="新" lastIdx="0" clrIdx="0"/>
  <p:cmAuthor id="2" name="何富军" initials="何" lastIdx="0" clrIdx="0"/>
  <p:cmAuthor id="3" name="fafa" initials="f" lastIdx="0" clrIdx="1"/>
  <p:cmAuthor id="4" name="王习习" initials="王" lastIdx="0" clrIdx="0"/>
  <p:cmAuthor id="5" name="新课标第一网" initials="新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-1056" y="-102"/>
      </p:cViewPr>
      <p:guideLst>
        <p:guide orient="horz" pos="216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tags" Target="tags/tag5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Master" Target="slideMasters/slideMaster3.xml" /><Relationship Id="rId5" Type="http://schemas.openxmlformats.org/officeDocument/2006/relationships/slideMaster" Target="slideMasters/slideMaster4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7650" name="Shape 6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7651" name="Shape 6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7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文本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幻灯片图像占位符 1"/>
          <p:cNvSpPr>
            <a:spLocks noGrp="1" noRot="1"/>
          </p:cNvSpPr>
          <p:nvPr>
            <p:ph type="sldImg"/>
          </p:nvPr>
        </p:nvSpPr>
        <p:spPr/>
      </p:sp>
      <p:sp>
        <p:nvSpPr>
          <p:cNvPr id="40962" name="文本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5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6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7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8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3692F-6527-4250-A3E3-45F4DA2C228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42A036-6D6D-41DF-B537-E8C097511E8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45387-A3A6-40B3-8359-7590D7C4BC3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3B3B5-6C67-4694-9B6F-7510B832BE1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6F919A-3B44-4934-99CA-632C64425F3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660400" y="5619750"/>
            <a:ext cx="2024063" cy="2381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087688" y="5619750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457950" y="5619750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rtlCol="0" anchor="ctr">
            <a:normAutofit/>
          </a:bodyPr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87FFEC-CE97-429D-9CF6-BFAB84CE2C86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</a:t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9CE348-1E5C-4F72-ACBB-D54FF7955E0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2C1C8B-C7CB-4808-AD45-2F7C4846150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73692F-6527-4250-A3E3-45F4DA2C228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83B3B5-6C67-4694-9B6F-7510B832BE1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F401BA-41D9-46F3-81CF-8D1D6DC7B95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A6F919A-3B44-4934-99CA-632C64425F38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D9CE348-1E5C-4F72-ACBB-D54FF7955E0F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2C1C8B-C7CB-4808-AD45-2F7C4846150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F401BA-41D9-46F3-81CF-8D1D6DC7B956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652967-E59D-4C5F-8986-FF6E00DD78B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A97E3B-AA85-4F3E-A48C-BF8C1ED2113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34961-0BCE-463D-A9C0-598CEE5BF8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42A036-6D6D-41DF-B537-E8C097511E8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645387-A3A6-40B3-8359-7590D7C4BC3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652967-E59D-4C5F-8986-FF6E00DD78B5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1A97E3B-AA85-4F3E-A48C-BF8C1ED2113B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7D34961-0BCE-463D-A9C0-598CEE5BF861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image" Target="file:///D:\qq&#25991;&#20214;\712321467\Image\C2C\Image2\%7b75232B38-A165-1FB7-499C-2E1C792CACB5%7d.png" TargetMode="External" /><Relationship Id="rId29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30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7.xml" /><Relationship Id="rId11" Type="http://schemas.openxmlformats.org/officeDocument/2006/relationships/slideLayout" Target="../slideLayouts/slideLayout38.xml" /><Relationship Id="rId12" Type="http://schemas.openxmlformats.org/officeDocument/2006/relationships/slideLayout" Target="../slideLayouts/slideLayout39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theme" Target="../theme/theme2.xml" /><Relationship Id="rId2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0.xml" /><Relationship Id="rId4" Type="http://schemas.openxmlformats.org/officeDocument/2006/relationships/slideLayout" Target="../slideLayouts/slideLayout31.xml" /><Relationship Id="rId5" Type="http://schemas.openxmlformats.org/officeDocument/2006/relationships/slideLayout" Target="../slideLayouts/slideLayout32.xml" /><Relationship Id="rId6" Type="http://schemas.openxmlformats.org/officeDocument/2006/relationships/slideLayout" Target="../slideLayouts/slideLayout33.xml" /><Relationship Id="rId7" Type="http://schemas.openxmlformats.org/officeDocument/2006/relationships/slideLayout" Target="../slideLayouts/slideLayout34.xml" /><Relationship Id="rId8" Type="http://schemas.openxmlformats.org/officeDocument/2006/relationships/slideLayout" Target="../slideLayouts/slideLayout35.xml" /><Relationship Id="rId9" Type="http://schemas.openxmlformats.org/officeDocument/2006/relationships/slideLayout" Target="../slideLayouts/slideLayout36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10" Type="http://schemas.openxmlformats.org/officeDocument/2006/relationships/slideLayout" Target="../slideLayouts/slideLayout49.xml" /><Relationship Id="rId11" Type="http://schemas.openxmlformats.org/officeDocument/2006/relationships/slideLayout" Target="../slideLayouts/slideLayout50.xml" /><Relationship Id="rId12" Type="http://schemas.openxmlformats.org/officeDocument/2006/relationships/slideLayout" Target="../slideLayouts/slideLayout51.xml" /><Relationship Id="rId13" Type="http://schemas.openxmlformats.org/officeDocument/2006/relationships/slideLayout" Target="../slideLayouts/slideLayout52.xml" /><Relationship Id="rId14" Type="http://schemas.openxmlformats.org/officeDocument/2006/relationships/slideLayout" Target="../slideLayouts/slideLayout53.xml" /><Relationship Id="rId15" Type="http://schemas.openxmlformats.org/officeDocument/2006/relationships/slideLayout" Target="../slideLayouts/slideLayout54.xml" /><Relationship Id="rId16" Type="http://schemas.openxmlformats.org/officeDocument/2006/relationships/slideLayout" Target="../slideLayouts/slideLayout55.xml" /><Relationship Id="rId17" Type="http://schemas.openxmlformats.org/officeDocument/2006/relationships/slideLayout" Target="../slideLayouts/slideLayout56.xml" /><Relationship Id="rId18" Type="http://schemas.openxmlformats.org/officeDocument/2006/relationships/slideLayout" Target="../slideLayouts/slideLayout57.xml" /><Relationship Id="rId19" Type="http://schemas.openxmlformats.org/officeDocument/2006/relationships/image" Target="file:///D:\qq&#25991;&#20214;\712321467\Image\C2C\Image2\%7b75232B38-A165-1FB7-499C-2E1C792CACB5%7d.png" TargetMode="External" /><Relationship Id="rId2" Type="http://schemas.openxmlformats.org/officeDocument/2006/relationships/slideLayout" Target="../slideLayouts/slideLayout41.xml" /><Relationship Id="rId20" Type="http://schemas.openxmlformats.org/officeDocument/2006/relationships/image" Target="../media/image1.png" /><Relationship Id="rId21" Type="http://schemas.openxmlformats.org/officeDocument/2006/relationships/theme" Target="../theme/theme3.xml" /><Relationship Id="rId3" Type="http://schemas.openxmlformats.org/officeDocument/2006/relationships/slideLayout" Target="../slideLayouts/slideLayout42.xml" /><Relationship Id="rId4" Type="http://schemas.openxmlformats.org/officeDocument/2006/relationships/slideLayout" Target="../slideLayouts/slideLayout43.xml" /><Relationship Id="rId5" Type="http://schemas.openxmlformats.org/officeDocument/2006/relationships/slideLayout" Target="../slideLayouts/slideLayout44.xml" /><Relationship Id="rId6" Type="http://schemas.openxmlformats.org/officeDocument/2006/relationships/slideLayout" Target="../slideLayouts/slideLayout45.xml" /><Relationship Id="rId7" Type="http://schemas.openxmlformats.org/officeDocument/2006/relationships/slideLayout" Target="../slideLayouts/slideLayout46.xml" /><Relationship Id="rId8" Type="http://schemas.openxmlformats.org/officeDocument/2006/relationships/slideLayout" Target="../slideLayouts/slideLayout47.xml" /><Relationship Id="rId9" Type="http://schemas.openxmlformats.org/officeDocument/2006/relationships/slideLayout" Target="../slideLayouts/slideLayout4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8.xml" /><Relationship Id="rId10" Type="http://schemas.openxmlformats.org/officeDocument/2006/relationships/slideLayout" Target="../slideLayouts/slideLayout67.xml" /><Relationship Id="rId11" Type="http://schemas.openxmlformats.org/officeDocument/2006/relationships/slideLayout" Target="../slideLayouts/slideLayout68.xml" /><Relationship Id="rId12" Type="http://schemas.openxmlformats.org/officeDocument/2006/relationships/slideLayout" Target="../slideLayouts/slideLayout69.xml" /><Relationship Id="rId13" Type="http://schemas.openxmlformats.org/officeDocument/2006/relationships/slideLayout" Target="../slideLayouts/slideLayout70.xml" /><Relationship Id="rId14" Type="http://schemas.openxmlformats.org/officeDocument/2006/relationships/slideLayout" Target="../slideLayouts/slideLayout71.xml" /><Relationship Id="rId15" Type="http://schemas.openxmlformats.org/officeDocument/2006/relationships/slideLayout" Target="../slideLayouts/slideLayout72.xml" /><Relationship Id="rId16" Type="http://schemas.openxmlformats.org/officeDocument/2006/relationships/slideLayout" Target="../slideLayouts/slideLayout73.xml" /><Relationship Id="rId17" Type="http://schemas.openxmlformats.org/officeDocument/2006/relationships/slideLayout" Target="../slideLayouts/slideLayout74.xml" /><Relationship Id="rId18" Type="http://schemas.openxmlformats.org/officeDocument/2006/relationships/slideLayout" Target="../slideLayouts/slideLayout75.xml" /><Relationship Id="rId19" Type="http://schemas.openxmlformats.org/officeDocument/2006/relationships/slideLayout" Target="../slideLayouts/slideLayout76.xml" /><Relationship Id="rId2" Type="http://schemas.openxmlformats.org/officeDocument/2006/relationships/slideLayout" Target="../slideLayouts/slideLayout59.xml" /><Relationship Id="rId20" Type="http://schemas.openxmlformats.org/officeDocument/2006/relationships/slideLayout" Target="../slideLayouts/slideLayout77.xml" /><Relationship Id="rId21" Type="http://schemas.openxmlformats.org/officeDocument/2006/relationships/slideLayout" Target="../slideLayouts/slideLayout78.xml" /><Relationship Id="rId22" Type="http://schemas.openxmlformats.org/officeDocument/2006/relationships/slideLayout" Target="../slideLayouts/slideLayout79.xml" /><Relationship Id="rId23" Type="http://schemas.openxmlformats.org/officeDocument/2006/relationships/slideLayout" Target="../slideLayouts/slideLayout80.xml" /><Relationship Id="rId24" Type="http://schemas.openxmlformats.org/officeDocument/2006/relationships/slideLayout" Target="../slideLayouts/slideLayout81.xml" /><Relationship Id="rId25" Type="http://schemas.openxmlformats.org/officeDocument/2006/relationships/slideLayout" Target="../slideLayouts/slideLayout82.xml" /><Relationship Id="rId26" Type="http://schemas.openxmlformats.org/officeDocument/2006/relationships/slideLayout" Target="../slideLayouts/slideLayout83.xml" /><Relationship Id="rId27" Type="http://schemas.openxmlformats.org/officeDocument/2006/relationships/slideLayout" Target="../slideLayouts/slideLayout84.xml" /><Relationship Id="rId28" Type="http://schemas.openxmlformats.org/officeDocument/2006/relationships/image" Target="file:///D:\qq&#25991;&#20214;\712321467\Image\C2C\Image2\%7b75232B38-A165-1FB7-499C-2E1C792CACB5%7d.png" TargetMode="External" /><Relationship Id="rId29" Type="http://schemas.openxmlformats.org/officeDocument/2006/relationships/image" Target="../media/image1.png" /><Relationship Id="rId3" Type="http://schemas.openxmlformats.org/officeDocument/2006/relationships/slideLayout" Target="../slideLayouts/slideLayout60.xml" /><Relationship Id="rId30" Type="http://schemas.openxmlformats.org/officeDocument/2006/relationships/theme" Target="../theme/theme4.xml" /><Relationship Id="rId4" Type="http://schemas.openxmlformats.org/officeDocument/2006/relationships/slideLayout" Target="../slideLayouts/slideLayout61.xml" /><Relationship Id="rId5" Type="http://schemas.openxmlformats.org/officeDocument/2006/relationships/slideLayout" Target="../slideLayouts/slideLayout62.xml" /><Relationship Id="rId6" Type="http://schemas.openxmlformats.org/officeDocument/2006/relationships/slideLayout" Target="../slideLayouts/slideLayout63.xml" /><Relationship Id="rId7" Type="http://schemas.openxmlformats.org/officeDocument/2006/relationships/slideLayout" Target="../slideLayouts/slideLayout64.xml" /><Relationship Id="rId8" Type="http://schemas.openxmlformats.org/officeDocument/2006/relationships/slideLayout" Target="../slideLayouts/slideLayout65.xml" /><Relationship Id="rId9" Type="http://schemas.openxmlformats.org/officeDocument/2006/relationships/slideLayout" Target="../slideLayouts/slideLayout6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  <p:pic>
        <p:nvPicPr>
          <p:cNvPr id="67591" name="图片 1073743875" descr="学科网 zxxk.com" title=""/>
          <p:cNvPicPr>
            <a:picLocks noChangeAspect="1"/>
          </p:cNvPicPr>
          <p:nvPr/>
        </p:nvPicPr>
        <p:blipFill>
          <a:blip r:embed="rId29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0F47485-EC58-4BE0-8824-4A922FCB1EDE}" type="slidenum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5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ransition/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Rectangle 3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buNone/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pic>
        <p:nvPicPr>
          <p:cNvPr id="67591" name="图片 1073743875" descr="学科网 zxxk.com" title=""/>
          <p:cNvPicPr>
            <a:picLocks noChangeAspect="1"/>
          </p:cNvPicPr>
          <p:nvPr/>
        </p:nvPicPr>
        <p:blipFill>
          <a:blip r:embed="rId20" r:link="rId1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AAB2C5D-024A-4EFD-B9B7-8F05B1929BE3}" type="datetimeFigureOut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Calibri" panose="020f0502020204030204" pitchFamily="34" charset="0"/>
            </a:endParaRPr>
          </a:p>
        </p:txBody>
      </p:sp>
      <p:pic>
        <p:nvPicPr>
          <p:cNvPr id="67591" name="图片 1073743875" descr="学科网 zxxk.com" title=""/>
          <p:cNvPicPr>
            <a:picLocks noChangeAspect="1"/>
          </p:cNvPicPr>
          <p:nvPr/>
        </p:nvPicPr>
        <p:blipFill>
          <a:blip r:embed="rId29" r:link="rId2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  <p:sldLayoutId id="2147483735" r:id="rId27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png" /><Relationship Id="rId5" Type="http://schemas.openxmlformats.org/officeDocument/2006/relationships/image" Target="../media/image6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.xml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tags" Target="../tags/tag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wmf" /><Relationship Id="rId3" Type="http://schemas.openxmlformats.org/officeDocument/2006/relationships/image" Target="../media/image21.png" /><Relationship Id="rId4" Type="http://schemas.openxmlformats.org/officeDocument/2006/relationships/image" Target="../media/image22.png" /><Relationship Id="rId5" Type="http://schemas.openxmlformats.org/officeDocument/2006/relationships/image" Target="../media/image9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2.png" /><Relationship Id="rId3" Type="http://schemas.openxmlformats.org/officeDocument/2006/relationships/image" Target="../media/image9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Relationship Id="rId3" Type="http://schemas.openxmlformats.org/officeDocument/2006/relationships/image" Target="../media/image22.png" /><Relationship Id="rId4" Type="http://schemas.openxmlformats.org/officeDocument/2006/relationships/image" Target="../media/image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tiff" /><Relationship Id="rId3" Type="http://schemas.openxmlformats.org/officeDocument/2006/relationships/image" Target="../media/image25.png" /><Relationship Id="rId4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themeOverride" Target="../theme/themeOverride1.xml" /><Relationship Id="rId3" Type="http://schemas.openxmlformats.org/officeDocument/2006/relationships/image" Target="../media/image7.png" /><Relationship Id="rId4" Type="http://schemas.openxmlformats.org/officeDocument/2006/relationships/image" Target="../media/image8.png" /><Relationship Id="rId5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Relationship Id="rId3" Type="http://schemas.openxmlformats.org/officeDocument/2006/relationships/image" Target="../media/image27.png" /><Relationship Id="rId4" Type="http://schemas.openxmlformats.org/officeDocument/2006/relationships/image" Target="../media/image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jpeg" /><Relationship Id="rId3" Type="http://schemas.openxmlformats.org/officeDocument/2006/relationships/image" Target="../media/image29.png" /><Relationship Id="rId4" Type="http://schemas.openxmlformats.org/officeDocument/2006/relationships/hyperlink" Target="M1P3%20quiz.doc" TargetMode="External" /><Relationship Id="rId5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9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11.jpeg" /><Relationship Id="rId3" Type="http://schemas.openxmlformats.org/officeDocument/2006/relationships/image" Target="../media/image9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3.xml" /><Relationship Id="rId2" Type="http://schemas.openxmlformats.org/officeDocument/2006/relationships/image" Target="../media/image30.jpeg" /><Relationship Id="rId3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4.xml" /><Relationship Id="rId2" Type="http://schemas.openxmlformats.org/officeDocument/2006/relationships/image" Target="../media/image7.png" /><Relationship Id="rId3" Type="http://schemas.openxmlformats.org/officeDocument/2006/relationships/image" Target="../media/image9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image" Target="../media/image12.jpeg" /><Relationship Id="rId5" Type="http://schemas.openxmlformats.org/officeDocument/2006/relationships/image" Target="../media/image9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4.jpeg" /><Relationship Id="rId4" Type="http://schemas.openxmlformats.org/officeDocument/2006/relationships/hyperlink" Target="http://image.baidu.com/i?ct=503316480&amp;z=0&amp;tn=baiduimagedetail&amp;word=%BF%A8%CD%A8%B1%ED%C7%E9&amp;in=20609&amp;cl=2&amp;cm=1&amp;sc=0&amp;lm=-1&amp;pn=32&amp;rn=1&amp;di=1127011740&amp;ln=1788" TargetMode="External" /><Relationship Id="rId5" Type="http://schemas.openxmlformats.org/officeDocument/2006/relationships/image" Target="../media/image15.jpeg" /><Relationship Id="rId6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6.png" /><Relationship Id="rId4" Type="http://schemas.openxmlformats.org/officeDocument/2006/relationships/image" Target="../media/image17.jpeg" /><Relationship Id="rId5" Type="http://schemas.openxmlformats.org/officeDocument/2006/relationships/image" Target="../media/image18.png" /><Relationship Id="rId6" Type="http://schemas.openxmlformats.org/officeDocument/2006/relationships/image" Target="../media/image9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 title=""/>
          <p:cNvSpPr txBox="1"/>
          <p:nvPr/>
        </p:nvSpPr>
        <p:spPr>
          <a:xfrm>
            <a:off x="2195736" y="548170"/>
            <a:ext cx="64087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 fontAlgn="auto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/>
            </a:pPr>
            <a:r>
              <a:rPr kumimoji="0" lang="en-US" altLang="zh-CN" sz="5400" b="1" kern="1200" cap="none" spc="0" normalizeH="0" baseline="0" noProof="1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Jokerman" panose="04090605060d06020702" pitchFamily="82" charset="0"/>
                <a:ea typeface="宋体" panose="02010600030101010101" pitchFamily="2" charset="-122"/>
                <a:cs typeface="Harlow Solid Italic" panose="04030604020f02020d02" pitchFamily="82" charset="0"/>
                <a:sym typeface="+mn-ea"/>
              </a:rPr>
              <a:t>Unit 1 Growing up</a:t>
            </a:r>
            <a:endParaRPr kumimoji="0" lang="en-US" altLang="zh-CN" sz="5400" b="1" kern="1200" cap="none" spc="0" normalizeH="0" baseline="0" noProof="1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Jokerman" panose="04090605060d06020702" pitchFamily="82" charset="0"/>
              <a:ea typeface="宋体" panose="02010600030101010101" pitchFamily="2" charset="-122"/>
              <a:cs typeface="Harlow Solid Italic" panose="04030604020f02020d02" pitchFamily="82" charset="0"/>
              <a:sym typeface="+mn-ea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" y="1935475"/>
            <a:ext cx="2414270" cy="3863345"/>
          </a:xfrm>
          <a:prstGeom prst="ellipse">
            <a:avLst/>
          </a:prstGeom>
        </p:spPr>
      </p:pic>
      <p:grpSp>
        <p:nvGrpSpPr>
          <p:cNvPr id="29700" name="组合 1" title=""/>
          <p:cNvGrpSpPr/>
          <p:nvPr/>
        </p:nvGrpSpPr>
        <p:grpSpPr>
          <a:xfrm>
            <a:off x="3321050" y="3994150"/>
            <a:ext cx="5429250" cy="2557463"/>
            <a:chOff x="5003" y="5952"/>
            <a:chExt cx="8552" cy="4026"/>
          </a:xfrm>
        </p:grpSpPr>
        <p:pic>
          <p:nvPicPr>
            <p:cNvPr id="29701" name="图片 6"/>
            <p:cNvPicPr>
              <a:picLocks noChangeAspect="1"/>
            </p:cNvPicPr>
            <p:nvPr/>
          </p:nvPicPr>
          <p:blipFill>
            <a:blip r:embed="rId3"/>
            <a:srcRect t="22522" b="31604"/>
            <a:stretch>
              <a:fillRect/>
            </a:stretch>
          </p:blipFill>
          <p:spPr>
            <a:xfrm>
              <a:off x="5003" y="5952"/>
              <a:ext cx="8552" cy="40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9702" name="图片 8" descr="社标"/>
            <p:cNvPicPr>
              <a:picLocks noChangeAspect="1"/>
            </p:cNvPicPr>
            <p:nvPr/>
          </p:nvPicPr>
          <p:blipFill>
            <a:blip r:embed="rId4"/>
            <a:srcRect r="62756"/>
            <a:stretch>
              <a:fillRect/>
            </a:stretch>
          </p:blipFill>
          <p:spPr>
            <a:xfrm>
              <a:off x="8897" y="7992"/>
              <a:ext cx="202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文本框 10" title=""/>
          <p:cNvSpPr txBox="1"/>
          <p:nvPr/>
        </p:nvSpPr>
        <p:spPr>
          <a:xfrm>
            <a:off x="3177540" y="1659890"/>
            <a:ext cx="5822950" cy="233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766D4"/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400" b="1" noProof="1">
                <a:ln>
                  <a:solidFill>
                    <a:srgbClr val="FFFF00"/>
                  </a:solidFill>
                </a:ln>
                <a:solidFill>
                  <a:srgbClr val="8C05C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  <a:ea typeface="宋体" panose="02010600030101010101" pitchFamily="2" charset="-122"/>
                <a:cs typeface="Tw Cen MT Condensed Extra Bold" panose="020b0803020202020204" pitchFamily="34" charset="0"/>
                <a:sym typeface="+mn-ea"/>
              </a:rPr>
              <a:t>P3</a:t>
            </a:r>
            <a:endParaRPr lang="en-US" sz="5400" b="1" noProof="1">
              <a:ln>
                <a:solidFill>
                  <a:srgbClr val="FFFF00"/>
                </a:solidFill>
              </a:ln>
              <a:solidFill>
                <a:srgbClr val="8C05C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w Cen MT Condensed Extra Bold" panose="020b0803020202020204" pitchFamily="34" charset="0"/>
              <a:ea typeface="宋体" panose="02010600030101010101" pitchFamily="2" charset="-122"/>
              <a:cs typeface="Tw Cen MT Condensed Extra Bold" panose="020b0803020202020204" pitchFamily="34" charset="0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sz="5400" b="1" noProof="1">
                <a:ln>
                  <a:solidFill>
                    <a:srgbClr val="FFFF00"/>
                  </a:solidFill>
                </a:ln>
                <a:solidFill>
                  <a:srgbClr val="8C05C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  <a:ea typeface="宋体" panose="02010600030101010101" pitchFamily="2" charset="-122"/>
                <a:cs typeface="Tw Cen MT Condensed Extra Bold" panose="020b0803020202020204" pitchFamily="34" charset="0"/>
                <a:sym typeface="+mn-ea"/>
              </a:rPr>
              <a:t> Using language</a:t>
            </a:r>
            <a:endParaRPr lang="en-US" sz="5400" b="1" noProof="1">
              <a:ln>
                <a:solidFill>
                  <a:srgbClr val="FFFF00"/>
                </a:solidFill>
              </a:ln>
              <a:solidFill>
                <a:srgbClr val="8C05C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w Cen MT Condensed Extra Bold" panose="020b0803020202020204" pitchFamily="34" charset="0"/>
              <a:ea typeface="宋体" panose="02010600030101010101" pitchFamily="2" charset="-122"/>
              <a:cs typeface="Tw Cen MT Condensed Extra Bold" panose="020b0803020202020204" pitchFamily="34" charset="0"/>
              <a:sym typeface="+mn-ea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noProof="1">
                <a:ln>
                  <a:solidFill>
                    <a:srgbClr val="FFFF00"/>
                  </a:solidFill>
                </a:ln>
                <a:solidFill>
                  <a:srgbClr val="8C05C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  <a:ea typeface="宋体" panose="02010600030101010101" pitchFamily="2" charset="-122"/>
                <a:cs typeface="Tw Cen MT Condensed Extra Bold" panose="020b0803020202020204" pitchFamily="34" charset="0"/>
                <a:sym typeface="+mn-ea"/>
              </a:rPr>
              <a:t>—</a:t>
            </a:r>
            <a:r>
              <a:rPr lang="en-US" sz="5400" b="1" i="1" noProof="1">
                <a:ln>
                  <a:solidFill>
                    <a:srgbClr val="FFFF00"/>
                  </a:solidFill>
                </a:ln>
                <a:solidFill>
                  <a:srgbClr val="8C05CB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w Cen MT Condensed Extra Bold" panose="020b0803020202020204" pitchFamily="34" charset="0"/>
                <a:ea typeface="宋体" panose="02010600030101010101" pitchFamily="2" charset="-122"/>
                <a:cs typeface="Tw Cen MT Condensed Extra Bold" panose="020b0803020202020204" pitchFamily="34" charset="0"/>
                <a:sym typeface="+mn-ea"/>
              </a:rPr>
              <a:t>Future Continuous</a:t>
            </a:r>
            <a:endParaRPr lang="en-US" sz="5400" b="1" i="1" noProof="1">
              <a:ln>
                <a:solidFill>
                  <a:srgbClr val="FFFF00"/>
                </a:solidFill>
              </a:ln>
              <a:solidFill>
                <a:srgbClr val="8C05CB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Tw Cen MT Condensed Extra Bold" panose="020b0803020202020204" pitchFamily="34" charset="0"/>
              <a:ea typeface="宋体" panose="02010600030101010101" pitchFamily="2" charset="-122"/>
              <a:cs typeface="Tw Cen MT Condensed Extra Bold" panose="020b0803020202020204" pitchFamily="3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7" name="Text Box 3" title=""/>
          <p:cNvSpPr txBox="1"/>
          <p:nvPr/>
        </p:nvSpPr>
        <p:spPr>
          <a:xfrm>
            <a:off x="395288" y="5156200"/>
            <a:ext cx="8709025" cy="12001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marL="342900" indent="-342900" latinLnBrk="1" hangingPunct="0"/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We believe that farmers’ life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will be </a:t>
            </a:r>
            <a:endParaRPr lang="en-US" altLang="zh-CN" sz="3600" b="1">
              <a:solidFill>
                <a:srgbClr val="D60093"/>
              </a:solidFill>
              <a:latin typeface="Times New Roman" panose="02020603050405020304" pitchFamily="18" charset="0"/>
              <a:ea typeface="TimesNewRomanPSMT"/>
            </a:endParaRPr>
          </a:p>
          <a:p>
            <a:pPr marL="342900" indent="-342900" latinLnBrk="1" hangingPunct="0"/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     getting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better and better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in the future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.</a:t>
            </a:r>
            <a:endParaRPr lang="en-US" altLang="zh-CN" sz="3600" b="1">
              <a:solidFill>
                <a:srgbClr val="231F20"/>
              </a:solidFill>
              <a:latin typeface="Times New Roman" panose="02020603050405020304" pitchFamily="18" charset="0"/>
              <a:ea typeface="TimesNewRomanPSMT"/>
            </a:endParaRPr>
          </a:p>
        </p:txBody>
      </p:sp>
      <p:sp>
        <p:nvSpPr>
          <p:cNvPr id="29701" name="Text Box 5" title=""/>
          <p:cNvSpPr txBox="1"/>
          <p:nvPr/>
        </p:nvSpPr>
        <p:spPr>
          <a:xfrm>
            <a:off x="1058863" y="893763"/>
            <a:ext cx="7762875" cy="12239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表示说话人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感到某事即将发生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预料中</a:t>
            </a:r>
            <a:endParaRPr kumimoji="0" lang="zh-CN" altLang="en-US" sz="3200" b="1" i="0" u="none" strike="noStrike" kern="1200" cap="none" spc="0" normalizeH="0" baseline="0" noProof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要发生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的事情。表示某种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可能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和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推测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214313" y="174625"/>
            <a:ext cx="842962" cy="719138"/>
            <a:chOff x="12676" y="685"/>
            <a:chExt cx="1329" cy="1132"/>
          </a:xfrm>
        </p:grpSpPr>
        <p:sp>
          <p:nvSpPr>
            <p:cNvPr id="6" name="等腰三角形 5"/>
            <p:cNvSpPr/>
            <p:nvPr/>
          </p:nvSpPr>
          <p:spPr>
            <a:xfrm>
              <a:off x="12676" y="685"/>
              <a:ext cx="1329" cy="106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3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86" y="801"/>
              <a:ext cx="7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defTabSz="914400" latinLnBrk="1" hangingPunct="0">
                <a:buClrTx/>
                <a:buSzTx/>
                <a:buFontTx/>
              </a:pPr>
              <a:r>
                <a:rPr kumimoji="0" lang="en-US" altLang="zh-CN" sz="3600" b="1" kern="1200" cap="none" spc="0" normalizeH="0" baseline="0" noProof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3</a:t>
              </a:r>
              <a:endParaRPr kumimoji="0" lang="en-US" altLang="zh-CN" sz="3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3" name="文本框 2" title=""/>
          <p:cNvSpPr txBox="1"/>
          <p:nvPr/>
        </p:nvSpPr>
        <p:spPr>
          <a:xfrm>
            <a:off x="395288" y="3997325"/>
            <a:ext cx="8807450" cy="1200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latinLnBrk="1" hangingPunct="0"/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Maybe nobody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will be smoking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in fifty 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TimesNewRomanPSMT"/>
            </a:endParaRPr>
          </a:p>
          <a:p>
            <a:pPr marL="342900" indent="-342900" latinLnBrk="1" hangingPunct="0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     years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.</a:t>
            </a:r>
            <a:endParaRPr lang="en-US" altLang="zh-CN" sz="3600" b="1">
              <a:solidFill>
                <a:srgbClr val="231F20"/>
              </a:solidFill>
              <a:latin typeface="Times New Roman" panose="02020603050405020304" pitchFamily="18" charset="0"/>
              <a:ea typeface="TimesNewRomanPSMT"/>
            </a:endParaRPr>
          </a:p>
        </p:txBody>
      </p:sp>
      <p:sp>
        <p:nvSpPr>
          <p:cNvPr id="4" name="Text Box 3" title=""/>
          <p:cNvSpPr txBox="1"/>
          <p:nvPr/>
        </p:nvSpPr>
        <p:spPr>
          <a:xfrm>
            <a:off x="395288" y="2233613"/>
            <a:ext cx="8709025" cy="64611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marL="342900" indent="-342900" latinLnBrk="1" hangingPunct="0"/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The rose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will be coming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out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soon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.</a:t>
            </a:r>
            <a:endParaRPr lang="en-US" altLang="zh-CN" sz="3600" b="1">
              <a:solidFill>
                <a:srgbClr val="231F20"/>
              </a:solidFill>
              <a:latin typeface="Times New Roman" panose="02020603050405020304" pitchFamily="18" charset="0"/>
              <a:ea typeface="TimesNewRomanPSMT"/>
            </a:endParaRPr>
          </a:p>
        </p:txBody>
      </p:sp>
      <p:sp>
        <p:nvSpPr>
          <p:cNvPr id="8" name="Text Box 3" title=""/>
          <p:cNvSpPr txBox="1"/>
          <p:nvPr/>
        </p:nvSpPr>
        <p:spPr>
          <a:xfrm>
            <a:off x="395288" y="2840038"/>
            <a:ext cx="8709025" cy="12001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marL="342900" indent="-342900" latinLnBrk="1" hangingPunct="0"/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2. Tom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TimesNewRomanPSMT"/>
              </a:rPr>
              <a:t>will be telling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TimesNewRomanPSMT"/>
              </a:rPr>
              <a:t>you about it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 this  </a:t>
            </a:r>
            <a:endParaRPr lang="en-US" altLang="zh-CN" sz="3600" b="1">
              <a:solidFill>
                <a:srgbClr val="0000CC"/>
              </a:solidFill>
              <a:latin typeface="Times New Roman" panose="02020603050405020304" pitchFamily="18" charset="0"/>
              <a:ea typeface="TimesNewRomanPSMT"/>
            </a:endParaRPr>
          </a:p>
          <a:p>
            <a:pPr marL="342900" indent="-342900" latinLnBrk="1" hangingPunct="0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TimesNewRomanPSMT"/>
              </a:rPr>
              <a:t>     afternoon</a:t>
            </a:r>
            <a:r>
              <a:rPr lang="en-US" altLang="zh-CN" sz="3600" b="1">
                <a:solidFill>
                  <a:srgbClr val="231F20"/>
                </a:solidFill>
                <a:latin typeface="Times New Roman" panose="02020603050405020304" pitchFamily="18" charset="0"/>
                <a:ea typeface="TimesNewRomanPSMT"/>
              </a:rPr>
              <a:t>.</a:t>
            </a:r>
            <a:endParaRPr lang="en-US" altLang="zh-CN" sz="3600" b="1">
              <a:solidFill>
                <a:srgbClr val="231F20"/>
              </a:solidFill>
              <a:latin typeface="Times New Roman" panose="02020603050405020304" pitchFamily="18" charset="0"/>
              <a:ea typeface="TimesNewRomanPSMT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  <p:bldP spid="29701" grpId="0" animBg="1"/>
      <p:bldP spid="3" grpId="0"/>
      <p:bldP spid="4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1" name="Text Box 5" title=""/>
          <p:cNvSpPr txBox="1"/>
          <p:nvPr/>
        </p:nvSpPr>
        <p:spPr>
          <a:xfrm>
            <a:off x="1130300" y="1108075"/>
            <a:ext cx="6689725" cy="657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亲切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委婉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的语气。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285750" y="388938"/>
            <a:ext cx="842963" cy="719137"/>
            <a:chOff x="12676" y="685"/>
            <a:chExt cx="1329" cy="1132"/>
          </a:xfrm>
        </p:grpSpPr>
        <p:sp>
          <p:nvSpPr>
            <p:cNvPr id="6" name="等腰三角形 5"/>
            <p:cNvSpPr/>
            <p:nvPr/>
          </p:nvSpPr>
          <p:spPr>
            <a:xfrm>
              <a:off x="12676" y="685"/>
              <a:ext cx="1329" cy="106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3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86" y="801"/>
              <a:ext cx="7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defTabSz="914400" latinLnBrk="1" hangingPunct="0">
                <a:buClrTx/>
                <a:buSzTx/>
                <a:buFontTx/>
              </a:pPr>
              <a:r>
                <a:rPr kumimoji="0" lang="en-US" altLang="zh-CN" sz="3600" b="1" kern="1200" cap="none" spc="0" normalizeH="0" baseline="0" noProof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4</a:t>
              </a:r>
              <a:endParaRPr kumimoji="0" lang="en-US" altLang="zh-CN" sz="3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2" name="文本框 1" title=""/>
          <p:cNvSpPr txBox="1"/>
          <p:nvPr/>
        </p:nvSpPr>
        <p:spPr>
          <a:xfrm>
            <a:off x="482600" y="2917825"/>
            <a:ext cx="842645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you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staying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here long?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82600" y="3856038"/>
            <a:ext cx="85820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When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shall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we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be meeting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again?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482600" y="2052638"/>
            <a:ext cx="8582025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1.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shall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be thinking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of you.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82600" y="4792663"/>
            <a:ext cx="85820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4.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you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be having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some tea?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" grpId="0"/>
      <p:bldP spid="3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 title="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738" y="203200"/>
            <a:ext cx="2016125" cy="1476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 title=""/>
          <p:cNvSpPr txBox="1"/>
          <p:nvPr/>
        </p:nvSpPr>
        <p:spPr>
          <a:xfrm>
            <a:off x="1830388" y="1265238"/>
            <a:ext cx="7018337" cy="1076325"/>
          </a:xfrm>
          <a:prstGeom prst="rect">
            <a:avLst/>
          </a:prstGeom>
          <a:noFill/>
          <a:ln w="57150" cap="flat" cmpd="sng">
            <a:solidFill>
              <a:srgbClr val="75E4FF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在</a:t>
            </a:r>
            <a:r>
              <a:rPr lang="zh-CN" altLang="en-US" sz="3200" b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时间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、</a:t>
            </a:r>
            <a:r>
              <a:rPr lang="zh-CN" altLang="en-US" sz="3200" b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条件等状语从句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中，用</a:t>
            </a:r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现在进行时代替将来进行时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749300" y="2484438"/>
            <a:ext cx="8697913" cy="1198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You can’t be too careful 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when you </a:t>
            </a:r>
            <a:r>
              <a:rPr lang="en-US" altLang="zh-CN" sz="3600" b="1" u="sng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are </a:t>
            </a:r>
            <a:endParaRPr lang="en-US" altLang="zh-CN" sz="3600" b="1" u="sng">
              <a:solidFill>
                <a:srgbClr val="D60093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3600" b="1" u="sng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crossing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the busy street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749300" y="4343400"/>
            <a:ext cx="8569325" cy="1198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latinLnBrk="1" hangingPunct="0"/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② 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If I </a:t>
            </a:r>
            <a:r>
              <a:rPr lang="en-US" altLang="zh-CN" sz="3600" b="1" u="sng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am sleeping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when he comes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, wake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me up, please.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393825" y="3757613"/>
            <a:ext cx="7623175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过马路时你再怎么小心也不为过。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322388" y="5616575"/>
            <a:ext cx="755015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如果他来时我正在睡觉,请叫醒我。 </a:t>
            </a:r>
            <a:endParaRPr lang="zh-CN" altLang="en-US" sz="3200" b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47345" y="1052830"/>
            <a:ext cx="8449310" cy="5367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1. He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>
                <a:latin typeface="Times New Roman" panose="02020603050405020304" pitchFamily="18" charset="0"/>
              </a:rPr>
              <a:t>will be giving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a speech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>
                <a:latin typeface="Times New Roman" panose="02020603050405020304" pitchFamily="18" charset="0"/>
              </a:rPr>
              <a:t>this time tomorrow</a:t>
            </a:r>
            <a:r>
              <a:rPr lang="en-US" sz="2400" b="1">
                <a:latin typeface="Times New Roman" panose="02020603050405020304" pitchFamily="18" charset="0"/>
              </a:rPr>
              <a:t>.</a:t>
            </a:r>
            <a:endParaRPr lang="en-US" sz="24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2. I </a:t>
            </a:r>
            <a:r>
              <a:rPr lang="en-US" sz="2400" b="1">
                <a:latin typeface="Times New Roman" panose="02020603050405020304" pitchFamily="18" charset="0"/>
              </a:rPr>
              <a:t>will be having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a talk with her </a:t>
            </a:r>
            <a:r>
              <a:rPr lang="en-US" sz="2400" b="1" u="sng">
                <a:latin typeface="Times New Roman" panose="02020603050405020304" pitchFamily="18" charset="0"/>
              </a:rPr>
              <a:t>next week</a:t>
            </a:r>
            <a:r>
              <a:rPr lang="en-US" sz="2400">
                <a:latin typeface="Times New Roman" panose="02020603050405020304" pitchFamily="18" charset="0"/>
              </a:rPr>
              <a:t>.
</a:t>
            </a: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3. </a:t>
            </a:r>
            <a:r>
              <a:rPr lang="en-US" sz="2400" b="1">
                <a:latin typeface="Times New Roman" panose="02020603050405020304" pitchFamily="18" charset="0"/>
              </a:rPr>
              <a:t>After </a:t>
            </a:r>
            <a:r>
              <a:rPr lang="en-US" sz="2400">
                <a:latin typeface="Times New Roman" panose="02020603050405020304" pitchFamily="18" charset="0"/>
              </a:rPr>
              <a:t>you drink the water, you </a:t>
            </a:r>
            <a:r>
              <a:rPr lang="en-US" sz="2400" b="1">
                <a:latin typeface="Times New Roman" panose="02020603050405020304" pitchFamily="18" charset="0"/>
              </a:rPr>
              <a:t>will be feeling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better.
</a:t>
            </a: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4. When </a:t>
            </a:r>
            <a:r>
              <a:rPr lang="en-US" sz="2400" b="1">
                <a:latin typeface="Times New Roman" panose="02020603050405020304" pitchFamily="18" charset="0"/>
              </a:rPr>
              <a:t>will </a:t>
            </a:r>
            <a:r>
              <a:rPr lang="en-US" sz="2400">
                <a:latin typeface="Times New Roman" panose="02020603050405020304" pitchFamily="18" charset="0"/>
              </a:rPr>
              <a:t>you </a:t>
            </a:r>
            <a:r>
              <a:rPr lang="en-US" sz="2400" b="1">
                <a:latin typeface="Times New Roman" panose="02020603050405020304" pitchFamily="18" charset="0"/>
              </a:rPr>
              <a:t>be going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to pick me up </a:t>
            </a:r>
            <a:r>
              <a:rPr lang="en-US" sz="2400" b="1">
                <a:latin typeface="Times New Roman" panose="02020603050405020304" pitchFamily="18" charset="0"/>
              </a:rPr>
              <a:t>tomorrow</a:t>
            </a:r>
            <a:r>
              <a:rPr lang="en-US" sz="2400">
                <a:latin typeface="Times New Roman" panose="02020603050405020304" pitchFamily="18" charset="0"/>
              </a:rPr>
              <a:t>?
</a:t>
            </a:r>
            <a:endParaRPr lang="en-US" sz="240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5. You can use that bike. I </a:t>
            </a:r>
            <a:r>
              <a:rPr lang="en-US" sz="2400" b="1">
                <a:latin typeface="Times New Roman" panose="02020603050405020304" pitchFamily="18" charset="0"/>
              </a:rPr>
              <a:t>won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sz="2400" b="1">
                <a:latin typeface="Times New Roman" panose="02020603050405020304" pitchFamily="18" charset="0"/>
              </a:rPr>
              <a:t>t be using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it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>
                <a:latin typeface="Times New Roman" panose="02020603050405020304" pitchFamily="18" charset="0"/>
              </a:rPr>
              <a:t>this afternoon</a:t>
            </a:r>
            <a:r>
              <a:rPr lang="en-US" sz="2400" b="1">
                <a:latin typeface="Times New Roman" panose="02020603050405020304" pitchFamily="18" charset="0"/>
              </a:rPr>
              <a:t>.
</a:t>
            </a:r>
            <a:endParaRPr lang="en-US" sz="2400" b="1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（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en-US" sz="2400">
                <a:latin typeface="Times New Roman" panose="02020603050405020304" pitchFamily="18" charset="0"/>
              </a:rPr>
              <a:t>6. I</a:t>
            </a:r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’</a:t>
            </a:r>
            <a:r>
              <a:rPr lang="en-US" sz="2400" b="1">
                <a:latin typeface="Times New Roman" panose="02020603050405020304" pitchFamily="18" charset="0"/>
              </a:rPr>
              <a:t>ll be loving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</a:rPr>
              <a:t>you forever.
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00" name="文本框 99" title=""/>
          <p:cNvSpPr txBox="1"/>
          <p:nvPr/>
        </p:nvSpPr>
        <p:spPr>
          <a:xfrm>
            <a:off x="107315" y="188595"/>
            <a:ext cx="8809990" cy="977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>
                <a:latin typeface="Times New Roman" panose="02020603050405020304" pitchFamily="18" charset="0"/>
              </a:rPr>
              <a:t>I. </a:t>
            </a:r>
            <a:r>
              <a:rPr lang="en-US" sz="2400" b="1">
                <a:latin typeface="Times New Roman" panose="02020603050405020304" pitchFamily="18" charset="0"/>
              </a:rPr>
              <a:t>Choose the specific usage corresponding to the example sentence.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选择例句</a:t>
            </a:r>
            <a:r>
              <a:rPr lang="en-US" sz="2400" b="1">
                <a:latin typeface="Times New Roman" panose="02020603050405020304" pitchFamily="18" charset="0"/>
              </a:rPr>
              <a:t>1-5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对应的</a:t>
            </a:r>
            <a:r>
              <a:rPr lang="en-US" sz="2400" b="1">
                <a:latin typeface="Times New Roman" panose="02020603050405020304" pitchFamily="18" charset="0"/>
              </a:rPr>
              <a:t>A-E</a:t>
            </a:r>
            <a:r>
              <a:rPr 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将来进行时的具体用法。</a:t>
            </a:r>
            <a:endParaRPr lang="zh-CN" altLang="en-US" sz="2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-180340" y="1484630"/>
            <a:ext cx="9919970" cy="58032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1.A. </a:t>
            </a: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表示在将来某一时刻正在进行的动作。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2.C. </a:t>
            </a: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表示按照计划或安排即将要发生的动作。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3.E. </a:t>
            </a:r>
            <a:r>
              <a:rPr lang="zh-CN" sz="24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表达预料不久要发生的事情或者将来的某种可能性，“我料想”“我估计”。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4.F. </a:t>
            </a: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表示亲切、委婉（请求）语气。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5.D. </a:t>
            </a: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表示原因或结果。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6.B. </a:t>
            </a:r>
            <a:r>
              <a:rPr lang="zh-CN" sz="28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表现将来的情景，带有感情色彩。</a:t>
            </a:r>
            <a:endParaRPr lang="zh-CN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40000"/>
              </a:lnSpc>
              <a:buFont typeface="Arial" panose="020b0604020202020204" pitchFamily="34" charset="0"/>
              <a:buChar char="•"/>
            </a:pPr>
            <a:endParaRPr lang="zh-CN" altLang="en-US" sz="280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1610" y="914400"/>
          <a:ext cx="8543925" cy="5710555"/>
        </p:xfrm>
        <a:graphic>
          <a:graphicData uri="http://schemas.openxmlformats.org/drawingml/2006/table">
            <a:tbl>
              <a:tblPr/>
              <a:tblGrid>
                <a:gridCol w="2024380"/>
                <a:gridCol w="1835785"/>
                <a:gridCol w="2533650"/>
                <a:gridCol w="2150110"/>
              </a:tblGrid>
              <a:tr h="1410970"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谓语动词时态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一般将来时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现在进行时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将来进行时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0335"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用法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将来要发生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可以表示有计划将要发生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将来某个时刻正在进行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8280"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结构</a:t>
                      </a:r>
                      <a:endParaRPr lang="en-US" altLang="en-US" sz="2400" b="1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solidFill>
                            <a:srgbClr val="92D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>
                        <a:solidFill>
                          <a:srgbClr val="92D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410970"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语气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altLang="en-US" sz="2400" b="1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十分肯定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en-US" sz="2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委婉，更礼貌</a:t>
                      </a:r>
                      <a:endParaRPr lang="en-US" altLang="en-US" sz="2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0" name="will be" title=""/>
          <p:cNvSpPr txBox="1"/>
          <p:nvPr>
            <p:custDataLst>
              <p:tags r:id="rId3"/>
            </p:custDataLst>
          </p:nvPr>
        </p:nvSpPr>
        <p:spPr>
          <a:xfrm>
            <a:off x="2555875" y="4004628"/>
            <a:ext cx="998855" cy="52197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lvl="0" algn="l" hangingPunct="0">
              <a:buClrTx/>
              <a:buSzTx/>
              <a:buFontTx/>
            </a:pPr>
            <a:r>
              <a:rPr lang="en-US" altLang="zh-CN" sz="3600" b="1">
                <a:solidFill>
                  <a:srgbClr val="FF2600"/>
                </a:solidFill>
                <a:latin typeface="Arial Narrow" panose="020b0606020202030204" pitchFamily="34" charset="0"/>
                <a:sym typeface="Times New Roman" panose="02020603050405020304" pitchFamily="18" charset="0"/>
              </a:rPr>
              <a:t>will do</a:t>
            </a:r>
            <a:endParaRPr lang="en-US" altLang="zh-CN" sz="3600" b="1">
              <a:solidFill>
                <a:srgbClr val="FF2600"/>
              </a:solidFill>
              <a:latin typeface="Arial Narrow" panose="020b0606020202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3" name="will be" title=""/>
          <p:cNvSpPr txBox="1"/>
          <p:nvPr>
            <p:custDataLst>
              <p:tags r:id="rId4"/>
            </p:custDataLst>
          </p:nvPr>
        </p:nvSpPr>
        <p:spPr>
          <a:xfrm>
            <a:off x="4284345" y="4004628"/>
            <a:ext cx="1757045" cy="64516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en-US" altLang="zh-CN" sz="36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be doing </a:t>
            </a:r>
            <a:endParaRPr lang="en-US" altLang="zh-CN" sz="36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4" name="will be" title=""/>
          <p:cNvSpPr txBox="1"/>
          <p:nvPr>
            <p:custDataLst>
              <p:tags r:id="rId5"/>
            </p:custDataLst>
          </p:nvPr>
        </p:nvSpPr>
        <p:spPr>
          <a:xfrm>
            <a:off x="6660515" y="4149090"/>
            <a:ext cx="219646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t" anchorCtr="0">
            <a:spAutoFit/>
          </a:bodyPr>
          <a:lstStyle/>
          <a:p>
            <a:pPr hangingPunct="0"/>
            <a:r>
              <a:rPr lang="en-US" sz="32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be doing</a:t>
            </a:r>
            <a:endParaRPr lang="en-US" sz="32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" grpId="1" animBg="1"/>
      <p:bldP spid="3" grpId="1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 title=""/>
          <p:cNvSpPr txBox="1"/>
          <p:nvPr/>
        </p:nvSpPr>
        <p:spPr>
          <a:xfrm>
            <a:off x="179388" y="1655763"/>
            <a:ext cx="8697912" cy="1863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>
              <a:lnSpc>
                <a:spcPct val="90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⑴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am going to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Beijing next Sunday.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我下个星期天将要去北京。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⑵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What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you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do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tomorrow?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你明天干什么？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8731" name="文本框 158730" title=""/>
          <p:cNvSpPr txBox="1"/>
          <p:nvPr/>
        </p:nvSpPr>
        <p:spPr>
          <a:xfrm>
            <a:off x="252413" y="465138"/>
            <a:ext cx="8748713" cy="1092200"/>
          </a:xfrm>
          <a:prstGeom prst="rect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dashDot"/>
            <a:miter/>
            <a:headEnd type="none" w="med" len="med"/>
            <a:tailEnd type="none" w="med" len="med"/>
          </a:ln>
          <a:effectLst/>
        </p:spPr>
        <p:txBody>
          <a:bodyPr wrap="square" anchor="t">
            <a:spAutoFit/>
          </a:bodyPr>
          <a:lstStyle/>
          <a:p>
            <a:pPr latinLnBrk="1" hangingPunct="0"/>
            <a:r>
              <a:rPr lang="zh-CN" altLang="en-US" sz="32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一般将来时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是指</a:t>
            </a:r>
            <a:r>
              <a:rPr lang="zh-CN" altLang="en-US" sz="32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将来某个时间将要发生的</a:t>
            </a:r>
            <a:r>
              <a:rPr lang="zh-CN" altLang="en-US" sz="3200" b="1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动作和状态</a:t>
            </a:r>
            <a:r>
              <a:rPr lang="zh-CN" altLang="en-US" sz="3200" b="1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，基本结构是：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主语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+will/be going to do.</a:t>
            </a: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 </a:t>
            </a:r>
            <a:endParaRPr lang="zh-CN" altLang="en-US" sz="3200" b="1" noProof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0" title=""/>
          <p:cNvSpPr txBox="1"/>
          <p:nvPr/>
        </p:nvSpPr>
        <p:spPr>
          <a:xfrm>
            <a:off x="107950" y="4824413"/>
            <a:ext cx="8820150" cy="1863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>
              <a:lnSpc>
                <a:spcPct val="90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⑴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 be sleeping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at 12:00 pm.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十二点的时候我将在睡觉。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⑵</a:t>
            </a:r>
            <a:r>
              <a:rPr lang="zh-CN" altLang="en-US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 be studying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in university at the age of 20.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0000"/>
              </a:lnSpc>
            </a:pP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我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宋体" panose="02010600030101010101" pitchFamily="2" charset="-122"/>
              </a:rPr>
              <a:t>20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岁的时候我将会在大学里学习。</a:t>
            </a:r>
            <a:endParaRPr lang="en-US" altLang="zh-CN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3" name="文本框 158730" title=""/>
          <p:cNvSpPr txBox="1"/>
          <p:nvPr/>
        </p:nvSpPr>
        <p:spPr>
          <a:xfrm>
            <a:off x="252413" y="3632200"/>
            <a:ext cx="8891588" cy="1076325"/>
          </a:xfrm>
          <a:prstGeom prst="rect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dashDot"/>
            <a:miter/>
            <a:headEnd type="none" w="med" len="med"/>
            <a:tailEnd type="none" w="med" len="med"/>
          </a:ln>
          <a:effectLst/>
        </p:spPr>
        <p:txBody>
          <a:bodyPr wrap="square" anchor="t">
            <a:spAutoFit/>
          </a:bodyPr>
          <a:lstStyle/>
          <a:p>
            <a:pPr latinLnBrk="1" hangingPunct="0"/>
            <a:r>
              <a:rPr lang="zh-CN" altLang="en-US" sz="32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将来进行时</a:t>
            </a:r>
            <a:r>
              <a:rPr lang="zh-CN" altLang="en-US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是指</a:t>
            </a:r>
            <a:r>
              <a:rPr lang="zh-CN" altLang="en-US" sz="32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将来某个时间正在进行的</a:t>
            </a:r>
            <a:r>
              <a:rPr lang="zh-CN" altLang="en-US" sz="3200" b="1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动作</a:t>
            </a:r>
            <a:r>
              <a:rPr lang="zh-CN" altLang="en-US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。基本结构是</a:t>
            </a:r>
            <a:r>
              <a:rPr lang="en-US" altLang="zh-CN" sz="3200" b="1" noProof="1"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: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主语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+will be doing.</a:t>
            </a:r>
            <a:endParaRPr lang="zh-CN" altLang="en-US" sz="3200" b="1" noProof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472" name="WordArt 3" title=""/>
          <p:cNvSpPr>
            <a:spLocks noTextEdit="1"/>
          </p:cNvSpPr>
          <p:nvPr/>
        </p:nvSpPr>
        <p:spPr>
          <a:xfrm>
            <a:off x="179388" y="585788"/>
            <a:ext cx="4103687" cy="833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 b="1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8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Let's compare!</a:t>
            </a:r>
            <a:endParaRPr lang="zh-CN" altLang="en-US" sz="3600" b="1"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8998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2473" name="Picture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675" y="368300"/>
            <a:ext cx="788988" cy="90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4" name="图片 6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488" y="347663"/>
            <a:ext cx="1433512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5" name="图片 62474" title=""/>
          <p:cNvPicPr>
            <a:picLocks noChangeAspect="1"/>
          </p:cNvPicPr>
          <p:nvPr/>
        </p:nvPicPr>
        <p:blipFill>
          <a:blip r:embed="rId4"/>
          <a:srcRect l="22701" t="11609" r="58636" b="48206"/>
          <a:stretch>
            <a:fillRect/>
          </a:stretch>
        </p:blipFill>
        <p:spPr>
          <a:xfrm>
            <a:off x="7710488" y="1974850"/>
            <a:ext cx="842962" cy="1206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 title=""/>
          <p:cNvSpPr txBox="1"/>
          <p:nvPr/>
        </p:nvSpPr>
        <p:spPr>
          <a:xfrm>
            <a:off x="1169988" y="465138"/>
            <a:ext cx="6051550" cy="830262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一般将来时</a:t>
            </a:r>
            <a:r>
              <a:rPr lang="zh-CN" altLang="en-US" sz="3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800" b="1">
                <a:solidFill>
                  <a:srgbClr val="FFFF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VS</a:t>
            </a:r>
            <a:r>
              <a:rPr lang="en-US" altLang="zh-CN" sz="3600" b="1">
                <a:solidFill>
                  <a:srgbClr val="FFFF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将来进行时</a:t>
            </a:r>
            <a:endParaRPr lang="zh-CN" altLang="en-US" sz="36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  <p:cond evt="onBegin" delay="0">
                          <p:tn val="70"/>
                        </p:cond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  <p:cond evt="onBegin" delay="0">
                          <p:tn val="75"/>
                        </p:cond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  <p:cond evt="onBegin" delay="0">
                          <p:tn val="80"/>
                        </p:cond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 animBg="1"/>
      <p:bldP spid="3" grpId="0" animBg="1"/>
      <p:bldP spid="62472" grpId="0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文本框 10" title=""/>
          <p:cNvSpPr txBox="1"/>
          <p:nvPr/>
        </p:nvSpPr>
        <p:spPr>
          <a:xfrm>
            <a:off x="539750" y="2349500"/>
            <a:ext cx="7848600" cy="3414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When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 you finish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these letters?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你什么什候处理完这些信件？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直接询问，如上司对下属</a:t>
            </a:r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)</a:t>
            </a:r>
            <a:endParaRPr lang="en-US" altLang="zh-CN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When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will you be seeing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Mr White?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你什么时候见怀特先生？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(</a:t>
            </a:r>
            <a:r>
              <a:rPr lang="zh-CN" altLang="en-US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委婉地询问，如下属对上司</a:t>
            </a:r>
            <a:r>
              <a:rPr lang="en-US" altLang="zh-CN" sz="36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) </a:t>
            </a:r>
            <a:endParaRPr lang="en-US" altLang="zh-CN" sz="36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158731" name="文本框 158730" title=""/>
          <p:cNvSpPr txBox="1"/>
          <p:nvPr/>
        </p:nvSpPr>
        <p:spPr>
          <a:xfrm>
            <a:off x="1428750" y="692150"/>
            <a:ext cx="7175500" cy="1198563"/>
          </a:xfrm>
          <a:prstGeom prst="rect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dashDot"/>
            <a:miter/>
            <a:headEnd type="none" w="med" len="med"/>
            <a:tailEnd type="none" w="med" len="med"/>
          </a:ln>
          <a:effectLst/>
        </p:spPr>
        <p:txBody>
          <a:bodyPr wrap="square" anchor="t">
            <a:spAutoFit/>
          </a:bodyPr>
          <a:lstStyle/>
          <a:p>
            <a:pPr latinLnBrk="1" hangingPunct="0"/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两者均可表示将来，但用</a:t>
            </a:r>
            <a:r>
              <a:rPr lang="zh-CN" altLang="en-US" sz="3600" b="1" noProof="1">
                <a:solidFill>
                  <a:srgbClr val="FF0066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将来进行时语气更委婉</a:t>
            </a:r>
            <a:r>
              <a:rPr lang="zh-CN" altLang="en-US" sz="3600" b="1" noProof="1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lang="zh-CN" altLang="en-US" sz="3600" b="1" noProof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图片 63494" title=""/>
          <p:cNvPicPr>
            <a:picLocks noChangeAspect="1"/>
          </p:cNvPicPr>
          <p:nvPr/>
        </p:nvPicPr>
        <p:blipFill>
          <a:blip r:embed="rId2"/>
          <a:srcRect l="40056" t="10455" r="38805" b="46265"/>
          <a:stretch>
            <a:fillRect/>
          </a:stretch>
        </p:blipFill>
        <p:spPr>
          <a:xfrm>
            <a:off x="238125" y="592138"/>
            <a:ext cx="955675" cy="1298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8731" name="文本框 158730" title=""/>
          <p:cNvSpPr txBox="1"/>
          <p:nvPr/>
        </p:nvSpPr>
        <p:spPr>
          <a:xfrm>
            <a:off x="971550" y="361950"/>
            <a:ext cx="8102600" cy="2306638"/>
          </a:xfrm>
          <a:prstGeom prst="rect">
            <a:avLst/>
          </a:prstGeom>
          <a:noFill/>
          <a:ln w="25400" cap="flat" cmpd="sng">
            <a:solidFill>
              <a:schemeClr val="accent5">
                <a:lumMod val="50000"/>
              </a:schemeClr>
            </a:solidFill>
            <a:prstDash val="dashDot"/>
            <a:miter/>
            <a:headEnd type="none" w="med" len="med"/>
            <a:tailEnd type="none" w="med" len="med"/>
          </a:ln>
          <a:effectLst/>
        </p:spPr>
        <p:txBody>
          <a:bodyPr wrap="square" anchor="t">
            <a:spAutoFit/>
          </a:bodyPr>
          <a:lstStyle/>
          <a:p>
            <a:pPr marR="0" defTabSz="914400" latinLnBrk="1" hangingPunct="0">
              <a:buClrTx/>
              <a:buSzTx/>
              <a:buFontTx/>
            </a:pPr>
            <a:r>
              <a:rPr kumimoji="0" lang="zh-CN" altLang="en-US" sz="3600" b="1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一般将来时</a:t>
            </a:r>
            <a:r>
              <a:rPr kumimoji="0" lang="zh-CN" altLang="en-US" sz="3600" b="1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既可表示“将来”，也可表示</a:t>
            </a:r>
            <a:r>
              <a:rPr kumimoji="0" lang="zh-CN" altLang="en-US" sz="3600" b="1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“意志，意图”</a:t>
            </a:r>
            <a:r>
              <a:rPr kumimoji="0" lang="zh-CN" altLang="en-US" sz="3600" b="1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，而</a:t>
            </a:r>
            <a:r>
              <a:rPr kumimoji="0" lang="zh-CN" altLang="en-US" sz="3600" b="1" kern="1200" cap="none" spc="0" normalizeH="0" baseline="0" noProof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将来进行时</a:t>
            </a:r>
            <a:r>
              <a:rPr kumimoji="0" lang="zh-CN" altLang="en-US" sz="3600" b="1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</a:t>
            </a:r>
            <a:r>
              <a:rPr kumimoji="0" lang="zh-CN" altLang="en-US" sz="3600" b="1" kern="1200" cap="none" spc="0" normalizeH="0" baseline="0" noProof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“纯粹的将来”</a:t>
            </a:r>
            <a:r>
              <a:rPr kumimoji="0" lang="zh-CN" altLang="en-US" sz="3600" b="1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，指说话者一种</a:t>
            </a:r>
            <a:r>
              <a:rPr kumimoji="0" lang="zh-CN" altLang="en-US" sz="3600" b="1" kern="1200" cap="none" spc="0" normalizeH="0" baseline="0" noProof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无意图</a:t>
            </a:r>
            <a:r>
              <a:rPr kumimoji="0" lang="zh-CN" altLang="en-US" sz="3600" b="1" kern="1200" cap="none" spc="0" normalizeH="0" baseline="0" noProof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的动作。</a:t>
            </a:r>
            <a:endParaRPr kumimoji="0" lang="zh-CN" altLang="en-US" sz="3600" b="1" kern="1200" cap="none" spc="0" normalizeH="0" baseline="0" noProof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46063" y="2698750"/>
            <a:ext cx="86995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①</a:t>
            </a: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'll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do my best.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46063" y="4630738"/>
            <a:ext cx="8570912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latinLnBrk="1" hangingPunct="0"/>
            <a:r>
              <a:rPr lang="zh-CN" altLang="en-US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②</a:t>
            </a: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I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'll be doing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my best.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820738" y="3327400"/>
            <a:ext cx="7621587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6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愿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尽最大的努力。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971550" y="4003675"/>
            <a:ext cx="1335088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意愿</a:t>
            </a:r>
            <a:endParaRPr kumimoji="0" lang="zh-CN" altLang="en-US" sz="3600" b="1" i="0" u="none" strike="noStrike" kern="1200" cap="none" spc="0" normalizeH="0" baseline="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831850" y="5276850"/>
            <a:ext cx="762317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我</a:t>
            </a:r>
            <a:r>
              <a:rPr lang="zh-CN" altLang="en-US" sz="3600" b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尽最大的努力。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900113" y="5949950"/>
            <a:ext cx="2998788" cy="646113"/>
          </a:xfrm>
          <a:prstGeom prst="rect">
            <a:avLst/>
          </a:prstGeom>
          <a:solidFill>
            <a:srgbClr val="D6009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6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纯粹的将来</a:t>
            </a:r>
            <a:endParaRPr kumimoji="0" lang="zh-CN" altLang="en-US" sz="3600" b="1" i="0" u="none" strike="noStrike" kern="1200" cap="none" spc="0" normalizeH="0" baseline="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49161" name="图片 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75" y="2760663"/>
            <a:ext cx="3119438" cy="311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65" name="图片 49164" title=""/>
          <p:cNvPicPr>
            <a:picLocks noChangeAspect="1"/>
          </p:cNvPicPr>
          <p:nvPr/>
        </p:nvPicPr>
        <p:blipFill>
          <a:blip r:embed="rId3"/>
          <a:srcRect l="59085" t="13757" r="21660" b="48656"/>
          <a:stretch>
            <a:fillRect/>
          </a:stretch>
        </p:blipFill>
        <p:spPr>
          <a:xfrm>
            <a:off x="0" y="796925"/>
            <a:ext cx="857250" cy="1127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6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  <p:cond evt="onBegin" delay="0">
                          <p:tn val="28"/>
                        </p:cond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1" grpId="0" animBg="1"/>
      <p:bldP spid="11" grpId="0"/>
      <p:bldP spid="12" grpId="0"/>
      <p:bldP spid="2" grpId="0"/>
      <p:bldP spid="3" grpId="0" animBg="1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8" name="Work in pairs. Take turns to ask and answer questions based on the information in the schedule." title=""/>
          <p:cNvSpPr txBox="1"/>
          <p:nvPr/>
        </p:nvSpPr>
        <p:spPr>
          <a:xfrm>
            <a:off x="84138" y="1335088"/>
            <a:ext cx="9059862" cy="1076325"/>
          </a:xfrm>
          <a:prstGeom prst="rect">
            <a:avLst/>
          </a:prstGeom>
          <a:noFill/>
          <a:ln w="12700">
            <a:noFill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Work in pairs. Take turns to ask and answer questions based on the information in the schedule.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pic>
        <p:nvPicPr>
          <p:cNvPr id="50179" name="图像" title=""/>
          <p:cNvPicPr>
            <a:picLocks noChangeAspect="1"/>
          </p:cNvPicPr>
          <p:nvPr/>
        </p:nvPicPr>
        <p:blipFill>
          <a:blip r:embed="rId2"/>
          <a:srcRect l="6129" t="2888" r="9155" b="790"/>
          <a:stretch>
            <a:fillRect/>
          </a:stretch>
        </p:blipFill>
        <p:spPr>
          <a:xfrm>
            <a:off x="269875" y="2679700"/>
            <a:ext cx="4718050" cy="404336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30" name="A: What will you be doing at 8:50?…" title=""/>
          <p:cNvSpPr txBox="1"/>
          <p:nvPr/>
        </p:nvSpPr>
        <p:spPr>
          <a:xfrm>
            <a:off x="5132388" y="2725738"/>
            <a:ext cx="3960812" cy="3538537"/>
          </a:xfrm>
          <a:prstGeom prst="rect">
            <a:avLst/>
          </a:prstGeom>
          <a:noFill/>
          <a:ln w="127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solidFill>
                  <a:srgbClr val="04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What 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you 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be doing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at 8:50?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0"/>
            <a:r>
              <a:rPr lang="zh-CN" altLang="zh-CN" sz="3200" b="1">
                <a:solidFill>
                  <a:srgbClr val="04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B: 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I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’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ll be attending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the welcoming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0"/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ceremony. What 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you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be doing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at 9:30?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hangingPunct="0"/>
            <a:r>
              <a:rPr lang="zh-CN" altLang="zh-CN" sz="3200" b="1">
                <a:solidFill>
                  <a:srgbClr val="0433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A:</a:t>
            </a:r>
            <a:r>
              <a:rPr lang="zh-CN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…</a:t>
            </a:r>
            <a:endParaRPr lang="zh-CN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50181" name="图片 3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3" y="150813"/>
            <a:ext cx="4105275" cy="1368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0182" name="组合 3" title=""/>
          <p:cNvGrpSpPr/>
          <p:nvPr/>
        </p:nvGrpSpPr>
        <p:grpSpPr>
          <a:xfrm>
            <a:off x="6210300" y="938213"/>
            <a:ext cx="1233488" cy="460375"/>
            <a:chOff x="9000" y="9760"/>
            <a:chExt cx="1800" cy="862"/>
          </a:xfrm>
        </p:grpSpPr>
        <p:sp>
          <p:nvSpPr>
            <p:cNvPr id="50183" name="文本框 1"/>
            <p:cNvSpPr txBox="1"/>
            <p:nvPr/>
          </p:nvSpPr>
          <p:spPr>
            <a:xfrm>
              <a:off x="9039" y="9760"/>
              <a:ext cx="1723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r>
                <a:rPr lang="en-US" altLang="zh-CN" sz="2400">
                  <a:latin typeface="Arial Black" panose="020b0a04020102020204" pitchFamily="34" charset="0"/>
                  <a:ea typeface="宋体" panose="02010600030101010101" pitchFamily="2" charset="-122"/>
                </a:rPr>
                <a:t>P5 </a:t>
              </a:r>
              <a:r>
                <a:rPr lang="en-US" altLang="zh-CN" sz="24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4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0184" name="圆角矩形 2"/>
            <p:cNvSpPr/>
            <p:nvPr/>
          </p:nvSpPr>
          <p:spPr>
            <a:xfrm>
              <a:off x="9000" y="9840"/>
              <a:ext cx="1800" cy="66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Complete the email with the correct form of the verbs in brackets. Use the future continuous tense where possible." title=""/>
          <p:cNvSpPr/>
          <p:nvPr/>
        </p:nvSpPr>
        <p:spPr>
          <a:xfrm>
            <a:off x="252413" y="115888"/>
            <a:ext cx="8639175" cy="927100"/>
          </a:xfrm>
          <a:prstGeom prst="roundRect">
            <a:avLst>
              <a:gd name="adj" fmla="val 12111"/>
            </a:avLst>
          </a:prstGeom>
          <a:solidFill>
            <a:srgbClr val="00F900">
              <a:alpha val="26752"/>
            </a:srgbClr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ctr" anchorCtr="0"/>
          <a:lstStyle/>
          <a:p>
            <a:pPr hangingPunct="0">
              <a:lnSpc>
                <a:spcPts val="3000"/>
              </a:lnSpc>
            </a:pPr>
            <a:r>
              <a:rPr lang="zh-CN" altLang="zh-CN" sz="2800" b="1"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Complete the email with the correct form of the verbs in brackets. Use the future continuous tense where possible.</a:t>
            </a:r>
            <a:endParaRPr lang="zh-CN" altLang="zh-CN" sz="2800" b="1"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51203" name="Dear George,…" title=""/>
          <p:cNvSpPr txBox="1"/>
          <p:nvPr/>
        </p:nvSpPr>
        <p:spPr>
          <a:xfrm>
            <a:off x="107950" y="1150938"/>
            <a:ext cx="9031288" cy="5426075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t" anchorCtr="0">
            <a:spAutoFit/>
          </a:bodyPr>
          <a:lstStyle/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Dear George,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    It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'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s great to hear from you. Thanks for the birthday card!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    You asked if I have been thinking a lot about the future now that I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'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m 17. The answer is yes! Things change so quickly,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don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'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t they? I mean, 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in just a year</a:t>
            </a:r>
            <a:r>
              <a:rPr lang="en-US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'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s time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, I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1_________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(be) an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adult. And 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this time next year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, I 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2_____________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(take) my final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school exams. Hopefully I 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3___________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(pass) them! Then,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 in a</a:t>
            </a:r>
            <a:r>
              <a:rPr lang="en-US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 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couple of years' time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, I 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4______________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(study) at university. It seems like no time at all! I 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5 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(choose) law, I think.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After graduation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, I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6__________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(look) for a job related to law. In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the long term, I hope that </a:t>
            </a:r>
            <a:r>
              <a:rPr lang="zh-CN" altLang="zh-CN" sz="2800" b="1">
                <a:solidFill>
                  <a:srgbClr val="0433FF"/>
                </a:solidFill>
                <a:latin typeface="Arial Narrow" panose="020b0606020202030204" pitchFamily="34" charset="0"/>
                <a:ea typeface="黑体" panose="02010609060101010101" pitchFamily="49" charset="-122"/>
              </a:rPr>
              <a:t>20 years from today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, I</a:t>
            </a:r>
            <a:r>
              <a:rPr lang="en-US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7 _______ _______________</a:t>
            </a: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(work) as a judge. Let's see how things go.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     What are you hoping to do in the future? Tell me about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your plans.  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Kind regards,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  <a:p>
            <a:pPr defTabSz="914400" hangingPunct="0">
              <a:lnSpc>
                <a:spcPts val="2600"/>
              </a:lnSpc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2800" b="1">
                <a:latin typeface="Arial Narrow" panose="020b0606020202030204" pitchFamily="34" charset="0"/>
                <a:ea typeface="黑体" panose="02010609060101010101" pitchFamily="49" charset="-122"/>
              </a:rPr>
              <a:t>Diana</a:t>
            </a:r>
            <a:endParaRPr lang="zh-CN" altLang="zh-CN" sz="2800" b="1">
              <a:latin typeface="Arial Narrow" panose="020b0606020202030204" pitchFamily="34" charset="0"/>
              <a:ea typeface="黑体" panose="02010609060101010101" pitchFamily="49" charset="-122"/>
            </a:endParaRPr>
          </a:p>
        </p:txBody>
      </p:sp>
      <p:sp>
        <p:nvSpPr>
          <p:cNvPr id="740" name="will be" title=""/>
          <p:cNvSpPr txBox="1"/>
          <p:nvPr/>
        </p:nvSpPr>
        <p:spPr>
          <a:xfrm>
            <a:off x="6181725" y="2322513"/>
            <a:ext cx="982663" cy="522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be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41" name="will be taking" title=""/>
          <p:cNvSpPr txBox="1"/>
          <p:nvPr/>
        </p:nvSpPr>
        <p:spPr>
          <a:xfrm>
            <a:off x="4749800" y="2665413"/>
            <a:ext cx="1924050" cy="520700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be taking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49" name="will pass" title=""/>
          <p:cNvSpPr txBox="1"/>
          <p:nvPr/>
        </p:nvSpPr>
        <p:spPr>
          <a:xfrm>
            <a:off x="4016375" y="3044825"/>
            <a:ext cx="1306513" cy="522288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pass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0" name="will be studying" title=""/>
          <p:cNvSpPr txBox="1"/>
          <p:nvPr/>
        </p:nvSpPr>
        <p:spPr>
          <a:xfrm>
            <a:off x="3563938" y="3363913"/>
            <a:ext cx="2279650" cy="522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be studying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1" name="will choose" title=""/>
          <p:cNvSpPr txBox="1"/>
          <p:nvPr/>
        </p:nvSpPr>
        <p:spPr>
          <a:xfrm>
            <a:off x="3995738" y="3716338"/>
            <a:ext cx="1663700" cy="522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choose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2" name="will look" title=""/>
          <p:cNvSpPr txBox="1"/>
          <p:nvPr/>
        </p:nvSpPr>
        <p:spPr>
          <a:xfrm>
            <a:off x="3060700" y="4005263"/>
            <a:ext cx="1243013" cy="522287"/>
          </a:xfrm>
          <a:prstGeom prst="rect">
            <a:avLst/>
          </a:prstGeom>
          <a:noFill/>
          <a:ln w="12700">
            <a:noFill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look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753" name="will be working" title=""/>
          <p:cNvSpPr txBox="1"/>
          <p:nvPr/>
        </p:nvSpPr>
        <p:spPr>
          <a:xfrm>
            <a:off x="322263" y="4652963"/>
            <a:ext cx="2662237" cy="522287"/>
          </a:xfrm>
          <a:prstGeom prst="rect">
            <a:avLst/>
          </a:prstGeom>
          <a:noFill/>
          <a:ln w="12700">
            <a:noFill/>
          </a:ln>
        </p:spPr>
        <p:txBody>
          <a:bodyPr wrap="square" lIns="45719" rIns="45719" anchor="t" anchorCtr="0">
            <a:spAutoFit/>
          </a:bodyPr>
          <a:lstStyle/>
          <a:p>
            <a:pPr hangingPunct="0"/>
            <a:r>
              <a:rPr lang="zh-CN" altLang="zh-CN" sz="2800" b="1">
                <a:solidFill>
                  <a:srgbClr val="FF26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Times New Roman" panose="02020603050405020304" pitchFamily="18" charset="0"/>
              </a:rPr>
              <a:t>will be working</a:t>
            </a:r>
            <a:endParaRPr lang="zh-CN" altLang="zh-CN" sz="2800" b="1">
              <a:solidFill>
                <a:srgbClr val="FF2600"/>
              </a:solidFill>
              <a:latin typeface="Arial Narrow" panose="020b0606020202030204" pitchFamily="34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51211" name="组合 3" title=""/>
          <p:cNvGrpSpPr/>
          <p:nvPr/>
        </p:nvGrpSpPr>
        <p:grpSpPr>
          <a:xfrm>
            <a:off x="6156325" y="6084888"/>
            <a:ext cx="1255713" cy="514350"/>
            <a:chOff x="8981" y="9760"/>
            <a:chExt cx="1832" cy="1910"/>
          </a:xfrm>
        </p:grpSpPr>
        <p:sp>
          <p:nvSpPr>
            <p:cNvPr id="51212" name="文本框 1"/>
            <p:cNvSpPr txBox="1"/>
            <p:nvPr/>
          </p:nvSpPr>
          <p:spPr>
            <a:xfrm>
              <a:off x="9039" y="9760"/>
              <a:ext cx="1723" cy="16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r>
                <a:rPr lang="en-US" altLang="zh-CN" sz="2400">
                  <a:latin typeface="Arial Black" panose="020b0a04020102020204" pitchFamily="34" charset="0"/>
                  <a:ea typeface="宋体" panose="02010600030101010101" pitchFamily="2" charset="-122"/>
                </a:rPr>
                <a:t>P5 </a:t>
              </a:r>
              <a:r>
                <a:rPr lang="en-US" altLang="zh-CN" sz="24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3</a:t>
              </a:r>
              <a:endParaRPr lang="en-US" altLang="zh-CN" sz="24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13" name="圆角矩形 2"/>
            <p:cNvSpPr/>
            <p:nvPr/>
          </p:nvSpPr>
          <p:spPr>
            <a:xfrm>
              <a:off x="8981" y="9789"/>
              <a:ext cx="1832" cy="1881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" grpId="1" animBg="1"/>
      <p:bldP spid="741" grpId="2" animBg="1"/>
      <p:bldP spid="749" grpId="1" animBg="1"/>
      <p:bldP spid="750" grpId="2" animBg="1"/>
      <p:bldP spid="751" grpId="3" animBg="1"/>
      <p:bldP spid="752" grpId="4" animBg="1"/>
      <p:bldP spid="753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title=""/>
          <p:cNvPicPr>
            <a:picLocks noChangeAspect="1"/>
          </p:cNvPicPr>
          <p:nvPr/>
        </p:nvPicPr>
        <p:blipFill>
          <a:blip r:embed="rId3"/>
          <a:srcRect l="6656" t="26334" r="1878" b="21045"/>
          <a:stretch>
            <a:fillRect/>
          </a:stretch>
        </p:blipFill>
        <p:spPr>
          <a:xfrm>
            <a:off x="119063" y="346075"/>
            <a:ext cx="3709987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AutoShape 8" title=""/>
          <p:cNvSpPr>
            <a:spLocks noChangeArrowheads="1"/>
          </p:cNvSpPr>
          <p:nvPr/>
        </p:nvSpPr>
        <p:spPr bwMode="auto">
          <a:xfrm>
            <a:off x="827088" y="1412875"/>
            <a:ext cx="3167063" cy="2447925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新魏" panose="02010800040101010101" pitchFamily="2" charset="-122"/>
                <a:cs typeface="+mn-cs"/>
              </a:rPr>
              <a:t>HOW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新魏" panose="02010800040101010101" pitchFamily="2" charset="-122"/>
              <a:cs typeface="+mn-cs"/>
            </a:endParaRPr>
          </a:p>
        </p:txBody>
      </p:sp>
      <p:sp>
        <p:nvSpPr>
          <p:cNvPr id="37892" name="AutoShape 9" title=""/>
          <p:cNvSpPr/>
          <p:nvPr/>
        </p:nvSpPr>
        <p:spPr>
          <a:xfrm>
            <a:off x="4067175" y="836613"/>
            <a:ext cx="503238" cy="5113337"/>
          </a:xfrm>
          <a:prstGeom prst="leftBrace">
            <a:avLst>
              <a:gd name="adj1" fmla="val 83827"/>
              <a:gd name="adj2" fmla="val 50000"/>
            </a:avLst>
          </a:prstGeom>
          <a:noFill/>
          <a:ln w="63500" cap="flat" cmpd="sng">
            <a:pattFill prst="pct90">
              <a:fgClr>
                <a:srgbClr val="00000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  <a:effectLst>
            <a:outerShdw dist="35921" dir="2699999" algn="ctr" rotWithShape="0">
              <a:srgbClr val="C0C0C0">
                <a:alpha val="78998"/>
              </a:srgbClr>
            </a:outerShdw>
          </a:effectLst>
        </p:spPr>
        <p:txBody>
          <a:bodyPr wrap="none" anchor="ctr" anchorCtr="0"/>
          <a:lstStyle/>
          <a:p>
            <a:pPr latinLnBrk="1" hangingPunct="0"/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42" name="Text Box 10" title=""/>
          <p:cNvSpPr txBox="1"/>
          <p:nvPr/>
        </p:nvSpPr>
        <p:spPr>
          <a:xfrm>
            <a:off x="681038" y="3921125"/>
            <a:ext cx="3529012" cy="1752600"/>
          </a:xfrm>
          <a:prstGeom prst="rect">
            <a:avLst/>
          </a:prstGeom>
          <a:solidFill>
            <a:schemeClr val="bg1">
              <a:alpha val="74901"/>
            </a:scheme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en-US" altLang="zh-CN" sz="3600" b="1">
                <a:solidFill>
                  <a:srgbClr val="0041B8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to express</a:t>
            </a:r>
            <a:endParaRPr lang="en-US" altLang="zh-CN" sz="3600" b="1">
              <a:solidFill>
                <a:srgbClr val="0041B8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algn="ctr" latinLnBrk="1" hangingPunct="0"/>
            <a:r>
              <a:rPr lang="en-US" altLang="zh-CN" sz="3600" b="1">
                <a:solidFill>
                  <a:srgbClr val="0041B8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the simple </a:t>
            </a:r>
            <a:endParaRPr lang="en-US" altLang="zh-CN" sz="3600" b="1">
              <a:solidFill>
                <a:srgbClr val="0041B8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  <a:p>
            <a:pPr algn="ctr" latinLnBrk="1" hangingPunct="0"/>
            <a:r>
              <a:rPr lang="en-US" altLang="zh-CN" sz="3600" b="1">
                <a:solidFill>
                  <a:srgbClr val="0041B8"/>
                </a:solidFill>
                <a:latin typeface="Comic Sans MS" panose="030f0702030302020204" pitchFamily="66" charset="0"/>
                <a:ea typeface="华文行楷" panose="02010800040101010101" pitchFamily="2" charset="-122"/>
              </a:rPr>
              <a:t>future tense</a:t>
            </a:r>
            <a:endParaRPr lang="en-US" altLang="zh-CN" sz="3600" b="1">
              <a:solidFill>
                <a:srgbClr val="0041B8"/>
              </a:solidFill>
              <a:latin typeface="Comic Sans MS" panose="030f0702030302020204" pitchFamily="66" charset="0"/>
              <a:ea typeface="华文行楷" panose="02010800040101010101" pitchFamily="2" charset="-122"/>
            </a:endParaRPr>
          </a:p>
        </p:txBody>
      </p:sp>
      <p:pic>
        <p:nvPicPr>
          <p:cNvPr id="37894" name="图片 5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02288"/>
            <a:ext cx="1230313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 title=""/>
          <p:cNvSpPr txBox="1"/>
          <p:nvPr/>
        </p:nvSpPr>
        <p:spPr>
          <a:xfrm>
            <a:off x="4643438" y="522288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will / shall do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4643438" y="1508125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be going to do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643438" y="2492375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be about to do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4643438" y="3476625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be doing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643438" y="4462463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be to do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4643438" y="5446713"/>
            <a:ext cx="3983037" cy="768350"/>
          </a:xfrm>
          <a:prstGeom prst="rect">
            <a:avLst/>
          </a:prstGeom>
          <a:noFill/>
          <a:ln w="9525" cap="flat" cmpd="sng">
            <a:solidFill>
              <a:srgbClr val="0041B8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4400" b="1">
                <a:latin typeface="Times New Roman" panose="02020603050405020304" pitchFamily="18" charset="0"/>
                <a:ea typeface="宋体" panose="02010600030101010101" pitchFamily="2" charset="-122"/>
              </a:rPr>
              <a:t>do / does</a:t>
            </a:r>
            <a:endParaRPr lang="zh-CN" altLang="en-US" sz="44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  <p:cond evt="onBegin" delay="0">
                          <p:tn val="69"/>
                        </p:cond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  <p:cond evt="onBegin" delay="0">
                          <p:tn val="76"/>
                        </p:cond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  <p:cond evt="onBegin" delay="0">
                          <p:tn val="83"/>
                        </p:cond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  <p:bldP spid="37892" grpId="0" animBg="1"/>
      <p:bldP spid="1844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4" name="矩形 35844" title=""/>
          <p:cNvSpPr/>
          <p:nvPr/>
        </p:nvSpPr>
        <p:spPr>
          <a:xfrm>
            <a:off x="190500" y="1522413"/>
            <a:ext cx="2917825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ctr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将来进行时</a:t>
            </a:r>
            <a:endParaRPr kumimoji="0" lang="en-US" altLang="zh-CN" sz="3200" b="1" i="0" u="none" strike="noStrike" kern="1200" cap="none" spc="0" normalizeH="0" baseline="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38" y="223838"/>
            <a:ext cx="3963987" cy="1298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5" title=""/>
          <p:cNvSpPr txBox="1"/>
          <p:nvPr/>
        </p:nvSpPr>
        <p:spPr>
          <a:xfrm>
            <a:off x="274638" y="2778125"/>
            <a:ext cx="8915400" cy="4054475"/>
          </a:xfrm>
          <a:prstGeom prst="rect">
            <a:avLst/>
          </a:prstGeom>
          <a:noFill/>
          <a:ln w="28575">
            <a:noFill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用法：</a:t>
            </a:r>
            <a:endParaRPr kumimoji="0" lang="zh-CN" altLang="en-US" sz="3200" b="1" i="0" u="none" strike="noStrike" kern="1200" cap="none" spc="0" normalizeH="0" baseline="0" noProof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①表示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将来某一时刻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某段时间内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正在进行或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持续的动作。常与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特定的将来时间状语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连用。</a:t>
            </a:r>
            <a:endParaRPr kumimoji="0" lang="zh-CN" altLang="en-US" sz="3200" b="1" i="0" u="none" strike="noStrike" kern="1200" cap="none" spc="0" normalizeH="0" baseline="0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②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表示按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计划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安排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将要做的事。</a:t>
            </a:r>
            <a:endParaRPr kumimoji="0" lang="en-US" altLang="zh-CN" sz="3200" b="1" i="0" u="none" strike="noStrike" kern="1200" cap="none" spc="0" normalizeH="0" baseline="0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③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表示说话人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感到某事即将发生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预料中要发</a:t>
            </a:r>
            <a:endParaRPr kumimoji="0" lang="en-US" altLang="zh-CN" sz="3200" b="1" i="0" u="none" strike="noStrike" kern="1200" cap="none" spc="0" normalizeH="0" baseline="0" noProof="1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生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的事情。表示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某种可能和推测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。</a:t>
            </a:r>
            <a:endParaRPr kumimoji="0" lang="en-US" altLang="zh-CN" sz="3200" b="1" i="0" u="none" strike="noStrike" kern="1200" cap="none" spc="0" normalizeH="0" baseline="0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④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亲切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委婉</a:t>
            </a:r>
            <a:r>
              <a:rPr kumimoji="0" lang="en-US" altLang="zh-CN" sz="3200" b="1" i="0" u="none" strike="noStrike" kern="1200" cap="none" spc="0" normalizeH="0" baseline="0" noProof="1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的语气。</a:t>
            </a:r>
            <a:endParaRPr kumimoji="0" lang="en-US" altLang="zh-CN" sz="3200" b="1" i="0" u="none" strike="noStrike" kern="1200" cap="none" spc="0" normalizeH="0" baseline="0" noProof="1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261938" y="2205038"/>
            <a:ext cx="6051550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latinLnBrk="1" hangingPunct="0">
              <a:buSzTx/>
            </a:pPr>
            <a:r>
              <a:rPr lang="zh-CN" altLang="en-US" sz="32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3200" b="1">
                <a:solidFill>
                  <a:srgbClr val="D60093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构成：</a:t>
            </a:r>
            <a:r>
              <a:rPr lang="en-US" altLang="zh-CN" sz="36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will/shall + be + V-ing</a:t>
            </a:r>
            <a:endParaRPr lang="en-US" altLang="zh-CN" sz="3600" b="1" err="1">
              <a:solidFill>
                <a:srgbClr val="0724B9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88600" y="10668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970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Write a reply to Diana to tell her about your own plans for the future." title=""/>
          <p:cNvSpPr/>
          <p:nvPr/>
        </p:nvSpPr>
        <p:spPr>
          <a:xfrm>
            <a:off x="395288" y="692150"/>
            <a:ext cx="8339137" cy="1230313"/>
          </a:xfrm>
          <a:prstGeom prst="roundRect">
            <a:avLst>
              <a:gd name="adj" fmla="val 12519"/>
            </a:avLst>
          </a:prstGeom>
          <a:solidFill>
            <a:srgbClr val="FF9300">
              <a:alpha val="32993"/>
            </a:srgbClr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ctr" anchorCtr="0"/>
          <a:lstStyle/>
          <a:p>
            <a:pPr hangingPunct="0"/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Write a reply to Diana to tell her about your own plans for the future.</a:t>
            </a:r>
            <a:endParaRPr lang="zh-CN" altLang="zh-CN" sz="36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8312" name="Step 1: Learn and master the structure of the future continuous tense." title=""/>
          <p:cNvSpPr txBox="1"/>
          <p:nvPr/>
        </p:nvSpPr>
        <p:spPr>
          <a:xfrm>
            <a:off x="254000" y="2241550"/>
            <a:ext cx="8004175" cy="1092200"/>
          </a:xfrm>
          <a:prstGeom prst="rect">
            <a:avLst/>
          </a:prstGeom>
          <a:noFill/>
          <a:ln w="25400" cap="flat" cmpd="sng">
            <a:solidFill>
              <a:srgbClr val="AA794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Step 1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: Learn and master the structure of the future continuous tense.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8313" name="Step 2: Discuss your future plans in groups." title=""/>
          <p:cNvSpPr txBox="1"/>
          <p:nvPr/>
        </p:nvSpPr>
        <p:spPr>
          <a:xfrm>
            <a:off x="684213" y="3500438"/>
            <a:ext cx="7999412" cy="604837"/>
          </a:xfrm>
          <a:prstGeom prst="rect">
            <a:avLst/>
          </a:prstGeom>
          <a:noFill/>
          <a:ln w="25400" cap="flat" cmpd="sng">
            <a:solidFill>
              <a:srgbClr val="04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Step 2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: Discuss your future plans in groups.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8314" name="Step 4: Respond to emails by yourself." title=""/>
          <p:cNvSpPr txBox="1"/>
          <p:nvPr/>
        </p:nvSpPr>
        <p:spPr>
          <a:xfrm>
            <a:off x="1547813" y="5589588"/>
            <a:ext cx="7204075" cy="604837"/>
          </a:xfrm>
          <a:prstGeom prst="rect">
            <a:avLst/>
          </a:prstGeom>
          <a:noFill/>
          <a:ln w="25400" cap="flat" cmpd="sng">
            <a:solidFill>
              <a:srgbClr val="94219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Step 4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: Respond to 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the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email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by yourself.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98315" name="Step 3: Use different future tenses to describe your plans." title=""/>
          <p:cNvSpPr txBox="1"/>
          <p:nvPr/>
        </p:nvSpPr>
        <p:spPr>
          <a:xfrm>
            <a:off x="873125" y="4292600"/>
            <a:ext cx="8034338" cy="109220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zh-CN" altLang="zh-CN" sz="3200" b="1">
                <a:solidFill>
                  <a:srgbClr val="FF0066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Step 3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: Use different future tenses to describe your plans.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grpSp>
        <p:nvGrpSpPr>
          <p:cNvPr id="52231" name="组合 3" title=""/>
          <p:cNvGrpSpPr/>
          <p:nvPr/>
        </p:nvGrpSpPr>
        <p:grpSpPr>
          <a:xfrm>
            <a:off x="6945313" y="1341438"/>
            <a:ext cx="1238250" cy="457200"/>
            <a:chOff x="8995" y="9760"/>
            <a:chExt cx="1807" cy="856"/>
          </a:xfrm>
        </p:grpSpPr>
        <p:sp>
          <p:nvSpPr>
            <p:cNvPr id="52232" name="文本框 1"/>
            <p:cNvSpPr txBox="1"/>
            <p:nvPr/>
          </p:nvSpPr>
          <p:spPr>
            <a:xfrm>
              <a:off x="9039" y="9760"/>
              <a:ext cx="1724" cy="85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r>
                <a:rPr lang="en-US" altLang="zh-CN" sz="2400">
                  <a:latin typeface="Arial Black" panose="020b0a04020102020204" pitchFamily="34" charset="0"/>
                  <a:ea typeface="宋体" panose="02010600030101010101" pitchFamily="2" charset="-122"/>
                </a:rPr>
                <a:t>P5 </a:t>
              </a:r>
              <a:r>
                <a:rPr lang="en-US" altLang="zh-CN" sz="24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2233" name="圆角矩形 2"/>
            <p:cNvSpPr/>
            <p:nvPr/>
          </p:nvSpPr>
          <p:spPr>
            <a:xfrm>
              <a:off x="8995" y="9834"/>
              <a:ext cx="1807" cy="761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2" grpId="0" animBg="1"/>
      <p:bldP spid="98313" grpId="0" animBg="1"/>
      <p:bldP spid="98314" grpId="0" animBg="1"/>
      <p:bldP spid="983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274" name="Picture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0375"/>
            <a:ext cx="8013700" cy="50879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图片 76803" title="">
            <a:hlinkClick r:id="rId4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5365750"/>
            <a:ext cx="9906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6" name="文本框 22531" title=""/>
          <p:cNvSpPr txBox="1"/>
          <p:nvPr/>
        </p:nvSpPr>
        <p:spPr>
          <a:xfrm>
            <a:off x="4686300" y="5384800"/>
            <a:ext cx="3313113" cy="9525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>
              <a:spcBef>
                <a:spcPct val="50000"/>
              </a:spcBef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注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另附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word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文档，点此链接</a:t>
            </a:r>
            <a:endParaRPr lang="zh-CN" altLang="en-US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zo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0" name="1. —What will you do tomorrow evening?…" title=""/>
          <p:cNvSpPr txBox="1"/>
          <p:nvPr/>
        </p:nvSpPr>
        <p:spPr>
          <a:xfrm>
            <a:off x="268288" y="847725"/>
            <a:ext cx="8605838" cy="3554413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R="0" indent="13335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1. </a:t>
            </a:r>
            <a:r>
              <a:rPr kumimoji="0" lang="en-US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 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What will you do tomorrow evening?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26670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</a:t>
            </a:r>
            <a:r>
              <a:rPr kumimoji="0" lang="en-US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- 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I _______ my favorite program </a:t>
            </a:r>
            <a:r>
              <a:rPr kumimoji="0" sz="3200" b="1" kern="0" cap="none" spc="0" normalizeH="0" baseline="0" noProof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between 8</a:t>
            </a:r>
            <a:endParaRPr kumimoji="0" sz="3200" b="1" kern="0" cap="none" spc="0" normalizeH="0" baseline="0" noProof="1">
              <a:solidFill>
                <a:srgbClr val="FF26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26670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FF26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  and 11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, then I will go out to drink in the bar.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266700" algn="just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A. will watch         				B. am about to watch   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266700" algn="just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C. will be watching    		D. am watching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983" name="图片 1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63" y="3811588"/>
            <a:ext cx="617537" cy="493712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55300" name="文本框 3" title=""/>
          <p:cNvSpPr txBox="1"/>
          <p:nvPr/>
        </p:nvSpPr>
        <p:spPr>
          <a:xfrm>
            <a:off x="269875" y="419100"/>
            <a:ext cx="7375525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>
              <a:spcBef>
                <a:spcPct val="50000"/>
              </a:spcBef>
            </a:pP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I.</a:t>
            </a:r>
            <a:r>
              <a:rPr lang="zh-CN" altLang="en-US" sz="3600" b="1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单项选择。</a:t>
            </a:r>
            <a:endParaRPr lang="zh-CN" altLang="en-US" sz="3600" b="1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436563" y="4587875"/>
            <a:ext cx="8437562" cy="1568450"/>
          </a:xfrm>
          <a:prstGeom prst="rect">
            <a:avLst/>
          </a:prstGeom>
          <a:solidFill>
            <a:srgbClr val="D6ECEE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1" hangingPunct="0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根据句意知，动作发生在明天晚上的8点至11点之间，符合将来进行时态的定义，发生在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将来的具体时间的动作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用将来进行时。答案：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" grpId="1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81" name="2. I’m afraid I won’t be available then. I           a friend off at two o’clock this afternoon.…" title=""/>
          <p:cNvSpPr txBox="1"/>
          <p:nvPr/>
        </p:nvSpPr>
        <p:spPr>
          <a:xfrm>
            <a:off x="269875" y="860425"/>
            <a:ext cx="8874125" cy="3554413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marR="0" indent="13335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2. I</a:t>
            </a:r>
            <a:r>
              <a:rPr kumimoji="0" lang="en-US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'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m afraid I won</a:t>
            </a:r>
            <a:r>
              <a:rPr kumimoji="0" lang="en-US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'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t be available then.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13335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I</a:t>
            </a:r>
            <a:r>
              <a:rPr kumimoji="0" lang="en-US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_______</a:t>
            </a: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a friend off at two o’clock this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133350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   afternoon.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L="801370" marR="0" indent="-534670" algn="just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eriod"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see			                B. saw   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  <a:p>
            <a:pPr marR="0" indent="266700" algn="just" defTabSz="266700" fontAlgn="auto" hangingPunct="0">
              <a:lnSpc>
                <a:spcPts val="5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defRPr sz="3200" b="1"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defRPr>
            </a:pPr>
            <a:r>
              <a:rPr kumimoji="0" sz="3200" b="1" kern="0" cap="none" spc="0" normalizeH="0" baseline="0" noProof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C. will see     	        D. will be seeing</a:t>
            </a:r>
            <a:endParaRPr kumimoji="0" sz="3200" b="1" kern="0" cap="none" spc="0" normalizeH="0" baseline="0" noProof="1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/>
              <a:ea typeface="Times New Roman" panose="02020603050405020304"/>
              <a:cs typeface="Times New Roman" panose="02020603050405020304"/>
            </a:endParaRPr>
          </a:p>
        </p:txBody>
      </p:sp>
      <p:pic>
        <p:nvPicPr>
          <p:cNvPr id="984" name="图片 15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038" y="3854450"/>
            <a:ext cx="617537" cy="493713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文本框 1" title=""/>
          <p:cNvSpPr txBox="1"/>
          <p:nvPr/>
        </p:nvSpPr>
        <p:spPr>
          <a:xfrm>
            <a:off x="330200" y="4652963"/>
            <a:ext cx="8483600" cy="1568450"/>
          </a:xfrm>
          <a:prstGeom prst="rect">
            <a:avLst/>
          </a:prstGeom>
          <a:solidFill>
            <a:srgbClr val="D6ECEE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1" hangingPunct="0"/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句意为：恐怕那时我没空。下午两点钟我会去送一个朋友。表示发生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在将来某一时刻正在进行的动作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。答案：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D 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indefinite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4" grpId="3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6" name="文本框 261127" title=""/>
          <p:cNvSpPr txBox="1"/>
          <p:nvPr/>
        </p:nvSpPr>
        <p:spPr>
          <a:xfrm>
            <a:off x="941388" y="3617913"/>
            <a:ext cx="7173912" cy="1254125"/>
          </a:xfrm>
          <a:prstGeom prst="rect">
            <a:avLst/>
          </a:prstGeom>
          <a:solidFill>
            <a:schemeClr val="bg1">
              <a:alpha val="70192"/>
            </a:schemeClr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 latinLnBrk="1" hangingPunct="0">
              <a:lnSpc>
                <a:spcPct val="105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Finish the exercises in</a:t>
            </a: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 Learning </a:t>
            </a:r>
            <a:endParaRPr lang="en-US" altLang="zh-CN" sz="3600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 latinLnBrk="1" hangingPunct="0">
              <a:lnSpc>
                <a:spcPct val="105000"/>
              </a:lnSpc>
            </a:pPr>
            <a:r>
              <a:rPr lang="en-US" altLang="zh-CN" sz="3600" b="1" i="1">
                <a:latin typeface="Times New Roman" panose="02020603050405020304" pitchFamily="18" charset="0"/>
                <a:ea typeface="宋体" panose="02010600030101010101" pitchFamily="2" charset="-122"/>
              </a:rPr>
              <a:t>English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.&amp; 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思维导图（笔记）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62467" name="组合 6" title=""/>
          <p:cNvGrpSpPr/>
          <p:nvPr/>
        </p:nvGrpSpPr>
        <p:grpSpPr>
          <a:xfrm>
            <a:off x="2136775" y="2039938"/>
            <a:ext cx="4872038" cy="1200150"/>
            <a:chOff x="1714480" y="1071546"/>
            <a:chExt cx="4872040" cy="1200329"/>
          </a:xfrm>
        </p:grpSpPr>
        <p:pic>
          <p:nvPicPr>
            <p:cNvPr id="62468" name="Picture 5" descr="See the source image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2F2F0"/>
                </a:clrFrom>
                <a:clrTo>
                  <a:srgbClr val="F2F2F0">
                    <a:alpha val="0"/>
                  </a:srgbClr>
                </a:clrTo>
              </a:clrChange>
            </a:blip>
            <a:srcRect l="11076"/>
            <a:stretch>
              <a:fillRect/>
            </a:stretch>
          </p:blipFill>
          <p:spPr>
            <a:xfrm>
              <a:off x="2571736" y="1142984"/>
              <a:ext cx="4014784" cy="8858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2469" name="TextBox 8"/>
            <p:cNvSpPr txBox="1"/>
            <p:nvPr/>
          </p:nvSpPr>
          <p:spPr>
            <a:xfrm>
              <a:off x="1714480" y="1071546"/>
              <a:ext cx="928694" cy="1200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latinLnBrk="1" hangingPunct="0"/>
              <a:r>
                <a:rPr lang="en-US" altLang="zh-CN" sz="7200">
                  <a:solidFill>
                    <a:srgbClr val="FF0000"/>
                  </a:solidFill>
                  <a:latin typeface="Cooper Black" panose="0208090404030b020404" pitchFamily="18" charset="0"/>
                  <a:ea typeface="MingLiU_HKSCS-ExtB" panose="02020500000000000000" pitchFamily="18" charset="-120"/>
                </a:rPr>
                <a:t>H </a:t>
              </a:r>
              <a:endParaRPr lang="zh-CN" altLang="en-US" sz="7200">
                <a:solidFill>
                  <a:srgbClr val="FF0000"/>
                </a:solidFill>
                <a:latin typeface="Cooper Black" panose="0208090404030b020404" pitchFamily="18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circle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="0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9458" name="Group 2" title=""/>
          <p:cNvGraphicFramePr>
            <a:graphicFrameLocks noGrp="1"/>
          </p:cNvGraphicFramePr>
          <p:nvPr/>
        </p:nvGraphicFramePr>
        <p:xfrm>
          <a:off x="65088" y="911225"/>
          <a:ext cx="8967788" cy="5756275"/>
        </p:xfrm>
        <a:graphic>
          <a:graphicData uri="http://schemas.openxmlformats.org/drawingml/2006/table">
            <a:tbl>
              <a:tblPr/>
              <a:tblGrid>
                <a:gridCol w="2485390"/>
                <a:gridCol w="6482080"/>
              </a:tblGrid>
              <a:tr h="62992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黑体" panose="02010609060101010101" pitchFamily="49" charset="-122"/>
                          <a:cs typeface="Arial Narrow" panose="020b0606020202030204" pitchFamily="34" charset="0"/>
                        </a:rPr>
                        <a:t>FORM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黑体" panose="02010609060101010101" pitchFamily="49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ea typeface="黑体" panose="02010609060101010101" pitchFamily="49" charset="-122"/>
                          <a:cs typeface="Arial Narrow" panose="020b0606020202030204" pitchFamily="34" charset="0"/>
                        </a:rPr>
                        <a:t>USAGE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黑体" panose="02010609060101010101" pitchFamily="49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38100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281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will/shall do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995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be going to do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78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be about to do</a:t>
                      </a:r>
                      <a:endParaRPr kumimoji="0" 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23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be doing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010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be to do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28575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3295">
                <a:tc>
                  <a:txBody>
                    <a:bodyPr vert="horz" wrap="square"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华文新魏" panose="02010800040101010101" pitchFamily="2" charset="-122"/>
                          <a:cs typeface="Arial Narrow" panose="020b0606020202030204" pitchFamily="34" charset="0"/>
                        </a:rPr>
                        <a:t>do/does </a:t>
                      </a:r>
                      <a:endParaRPr kumimoji="0" lang="en-US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华文新魏" panose="0201080004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38100">
                      <a:solidFill>
                        <a:schemeClr val="tx1"/>
                      </a:solidFill>
                      <a:prstDash val="solid"/>
                    </a:lnL>
                    <a:lnR w="28575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宋体" panose="02010600030101010101" pitchFamily="2" charset="-122"/>
                        <a:cs typeface="Arial Narrow" panose="020b060602020203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>
                      <a:solidFill>
                        <a:schemeClr val="tx1"/>
                      </a:solidFill>
                      <a:prstDash val="solid"/>
                    </a:lnL>
                    <a:lnR w="38100">
                      <a:solidFill>
                        <a:schemeClr val="tx1"/>
                      </a:solidFill>
                      <a:prstDash val="solid"/>
                    </a:lnR>
                    <a:lnT w="28575">
                      <a:solidFill>
                        <a:schemeClr val="tx1"/>
                      </a:solidFill>
                      <a:prstDash val="solid"/>
                    </a:lnT>
                    <a:lnB w="381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7" name="Rectangle 21" title=""/>
          <p:cNvSpPr>
            <a:spLocks noChangeArrowheads="1"/>
          </p:cNvSpPr>
          <p:nvPr/>
        </p:nvSpPr>
        <p:spPr bwMode="auto">
          <a:xfrm>
            <a:off x="2555875" y="2425700"/>
            <a:ext cx="6408738" cy="9525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表示主语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计划打算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的行动或看来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就要发生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的事情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9478" name="Rectangle 22" title=""/>
          <p:cNvSpPr>
            <a:spLocks noChangeArrowheads="1"/>
          </p:cNvSpPr>
          <p:nvPr/>
        </p:nvSpPr>
        <p:spPr bwMode="auto">
          <a:xfrm>
            <a:off x="2484438" y="1520825"/>
            <a:ext cx="6408738" cy="9525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表示将来发生的动作或出现的状态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,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黑体" panose="02010609060101010101" pitchFamily="49" charset="-122"/>
                <a:cs typeface="Arial Narrow" panose="020b0606020202030204" pitchFamily="34" charset="0"/>
              </a:rPr>
              <a:t>shall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仅与第一人称连用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0501" name="Rectangle 21" title=""/>
          <p:cNvSpPr>
            <a:spLocks noChangeArrowheads="1"/>
          </p:cNvSpPr>
          <p:nvPr/>
        </p:nvSpPr>
        <p:spPr bwMode="auto">
          <a:xfrm>
            <a:off x="2555875" y="3282950"/>
            <a:ext cx="6407150" cy="9540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即将发生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的动作，一般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不带时间副词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或短语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Rectangle 20" title=""/>
          <p:cNvSpPr>
            <a:spLocks noChangeArrowheads="1"/>
          </p:cNvSpPr>
          <p:nvPr/>
        </p:nvSpPr>
        <p:spPr bwMode="auto">
          <a:xfrm>
            <a:off x="2463800" y="4151313"/>
            <a:ext cx="6569075" cy="9540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计划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或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安排好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的动作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(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黑体" panose="02010609060101010101" pitchFamily="49" charset="-122"/>
                <a:cs typeface="Arial Narrow" panose="020b0606020202030204" pitchFamily="34" charset="0"/>
              </a:rPr>
              <a:t>go, come, leave, begin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等动词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Rectangle 19" title=""/>
          <p:cNvSpPr>
            <a:spLocks noChangeArrowheads="1"/>
          </p:cNvSpPr>
          <p:nvPr/>
        </p:nvSpPr>
        <p:spPr bwMode="auto">
          <a:xfrm>
            <a:off x="2555875" y="5105400"/>
            <a:ext cx="6070600" cy="520700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客观上计划或安排好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的动作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4" name="Rectangle 20" title=""/>
          <p:cNvSpPr>
            <a:spLocks noChangeArrowheads="1"/>
          </p:cNvSpPr>
          <p:nvPr/>
        </p:nvSpPr>
        <p:spPr bwMode="auto">
          <a:xfrm>
            <a:off x="2454275" y="5697538"/>
            <a:ext cx="6721475" cy="954088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35921" dir="2700000" sy="50000" kx="2115830" algn="bl" rotWithShape="0">
              <a:srgbClr val="C0C0C0">
                <a:alpha val="8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表示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与安排，计划或时刻表有关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的动作；或用于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黑体" panose="02010609060101010101" pitchFamily="49" charset="-122"/>
                <a:cs typeface="Arial Narrow" panose="020b0606020202030204" pitchFamily="34" charset="0"/>
              </a:rPr>
              <a:t>if, when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等状语从句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中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代替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Narrow" panose="020b0606020202030204" pitchFamily="34" charset="0"/>
                <a:ea typeface="黑体" panose="02010609060101010101" pitchFamily="49" charset="-122"/>
                <a:cs typeface="Arial Narrow" panose="020b0606020202030204" pitchFamily="34" charset="0"/>
              </a:rPr>
              <a:t>will do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Narrow" panose="020b0606020202030204" pitchFamily="34" charset="0"/>
              <a:ea typeface="黑体" panose="02010609060101010101" pitchFamily="49" charset="-122"/>
              <a:cs typeface="Arial Narrow" panose="020b0606020202030204" pitchFamily="34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rcRect l="6656" t="28905" r="1878" b="21043"/>
          <a:stretch>
            <a:fillRect/>
          </a:stretch>
        </p:blipFill>
        <p:spPr>
          <a:xfrm>
            <a:off x="36513" y="12700"/>
            <a:ext cx="2735262" cy="747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5" name="Rectangle 19" title=""/>
          <p:cNvSpPr/>
          <p:nvPr/>
        </p:nvSpPr>
        <p:spPr>
          <a:xfrm>
            <a:off x="2771775" y="119380"/>
            <a:ext cx="6261735" cy="5340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ctr" defTabSz="914400" rtl="0" eaLnBrk="1" fontAlgn="base" latinLnBrk="1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rPr>
              <a:t>The Usage of the Simple Future Tense</a:t>
            </a:r>
            <a:endParaRPr kumimoji="0" lang="en-US" altLang="zh-CN" sz="3200" b="0" i="0" u="none" strike="noStrike" kern="1200" cap="none" spc="0" normalizeH="0" baseline="0" noProof="1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Narrow" panose="020b0606020202030204" pitchFamily="34" charset="0"/>
              <a:ea typeface="宋体" panose="02010600030101010101" pitchFamily="2" charset="-122"/>
              <a:cs typeface="Arial Narrow" panose="020b0606020202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19478" grpId="0" animBg="1"/>
      <p:bldP spid="20501" grpId="0" animBg="1"/>
      <p:bldP spid="2" grpId="0" animBg="1"/>
      <p:bldP spid="3" grpId="0" animBg="1"/>
      <p:bldP spid="4" grpId="0" animBg="1"/>
      <p:bldP spid="194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1746" name="成组" title=""/>
          <p:cNvGrpSpPr/>
          <p:nvPr/>
        </p:nvGrpSpPr>
        <p:grpSpPr>
          <a:xfrm>
            <a:off x="0" y="1196975"/>
            <a:ext cx="9005888" cy="1098550"/>
            <a:chOff x="-155558" y="0"/>
            <a:chExt cx="9005869" cy="1097773"/>
          </a:xfrm>
        </p:grpSpPr>
        <p:pic>
          <p:nvPicPr>
            <p:cNvPr id="31747" name="图片 21524" descr="图片 21524"/>
            <p:cNvPicPr>
              <a:picLocks noChangeAspect="1"/>
            </p:cNvPicPr>
            <p:nvPr/>
          </p:nvPicPr>
          <p:blipFill>
            <a:blip r:embed="rId2"/>
            <a:srcRect r="73111"/>
            <a:stretch>
              <a:fillRect/>
            </a:stretch>
          </p:blipFill>
          <p:spPr>
            <a:xfrm>
              <a:off x="-155558" y="81070"/>
              <a:ext cx="547138" cy="895891"/>
            </a:xfrm>
            <a:prstGeom prst="rect">
              <a:avLst/>
            </a:prstGeom>
            <a:noFill/>
            <a:ln w="12700">
              <a:noFill/>
            </a:ln>
          </p:spPr>
        </p:pic>
        <p:sp>
          <p:nvSpPr>
            <p:cNvPr id="31748" name="Look at the sentences and answer the questions. Sentence (a) is from the reading passage."/>
            <p:cNvSpPr txBox="1"/>
            <p:nvPr/>
          </p:nvSpPr>
          <p:spPr>
            <a:xfrm>
              <a:off x="453341" y="0"/>
              <a:ext cx="8396970" cy="1097773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19" tIns="45719" rIns="45719" bIns="45719" anchor="t" anchorCtr="0"/>
            <a:lstStyle/>
            <a:p>
              <a:pPr hangingPunct="0"/>
              <a:r>
                <a:rPr lang="zh-CN" altLang="zh-CN" sz="3200" b="1">
                  <a:latin typeface="Times New Roman" panose="02020603050405020304" pitchFamily="18" charset="0"/>
                  <a:ea typeface="宋体" panose="02010600030101010101" pitchFamily="2" charset="-122"/>
                  <a:sym typeface="Times New Roman" panose="02020603050405020304" pitchFamily="18" charset="0"/>
                </a:rPr>
                <a:t>Look at the sentences and answer the questions.</a:t>
              </a:r>
              <a:r>
                <a:rPr lang="zh-CN" altLang="zh-CN" sz="3200" b="1">
                  <a:latin typeface="Times New Roman" panose="02020603050405020304" pitchFamily="18" charset="0"/>
                  <a:ea typeface="宋体" panose="02010600030101010101" pitchFamily="2" charset="-122"/>
                </a:rPr>
                <a:t> Sentence (a) is from the reading passage.</a:t>
              </a:r>
              <a:endPara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125" name="…I will be singing an organ donation agreement this time tomorrow.…" title=""/>
          <p:cNvSpPr txBox="1"/>
          <p:nvPr/>
        </p:nvSpPr>
        <p:spPr>
          <a:xfrm>
            <a:off x="373063" y="2519363"/>
            <a:ext cx="8540750" cy="2066925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hangingPunct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a.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…I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be signing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an organ donation agreement </a:t>
            </a:r>
            <a:r>
              <a:rPr lang="zh-CN" altLang="zh-CN" sz="32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time tomorrow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hangingPunct="0"/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b.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…I </a:t>
            </a:r>
            <a:r>
              <a:rPr lang="zh-CN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sign 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an organ donation agreement </a:t>
            </a:r>
            <a:r>
              <a:rPr lang="zh-CN" altLang="zh-CN" sz="32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tomorrow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4" name="1. Which sentence signifies an activity in progress at a particular time in the future?" title=""/>
          <p:cNvSpPr/>
          <p:nvPr/>
        </p:nvSpPr>
        <p:spPr>
          <a:xfrm>
            <a:off x="333375" y="4894263"/>
            <a:ext cx="8477250" cy="1298575"/>
          </a:xfrm>
          <a:prstGeom prst="roundRect">
            <a:avLst>
              <a:gd name="adj" fmla="val 14667"/>
            </a:avLst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ctr" anchorCtr="0"/>
          <a:lstStyle/>
          <a:p>
            <a:pPr defTabSz="12700" hangingPunct="0"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1. Which sentence signifies an activity in progress </a:t>
            </a:r>
            <a:r>
              <a:rPr lang="zh-CN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at a particular time in the future</a:t>
            </a:r>
            <a:r>
              <a:rPr lang="zh-CN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zh-CN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675" name="图片 15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8" y="2519363"/>
            <a:ext cx="814387" cy="649287"/>
          </a:xfrm>
          <a:prstGeom prst="rect">
            <a:avLst/>
          </a:prstGeom>
          <a:noFill/>
          <a:ln w="12700">
            <a:noFill/>
          </a:ln>
        </p:spPr>
      </p:pic>
      <p:grpSp>
        <p:nvGrpSpPr>
          <p:cNvPr id="31752" name="组合 2" title=""/>
          <p:cNvGrpSpPr/>
          <p:nvPr/>
        </p:nvGrpSpPr>
        <p:grpSpPr>
          <a:xfrm>
            <a:off x="2276475" y="168275"/>
            <a:ext cx="4140200" cy="1135063"/>
            <a:chOff x="1" y="82"/>
            <a:chExt cx="6520" cy="2414"/>
          </a:xfrm>
        </p:grpSpPr>
        <p:pic>
          <p:nvPicPr>
            <p:cNvPr id="31753" name="图片 99337" descr="46568a2ae27334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4F3FB"/>
                </a:clrFrom>
                <a:clrTo>
                  <a:srgbClr val="F4F3FB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" y="82"/>
              <a:ext cx="6520" cy="24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754" name="文本框 1"/>
            <p:cNvSpPr txBox="1"/>
            <p:nvPr/>
          </p:nvSpPr>
          <p:spPr>
            <a:xfrm>
              <a:off x="611" y="574"/>
              <a:ext cx="5649" cy="13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latinLnBrk="1" hangingPunct="0"/>
              <a:r>
                <a:rPr lang="en-US" altLang="zh-CN" sz="3600" b="1">
                  <a:latin typeface="Times New Roman" panose="02020603050405020304" pitchFamily="18" charset="0"/>
                  <a:ea typeface="宋体" panose="02010600030101010101" pitchFamily="2" charset="-122"/>
                </a:rPr>
                <a:t>Observe and say</a:t>
              </a:r>
              <a:endPara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1755" name="组合 3" title=""/>
          <p:cNvGrpSpPr/>
          <p:nvPr/>
        </p:nvGrpSpPr>
        <p:grpSpPr>
          <a:xfrm>
            <a:off x="7364413" y="584200"/>
            <a:ext cx="1233487" cy="460375"/>
            <a:chOff x="9000" y="9760"/>
            <a:chExt cx="1800" cy="862"/>
          </a:xfrm>
        </p:grpSpPr>
        <p:sp>
          <p:nvSpPr>
            <p:cNvPr id="31756" name="文本框 1"/>
            <p:cNvSpPr txBox="1"/>
            <p:nvPr/>
          </p:nvSpPr>
          <p:spPr>
            <a:xfrm>
              <a:off x="9039" y="9760"/>
              <a:ext cx="1723" cy="86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r>
                <a:rPr lang="en-US" altLang="zh-CN" sz="2400">
                  <a:latin typeface="Arial Black" panose="020b0a04020102020204" pitchFamily="34" charset="0"/>
                  <a:ea typeface="宋体" panose="02010600030101010101" pitchFamily="2" charset="-122"/>
                </a:rPr>
                <a:t>P5 </a:t>
              </a:r>
              <a:r>
                <a:rPr lang="en-US" altLang="zh-CN" sz="2400">
                  <a:solidFill>
                    <a:srgbClr val="FF0000"/>
                  </a:solidFill>
                  <a:latin typeface="Arial Black" panose="020b0a04020102020204" pitchFamily="34" charset="0"/>
                  <a:ea typeface="宋体" panose="02010600030101010101" pitchFamily="2" charset="-122"/>
                </a:rPr>
                <a:t>1</a:t>
              </a:r>
              <a:endParaRPr lang="en-US" altLang="zh-CN" sz="2400">
                <a:solidFill>
                  <a:srgbClr val="FF0000"/>
                </a:solidFill>
                <a:latin typeface="Arial Black" panose="020b0a040201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757" name="圆角矩形 2"/>
            <p:cNvSpPr/>
            <p:nvPr/>
          </p:nvSpPr>
          <p:spPr>
            <a:xfrm>
              <a:off x="9000" y="9840"/>
              <a:ext cx="1800" cy="662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>
              <a:spAutoFit/>
            </a:bodyPr>
            <a:lstStyle/>
            <a:p>
              <a:pPr algn="ctr" latinLnBrk="1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5" grpId="0" animBg="1"/>
      <p:bldP spid="674" grpId="1" animBg="1"/>
      <p:bldP spid="67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3" name="Sentence (a) signifies that the author is going to sign an organ agreement at exactly this time tomorrow." title=""/>
          <p:cNvSpPr/>
          <p:nvPr/>
        </p:nvSpPr>
        <p:spPr>
          <a:xfrm>
            <a:off x="301625" y="4181475"/>
            <a:ext cx="8278813" cy="1873250"/>
          </a:xfrm>
          <a:prstGeom prst="roundRect">
            <a:avLst>
              <a:gd name="adj" fmla="val 10171"/>
            </a:avLst>
          </a:prstGeom>
          <a:solidFill>
            <a:srgbClr val="FF40FF">
              <a:alpha val="26195"/>
            </a:srgbClr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ctr" anchorCtr="0"/>
          <a:lstStyle/>
          <a:p>
            <a:pPr hangingPunct="0">
              <a:lnSpc>
                <a:spcPct val="110000"/>
              </a:lnSpc>
            </a:pPr>
            <a:r>
              <a:rPr lang="zh-CN" altLang="zh-CN" sz="35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Sentence (a) signifies that the author is going to sign an organ agreement </a:t>
            </a:r>
            <a:r>
              <a:rPr lang="zh-CN" altLang="zh-CN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at </a:t>
            </a:r>
            <a:r>
              <a:rPr lang="zh-CN" altLang="en-US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a </a:t>
            </a:r>
            <a:r>
              <a:rPr lang="en-US" altLang="zh-CN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particular</a:t>
            </a:r>
            <a:r>
              <a:rPr lang="zh-CN" altLang="zh-CN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 time </a:t>
            </a:r>
            <a:r>
              <a:rPr lang="zh-CN" altLang="en-US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i</a:t>
            </a:r>
            <a:r>
              <a:rPr lang="en-US" altLang="zh-CN" sz="35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n the future</a:t>
            </a:r>
            <a:r>
              <a:rPr lang="zh-CN" altLang="zh-CN" sz="3500" b="1">
                <a:latin typeface="Times New Roman" panose="02020603050405020304" pitchFamily="18" charset="0"/>
                <a:ea typeface="宋体" panose="02010600030101010101" pitchFamily="2" charset="-122"/>
                <a:sym typeface="Times New Roman" panose="02020603050405020304" pitchFamily="18" charset="0"/>
              </a:rPr>
              <a:t>.</a:t>
            </a:r>
            <a:endParaRPr lang="zh-CN" altLang="zh-CN" sz="3500" b="1">
              <a:latin typeface="Times New Roman" panose="02020603050405020304" pitchFamily="18" charset="0"/>
              <a:ea typeface="宋体" panose="02010600030101010101" pitchFamily="2" charset="-122"/>
              <a:sym typeface="Times New Roman" panose="02020603050405020304" pitchFamily="18" charset="0"/>
            </a:endParaRPr>
          </a:p>
        </p:txBody>
      </p:sp>
      <p:sp>
        <p:nvSpPr>
          <p:cNvPr id="32771" name="…I will be singing an organ donation agreement this time tomorrow.…" title=""/>
          <p:cNvSpPr txBox="1"/>
          <p:nvPr/>
        </p:nvSpPr>
        <p:spPr>
          <a:xfrm>
            <a:off x="301625" y="184150"/>
            <a:ext cx="8540750" cy="2314575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45719" rIns="45719" anchor="t" anchorCtr="0">
            <a:spAutoFit/>
          </a:bodyPr>
          <a:lstStyle/>
          <a:p>
            <a:pPr marL="301625" indent="-301625" hangingPunct="0">
              <a:buAutoNum type="alphaLcPeriod"/>
            </a:pP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…I 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be signing </a:t>
            </a: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an organ donation agreement </a:t>
            </a:r>
            <a:r>
              <a:rPr lang="zh-CN" altLang="zh-CN" sz="36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time tomorrow</a:t>
            </a: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01625" indent="-301625" hangingPunct="0">
              <a:buAutoNum type="alphaLcPeriod"/>
            </a:pP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…I 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sign</a:t>
            </a: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an organ donation agreement</a:t>
            </a:r>
            <a:r>
              <a:rPr lang="zh-CN" altLang="zh-CN" sz="3600" b="1">
                <a:solidFill>
                  <a:srgbClr val="0724B9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tomorrow</a:t>
            </a: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zh-CN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74" name="1. Which sentence signifies an activity in progress at a particular time in the future?" title=""/>
          <p:cNvSpPr/>
          <p:nvPr/>
        </p:nvSpPr>
        <p:spPr>
          <a:xfrm>
            <a:off x="301625" y="2690813"/>
            <a:ext cx="8591550" cy="1298575"/>
          </a:xfrm>
          <a:prstGeom prst="roundRect">
            <a:avLst>
              <a:gd name="adj" fmla="val 14667"/>
            </a:avLst>
          </a:prstGeom>
          <a:solidFill>
            <a:srgbClr val="FFFFFF"/>
          </a:solidFill>
          <a:ln w="127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45719" rIns="45719" anchor="ctr" anchorCtr="0"/>
          <a:lstStyle/>
          <a:p>
            <a:pPr defTabSz="12700" hangingPunct="0">
              <a:tabLst>
                <a:tab pos="355600"/>
                <a:tab pos="711200"/>
                <a:tab pos="1066800"/>
                <a:tab pos="1422400"/>
                <a:tab pos="1778000"/>
                <a:tab pos="2133600"/>
                <a:tab pos="2489200"/>
                <a:tab pos="2844800"/>
                <a:tab pos="3200400"/>
                <a:tab pos="3556000"/>
                <a:tab pos="3911600"/>
                <a:tab pos="4267200"/>
              </a:tabLst>
            </a:pP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 Why does the author choose to use sentence (a) instead of sentence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(b)?</a:t>
            </a:r>
            <a:endParaRPr lang="zh-CN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33" name="组合 32" title=""/>
          <p:cNvGrpSpPr/>
          <p:nvPr/>
        </p:nvGrpSpPr>
        <p:grpSpPr>
          <a:xfrm>
            <a:off x="1165225" y="449263"/>
            <a:ext cx="6551613" cy="3651250"/>
            <a:chOff x="1864" y="3519"/>
            <a:chExt cx="10276" cy="5751"/>
          </a:xfrm>
        </p:grpSpPr>
        <p:pic>
          <p:nvPicPr>
            <p:cNvPr id="32774" name="图片 8" descr="稿定设计导出-20190605-148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360000">
              <a:off x="1864" y="3519"/>
              <a:ext cx="10276" cy="57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" name="文本框 34"/>
            <p:cNvSpPr txBox="1"/>
            <p:nvPr/>
          </p:nvSpPr>
          <p:spPr>
            <a:xfrm rot="21360000">
              <a:off x="2463" y="4497"/>
              <a:ext cx="8985" cy="4022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algn="ctr" defTabSz="914400" fontAlgn="auto" latinLnBrk="1" hangingPunct="0">
                <a:buClrTx/>
                <a:buSzTx/>
                <a:buFontTx/>
                <a:defRPr/>
              </a:pPr>
              <a:r>
                <a:rPr kumimoji="0" sz="3200" b="1" kern="1200" cap="none" spc="0" normalizeH="0" baseline="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 Now look for more sentences </a:t>
              </a:r>
              <a:endParaRPr kumimoji="0" sz="3200" b="1" kern="1200" cap="none" spc="0" normalizeH="0" baseline="0" noProof="1"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endParaRPr>
            </a:p>
            <a:p>
              <a:pPr marR="0" algn="ctr" defTabSz="914400" fontAlgn="auto" latinLnBrk="1" hangingPunct="0">
                <a:buClrTx/>
                <a:buSzTx/>
                <a:buFontTx/>
                <a:defRPr/>
              </a:pPr>
              <a:r>
                <a:rPr kumimoji="0" sz="3200" b="1" kern="1200" cap="none" spc="0" normalizeH="0" baseline="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with </a:t>
              </a:r>
              <a:r>
                <a:rPr kumimoji="0" lang="en-US" sz="3200" b="1" kern="1200" cap="none" spc="0" normalizeH="0" baseline="0" noProof="1">
                  <a:solidFill>
                    <a:srgbClr val="FFFF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the future continuous tense</a:t>
              </a:r>
              <a:r>
                <a:rPr kumimoji="0" lang="en-US" sz="3200" b="1" kern="1200" cap="none" spc="0" normalizeH="0" baseline="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 in the reading passage, and </a:t>
              </a:r>
              <a:endParaRPr kumimoji="0" lang="en-US" sz="3200" b="1" kern="1200" cap="none" spc="0" normalizeH="0" baseline="0" noProof="1"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endParaRPr>
            </a:p>
            <a:p>
              <a:pPr marR="0" algn="ctr" defTabSz="914400" fontAlgn="auto" latinLnBrk="1" hangingPunct="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summarise its use in your own </a:t>
              </a:r>
              <a:endParaRPr kumimoji="0" lang="en-US" sz="3200" b="1" kern="1200" cap="none" spc="0" normalizeH="0" baseline="0" noProof="1"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endParaRPr>
            </a:p>
            <a:p>
              <a:pPr marR="0" algn="ctr" defTabSz="914400" fontAlgn="auto" latinLnBrk="1" hangingPunct="0">
                <a:buClrTx/>
                <a:buSzTx/>
                <a:buFontTx/>
                <a:defRPr/>
              </a:pPr>
              <a:r>
                <a:rPr kumimoji="0" lang="en-US" sz="3200" b="1" kern="1200" cap="none" spc="0" normalizeH="0" baseline="0" noProof="1">
                  <a:solidFill>
                    <a:schemeClr val="bg1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latin typeface="Arial Narrow" panose="020b0606020202030204" pitchFamily="34" charset="0"/>
                  <a:ea typeface="宋体" panose="02010600030101010101" pitchFamily="2" charset="-122"/>
                  <a:cs typeface="Arial Narrow" panose="020b0606020202030204" pitchFamily="34" charset="0"/>
                </a:rPr>
                <a:t>words.</a:t>
              </a:r>
              <a:endParaRPr kumimoji="0" lang="en-US" sz="3200" b="1" kern="1200" cap="none" spc="0" normalizeH="0" baseline="0" noProof="1">
                <a:solidFill>
                  <a:schemeClr val="bg1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宋体" panose="02010600030101010101" pitchFamily="2" charset="-122"/>
                <a:cs typeface="Arial Narrow" panose="020b0606020202030204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  <p:cond evt="onBegin" delay="0">
                          <p:tn val="13"/>
                        </p:cond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3" grpId="2" animBg="1"/>
      <p:bldP spid="67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1" title=""/>
          <p:cNvSpPr txBox="1"/>
          <p:nvPr/>
        </p:nvSpPr>
        <p:spPr>
          <a:xfrm>
            <a:off x="95250" y="1365250"/>
            <a:ext cx="9120188" cy="4822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1. 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... I</a:t>
            </a:r>
            <a:r>
              <a:rPr lang="en-US" altLang="zh-CN" sz="36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won't be voting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in the next general </a:t>
            </a:r>
            <a:endParaRPr lang="en-US" altLang="zh-CN" sz="3600" b="1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election. </a:t>
            </a:r>
            <a:endParaRPr lang="en-US" altLang="zh-CN" sz="3600" b="1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2. ..., and in fact I </a:t>
            </a:r>
            <a:r>
              <a:rPr lang="en-US" altLang="zh-CN" sz="36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will be taking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my driving test</a:t>
            </a:r>
            <a:r>
              <a:rPr lang="en-US" altLang="zh-CN" sz="3600" b="1">
                <a:solidFill>
                  <a:srgbClr val="0724B9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on</a:t>
            </a:r>
            <a:endParaRPr lang="en-US" altLang="zh-CN" sz="3600" b="1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the very day I turn 18.</a:t>
            </a:r>
            <a:endParaRPr lang="en-US" altLang="zh-CN" sz="3600" b="1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3. ...no doubt I </a:t>
            </a:r>
            <a:r>
              <a:rPr lang="en-US" altLang="zh-CN" sz="36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will be getting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 a credit card </a:t>
            </a: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at </a:t>
            </a:r>
            <a:endParaRPr lang="en-US" altLang="zh-CN" sz="3600" b="1">
              <a:solidFill>
                <a:schemeClr val="tx1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some point, 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but…</a:t>
            </a:r>
            <a:endParaRPr lang="en-US" altLang="zh-CN" sz="36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4. … I </a:t>
            </a:r>
            <a:r>
              <a:rPr lang="en-US" altLang="zh-CN" sz="36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will be living 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at home with my parents for </a:t>
            </a:r>
            <a:endParaRPr lang="en-US" altLang="zh-CN" sz="36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    a while longer.</a:t>
            </a:r>
            <a:endParaRPr lang="en-US" altLang="zh-CN" sz="3600" b="1"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 latinLnBrk="1" hangingPunct="0">
              <a:lnSpc>
                <a:spcPct val="95000"/>
              </a:lnSpc>
            </a:pP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5. I</a:t>
            </a:r>
            <a:r>
              <a:rPr lang="en-US" altLang="zh-CN" sz="3600" b="1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'll be starting</a:t>
            </a:r>
            <a:r>
              <a:rPr lang="en-US" altLang="zh-CN" sz="3600" b="1">
                <a:latin typeface="Arial Narrow" panose="020b0606020202030204" pitchFamily="34" charset="0"/>
                <a:ea typeface="宋体" panose="02010600030101010101" pitchFamily="2" charset="-122"/>
              </a:rPr>
              <a:t> a new job next month,...</a:t>
            </a:r>
            <a:endParaRPr lang="en-US" altLang="zh-CN" sz="3600" b="1"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33795" name="组合 266242" title=""/>
          <p:cNvGrpSpPr/>
          <p:nvPr/>
        </p:nvGrpSpPr>
        <p:grpSpPr>
          <a:xfrm>
            <a:off x="411163" y="392113"/>
            <a:ext cx="3141662" cy="739775"/>
            <a:chOff x="441" y="235"/>
            <a:chExt cx="2424" cy="564"/>
          </a:xfrm>
        </p:grpSpPr>
        <p:pic>
          <p:nvPicPr>
            <p:cNvPr id="33796" name="图片 266243" descr="u=3630653305,1900355316&amp;fm=0&amp;gp=40">
              <a:hlinkClick r:id="rId4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2" y="379"/>
              <a:ext cx="432" cy="4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3797" name="图片 266244" descr="u=3630653305,1900355316&amp;fm=0&amp;gp=40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28" y="235"/>
              <a:ext cx="432" cy="41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8" name="矩形 266245"/>
            <p:cNvSpPr>
              <a:spLocks noTextEdit="1"/>
            </p:cNvSpPr>
            <p:nvPr/>
          </p:nvSpPr>
          <p:spPr>
            <a:xfrm>
              <a:off x="441" y="346"/>
              <a:ext cx="2424" cy="4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lstStyle/>
            <a:p>
              <a:pPr algn="ctr"/>
              <a:r>
                <a:rPr lang="zh-CN" altLang="en-US" sz="4800" b="1">
                  <a:ln w="12700" cap="flat" cmpd="sng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effectLst>
                    <a:outerShdw dist="45791" dir="2021404" algn="ctr" rotWithShape="0">
                      <a:srgbClr val="9999FF"/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Have  A  L        k</a:t>
              </a:r>
              <a:endParaRPr lang="zh-CN" altLang="en-US" sz="4800" b="1">
                <a:ln w="1270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Picture 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88" y="238125"/>
            <a:ext cx="47815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泪滴形 11" title=""/>
          <p:cNvSpPr/>
          <p:nvPr/>
        </p:nvSpPr>
        <p:spPr>
          <a:xfrm rot="21180000">
            <a:off x="4972050" y="469900"/>
            <a:ext cx="3878263" cy="928688"/>
          </a:xfrm>
          <a:prstGeom prst="teardrop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3" name="文本框 2" title=""/>
          <p:cNvSpPr txBox="1"/>
          <p:nvPr/>
        </p:nvSpPr>
        <p:spPr>
          <a:xfrm rot="-480000">
            <a:off x="5173663" y="474663"/>
            <a:ext cx="3475037" cy="9779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latinLnBrk="1" hangingPunct="0">
              <a:lnSpc>
                <a:spcPct val="90000"/>
              </a:lnSpc>
            </a:pPr>
            <a:r>
              <a:rPr lang="en-US" altLang="zh-CN" sz="3200" b="1">
                <a:latin typeface="Matura MT Script Capitals" panose="03020802060602070202" pitchFamily="66" charset="0"/>
                <a:ea typeface="宋体" panose="02010600030101010101" pitchFamily="2" charset="-122"/>
              </a:rPr>
              <a:t>Focus on </a:t>
            </a:r>
            <a:endParaRPr lang="en-US" altLang="zh-CN" sz="3200" b="1">
              <a:latin typeface="Matura MT Script Capitals" panose="03020802060602070202" pitchFamily="66" charset="0"/>
              <a:ea typeface="宋体" panose="02010600030101010101" pitchFamily="2" charset="-122"/>
            </a:endParaRPr>
          </a:p>
          <a:p>
            <a:pPr algn="ctr" latinLnBrk="1" hangingPunct="0">
              <a:lnSpc>
                <a:spcPct val="90000"/>
              </a:lnSpc>
            </a:pP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基本概念</a:t>
            </a:r>
            <a:endParaRPr lang="en-US" altLang="zh-CN" sz="3200" b="1">
              <a:latin typeface="Matura MT Script Capitals" panose="03020802060602070202" pitchFamily="66" charset="0"/>
              <a:ea typeface="宋体" panose="02010600030101010101" pitchFamily="2" charset="-122"/>
            </a:endParaRPr>
          </a:p>
        </p:txBody>
      </p:sp>
      <p:pic>
        <p:nvPicPr>
          <p:cNvPr id="39941" name="Picture 8" title=""/>
          <p:cNvPicPr>
            <a:picLocks noChangeAspect="1"/>
          </p:cNvPicPr>
          <p:nvPr/>
        </p:nvPicPr>
        <p:blipFill>
          <a:blip r:embed="rId4"/>
          <a:srcRect b="9677"/>
          <a:stretch>
            <a:fillRect/>
          </a:stretch>
        </p:blipFill>
        <p:spPr>
          <a:xfrm>
            <a:off x="26988" y="3771900"/>
            <a:ext cx="1976437" cy="3016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8" name="Text Box 2" title=""/>
          <p:cNvSpPr txBox="1"/>
          <p:nvPr/>
        </p:nvSpPr>
        <p:spPr>
          <a:xfrm>
            <a:off x="1907525" y="3300730"/>
            <a:ext cx="6720840" cy="15684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构成：</a:t>
            </a:r>
            <a:r>
              <a:rPr kumimoji="0" lang="en-US" altLang="zh-CN" sz="32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will / shall + be + V-ing</a:t>
            </a:r>
            <a:endParaRPr kumimoji="0" lang="en-US" altLang="zh-CN" sz="3200" b="1" i="0" u="none" strike="noStrike" kern="1200" cap="none" spc="0" normalizeH="0" baseline="0" noProof="1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1" i="0" u="none" strike="noStrike" kern="1200" cap="none" spc="0" normalizeH="0" baseline="0" noProof="1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3200" b="1" i="0" u="none" strike="noStrike" kern="1200" cap="none" spc="0" normalizeH="0" baseline="0" noProof="1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246438" y="3827463"/>
            <a:ext cx="5605462" cy="1076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shall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用于</a:t>
            </a:r>
            <a:r>
              <a:rPr lang="zh-CN" altLang="en-US" sz="3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第一人称单、复数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endParaRPr lang="zh-CN" altLang="en-US" sz="32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atinLnBrk="1" hangingPunct="0"/>
            <a:r>
              <a:rPr lang="zh-CN" alt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will</a:t>
            </a:r>
            <a:r>
              <a:rPr lang="zh-CN" altLang="en-US" sz="32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可用于</a:t>
            </a:r>
            <a:r>
              <a:rPr lang="zh-CN" altLang="en-US" sz="32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各人称</a:t>
            </a:r>
            <a:endParaRPr lang="zh-CN" altLang="en-US" sz="32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786255" y="5032375"/>
            <a:ext cx="7409815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atinLnBrk="1" hangingPunct="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ebdings" panose="05030102010509060703" pitchFamily="18" charset="2"/>
              </a:rPr>
              <a:t>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ebdings" panose="05030102010509060703" pitchFamily="18" charset="2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I/We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will/shall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be walking.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 hangingPunct="0">
              <a:lnSpc>
                <a:spcPct val="120000"/>
              </a:lnSpc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ebdings" panose="05030102010509060703" pitchFamily="18" charset="2"/>
              </a:rPr>
              <a:t>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Webdings" panose="05030102010509060703" pitchFamily="18" charset="2"/>
              </a:rPr>
              <a:t> </a:t>
            </a:r>
            <a:r>
              <a:rPr lang="en-US" altLang="zh-CN" sz="32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He/She/It/You/They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</a:rPr>
              <a:t> be walking.</a:t>
            </a:r>
            <a:endParaRPr lang="en-US" altLang="zh-CN" sz="32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5"/>
          <a:srcRect t="4855"/>
          <a:stretch>
            <a:fillRect/>
          </a:stretch>
        </p:blipFill>
        <p:spPr>
          <a:xfrm>
            <a:off x="2135188" y="1825625"/>
            <a:ext cx="7399337" cy="1416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 title=""/>
          <p:cNvSpPr txBox="1"/>
          <p:nvPr/>
        </p:nvSpPr>
        <p:spPr>
          <a:xfrm>
            <a:off x="2911475" y="1814513"/>
            <a:ext cx="5424488" cy="12731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latinLnBrk="1" hangingPunct="0">
              <a:lnSpc>
                <a:spcPct val="120000"/>
              </a:lnSpc>
            </a:pP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Future </a:t>
            </a:r>
            <a:r>
              <a:rPr lang="zh-CN" altLang="zh-CN" sz="3200" b="1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Continuous</a:t>
            </a: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endParaRPr lang="en-US" altLang="zh-CN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latinLnBrk="1" hangingPunct="0"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18" charset="0"/>
                <a:ea typeface="黑体" panose="02010609060101010101" pitchFamily="49" charset="-122"/>
              </a:rPr>
              <a:t>将来进行时 </a:t>
            </a:r>
            <a:endParaRPr lang="zh-CN" altLang="en-US" sz="32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698" grpId="0" animBg="1"/>
      <p:bldP spid="7" grpId="0"/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701" name="Text Box 5" title=""/>
          <p:cNvSpPr txBox="1"/>
          <p:nvPr/>
        </p:nvSpPr>
        <p:spPr>
          <a:xfrm>
            <a:off x="1130300" y="965200"/>
            <a:ext cx="7762875" cy="178911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表示将来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某一时刻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某段时间内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正在进行或持续的动作。常与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特定的将来时间状语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连用。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9702" name="Text Box 7" title=""/>
          <p:cNvSpPr txBox="1"/>
          <p:nvPr/>
        </p:nvSpPr>
        <p:spPr>
          <a:xfrm>
            <a:off x="300038" y="2690813"/>
            <a:ext cx="9245600" cy="1198562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1. I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be doing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my homework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time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600" b="1" u="sng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tomorrow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1988" name="WordArt 7" title=""/>
          <p:cNvSpPr>
            <a:spLocks noTextEdit="1"/>
          </p:cNvSpPr>
          <p:nvPr/>
        </p:nvSpPr>
        <p:spPr>
          <a:xfrm>
            <a:off x="2952750" y="204788"/>
            <a:ext cx="323850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44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CC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将来进行时</a:t>
            </a:r>
            <a:endParaRPr lang="zh-CN" altLang="en-US" sz="44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CC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285750" y="246063"/>
            <a:ext cx="842963" cy="719137"/>
            <a:chOff x="12676" y="685"/>
            <a:chExt cx="1329" cy="1132"/>
          </a:xfrm>
        </p:grpSpPr>
        <p:sp>
          <p:nvSpPr>
            <p:cNvPr id="6" name="等腰三角形 5"/>
            <p:cNvSpPr/>
            <p:nvPr/>
          </p:nvSpPr>
          <p:spPr>
            <a:xfrm>
              <a:off x="12676" y="685"/>
              <a:ext cx="1329" cy="106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3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86" y="801"/>
              <a:ext cx="777" cy="101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defTabSz="914400" latinLnBrk="1" hangingPunct="0">
                <a:buClrTx/>
                <a:buSzTx/>
                <a:buFontTx/>
              </a:pPr>
              <a:r>
                <a:rPr kumimoji="0" lang="en-US" altLang="zh-CN" sz="3600" b="1" kern="1200" cap="none" spc="0" normalizeH="0" baseline="0" noProof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1</a:t>
              </a:r>
              <a:endParaRPr kumimoji="0" lang="en-US" altLang="zh-CN" sz="3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8" name="文本框 7" title=""/>
          <p:cNvSpPr txBox="1"/>
          <p:nvPr/>
        </p:nvSpPr>
        <p:spPr>
          <a:xfrm>
            <a:off x="300038" y="4392613"/>
            <a:ext cx="8843962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 Don’t phone me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between 9 and 11 </a:t>
            </a:r>
            <a:endParaRPr lang="en-US" altLang="zh-CN" sz="3600" b="1" u="sng">
              <a:solidFill>
                <a:srgbClr val="00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tomorrow morning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 I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having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a 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    meeting then.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Text Box 7" title=""/>
          <p:cNvSpPr txBox="1"/>
          <p:nvPr/>
        </p:nvSpPr>
        <p:spPr>
          <a:xfrm>
            <a:off x="300038" y="3817938"/>
            <a:ext cx="9372600" cy="6445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en-US" altLang="zh-CN" sz="3600" b="1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We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shall be travelling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this time</a:t>
            </a:r>
            <a:r>
              <a:rPr lang="en-US" altLang="zh-CN" sz="3600" b="1" u="sng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 u="sng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year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Text Box 7" title=""/>
          <p:cNvSpPr txBox="1"/>
          <p:nvPr/>
        </p:nvSpPr>
        <p:spPr>
          <a:xfrm>
            <a:off x="300038" y="6073775"/>
            <a:ext cx="8893175" cy="644525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latinLnBrk="1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 They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will be discussing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it.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064250" y="5767388"/>
            <a:ext cx="2381250" cy="9525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algn="ctr" latinLnBrk="1" hangingPunct="0"/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时间状语有时不说出来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0 L 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2" grpId="0" animBg="1"/>
      <p:bldP spid="8" grpId="0"/>
      <p:bldP spid="9" grpId="0" animBg="1"/>
      <p:bldP spid="10" grpId="0" animBg="1"/>
      <p:bldP spid="10" grpId="1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3" name="Text Box 3" title=""/>
          <p:cNvSpPr txBox="1"/>
          <p:nvPr/>
        </p:nvSpPr>
        <p:spPr>
          <a:xfrm>
            <a:off x="109538" y="3889375"/>
            <a:ext cx="8816975" cy="7556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marL="342900" indent="-342900" latinLnBrk="1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3.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We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’ll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getting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in touch with you.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109538" y="2243138"/>
            <a:ext cx="9145587" cy="755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marL="342900" indent="-342900" latinLnBrk="1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1.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We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shall be having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a meeting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a minute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09538" y="3065463"/>
            <a:ext cx="6523037" cy="7556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marL="342900" indent="-342900" latinLnBrk="1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2.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I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’ll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seeing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her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this evening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9701" name="Text Box 5" title=""/>
          <p:cNvSpPr txBox="1"/>
          <p:nvPr/>
        </p:nvSpPr>
        <p:spPr>
          <a:xfrm>
            <a:off x="1089025" y="1136650"/>
            <a:ext cx="6113463" cy="6572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anchor="t">
            <a:spAutoFit/>
          </a:bodyPr>
          <a:lstStyle/>
          <a:p>
            <a:pPr marL="0" marR="0" indent="0" algn="l" defTabSz="914400" rtl="0" eaLnBrk="1" fontAlgn="base" latinLnBrk="1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表示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按计划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或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安排</a:t>
            </a:r>
            <a:r>
              <a:rPr kumimoji="0" lang="zh-CN" altLang="en-US" sz="3200" b="1" i="0" u="none" strike="noStrike" kern="1200" cap="none" spc="0" normalizeH="0" baseline="0" noProof="1">
                <a:solidFill>
                  <a:schemeClr val="lt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将要做的事。</a:t>
            </a:r>
            <a:endParaRPr kumimoji="0" lang="zh-CN" altLang="en-US" sz="3200" b="1" i="0" u="none" strike="noStrike" kern="1200" cap="none" spc="0" normalizeH="0" baseline="0" noProof="1">
              <a:solidFill>
                <a:schemeClr val="lt1"/>
              </a:solidFill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7" name="组合 6" title=""/>
          <p:cNvGrpSpPr/>
          <p:nvPr/>
        </p:nvGrpSpPr>
        <p:grpSpPr>
          <a:xfrm>
            <a:off x="285750" y="503238"/>
            <a:ext cx="803275" cy="714375"/>
            <a:chOff x="12676" y="685"/>
            <a:chExt cx="1329" cy="1195"/>
          </a:xfrm>
        </p:grpSpPr>
        <p:sp>
          <p:nvSpPr>
            <p:cNvPr id="6" name="等腰三角形 5"/>
            <p:cNvSpPr/>
            <p:nvPr/>
          </p:nvSpPr>
          <p:spPr>
            <a:xfrm>
              <a:off x="12676" y="685"/>
              <a:ext cx="1329" cy="1060"/>
            </a:xfrm>
            <a:prstGeom prst="triangl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36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986" y="801"/>
              <a:ext cx="777" cy="10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R="0" defTabSz="914400" latinLnBrk="1" hangingPunct="0">
                <a:buClrTx/>
                <a:buSzTx/>
                <a:buFontTx/>
              </a:pPr>
              <a:r>
                <a:rPr kumimoji="0" lang="en-US" altLang="zh-CN" sz="3600" b="1" kern="1200" cap="none" spc="0" normalizeH="0" baseline="0" noProof="1">
                  <a:ln w="10160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  <a:cs typeface="+mn-cs"/>
                </a:rPr>
                <a:t>2</a:t>
              </a:r>
              <a:endParaRPr kumimoji="0" lang="en-US" altLang="zh-CN" sz="3600" b="1" kern="1200" cap="none" spc="0" normalizeH="0" baseline="0" noProof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cs"/>
              </a:endParaRPr>
            </a:p>
          </p:txBody>
        </p:sp>
      </p:grpSp>
      <p:sp>
        <p:nvSpPr>
          <p:cNvPr id="4" name="Text Box 3" title=""/>
          <p:cNvSpPr txBox="1"/>
          <p:nvPr/>
        </p:nvSpPr>
        <p:spPr>
          <a:xfrm>
            <a:off x="109538" y="4711700"/>
            <a:ext cx="8816975" cy="75565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anchor="t" anchorCtr="0">
            <a:spAutoFit/>
          </a:bodyPr>
          <a:lstStyle/>
          <a:p>
            <a:pPr marL="342900" indent="-342900" latinLnBrk="1" hangingPunct="0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</a:rPr>
              <a:t>4.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He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’ll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D60093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taking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his exam </a:t>
            </a:r>
            <a:r>
              <a:rPr lang="en-US" altLang="zh-CN" sz="3600" b="1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next week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2" grpId="0"/>
      <p:bldP spid="3" grpId="0"/>
      <p:bldP spid="29701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TABLE_ENDDRAG_ORIGIN_RECT" val="672*388"/>
  <p:tag name="TABLE_ENDDRAG_RECT" val="13*71*672*388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jFmZWIzNDg2MmIzZjExOTIzMmViNTBmYTMwYTk0ZWYifQ=="/>
</p:tagLst>
</file>

<file path=ppt/theme/theme1.xml><?xml version="1.0" encoding="utf-8"?>
<a:theme xmlns:r="http://schemas.openxmlformats.org/officeDocument/2006/relationships" xmlns:a="http://schemas.openxmlformats.org/drawingml/2006/main" name="3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4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1_Office 主题">
  <a:themeElements>
    <a:clrScheme name="1_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1_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2_自定义设计方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(4:3)</PresentationFormat>
  <Paragraphs>193</Paragraphs>
  <Slides>25</Slides>
  <Notes>2</Notes>
  <TotalTime>0</TotalTime>
  <HiddenSlides>2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46">
      <vt:lpstr>Arial</vt:lpstr>
      <vt:lpstr>宋体</vt:lpstr>
      <vt:lpstr>Calibri</vt:lpstr>
      <vt:lpstr>Helvetica</vt:lpstr>
      <vt:lpstr>Jokerman</vt:lpstr>
      <vt:lpstr>Harlow Solid Italic</vt:lpstr>
      <vt:lpstr>Tw Cen MT Condensed Extra Bold</vt:lpstr>
      <vt:lpstr>Times New Roman</vt:lpstr>
      <vt:lpstr>华文新魏</vt:lpstr>
      <vt:lpstr>Comic Sans MS</vt:lpstr>
      <vt:lpstr>华文行楷</vt:lpstr>
      <vt:lpstr>Arial Narrow</vt:lpstr>
      <vt:lpstr>黑体</vt:lpstr>
      <vt:lpstr>Arial Black</vt:lpstr>
      <vt:lpstr>Matura MT Script Capitals</vt:lpstr>
      <vt:lpstr>Webdings</vt:lpstr>
      <vt:lpstr>微软雅黑</vt:lpstr>
      <vt:lpstr>TimesNewRomanPSMT</vt:lpstr>
      <vt:lpstr>Cooper Black</vt:lpstr>
      <vt:lpstr>MingLiU_HKSCS-ExtB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2023-12-11T20:32:47.325</cp:lastPrinted>
  <dcterms:created xsi:type="dcterms:W3CDTF">2023-12-11T20:32:47Z</dcterms:created>
  <dcterms:modified xsi:type="dcterms:W3CDTF">2023-12-11T12:32:47Z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