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3"/>
    <p:sldId id="409" r:id="rId4"/>
    <p:sldId id="320" r:id="rId5"/>
    <p:sldId id="294" r:id="rId6"/>
    <p:sldId id="410" r:id="rId7"/>
    <p:sldId id="348" r:id="rId8"/>
    <p:sldId id="379" r:id="rId9"/>
    <p:sldId id="351" r:id="rId10"/>
    <p:sldId id="353" r:id="rId12"/>
    <p:sldId id="356" r:id="rId13"/>
    <p:sldId id="396" r:id="rId14"/>
    <p:sldId id="376" r:id="rId15"/>
    <p:sldId id="415" r:id="rId16"/>
    <p:sldId id="336" r:id="rId17"/>
    <p:sldId id="402" r:id="rId18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9" userDrawn="1">
          <p15:clr>
            <a:srgbClr val="A4A3A4"/>
          </p15:clr>
        </p15:guide>
        <p15:guide id="2" pos="383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用户" initials="新" lastIdx="0" clrIdx="0"/>
  <p:cmAuthor id="2" name="何富军" initials="何" lastIdx="0" clrIdx="0"/>
  <p:cmAuthor id="3" name="fafa" initials="f" lastIdx="0" clrIdx="1"/>
  <p:cmAuthor id="4" name="王习习" initials="王" lastIdx="0" clrIdx="0"/>
  <p:cmAuthor id="5" name="yangsha" initials="y" lastIdx="0" clrIdx="4"/>
  <p:cmAuthor id="0" name="gjbj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99"/>
        <p:guide pos="383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18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4" Type="http://schemas.openxmlformats.org/officeDocument/2006/relationships/tags" Target="../tags/tag141.xml"/><Relationship Id="rId3" Type="http://schemas.openxmlformats.org/officeDocument/2006/relationships/tags" Target="../tags/tag14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4" Type="http://schemas.openxmlformats.org/officeDocument/2006/relationships/tags" Target="../tags/tag153.xml"/><Relationship Id="rId3" Type="http://schemas.openxmlformats.org/officeDocument/2006/relationships/tags" Target="../tags/tag152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 txBox="1"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58.xml"/><Relationship Id="rId3" Type="http://schemas.openxmlformats.org/officeDocument/2006/relationships/image" Target="../media/image1.jpeg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435" cy="6858000"/>
          </a:xfrm>
          <a:prstGeom prst="rect">
            <a:avLst/>
          </a:prstGeom>
        </p:spPr>
      </p:pic>
      <p:sp>
        <p:nvSpPr>
          <p:cNvPr id="14" name="文本占位符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876000" y="729000"/>
            <a:ext cx="10440000" cy="54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just"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3" y="836713"/>
            <a:ext cx="10561173" cy="60959"/>
            <a:chOff x="3060700" y="4724400"/>
            <a:chExt cx="5955507" cy="31432"/>
          </a:xfrm>
        </p:grpSpPr>
        <p:cxnSp>
          <p:nvCxnSpPr>
            <p:cNvPr id="3145735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36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栏目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68.xml"/><Relationship Id="rId23" Type="http://schemas.openxmlformats.org/officeDocument/2006/relationships/image" Target="file:///D:\qq&#25991;&#20214;\712321467\Image\C2C\Image2\%7b75232B38-A165-1FB7-499C-2E1C792CACB5%7d.png" TargetMode="External"/><Relationship Id="rId22" Type="http://schemas.openxmlformats.org/officeDocument/2006/relationships/image" Target="../media/image2.png"/><Relationship Id="rId21" Type="http://schemas.openxmlformats.org/officeDocument/2006/relationships/tags" Target="../tags/tag67.xml"/><Relationship Id="rId20" Type="http://schemas.openxmlformats.org/officeDocument/2006/relationships/tags" Target="../tags/tag66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5.xml"/><Relationship Id="rId18" Type="http://schemas.openxmlformats.org/officeDocument/2006/relationships/tags" Target="../tags/tag64.xml"/><Relationship Id="rId17" Type="http://schemas.openxmlformats.org/officeDocument/2006/relationships/tags" Target="../tags/tag63.xml"/><Relationship Id="rId16" Type="http://schemas.openxmlformats.org/officeDocument/2006/relationships/tags" Target="../tags/tag6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7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 r:link="rId2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  <p:custDataLst>
      <p:tags r:id="rId2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49.xml"/><Relationship Id="rId8" Type="http://schemas.openxmlformats.org/officeDocument/2006/relationships/tags" Target="../tags/tag148.xml"/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image" Target="../media/image3.png"/><Relationship Id="rId2" Type="http://schemas.openxmlformats.org/officeDocument/2006/relationships/tags" Target="../tags/tag143.xml"/><Relationship Id="rId13" Type="http://schemas.openxmlformats.org/officeDocument/2006/relationships/notesSlide" Target="../notesSlides/notesSlide5.xml"/><Relationship Id="rId12" Type="http://schemas.openxmlformats.org/officeDocument/2006/relationships/slideLayout" Target="../slideLayouts/slideLayout12.xml"/><Relationship Id="rId11" Type="http://schemas.openxmlformats.org/officeDocument/2006/relationships/tags" Target="../tags/tag151.xml"/><Relationship Id="rId10" Type="http://schemas.openxmlformats.org/officeDocument/2006/relationships/tags" Target="../tags/tag150.xml"/><Relationship Id="rId1" Type="http://schemas.openxmlformats.org/officeDocument/2006/relationships/tags" Target="../tags/tag14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5.png"/><Relationship Id="rId7" Type="http://schemas.openxmlformats.org/officeDocument/2006/relationships/tags" Target="../tags/tag159.xml"/><Relationship Id="rId6" Type="http://schemas.openxmlformats.org/officeDocument/2006/relationships/tags" Target="../tags/tag158.xml"/><Relationship Id="rId5" Type="http://schemas.openxmlformats.org/officeDocument/2006/relationships/image" Target="../media/image4.jpeg"/><Relationship Id="rId4" Type="http://schemas.openxmlformats.org/officeDocument/2006/relationships/tags" Target="../tags/tag157.xml"/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0" Type="http://schemas.openxmlformats.org/officeDocument/2006/relationships/notesSlide" Target="../notesSlides/notesSlide6.xml"/><Relationship Id="rId1" Type="http://schemas.openxmlformats.org/officeDocument/2006/relationships/tags" Target="../tags/tag15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7.xml"/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72.xml"/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7" Type="http://schemas.openxmlformats.org/officeDocument/2006/relationships/slideLayout" Target="../slideLayouts/slideLayout12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92.xml"/><Relationship Id="rId5" Type="http://schemas.openxmlformats.org/officeDocument/2006/relationships/tags" Target="../tags/tag91.xml"/><Relationship Id="rId4" Type="http://schemas.openxmlformats.org/officeDocument/2006/relationships/tags" Target="../tags/tag90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520065" y="1929130"/>
            <a:ext cx="107594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800" b="1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Unit 2   </a:t>
            </a:r>
            <a:r>
              <a:rPr lang="en-US" altLang="zh-CN" sz="4800" b="1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Improving yourself</a:t>
            </a:r>
            <a:endParaRPr lang="en-US" altLang="zh-CN" sz="4800" b="1">
              <a:solidFill>
                <a:srgbClr val="00206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973455" y="2901950"/>
            <a:ext cx="985075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i="1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Past perfect passive</a:t>
            </a:r>
            <a:endParaRPr lang="en-US" altLang="zh-CN" sz="6000" b="1" i="1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8"/>
          <p:cNvSpPr/>
          <p:nvPr>
            <p:custDataLst>
              <p:tags r:id="rId1"/>
            </p:custDataLst>
          </p:nvPr>
        </p:nvSpPr>
        <p:spPr>
          <a:xfrm flipH="1">
            <a:off x="728980" y="421640"/>
            <a:ext cx="4788535" cy="704850"/>
          </a:xfrm>
          <a:custGeom>
            <a:avLst/>
            <a:gdLst>
              <a:gd name="connsiteX0" fmla="*/ 8562780 w 8562780"/>
              <a:gd name="connsiteY0" fmla="*/ 0 h 573372"/>
              <a:gd name="connsiteX1" fmla="*/ 5633878 w 8562780"/>
              <a:gd name="connsiteY1" fmla="*/ 0 h 573372"/>
              <a:gd name="connsiteX2" fmla="*/ 2928902 w 8562780"/>
              <a:gd name="connsiteY2" fmla="*/ 0 h 573372"/>
              <a:gd name="connsiteX3" fmla="*/ 0 w 8562780"/>
              <a:gd name="connsiteY3" fmla="*/ 0 h 573372"/>
              <a:gd name="connsiteX4" fmla="*/ 286686 w 8562780"/>
              <a:gd name="connsiteY4" fmla="*/ 286686 h 573372"/>
              <a:gd name="connsiteX5" fmla="*/ 0 w 8562780"/>
              <a:gd name="connsiteY5" fmla="*/ 573372 h 573372"/>
              <a:gd name="connsiteX6" fmla="*/ 2928902 w 8562780"/>
              <a:gd name="connsiteY6" fmla="*/ 573372 h 573372"/>
              <a:gd name="connsiteX7" fmla="*/ 5633878 w 8562780"/>
              <a:gd name="connsiteY7" fmla="*/ 573372 h 573372"/>
              <a:gd name="connsiteX8" fmla="*/ 8562780 w 8562780"/>
              <a:gd name="connsiteY8" fmla="*/ 573372 h 573372"/>
              <a:gd name="connsiteX9" fmla="*/ 8276094 w 8562780"/>
              <a:gd name="connsiteY9" fmla="*/ 286686 h 57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562780" h="573372">
                <a:moveTo>
                  <a:pt x="8562780" y="0"/>
                </a:moveTo>
                <a:lnTo>
                  <a:pt x="5633878" y="0"/>
                </a:lnTo>
                <a:lnTo>
                  <a:pt x="2928902" y="0"/>
                </a:lnTo>
                <a:lnTo>
                  <a:pt x="0" y="0"/>
                </a:lnTo>
                <a:lnTo>
                  <a:pt x="286686" y="286686"/>
                </a:lnTo>
                <a:lnTo>
                  <a:pt x="0" y="573372"/>
                </a:lnTo>
                <a:lnTo>
                  <a:pt x="2928902" y="573372"/>
                </a:lnTo>
                <a:lnTo>
                  <a:pt x="5633878" y="573372"/>
                </a:lnTo>
                <a:lnTo>
                  <a:pt x="8562780" y="573372"/>
                </a:lnTo>
                <a:lnTo>
                  <a:pt x="8276094" y="286686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219200" fontAlgn="auto">
              <a:spcBef>
                <a:spcPct val="0"/>
              </a:spcBef>
              <a:spcAft>
                <a:spcPct val="0"/>
              </a:spcAft>
            </a:pPr>
            <a:r>
              <a:rPr lang="zh-CN" sz="36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基本用法</a:t>
            </a:r>
            <a:endParaRPr lang="zh-CN" sz="3600" b="1" spc="-200">
              <a:solidFill>
                <a:schemeClr val="bg1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452120" y="1517015"/>
            <a:ext cx="11352530" cy="607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2"/>
            </a:pPr>
            <a:r>
              <a:rPr lang="zh-CN" altLang="en-US" sz="2800">
                <a:uFillTx/>
                <a:latin typeface="Calibri" panose="020F0502020204030204"/>
                <a:ea typeface="楷体" panose="02010609060101010101" charset="-122"/>
                <a:sym typeface="+mn-ea"/>
              </a:rPr>
              <a:t>根据语意可以判断动作先后的被动语态，时态用过去完成时。</a:t>
            </a:r>
            <a:endParaRPr lang="zh-CN" altLang="en-US" sz="2800">
              <a:solidFill>
                <a:srgbClr val="C00000"/>
              </a:solidFill>
              <a:uFillTx/>
              <a:latin typeface="Calibri" panose="020F0502020204030204"/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8455" y="2515870"/>
            <a:ext cx="1198880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As the assignment 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been done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went on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to search the Internet.</a:t>
            </a:r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4"/>
            </p:custDataLst>
          </p:nvPr>
        </p:nvSpPr>
        <p:spPr>
          <a:xfrm>
            <a:off x="742315" y="3242310"/>
            <a:ext cx="990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zh-CN" altLang="en-US" sz="2400" i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任务已经完成了，他继续上网查询。</a:t>
            </a:r>
            <a:endParaRPr lang="zh-CN" altLang="en-US" sz="2400" i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338455" y="3902710"/>
            <a:ext cx="1090803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what he 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been told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to.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742315" y="4688205"/>
            <a:ext cx="990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zh-CN" altLang="en-US" sz="2400" i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他按照之前被告知的那样去做。</a:t>
            </a:r>
            <a:endParaRPr lang="zh-CN" altLang="en-US" sz="2400" i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5" grpId="0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8"/>
          <p:cNvSpPr/>
          <p:nvPr>
            <p:custDataLst>
              <p:tags r:id="rId1"/>
            </p:custDataLst>
          </p:nvPr>
        </p:nvSpPr>
        <p:spPr>
          <a:xfrm flipH="1">
            <a:off x="728980" y="421640"/>
            <a:ext cx="4788535" cy="704850"/>
          </a:xfrm>
          <a:custGeom>
            <a:avLst/>
            <a:gdLst>
              <a:gd name="connsiteX0" fmla="*/ 8562780 w 8562780"/>
              <a:gd name="connsiteY0" fmla="*/ 0 h 573372"/>
              <a:gd name="connsiteX1" fmla="*/ 5633878 w 8562780"/>
              <a:gd name="connsiteY1" fmla="*/ 0 h 573372"/>
              <a:gd name="connsiteX2" fmla="*/ 2928902 w 8562780"/>
              <a:gd name="connsiteY2" fmla="*/ 0 h 573372"/>
              <a:gd name="connsiteX3" fmla="*/ 0 w 8562780"/>
              <a:gd name="connsiteY3" fmla="*/ 0 h 573372"/>
              <a:gd name="connsiteX4" fmla="*/ 286686 w 8562780"/>
              <a:gd name="connsiteY4" fmla="*/ 286686 h 573372"/>
              <a:gd name="connsiteX5" fmla="*/ 0 w 8562780"/>
              <a:gd name="connsiteY5" fmla="*/ 573372 h 573372"/>
              <a:gd name="connsiteX6" fmla="*/ 2928902 w 8562780"/>
              <a:gd name="connsiteY6" fmla="*/ 573372 h 573372"/>
              <a:gd name="connsiteX7" fmla="*/ 5633878 w 8562780"/>
              <a:gd name="connsiteY7" fmla="*/ 573372 h 573372"/>
              <a:gd name="connsiteX8" fmla="*/ 8562780 w 8562780"/>
              <a:gd name="connsiteY8" fmla="*/ 573372 h 573372"/>
              <a:gd name="connsiteX9" fmla="*/ 8276094 w 8562780"/>
              <a:gd name="connsiteY9" fmla="*/ 286686 h 57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562780" h="573372">
                <a:moveTo>
                  <a:pt x="8562780" y="0"/>
                </a:moveTo>
                <a:lnTo>
                  <a:pt x="5633878" y="0"/>
                </a:lnTo>
                <a:lnTo>
                  <a:pt x="2928902" y="0"/>
                </a:lnTo>
                <a:lnTo>
                  <a:pt x="0" y="0"/>
                </a:lnTo>
                <a:lnTo>
                  <a:pt x="286686" y="286686"/>
                </a:lnTo>
                <a:lnTo>
                  <a:pt x="0" y="573372"/>
                </a:lnTo>
                <a:lnTo>
                  <a:pt x="2928902" y="573372"/>
                </a:lnTo>
                <a:lnTo>
                  <a:pt x="5633878" y="573372"/>
                </a:lnTo>
                <a:lnTo>
                  <a:pt x="8562780" y="573372"/>
                </a:lnTo>
                <a:lnTo>
                  <a:pt x="8276094" y="286686"/>
                </a:lnTo>
                <a:close/>
              </a:path>
            </a:pathLst>
          </a:custGeom>
          <a:solidFill>
            <a:schemeClr val="accent3">
              <a:alpha val="60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219200" fontAlgn="auto">
              <a:spcBef>
                <a:spcPct val="0"/>
              </a:spcBef>
              <a:spcAft>
                <a:spcPct val="0"/>
              </a:spcAft>
            </a:pPr>
            <a:r>
              <a:rPr lang="zh-CN" sz="3600" b="1" spc="-200">
                <a:solidFill>
                  <a:schemeClr val="bg1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用被动语态的情况</a:t>
            </a:r>
            <a:endParaRPr lang="zh-CN" sz="3600" b="1" spc="-200">
              <a:solidFill>
                <a:schemeClr val="bg1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452120" y="1347470"/>
            <a:ext cx="11352530" cy="1124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20000"/>
              </a:lnSpc>
              <a:buFont typeface="+mj-lt"/>
              <a:buNone/>
            </a:pPr>
            <a:r>
              <a:rPr lang="zh-CN" altLang="en-US" sz="2800">
                <a:uFillTx/>
                <a:latin typeface="Calibri" panose="020F0502020204030204"/>
                <a:ea typeface="楷体" panose="02010609060101010101" charset="-122"/>
                <a:sym typeface="+mn-ea"/>
              </a:rPr>
              <a:t>一是强调动作的承受者，二是不知道谁是动作的执行者，或者没必要指出谁是动作的执行者。例如：</a:t>
            </a:r>
            <a:endParaRPr lang="zh-CN" altLang="en-US" sz="2800">
              <a:uFillTx/>
              <a:latin typeface="Calibri" panose="020F0502020204030204"/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8455" y="2938780"/>
            <a:ext cx="1090803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car had been damaged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flood water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338455" y="3838575"/>
            <a:ext cx="1090803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task had been completed before noon yesterday.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extBox 6"/>
          <p:cNvSpPr txBox="1"/>
          <p:nvPr>
            <p:custDataLst>
              <p:tags r:id="rId1"/>
            </p:custDataLst>
          </p:nvPr>
        </p:nvSpPr>
        <p:spPr>
          <a:xfrm>
            <a:off x="235585" y="229235"/>
            <a:ext cx="11264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00000"/>
              </a:lnSpc>
            </a:pPr>
            <a:r>
              <a:rPr lang="en-US" altLang="zh-CN" sz="2800" b="1" i="1"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Complete Jack’s blog post with the correct form of the verbs in brackets.</a:t>
            </a:r>
            <a:endParaRPr lang="en-US" altLang="zh-CN" sz="2800" b="1" i="1">
              <a:solidFill>
                <a:srgbClr val="002060"/>
              </a:solidFill>
              <a:effectLst>
                <a:glow rad="228600">
                  <a:srgbClr val="FFFFFF">
                    <a:alpha val="40000"/>
                  </a:srgbClr>
                </a:glow>
              </a:effectLst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lum bright="-12000" contrast="42000"/>
          </a:blip>
          <a:srcRect b="37828"/>
          <a:stretch>
            <a:fillRect/>
          </a:stretch>
        </p:blipFill>
        <p:spPr>
          <a:xfrm>
            <a:off x="235585" y="988060"/>
            <a:ext cx="6142990" cy="572897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3">
            <a:lum bright="-12000" contrast="42000"/>
          </a:blip>
          <a:srcRect t="60152"/>
          <a:stretch>
            <a:fillRect/>
          </a:stretch>
        </p:blipFill>
        <p:spPr>
          <a:xfrm>
            <a:off x="6303645" y="1416685"/>
            <a:ext cx="5803265" cy="3469005"/>
          </a:xfrm>
          <a:prstGeom prst="rect">
            <a:avLst/>
          </a:prstGeom>
        </p:spPr>
      </p:pic>
      <p:sp>
        <p:nvSpPr>
          <p:cNvPr id="9" name="TextBox 1"/>
          <p:cNvSpPr txBox="1"/>
          <p:nvPr>
            <p:custDataLst>
              <p:tags r:id="rId5"/>
            </p:custDataLst>
          </p:nvPr>
        </p:nvSpPr>
        <p:spPr>
          <a:xfrm>
            <a:off x="3440221" y="2611466"/>
            <a:ext cx="293793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had been met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769590" y="3706615"/>
            <a:ext cx="138305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doing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6" name="TextBox 15"/>
          <p:cNvSpPr txBox="1"/>
          <p:nvPr>
            <p:custDataLst>
              <p:tags r:id="rId7"/>
            </p:custDataLst>
          </p:nvPr>
        </p:nvSpPr>
        <p:spPr>
          <a:xfrm>
            <a:off x="1470234" y="4402234"/>
            <a:ext cx="367453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had been cleaned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7" name="TextBox 16"/>
          <p:cNvSpPr txBox="1"/>
          <p:nvPr>
            <p:custDataLst>
              <p:tags r:id="rId8"/>
            </p:custDataLst>
          </p:nvPr>
        </p:nvSpPr>
        <p:spPr>
          <a:xfrm>
            <a:off x="623782" y="4771469"/>
            <a:ext cx="270615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had been put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8" name="TextBox 17"/>
          <p:cNvSpPr txBox="1"/>
          <p:nvPr>
            <p:custDataLst>
              <p:tags r:id="rId9"/>
            </p:custDataLst>
          </p:nvPr>
        </p:nvSpPr>
        <p:spPr>
          <a:xfrm>
            <a:off x="7216709" y="1785468"/>
            <a:ext cx="1966384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avoiding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9" name="TextBox 18"/>
          <p:cNvSpPr txBox="1"/>
          <p:nvPr>
            <p:custDataLst>
              <p:tags r:id="rId10"/>
            </p:custDataLst>
          </p:nvPr>
        </p:nvSpPr>
        <p:spPr>
          <a:xfrm>
            <a:off x="2839140" y="5163264"/>
            <a:ext cx="270615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had been left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0" name="TextBox 6"/>
          <p:cNvSpPr txBox="1"/>
          <p:nvPr>
            <p:custDataLst>
              <p:tags r:id="rId11"/>
            </p:custDataLst>
          </p:nvPr>
        </p:nvSpPr>
        <p:spPr>
          <a:xfrm>
            <a:off x="8533131" y="2180494"/>
            <a:ext cx="177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C00000"/>
                </a:solidFill>
                <a:latin typeface="Calibri" panose="020F0502020204030204"/>
                <a:ea typeface="宋体" panose="02010600030101010101" pitchFamily="2" charset="-122"/>
                <a:cs typeface="Calibri" panose="020F0502020204030204" charset="0"/>
              </a:rPr>
              <a:t>to make</a:t>
            </a:r>
            <a:endParaRPr lang="en-US" altLang="zh-CN" sz="2400">
              <a:solidFill>
                <a:srgbClr val="C00000"/>
              </a:solidFill>
              <a:latin typeface="Calibri" panose="020F0502020204030204"/>
              <a:ea typeface="宋体" panose="02010600030101010101" pitchFamily="2" charset="-122"/>
              <a:cs typeface="Calibri" panose="020F050202020403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6" grpId="0"/>
      <p:bldP spid="17" grpId="0"/>
      <p:bldP spid="18" grpId="0"/>
      <p:bldP spid="1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extBox 6"/>
          <p:cNvSpPr txBox="1"/>
          <p:nvPr>
            <p:custDataLst>
              <p:tags r:id="rId1"/>
            </p:custDataLst>
          </p:nvPr>
        </p:nvSpPr>
        <p:spPr>
          <a:xfrm>
            <a:off x="497840" y="247650"/>
            <a:ext cx="11451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00000"/>
              </a:lnSpc>
            </a:pPr>
            <a:r>
              <a:rPr lang="en-US" altLang="zh-CN" sz="2800" b="1" i="1"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Work in pairs. Describe the pictures using the past perfect passive.</a:t>
            </a:r>
            <a:endParaRPr lang="en-US" altLang="zh-CN" sz="2800" b="1" i="1">
              <a:solidFill>
                <a:srgbClr val="002060"/>
              </a:solidFill>
              <a:effectLst>
                <a:glow rad="228600">
                  <a:srgbClr val="FFFFFF">
                    <a:alpha val="40000"/>
                  </a:srgbClr>
                </a:glow>
              </a:effectLst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11303635" y="67043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717550" y="4660265"/>
            <a:ext cx="5469255" cy="14204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i="1">
                <a:latin typeface="Calibri" panose="020F0502020204030204"/>
                <a:cs typeface="Calibri" panose="020F0502020204030204" charset="0"/>
              </a:rPr>
              <a:t>Jack started the habit of cleaning his room last week. This is what his room looked like yesterday morning.</a:t>
            </a:r>
            <a:endParaRPr lang="en-US" altLang="zh-CN" sz="2400" i="1">
              <a:latin typeface="Calibri" panose="020F0502020204030204"/>
              <a:cs typeface="Calibri" panose="020F0502020204030204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67" y="1586064"/>
            <a:ext cx="5469351" cy="3085801"/>
          </a:xfrm>
          <a:prstGeom prst="rect">
            <a:avLst/>
          </a:prstGeom>
        </p:spPr>
      </p:pic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6831965" y="4671695"/>
            <a:ext cx="4678045" cy="9772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2400" b="0" i="1">
                <a:latin typeface="Calibri" panose="020F0502020204030204"/>
                <a:cs typeface="Calibri" panose="020F0502020204030204" charset="0"/>
              </a:rPr>
              <a:t>But two weeks ago, Jack’s room was like </a:t>
            </a:r>
            <a:r>
              <a:rPr lang="en-US" altLang="zh-CN" sz="2400" b="0" i="1" smtClean="0">
                <a:latin typeface="Calibri" panose="020F0502020204030204"/>
                <a:cs typeface="Calibri" panose="020F0502020204030204" charset="0"/>
              </a:rPr>
              <a:t>this …</a:t>
            </a:r>
            <a:endParaRPr lang="en-US" altLang="zh-CN" sz="2400" b="0" i="1" smtClean="0">
              <a:latin typeface="Calibri" panose="020F0502020204030204"/>
              <a:cs typeface="Calibri" panose="020F050202020403020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447" y="1592676"/>
            <a:ext cx="4678447" cy="307918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extBox 6"/>
          <p:cNvSpPr txBox="1"/>
          <p:nvPr>
            <p:custDataLst>
              <p:tags r:id="rId1"/>
            </p:custDataLst>
          </p:nvPr>
        </p:nvSpPr>
        <p:spPr>
          <a:xfrm>
            <a:off x="497840" y="247650"/>
            <a:ext cx="11451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00000"/>
              </a:lnSpc>
            </a:pPr>
            <a:r>
              <a:rPr lang="en-US" altLang="zh-CN" sz="2800" b="1" i="1">
                <a:solidFill>
                  <a:srgbClr val="002060"/>
                </a:solidFill>
                <a:effectLst>
                  <a:glow rad="228600">
                    <a:srgbClr val="FFFFFF"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Work in pairs. Describe the pictures using the past perfect passive.</a:t>
            </a:r>
            <a:endParaRPr lang="en-US" altLang="zh-CN" sz="2800" b="1" i="1">
              <a:solidFill>
                <a:srgbClr val="002060"/>
              </a:solidFill>
              <a:effectLst>
                <a:glow rad="228600">
                  <a:srgbClr val="FFFFFF">
                    <a:alpha val="40000"/>
                  </a:srgbClr>
                </a:glow>
              </a:effectLst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11303635" y="67043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798195" y="1485900"/>
            <a:ext cx="101149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i="1">
                <a:latin typeface="Calibri" panose="020F0502020204030204"/>
                <a:cs typeface="Calibri" panose="020F0502020204030204" charset="0"/>
              </a:rPr>
              <a:t>Jack started the habit of cleaning his room last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</a:rPr>
              <a:t>week.This is what his room looked like yesterday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</a:rPr>
              <a:t>morning.(The floor was clean.The sheet waslaid flat on the bed.All the books and clotheswere placed neatly and tidily.The pictures on thewall were straight.)</a:t>
            </a:r>
            <a:endParaRPr lang="zh-CN" altLang="en-US" sz="2400" i="1">
              <a:latin typeface="Calibri" panose="020F0502020204030204"/>
              <a:cs typeface="Calibri" panose="020F0502020204030204" charset="0"/>
            </a:endParaRPr>
          </a:p>
        </p:txBody>
      </p:sp>
      <p:sp>
        <p:nvSpPr>
          <p:cNvPr id="21" name="文本框 20"/>
          <p:cNvSpPr txBox="1"/>
          <p:nvPr>
            <p:custDataLst>
              <p:tags r:id="rId4"/>
            </p:custDataLst>
          </p:nvPr>
        </p:nvSpPr>
        <p:spPr>
          <a:xfrm>
            <a:off x="798195" y="3357880"/>
            <a:ext cx="1011047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But two weeks ago,Jack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’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s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room had been an awful mess.His clothes had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been thrown everywhere;the pictures had not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been hung straight;and all the drawers had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been opened.It had been a very disorderly sort</a:t>
            </a:r>
            <a:r>
              <a:rPr lang="en-US" altLang="zh-CN" sz="2400" i="1">
                <a:latin typeface="Calibri" panose="020F0502020204030204"/>
                <a:cs typeface="Calibri" panose="020F0502020204030204" charset="0"/>
                <a:sym typeface="+mn-ea"/>
              </a:rPr>
              <a:t> </a:t>
            </a:r>
            <a:r>
              <a:rPr lang="zh-CN" altLang="en-US" sz="2400" i="1">
                <a:latin typeface="Calibri" panose="020F0502020204030204"/>
                <a:cs typeface="Calibri" panose="020F0502020204030204" charset="0"/>
                <a:sym typeface="+mn-ea"/>
              </a:rPr>
              <a:t>of room,with books and papers lying aroundeverywhere</a:t>
            </a:r>
            <a:endParaRPr lang="zh-CN" altLang="en-US" sz="2400" i="1">
              <a:latin typeface="Calibri" panose="020F0502020204030204"/>
              <a:cs typeface="Calibri" panose="020F0502020204030204" charset="0"/>
              <a:sym typeface="+mn-ea"/>
            </a:endParaRPr>
          </a:p>
        </p:txBody>
      </p:sp>
      <p:pic>
        <p:nvPicPr>
          <p:cNvPr id="3" name="Picture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1176000" y="12141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4327525" y="266065"/>
            <a:ext cx="2762250" cy="675005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r>
              <a:rPr lang="en-US" altLang="zh-CN" sz="5400" b="1" i="1">
                <a:solidFill>
                  <a:schemeClr val="accent2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practice !</a:t>
            </a:r>
            <a:endParaRPr lang="en-US" altLang="zh-CN" sz="5400" b="1" i="1">
              <a:solidFill>
                <a:schemeClr val="accent2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81050" y="1253490"/>
            <a:ext cx="10440035" cy="332803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 </a:t>
            </a:r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（</a:t>
            </a: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14</a:t>
            </a:r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天津）</a:t>
            </a: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We won’t start the work until all the preparations __________.</a:t>
            </a: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A. are being made   B. will be made  </a:t>
            </a: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C. have been made  D. had been made</a:t>
            </a: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（</a:t>
            </a: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2013</a:t>
            </a:r>
            <a:r>
              <a:rPr lang="zh-CN" altLang="en-US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山东卷）</a:t>
            </a: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I didn’t think I’d like the movie, but actually it _____ pretty good. </a:t>
            </a: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280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A. has been	B. was      	C. had been 	D. would be </a:t>
            </a: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  <a:p>
            <a:pPr marL="0" indent="0">
              <a:buNone/>
            </a:pPr>
            <a:endParaRPr lang="en-US" altLang="zh-CN" sz="2800">
              <a:solidFill>
                <a:schemeClr val="tx1">
                  <a:lumMod val="65000"/>
                  <a:lumOff val="35000"/>
                </a:schemeClr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456055" y="1631315"/>
            <a:ext cx="7550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C00000"/>
                </a:solidFill>
              </a:rPr>
              <a:t>C</a:t>
            </a:r>
            <a:endParaRPr lang="en-US" altLang="zh-CN" sz="3200" b="1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115060" y="4234815"/>
            <a:ext cx="7550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C00000"/>
                </a:solidFill>
              </a:rPr>
              <a:t>B</a:t>
            </a:r>
            <a:endParaRPr lang="en-US" altLang="zh-CN" sz="32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箭头连接符 5"/>
          <p:cNvCxnSpPr/>
          <p:nvPr>
            <p:custDataLst>
              <p:tags r:id="rId1"/>
            </p:custDataLst>
          </p:nvPr>
        </p:nvCxnSpPr>
        <p:spPr>
          <a:xfrm>
            <a:off x="1306167" y="3947560"/>
            <a:ext cx="675560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流程图: 联系 6"/>
          <p:cNvSpPr/>
          <p:nvPr>
            <p:custDataLst>
              <p:tags r:id="rId2"/>
            </p:custDataLst>
          </p:nvPr>
        </p:nvSpPr>
        <p:spPr>
          <a:xfrm>
            <a:off x="5131882" y="3887077"/>
            <a:ext cx="110490" cy="121444"/>
          </a:xfrm>
          <a:prstGeom prst="flowChartConnector">
            <a:avLst/>
          </a:prstGeom>
          <a:solidFill>
            <a:srgbClr val="F4331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4621292" y="4015394"/>
            <a:ext cx="2036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C00000"/>
                </a:solidFill>
                <a:latin typeface="Calibri" panose="020F0502020204030204"/>
                <a:cs typeface="Calibri" panose="020F0502020204030204" charset="0"/>
              </a:rPr>
              <a:t>present</a:t>
            </a:r>
            <a:endParaRPr lang="en-US" altLang="zh-CN" sz="3200">
              <a:solidFill>
                <a:srgbClr val="C00000"/>
              </a:solidFill>
              <a:latin typeface="Calibri" panose="020F0502020204030204"/>
              <a:cs typeface="Calibri" panose="020F0502020204030204" charset="0"/>
            </a:endParaRPr>
          </a:p>
        </p:txBody>
      </p:sp>
      <p:cxnSp>
        <p:nvCxnSpPr>
          <p:cNvPr id="10" name="直接连接符 9"/>
          <p:cNvCxnSpPr/>
          <p:nvPr>
            <p:custDataLst>
              <p:tags r:id="rId4"/>
            </p:custDataLst>
          </p:nvPr>
        </p:nvCxnSpPr>
        <p:spPr>
          <a:xfrm flipH="1">
            <a:off x="5187127" y="3461309"/>
            <a:ext cx="0" cy="35385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>
            <p:custDataLst>
              <p:tags r:id="rId5"/>
            </p:custDataLst>
          </p:nvPr>
        </p:nvCxnSpPr>
        <p:spPr>
          <a:xfrm flipV="1">
            <a:off x="5375247" y="3632759"/>
            <a:ext cx="2321719" cy="114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5827020" y="3131028"/>
            <a:ext cx="166068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C00000"/>
                </a:solidFill>
                <a:latin typeface="Calibri" panose="020F0502020204030204"/>
                <a:cs typeface="Calibri" panose="020F0502020204030204" charset="0"/>
              </a:rPr>
              <a:t>future</a:t>
            </a:r>
            <a:endParaRPr lang="en-US" altLang="zh-CN" sz="3200">
              <a:solidFill>
                <a:srgbClr val="C00000"/>
              </a:solidFill>
              <a:latin typeface="Calibri" panose="020F0502020204030204"/>
              <a:cs typeface="Calibri" panose="020F0502020204030204" charset="0"/>
            </a:endParaRPr>
          </a:p>
        </p:txBody>
      </p:sp>
      <p:cxnSp>
        <p:nvCxnSpPr>
          <p:cNvPr id="13" name="直接箭头连接符 12"/>
          <p:cNvCxnSpPr/>
          <p:nvPr>
            <p:custDataLst>
              <p:tags r:id="rId7"/>
            </p:custDataLst>
          </p:nvPr>
        </p:nvCxnSpPr>
        <p:spPr>
          <a:xfrm flipH="1" flipV="1">
            <a:off x="3525969" y="3644189"/>
            <a:ext cx="1536859" cy="109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3860058" y="3087068"/>
            <a:ext cx="1167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C00000"/>
                </a:solidFill>
                <a:latin typeface="Calibri" panose="020F0502020204030204"/>
                <a:cs typeface="Calibri" panose="020F0502020204030204" charset="0"/>
              </a:rPr>
              <a:t>past</a:t>
            </a:r>
            <a:endParaRPr lang="en-US" altLang="zh-CN" sz="3200">
              <a:solidFill>
                <a:srgbClr val="C00000"/>
              </a:solidFill>
              <a:latin typeface="Calibri" panose="020F0502020204030204"/>
              <a:cs typeface="Calibri" panose="020F0502020204030204" charset="0"/>
            </a:endParaRPr>
          </a:p>
        </p:txBody>
      </p:sp>
      <p:sp>
        <p:nvSpPr>
          <p:cNvPr id="15" name="流程图: 联系 14"/>
          <p:cNvSpPr/>
          <p:nvPr>
            <p:custDataLst>
              <p:tags r:id="rId9"/>
            </p:custDataLst>
          </p:nvPr>
        </p:nvSpPr>
        <p:spPr>
          <a:xfrm>
            <a:off x="3408810" y="3883743"/>
            <a:ext cx="110490" cy="121444"/>
          </a:xfrm>
          <a:prstGeom prst="flowChartConnector">
            <a:avLst/>
          </a:prstGeom>
          <a:solidFill>
            <a:srgbClr val="F4331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 b="1">
              <a:solidFill>
                <a:srgbClr val="FF0000"/>
              </a:solidFill>
            </a:endParaRPr>
          </a:p>
        </p:txBody>
      </p:sp>
      <p:cxnSp>
        <p:nvCxnSpPr>
          <p:cNvPr id="16" name="直接连接符 15"/>
          <p:cNvCxnSpPr/>
          <p:nvPr>
            <p:custDataLst>
              <p:tags r:id="rId10"/>
            </p:custDataLst>
          </p:nvPr>
        </p:nvCxnSpPr>
        <p:spPr>
          <a:xfrm flipH="1">
            <a:off x="3453101" y="3472739"/>
            <a:ext cx="0" cy="3538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>
            <p:custDataLst>
              <p:tags r:id="rId11"/>
            </p:custDataLst>
          </p:nvPr>
        </p:nvCxnSpPr>
        <p:spPr>
          <a:xfrm flipH="1">
            <a:off x="1726695" y="3644189"/>
            <a:ext cx="1603534" cy="1143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>
            <p:custDataLst>
              <p:tags r:id="rId12"/>
            </p:custDataLst>
          </p:nvPr>
        </p:nvSpPr>
        <p:spPr>
          <a:xfrm>
            <a:off x="1015893" y="3047985"/>
            <a:ext cx="23252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C00000"/>
                </a:solidFill>
                <a:latin typeface="Calibri" panose="020F0502020204030204"/>
                <a:cs typeface="Calibri" panose="020F0502020204030204" charset="0"/>
              </a:rPr>
              <a:t>past perfect</a:t>
            </a:r>
            <a:endParaRPr lang="en-US" altLang="zh-CN" sz="3200" b="1">
              <a:solidFill>
                <a:srgbClr val="C00000"/>
              </a:solidFill>
              <a:latin typeface="Calibri" panose="020F0502020204030204"/>
              <a:cs typeface="Calibri" panose="020F0502020204030204" charset="0"/>
            </a:endParaRPr>
          </a:p>
        </p:txBody>
      </p:sp>
      <p:sp>
        <p:nvSpPr>
          <p:cNvPr id="19" name="矩形 18"/>
          <p:cNvSpPr/>
          <p:nvPr>
            <p:custDataLst>
              <p:tags r:id="rId13"/>
            </p:custDataLst>
          </p:nvPr>
        </p:nvSpPr>
        <p:spPr>
          <a:xfrm>
            <a:off x="3679778" y="889206"/>
            <a:ext cx="4573905" cy="7683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altLang="zh-CN" sz="4400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past perfect tense</a:t>
            </a:r>
            <a:endParaRPr lang="en-US" altLang="zh-CN" sz="4400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4"/>
            </p:custDataLst>
          </p:nvPr>
        </p:nvSpPr>
        <p:spPr>
          <a:xfrm>
            <a:off x="7099935" y="1657350"/>
            <a:ext cx="26981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（过去的过去）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矩形 4"/>
          <p:cNvSpPr/>
          <p:nvPr>
            <p:custDataLst>
              <p:tags r:id="rId15"/>
            </p:custDataLst>
          </p:nvPr>
        </p:nvSpPr>
        <p:spPr>
          <a:xfrm>
            <a:off x="741680" y="2805430"/>
            <a:ext cx="2712085" cy="1489710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>
            <p:custDataLst>
              <p:tags r:id="rId16"/>
            </p:custDataLst>
          </p:nvPr>
        </p:nvSpPr>
        <p:spPr>
          <a:xfrm>
            <a:off x="4838700" y="1657350"/>
            <a:ext cx="25146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00">
                <a:latin typeface="楷体" panose="02010609060101010101" charset="-122"/>
                <a:ea typeface="楷体" panose="02010609060101010101" charset="-122"/>
                <a:sym typeface="+mn-ea"/>
              </a:rPr>
              <a:t>过去完成时</a:t>
            </a:r>
            <a:endParaRPr lang="zh-CN" altLang="en-US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/>
      <p:bldP spid="14" grpId="0"/>
      <p:bldP spid="15" grpId="0" animBg="1"/>
      <p:bldP spid="18" grpId="0"/>
      <p:bldP spid="5" grpId="0" animBg="1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extBox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71382" y="494634"/>
            <a:ext cx="9336237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4400" b="1" i="1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Past perfect passive</a:t>
            </a:r>
            <a:endParaRPr lang="en-US" altLang="zh-CN" sz="4400" b="1" i="1">
              <a:solidFill>
                <a:srgbClr val="C0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909320" y="3747770"/>
            <a:ext cx="6825615" cy="8534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>
                <a:solidFill>
                  <a:srgbClr val="FF0000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基本结构</a:t>
            </a:r>
            <a:endParaRPr lang="zh-CN" altLang="en-US" sz="3200" b="1">
              <a:solidFill>
                <a:srgbClr val="FF0000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3433445" y="1332230"/>
            <a:ext cx="48533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fontAlgn="base"/>
            <a:r>
              <a:rPr lang="zh-CN" sz="2800" b="1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过去完成时的被动语态</a:t>
            </a:r>
            <a:endParaRPr lang="zh-CN" sz="2800" b="1">
              <a:solidFill>
                <a:srgbClr val="C00000"/>
              </a:solidFill>
              <a:effectLst>
                <a:outerShdw blurRad="38100" dist="38100" dir="2700000" algn="tl">
                  <a:srgbClr val="FFFFFF"/>
                </a:outerShdw>
              </a:effectLst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1397000" y="4608195"/>
            <a:ext cx="609600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sz="28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肯定：</a:t>
            </a:r>
            <a:r>
              <a:rPr 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主语</a:t>
            </a:r>
            <a:r>
              <a:rPr lang="en-US" alt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+ had been done</a:t>
            </a:r>
            <a:endParaRPr lang="en-US" altLang="zh-CN" sz="2800">
              <a:solidFill>
                <a:srgbClr val="C00000"/>
              </a:solidFill>
              <a:highlight>
                <a:srgbClr val="FFFF00"/>
              </a:highlight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r>
              <a:rPr lang="zh-CN" sz="28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否定：</a:t>
            </a:r>
            <a:r>
              <a:rPr 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主语</a:t>
            </a:r>
            <a:r>
              <a:rPr lang="en-US" alt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+ had not been done</a:t>
            </a:r>
            <a:endParaRPr lang="en-US" altLang="zh-CN" sz="2800">
              <a:solidFill>
                <a:srgbClr val="C00000"/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r>
              <a:rPr lang="zh-CN" altLang="en-US" sz="28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疑问句：</a:t>
            </a:r>
            <a:r>
              <a:rPr lang="en-US" alt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Had + </a:t>
            </a:r>
            <a:r>
              <a:rPr lang="zh-CN" altLang="en-US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主语</a:t>
            </a:r>
            <a:r>
              <a:rPr lang="en-US" altLang="zh-CN" sz="2800">
                <a:solidFill>
                  <a:srgbClr val="C00000"/>
                </a:solidFill>
                <a:highlight>
                  <a:srgbClr val="FFFF00"/>
                </a:highlight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+ been done ?</a:t>
            </a:r>
            <a:endParaRPr lang="en-US" altLang="zh-CN" sz="2800">
              <a:solidFill>
                <a:srgbClr val="C00000"/>
              </a:solidFill>
              <a:highlight>
                <a:srgbClr val="FFFF00"/>
              </a:highlight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</p:txBody>
      </p:sp>
      <p:sp>
        <p:nvSpPr>
          <p:cNvPr id="33" name="文本框 32"/>
          <p:cNvSpPr txBox="1"/>
          <p:nvPr>
            <p:custDataLst>
              <p:tags r:id="rId5"/>
            </p:custDataLst>
          </p:nvPr>
        </p:nvSpPr>
        <p:spPr>
          <a:xfrm>
            <a:off x="1125855" y="2250440"/>
            <a:ext cx="10492105" cy="16414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20000"/>
              </a:lnSpc>
            </a:pP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过去完成时的被动语态表示动作</a:t>
            </a:r>
            <a:r>
              <a:rPr lang="zh-CN" altLang="en-US" sz="2800" u="sng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在过去某一时间或某一动作之前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已经发生或完成，且主语与谓语动词之间是被动关系，句中常用</a:t>
            </a:r>
            <a:r>
              <a:rPr lang="en-US" altLang="zh-CN" sz="2800"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by, before, until, when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等词引导时间状语。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4" name="文本框 33"/>
          <p:cNvSpPr txBox="1"/>
          <p:nvPr>
            <p:custDataLst>
              <p:tags r:id="rId6"/>
            </p:custDataLst>
          </p:nvPr>
        </p:nvSpPr>
        <p:spPr>
          <a:xfrm>
            <a:off x="916305" y="1389380"/>
            <a:ext cx="2018030" cy="8534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>
                <a:solidFill>
                  <a:srgbClr val="FF0000"/>
                </a:solidFill>
                <a:effectLst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定义</a:t>
            </a:r>
            <a:endParaRPr lang="zh-CN" altLang="en-US" sz="3200" b="1">
              <a:solidFill>
                <a:srgbClr val="FF0000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1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合 18"/>
          <p:cNvGrpSpPr/>
          <p:nvPr>
            <p:custDataLst>
              <p:tags r:id="rId1"/>
            </p:custDataLst>
          </p:nvPr>
        </p:nvGrpSpPr>
        <p:grpSpPr>
          <a:xfrm>
            <a:off x="337185" y="1367155"/>
            <a:ext cx="11426190" cy="2062480"/>
            <a:chOff x="614106" y="3182235"/>
            <a:chExt cx="11426121" cy="1501306"/>
          </a:xfrm>
        </p:grpSpPr>
        <p:sp>
          <p:nvSpPr>
            <p:cNvPr id="3" name="矩形: 圆角 26"/>
            <p:cNvSpPr/>
            <p:nvPr>
              <p:custDataLst>
                <p:tags r:id="rId2"/>
              </p:custDataLst>
            </p:nvPr>
          </p:nvSpPr>
          <p:spPr>
            <a:xfrm>
              <a:off x="614106" y="3425616"/>
              <a:ext cx="11054649" cy="1257925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  <a:alpha val="53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>
                <a:defRPr/>
              </a:pPr>
              <a:endParaRPr lang="zh-CN" altLang="en-US" sz="3600" kern="0">
                <a:solidFill>
                  <a:srgbClr val="0070C0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  <p:sp>
          <p:nvSpPr>
            <p:cNvPr id="21" name="矩形: 圆角 1"/>
            <p:cNvSpPr/>
            <p:nvPr>
              <p:custDataLst>
                <p:tags r:id="rId3"/>
              </p:custDataLst>
            </p:nvPr>
          </p:nvSpPr>
          <p:spPr>
            <a:xfrm>
              <a:off x="767775" y="3182235"/>
              <a:ext cx="11272452" cy="1443066"/>
            </a:xfrm>
            <a:prstGeom prst="roundRect">
              <a:avLst>
                <a:gd name="adj" fmla="val 3989"/>
              </a:avLst>
            </a:prstGeom>
            <a:solidFill>
              <a:sysClr val="window" lastClr="FFFFFF"/>
            </a:solidFill>
            <a:ln w="12700" cap="flat" cmpd="sng" algn="ctr">
              <a:solidFill>
                <a:schemeClr val="accent1">
                  <a:lumMod val="60000"/>
                  <a:lumOff val="40000"/>
                  <a:alpha val="61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363855" indent="-363855" fontAlgn="auto">
                <a:lnSpc>
                  <a:spcPct val="110000"/>
                </a:lnSpc>
                <a:defRPr/>
              </a:pPr>
              <a:r>
                <a:rPr lang="en-US" altLang="zh-CN" sz="2800" b="1" kern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At the start of the detox, over 100 students </a:t>
              </a:r>
              <a:r>
                <a:rPr lang="en-US" altLang="zh-CN" sz="2800" b="1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had been persuaded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to stop using social media, in ANY form, for seven days.</a:t>
              </a:r>
              <a:endParaRPr lang="en-US" altLang="zh-CN" sz="2800" kern="0"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endParaRPr>
            </a:p>
            <a:p>
              <a:pPr marL="363855" indent="-363855" fontAlgn="auto">
                <a:lnSpc>
                  <a:spcPct val="110000"/>
                </a:lnSpc>
                <a:defRPr/>
              </a:pPr>
              <a:r>
                <a:rPr lang="en-US" altLang="zh-CN" sz="2800" b="1" kern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At the start of the detox, people </a:t>
              </a:r>
              <a:r>
                <a:rPr lang="en-US" altLang="zh-CN" sz="2800" b="1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had persuaded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over 100 students to stop using social media, in ANY form, for seven days.</a:t>
              </a:r>
              <a:endParaRPr lang="en-US" altLang="zh-CN" sz="2800" kern="0"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文本框 24"/>
          <p:cNvSpPr txBox="1"/>
          <p:nvPr>
            <p:custDataLst>
              <p:tags r:id="rId4"/>
            </p:custDataLst>
          </p:nvPr>
        </p:nvSpPr>
        <p:spPr>
          <a:xfrm>
            <a:off x="283210" y="608965"/>
            <a:ext cx="114687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Look at the sentences from the reading passage and answer the questions.</a:t>
            </a:r>
            <a:endParaRPr lang="en-US" altLang="en-US" sz="2800" i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598170" y="3585845"/>
            <a:ext cx="1101788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cs typeface="Calibri" panose="020F0502020204030204" charset="0"/>
                <a:sym typeface="+mn-ea"/>
              </a:rPr>
              <a:t>1</a:t>
            </a:r>
            <a:r>
              <a:rPr lang="en-US" sz="3200">
                <a:latin typeface="Calibri" panose="020F0502020204030204"/>
                <a:cs typeface="Calibri" panose="020F0502020204030204" charset="0"/>
                <a:sym typeface="+mn-ea"/>
              </a:rPr>
              <a:t>  Were the students in sentence (a) persuaded before the detox    </a:t>
            </a:r>
            <a:endParaRPr lang="en-US" sz="3200">
              <a:latin typeface="Calibri" panose="020F0502020204030204"/>
              <a:cs typeface="Calibri" panose="020F0502020204030204" charset="0"/>
              <a:sym typeface="+mn-ea"/>
            </a:endParaRPr>
          </a:p>
          <a:p>
            <a:r>
              <a:rPr lang="en-US" sz="3200">
                <a:latin typeface="Calibri" panose="020F0502020204030204"/>
                <a:cs typeface="Calibri" panose="020F0502020204030204" charset="0"/>
                <a:sym typeface="+mn-ea"/>
              </a:rPr>
              <a:t>     started, or afterwards?</a:t>
            </a:r>
            <a:endParaRPr lang="en-US" sz="3200">
              <a:latin typeface="Calibri" panose="020F0502020204030204"/>
              <a:cs typeface="Calibri" panose="020F0502020204030204" charset="0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6"/>
            </p:custDataLst>
          </p:nvPr>
        </p:nvSpPr>
        <p:spPr>
          <a:xfrm>
            <a:off x="995680" y="4740910"/>
            <a:ext cx="1023239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en-US" sz="32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The students were persuaded before the detox started.</a:t>
            </a:r>
            <a:endParaRPr lang="en-US" sz="3200">
              <a:solidFill>
                <a:srgbClr val="C00000"/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合 18"/>
          <p:cNvGrpSpPr/>
          <p:nvPr>
            <p:custDataLst>
              <p:tags r:id="rId1"/>
            </p:custDataLst>
          </p:nvPr>
        </p:nvGrpSpPr>
        <p:grpSpPr>
          <a:xfrm>
            <a:off x="337185" y="1367155"/>
            <a:ext cx="11426190" cy="2062480"/>
            <a:chOff x="614106" y="3182235"/>
            <a:chExt cx="11426121" cy="1501306"/>
          </a:xfrm>
        </p:grpSpPr>
        <p:sp>
          <p:nvSpPr>
            <p:cNvPr id="3" name="矩形: 圆角 26"/>
            <p:cNvSpPr/>
            <p:nvPr>
              <p:custDataLst>
                <p:tags r:id="rId2"/>
              </p:custDataLst>
            </p:nvPr>
          </p:nvSpPr>
          <p:spPr>
            <a:xfrm>
              <a:off x="614106" y="3425616"/>
              <a:ext cx="11054649" cy="1257925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75000"/>
                <a:alpha val="53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>
                <a:defRPr/>
              </a:pPr>
              <a:endParaRPr lang="zh-CN" altLang="en-US" sz="3600" kern="0">
                <a:solidFill>
                  <a:srgbClr val="0070C0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  <p:sp>
          <p:nvSpPr>
            <p:cNvPr id="21" name="矩形: 圆角 1"/>
            <p:cNvSpPr/>
            <p:nvPr>
              <p:custDataLst>
                <p:tags r:id="rId3"/>
              </p:custDataLst>
            </p:nvPr>
          </p:nvSpPr>
          <p:spPr>
            <a:xfrm>
              <a:off x="767775" y="3182235"/>
              <a:ext cx="11272452" cy="1443066"/>
            </a:xfrm>
            <a:prstGeom prst="roundRect">
              <a:avLst>
                <a:gd name="adj" fmla="val 3989"/>
              </a:avLst>
            </a:prstGeom>
            <a:solidFill>
              <a:sysClr val="window" lastClr="FFFFFF"/>
            </a:solidFill>
            <a:ln w="12700" cap="flat" cmpd="sng" algn="ctr">
              <a:solidFill>
                <a:schemeClr val="accent1">
                  <a:lumMod val="60000"/>
                  <a:lumOff val="40000"/>
                  <a:alpha val="61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363855" indent="-363855" fontAlgn="auto">
                <a:lnSpc>
                  <a:spcPct val="110000"/>
                </a:lnSpc>
                <a:defRPr/>
              </a:pPr>
              <a:r>
                <a:rPr lang="en-US" altLang="zh-CN" sz="2800" b="1" kern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a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At the start of the detox, over 100 students </a:t>
              </a:r>
              <a:r>
                <a:rPr lang="en-US" altLang="zh-CN" sz="2800" b="1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had been persuaded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to stop using social media, in ANY form, for seven days.</a:t>
              </a:r>
              <a:endParaRPr lang="en-US" altLang="zh-CN" sz="2800" kern="0"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endParaRPr>
            </a:p>
            <a:p>
              <a:pPr marL="363855" indent="-363855" fontAlgn="auto">
                <a:lnSpc>
                  <a:spcPct val="110000"/>
                </a:lnSpc>
                <a:defRPr/>
              </a:pPr>
              <a:r>
                <a:rPr lang="en-US" altLang="zh-CN" sz="2800" b="1" kern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At the start of the detox, people </a:t>
              </a:r>
              <a:r>
                <a:rPr lang="en-US" altLang="zh-CN" sz="2800" b="1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had persuaded</a:t>
              </a:r>
              <a:r>
                <a:rPr lang="en-US" altLang="zh-CN" sz="2800" kern="0">
                  <a:latin typeface="Times New Roman" panose="02020603050405020304" pitchFamily="18" charset="0"/>
                  <a:ea typeface="等线" panose="02010600030101010101" charset="-122"/>
                  <a:cs typeface="Times New Roman" panose="02020603050405020304" pitchFamily="18" charset="0"/>
                </a:rPr>
                <a:t> over 100 students to stop using social media, in ANY form, for seven days.</a:t>
              </a:r>
              <a:endParaRPr lang="en-US" altLang="zh-CN" sz="2800" kern="0"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文本框 24"/>
          <p:cNvSpPr txBox="1"/>
          <p:nvPr>
            <p:custDataLst>
              <p:tags r:id="rId4"/>
            </p:custDataLst>
          </p:nvPr>
        </p:nvSpPr>
        <p:spPr>
          <a:xfrm>
            <a:off x="283210" y="608965"/>
            <a:ext cx="1146873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Look at the sentences from the reading passage and answer the questions.</a:t>
            </a:r>
            <a:endParaRPr lang="en-US" altLang="en-US" sz="2800" i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598170" y="3585845"/>
            <a:ext cx="1101788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>
                <a:solidFill>
                  <a:schemeClr val="accent1">
                    <a:lumMod val="75000"/>
                  </a:schemeClr>
                </a:solidFill>
                <a:latin typeface="Calibri" panose="020F0502020204030204"/>
                <a:cs typeface="Calibri" panose="020F0502020204030204" charset="0"/>
                <a:sym typeface="+mn-ea"/>
              </a:rPr>
              <a:t>2</a:t>
            </a:r>
            <a:r>
              <a:rPr lang="en-US" sz="3200">
                <a:latin typeface="Calibri" panose="020F0502020204030204"/>
                <a:cs typeface="Calibri" panose="020F0502020204030204" charset="0"/>
                <a:sym typeface="+mn-ea"/>
              </a:rPr>
              <a:t>  What is the difference between sentences (a) and (b)?</a:t>
            </a:r>
            <a:endParaRPr lang="en-US" sz="3200">
              <a:latin typeface="Calibri" panose="020F0502020204030204"/>
              <a:cs typeface="Calibri" panose="020F0502020204030204" charset="0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6"/>
            </p:custDataLst>
          </p:nvPr>
        </p:nvSpPr>
        <p:spPr>
          <a:xfrm>
            <a:off x="901065" y="4405630"/>
            <a:ext cx="1023239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en-US" sz="32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They differ in </a:t>
            </a:r>
            <a:r>
              <a:rPr lang="en-US" sz="3200" u="sng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voice</a:t>
            </a:r>
            <a:r>
              <a:rPr lang="zh-CN" altLang="en-US" sz="24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（语态）</a:t>
            </a:r>
            <a:r>
              <a:rPr lang="en-US" sz="3200">
                <a:solidFill>
                  <a:srgbClr val="C00000"/>
                </a:solidFill>
                <a:uFillTx/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. The passive voice is used  in sentence (a), while the active voice is used in sentence (b).</a:t>
            </a:r>
            <a:endParaRPr lang="en-US" sz="3200">
              <a:solidFill>
                <a:srgbClr val="C00000"/>
              </a:solidFill>
              <a:uFillTx/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>
            <p:custDataLst>
              <p:tags r:id="rId1"/>
            </p:custDataLst>
          </p:nvPr>
        </p:nvSpPr>
        <p:spPr>
          <a:xfrm>
            <a:off x="598851" y="654233"/>
            <a:ext cx="10995168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00000"/>
              </a:lnSpc>
            </a:pPr>
            <a:r>
              <a:rPr lang="en-US" altLang="zh-CN" sz="3200" i="1">
                <a:solidFill>
                  <a:srgbClr val="002060"/>
                </a:solidFill>
                <a:latin typeface="Calibri" panose="020F0502020204030204"/>
                <a:cs typeface="Calibri" panose="020F0502020204030204" charset="0"/>
              </a:rPr>
              <a:t>Now look for more sentences </a:t>
            </a:r>
            <a:r>
              <a:rPr lang="en-US" altLang="zh-CN" sz="3200" b="1" i="1">
                <a:solidFill>
                  <a:srgbClr val="FF0000"/>
                </a:solidFill>
                <a:latin typeface="Calibri" panose="020F0502020204030204"/>
                <a:cs typeface="Calibri" panose="020F0502020204030204" charset="0"/>
              </a:rPr>
              <a:t>with the past perfect passive </a:t>
            </a:r>
            <a:r>
              <a:rPr lang="en-US" altLang="zh-CN" sz="3200" i="1">
                <a:solidFill>
                  <a:srgbClr val="002060"/>
                </a:solidFill>
                <a:latin typeface="Calibri" panose="020F0502020204030204"/>
                <a:cs typeface="Calibri" panose="020F0502020204030204" charset="0"/>
              </a:rPr>
              <a:t>in the reading passage.</a:t>
            </a:r>
            <a:endParaRPr lang="en-US" altLang="zh-CN" sz="3200" i="1">
              <a:solidFill>
                <a:srgbClr val="002060"/>
              </a:solidFill>
              <a:latin typeface="Calibri" panose="020F0502020204030204"/>
              <a:cs typeface="Calibri" panose="020F0502020204030204" charset="0"/>
            </a:endParaRPr>
          </a:p>
        </p:txBody>
      </p:sp>
      <p:sp>
        <p:nvSpPr>
          <p:cNvPr id="4" name="TextBox 2"/>
          <p:cNvSpPr txBox="1"/>
          <p:nvPr>
            <p:custDataLst>
              <p:tags r:id="rId2"/>
            </p:custDataLst>
          </p:nvPr>
        </p:nvSpPr>
        <p:spPr>
          <a:xfrm>
            <a:off x="598805" y="2334260"/>
            <a:ext cx="10995025" cy="2189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fontAlgn="auto">
              <a:lnSpc>
                <a:spcPct val="100000"/>
              </a:lnSpc>
              <a:spcBef>
                <a:spcPts val="1000"/>
              </a:spcBef>
              <a:buAutoNum type="arabicPeriod"/>
            </a:pPr>
            <a:r>
              <a:rPr lang="en-US" altLang="zh-CN" sz="3200">
                <a:latin typeface="Calibri" panose="020F0502020204030204"/>
                <a:cs typeface="Calibri" panose="020F0502020204030204" charset="0"/>
              </a:rPr>
              <a:t>They </a:t>
            </a:r>
            <a:r>
              <a:rPr lang="en-US" altLang="zh-CN" sz="3200" b="1">
                <a:solidFill>
                  <a:schemeClr val="accent2"/>
                </a:solidFill>
                <a:latin typeface="Calibri" panose="020F0502020204030204"/>
                <a:cs typeface="Calibri" panose="020F0502020204030204" charset="0"/>
              </a:rPr>
              <a:t>had been promised</a:t>
            </a:r>
            <a:r>
              <a:rPr lang="en-US" altLang="zh-CN" sz="3200">
                <a:latin typeface="Calibri" panose="020F0502020204030204"/>
                <a:cs typeface="Calibri" panose="020F0502020204030204" charset="0"/>
              </a:rPr>
              <a:t> money by family and friends for each day spent without using social media.</a:t>
            </a:r>
            <a:endParaRPr lang="en-US" altLang="zh-CN" sz="3200">
              <a:latin typeface="Calibri" panose="020F0502020204030204"/>
              <a:cs typeface="Calibri" panose="020F0502020204030204" charset="0"/>
            </a:endParaRPr>
          </a:p>
          <a:p>
            <a:pPr marL="514350" indent="-514350" fontAlgn="auto">
              <a:lnSpc>
                <a:spcPct val="100000"/>
              </a:lnSpc>
              <a:spcBef>
                <a:spcPts val="1000"/>
              </a:spcBef>
              <a:buAutoNum type="arabicPeriod"/>
            </a:pPr>
            <a:r>
              <a:rPr lang="en-US" altLang="zh-CN" sz="3200">
                <a:latin typeface="Calibri" panose="020F0502020204030204"/>
                <a:cs typeface="Calibri" panose="020F0502020204030204" charset="0"/>
              </a:rPr>
              <a:t>But on reflection, I can see how much of my time </a:t>
            </a:r>
            <a:r>
              <a:rPr lang="en-US" altLang="zh-CN" sz="3200" b="1">
                <a:solidFill>
                  <a:schemeClr val="accent2"/>
                </a:solidFill>
                <a:latin typeface="Calibri" panose="020F0502020204030204"/>
                <a:cs typeface="Calibri" panose="020F0502020204030204" charset="0"/>
              </a:rPr>
              <a:t>had been occupied</a:t>
            </a:r>
            <a:r>
              <a:rPr lang="en-US" altLang="zh-CN" sz="3200">
                <a:latin typeface="Calibri" panose="020F0502020204030204"/>
                <a:cs typeface="Calibri" panose="020F0502020204030204" charset="0"/>
              </a:rPr>
              <a:t> with checking my phone.</a:t>
            </a:r>
            <a:endParaRPr lang="en-US" altLang="zh-CN" sz="3200">
              <a:latin typeface="Calibri" panose="020F0502020204030204"/>
              <a:cs typeface="Calibri" panose="020F05020202040302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-915035" y="297180"/>
            <a:ext cx="13293089" cy="4177030"/>
          </a:xfrm>
          <a:prstGeom prst="rect">
            <a:avLst/>
          </a:prstGeom>
          <a:solidFill>
            <a:schemeClr val="accent1">
              <a:lumMod val="20000"/>
              <a:lumOff val="80000"/>
              <a:alpha val="28000"/>
            </a:schemeClr>
          </a:solidFill>
        </p:spPr>
        <p:txBody>
          <a:bodyPr wrap="square" rtlCol="0" anchor="ctr" anchorCtr="0">
            <a:noAutofit/>
          </a:bodyPr>
          <a:lstStyle/>
          <a:p>
            <a:pPr marL="1657350" lvl="2" indent="-742950" algn="l" fontAlgn="auto">
              <a:lnSpc>
                <a:spcPct val="120000"/>
              </a:lnSpc>
              <a:buFont typeface="+mj-ea"/>
              <a:buAutoNum type="circleNumDbPlain"/>
            </a:pP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At the start of the detox, over 100 students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had been persuaded</a:t>
            </a: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to stop using social media, in ANY form, for seven days.</a:t>
            </a:r>
            <a:endParaRPr lang="en-US" altLang="zh-CN" sz="2400">
              <a:solidFill>
                <a:schemeClr val="tx1"/>
              </a:solidFill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1657350" lvl="2" indent="-742950" algn="l" fontAlgn="auto">
              <a:lnSpc>
                <a:spcPct val="120000"/>
              </a:lnSpc>
              <a:buFont typeface="+mj-ea"/>
              <a:buAutoNum type="circleNumDbPlain"/>
            </a:pP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They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had been promised</a:t>
            </a: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money by family and friends for each day spent without using social media.</a:t>
            </a:r>
            <a:endParaRPr lang="en-US" altLang="zh-CN" sz="2400">
              <a:solidFill>
                <a:schemeClr val="tx1"/>
              </a:solidFill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1657350" lvl="2" indent="-742950" algn="l" fontAlgn="auto">
              <a:lnSpc>
                <a:spcPct val="120000"/>
              </a:lnSpc>
              <a:buFont typeface="+mj-ea"/>
              <a:buAutoNum type="circleNumDbPlain"/>
            </a:pP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The detox was more difficult to tolerate than I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had expected</a:t>
            </a: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.</a:t>
            </a:r>
            <a:endParaRPr lang="en-US" altLang="zh-CN" sz="2400">
              <a:solidFill>
                <a:schemeClr val="tx1"/>
              </a:solidFill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1657350" lvl="2" indent="-742950" algn="l" fontAlgn="auto">
              <a:lnSpc>
                <a:spcPct val="120000"/>
              </a:lnSpc>
              <a:buFont typeface="+mj-ea"/>
              <a:buAutoNum type="circleNumDbPlain"/>
            </a:pPr>
            <a:r>
              <a:rPr lang="en-US" altLang="zh-CN" sz="2400">
                <a:latin typeface="Calibri" panose="020F0502020204030204"/>
                <a:cs typeface="Calibri" panose="020F0502020204030204" charset="0"/>
                <a:sym typeface="+mn-ea"/>
              </a:rPr>
              <a:t>But on reflection, I can see how much of my time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/>
                <a:cs typeface="Calibri" panose="020F0502020204030204" charset="0"/>
                <a:sym typeface="+mn-ea"/>
              </a:rPr>
              <a:t>had been occupied</a:t>
            </a:r>
            <a:r>
              <a:rPr lang="en-US" altLang="zh-CN" sz="2400">
                <a:latin typeface="Calibri" panose="020F0502020204030204"/>
                <a:cs typeface="Calibri" panose="020F0502020204030204" charset="0"/>
                <a:sym typeface="+mn-ea"/>
              </a:rPr>
              <a:t> with checking my phone.</a:t>
            </a:r>
            <a:endParaRPr lang="en-US" altLang="zh-CN" sz="2400">
              <a:latin typeface="Calibri" panose="020F0502020204030204"/>
              <a:cs typeface="Calibri" panose="020F0502020204030204" charset="0"/>
            </a:endParaRPr>
          </a:p>
          <a:p>
            <a:pPr marL="1657350" lvl="2" indent="-742950" algn="l" fontAlgn="auto">
              <a:lnSpc>
                <a:spcPct val="120000"/>
              </a:lnSpc>
              <a:buFont typeface="+mj-ea"/>
              <a:buAutoNum type="circleNumDbPlain"/>
            </a:pP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After reading the posts on the forum, it seems that something other than money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has also been raised</a:t>
            </a:r>
            <a:r>
              <a:rPr lang="en-US" altLang="zh-CN" sz="2400">
                <a:solidFill>
                  <a:schemeClr val="tx1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  <a:sym typeface="+mn-ea"/>
              </a:rPr>
              <a:t> through the detox</a:t>
            </a:r>
            <a:endParaRPr lang="en-US" altLang="zh-CN" sz="2400">
              <a:solidFill>
                <a:schemeClr val="tx1"/>
              </a:solidFill>
              <a:latin typeface="Calibri" panose="020F0502020204030204"/>
              <a:ea typeface="楷体" panose="02010609060101010101" charset="-122"/>
              <a:cs typeface="Calibri" panose="020F0502020204030204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965835" y="4681855"/>
            <a:ext cx="9472295" cy="215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以上句子中，句子①②④都是</a:t>
            </a:r>
            <a:r>
              <a:rPr lang="en-US" altLang="zh-CN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____________</a:t>
            </a:r>
            <a:r>
              <a:rPr lang="zh-CN" altLang="en-US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的被动语态；其结构为</a:t>
            </a:r>
            <a:r>
              <a:rPr lang="en-US" altLang="zh-CN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________________</a:t>
            </a:r>
            <a:endParaRPr lang="en-US" altLang="zh-CN" sz="2800">
              <a:solidFill>
                <a:schemeClr val="tx1"/>
              </a:solidFill>
              <a:uFillTx/>
              <a:latin typeface="Calibri" panose="020F0502020204030204"/>
              <a:ea typeface="楷体" panose="02010609060101010101" charset="-122"/>
            </a:endParaRPr>
          </a:p>
          <a:p>
            <a:pPr marL="285750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句子③的时态是</a:t>
            </a:r>
            <a:r>
              <a:rPr lang="en-US" altLang="zh-CN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__________</a:t>
            </a:r>
            <a:endParaRPr lang="en-US" altLang="zh-CN" sz="2800">
              <a:solidFill>
                <a:schemeClr val="tx1"/>
              </a:solidFill>
              <a:uFillTx/>
              <a:latin typeface="Calibri" panose="020F0502020204030204"/>
              <a:ea typeface="楷体" panose="02010609060101010101" charset="-122"/>
            </a:endParaRPr>
          </a:p>
          <a:p>
            <a:pPr marL="285750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句子⑤用的是</a:t>
            </a:r>
            <a:r>
              <a:rPr lang="en-US" altLang="zh-CN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___________</a:t>
            </a:r>
            <a:r>
              <a:rPr lang="zh-CN" altLang="en-US" sz="2800">
                <a:solidFill>
                  <a:schemeClr val="tx1"/>
                </a:solidFill>
                <a:uFillTx/>
                <a:latin typeface="Calibri" panose="020F0502020204030204"/>
                <a:ea typeface="楷体" panose="02010609060101010101" charset="-122"/>
              </a:rPr>
              <a:t>的被动语态</a:t>
            </a:r>
            <a:endParaRPr lang="zh-CN" altLang="en-US" sz="2800">
              <a:solidFill>
                <a:schemeClr val="tx1"/>
              </a:solidFill>
              <a:uFillTx/>
              <a:latin typeface="Calibri" panose="020F0502020204030204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6198870" y="4681855"/>
            <a:ext cx="17900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过去完成时</a:t>
            </a:r>
            <a:endParaRPr lang="zh-CN" altLang="en-US" sz="24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3013075" y="5225415"/>
            <a:ext cx="28663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C00000"/>
                </a:solidFill>
                <a:latin typeface="Calibri" panose="020F0502020204030204"/>
                <a:ea typeface="楷体" panose="02010609060101010101" charset="-122"/>
                <a:cs typeface="Calibri" panose="020F0502020204030204" charset="0"/>
              </a:rPr>
              <a:t>had been done</a:t>
            </a:r>
            <a:endParaRPr lang="en-US" altLang="zh-CN" sz="2400" b="1">
              <a:solidFill>
                <a:srgbClr val="C00000"/>
              </a:solidFill>
              <a:latin typeface="Calibri" panose="020F0502020204030204"/>
              <a:ea typeface="楷体" panose="02010609060101010101" charset="-122"/>
              <a:cs typeface="Calibri" panose="020F0502020204030204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3932555" y="5754370"/>
            <a:ext cx="17900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过去完成时</a:t>
            </a:r>
            <a:endParaRPr lang="zh-CN" altLang="en-US" sz="24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3574415" y="6307455"/>
            <a:ext cx="17900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</a:rPr>
              <a:t>现在完成时</a:t>
            </a:r>
            <a:endParaRPr lang="zh-CN" altLang="en-US" sz="2400" b="1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8"/>
          <p:cNvSpPr/>
          <p:nvPr>
            <p:custDataLst>
              <p:tags r:id="rId1"/>
            </p:custDataLst>
          </p:nvPr>
        </p:nvSpPr>
        <p:spPr>
          <a:xfrm flipH="1">
            <a:off x="728980" y="421640"/>
            <a:ext cx="4788535" cy="704850"/>
          </a:xfrm>
          <a:custGeom>
            <a:avLst/>
            <a:gdLst>
              <a:gd name="connsiteX0" fmla="*/ 8562780 w 8562780"/>
              <a:gd name="connsiteY0" fmla="*/ 0 h 573372"/>
              <a:gd name="connsiteX1" fmla="*/ 5633878 w 8562780"/>
              <a:gd name="connsiteY1" fmla="*/ 0 h 573372"/>
              <a:gd name="connsiteX2" fmla="*/ 2928902 w 8562780"/>
              <a:gd name="connsiteY2" fmla="*/ 0 h 573372"/>
              <a:gd name="connsiteX3" fmla="*/ 0 w 8562780"/>
              <a:gd name="connsiteY3" fmla="*/ 0 h 573372"/>
              <a:gd name="connsiteX4" fmla="*/ 286686 w 8562780"/>
              <a:gd name="connsiteY4" fmla="*/ 286686 h 573372"/>
              <a:gd name="connsiteX5" fmla="*/ 0 w 8562780"/>
              <a:gd name="connsiteY5" fmla="*/ 573372 h 573372"/>
              <a:gd name="connsiteX6" fmla="*/ 2928902 w 8562780"/>
              <a:gd name="connsiteY6" fmla="*/ 573372 h 573372"/>
              <a:gd name="connsiteX7" fmla="*/ 5633878 w 8562780"/>
              <a:gd name="connsiteY7" fmla="*/ 573372 h 573372"/>
              <a:gd name="connsiteX8" fmla="*/ 8562780 w 8562780"/>
              <a:gd name="connsiteY8" fmla="*/ 573372 h 573372"/>
              <a:gd name="connsiteX9" fmla="*/ 8276094 w 8562780"/>
              <a:gd name="connsiteY9" fmla="*/ 286686 h 57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562780" h="573372">
                <a:moveTo>
                  <a:pt x="8562780" y="0"/>
                </a:moveTo>
                <a:lnTo>
                  <a:pt x="5633878" y="0"/>
                </a:lnTo>
                <a:lnTo>
                  <a:pt x="2928902" y="0"/>
                </a:lnTo>
                <a:lnTo>
                  <a:pt x="0" y="0"/>
                </a:lnTo>
                <a:lnTo>
                  <a:pt x="286686" y="286686"/>
                </a:lnTo>
                <a:lnTo>
                  <a:pt x="0" y="573372"/>
                </a:lnTo>
                <a:lnTo>
                  <a:pt x="2928902" y="573372"/>
                </a:lnTo>
                <a:lnTo>
                  <a:pt x="5633878" y="573372"/>
                </a:lnTo>
                <a:lnTo>
                  <a:pt x="8562780" y="573372"/>
                </a:lnTo>
                <a:lnTo>
                  <a:pt x="8276094" y="286686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219200" fontAlgn="auto">
              <a:spcBef>
                <a:spcPct val="0"/>
              </a:spcBef>
              <a:spcAft>
                <a:spcPct val="0"/>
              </a:spcAft>
            </a:pPr>
            <a:r>
              <a:rPr lang="zh-CN" sz="36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基本结构</a:t>
            </a:r>
            <a:endParaRPr lang="zh-CN" sz="3600" b="1" spc="-200">
              <a:solidFill>
                <a:schemeClr val="bg1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567690" y="1386840"/>
            <a:ext cx="11352530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sz="2800">
                <a:ea typeface="楷体" panose="02010609060101010101" charset="-122"/>
                <a:sym typeface="+mn-ea"/>
              </a:rPr>
              <a:t>肯定：主语 + had been done</a:t>
            </a:r>
            <a:endParaRPr sz="2800">
              <a:ea typeface="楷体" panose="02010609060101010101" charset="-122"/>
              <a:sym typeface="+mn-ea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sz="2800">
                <a:ea typeface="楷体" panose="02010609060101010101" charset="-122"/>
                <a:sym typeface="+mn-ea"/>
              </a:rPr>
              <a:t>否定：主语 + had not been done</a:t>
            </a:r>
            <a:endParaRPr sz="2800">
              <a:ea typeface="楷体" panose="02010609060101010101" charset="-122"/>
              <a:sym typeface="+mn-ea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sz="2800">
                <a:ea typeface="楷体" panose="02010609060101010101" charset="-122"/>
                <a:sym typeface="+mn-ea"/>
              </a:rPr>
              <a:t>疑问句：Had + 主语 + been done ?</a:t>
            </a:r>
            <a:endParaRPr sz="2800"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491490" y="3268345"/>
            <a:ext cx="1090803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Five new buildings 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been built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end of last year.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491490" y="4052570"/>
            <a:ext cx="1135316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classroom </a:t>
            </a:r>
            <a:r>
              <a:rPr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hadn’t been cleaned</a:t>
            </a:r>
            <a:r>
              <a:rPr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came.</a:t>
            </a:r>
            <a:endParaRPr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491490" y="4836795"/>
            <a:ext cx="1135316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many buildings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been destroyed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hurricane ended?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: 形状 8"/>
          <p:cNvSpPr/>
          <p:nvPr>
            <p:custDataLst>
              <p:tags r:id="rId1"/>
            </p:custDataLst>
          </p:nvPr>
        </p:nvSpPr>
        <p:spPr>
          <a:xfrm flipH="1">
            <a:off x="728980" y="421640"/>
            <a:ext cx="4788535" cy="704850"/>
          </a:xfrm>
          <a:custGeom>
            <a:avLst/>
            <a:gdLst>
              <a:gd name="connsiteX0" fmla="*/ 8562780 w 8562780"/>
              <a:gd name="connsiteY0" fmla="*/ 0 h 573372"/>
              <a:gd name="connsiteX1" fmla="*/ 5633878 w 8562780"/>
              <a:gd name="connsiteY1" fmla="*/ 0 h 573372"/>
              <a:gd name="connsiteX2" fmla="*/ 2928902 w 8562780"/>
              <a:gd name="connsiteY2" fmla="*/ 0 h 573372"/>
              <a:gd name="connsiteX3" fmla="*/ 0 w 8562780"/>
              <a:gd name="connsiteY3" fmla="*/ 0 h 573372"/>
              <a:gd name="connsiteX4" fmla="*/ 286686 w 8562780"/>
              <a:gd name="connsiteY4" fmla="*/ 286686 h 573372"/>
              <a:gd name="connsiteX5" fmla="*/ 0 w 8562780"/>
              <a:gd name="connsiteY5" fmla="*/ 573372 h 573372"/>
              <a:gd name="connsiteX6" fmla="*/ 2928902 w 8562780"/>
              <a:gd name="connsiteY6" fmla="*/ 573372 h 573372"/>
              <a:gd name="connsiteX7" fmla="*/ 5633878 w 8562780"/>
              <a:gd name="connsiteY7" fmla="*/ 573372 h 573372"/>
              <a:gd name="connsiteX8" fmla="*/ 8562780 w 8562780"/>
              <a:gd name="connsiteY8" fmla="*/ 573372 h 573372"/>
              <a:gd name="connsiteX9" fmla="*/ 8276094 w 8562780"/>
              <a:gd name="connsiteY9" fmla="*/ 286686 h 573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562780" h="573372">
                <a:moveTo>
                  <a:pt x="8562780" y="0"/>
                </a:moveTo>
                <a:lnTo>
                  <a:pt x="5633878" y="0"/>
                </a:lnTo>
                <a:lnTo>
                  <a:pt x="2928902" y="0"/>
                </a:lnTo>
                <a:lnTo>
                  <a:pt x="0" y="0"/>
                </a:lnTo>
                <a:lnTo>
                  <a:pt x="286686" y="286686"/>
                </a:lnTo>
                <a:lnTo>
                  <a:pt x="0" y="573372"/>
                </a:lnTo>
                <a:lnTo>
                  <a:pt x="2928902" y="573372"/>
                </a:lnTo>
                <a:lnTo>
                  <a:pt x="5633878" y="573372"/>
                </a:lnTo>
                <a:lnTo>
                  <a:pt x="8562780" y="573372"/>
                </a:lnTo>
                <a:lnTo>
                  <a:pt x="8276094" y="286686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219200" fontAlgn="auto">
              <a:spcBef>
                <a:spcPct val="0"/>
              </a:spcBef>
              <a:spcAft>
                <a:spcPct val="0"/>
              </a:spcAft>
            </a:pPr>
            <a:r>
              <a:rPr lang="zh-CN" sz="36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基本用法</a:t>
            </a:r>
            <a:endParaRPr lang="zh-CN" sz="3600" b="1" spc="-200">
              <a:solidFill>
                <a:schemeClr val="bg1"/>
              </a:solidFill>
              <a:effectLst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595630" y="1593215"/>
            <a:ext cx="11352530" cy="1124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>
                <a:uFillTx/>
                <a:latin typeface="Calibri" panose="020F0502020204030204"/>
                <a:ea typeface="楷体" panose="02010609060101010101" charset="-122"/>
                <a:sym typeface="+mn-ea"/>
              </a:rPr>
              <a:t>在</a:t>
            </a:r>
            <a:r>
              <a:rPr lang="en-US" altLang="zh-CN" sz="2800" u="sng">
                <a:uFillTx/>
                <a:latin typeface="Calibri" panose="020F0502020204030204"/>
                <a:ea typeface="楷体" panose="02010609060101010101" charset="-122"/>
                <a:sym typeface="+mn-ea"/>
              </a:rPr>
              <a:t>told, said, knew, heard, thought, reminded, reported</a:t>
            </a:r>
            <a:r>
              <a:rPr lang="zh-CN" altLang="en-US" sz="2800">
                <a:uFillTx/>
                <a:latin typeface="Calibri" panose="020F0502020204030204"/>
                <a:ea typeface="楷体" panose="02010609060101010101" charset="-122"/>
                <a:sym typeface="+mn-ea"/>
              </a:rPr>
              <a:t>等动词之后的宾语从句中，若表示过去的某一被动动作时，事态用过去完成时。</a:t>
            </a:r>
            <a:endParaRPr lang="zh-CN" altLang="en-US" sz="2800">
              <a:uFillTx/>
              <a:latin typeface="Calibri" panose="020F0502020204030204"/>
              <a:ea typeface="楷体" panose="02010609060101010101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8455" y="2856865"/>
            <a:ext cx="1160970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said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production costs 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been reduced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4"/>
            </p:custDataLst>
          </p:nvPr>
        </p:nvSpPr>
        <p:spPr>
          <a:xfrm>
            <a:off x="742315" y="3538855"/>
            <a:ext cx="990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zh-CN" altLang="en-US" sz="2400" i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他们说生产成本已经被降低了。</a:t>
            </a:r>
            <a:endParaRPr lang="zh-CN" altLang="en-US" sz="2400" i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338455" y="4199890"/>
            <a:ext cx="12014835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The boy was 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reminded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that his homework </a:t>
            </a:r>
            <a:r>
              <a:rPr lang="en-US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not been handed in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742315" y="4986020"/>
            <a:ext cx="990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buNone/>
            </a:pPr>
            <a:r>
              <a:rPr lang="zh-CN" altLang="en-US" sz="2400" i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这个男孩被提醒他的家庭作业还没有交。</a:t>
            </a:r>
            <a:endParaRPr lang="zh-CN" altLang="en-US" sz="2400" i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15" grpId="0"/>
      <p:bldP spid="2" grpId="0"/>
      <p:bldP spid="4" grpId="0"/>
    </p:bldLst>
  </p:timing>
</p:sld>
</file>

<file path=ppt/tags/tag1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AS_UNIQUEID" val="1881"/>
  <p:tag name="KSO_WM_BEAUTIFY_FLAG" val=""/>
</p:tagLst>
</file>

<file path=ppt/tags/tag101.xml><?xml version="1.0" encoding="utf-8"?>
<p:tagLst xmlns:p="http://schemas.openxmlformats.org/presentationml/2006/main">
  <p:tag name="AS_UNIQUEID" val="1882"/>
  <p:tag name="KSO_WM_BEAUTIFY_FLAG" val=""/>
</p:tagLst>
</file>

<file path=ppt/tags/tag102.xml><?xml version="1.0" encoding="utf-8"?>
<p:tagLst xmlns:p="http://schemas.openxmlformats.org/presentationml/2006/main">
  <p:tag name="AS_UNIQUEID" val="1883"/>
  <p:tag name="KSO_WM_BEAUTIFY_FLAG" val=""/>
</p:tagLst>
</file>

<file path=ppt/tags/tag103.xml><?xml version="1.0" encoding="utf-8"?>
<p:tagLst xmlns:p="http://schemas.openxmlformats.org/presentationml/2006/main">
  <p:tag name="AS_UNIQUEID" val="1884"/>
  <p:tag name="KSO_WM_BEAUTIFY_FLAG" val=""/>
</p:tagLst>
</file>

<file path=ppt/tags/tag104.xml><?xml version="1.0" encoding="utf-8"?>
<p:tagLst xmlns:p="http://schemas.openxmlformats.org/presentationml/2006/main">
  <p:tag name="AS_UNIQUEID" val="1885"/>
</p:tagLst>
</file>

<file path=ppt/tags/tag105.xml><?xml version="1.0" encoding="utf-8"?>
<p:tagLst xmlns:p="http://schemas.openxmlformats.org/presentationml/2006/main">
  <p:tag name="AS_UNIQUEID" val="1887"/>
  <p:tag name="KSO_WM_BEAUTIFY_FLAG" val=""/>
</p:tagLst>
</file>

<file path=ppt/tags/tag106.xml><?xml version="1.0" encoding="utf-8"?>
<p:tagLst xmlns:p="http://schemas.openxmlformats.org/presentationml/2006/main">
  <p:tag name="AS_UNIQUEID" val="1888"/>
  <p:tag name="KSO_WM_BEAUTIFY_FLAG" val=""/>
</p:tagLst>
</file>

<file path=ppt/tags/tag107.xml><?xml version="1.0" encoding="utf-8"?>
<p:tagLst xmlns:p="http://schemas.openxmlformats.org/presentationml/2006/main">
  <p:tag name="AS_UNIQUEID" val="1890"/>
</p:tagLst>
</file>

<file path=ppt/tags/tag108.xml><?xml version="1.0" encoding="utf-8"?>
<p:tagLst xmlns:p="http://schemas.openxmlformats.org/presentationml/2006/main">
  <p:tag name="AS_UNIQUEID" val="1891"/>
</p:tagLst>
</file>

<file path=ppt/tags/tag109.xml><?xml version="1.0" encoding="utf-8"?>
<p:tagLst xmlns:p="http://schemas.openxmlformats.org/presentationml/2006/main">
  <p:tag name="AS_UNIQUEID" val="1892"/>
</p:tagLst>
</file>

<file path=ppt/tags/tag11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10.xml><?xml version="1.0" encoding="utf-8"?>
<p:tagLst xmlns:p="http://schemas.openxmlformats.org/presentationml/2006/main">
  <p:tag name="AS_UNIQUEID" val="1893"/>
</p:tagLst>
</file>

<file path=ppt/tags/tag111.xml><?xml version="1.0" encoding="utf-8"?>
<p:tagLst xmlns:p="http://schemas.openxmlformats.org/presentationml/2006/main">
  <p:tag name="AS_UNIQUEID" val="1894"/>
</p:tagLst>
</file>

<file path=ppt/tags/tag112.xml><?xml version="1.0" encoding="utf-8"?>
<p:tagLst xmlns:p="http://schemas.openxmlformats.org/presentationml/2006/main">
  <p:tag name="AS_UNIQUEID" val="1895"/>
</p:tagLst>
</file>

<file path=ppt/tags/tag113.xml><?xml version="1.0" encoding="utf-8"?>
<p:tagLst xmlns:p="http://schemas.openxmlformats.org/presentationml/2006/main">
  <p:tag name="AS_UNIQUEID" val="524"/>
  <p:tag name="KSO_WM_BEAUTIFY_FLAG" val=""/>
</p:tagLst>
</file>

<file path=ppt/tags/tag114.xml><?xml version="1.0" encoding="utf-8"?>
<p:tagLst xmlns:p="http://schemas.openxmlformats.org/presentationml/2006/main">
  <p:tag name="AS_UNIQUEID" val="581"/>
</p:tagLst>
</file>

<file path=ppt/tags/tag115.xml><?xml version="1.0" encoding="utf-8"?>
<p:tagLst xmlns:p="http://schemas.openxmlformats.org/presentationml/2006/main">
  <p:tag name="AS_UNIQUEID" val="1900"/>
  <p:tag name="KSO_WM_BEAUTIFY_FLAG" val=""/>
  <p:tag name="KSO_WM_DIAGRAM_VIRTUALLY_FRAME" val="{&quot;height&quot;:223.2,&quot;left&quot;:38.7,&quot;top&quot;:231.6,&quot;width&quot;:858.9}"/>
</p:tagLst>
</file>

<file path=ppt/tags/tag116.xml><?xml version="1.0" encoding="utf-8"?>
<p:tagLst xmlns:p="http://schemas.openxmlformats.org/presentationml/2006/main">
  <p:tag name="AS_UNIQUEID" val="1901"/>
  <p:tag name="KSO_WM_BEAUTIFY_FLAG" val=""/>
  <p:tag name="KSO_WM_DIAGRAM_VIRTUALLY_FRAME" val="{&quot;height&quot;:223.2,&quot;left&quot;:38.7,&quot;top&quot;:231.6,&quot;width&quot;:858.9}"/>
</p:tagLst>
</file>

<file path=ppt/tags/tag117.xml><?xml version="1.0" encoding="utf-8"?>
<p:tagLst xmlns:p="http://schemas.openxmlformats.org/presentationml/2006/main">
  <p:tag name="AS_UNIQUEID" val="1902"/>
  <p:tag name="KSO_WM_BEAUTIFY_FLAG" val=""/>
  <p:tag name="KSO_WM_DIAGRAM_VIRTUALLY_FRAME" val="{&quot;height&quot;:223.2,&quot;left&quot;:38.7,&quot;top&quot;:231.6,&quot;width&quot;:858.9}"/>
</p:tagLst>
</file>

<file path=ppt/tags/tag118.xml><?xml version="1.0" encoding="utf-8"?>
<p:tagLst xmlns:p="http://schemas.openxmlformats.org/presentationml/2006/main">
  <p:tag name="AS_UNIQUEID" val="1897"/>
</p:tagLst>
</file>

<file path=ppt/tags/tag119.xml><?xml version="1.0" encoding="utf-8"?>
<p:tagLst xmlns:p="http://schemas.openxmlformats.org/presentationml/2006/main">
  <p:tag name="AS_UNIQUEID" val="1898"/>
</p:tagLst>
</file>

<file path=ppt/tags/tag12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0.xml><?xml version="1.0" encoding="utf-8"?>
<p:tagLst xmlns:p="http://schemas.openxmlformats.org/presentationml/2006/main">
  <p:tag name="AS_UNIQUEID" val="524"/>
  <p:tag name="KSO_WM_BEAUTIFY_FLAG" val=""/>
</p:tagLst>
</file>

<file path=ppt/tags/tag121.xml><?xml version="1.0" encoding="utf-8"?>
<p:tagLst xmlns:p="http://schemas.openxmlformats.org/presentationml/2006/main">
  <p:tag name="AS_UNIQUEID" val="581"/>
</p:tagLst>
</file>

<file path=ppt/tags/tag122.xml><?xml version="1.0" encoding="utf-8"?>
<p:tagLst xmlns:p="http://schemas.openxmlformats.org/presentationml/2006/main">
  <p:tag name="AS_UNIQUEID" val="1907"/>
  <p:tag name="KSO_WM_BEAUTIFY_FLAG" val=""/>
  <p:tag name="KSO_WM_DIAGRAM_VIRTUALLY_FRAME" val="{&quot;height&quot;:216.85,&quot;left&quot;:26.65,&quot;top&quot;:224.95,&quot;width&quot;:858.9}"/>
</p:tagLst>
</file>

<file path=ppt/tags/tag123.xml><?xml version="1.0" encoding="utf-8"?>
<p:tagLst xmlns:p="http://schemas.openxmlformats.org/presentationml/2006/main">
  <p:tag name="AS_UNIQUEID" val="1908"/>
  <p:tag name="KSO_WM_BEAUTIFY_FLAG" val=""/>
  <p:tag name="KSO_WM_DIAGRAM_VIRTUALLY_FRAME" val="{&quot;height&quot;:216.85,&quot;left&quot;:26.65,&quot;top&quot;:224.95,&quot;width&quot;:858.9}"/>
</p:tagLst>
</file>

<file path=ppt/tags/tag124.xml><?xml version="1.0" encoding="utf-8"?>
<p:tagLst xmlns:p="http://schemas.openxmlformats.org/presentationml/2006/main">
  <p:tag name="AS_UNIQUEID" val="1909"/>
  <p:tag name="KSO_WM_BEAUTIFY_FLAG" val=""/>
  <p:tag name="KSO_WM_DIAGRAM_VIRTUALLY_FRAME" val="{&quot;height&quot;:216.85,&quot;left&quot;:26.65,&quot;top&quot;:224.95,&quot;width&quot;:858.9}"/>
</p:tagLst>
</file>

<file path=ppt/tags/tag125.xml><?xml version="1.0" encoding="utf-8"?>
<p:tagLst xmlns:p="http://schemas.openxmlformats.org/presentationml/2006/main">
  <p:tag name="AS_UNIQUEID" val="1910"/>
  <p:tag name="KSO_WM_BEAUTIFY_FLAG" val=""/>
  <p:tag name="KSO_WM_DIAGRAM_VIRTUALLY_FRAME" val="{&quot;height&quot;:216.85,&quot;left&quot;:26.65,&quot;top&quot;:224.95,&quot;width&quot;:858.9}"/>
</p:tagLst>
</file>

<file path=ppt/tags/tag126.xml><?xml version="1.0" encoding="utf-8"?>
<p:tagLst xmlns:p="http://schemas.openxmlformats.org/presentationml/2006/main">
  <p:tag name="AS_UNIQUEID" val="1904"/>
</p:tagLst>
</file>

<file path=ppt/tags/tag127.xml><?xml version="1.0" encoding="utf-8"?>
<p:tagLst xmlns:p="http://schemas.openxmlformats.org/presentationml/2006/main">
  <p:tag name="AS_UNIQUEID" val="1905"/>
</p:tagLst>
</file>

<file path=ppt/tags/tag128.xml><?xml version="1.0" encoding="utf-8"?>
<p:tagLst xmlns:p="http://schemas.openxmlformats.org/presentationml/2006/main">
  <p:tag name="AS_UNIQUEID" val="524"/>
  <p:tag name="KSO_WM_BEAUTIFY_FLAG" val=""/>
</p:tagLst>
</file>

<file path=ppt/tags/tag129.xml><?xml version="1.0" encoding="utf-8"?>
<p:tagLst xmlns:p="http://schemas.openxmlformats.org/presentationml/2006/main">
  <p:tag name="AS_UNIQUEID" val="581"/>
</p:tagLst>
</file>

<file path=ppt/tags/tag13.xml><?xml version="1.0" encoding="utf-8"?>
<p:tagLst xmlns:p="http://schemas.openxmlformats.org/presentationml/2006/main">
  <p:tag name="AS_UNIQUEID" val="177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0.xml><?xml version="1.0" encoding="utf-8"?>
<p:tagLst xmlns:p="http://schemas.openxmlformats.org/presentationml/2006/main">
  <p:tag name="AS_UNIQUEID" val="1915"/>
  <p:tag name="KSO_WM_BEAUTIFY_FLAG" val=""/>
  <p:tag name="KSO_WM_DIAGRAM_VIRTUALLY_FRAME" val="{&quot;height&quot;:240.5,&quot;left&quot;:26.65,&quot;top&quot;:161.6,&quot;width&quot;:921.55}"/>
</p:tagLst>
</file>

<file path=ppt/tags/tag131.xml><?xml version="1.0" encoding="utf-8"?>
<p:tagLst xmlns:p="http://schemas.openxmlformats.org/presentationml/2006/main">
  <p:tag name="AS_UNIQUEID" val="1916"/>
  <p:tag name="KSO_WM_BEAUTIFY_FLAG" val=""/>
  <p:tag name="KSO_WM_DIAGRAM_VIRTUALLY_FRAME" val="{&quot;height&quot;:240.5,&quot;left&quot;:26.65,&quot;top&quot;:161.6,&quot;width&quot;:921.55}"/>
</p:tagLst>
</file>

<file path=ppt/tags/tag132.xml><?xml version="1.0" encoding="utf-8"?>
<p:tagLst xmlns:p="http://schemas.openxmlformats.org/presentationml/2006/main">
  <p:tag name="AS_UNIQUEID" val="1917"/>
  <p:tag name="KSO_WM_BEAUTIFY_FLAG" val=""/>
  <p:tag name="KSO_WM_DIAGRAM_VIRTUALLY_FRAME" val="{&quot;height&quot;:240.5,&quot;left&quot;:26.65,&quot;top&quot;:161.6,&quot;width&quot;:921.55}"/>
</p:tagLst>
</file>

<file path=ppt/tags/tag133.xml><?xml version="1.0" encoding="utf-8"?>
<p:tagLst xmlns:p="http://schemas.openxmlformats.org/presentationml/2006/main">
  <p:tag name="AS_UNIQUEID" val="1918"/>
  <p:tag name="KSO_WM_BEAUTIFY_FLAG" val=""/>
  <p:tag name="KSO_WM_DIAGRAM_VIRTUALLY_FRAME" val="{&quot;height&quot;:240.5,&quot;left&quot;:26.65,&quot;top&quot;:161.6,&quot;width&quot;:921.55}"/>
</p:tagLst>
</file>

<file path=ppt/tags/tag134.xml><?xml version="1.0" encoding="utf-8"?>
<p:tagLst xmlns:p="http://schemas.openxmlformats.org/presentationml/2006/main">
  <p:tag name="AS_UNIQUEID" val="1912"/>
</p:tagLst>
</file>

<file path=ppt/tags/tag135.xml><?xml version="1.0" encoding="utf-8"?>
<p:tagLst xmlns:p="http://schemas.openxmlformats.org/presentationml/2006/main">
  <p:tag name="AS_UNIQUEID" val="1913"/>
</p:tagLst>
</file>

<file path=ppt/tags/tag136.xml><?xml version="1.0" encoding="utf-8"?>
<p:tagLst xmlns:p="http://schemas.openxmlformats.org/presentationml/2006/main">
  <p:tag name="AS_UNIQUEID" val="524"/>
  <p:tag name="KSO_WM_BEAUTIFY_FLAG" val=""/>
</p:tagLst>
</file>

<file path=ppt/tags/tag137.xml><?xml version="1.0" encoding="utf-8"?>
<p:tagLst xmlns:p="http://schemas.openxmlformats.org/presentationml/2006/main">
  <p:tag name="AS_UNIQUEID" val="581"/>
</p:tagLst>
</file>

<file path=ppt/tags/tag138.xml><?xml version="1.0" encoding="utf-8"?>
<p:tagLst xmlns:p="http://schemas.openxmlformats.org/presentationml/2006/main">
  <p:tag name="AS_UNIQUEID" val="1923"/>
  <p:tag name="KSO_WM_BEAUTIFY_FLAG" val=""/>
  <p:tag name="KSO_WM_DIAGRAM_VIRTUALLY_FRAME" val="{&quot;height&quot;:211.45,&quot;left&quot;:26.65,&quot;top&quot;:190.65,&quot;width&quot;:858.9}"/>
</p:tagLst>
</file>

<file path=ppt/tags/tag139.xml><?xml version="1.0" encoding="utf-8"?>
<p:tagLst xmlns:p="http://schemas.openxmlformats.org/presentationml/2006/main">
  <p:tag name="AS_UNIQUEID" val="1924"/>
  <p:tag name="KSO_WM_BEAUTIFY_FLAG" val=""/>
  <p:tag name="KSO_WM_DIAGRAM_VIRTUALLY_FRAME" val="{&quot;height&quot;:211.45,&quot;left&quot;:26.65,&quot;top&quot;:190.65,&quot;width&quot;:858.9}"/>
</p:tagLst>
</file>

<file path=ppt/tags/tag14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0.xml><?xml version="1.0" encoding="utf-8"?>
<p:tagLst xmlns:p="http://schemas.openxmlformats.org/presentationml/2006/main">
  <p:tag name="AS_UNIQUEID" val="1920"/>
</p:tagLst>
</file>

<file path=ppt/tags/tag141.xml><?xml version="1.0" encoding="utf-8"?>
<p:tagLst xmlns:p="http://schemas.openxmlformats.org/presentationml/2006/main">
  <p:tag name="AS_UNIQUEID" val="1921"/>
</p:tagLst>
</file>

<file path=ppt/tags/tag142.xml><?xml version="1.0" encoding="utf-8"?>
<p:tagLst xmlns:p="http://schemas.openxmlformats.org/presentationml/2006/main">
  <p:tag name="AS_UNIQUEID" val="1166"/>
</p:tagLst>
</file>

<file path=ppt/tags/tag143.xml><?xml version="1.0" encoding="utf-8"?>
<p:tagLst xmlns:p="http://schemas.openxmlformats.org/presentationml/2006/main">
  <p:tag name="AS_UNIQUEID" val="1935"/>
</p:tagLst>
</file>

<file path=ppt/tags/tag144.xml><?xml version="1.0" encoding="utf-8"?>
<p:tagLst xmlns:p="http://schemas.openxmlformats.org/presentationml/2006/main">
  <p:tag name="AS_UNIQUEID" val="1936"/>
</p:tagLst>
</file>

<file path=ppt/tags/tag145.xml><?xml version="1.0" encoding="utf-8"?>
<p:tagLst xmlns:p="http://schemas.openxmlformats.org/presentationml/2006/main">
  <p:tag name="AS_UNIQUEID" val="1937"/>
</p:tagLst>
</file>

<file path=ppt/tags/tag146.xml><?xml version="1.0" encoding="utf-8"?>
<p:tagLst xmlns:p="http://schemas.openxmlformats.org/presentationml/2006/main">
  <p:tag name="AS_UNIQUEID" val="1938"/>
</p:tagLst>
</file>

<file path=ppt/tags/tag147.xml><?xml version="1.0" encoding="utf-8"?>
<p:tagLst xmlns:p="http://schemas.openxmlformats.org/presentationml/2006/main">
  <p:tag name="AS_UNIQUEID" val="1939"/>
</p:tagLst>
</file>

<file path=ppt/tags/tag148.xml><?xml version="1.0" encoding="utf-8"?>
<p:tagLst xmlns:p="http://schemas.openxmlformats.org/presentationml/2006/main">
  <p:tag name="AS_UNIQUEID" val="1940"/>
</p:tagLst>
</file>

<file path=ppt/tags/tag149.xml><?xml version="1.0" encoding="utf-8"?>
<p:tagLst xmlns:p="http://schemas.openxmlformats.org/presentationml/2006/main">
  <p:tag name="AS_UNIQUEID" val="1941"/>
</p:tagLst>
</file>

<file path=ppt/tags/tag15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0.xml><?xml version="1.0" encoding="utf-8"?>
<p:tagLst xmlns:p="http://schemas.openxmlformats.org/presentationml/2006/main">
  <p:tag name="AS_UNIQUEID" val="1942"/>
</p:tagLst>
</file>

<file path=ppt/tags/tag151.xml><?xml version="1.0" encoding="utf-8"?>
<p:tagLst xmlns:p="http://schemas.openxmlformats.org/presentationml/2006/main">
  <p:tag name="AS_UNIQUEID" val="1943"/>
</p:tagLst>
</file>

<file path=ppt/tags/tag152.xml><?xml version="1.0" encoding="utf-8"?>
<p:tagLst xmlns:p="http://schemas.openxmlformats.org/presentationml/2006/main">
  <p:tag name="AS_UNIQUEID" val="1932"/>
</p:tagLst>
</file>

<file path=ppt/tags/tag153.xml><?xml version="1.0" encoding="utf-8"?>
<p:tagLst xmlns:p="http://schemas.openxmlformats.org/presentationml/2006/main">
  <p:tag name="AS_UNIQUEID" val="1933"/>
</p:tagLst>
</file>

<file path=ppt/tags/tag154.xml><?xml version="1.0" encoding="utf-8"?>
<p:tagLst xmlns:p="http://schemas.openxmlformats.org/presentationml/2006/main">
  <p:tag name="AS_UNIQUEID" val="1166"/>
</p:tagLst>
</file>

<file path=ppt/tags/tag155.xml><?xml version="1.0" encoding="utf-8"?>
<p:tagLst xmlns:p="http://schemas.openxmlformats.org/presentationml/2006/main">
  <p:tag name="AS_UNIQUEID" val="1948"/>
</p:tagLst>
</file>

<file path=ppt/tags/tag156.xml><?xml version="1.0" encoding="utf-8"?>
<p:tagLst xmlns:p="http://schemas.openxmlformats.org/presentationml/2006/main">
  <p:tag name="AS_UNIQUEID" val="1949"/>
</p:tagLst>
</file>

<file path=ppt/tags/tag157.xml><?xml version="1.0" encoding="utf-8"?>
<p:tagLst xmlns:p="http://schemas.openxmlformats.org/presentationml/2006/main">
  <p:tag name="AS_UNIQUEID" val="1950"/>
</p:tagLst>
</file>

<file path=ppt/tags/tag158.xml><?xml version="1.0" encoding="utf-8"?>
<p:tagLst xmlns:p="http://schemas.openxmlformats.org/presentationml/2006/main">
  <p:tag name="AS_UNIQUEID" val="1951"/>
</p:tagLst>
</file>

<file path=ppt/tags/tag159.xml><?xml version="1.0" encoding="utf-8"?>
<p:tagLst xmlns:p="http://schemas.openxmlformats.org/presentationml/2006/main">
  <p:tag name="AS_UNIQUEID" val="1952"/>
</p:tagLst>
</file>

<file path=ppt/tags/tag16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60.xml><?xml version="1.0" encoding="utf-8"?>
<p:tagLst xmlns:p="http://schemas.openxmlformats.org/presentationml/2006/main">
  <p:tag name="AS_UNIQUEID" val="1945"/>
</p:tagLst>
</file>

<file path=ppt/tags/tag161.xml><?xml version="1.0" encoding="utf-8"?>
<p:tagLst xmlns:p="http://schemas.openxmlformats.org/presentationml/2006/main">
  <p:tag name="AS_UNIQUEID" val="1946"/>
</p:tagLst>
</file>

<file path=ppt/tags/tag162.xml><?xml version="1.0" encoding="utf-8"?>
<p:tagLst xmlns:p="http://schemas.openxmlformats.org/presentationml/2006/main">
  <p:tag name="AS_UNIQUEID" val="1166"/>
</p:tagLst>
</file>

<file path=ppt/tags/tag163.xml><?xml version="1.0" encoding="utf-8"?>
<p:tagLst xmlns:p="http://schemas.openxmlformats.org/presentationml/2006/main">
  <p:tag name="AS_UNIQUEID" val="1957"/>
</p:tagLst>
</file>

<file path=ppt/tags/tag164.xml><?xml version="1.0" encoding="utf-8"?>
<p:tagLst xmlns:p="http://schemas.openxmlformats.org/presentationml/2006/main">
  <p:tag name="AS_UNIQUEID" val="1958"/>
</p:tagLst>
</file>

<file path=ppt/tags/tag165.xml><?xml version="1.0" encoding="utf-8"?>
<p:tagLst xmlns:p="http://schemas.openxmlformats.org/presentationml/2006/main">
  <p:tag name="AS_UNIQUEID" val="1959"/>
</p:tagLst>
</file>

<file path=ppt/tags/tag166.xml><?xml version="1.0" encoding="utf-8"?>
<p:tagLst xmlns:p="http://schemas.openxmlformats.org/presentationml/2006/main">
  <p:tag name="AS_UNIQUEID" val="1969"/>
</p:tagLst>
</file>

<file path=ppt/tags/tag167.xml><?xml version="1.0" encoding="utf-8"?>
<p:tagLst xmlns:p="http://schemas.openxmlformats.org/presentationml/2006/main">
  <p:tag name="AS_UNIQUEID" val="1954"/>
</p:tagLst>
</file>

<file path=ppt/tags/tag168.xml><?xml version="1.0" encoding="utf-8"?>
<p:tagLst xmlns:p="http://schemas.openxmlformats.org/presentationml/2006/main">
  <p:tag name="AS_UNIQUEID" val="1955"/>
</p:tagLst>
</file>

<file path=ppt/tags/tag169.xml><?xml version="1.0" encoding="utf-8"?>
<p:tagLst xmlns:p="http://schemas.openxmlformats.org/presentationml/2006/main">
  <p:tag name="AS_UNIQUEID" val="1964"/>
  <p:tag name="KSO_WM_BEAUTIFY_FLAG" val=""/>
</p:tagLst>
</file>

<file path=ppt/tags/tag17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0.xml><?xml version="1.0" encoding="utf-8"?>
<p:tagLst xmlns:p="http://schemas.openxmlformats.org/presentationml/2006/main">
  <p:tag name="AS_UNIQUEID" val="1966"/>
</p:tagLst>
</file>

<file path=ppt/tags/tag171.xml><?xml version="1.0" encoding="utf-8"?>
<p:tagLst xmlns:p="http://schemas.openxmlformats.org/presentationml/2006/main">
  <p:tag name="AS_UNIQUEID" val="1967"/>
</p:tagLst>
</file>

<file path=ppt/tags/tag172.xml><?xml version="1.0" encoding="utf-8"?>
<p:tagLst xmlns:p="http://schemas.openxmlformats.org/presentationml/2006/main">
  <p:tag name="AS_UNIQUEID" val="1968"/>
</p:tagLst>
</file>

<file path=ppt/tags/tag173.xml><?xml version="1.0" encoding="utf-8"?>
<p:tagLst xmlns:p="http://schemas.openxmlformats.org/presentationml/2006/main">
  <p:tag name="AS_UNIQUEID" val="1961"/>
</p:tagLst>
</file>

<file path=ppt/tags/tag174.xml><?xml version="1.0" encoding="utf-8"?>
<p:tagLst xmlns:p="http://schemas.openxmlformats.org/presentationml/2006/main">
  <p:tag name="AS_UNIQUEID" val="1962"/>
</p:tagLst>
</file>

<file path=ppt/tags/tag175.xml><?xml version="1.0" encoding="utf-8"?>
<p:tagLst xmlns:p="http://schemas.openxmlformats.org/presentationml/2006/main">
  <p:tag name="AS_UNIQUEID" val="1838"/>
</p:tagLst>
</file>

<file path=ppt/tags/tag176.xml><?xml version="1.0" encoding="utf-8"?>
<p:tagLst xmlns:p="http://schemas.openxmlformats.org/presentationml/2006/main">
  <p:tag name="AS_UNIQUEID" val="1839"/>
</p:tagLst>
</file>

<file path=ppt/tags/tag177.xml><?xml version="1.0" encoding="utf-8"?>
<p:tagLst xmlns:p="http://schemas.openxmlformats.org/presentationml/2006/main">
  <p:tag name="AS_UNIQUEID" val="1840"/>
</p:tagLst>
</file>

<file path=ppt/tags/tag178.xml><?xml version="1.0" encoding="utf-8"?>
<p:tagLst xmlns:p="http://schemas.openxmlformats.org/presentationml/2006/main">
  <p:tag name="AS_UNIQUEID" val="1841"/>
</p:tagLst>
</file>

<file path=ppt/tags/tag179.xml><?xml version="1.0" encoding="utf-8"?>
<p:tagLst xmlns:p="http://schemas.openxmlformats.org/presentationml/2006/main">
  <p:tag name="AS_UNIQUEID" val="1842"/>
</p:tagLst>
</file>

<file path=ppt/tags/tag18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0.xml><?xml version="1.0" encoding="utf-8"?>
<p:tagLst xmlns:p="http://schemas.openxmlformats.org/presentationml/2006/main">
  <p:tag name="AS_UNIQUEID" val="1843"/>
</p:tagLst>
</file>

<file path=ppt/tags/tag18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JlMmZjNmViNTc3Mjk1N2ZmMmIyMzkwZjQ2YjZiZDMifQ=="/>
  <p:tag name="commondata" val="eyJoZGlkIjoiZDRlYzgyNWU3NzliYmRjNWJhZmUwMTUwYmRhZGFmNTAifQ=="/>
</p:tagLst>
</file>

<file path=ppt/tags/tag19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AS_UNIQUEID" val="179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AS_UNIQUEID" val="17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AS_UNIQUEID" val="180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AS_UNIQUEID" val="181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AS_UNIQUEID" val="181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AS_UNIQUEID" val="1757"/>
</p:tagLst>
</file>

<file path=ppt/tags/tag58.xml><?xml version="1.0" encoding="utf-8"?>
<p:tagLst xmlns:p="http://schemas.openxmlformats.org/presentationml/2006/main">
  <p:tag name="AS_UNIQUEID" val="1758"/>
</p:tagLst>
</file>

<file path=ppt/tags/tag59.xml><?xml version="1.0" encoding="utf-8"?>
<p:tagLst xmlns:p="http://schemas.openxmlformats.org/presentationml/2006/main">
  <p:tag name="AS_UNIQUEID" val="961"/>
</p:tagLst>
</file>

<file path=ppt/tags/tag6.xml><?xml version="1.0" encoding="utf-8"?>
<p:tagLst xmlns:p="http://schemas.openxmlformats.org/presentationml/2006/main">
  <p:tag name="AS_UNIQUEID" val="176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AS_UNIQUEID" val="962"/>
</p:tagLst>
</file>

<file path=ppt/tags/tag61.xml><?xml version="1.0" encoding="utf-8"?>
<p:tagLst xmlns:p="http://schemas.openxmlformats.org/presentationml/2006/main">
  <p:tag name="AS_UNIQUEID" val="963"/>
</p:tagLst>
</file>

<file path=ppt/tags/tag62.xml><?xml version="1.0" encoding="utf-8"?>
<p:tagLst xmlns:p="http://schemas.openxmlformats.org/presentationml/2006/main">
  <p:tag name="AS_UNIQUEID" val="1831"/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3.xml><?xml version="1.0" encoding="utf-8"?>
<p:tagLst xmlns:p="http://schemas.openxmlformats.org/presentationml/2006/main">
  <p:tag name="AS_UNIQUEID" val="1832"/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4.xml><?xml version="1.0" encoding="utf-8"?>
<p:tagLst xmlns:p="http://schemas.openxmlformats.org/presentationml/2006/main">
  <p:tag name="AS_UNIQUEID" val="183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5.xml><?xml version="1.0" encoding="utf-8"?>
<p:tagLst xmlns:p="http://schemas.openxmlformats.org/presentationml/2006/main">
  <p:tag name="AS_UNIQUEID" val="183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6.xml><?xml version="1.0" encoding="utf-8"?>
<p:tagLst xmlns:p="http://schemas.openxmlformats.org/presentationml/2006/main">
  <p:tag name="AS_UNIQUEID" val="183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7.xml><?xml version="1.0" encoding="utf-8"?>
<p:tagLst xmlns:p="http://schemas.openxmlformats.org/presentationml/2006/main">
  <p:tag name="AS_UNIQUEID" val="1836"/>
</p:tagLst>
</file>

<file path=ppt/tags/tag6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9.xml><?xml version="1.0" encoding="utf-8"?>
<p:tagLst xmlns:p="http://schemas.openxmlformats.org/presentationml/2006/main">
  <p:tag name="AS_UNIQUEID" val="1845"/>
</p:tagLst>
</file>

<file path=ppt/tags/tag7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AS_UNIQUEID" val="1846"/>
</p:tagLst>
</file>

<file path=ppt/tags/tag71.xml><?xml version="1.0" encoding="utf-8"?>
<p:tagLst xmlns:p="http://schemas.openxmlformats.org/presentationml/2006/main">
  <p:tag name="AS_UNIQUEID" val="1849"/>
</p:tagLst>
</file>

<file path=ppt/tags/tag72.xml><?xml version="1.0" encoding="utf-8"?>
<p:tagLst xmlns:p="http://schemas.openxmlformats.org/presentationml/2006/main">
  <p:tag name="AS_UNIQUEID" val="1850"/>
</p:tagLst>
</file>

<file path=ppt/tags/tag73.xml><?xml version="1.0" encoding="utf-8"?>
<p:tagLst xmlns:p="http://schemas.openxmlformats.org/presentationml/2006/main">
  <p:tag name="AS_UNIQUEID" val="1851"/>
</p:tagLst>
</file>

<file path=ppt/tags/tag74.xml><?xml version="1.0" encoding="utf-8"?>
<p:tagLst xmlns:p="http://schemas.openxmlformats.org/presentationml/2006/main">
  <p:tag name="AS_UNIQUEID" val="1852"/>
</p:tagLst>
</file>

<file path=ppt/tags/tag75.xml><?xml version="1.0" encoding="utf-8"?>
<p:tagLst xmlns:p="http://schemas.openxmlformats.org/presentationml/2006/main">
  <p:tag name="AS_UNIQUEID" val="1853"/>
</p:tagLst>
</file>

<file path=ppt/tags/tag76.xml><?xml version="1.0" encoding="utf-8"?>
<p:tagLst xmlns:p="http://schemas.openxmlformats.org/presentationml/2006/main">
  <p:tag name="AS_UNIQUEID" val="1854"/>
</p:tagLst>
</file>

<file path=ppt/tags/tag77.xml><?xml version="1.0" encoding="utf-8"?>
<p:tagLst xmlns:p="http://schemas.openxmlformats.org/presentationml/2006/main">
  <p:tag name="AS_UNIQUEID" val="1855"/>
</p:tagLst>
</file>

<file path=ppt/tags/tag78.xml><?xml version="1.0" encoding="utf-8"?>
<p:tagLst xmlns:p="http://schemas.openxmlformats.org/presentationml/2006/main">
  <p:tag name="AS_UNIQUEID" val="1856"/>
</p:tagLst>
</file>

<file path=ppt/tags/tag79.xml><?xml version="1.0" encoding="utf-8"?>
<p:tagLst xmlns:p="http://schemas.openxmlformats.org/presentationml/2006/main">
  <p:tag name="AS_UNIQUEID" val="1857"/>
</p:tagLst>
</file>

<file path=ppt/tags/tag8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AS_UNIQUEID" val="1858"/>
</p:tagLst>
</file>

<file path=ppt/tags/tag81.xml><?xml version="1.0" encoding="utf-8"?>
<p:tagLst xmlns:p="http://schemas.openxmlformats.org/presentationml/2006/main">
  <p:tag name="AS_UNIQUEID" val="1859"/>
</p:tagLst>
</file>

<file path=ppt/tags/tag82.xml><?xml version="1.0" encoding="utf-8"?>
<p:tagLst xmlns:p="http://schemas.openxmlformats.org/presentationml/2006/main">
  <p:tag name="AS_UNIQUEID" val="1860"/>
</p:tagLst>
</file>

<file path=ppt/tags/tag83.xml><?xml version="1.0" encoding="utf-8"?>
<p:tagLst xmlns:p="http://schemas.openxmlformats.org/presentationml/2006/main">
  <p:tag name="AS_UNIQUEID" val="1861"/>
</p:tagLst>
</file>

<file path=ppt/tags/tag84.xml><?xml version="1.0" encoding="utf-8"?>
<p:tagLst xmlns:p="http://schemas.openxmlformats.org/presentationml/2006/main">
  <p:tag name="AS_UNIQUEID" val="1862"/>
</p:tagLst>
</file>

<file path=ppt/tags/tag85.xml><?xml version="1.0" encoding="utf-8"?>
<p:tagLst xmlns:p="http://schemas.openxmlformats.org/presentationml/2006/main">
  <p:tag name="AS_UNIQUEID" val="1863"/>
</p:tagLst>
</file>

<file path=ppt/tags/tag86.xml><?xml version="1.0" encoding="utf-8"?>
<p:tagLst xmlns:p="http://schemas.openxmlformats.org/presentationml/2006/main">
  <p:tag name="AS_UNIQUEID" val="1864"/>
</p:tagLst>
</file>

<file path=ppt/tags/tag87.xml><?xml version="1.0" encoding="utf-8"?>
<p:tagLst xmlns:p="http://schemas.openxmlformats.org/presentationml/2006/main">
  <p:tag name="AS_UNIQUEID" val="1866"/>
  <p:tag name="KSO_WM_BEAUTIFY_FLAG" val=""/>
</p:tagLst>
</file>

<file path=ppt/tags/tag88.xml><?xml version="1.0" encoding="utf-8"?>
<p:tagLst xmlns:p="http://schemas.openxmlformats.org/presentationml/2006/main">
  <p:tag name="AS_UNIQUEID" val="1867"/>
</p:tagLst>
</file>

<file path=ppt/tags/tag89.xml><?xml version="1.0" encoding="utf-8"?>
<p:tagLst xmlns:p="http://schemas.openxmlformats.org/presentationml/2006/main">
  <p:tag name="AS_UNIQUEID" val="1868"/>
</p:tagLst>
</file>

<file path=ppt/tags/tag9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AS_UNIQUEID" val="1869"/>
</p:tagLst>
</file>

<file path=ppt/tags/tag91.xml><?xml version="1.0" encoding="utf-8"?>
<p:tagLst xmlns:p="http://schemas.openxmlformats.org/presentationml/2006/main">
  <p:tag name="AS_UNIQUEID" val="1870"/>
</p:tagLst>
</file>

<file path=ppt/tags/tag92.xml><?xml version="1.0" encoding="utf-8"?>
<p:tagLst xmlns:p="http://schemas.openxmlformats.org/presentationml/2006/main">
  <p:tag name="AS_UNIQUEID" val="1871"/>
</p:tagLst>
</file>

<file path=ppt/tags/tag93.xml><?xml version="1.0" encoding="utf-8"?>
<p:tagLst xmlns:p="http://schemas.openxmlformats.org/presentationml/2006/main">
  <p:tag name="AS_UNIQUEID" val="1873"/>
</p:tagLst>
</file>

<file path=ppt/tags/tag94.xml><?xml version="1.0" encoding="utf-8"?>
<p:tagLst xmlns:p="http://schemas.openxmlformats.org/presentationml/2006/main">
  <p:tag name="AS_UNIQUEID" val="1874"/>
  <p:tag name="KSO_WM_BEAUTIFY_FLAG" val=""/>
</p:tagLst>
</file>

<file path=ppt/tags/tag95.xml><?xml version="1.0" encoding="utf-8"?>
<p:tagLst xmlns:p="http://schemas.openxmlformats.org/presentationml/2006/main">
  <p:tag name="AS_UNIQUEID" val="1875"/>
  <p:tag name="KSO_WM_BEAUTIFY_FLAG" val=""/>
</p:tagLst>
</file>

<file path=ppt/tags/tag96.xml><?xml version="1.0" encoding="utf-8"?>
<p:tagLst xmlns:p="http://schemas.openxmlformats.org/presentationml/2006/main">
  <p:tag name="AS_UNIQUEID" val="1876"/>
  <p:tag name="KSO_WM_BEAUTIFY_FLAG" val=""/>
</p:tagLst>
</file>

<file path=ppt/tags/tag97.xml><?xml version="1.0" encoding="utf-8"?>
<p:tagLst xmlns:p="http://schemas.openxmlformats.org/presentationml/2006/main">
  <p:tag name="AS_UNIQUEID" val="1877"/>
  <p:tag name="KSO_WM_BEAUTIFY_FLAG" val=""/>
</p:tagLst>
</file>

<file path=ppt/tags/tag98.xml><?xml version="1.0" encoding="utf-8"?>
<p:tagLst xmlns:p="http://schemas.openxmlformats.org/presentationml/2006/main">
  <p:tag name="AS_UNIQUEID" val="1878"/>
</p:tagLst>
</file>

<file path=ppt/tags/tag99.xml><?xml version="1.0" encoding="utf-8"?>
<p:tagLst xmlns:p="http://schemas.openxmlformats.org/presentationml/2006/main">
  <p:tag name="AS_UNIQUEID" val="1880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4151</Words>
  <Application>WPS 演示</Application>
  <PresentationFormat/>
  <Paragraphs>160</Paragraphs>
  <Slides>15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Arial</vt:lpstr>
      <vt:lpstr>宋体</vt:lpstr>
      <vt:lpstr>Wingdings</vt:lpstr>
      <vt:lpstr>Wingdings</vt:lpstr>
      <vt:lpstr>Times New Roman</vt:lpstr>
      <vt:lpstr>楷体</vt:lpstr>
      <vt:lpstr>Aharoni</vt:lpstr>
      <vt:lpstr>Yu Gothic UI Semibold</vt:lpstr>
      <vt:lpstr>Calibri</vt:lpstr>
      <vt:lpstr>Calibri</vt:lpstr>
      <vt:lpstr>等线</vt:lpstr>
      <vt:lpstr>微软雅黑</vt:lpstr>
      <vt:lpstr>黑体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雨后彩虹</cp:lastModifiedBy>
  <cp:revision>3</cp:revision>
  <cp:lastPrinted>2024-05-13T11:09:00Z</cp:lastPrinted>
  <dcterms:created xsi:type="dcterms:W3CDTF">2024-05-13T11:09:00Z</dcterms:created>
  <dcterms:modified xsi:type="dcterms:W3CDTF">2024-08-16T08:43:30Z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D1937AC0908F4EAA8A99E18C4AB049B3_13</vt:lpwstr>
  </property>
  <property fmtid="{D5CDD505-2E9C-101B-9397-08002B2CF9AE}" pid="7" name="KSOProductBuildVer">
    <vt:lpwstr>2052-12.1.0.17857</vt:lpwstr>
  </property>
</Properties>
</file>