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8" r:id="rId3"/>
    <p:sldId id="497" r:id="rId5"/>
    <p:sldId id="346" r:id="rId6"/>
    <p:sldId id="404" r:id="rId7"/>
    <p:sldId id="287" r:id="rId8"/>
  </p:sldIdLst>
  <p:sldSz cx="12192000" cy="6858000"/>
  <p:notesSz cx="6858000" cy="9144000"/>
  <p:embeddedFontLst>
    <p:embeddedFont>
      <p:font typeface="微软雅黑" panose="020B0503020204020204" pitchFamily="34" charset="-122"/>
      <p:regular r:id="rId12"/>
    </p:embeddedFont>
    <p:embeddedFont>
      <p:font typeface="楷体" panose="02010609060101010101" pitchFamily="49" charset="-122"/>
      <p:regular r:id="rId13"/>
    </p:embeddedFont>
    <p:embeddedFont>
      <p:font typeface="Britannic Bold" panose="020B0903060703020204" pitchFamily="34" charset="0"/>
      <p:regular r:id="rId14"/>
    </p:embeddedFont>
    <p:embeddedFont>
      <p:font typeface="Calibri" panose="020F0502020204030204" charset="0"/>
      <p:regular r:id="rId15"/>
      <p:bold r:id="rId16"/>
      <p:italic r:id="rId17"/>
      <p:boldItalic r:id="rId18"/>
    </p:embeddedFont>
    <p:embeddedFont>
      <p:font typeface="等线" panose="02010600030101010101" charset="-122"/>
      <p:regular r:id="rId19"/>
    </p:embeddedFont>
  </p:embeddedFontLst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FEC"/>
    <a:srgbClr val="FDFEEC"/>
    <a:srgbClr val="FEFFED"/>
    <a:srgbClr val="FCFDF2"/>
    <a:srgbClr val="DDE2E6"/>
    <a:srgbClr val="F3F0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7323" autoAdjust="0"/>
  </p:normalViewPr>
  <p:slideViewPr>
    <p:cSldViewPr snapToGrid="0">
      <p:cViewPr varScale="1">
        <p:scale>
          <a:sx n="43" d="100"/>
          <a:sy n="43" d="100"/>
        </p:scale>
        <p:origin x="9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4.xml"/><Relationship Id="rId2" Type="http://schemas.openxmlformats.org/officeDocument/2006/relationships/theme" Target="theme/theme1.xml"/><Relationship Id="rId19" Type="http://schemas.openxmlformats.org/officeDocument/2006/relationships/font" Target="fonts/font8.fntdata"/><Relationship Id="rId18" Type="http://schemas.openxmlformats.org/officeDocument/2006/relationships/font" Target="fonts/font7.fntdata"/><Relationship Id="rId17" Type="http://schemas.openxmlformats.org/officeDocument/2006/relationships/font" Target="fonts/font6.fntdata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2DB78-9D45-47B6-B0CB-68E1FB4B1C7A}" type="datetimeFigureOut">
              <a:rPr lang="en-GB" smtClean="0"/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1D392-0CF5-46DF-B1C1-1558FEE7A405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 dirty="0"/>
              <a:t>How are you doing, today? Great. </a:t>
            </a:r>
            <a:endParaRPr lang="en-US" altLang="zh-CN" dirty="0"/>
          </a:p>
          <a:p>
            <a:r>
              <a:rPr lang="en-US" altLang="zh-CN" dirty="0"/>
              <a:t>Let’s start our class. Class begins. Sit down, please.</a:t>
            </a:r>
            <a:br>
              <a:rPr lang="en-US" altLang="zh-CN" dirty="0"/>
            </a:br>
            <a:r>
              <a:rPr lang="en-US" altLang="zh-CN" dirty="0"/>
              <a:t>Today, we are going into Unit </a:t>
            </a:r>
            <a:r>
              <a:rPr lang="en-US" altLang="zh-CN" dirty="0" smtClean="0"/>
              <a:t>3 Times change. Let’s </a:t>
            </a:r>
            <a:r>
              <a:rPr lang="en-US" altLang="zh-CN" dirty="0"/>
              <a:t>start with a </a:t>
            </a:r>
            <a:r>
              <a:rPr lang="en-US" altLang="zh-CN" dirty="0" smtClean="0"/>
              <a:t>video about changes</a:t>
            </a:r>
            <a:r>
              <a:rPr lang="en-US" altLang="zh-CN" baseline="0" dirty="0" smtClean="0"/>
              <a:t>.</a:t>
            </a:r>
            <a:endParaRPr lang="en-US" altLang="zh-C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watch the video &amp; </a:t>
            </a:r>
            <a:r>
              <a:rPr lang="en-US" altLang="zh-CN" dirty="0" smtClean="0"/>
              <a:t>answer what changes are mentioned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1D392-0CF5-46DF-B1C1-1558FEE7A405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1D392-0CF5-46DF-B1C1-1558FEE7A405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抽学生</a:t>
            </a:r>
            <a:r>
              <a:rPr lang="zh-CN" altLang="en-US" dirty="0" smtClean="0"/>
              <a:t>：</a:t>
            </a:r>
            <a:r>
              <a:rPr lang="en-GB" altLang="zh-CN" dirty="0" smtClean="0">
                <a:sym typeface="+mn-ea"/>
              </a:rPr>
              <a:t>What </a:t>
            </a:r>
            <a:r>
              <a:rPr lang="en-GB" altLang="zh-CN" dirty="0">
                <a:sym typeface="+mn-ea"/>
              </a:rPr>
              <a:t>changes are mentioned?</a:t>
            </a:r>
            <a:r>
              <a:rPr lang="en-US" altLang="en-GB" dirty="0">
                <a:sym typeface="+mn-ea"/>
              </a:rPr>
              <a:t>--</a:t>
            </a:r>
            <a:r>
              <a:rPr lang="zh-CN" altLang="en-US" dirty="0">
                <a:sym typeface="+mn-ea"/>
              </a:rPr>
              <a:t>抽三个</a:t>
            </a:r>
            <a:r>
              <a:rPr lang="zh-CN" altLang="en-US" dirty="0" smtClean="0">
                <a:sym typeface="+mn-ea"/>
              </a:rPr>
              <a:t>学生 </a:t>
            </a:r>
            <a:r>
              <a:rPr lang="en-US" altLang="zh-CN" dirty="0" smtClean="0">
                <a:sym typeface="+mn-ea"/>
              </a:rPr>
              <a:t>(3mins)</a:t>
            </a:r>
            <a:endParaRPr lang="zh-CN" altLang="en-US" dirty="0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1D392-0CF5-46DF-B1C1-1558FEE7A405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525485" y="955300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3"/>
            <a:ext cx="11446569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7053" y="1021973"/>
            <a:ext cx="11446569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042374" y="427522"/>
            <a:ext cx="726206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2980" y="427521"/>
            <a:ext cx="9609394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11215478" y="-176568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3339001" y="3339001"/>
            <a:ext cx="68580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3252065" y="3249000"/>
            <a:ext cx="68580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3159001" y="3158999"/>
            <a:ext cx="68580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组合 180"/>
          <p:cNvGrpSpPr/>
          <p:nvPr userDrawn="1"/>
        </p:nvGrpSpPr>
        <p:grpSpPr>
          <a:xfrm>
            <a:off x="815414" y="836713"/>
            <a:ext cx="10561173" cy="60959"/>
            <a:chOff x="3060700" y="4724400"/>
            <a:chExt cx="5955507" cy="31432"/>
          </a:xfrm>
        </p:grpSpPr>
        <p:cxnSp>
          <p:nvCxnSpPr>
            <p:cNvPr id="182" name="直接连接符 181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 descr="图标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9289" y="1"/>
            <a:ext cx="836023" cy="83602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2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32"/>
          <p:cNvSpPr/>
          <p:nvPr userDrawn="1">
            <p:custDataLst>
              <p:tags r:id="rId3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PA_矩形 27"/>
          <p:cNvSpPr/>
          <p:nvPr userDrawn="1">
            <p:custDataLst>
              <p:tags r:id="rId4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85" y="1918817"/>
            <a:ext cx="5674821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6237" y="3339379"/>
            <a:ext cx="6599518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" grpId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5" y="138229"/>
            <a:ext cx="11257397" cy="6345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208722" y="150654"/>
            <a:ext cx="318052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6" b="33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5" y="138229"/>
            <a:ext cx="11257397" cy="63453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208722" y="150654"/>
            <a:ext cx="318052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36" y="150654"/>
            <a:ext cx="12192936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27935"/>
            <a:ext cx="11446567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2290"/>
            <a:ext cx="11446569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7053" y="1060323"/>
            <a:ext cx="5668947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4678" y="1060323"/>
            <a:ext cx="5668946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27054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7053" y="1878971"/>
            <a:ext cx="5668946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4677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04677" y="1861925"/>
            <a:ext cx="5668946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</a:fld>
            <a:endParaRPr lang="en-GB"/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/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Times change!</a:t>
            </a:r>
            <a:endParaRPr lang="en-GB" dirty="0">
              <a:latin typeface="+mj-lt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Book 5 Unit 3</a:t>
            </a:r>
            <a:endParaRPr lang="en-GB" dirty="0"/>
          </a:p>
        </p:txBody>
      </p:sp>
      <p:sp>
        <p:nvSpPr>
          <p:cNvPr id="2" name="文本框 1"/>
          <p:cNvSpPr txBox="1"/>
          <p:nvPr/>
        </p:nvSpPr>
        <p:spPr>
          <a:xfrm>
            <a:off x="2613025" y="3874770"/>
            <a:ext cx="27990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</a:rPr>
              <a:t>[c] </a:t>
            </a:r>
            <a:r>
              <a:rPr lang="zh-CN" altLang="en-US" sz="4000" b="1">
                <a:solidFill>
                  <a:schemeClr val="bg1"/>
                </a:solidFill>
              </a:rPr>
              <a:t>时代</a:t>
            </a:r>
            <a:endParaRPr lang="zh-CN" altLang="en-US" sz="4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745" y="457835"/>
            <a:ext cx="11446510" cy="1957070"/>
          </a:xfrm>
        </p:spPr>
        <p:txBody>
          <a:bodyPr>
            <a:normAutofit/>
          </a:bodyPr>
          <a:p>
            <a:r>
              <a:rPr lang="en-US" altLang="zh-CN"/>
              <a:t>Group A: What has changed over time?</a:t>
            </a:r>
            <a:br>
              <a:rPr lang="en-US" altLang="zh-CN"/>
            </a:br>
            <a:r>
              <a:rPr lang="en-US" altLang="zh-CN"/>
              <a:t>Group B: </a:t>
            </a:r>
            <a:r>
              <a:rPr lang="en-US" altLang="zh-CN">
                <a:sym typeface="+mn-ea"/>
              </a:rPr>
              <a:t>What hasn’t changed over time?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715" y="2738120"/>
            <a:ext cx="4983480" cy="346075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5330825" y="4323080"/>
            <a:ext cx="3786505" cy="22148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5330825" y="2738120"/>
            <a:ext cx="378650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194323"/>
            <a:ext cx="12192000" cy="663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Starting out</a:t>
            </a:r>
            <a:endParaRPr lang="en-US" altLang="zh-CN" sz="3600" dirty="0"/>
          </a:p>
        </p:txBody>
      </p:sp>
      <p:sp>
        <p:nvSpPr>
          <p:cNvPr id="2" name="内容占位符 1"/>
          <p:cNvSpPr>
            <a:spLocks noGrp="1"/>
          </p:cNvSpPr>
          <p:nvPr>
            <p:ph idx="4294967295"/>
          </p:nvPr>
        </p:nvSpPr>
        <p:spPr>
          <a:xfrm>
            <a:off x="745490" y="835025"/>
            <a:ext cx="11446510" cy="518795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r>
              <a:rPr lang="en-GB" altLang="zh-CN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Watch the video and answer</a:t>
            </a:r>
            <a:r>
              <a:rPr lang="en-US" altLang="en-GB" sz="32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: What changes are mentioned?</a:t>
            </a:r>
            <a:endParaRPr lang="en-US" altLang="en-GB" sz="32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50895" y="6195060"/>
            <a:ext cx="4159885" cy="40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7965" y="1447800"/>
            <a:ext cx="8705215" cy="515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6194323"/>
            <a:ext cx="12192000" cy="663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Unit 3 Starting Out  Which is better P25 截取视频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8517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60250" cy="6840220"/>
          </a:xfrm>
        </p:spPr>
      </p:pic>
      <p:sp>
        <p:nvSpPr>
          <p:cNvPr id="10" name="矩形 9"/>
          <p:cNvSpPr/>
          <p:nvPr/>
        </p:nvSpPr>
        <p:spPr>
          <a:xfrm>
            <a:off x="2886710" y="6194425"/>
            <a:ext cx="666369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3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sz="3600" dirty="0"/>
              <a:t>Starting out</a:t>
            </a:r>
            <a:endParaRPr lang="zh-CN" altLang="en-US" sz="3600" dirty="0"/>
          </a:p>
        </p:txBody>
      </p:sp>
      <p:sp>
        <p:nvSpPr>
          <p:cNvPr id="3" name="矩形 2"/>
          <p:cNvSpPr/>
          <p:nvPr/>
        </p:nvSpPr>
        <p:spPr>
          <a:xfrm>
            <a:off x="2827283" y="5567736"/>
            <a:ext cx="9364717" cy="553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内容占位符 4"/>
          <p:cNvSpPr txBox="1"/>
          <p:nvPr/>
        </p:nvSpPr>
        <p:spPr>
          <a:xfrm>
            <a:off x="1380132" y="1972156"/>
            <a:ext cx="10119421" cy="5121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accent1"/>
                </a:solidFill>
              </a:rPr>
              <a:t>Means of transportation;</a:t>
            </a:r>
            <a:endParaRPr lang="en-US" altLang="zh-CN" sz="3200" b="1" dirty="0">
              <a:solidFill>
                <a:schemeClr val="accent1"/>
              </a:solidFill>
            </a:endParaRPr>
          </a:p>
          <a:p>
            <a:r>
              <a:rPr lang="en-US" altLang="zh-CN" sz="3200" b="1" dirty="0">
                <a:solidFill>
                  <a:schemeClr val="accent1"/>
                </a:solidFill>
              </a:rPr>
              <a:t>Means of communication;</a:t>
            </a:r>
            <a:endParaRPr lang="en-US" altLang="zh-CN" sz="3200" b="1" dirty="0">
              <a:solidFill>
                <a:schemeClr val="accent1"/>
              </a:solidFill>
            </a:endParaRPr>
          </a:p>
          <a:p>
            <a:r>
              <a:rPr lang="en-US" altLang="zh-CN" sz="3200" b="1" dirty="0">
                <a:solidFill>
                  <a:schemeClr val="accent1"/>
                </a:solidFill>
              </a:rPr>
              <a:t>The way we work;</a:t>
            </a:r>
            <a:endParaRPr lang="en-US" altLang="zh-CN" sz="3200" b="1" dirty="0">
              <a:solidFill>
                <a:schemeClr val="accent1"/>
              </a:solidFill>
            </a:endParaRPr>
          </a:p>
          <a:p>
            <a:r>
              <a:rPr lang="en-US" altLang="zh-CN" sz="3200" b="1" dirty="0">
                <a:solidFill>
                  <a:schemeClr val="accent1"/>
                </a:solidFill>
              </a:rPr>
              <a:t>The way we make friends and maintain friendship.</a:t>
            </a:r>
            <a:endParaRPr lang="en-US" altLang="zh-CN" sz="3200" b="1" dirty="0">
              <a:solidFill>
                <a:schemeClr val="accen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6575" y="1019175"/>
            <a:ext cx="1013015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altLang="zh-CN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Watch the video and answer</a:t>
            </a:r>
            <a:r>
              <a:rPr lang="en-US" altLang="en-GB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: What changes are mentioned?</a:t>
            </a:r>
            <a:endParaRPr lang="en-US" altLang="en-GB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6575" y="4535805"/>
            <a:ext cx="105556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sz="32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Which do you prefer, a faster pace of life/ a slower pace of life?</a:t>
            </a:r>
            <a:endParaRPr lang="en-US" sz="32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KSO_WPP_MARK_KEY" val="6b4ffe5d-1c76-49aa-b1c6-c05f768c47ec"/>
  <p:tag name="COMMONDATA" val="eyJoZGlkIjoiZTQ4ODQwNThiYTg4YTBlNDhkZDRmNGNiNWM5NWE1YzAifQ=="/>
  <p:tag name="commondata" val="eyJoZGlkIjoiYjNlYTYyYWIzZTQ3Yjk1MDMwMDQ1MjIzY2FhMzM0NzAifQ=="/>
</p:tagLst>
</file>

<file path=ppt/theme/theme1.xml><?xml version="1.0" encoding="utf-8"?>
<a:theme xmlns:a="http://schemas.openxmlformats.org/drawingml/2006/main" name="Office 主题​​">
  <a:themeElements>
    <a:clrScheme name="橙红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arrow" w="med" len="med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WPS 演示</Application>
  <PresentationFormat>宽屏</PresentationFormat>
  <Paragraphs>23</Paragraphs>
  <Slides>5</Slides>
  <Notes>18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3" baseType="lpstr">
      <vt:lpstr>Arial</vt:lpstr>
      <vt:lpstr>宋体</vt:lpstr>
      <vt:lpstr>Wingdings</vt:lpstr>
      <vt:lpstr>Bahnschrift Light SemiCondensed</vt:lpstr>
      <vt:lpstr>微软雅黑</vt:lpstr>
      <vt:lpstr>楷体</vt:lpstr>
      <vt:lpstr>Britannic Bold</vt:lpstr>
      <vt:lpstr>Calibri Light</vt:lpstr>
      <vt:lpstr>汉仪晴空体W</vt:lpstr>
      <vt:lpstr>Calibri</vt:lpstr>
      <vt:lpstr>汉仪粗圆简</vt:lpstr>
      <vt:lpstr>Segoe UI</vt:lpstr>
      <vt:lpstr>Arial Unicode MS</vt:lpstr>
      <vt:lpstr>Times New Roman</vt:lpstr>
      <vt:lpstr>Calibri</vt:lpstr>
      <vt:lpstr>Imprint MT Shadow</vt:lpstr>
      <vt:lpstr>等线</vt:lpstr>
      <vt:lpstr>Office 主题​​</vt:lpstr>
      <vt:lpstr>Times change!</vt:lpstr>
      <vt:lpstr>Group A: What has changed over time? Group B: What hasn’t changed over time?</vt:lpstr>
      <vt:lpstr>Starting out</vt:lpstr>
      <vt:lpstr>PowerPoint 演示文稿</vt:lpstr>
      <vt:lpstr>Starting out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262</cp:revision>
  <dcterms:created xsi:type="dcterms:W3CDTF">2021-01-05T03:22:00Z</dcterms:created>
  <dcterms:modified xsi:type="dcterms:W3CDTF">2024-08-24T14:38:57Z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E7169B68C7A446848D7087774131AA23_13</vt:lpwstr>
  </property>
  <property fmtid="{D5CDD505-2E9C-101B-9397-08002B2CF9AE}" pid="3" name="KSOProductBuildVer">
    <vt:lpwstr>2052-12.1.0.16929</vt:lpwstr>
  </property>
</Properties>
</file>