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8" r:id="rId3"/>
    <p:sldId id="259" r:id="rId5"/>
    <p:sldId id="264" r:id="rId6"/>
    <p:sldId id="295" r:id="rId7"/>
    <p:sldId id="267" r:id="rId8"/>
    <p:sldId id="268" r:id="rId9"/>
    <p:sldId id="271" r:id="rId10"/>
    <p:sldId id="274" r:id="rId11"/>
    <p:sldId id="272" r:id="rId12"/>
    <p:sldId id="273" r:id="rId13"/>
    <p:sldId id="266" r:id="rId14"/>
    <p:sldId id="275" r:id="rId15"/>
    <p:sldId id="277" r:id="rId16"/>
    <p:sldId id="314" r:id="rId17"/>
    <p:sldId id="279" r:id="rId18"/>
    <p:sldId id="280" r:id="rId19"/>
    <p:sldId id="323" r:id="rId20"/>
    <p:sldId id="281" r:id="rId21"/>
    <p:sldId id="282" r:id="rId22"/>
    <p:sldId id="283" r:id="rId23"/>
    <p:sldId id="284" r:id="rId24"/>
    <p:sldId id="285" r:id="rId25"/>
    <p:sldId id="289" r:id="rId26"/>
  </p:sldIdLst>
  <p:sldSz cx="12192000" cy="6858000"/>
  <p:notesSz cx="6858000" cy="9144000"/>
  <p:embeddedFontLst>
    <p:embeddedFont>
      <p:font typeface="微软雅黑" panose="020B0503020204020204" pitchFamily="34" charset="-122"/>
      <p:regular r:id="rId30"/>
    </p:embeddedFont>
    <p:embeddedFont>
      <p:font typeface="楷体" panose="02010609060101010101" pitchFamily="49" charset="-122"/>
      <p:regular r:id="rId31"/>
    </p:embeddedFont>
    <p:embeddedFont>
      <p:font typeface="Britannic Bold" panose="020B0903060703020204" pitchFamily="34" charset="0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黑体" panose="02010609060101010101" pitchFamily="2" charset="-122"/>
      <p:regular r:id="rId37"/>
    </p:embeddedFont>
    <p:embeddedFont>
      <p:font typeface="微软雅黑 Light" panose="020B0502040204020203" pitchFamily="34" charset="-122"/>
      <p:regular r:id="rId38"/>
    </p:embeddedFont>
    <p:embeddedFont>
      <p:font typeface="等线" panose="02010600030101010101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FEC"/>
    <a:srgbClr val="FDFEEC"/>
    <a:srgbClr val="FEFFED"/>
    <a:srgbClr val="FCFDF2"/>
    <a:srgbClr val="DDE2E6"/>
    <a:srgbClr val="F3F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323" autoAdjust="0"/>
  </p:normalViewPr>
  <p:slideViewPr>
    <p:cSldViewPr snapToGrid="0">
      <p:cViewPr varScale="1">
        <p:scale>
          <a:sx n="43" d="100"/>
          <a:sy n="43" d="100"/>
        </p:scale>
        <p:origin x="5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8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2DB78-9D45-47B6-B0CB-68E1FB4B1C7A}" type="datetimeFigureOut">
              <a:rPr lang="en-GB" smtClean="0"/>
            </a:fld>
            <a:endParaRPr lang="en-GB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1D392-0CF5-46DF-B1C1-1558FEE7A405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How are you doing, today? Great. </a:t>
            </a:r>
            <a:endParaRPr lang="en-US" altLang="zh-CN" dirty="0"/>
          </a:p>
          <a:p>
            <a:r>
              <a:rPr lang="en-US" altLang="zh-CN" dirty="0"/>
              <a:t>Let’s start our class. Class begins. Sit down, please.</a:t>
            </a:r>
            <a:br>
              <a:rPr lang="en-US" altLang="zh-CN" dirty="0"/>
            </a:br>
            <a:r>
              <a:rPr lang="en-US" altLang="zh-CN" dirty="0"/>
              <a:t>Today, we are going into Unit </a:t>
            </a:r>
            <a:r>
              <a:rPr lang="en-US" altLang="zh-CN" dirty="0" smtClean="0"/>
              <a:t>3 Times change. Let’s </a:t>
            </a:r>
            <a:r>
              <a:rPr lang="en-US" altLang="zh-CN" dirty="0"/>
              <a:t>start with a </a:t>
            </a:r>
            <a:r>
              <a:rPr lang="en-US" altLang="zh-CN" dirty="0" smtClean="0"/>
              <a:t>video about changes</a:t>
            </a:r>
            <a:r>
              <a:rPr lang="en-US" altLang="zh-CN" baseline="0" dirty="0" smtClean="0"/>
              <a:t>.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1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61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76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76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76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76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7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7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7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7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7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7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7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7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7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7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78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78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1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61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1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61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1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61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1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61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1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61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1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61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1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61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04861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4861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/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B74FA-865C-488C-8B5F-110D40782C16}" type="slidenum">
              <a:rPr lang="zh-CN" altLang="en-US" sz="1200"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276903" y="1553378"/>
            <a:ext cx="9636084" cy="3751242"/>
          </a:xfrm>
          <a:prstGeom prst="rect">
            <a:avLst/>
          </a:prstGeom>
          <a:noFill/>
          <a:ln w="25400">
            <a:solidFill>
              <a:srgbClr val="3F403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525485" y="955300"/>
            <a:ext cx="7141030" cy="4993807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0" y="2247071"/>
            <a:ext cx="12192000" cy="236385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3970" y="2754982"/>
            <a:ext cx="10521950" cy="1348034"/>
          </a:xfrm>
        </p:spPr>
        <p:txBody>
          <a:bodyPr anchor="b">
            <a:noAutofit/>
          </a:bodyPr>
          <a:lstStyle>
            <a:lvl1pPr algn="ctr">
              <a:defRPr sz="8800" b="1" spc="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5937" y="1266290"/>
            <a:ext cx="5638015" cy="672587"/>
          </a:xfrm>
        </p:spPr>
        <p:txBody>
          <a:bodyPr>
            <a:noAutofit/>
          </a:bodyPr>
          <a:lstStyle>
            <a:lvl1pPr marL="0" indent="0" algn="ctr">
              <a:buNone/>
              <a:defRPr sz="4400" b="1" i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" grpId="0"/>
      <p:bldP spid="3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11" name="矩形 10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11" name="矩形 10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3"/>
            <a:ext cx="11446569" cy="72967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7053" y="1021973"/>
            <a:ext cx="11446569" cy="5203951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0" name="组合 9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1" name="矩形 10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042374" y="427522"/>
            <a:ext cx="726206" cy="6111633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2980" y="427521"/>
            <a:ext cx="9609394" cy="6111633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0" name="组合 9"/>
          <p:cNvGrpSpPr/>
          <p:nvPr userDrawn="1"/>
        </p:nvGrpSpPr>
        <p:grpSpPr>
          <a:xfrm rot="5400000" flipH="1">
            <a:off x="11215478" y="-176568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1" name="矩形 10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 userDrawn="1"/>
        </p:nvSpPr>
        <p:spPr>
          <a:xfrm rot="5400000">
            <a:off x="-3339001" y="3339001"/>
            <a:ext cx="6858002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 rot="5400000">
            <a:off x="-3252065" y="3249000"/>
            <a:ext cx="6858002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 rot="5400000">
            <a:off x="-3159001" y="3158999"/>
            <a:ext cx="6858002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组合 180"/>
          <p:cNvGrpSpPr/>
          <p:nvPr userDrawn="1"/>
        </p:nvGrpSpPr>
        <p:grpSpPr>
          <a:xfrm>
            <a:off x="815414" y="836713"/>
            <a:ext cx="10561173" cy="60959"/>
            <a:chOff x="3060700" y="4724400"/>
            <a:chExt cx="5955507" cy="31432"/>
          </a:xfrm>
        </p:grpSpPr>
        <p:cxnSp>
          <p:nvCxnSpPr>
            <p:cNvPr id="182" name="直接连接符 181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图标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9289" y="1"/>
            <a:ext cx="836023" cy="8360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8" name="PA_矩形 28"/>
          <p:cNvSpPr/>
          <p:nvPr userDrawn="1">
            <p:custDataLst>
              <p:tags r:id="rId2"/>
            </p:custDataLst>
          </p:nvPr>
        </p:nvSpPr>
        <p:spPr>
          <a:xfrm>
            <a:off x="-4" y="3438046"/>
            <a:ext cx="12192000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矩形 32"/>
          <p:cNvSpPr/>
          <p:nvPr userDrawn="1">
            <p:custDataLst>
              <p:tags r:id="rId3"/>
            </p:custDataLst>
          </p:nvPr>
        </p:nvSpPr>
        <p:spPr>
          <a:xfrm>
            <a:off x="1329365" y="1344962"/>
            <a:ext cx="9533262" cy="4149985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PA_矩形 27"/>
          <p:cNvSpPr/>
          <p:nvPr userDrawn="1">
            <p:custDataLst>
              <p:tags r:id="rId4"/>
            </p:custDataLst>
          </p:nvPr>
        </p:nvSpPr>
        <p:spPr>
          <a:xfrm>
            <a:off x="2456002" y="2431159"/>
            <a:ext cx="7279995" cy="2013774"/>
          </a:xfrm>
          <a:prstGeom prst="rect">
            <a:avLst/>
          </a:prstGeom>
          <a:noFill/>
          <a:ln w="25400">
            <a:solidFill>
              <a:srgbClr val="3F4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58585" y="1918817"/>
            <a:ext cx="5674821" cy="945374"/>
          </a:xfr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Bahnschrift Light SemiCondensed" panose="020B0502040204020203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96237" y="3339379"/>
            <a:ext cx="6599518" cy="665570"/>
          </a:xfrm>
        </p:spPr>
        <p:txBody>
          <a:bodyPr>
            <a:noAutofit/>
          </a:bodyPr>
          <a:lstStyle>
            <a:lvl1pPr marL="0" indent="0" algn="ctr">
              <a:buNone/>
              <a:defRPr lang="en-GB" altLang="en-US" sz="4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2" grpId="0" animBg="1"/>
      <p:bldP spid="3" grpId="0" build="p">
        <p:tmplLst>
          <p:tmpl lvl="1">
            <p:tnLst>
              <p:par>
                <p:cTn presetID="16" presetClass="entr" presetSubtype="37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6" y="150654"/>
            <a:ext cx="11446567" cy="729670"/>
          </a:xfrm>
        </p:spPr>
        <p:txBody>
          <a:bodyPr/>
          <a:lstStyle>
            <a:lvl1pPr>
              <a:defRPr b="0" baseline="0"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11446566" cy="5121151"/>
          </a:xfrm>
        </p:spPr>
        <p:txBody>
          <a:bodyPr>
            <a:normAutofit/>
          </a:bodyPr>
          <a:lstStyle>
            <a:lvl1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6225" y="138229"/>
            <a:ext cx="11257397" cy="63453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 baseline="0">
                <a:solidFill>
                  <a:schemeClr val="accent1"/>
                </a:solidFill>
                <a:latin typeface="Calibri Light" panose="020F0302020204030204" pitchFamily="34" charset="0"/>
                <a:ea typeface="楷体" panose="02010609060101010101" pitchFamily="49" charset="-122"/>
                <a:cs typeface="Calibri Light" panose="020F03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993913"/>
            <a:ext cx="11446566" cy="5187561"/>
          </a:xfrm>
        </p:spPr>
        <p:txBody>
          <a:bodyPr>
            <a:normAutofit/>
          </a:bodyPr>
          <a:lstStyle>
            <a:lvl1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7" name="矩形 6"/>
          <p:cNvSpPr/>
          <p:nvPr userDrawn="1"/>
        </p:nvSpPr>
        <p:spPr>
          <a:xfrm>
            <a:off x="208722" y="150654"/>
            <a:ext cx="318052" cy="6096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6" b="33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6225" y="138229"/>
            <a:ext cx="11257397" cy="63453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 baseline="0">
                <a:solidFill>
                  <a:schemeClr val="accent1"/>
                </a:solidFill>
                <a:latin typeface="Calibri Light" panose="020F0302020204030204" pitchFamily="34" charset="0"/>
                <a:ea typeface="楷体" panose="02010609060101010101" pitchFamily="49" charset="-122"/>
                <a:cs typeface="Calibri Light" panose="020F03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993913"/>
            <a:ext cx="11446566" cy="5187561"/>
          </a:xfrm>
        </p:spPr>
        <p:txBody>
          <a:bodyPr>
            <a:normAutofit/>
          </a:bodyPr>
          <a:lstStyle>
            <a:lvl1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7" name="矩形 6"/>
          <p:cNvSpPr/>
          <p:nvPr userDrawn="1"/>
        </p:nvSpPr>
        <p:spPr>
          <a:xfrm>
            <a:off x="208722" y="150654"/>
            <a:ext cx="318052" cy="6096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936" y="150654"/>
            <a:ext cx="12192936" cy="684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6" y="127935"/>
            <a:ext cx="11446567" cy="729670"/>
          </a:xfrm>
        </p:spPr>
        <p:txBody>
          <a:bodyPr>
            <a:normAutofit/>
          </a:bodyPr>
          <a:lstStyle>
            <a:lvl1pPr algn="ctr">
              <a:defRPr sz="4000"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11446566" cy="5121151"/>
          </a:xfrm>
        </p:spPr>
        <p:txBody>
          <a:bodyPr>
            <a:normAutofit/>
          </a:bodyPr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2290"/>
            <a:ext cx="11446569" cy="7280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27053" y="1060323"/>
            <a:ext cx="5668947" cy="5121152"/>
          </a:xfrm>
        </p:spPr>
        <p:txBody>
          <a:bodyPr/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4678" y="1060323"/>
            <a:ext cx="5668946" cy="5121152"/>
          </a:xfrm>
        </p:spPr>
        <p:txBody>
          <a:bodyPr/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1" name="组合 10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2" name="矩形 11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4"/>
            <a:ext cx="11446569" cy="72967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27054" y="1021974"/>
            <a:ext cx="5668946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7053" y="1878971"/>
            <a:ext cx="5668946" cy="431069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04677" y="1021974"/>
            <a:ext cx="5668946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04677" y="1861925"/>
            <a:ext cx="5668946" cy="432773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4"/>
            <a:ext cx="11446569" cy="7296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9" name="组合 8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0" name="矩形 9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7DC03-4CE9-4684-A0B9-47EBE8FF52EA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9.png"/><Relationship Id="rId3" Type="http://schemas.openxmlformats.org/officeDocument/2006/relationships/tags" Target="../tags/tag5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0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10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Times change!</a:t>
            </a:r>
            <a:endParaRPr lang="en-GB" dirty="0">
              <a:latin typeface="+mj-lt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Book 5 Unit 3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283113" y="803698"/>
            <a:ext cx="538395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Yesterday, I watched a documentary about the newspaper delivery in the past.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  </a:t>
            </a:r>
            <a:endParaRPr lang="en-US" altLang="zh-CN" sz="36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7355" y="3278505"/>
            <a:ext cx="12393930" cy="1531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latin typeface="Calibri" panose="020F0502020204030204" charset="0"/>
                <a:cs typeface="Calibri" panose="020F0502020204030204" charset="0"/>
              </a:rPr>
              <a:t>I saw that </a:t>
            </a:r>
            <a:r>
              <a:rPr lang="en-US" altLang="zh-CN" sz="3600" dirty="0" smtClean="0">
                <a:latin typeface="Calibri" panose="020F0502020204030204" charset="0"/>
                <a:cs typeface="Calibri" panose="020F0502020204030204" charset="0"/>
              </a:rPr>
              <a:t>newspapers </a:t>
            </a:r>
            <a:r>
              <a:rPr lang="en-US" altLang="zh-CN" sz="3600" b="1" dirty="0" smtClean="0">
                <a:latin typeface="Calibri" panose="020F0502020204030204" charset="0"/>
                <a:cs typeface="Calibri" panose="020F0502020204030204" charset="0"/>
              </a:rPr>
              <a:t>________________________________</a:t>
            </a:r>
            <a:r>
              <a:rPr lang="en-US" altLang="zh-CN" sz="3600" dirty="0" smtClean="0"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altLang="zh-CN" sz="3600" dirty="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latin typeface="Calibri" panose="020F0502020204030204" charset="0"/>
                <a:cs typeface="Calibri" panose="020F0502020204030204" charset="0"/>
              </a:rPr>
              <a:t>But now, news </a:t>
            </a:r>
            <a:r>
              <a:rPr lang="en-US" altLang="zh-CN" sz="3600" b="1" dirty="0">
                <a:latin typeface="Calibri" panose="020F0502020204030204" charset="0"/>
                <a:cs typeface="Calibri" panose="020F0502020204030204" charset="0"/>
              </a:rPr>
              <a:t>_________________________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</a:rPr>
              <a:t>. </a:t>
            </a:r>
            <a:endParaRPr lang="en-US" altLang="zh-CN" sz="36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66120" y="3332367"/>
            <a:ext cx="809781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were 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being delivered to readers' </a:t>
            </a:r>
            <a:r>
              <a:rPr lang="en-US" altLang="zh-CN" sz="3600" b="1" dirty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doors</a:t>
            </a:r>
            <a:endParaRPr lang="en-US" altLang="zh-CN" sz="3600" b="1" dirty="0" smtClean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60215" y="4164986"/>
            <a:ext cx="4377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can be read online</a:t>
            </a:r>
            <a:endParaRPr lang="en-US" altLang="zh-CN" sz="36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833880" y="-696595"/>
            <a:ext cx="2451947" cy="56057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extBox 3"/>
          <p:cNvSpPr txBox="1">
            <a:spLocks noChangeArrowheads="1"/>
          </p:cNvSpPr>
          <p:nvPr/>
        </p:nvSpPr>
        <p:spPr bwMode="auto">
          <a:xfrm>
            <a:off x="412914" y="139983"/>
            <a:ext cx="10712860" cy="1241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735" b="1" dirty="0">
                <a:latin typeface="Times New Roman" panose="02020603050405020304" pitchFamily="18" charset="0"/>
                <a:ea typeface="黑体" panose="02010609060101010101" pitchFamily="2" charset="-122"/>
                <a:sym typeface="Times New Roman" panose="02020603050405020304" pitchFamily="18" charset="0"/>
              </a:rPr>
              <a:t>Grammar: Past continuous passive</a:t>
            </a:r>
            <a:endParaRPr lang="zh-CN" altLang="en-US" sz="3735" b="1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  <a:p>
            <a:endParaRPr lang="zh-CN" altLang="en-US" sz="3735" b="1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9" name="矩形 40"/>
          <p:cNvSpPr/>
          <p:nvPr/>
        </p:nvSpPr>
        <p:spPr>
          <a:xfrm>
            <a:off x="0" y="1516956"/>
            <a:ext cx="12191999" cy="521239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6000">
                <a:schemeClr val="accent3">
                  <a:lumMod val="40000"/>
                  <a:lumOff val="60000"/>
                  <a:alpha val="4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152" y="819413"/>
            <a:ext cx="9616404" cy="6661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>
              <a:defRPr/>
            </a:pPr>
            <a:r>
              <a:rPr lang="zh-CN" altLang="en-US" sz="3735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时间状语的使用</a:t>
            </a:r>
            <a:r>
              <a:rPr lang="zh-CN" altLang="en-US" sz="3735" b="1" dirty="0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问题</a:t>
            </a:r>
            <a:endParaRPr lang="zh-CN" altLang="en-US" sz="3735" b="1" dirty="0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2122" y="1751288"/>
            <a:ext cx="10873740" cy="1360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注：过去进行时态的被动语态一般</a:t>
            </a:r>
            <a:r>
              <a:rPr lang="zh-CN" altLang="en-US" sz="3735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不与表示一段时</a:t>
            </a:r>
            <a:endParaRPr lang="en-US" altLang="zh-CN" sz="3735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2" charset="-122"/>
              <a:sym typeface="+mn-ea"/>
            </a:endParaRPr>
          </a:p>
          <a:p>
            <a:pPr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735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   </a:t>
            </a:r>
            <a:r>
              <a:rPr lang="zh-CN" altLang="en-US" sz="3735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间的状语或表示次数的状语</a:t>
            </a:r>
            <a:r>
              <a:rPr lang="zh-CN" altLang="en-US" sz="3735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连用</a:t>
            </a: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，</a:t>
            </a:r>
            <a:r>
              <a:rPr lang="zh-CN" altLang="en-US" sz="3735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这时</a:t>
            </a: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要用完</a:t>
            </a:r>
            <a:endParaRPr lang="en-US" altLang="zh-CN" sz="3735" b="1" dirty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2" charset="-122"/>
              <a:sym typeface="+mn-ea"/>
            </a:endParaRPr>
          </a:p>
          <a:p>
            <a:pPr>
              <a:lnSpc>
                <a:spcPts val="33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735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   </a:t>
            </a:r>
            <a:r>
              <a:rPr lang="zh-CN" altLang="en-US" sz="3735" b="1" dirty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2" charset="-122"/>
                <a:sym typeface="+mn-ea"/>
              </a:rPr>
              <a:t>成时态的被动语态。</a:t>
            </a:r>
            <a:endParaRPr lang="en-US" altLang="zh-CN" sz="3735" b="1" dirty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12906" y="3482213"/>
            <a:ext cx="11678073" cy="23920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indent="0">
              <a:buNone/>
            </a:pPr>
            <a:r>
              <a:rPr lang="en-US" altLang="zh-CN" sz="3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  The campus over there has been built for three years.</a:t>
            </a:r>
            <a:endParaRPr lang="en-US" altLang="zh-CN" sz="373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en-US" altLang="zh-CN" sz="3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sz="3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3735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735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3735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那边</a:t>
            </a:r>
            <a:r>
              <a:rPr lang="zh-CN" altLang="en-US" sz="3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的校园已经建了三年了。</a:t>
            </a:r>
            <a:r>
              <a:rPr lang="en-US" altLang="zh-CN" sz="3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 </a:t>
            </a:r>
            <a:endParaRPr lang="en-US" altLang="zh-CN" sz="373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en-US" altLang="zh-CN" sz="3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  </a:t>
            </a:r>
            <a:r>
              <a:rPr lang="zh-CN" altLang="en-US" sz="3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car has been repaired</a:t>
            </a:r>
            <a:r>
              <a:rPr lang="en-US" altLang="zh-CN" sz="3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3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twice.</a:t>
            </a:r>
            <a:r>
              <a:rPr lang="en-US" altLang="zh-CN" sz="3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373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en-US" altLang="zh-CN" sz="3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(</a:t>
            </a:r>
            <a:r>
              <a:rPr lang="zh-CN" altLang="en-US" sz="3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这辆车已经被修理过两次了</a:t>
            </a:r>
            <a:r>
              <a:rPr lang="zh-CN" altLang="en-US" sz="3735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en-US" altLang="zh-CN" sz="373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 </a:t>
            </a:r>
            <a:endParaRPr lang="en-US" altLang="zh-CN" sz="373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81965" y="165100"/>
            <a:ext cx="5614035" cy="6016625"/>
          </a:xfrm>
        </p:spPr>
        <p:txBody>
          <a:bodyPr>
            <a:noAutofit/>
          </a:bodyPr>
          <a:lstStyle/>
          <a:p>
            <a:pPr marL="514350" indent="-514350">
              <a:lnSpc>
                <a:spcPct val="80000"/>
              </a:lnSpc>
              <a:buAutoNum type="arabicPeriod"/>
            </a:pPr>
            <a:r>
              <a:rPr lang="zh-CN" altLang="en-US"/>
              <a:t>进行重建工作</a:t>
            </a:r>
            <a:endParaRPr lang="zh-CN" altLang="en-US"/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zh-CN" altLang="en-US"/>
              <a:t>变成</a:t>
            </a:r>
            <a:endParaRPr lang="zh-CN" altLang="en-US"/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zh-CN" altLang="en-US"/>
              <a:t>拆除</a:t>
            </a:r>
            <a:endParaRPr lang="zh-CN" altLang="en-US"/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zh-CN" altLang="en-US"/>
              <a:t>木架子</a:t>
            </a:r>
            <a:endParaRPr lang="zh-CN" altLang="en-US"/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zh-CN" altLang="en-US"/>
              <a:t>记者</a:t>
            </a:r>
            <a:endParaRPr lang="zh-CN" altLang="en-US"/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zh-CN" altLang="en-US"/>
              <a:t>清理地面上的垃圾</a:t>
            </a:r>
            <a:endParaRPr lang="zh-CN" altLang="en-US"/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zh-CN" altLang="en-US"/>
              <a:t>使人产生分歧</a:t>
            </a:r>
            <a:endParaRPr lang="zh-CN" altLang="en-US"/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zh-CN" altLang="en-US"/>
              <a:t>最后的故事</a:t>
            </a:r>
            <a:endParaRPr lang="zh-CN" altLang="en-US"/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zh-CN" altLang="en-US"/>
              <a:t>支持</a:t>
            </a:r>
            <a:endParaRPr lang="zh-CN" altLang="en-US"/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zh-CN" altLang="en-US"/>
              <a:t>反对</a:t>
            </a:r>
            <a:endParaRPr lang="zh-CN" altLang="en-US"/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zh-CN" altLang="en-US"/>
              <a:t>编辑</a:t>
            </a:r>
            <a:r>
              <a:rPr lang="en-US" altLang="zh-CN"/>
              <a:t> v. n. (</a:t>
            </a:r>
            <a:r>
              <a:rPr lang="zh-CN" altLang="en-US"/>
              <a:t>人</a:t>
            </a:r>
            <a:r>
              <a:rPr lang="en-US" altLang="zh-CN"/>
              <a:t>)</a:t>
            </a:r>
            <a:endParaRPr lang="en-US" altLang="zh-CN"/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zh-CN" altLang="en-US"/>
              <a:t>纪录片</a:t>
            </a:r>
            <a:endParaRPr lang="zh-CN" altLang="en-US"/>
          </a:p>
          <a:p>
            <a:pPr marL="514350" indent="-514350">
              <a:buAutoNum type="arabicPeriod"/>
            </a:pPr>
            <a:endParaRPr lang="zh-CN" altLang="en-US"/>
          </a:p>
        </p:txBody>
      </p:sp>
      <p:sp>
        <p:nvSpPr>
          <p:cNvPr id="6" name="内容占位符 3"/>
          <p:cNvSpPr>
            <a:spLocks noGrp="1"/>
          </p:cNvSpPr>
          <p:nvPr/>
        </p:nvSpPr>
        <p:spPr>
          <a:xfrm>
            <a:off x="4518660" y="99060"/>
            <a:ext cx="7382510" cy="60166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80000"/>
              </a:lnSpc>
              <a:buAutoNum type="arabicPeriod"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 reconstruction work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 turned into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tear down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wooden stand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journalist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clear away rubbish from the floor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divide people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resulting story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 in favor of ...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 against ...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edit; edition; editor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514350" indent="-514350">
              <a:lnSpc>
                <a:spcPct val="80000"/>
              </a:lnSpc>
              <a:buAutoNum type="arabicPeriod"/>
            </a:pP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documentary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Into a new era/ˈɪərə//ˈerə/ </a:t>
            </a:r>
            <a:endParaRPr lang="en-US" altLang="zh-CN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87375" y="880110"/>
            <a:ext cx="2760345" cy="54070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50858" y="1764030"/>
            <a:ext cx="637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libri" panose="020F0502020204030204" charset="0"/>
                <a:cs typeface="Calibri" panose="020F0502020204030204" charset="0"/>
                <a:sym typeface="+mn-ea"/>
              </a:rPr>
              <a:t>What is the passage about?</a:t>
            </a:r>
            <a:endParaRPr lang="en-US" altLang="zh-CN" sz="3200" b="1" dirty="0"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63975" y="2454275"/>
            <a:ext cx="7515642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</a:rPr>
              <a:t>China has entered into a new era since the  implementation(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</a:rPr>
              <a:t>实施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</a:rPr>
              <a:t>) of the reform and opening-up policy (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</a:rPr>
              <a:t>改革开放政策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</a:rPr>
              <a:t>) and will continue to move forward.</a:t>
            </a:r>
            <a:endParaRPr lang="en-US" altLang="zh-CN" sz="3200" b="1" dirty="0">
              <a:solidFill>
                <a:srgbClr val="FF0000"/>
              </a:solidFill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Into a new era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64075" y="880110"/>
            <a:ext cx="12103100" cy="5831205"/>
          </a:xfrm>
        </p:spPr>
        <p:txBody>
          <a:bodyPr>
            <a:noAutofit/>
          </a:bodyPr>
          <a:lstStyle/>
          <a:p>
            <a:pPr marL="514350" indent="-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implement the reform and </a:t>
            </a:r>
            <a:r>
              <a:rPr lang="en-US" altLang="zh-CN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opening-up policy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en-US" altLang="zh-CN" sz="2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514350" indent="-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start out on a journey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514350" indent="-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pave the way for   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514350" indent="-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fully-modernized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514350" indent="-5143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socialist country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break </a:t>
            </a: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new ground    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ongoing 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share the fruits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alongside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The Belt and Road Initiative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a new dawn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cs typeface="Calibri" panose="020F0502020204030204" charset="0"/>
                <a:sym typeface="+mn-ea"/>
              </a:rPr>
              <a:t>lead into a new era of prosperity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1815" y="880110"/>
            <a:ext cx="4284345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lnSpc>
                <a:spcPct val="100000"/>
              </a:lnSpc>
              <a:buClrTx/>
              <a:buSzTx/>
              <a:buFontTx/>
              <a:buAutoNum type="arabicPeriod"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实施改革开放政策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alibri" panose="020F0502020204030204" charset="0"/>
            </a:endParaRPr>
          </a:p>
          <a:p>
            <a:pPr marL="514350" indent="-514350" algn="l">
              <a:lnSpc>
                <a:spcPct val="100000"/>
              </a:lnSpc>
              <a:buClrTx/>
              <a:buSzTx/>
              <a:buFontTx/>
              <a:buAutoNum type="arabicPeriod"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开启了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alibri" panose="020F0502020204030204" charset="0"/>
            </a:endParaRPr>
          </a:p>
          <a:p>
            <a:pPr marL="514350" indent="-514350" algn="l">
              <a:lnSpc>
                <a:spcPct val="100000"/>
              </a:lnSpc>
              <a:buClrTx/>
              <a:buSzTx/>
              <a:buFontTx/>
              <a:buAutoNum type="arabicPeriod"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为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……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铺平道路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alibri" panose="020F0502020204030204" charset="0"/>
            </a:endParaRPr>
          </a:p>
          <a:p>
            <a:pPr marL="514350" indent="-514350" algn="l">
              <a:lnSpc>
                <a:spcPct val="100000"/>
              </a:lnSpc>
              <a:buClrTx/>
              <a:buSzTx/>
              <a:buFontTx/>
              <a:buAutoNum type="arabicPeriod"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全面现代化的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alibri" panose="020F0502020204030204" charset="0"/>
            </a:endParaRPr>
          </a:p>
          <a:p>
            <a:pPr marL="514350" indent="-514350" algn="l">
              <a:lnSpc>
                <a:spcPct val="100000"/>
              </a:lnSpc>
              <a:buClrTx/>
              <a:buSzTx/>
              <a:buFontTx/>
              <a:buAutoNum type="arabicPeriod"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社会主义国家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alibri" panose="020F0502020204030204" charset="0"/>
            </a:endParaRPr>
          </a:p>
          <a:p>
            <a:pPr marL="514350" indent="-514350" algn="l">
              <a:lnSpc>
                <a:spcPct val="100000"/>
              </a:lnSpc>
              <a:buClrTx/>
              <a:buSzTx/>
              <a:buFontTx/>
              <a:buAutoNum type="arabicPeriod"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开辟新天地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alibri" panose="020F0502020204030204" charset="0"/>
            </a:endParaRPr>
          </a:p>
          <a:p>
            <a:pPr marL="514350" indent="-514350" algn="l">
              <a:lnSpc>
                <a:spcPct val="100000"/>
              </a:lnSpc>
              <a:buClrTx/>
              <a:buSzTx/>
              <a:buFont typeface="+mj-lt"/>
              <a:buAutoNum type="arabicPeriod" startAt="7"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仍在进行的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alibri" panose="020F0502020204030204" charset="0"/>
            </a:endParaRPr>
          </a:p>
          <a:p>
            <a:pPr marL="514350" indent="-514350" algn="l">
              <a:lnSpc>
                <a:spcPct val="100000"/>
              </a:lnSpc>
              <a:buClrTx/>
              <a:buSzTx/>
              <a:buFont typeface="+mj-lt"/>
              <a:buAutoNum type="arabicPeriod" startAt="7"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分享果实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alibri" panose="020F0502020204030204" charset="0"/>
            </a:endParaRPr>
          </a:p>
          <a:p>
            <a:pPr marL="514350" indent="-514350" algn="l">
              <a:lnSpc>
                <a:spcPct val="100000"/>
              </a:lnSpc>
              <a:buClrTx/>
              <a:buSzTx/>
              <a:buFont typeface="+mj-lt"/>
              <a:buAutoNum type="arabicPeriod" startAt="7"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与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……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一起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alibri" panose="020F0502020204030204" charset="0"/>
            </a:endParaRPr>
          </a:p>
          <a:p>
            <a:pPr marL="514350" indent="-514350" algn="l">
              <a:lnSpc>
                <a:spcPct val="100000"/>
              </a:lnSpc>
              <a:buClrTx/>
              <a:buSzTx/>
              <a:buFont typeface="+mj-lt"/>
              <a:buAutoNum type="arabicPeriod" startAt="7"/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一带一路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”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倡议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alibri" panose="020F0502020204030204" charset="0"/>
            </a:endParaRPr>
          </a:p>
          <a:p>
            <a:pPr marL="514350" indent="-514350" algn="l">
              <a:lnSpc>
                <a:spcPct val="100000"/>
              </a:lnSpc>
              <a:buClrTx/>
              <a:buSzTx/>
              <a:buFont typeface="+mj-lt"/>
              <a:buAutoNum type="arabicPeriod" startAt="7"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新的黎明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alibri" panose="020F0502020204030204" charset="0"/>
            </a:endParaRPr>
          </a:p>
          <a:p>
            <a:pPr marL="514350" indent="-514350" algn="l">
              <a:lnSpc>
                <a:spcPct val="100000"/>
              </a:lnSpc>
              <a:buClrTx/>
              <a:buSzTx/>
              <a:buFont typeface="+mj-lt"/>
              <a:buAutoNum type="arabicPeriod" startAt="7"/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Calibri" panose="020F0502020204030204" charset="0"/>
              </a:rPr>
              <a:t>开启一个繁荣发展的新时代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alibri" panose="020F0502020204030204" charset="0"/>
            </a:endParaRPr>
          </a:p>
          <a:p>
            <a:pPr marL="514350" indent="-514350" algn="l">
              <a:lnSpc>
                <a:spcPct val="100000"/>
              </a:lnSpc>
              <a:buClrTx/>
              <a:buSzTx/>
              <a:buFont typeface="+mj-lt"/>
              <a:buAutoNum type="arabicPeriod" startAt="7"/>
            </a:pP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Calibri" panose="020F050202020403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" name="矩形 40"/>
          <p:cNvSpPr/>
          <p:nvPr/>
        </p:nvSpPr>
        <p:spPr>
          <a:xfrm>
            <a:off x="0" y="878024"/>
            <a:ext cx="12192847" cy="133561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6000">
                <a:schemeClr val="accent3">
                  <a:lumMod val="40000"/>
                  <a:lumOff val="60000"/>
                  <a:alpha val="4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48763" name="TextBox 8"/>
          <p:cNvSpPr txBox="1"/>
          <p:nvPr/>
        </p:nvSpPr>
        <p:spPr>
          <a:xfrm>
            <a:off x="7824865" y="519659"/>
            <a:ext cx="114924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4818" name="AutoShape 2" descr="data:image/jpeg;base64,/9j/4AAQSkZJRgABAQAAAQABAAD/2wBDAAsJCQcJCQcJCQkJCwkJCQkJCQsJCwsMCwsLDA0QDBEODQ4MEhkSJRodJR0ZHxwpKRYlNzU2GioyPi0pMBk7IRP/2wBDAQcICAsJCxULCxUsHRkdLCwsLCwsLCwsLCwsLCwsLCwsLCwsLCwsLCwsLCwsLCwsLCwsLCwsLCwsLCwsLCwsLCz/wAARCAC0ASUDASIAAhEBAxEB/8QAGgAAAwEBAQEAAAAAAAAAAAAAAAECAwQFBv/EADoQAAEDAwIDBgMHAwQDAQAAAAEAAhEDEiEEMUFRYQUTInGBkTKhsQYUI0JywdFSYuEVgpLwU3PC8f/EABgBAQEBAQEAAAAAAAAAAAAAAAABAgMF/8QAJBEBAQEAAgICAQQDAAAAAAAAAAERAiESMQNBUQQTIvBx0fH/2gAMAwEAAhEDEQA/APqrjzKVzuZSlCrJ3HmUrncylKJQO48yi48ykhA7jzKLjzKmUSiHc7mUXHmUkIHceZRceZUyiUQ7jnJRceZSSJRVXHmUrncyplNUFzuZRc7mUkpRVS7mUpdzKUolEO53MoudzKlEoAuPMoudzKRSVU7ncyi48ykhUO48yiXcylKFA7ncylc7mUkIKudzKVzuZSlCBku5lEu5lJCKLncyi53MpEpSiaoOPMoUgoQdaEkLCmkhKVA0SlKFQIQkgaEkkTDQkhDDlJCUq6HzSQlKgaEpCJVMCEpRJRMNIpIQPgkkhaU5SQhQNJKUSgChCSIaEkJq6EJIVQykhIqBgoSCFR2SEKULm0cpShCAlEpShA0JIQCJQUkDlJJCBpSlKCqCUkIQCJQkgaEkIHKJSSlVDlKUJKKaEkIhpIQqBCPZKUQ0kp6IlA0JEpKhykkiUDBCFMoQdspSkSElhpSSSEFJJSEpQUhTIRIQDnsbhzwCeBMJ/wDcLg1Rmof0gLpomaVKMCwCPLCudJL22SKUpKKcpJSiUDQpQgaEkIBEpIQMkx7IWLqzb2sMiHwT5haKikpSRKgcolShUNGUpSlBSSUolA0pSQiGhTIRKBoSlIlAwhIIRGteq+mGloGSZu6Lm++1uTPKD/KvVnws83fRcEq8ZqWu373Vjdg9P5KqlqnF0VHANIOQIgrgLjhAPVa8U17IIIBGxEhNeT94riIqOECBEbL0KbyadMkyS1pJ5mFizGpdaqHVabMPcGnfKC7BzwK857nOEkyZIykmluLrvuqvI2BABHILq07rqTf7SW+i88unz/wunT1GMaWuJBL8b5kQtWdMy9u1KVFyLhzCw6LSJXFX1DmvaKdTw2ibYOZ5rEarUSBfguHBvEjoteNZvKR6U4PkV5hrVD+d3uV06mq9gZY4tlxBiNoXCStcYzyr0dM8upy4km9wk+i3lcmlP4R/W79lvKzy9tT00ylOD0XlVahdUqEndxETywu2i8uosJ3Ac3zjCXjh5b05qjnh15dJLgTzkLupPvpscTkzJ8jC4KpFvkQunTu/Bp9LvqrZ0zxvbplJRci5ZdFolc9ao5obaYOdllRq1HVAHOJEHBPJXE12IlRciVFXKUqZ6pSguUpU3BKURcoUXJXK4asolRKUpia0BQouQmGlqXS1vm76LhldNdwc1pBkSY9lyStTpmqlAKknb1QCtayqV6DXuFKjYJPgEb4jK8ySuh7j3NKJHw5B5BS9tS47y4wd9jwK894cJDgQZ2OCsu9q/wDkf/yKJJncmZJ5qSYW6ucmdk2/Ez9TfqodImZHmkHDqqy9QlY1a4ZLS2ZHPmFIeCAZxErCuZdvwCzjdrMkHOVAPib+ofVElTOR5haYdurOGfqP0XGSqqOJ33k8VnKs6L3279K4d0f1H6Bb3Lj07oYRn4j+y2uWL7al6cTjLndSfquzTu/B8i9cDjk54lUCbWgE/mnPVbs2MS5Wr3eE+a6NO78Jvm76rhJ3C1ZUcGtAO08OqlnSy5XRWrPaWhuMTMfysm6isXtl0gkAggRB8lnUeXFvEhsH3UN+Jv6h9Uw12VnfD/uWVFxD2/7voiqcj1WTHQ4HlJ+SK6qtc07YbMzuYhFLUGoXC2CADgzuuB7y5zjzM7zErXTuy79I+qudJvbtc+ASeCz+8tH5T8lFQmx3kuUlTGteleCJ4ROVn3zeqzbUDmY4NgrJx3KYa7A4EAhFy4RXqNAAtgdF0XYBJGQmJrW5ErG8HYynd1CmLrWULO4cvmhEZOce7YPbyWUpk4Uz1VDJ29UpSnb1SlVlUrV5mkzO0LINeYPDOVRutDbZjmFGokGEr3czhMkhsER5BuVmqjQ1HkAFzoBwCcILjB8h9VmZCeT7INqT4IM7g+6dUznoFi0wROwTc6Rid1FOVE59QnDp2+Y/lLu6u8YngQqiiTcQdpScCDtHJN1xa2G5k4Cgh0CQ7E8FBYc4QASJ5FUKrxHiKyknMBEneEATlMHCVzOQDum3zRgbq6ipCbZjAPookJ4EQXDylFNzlIdBB6p2zuYMT4oSLTzG/MIY0NUmJg+6QcCDmVkWvjEf8gm0EAgxuOKBOOShp3ytg5nAgHpAPuk5oIG3yymmfag78Jwu9FlKqxojxGMHgk4NGRgclFw2uyNgqe6RgzusYduMjnlUJODM8MKoFpcTEyoLANy7/jGfUqpYd3geYd/8goimOAJkgY4qnPjIAM+ayugzj5pklzWnoTj2UVYqf9lCyBA4j3CFcFF36fYcUSNgB6LPvGQS4GeER9Ed43EEA8iNvX/CyroDW905xcQ4HaY4xgLI1G5gunzKzuJ3MDnhWWsiWuHUcfRA7nRJJHqUu86+6GzOSQOduD6bKXPpDY9NgP2QXdPFkIG8jywFndSOzXEgc/8ACg1A0+EbmDJlB0EOHHHsPqkQf6hjKwNR2x5Dpn1SyTBPrIk/NUaHByQM80BwaSCZ8lLWAteX3QOAEcOJTDGGC0gA5y6YHshg73BGY4icesKmuaYlsDh4iERbm/AGQARnlus++aHEEnzKGNCaZ2GerifqFN4w0jj+VxMeYUiq8k2tcQN7In6LN1VziS2nHOck+f8A+INrmEHBHk4/RAIGzwfSPqsQXRswA7w6D6ZVkxNoMQDlwdE8TsgoF08DGJ/lM3EZmRwA/lZXNnDiYbPwxnjxP0T+KSMgQTkD6ojUbE7RwdufJE8REx1WBIJMGACTJIOB5J3NyZkHY+LyQatc7icfPpKDBOCSeMfvCguEeK6P7Z/dTLDADjiIHH1hBqSBgHaSZx7KMyZ3OR/0rJ7Td4ZPlPugXA8SRmNzHUIOlvdgAumflKl5dcSBIWJq4wA1pJJAHFEvIxMcOZQbl+BuFBfIt67rIOe5waDJJiBzVNa9xfBb4SQc7HrKo1En8wziSePmpioPzerThAfjIuMluHENBHEiP3UkF0ulgHIOke5MqDUOfj4SJjzQXNBAIddJ2g/JYmrYIlp94QXkiRPLEwi9Nrzm1zh/VjePJF88XclgHw03A+ef5U3CM4Gw3z7qo3kH/pQs5CENQ57iZEnPqrD4tl2SSCLZj1lZeEfmF3ANyT6pCAW8RJwGnKg6u9Y0HxSRw478ICQrnZx5C6MwsCSAPEOkiIQ808TJJEkiBOev8KNNzUnLbgBg7D1wApNR/EidhhuOsgLnD6bcgPxtLhj5K2F1Q2U2nJ2GZPWUwa96Wx4oI5HaegTNZx+J8iZ5+hWbwQLXsZOCTAMjbcFZueAbe7Zx2un5FVGwnxSWkkzmdvNJwIcJAPlChlQRkWtbGANx6lWHOmwV+7Y6TLmktGOTZKCwQLw/OY8JDfdLvQPCxz7SIEkR8lFZjmG7v6TyRmwVBEgHZ7GrIVD/AEz+kDf1URt3tYEhzAWxmAJjnKhrwXAONoJ3iYWYgRLSTvn/AAmHEkywicASZPlgqjrZR1VYE0WuqEQTFjfCdsuMekrN9PUUfDWpuY45h9txB2PhJwqpV6tNjbalWmMEtZs4jkAoq1atQve4tNRzgXuq4c5oEAf9Cz210qTEvaC2YyR7TKdj7jbIYcNl4JE9VizU1KRtyGiJAiD5cEd4S4mSYJLYmcjiCN1pG7xWkhwYf1FpjqCz+FzE4MEASdpg++VQfVgYdHMkZ+ayc8k1DABwB5dEmo0BbIDyZOPEQABstSWtaWgsLAcEiXe8ri7wzdkuEkkkkrenUe74bxtIy4GPREV3rBvO88s8xxTvJIItgTDhifU5SbEude0hxy1/hPoMoc+m2GkAtzNrhx4Qirvpta64ODh+VrmkeqloLvEXMBcTaSTgDgQFEUi0vDSAMQZDZHM7Ie4MLQ0ANzEEQeG4JQaBonBpu5wXAn1hXb4TDABGSXbciBKmkG2ucHgSebTB8iVD6xBgFpJtmGsGOEuBKL0b2kGTYSMy1wke5QHkGRtJkxPzWdSQXGSbpIADYjpxRRp1K1WhQo031a9Z7adKiww99R2A0E48/wCAh/hoXA7vJycCcdCokwA3ABODmfdfSv7C+zXY9Ng7f7Te/WvY150ehLj3fH8nijqSAeC5jovstr5Z2Rr3s1QBLdNqw5lWpGTZ3hIJ6B09F0nxc/Hz8bjn+5w8vDym/h4RbUmCLc7zv+yYc4FhddvMg7QnUaKD30ahe17HEZAt5rN1WqHeFzjw8PFY1t0yBPxYgic3TvNrpx5LOoHAjwGJEwP8ysWiq4mHBpAB8ZLd+RTawuzL3CYBZ4veJKmDaxv9TvSP3KFIYz+ip1lhlCIwqn8QRiA3ZWahcAPWecqDTqNhxNIZ3NRhjPIFJ0GSXMdPIkZPpCLFvhoJLjeAIAALY5zP7LK4yCmA9jgTAAzwdIPlhUXUjOTMZk5KDQtuOG+GJkYzvCQp1JAGCSSJIEcsypNR57s3mGzGBAjkOaV7HnxDOSJO/wCyDaRTEOI43Bs5O8goIouEiC4xAEZPGTIPyWDgBZkeIWtggz7JBrhAujNxjJ9JRWrbg4GNhBJP0hAPeOMDY7EEg+igza4gF1rSSZExttKgVa4Ej5NGI8giVux3jLX0pk4Lg6Z81YZWAFoY6XOaWsd4werDBj0K526ogeKTwgOgEdQrmi5oLZEkNEuOHHcRCgste1wa9x4G1p4/3bFKGlxBc7M7OwPM7qbGAhxrNxwAnfgQh9FjPEXuaC0uju8EEbiXbIsaWWYDwWnaHYnfEpuax0BsB12YZMjnMrnqGmWi2oMMDrQHAzx3H7qb60DBIjg2RHmia1ql1IFoJgnLrRjoCsbKwDXfldsbmz7TKHkOjEAxcJu26rZvjaGkNLRIAa8yJEkQMKp7DqjYa4gTAaeGwjYYSaWukktAAOHDB6JuDAALgQdr8mOhUzRaQGuaDGYbgeU5RWp7o7kNgQAwU2j3AWTnEgzsBgjP+FLu8dEvvDZEhto9ZCoUmxMO4S0kbHMhDEFzNxdMxw+q2p1HMaBIJJxtHPMqXMaQbbAYhoEmI5oax8QRTBgw7bbPEIjR+pecAwNzBmOfBZy265/ibGQBHoTEqYeM3tESM+/EqCXeB18gkCRMD3RWzbHH4wwiTEk46EiFQcwyDXBAOxptBkDfM4UHSljS+9hbiXNLiGk4yCAp7qh4gH1Q+Py03OnlEINLXXxSpGsXFrGtYby4nZowMr2uzdbofstq3do9rUbiNNUp0qekcKlSjVf8RJeQNvCYJiSvH0VehoNTS1GsLhp2NqwXUX1abKrqTmUq1agwhzmNcQXAOz1iD36/tX7D9oUtPT1OnqayhpnACnS0Ooo6mq+tWp6io/S131fBRE1AaZyZwch1OZb6jXHPevao/azs/tFzK7fs52bXq6pzIcSypUq1HEMALnUpnhle12r2h9nexKWm+9dj9n1O1DTZWOn0lGhFF24cazmSOhicbL577M9nGp2z2ZrtNo2f6SatYjU6PQ1tHo3aijRcC5tCvVe8CbRPhBLTAkS7n1/ZXbvbPbHaz3Ua1DTHW6htXWaljmU2UWPLB3QfBcbRDQBHVezw4/p/l8d/jJNvf3+Hi8r+o+K8s/lbcnU6n5Ydr1fvI7P11GkKX+o0GVu6m6wuzaHEZjnC80s1Hdh9UPDZMXMePUEiMrs7araWpXpUdM4N02ipN09EDxYYA3BB6fVeQ11KTMOLgQHXnBjk5eRctuPYm5PL22dV0rRbFR7gD8UATONjKqlXaA6KLmmcAOAbHo2fmoFAvyWuPIUy0z1kEqzTexlltRtucgghRc+2raj3CWsfH/sI9gWyhcto4mt/xIB6jCFMO22mdoatFzdQyuKoJLajTeyeEsccciQu6tp9E9tE0nU/xJaGsMPlrZn8Q24815Yc0tubuNwOQSFarhzQGhjnEgmAQ4AEAfVYu/TfTvfoARWsZVLqJBqMuplzKbmXB7i10ZzEf4XEacYFSRyIB4cZCyqF7Xk02ubc4QQSDJzBIROqtuc18EEGQTgccZVms3FPY9oBLmw7ItkH2KkOIBIaHCJuiY81i+oXgcxAEcgrbXcyAPy3FsRAcRuQN1pmmXXW422gfVWHG0ZN4dIIjbkAs6NUNg1GioBIjPzIVtqUJ8TDYQ7LXW2mOg/ZNCFRzQ2RkOJDiAInkFTe8abnbGDGCYnGDhVR7uuGNbWDXgQ41TTawGC7dxGOAVCjW4VGOpl1gex2JIuIh1uQMpq5qaj2vLnGLnf2NGR5Qsw9gay66Jc4Nacg8wte4c228tYGucDc+leQM/AHTlS7uHmGOawm4Av8O3Lmp5L40+8NWmGgEwceEAjrgJRWBEhzWnBwf3WzacWy5pgQRTdi6I+IKPxajbWP+ItsFQkGZgCQYTyLxIUotqE5BByZztspc9ziWi4icwNvNaO0/aNMDvNDqxvDu6c5l0bl7Jb5ZXG/vS67xNdgAEmbhhalZrpttLopveNmlpAA+RVCnUdlhsz8LzBHDjB+Sf3yqKIZ910ZrQWmsRUucOcX2T/tUmtVw4PY1x+OKbbSeGBhRTdp6xbLnsgAFouZdHItun5LMU3GLby7jLds/wBshU0VHtee/oXCYBcATguxcAEEtHeNcWl4a1odTcC0mYmWuRKbxXp5qUnh10+Jpt5wcceCycagBdUpVGtcPC51NwHuRHzQcEOqurBrg2HkE+JuIbeROOq3IokO7rWwHG0sq6VwOTMS1zsFNPbEFhgse0kwQJO/rhXc9odc52eEmJTtq07AaVJwGZYGyZ/qESrmjDjV0laQQQGOtpgHoGx7lXV6cnfSAACTMGMgk4hMGu02i5pbkNGIlbQ0jwUa4dm21mBxA2AhZOdWABc3JxcRUORiMKamFUc9pFxJP0/b5oFSsI7u9wtkgNJbzIIyFp3VYlrWTULQXBjGvBJO+HFN1OoxpFQGmYuttby4AQVrUxhUq1A1gtru7wmm2lSa55LiC61rG+WcLCjW09J9N1OjqDe9zabO5fFQ0yJaIz0dG3quzSnU0q9HUaPWN0+ppF5Y91APLA9hpm24kSQeS6K2s7eqMFCprdJUo2ClYNJSN1NmWhzQBxzE+cjC6cfDO2M5Ox3237R0Xdabs5lTs+jp2PZU0tWmKw70OMm2q0FoHIDqd8cWu+1vbfaNGdVqdQdM4uZ+DRFKi6AJaXM34SJR/qv2iYzuhrJcGGn3h0jTUNO2LS4467b+SP8AVvtE5zGntGmDf3gv0lFgmBPhDYzAkRwWvH4v7v8Apd5/3/rz9NWOpqMo0BVfVffa2yJDRJyTHNdNSnqKOalN7MbOYcHO3BaVtXr9WGN1naNN4l1Vv3bSNDmPIdTAc8lh2JwDt5Ym2iaRadWwVLWMBqUqzRc110iy7fbdc+eb0vH12wDgd6Je45cQHXiRuLVq0OYwSyq1zgbD3zm44S2390gatOHsqTUyXd27LBxBBE/JYP1VYtbdULrSYkGWrLTdztSTmvUJ61HfuULAF7xdY7rDHHPmEIa9Cvp6QfUY0FrbbjaSJIE5RT09L7tTqS+6x1SLpAcJ4FCFzacZe9wbcZjn5rroMuYfE8S4NIa4iRHRCFUZVB3LtXTZ8IoXZyZIjcrkDg99tlNvhaZawTOBxlCFWft0WySJcABs0ls+cJaqlTo0tPUYPE9oJJJOTJwEIRpjQuqVmgvc254BsgYcc4Ij5L1Kul047sWk3ETJ89kIWK1xY1NPQZ3IDZDqjQZJOIJWZo0g5oDcRPBCFGl9zTL6mCLXGIMcFzOljWBrnRGxKEKhOH4d+ZxiTGOgMKHE+ETgBsdEIWoxyUCS1riclxHTCTScGc3QhCrB3vddJGNoAG3ks5Ie0AmCJPshCkK6WVHBuzTaARcJ+ql2s1VMd2xwDerWk7cyJQhSER39ckzUds3Yx9FtTfLmtLGEROQZkdQUIVaW6rXyBWqhuDaKj4+ZSsaQ0m4nPxOcR9UIRFmjTLKBggvrim6D+Wxx/Zcr5Bqi4w0tA9Z3QhCszueEBuy0EloknLx8kIVWN/EaTiXOwXxkwIXOHu72izHDxFrS8C6MOIlCEGms01Kg1j6d4LiZlxIz5rlc5xp0iY2dsANjxgShC3Ga9HsWhR1mrqUNQxrqbdLUqjABuZtJhZv/AAnAU/ADcPDjExsEIWa3PSgMe/BvM9EIQubb/9k=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4822" name="AutoShape 6" descr="data:image/jpeg;base64,/9j/4AAQSkZJRgABAQAAAQABAAD/2wBDAAsJCQcJCQcJCQkJCwkJCQkJCQsJCwsMCwsLDA0QDBEODQ4MEhkSJRodJR0ZHxwpKRYlNzU2GioyPi0pMBk7IRP/2wBDAQcICAsJCxULCxUsHRkdLCwsLCwsLCwsLCwsLCwsLCwsLCwsLCwsLCwsLCwsLCwsLCwsLCwsLCwsLCwsLCwsLCz/wAARCAC0ASUDASIAAhEBAxEB/8QAGgAAAwEBAQEAAAAAAAAAAAAAAAECAwQFBv/EADoQAAEDAwIDBgMHAwQDAQAAAAEAAhEDEiEEMUFRYQUTInGBkTKhsQYUI0JywdFSYuEVgpLwU3PC8f/EABgBAQEBAQEAAAAAAAAAAAAAAAABAgMF/8QAJBEBAQEAAgICAQQDAAAAAAAAAAERAiESMQNBUQQTIvBx0fH/2gAMAwEAAhEDEQA/APqrjzKVzuZSlCrJ3HmUrncylKJQO48yi48ykhA7jzKLjzKmUSiHc7mUXHmUkIHceZRceZUyiUQ7jnJRceZSSJRVXHmUrncyplNUFzuZRc7mUkpRVS7mUpdzKUolEO53MoudzKlEoAuPMoudzKRSVU7ncyi48ykhUO48yiXcylKFA7ncylc7mUkIKudzKVzuZSlCBku5lEu5lJCKLncyi53MpEpSiaoOPMoUgoQdaEkLCmkhKVA0SlKFQIQkgaEkkTDQkhDDlJCUq6HzSQlKgaEpCJVMCEpRJRMNIpIQPgkkhaU5SQhQNJKUSgChCSIaEkJq6EJIVQykhIqBgoSCFR2SEKULm0cpShCAlEpShA0JIQCJQUkDlJJCBpSlKCqCUkIQCJQkgaEkIHKJSSlVDlKUJKKaEkIhpIQqBCPZKUQ0kp6IlA0JEpKhykkiUDBCFMoQdspSkSElhpSSSEFJJSEpQUhTIRIQDnsbhzwCeBMJ/wDcLg1Rmof0gLpomaVKMCwCPLCudJL22SKUpKKcpJSiUDQpQgaEkIBEpIQMkx7IWLqzb2sMiHwT5haKikpSRKgcolShUNGUpSlBSSUolA0pSQiGhTIRKBoSlIlAwhIIRGteq+mGloGSZu6Lm++1uTPKD/KvVnws83fRcEq8ZqWu373Vjdg9P5KqlqnF0VHANIOQIgrgLjhAPVa8U17IIIBGxEhNeT94riIqOECBEbL0KbyadMkyS1pJ5mFizGpdaqHVabMPcGnfKC7BzwK857nOEkyZIykmluLrvuqvI2BABHILq07rqTf7SW+i88unz/wunT1GMaWuJBL8b5kQtWdMy9u1KVFyLhzCw6LSJXFX1DmvaKdTw2ibYOZ5rEarUSBfguHBvEjoteNZvKR6U4PkV5hrVD+d3uV06mq9gZY4tlxBiNoXCStcYzyr0dM8upy4km9wk+i3lcmlP4R/W79lvKzy9tT00ylOD0XlVahdUqEndxETywu2i8uosJ3Ac3zjCXjh5b05qjnh15dJLgTzkLupPvpscTkzJ8jC4KpFvkQunTu/Bp9LvqrZ0zxvbplJRci5ZdFolc9ao5obaYOdllRq1HVAHOJEHBPJXE12IlRciVFXKUqZ6pSguUpU3BKURcoUXJXK4asolRKUpia0BQouQmGlqXS1vm76LhldNdwc1pBkSY9lyStTpmqlAKknb1QCtayqV6DXuFKjYJPgEb4jK8ySuh7j3NKJHw5B5BS9tS47y4wd9jwK894cJDgQZ2OCsu9q/wDkf/yKJJncmZJ5qSYW6ucmdk2/Ez9TfqodImZHmkHDqqy9QlY1a4ZLS2ZHPmFIeCAZxErCuZdvwCzjdrMkHOVAPib+ofVElTOR5haYdurOGfqP0XGSqqOJ33k8VnKs6L3279K4d0f1H6Bb3Lj07oYRn4j+y2uWL7al6cTjLndSfquzTu/B8i9cDjk54lUCbWgE/mnPVbs2MS5Wr3eE+a6NO78Jvm76rhJ3C1ZUcGtAO08OqlnSy5XRWrPaWhuMTMfysm6isXtl0gkAggRB8lnUeXFvEhsH3UN+Jv6h9Uw12VnfD/uWVFxD2/7voiqcj1WTHQ4HlJ+SK6qtc07YbMzuYhFLUGoXC2CADgzuuB7y5zjzM7zErXTuy79I+qudJvbtc+ASeCz+8tH5T8lFQmx3kuUlTGteleCJ4ROVn3zeqzbUDmY4NgrJx3KYa7A4EAhFy4RXqNAAtgdF0XYBJGQmJrW5ErG8HYynd1CmLrWULO4cvmhEZOce7YPbyWUpk4Uz1VDJ29UpSnb1SlVlUrV5mkzO0LINeYPDOVRutDbZjmFGokGEr3czhMkhsER5BuVmqjQ1HkAFzoBwCcILjB8h9VmZCeT7INqT4IM7g+6dUznoFi0wROwTc6Rid1FOVE59QnDp2+Y/lLu6u8YngQqiiTcQdpScCDtHJN1xa2G5k4Cgh0CQ7E8FBYc4QASJ5FUKrxHiKyknMBEneEATlMHCVzOQDum3zRgbq6ipCbZjAPookJ4EQXDylFNzlIdBB6p2zuYMT4oSLTzG/MIY0NUmJg+6QcCDmVkWvjEf8gm0EAgxuOKBOOShp3ytg5nAgHpAPuk5oIG3yymmfag78Jwu9FlKqxojxGMHgk4NGRgclFw2uyNgqe6RgzusYduMjnlUJODM8MKoFpcTEyoLANy7/jGfUqpYd3geYd/8goimOAJkgY4qnPjIAM+ayugzj5pklzWnoTj2UVYqf9lCyBA4j3CFcFF36fYcUSNgB6LPvGQS4GeER9Ed43EEA8iNvX/CyroDW905xcQ4HaY4xgLI1G5gunzKzuJ3MDnhWWsiWuHUcfRA7nRJJHqUu86+6GzOSQOduD6bKXPpDY9NgP2QXdPFkIG8jywFndSOzXEgc/8ACg1A0+EbmDJlB0EOHHHsPqkQf6hjKwNR2x5Dpn1SyTBPrIk/NUaHByQM80BwaSCZ8lLWAteX3QOAEcOJTDGGC0gA5y6YHshg73BGY4icesKmuaYlsDh4iERbm/AGQARnlus++aHEEnzKGNCaZ2GerifqFN4w0jj+VxMeYUiq8k2tcQN7In6LN1VziS2nHOck+f8A+INrmEHBHk4/RAIGzwfSPqsQXRswA7w6D6ZVkxNoMQDlwdE8TsgoF08DGJ/lM3EZmRwA/lZXNnDiYbPwxnjxP0T+KSMgQTkD6ojUbE7RwdufJE8REx1WBIJMGACTJIOB5J3NyZkHY+LyQatc7icfPpKDBOCSeMfvCguEeK6P7Z/dTLDADjiIHH1hBqSBgHaSZx7KMyZ3OR/0rJ7Td4ZPlPugXA8SRmNzHUIOlvdgAumflKl5dcSBIWJq4wA1pJJAHFEvIxMcOZQbl+BuFBfIt67rIOe5waDJJiBzVNa9xfBb4SQc7HrKo1En8wziSePmpioPzerThAfjIuMluHENBHEiP3UkF0ulgHIOke5MqDUOfj4SJjzQXNBAIddJ2g/JYmrYIlp94QXkiRPLEwi9Nrzm1zh/VjePJF88XclgHw03A+ef5U3CM4Gw3z7qo3kH/pQs5CENQ57iZEnPqrD4tl2SSCLZj1lZeEfmF3ANyT6pCAW8RJwGnKg6u9Y0HxSRw478ICQrnZx5C6MwsCSAPEOkiIQ808TJJEkiBOev8KNNzUnLbgBg7D1wApNR/EidhhuOsgLnD6bcgPxtLhj5K2F1Q2U2nJ2GZPWUwa96Wx4oI5HaegTNZx+J8iZ5+hWbwQLXsZOCTAMjbcFZueAbe7Zx2un5FVGwnxSWkkzmdvNJwIcJAPlChlQRkWtbGANx6lWHOmwV+7Y6TLmktGOTZKCwQLw/OY8JDfdLvQPCxz7SIEkR8lFZjmG7v6TyRmwVBEgHZ7GrIVD/AEz+kDf1URt3tYEhzAWxmAJjnKhrwXAONoJ3iYWYgRLSTvn/AAmHEkywicASZPlgqjrZR1VYE0WuqEQTFjfCdsuMekrN9PUUfDWpuY45h9txB2PhJwqpV6tNjbalWmMEtZs4jkAoq1atQve4tNRzgXuq4c5oEAf9Cz210qTEvaC2YyR7TKdj7jbIYcNl4JE9VizU1KRtyGiJAiD5cEd4S4mSYJLYmcjiCN1pG7xWkhwYf1FpjqCz+FzE4MEASdpg++VQfVgYdHMkZ+ayc8k1DABwB5dEmo0BbIDyZOPEQABstSWtaWgsLAcEiXe8ri7wzdkuEkkkkrenUe74bxtIy4GPREV3rBvO88s8xxTvJIItgTDhifU5SbEude0hxy1/hPoMoc+m2GkAtzNrhx4Qirvpta64ODh+VrmkeqloLvEXMBcTaSTgDgQFEUi0vDSAMQZDZHM7Ie4MLQ0ANzEEQeG4JQaBonBpu5wXAn1hXb4TDABGSXbciBKmkG2ucHgSebTB8iVD6xBgFpJtmGsGOEuBKL0b2kGTYSMy1wke5QHkGRtJkxPzWdSQXGSbpIADYjpxRRp1K1WhQo031a9Z7adKiww99R2A0E48/wCAh/hoXA7vJycCcdCokwA3ABODmfdfSv7C+zXY9Ng7f7Te/WvY150ehLj3fH8nijqSAeC5jovstr5Z2Rr3s1QBLdNqw5lWpGTZ3hIJ6B09F0nxc/Hz8bjn+5w8vDym/h4RbUmCLc7zv+yYc4FhddvMg7QnUaKD30ahe17HEZAt5rN1WqHeFzjw8PFY1t0yBPxYgic3TvNrpx5LOoHAjwGJEwP8ysWiq4mHBpAB8ZLd+RTawuzL3CYBZ4veJKmDaxv9TvSP3KFIYz+ip1lhlCIwqn8QRiA3ZWahcAPWecqDTqNhxNIZ3NRhjPIFJ0GSXMdPIkZPpCLFvhoJLjeAIAALY5zP7LK4yCmA9jgTAAzwdIPlhUXUjOTMZk5KDQtuOG+GJkYzvCQp1JAGCSSJIEcsypNR57s3mGzGBAjkOaV7HnxDOSJO/wCyDaRTEOI43Bs5O8goIouEiC4xAEZPGTIPyWDgBZkeIWtggz7JBrhAujNxjJ9JRWrbg4GNhBJP0hAPeOMDY7EEg+igza4gF1rSSZExttKgVa4Ej5NGI8giVux3jLX0pk4Lg6Z81YZWAFoY6XOaWsd4werDBj0K526ogeKTwgOgEdQrmi5oLZEkNEuOHHcRCgste1wa9x4G1p4/3bFKGlxBc7M7OwPM7qbGAhxrNxwAnfgQh9FjPEXuaC0uju8EEbiXbIsaWWYDwWnaHYnfEpuax0BsB12YZMjnMrnqGmWi2oMMDrQHAzx3H7qb60DBIjg2RHmia1ql1IFoJgnLrRjoCsbKwDXfldsbmz7TKHkOjEAxcJu26rZvjaGkNLRIAa8yJEkQMKp7DqjYa4gTAaeGwjYYSaWukktAAOHDB6JuDAALgQdr8mOhUzRaQGuaDGYbgeU5RWp7o7kNgQAwU2j3AWTnEgzsBgjP+FLu8dEvvDZEhto9ZCoUmxMO4S0kbHMhDEFzNxdMxw+q2p1HMaBIJJxtHPMqXMaQbbAYhoEmI5oax8QRTBgw7bbPEIjR+pecAwNzBmOfBZy265/ibGQBHoTEqYeM3tESM+/EqCXeB18gkCRMD3RWzbHH4wwiTEk46EiFQcwyDXBAOxptBkDfM4UHSljS+9hbiXNLiGk4yCAp7qh4gH1Q+Py03OnlEINLXXxSpGsXFrGtYby4nZowMr2uzdbofstq3do9rUbiNNUp0qekcKlSjVf8RJeQNvCYJiSvH0VehoNTS1GsLhp2NqwXUX1abKrqTmUq1agwhzmNcQXAOz1iD36/tX7D9oUtPT1OnqayhpnACnS0Ooo6mq+tWp6io/S131fBRE1AaZyZwch1OZb6jXHPevao/azs/tFzK7fs52bXq6pzIcSypUq1HEMALnUpnhle12r2h9nexKWm+9dj9n1O1DTZWOn0lGhFF24cazmSOhicbL577M9nGp2z2ZrtNo2f6SatYjU6PQ1tHo3aijRcC5tCvVe8CbRPhBLTAkS7n1/ZXbvbPbHaz3Ua1DTHW6htXWaljmU2UWPLB3QfBcbRDQBHVezw4/p/l8d/jJNvf3+Hi8r+o+K8s/lbcnU6n5Ydr1fvI7P11GkKX+o0GVu6m6wuzaHEZjnC80s1Hdh9UPDZMXMePUEiMrs7araWpXpUdM4N02ipN09EDxYYA3BB6fVeQ11KTMOLgQHXnBjk5eRctuPYm5PL22dV0rRbFR7gD8UATONjKqlXaA6KLmmcAOAbHo2fmoFAvyWuPIUy0z1kEqzTexlltRtucgghRc+2raj3CWsfH/sI9gWyhcto4mt/xIB6jCFMO22mdoatFzdQyuKoJLajTeyeEsccciQu6tp9E9tE0nU/xJaGsMPlrZn8Q24815Yc0tubuNwOQSFarhzQGhjnEgmAQ4AEAfVYu/TfTvfoARWsZVLqJBqMuplzKbmXB7i10ZzEf4XEacYFSRyIB4cZCyqF7Xk02ubc4QQSDJzBIROqtuc18EEGQTgccZVms3FPY9oBLmw7ItkH2KkOIBIaHCJuiY81i+oXgcxAEcgrbXcyAPy3FsRAcRuQN1pmmXXW422gfVWHG0ZN4dIIjbkAs6NUNg1GioBIjPzIVtqUJ8TDYQ7LXW2mOg/ZNCFRzQ2RkOJDiAInkFTe8abnbGDGCYnGDhVR7uuGNbWDXgQ41TTawGC7dxGOAVCjW4VGOpl1gex2JIuIh1uQMpq5qaj2vLnGLnf2NGR5Qsw9gay66Jc4Nacg8wte4c228tYGucDc+leQM/AHTlS7uHmGOawm4Av8O3Lmp5L40+8NWmGgEwceEAjrgJRWBEhzWnBwf3WzacWy5pgQRTdi6I+IKPxajbWP+ItsFQkGZgCQYTyLxIUotqE5BByZztspc9ziWi4icwNvNaO0/aNMDvNDqxvDu6c5l0bl7Jb5ZXG/vS67xNdgAEmbhhalZrpttLopveNmlpAA+RVCnUdlhsz8LzBHDjB+Sf3yqKIZ910ZrQWmsRUucOcX2T/tUmtVw4PY1x+OKbbSeGBhRTdp6xbLnsgAFouZdHItun5LMU3GLby7jLds/wBshU0VHtee/oXCYBcATguxcAEEtHeNcWl4a1odTcC0mYmWuRKbxXp5qUnh10+Jpt5wcceCycagBdUpVGtcPC51NwHuRHzQcEOqurBrg2HkE+JuIbeROOq3IokO7rWwHG0sq6VwOTMS1zsFNPbEFhgse0kwQJO/rhXc9odc52eEmJTtq07AaVJwGZYGyZ/qESrmjDjV0laQQQGOtpgHoGx7lXV6cnfSAACTMGMgk4hMGu02i5pbkNGIlbQ0jwUa4dm21mBxA2AhZOdWABc3JxcRUORiMKamFUc9pFxJP0/b5oFSsI7u9wtkgNJbzIIyFp3VYlrWTULQXBjGvBJO+HFN1OoxpFQGmYuttby4AQVrUxhUq1A1gtru7wmm2lSa55LiC61rG+WcLCjW09J9N1OjqDe9zabO5fFQ0yJaIz0dG3quzSnU0q9HUaPWN0+ppF5Y91APLA9hpm24kSQeS6K2s7eqMFCprdJUo2ClYNJSN1NmWhzQBxzE+cjC6cfDO2M5Ox3237R0Xdabs5lTs+jp2PZU0tWmKw70OMm2q0FoHIDqd8cWu+1vbfaNGdVqdQdM4uZ+DRFKi6AJaXM34SJR/qv2iYzuhrJcGGn3h0jTUNO2LS4467b+SP8AVvtE5zGntGmDf3gv0lFgmBPhDYzAkRwWvH4v7v8Apd5/3/rz9NWOpqMo0BVfVffa2yJDRJyTHNdNSnqKOalN7MbOYcHO3BaVtXr9WGN1naNN4l1Vv3bSNDmPIdTAc8lh2JwDt5Ym2iaRadWwVLWMBqUqzRc110iy7fbdc+eb0vH12wDgd6Je45cQHXiRuLVq0OYwSyq1zgbD3zm44S2390gatOHsqTUyXd27LBxBBE/JYP1VYtbdULrSYkGWrLTdztSTmvUJ61HfuULAF7xdY7rDHHPmEIa9Cvp6QfUY0FrbbjaSJIE5RT09L7tTqS+6x1SLpAcJ4FCFzacZe9wbcZjn5rroMuYfE8S4NIa4iRHRCFUZVB3LtXTZ8IoXZyZIjcrkDg99tlNvhaZawTOBxlCFWft0WySJcABs0ls+cJaqlTo0tPUYPE9oJJJOTJwEIRpjQuqVmgvc254BsgYcc4Ij5L1Kul047sWk3ETJ89kIWK1xY1NPQZ3IDZDqjQZJOIJWZo0g5oDcRPBCFGl9zTL6mCLXGIMcFzOljWBrnRGxKEKhOH4d+ZxiTGOgMKHE+ETgBsdEIWoxyUCS1riclxHTCTScGc3QhCrB3vddJGNoAG3ks5Ie0AmCJPshCkK6WVHBuzTaARcJ+ql2s1VMd2xwDerWk7cyJQhSER39ckzUds3Yx9FtTfLmtLGEROQZkdQUIVaW6rXyBWqhuDaKj4+ZSsaQ0m4nPxOcR9UIRFmjTLKBggvrim6D+Wxx/Zcr5Bqi4w0tA9Z3QhCszueEBuy0EloknLx8kIVWN/EaTiXOwXxkwIXOHu72izHDxFrS8C6MOIlCEGms01Kg1j6d4LiZlxIz5rlc5xp0iY2dsANjxgShC3Ga9HsWhR1mrqUNQxrqbdLUqjABuZtJhZv/AAnAU/ADcPDjExsEIWa3PSgMe/BvM9EIQubb/9k=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3833" y="844736"/>
            <a:ext cx="11415607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Complete the speech with the correct form of the expressions in Activity 5.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 Light" panose="020B0502040204020203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9580" y="2359165"/>
            <a:ext cx="11363113" cy="40309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Dear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friends,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Thank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 for coming together to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celebrate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first anniversary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 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Tech-Hub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Business Park. It’s great to 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see so many of you representing the many different companies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that have made the park their professional home. What started as an idea by local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entrepreneurs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for this town to become known as a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centre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of technology and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formed a solid basis 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for future business development.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3373725" y="4749891"/>
            <a:ext cx="3085465" cy="666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paved the way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标注 9"/>
          <p:cNvSpPr/>
          <p:nvPr/>
        </p:nvSpPr>
        <p:spPr>
          <a:xfrm rot="10800000">
            <a:off x="814070" y="5472430"/>
            <a:ext cx="2367915" cy="1025525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98830" y="5518150"/>
            <a:ext cx="2701925" cy="939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/ˌɒntrəprəˈnɜː/企业家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矩形标注 15"/>
          <p:cNvSpPr/>
          <p:nvPr/>
        </p:nvSpPr>
        <p:spPr>
          <a:xfrm rot="10800000">
            <a:off x="6459118" y="5870637"/>
            <a:ext cx="3405293" cy="62738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48099" y="5892160"/>
            <a:ext cx="3426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形成坚实的基础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8778" name="TextBox 3"/>
          <p:cNvSpPr txBox="1">
            <a:spLocks noChangeArrowheads="1"/>
          </p:cNvSpPr>
          <p:nvPr/>
        </p:nvSpPr>
        <p:spPr bwMode="auto">
          <a:xfrm>
            <a:off x="449872" y="115176"/>
            <a:ext cx="8026400" cy="666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735" b="1" dirty="0">
                <a:latin typeface="Times New Roman" panose="02020603050405020304" pitchFamily="18" charset="0"/>
                <a:ea typeface="黑体" panose="02010609060101010101" pitchFamily="2" charset="-122"/>
                <a:sym typeface="Times New Roman" panose="02020603050405020304" pitchFamily="18" charset="0"/>
              </a:rPr>
              <a:t>Vocabulary building</a:t>
            </a:r>
            <a:endParaRPr lang="zh-CN" altLang="en-US" sz="3735" b="1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/>
      <p:bldP spid="16" grpId="0" bldLvl="0" animBg="1"/>
      <p:bldP spid="16" grpId="1" animBg="1"/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763" name="TextBox 8"/>
          <p:cNvSpPr txBox="1"/>
          <p:nvPr/>
        </p:nvSpPr>
        <p:spPr>
          <a:xfrm>
            <a:off x="7824865" y="519659"/>
            <a:ext cx="114924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34818" name="AutoShape 2" descr="data:image/jpeg;base64,/9j/4AAQSkZJRgABAQAAAQABAAD/2wBDAAsJCQcJCQcJCQkJCwkJCQkJCQsJCwsMCwsLDA0QDBEODQ4MEhkSJRodJR0ZHxwpKRYlNzU2GioyPi0pMBk7IRP/2wBDAQcICAsJCxULCxUsHRkdLCwsLCwsLCwsLCwsLCwsLCwsLCwsLCwsLCwsLCwsLCwsLCwsLCwsLCwsLCwsLCwsLCz/wAARCAC0ASUDASIAAhEBAxEB/8QAGgAAAwEBAQEAAAAAAAAAAAAAAAECAwQFBv/EADoQAAEDAwIDBgMHAwQDAQAAAAEAAhEDEiEEMUFRYQUTInGBkTKhsQYUI0JywdFSYuEVgpLwU3PC8f/EABgBAQEBAQEAAAAAAAAAAAAAAAABAgMF/8QAJBEBAQEAAgICAQQDAAAAAAAAAAERAiESMQNBUQQTIvBx0fH/2gAMAwEAAhEDEQA/APqrjzKVzuZSlCrJ3HmUrncylKJQO48yi48ykhA7jzKLjzKmUSiHc7mUXHmUkIHceZRceZUyiUQ7jnJRceZSSJRVXHmUrncyplNUFzuZRc7mUkpRVS7mUpdzKUolEO53MoudzKlEoAuPMoudzKRSVU7ncyi48ykhUO48yiXcylKFA7ncylc7mUkIKudzKVzuZSlCBku5lEu5lJCKLncyi53MpEpSiaoOPMoUgoQdaEkLCmkhKVA0SlKFQIQkgaEkkTDQkhDDlJCUq6HzSQlKgaEpCJVMCEpRJRMNIpIQPgkkhaU5SQhQNJKUSgChCSIaEkJq6EJIVQykhIqBgoSCFR2SEKULm0cpShCAlEpShA0JIQCJQUkDlJJCBpSlKCqCUkIQCJQkgaEkIHKJSSlVDlKUJKKaEkIhpIQqBCPZKUQ0kp6IlA0JEpKhykkiUDBCFMoQdspSkSElhpSSSEFJJSEpQUhTIRIQDnsbhzwCeBMJ/wDcLg1Rmof0gLpomaVKMCwCPLCudJL22SKUpKKcpJSiUDQpQgaEkIBEpIQMkx7IWLqzb2sMiHwT5haKikpSRKgcolShUNGUpSlBSSUolA0pSQiGhTIRKBoSlIlAwhIIRGteq+mGloGSZu6Lm++1uTPKD/KvVnws83fRcEq8ZqWu373Vjdg9P5KqlqnF0VHANIOQIgrgLjhAPVa8U17IIIBGxEhNeT94riIqOECBEbL0KbyadMkyS1pJ5mFizGpdaqHVabMPcGnfKC7BzwK857nOEkyZIykmluLrvuqvI2BABHILq07rqTf7SW+i88unz/wunT1GMaWuJBL8b5kQtWdMy9u1KVFyLhzCw6LSJXFX1DmvaKdTw2ibYOZ5rEarUSBfguHBvEjoteNZvKR6U4PkV5hrVD+d3uV06mq9gZY4tlxBiNoXCStcYzyr0dM8upy4km9wk+i3lcmlP4R/W79lvKzy9tT00ylOD0XlVahdUqEndxETywu2i8uosJ3Ac3zjCXjh5b05qjnh15dJLgTzkLupPvpscTkzJ8jC4KpFvkQunTu/Bp9LvqrZ0zxvbplJRci5ZdFolc9ao5obaYOdllRq1HVAHOJEHBPJXE12IlRciVFXKUqZ6pSguUpU3BKURcoUXJXK4asolRKUpia0BQouQmGlqXS1vm76LhldNdwc1pBkSY9lyStTpmqlAKknb1QCtayqV6DXuFKjYJPgEb4jK8ySuh7j3NKJHw5B5BS9tS47y4wd9jwK894cJDgQZ2OCsu9q/wDkf/yKJJncmZJ5qSYW6ucmdk2/Ez9TfqodImZHmkHDqqy9QlY1a4ZLS2ZHPmFIeCAZxErCuZdvwCzjdrMkHOVAPib+ofVElTOR5haYdurOGfqP0XGSqqOJ33k8VnKs6L3279K4d0f1H6Bb3Lj07oYRn4j+y2uWL7al6cTjLndSfquzTu/B8i9cDjk54lUCbWgE/mnPVbs2MS5Wr3eE+a6NO78Jvm76rhJ3C1ZUcGtAO08OqlnSy5XRWrPaWhuMTMfysm6isXtl0gkAggRB8lnUeXFvEhsH3UN+Jv6h9Uw12VnfD/uWVFxD2/7voiqcj1WTHQ4HlJ+SK6qtc07YbMzuYhFLUGoXC2CADgzuuB7y5zjzM7zErXTuy79I+qudJvbtc+ASeCz+8tH5T8lFQmx3kuUlTGteleCJ4ROVn3zeqzbUDmY4NgrJx3KYa7A4EAhFy4RXqNAAtgdF0XYBJGQmJrW5ErG8HYynd1CmLrWULO4cvmhEZOce7YPbyWUpk4Uz1VDJ29UpSnb1SlVlUrV5mkzO0LINeYPDOVRutDbZjmFGokGEr3czhMkhsER5BuVmqjQ1HkAFzoBwCcILjB8h9VmZCeT7INqT4IM7g+6dUznoFi0wROwTc6Rid1FOVE59QnDp2+Y/lLu6u8YngQqiiTcQdpScCDtHJN1xa2G5k4Cgh0CQ7E8FBYc4QASJ5FUKrxHiKyknMBEneEATlMHCVzOQDum3zRgbq6ipCbZjAPookJ4EQXDylFNzlIdBB6p2zuYMT4oSLTzG/MIY0NUmJg+6QcCDmVkWvjEf8gm0EAgxuOKBOOShp3ytg5nAgHpAPuk5oIG3yymmfag78Jwu9FlKqxojxGMHgk4NGRgclFw2uyNgqe6RgzusYduMjnlUJODM8MKoFpcTEyoLANy7/jGfUqpYd3geYd/8goimOAJkgY4qnPjIAM+ayugzj5pklzWnoTj2UVYqf9lCyBA4j3CFcFF36fYcUSNgB6LPvGQS4GeER9Ed43EEA8iNvX/CyroDW905xcQ4HaY4xgLI1G5gunzKzuJ3MDnhWWsiWuHUcfRA7nRJJHqUu86+6GzOSQOduD6bKXPpDY9NgP2QXdPFkIG8jywFndSOzXEgc/8ACg1A0+EbmDJlB0EOHHHsPqkQf6hjKwNR2x5Dpn1SyTBPrIk/NUaHByQM80BwaSCZ8lLWAteX3QOAEcOJTDGGC0gA5y6YHshg73BGY4icesKmuaYlsDh4iERbm/AGQARnlus++aHEEnzKGNCaZ2GerifqFN4w0jj+VxMeYUiq8k2tcQN7In6LN1VziS2nHOck+f8A+INrmEHBHk4/RAIGzwfSPqsQXRswA7w6D6ZVkxNoMQDlwdE8TsgoF08DGJ/lM3EZmRwA/lZXNnDiYbPwxnjxP0T+KSMgQTkD6ojUbE7RwdufJE8REx1WBIJMGACTJIOB5J3NyZkHY+LyQatc7icfPpKDBOCSeMfvCguEeK6P7Z/dTLDADjiIHH1hBqSBgHaSZx7KMyZ3OR/0rJ7Td4ZPlPugXA8SRmNzHUIOlvdgAumflKl5dcSBIWJq4wA1pJJAHFEvIxMcOZQbl+BuFBfIt67rIOe5waDJJiBzVNa9xfBb4SQc7HrKo1En8wziSePmpioPzerThAfjIuMluHENBHEiP3UkF0ulgHIOke5MqDUOfj4SJjzQXNBAIddJ2g/JYmrYIlp94QXkiRPLEwi9Nrzm1zh/VjePJF88XclgHw03A+ef5U3CM4Gw3z7qo3kH/pQs5CENQ57iZEnPqrD4tl2SSCLZj1lZeEfmF3ANyT6pCAW8RJwGnKg6u9Y0HxSRw478ICQrnZx5C6MwsCSAPEOkiIQ808TJJEkiBOev8KNNzUnLbgBg7D1wApNR/EidhhuOsgLnD6bcgPxtLhj5K2F1Q2U2nJ2GZPWUwa96Wx4oI5HaegTNZx+J8iZ5+hWbwQLXsZOCTAMjbcFZueAbe7Zx2un5FVGwnxSWkkzmdvNJwIcJAPlChlQRkWtbGANx6lWHOmwV+7Y6TLmktGOTZKCwQLw/OY8JDfdLvQPCxz7SIEkR8lFZjmG7v6TyRmwVBEgHZ7GrIVD/AEz+kDf1URt3tYEhzAWxmAJjnKhrwXAONoJ3iYWYgRLSTvn/AAmHEkywicASZPlgqjrZR1VYE0WuqEQTFjfCdsuMekrN9PUUfDWpuY45h9txB2PhJwqpV6tNjbalWmMEtZs4jkAoq1atQve4tNRzgXuq4c5oEAf9Cz210qTEvaC2YyR7TKdj7jbIYcNl4JE9VizU1KRtyGiJAiD5cEd4S4mSYJLYmcjiCN1pG7xWkhwYf1FpjqCz+FzE4MEASdpg++VQfVgYdHMkZ+ayc8k1DABwB5dEmo0BbIDyZOPEQABstSWtaWgsLAcEiXe8ri7wzdkuEkkkkrenUe74bxtIy4GPREV3rBvO88s8xxTvJIItgTDhifU5SbEude0hxy1/hPoMoc+m2GkAtzNrhx4Qirvpta64ODh+VrmkeqloLvEXMBcTaSTgDgQFEUi0vDSAMQZDZHM7Ie4MLQ0ANzEEQeG4JQaBonBpu5wXAn1hXb4TDABGSXbciBKmkG2ucHgSebTB8iVD6xBgFpJtmGsGOEuBKL0b2kGTYSMy1wke5QHkGRtJkxPzWdSQXGSbpIADYjpxRRp1K1WhQo031a9Z7adKiww99R2A0E48/wCAh/hoXA7vJycCcdCokwA3ABODmfdfSv7C+zXY9Ng7f7Te/WvY150ehLj3fH8nijqSAeC5jovstr5Z2Rr3s1QBLdNqw5lWpGTZ3hIJ6B09F0nxc/Hz8bjn+5w8vDym/h4RbUmCLc7zv+yYc4FhddvMg7QnUaKD30ahe17HEZAt5rN1WqHeFzjw8PFY1t0yBPxYgic3TvNrpx5LOoHAjwGJEwP8ysWiq4mHBpAB8ZLd+RTawuzL3CYBZ4veJKmDaxv9TvSP3KFIYz+ip1lhlCIwqn8QRiA3ZWahcAPWecqDTqNhxNIZ3NRhjPIFJ0GSXMdPIkZPpCLFvhoJLjeAIAALY5zP7LK4yCmA9jgTAAzwdIPlhUXUjOTMZk5KDQtuOG+GJkYzvCQp1JAGCSSJIEcsypNR57s3mGzGBAjkOaV7HnxDOSJO/wCyDaRTEOI43Bs5O8goIouEiC4xAEZPGTIPyWDgBZkeIWtggz7JBrhAujNxjJ9JRWrbg4GNhBJP0hAPeOMDY7EEg+igza4gF1rSSZExttKgVa4Ej5NGI8giVux3jLX0pk4Lg6Z81YZWAFoY6XOaWsd4werDBj0K526ogeKTwgOgEdQrmi5oLZEkNEuOHHcRCgste1wa9x4G1p4/3bFKGlxBc7M7OwPM7qbGAhxrNxwAnfgQh9FjPEXuaC0uju8EEbiXbIsaWWYDwWnaHYnfEpuax0BsB12YZMjnMrnqGmWi2oMMDrQHAzx3H7qb60DBIjg2RHmia1ql1IFoJgnLrRjoCsbKwDXfldsbmz7TKHkOjEAxcJu26rZvjaGkNLRIAa8yJEkQMKp7DqjYa4gTAaeGwjYYSaWukktAAOHDB6JuDAALgQdr8mOhUzRaQGuaDGYbgeU5RWp7o7kNgQAwU2j3AWTnEgzsBgjP+FLu8dEvvDZEhto9ZCoUmxMO4S0kbHMhDEFzNxdMxw+q2p1HMaBIJJxtHPMqXMaQbbAYhoEmI5oax8QRTBgw7bbPEIjR+pecAwNzBmOfBZy265/ibGQBHoTEqYeM3tESM+/EqCXeB18gkCRMD3RWzbHH4wwiTEk46EiFQcwyDXBAOxptBkDfM4UHSljS+9hbiXNLiGk4yCAp7qh4gH1Q+Py03OnlEINLXXxSpGsXFrGtYby4nZowMr2uzdbofstq3do9rUbiNNUp0qekcKlSjVf8RJeQNvCYJiSvH0VehoNTS1GsLhp2NqwXUX1abKrqTmUq1agwhzmNcQXAOz1iD36/tX7D9oUtPT1OnqayhpnACnS0Ooo6mq+tWp6io/S131fBRE1AaZyZwch1OZb6jXHPevao/azs/tFzK7fs52bXq6pzIcSypUq1HEMALnUpnhle12r2h9nexKWm+9dj9n1O1DTZWOn0lGhFF24cazmSOhicbL577M9nGp2z2ZrtNo2f6SatYjU6PQ1tHo3aijRcC5tCvVe8CbRPhBLTAkS7n1/ZXbvbPbHaz3Ua1DTHW6htXWaljmU2UWPLB3QfBcbRDQBHVezw4/p/l8d/jJNvf3+Hi8r+o+K8s/lbcnU6n5Ydr1fvI7P11GkKX+o0GVu6m6wuzaHEZjnC80s1Hdh9UPDZMXMePUEiMrs7araWpXpUdM4N02ipN09EDxYYA3BB6fVeQ11KTMOLgQHXnBjk5eRctuPYm5PL22dV0rRbFR7gD8UATONjKqlXaA6KLmmcAOAbHo2fmoFAvyWuPIUy0z1kEqzTexlltRtucgghRc+2raj3CWsfH/sI9gWyhcto4mt/xIB6jCFMO22mdoatFzdQyuKoJLajTeyeEsccciQu6tp9E9tE0nU/xJaGsMPlrZn8Q24815Yc0tubuNwOQSFarhzQGhjnEgmAQ4AEAfVYu/TfTvfoARWsZVLqJBqMuplzKbmXB7i10ZzEf4XEacYFSRyIB4cZCyqF7Xk02ubc4QQSDJzBIROqtuc18EEGQTgccZVms3FPY9oBLmw7ItkH2KkOIBIaHCJuiY81i+oXgcxAEcgrbXcyAPy3FsRAcRuQN1pmmXXW422gfVWHG0ZN4dIIjbkAs6NUNg1GioBIjPzIVtqUJ8TDYQ7LXW2mOg/ZNCFRzQ2RkOJDiAInkFTe8abnbGDGCYnGDhVR7uuGNbWDXgQ41TTawGC7dxGOAVCjW4VGOpl1gex2JIuIh1uQMpq5qaj2vLnGLnf2NGR5Qsw9gay66Jc4Nacg8wte4c228tYGucDc+leQM/AHTlS7uHmGOawm4Av8O3Lmp5L40+8NWmGgEwceEAjrgJRWBEhzWnBwf3WzacWy5pgQRTdi6I+IKPxajbWP+ItsFQkGZgCQYTyLxIUotqE5BByZztspc9ziWi4icwNvNaO0/aNMDvNDqxvDu6c5l0bl7Jb5ZXG/vS67xNdgAEmbhhalZrpttLopveNmlpAA+RVCnUdlhsz8LzBHDjB+Sf3yqKIZ910ZrQWmsRUucOcX2T/tUmtVw4PY1x+OKbbSeGBhRTdp6xbLnsgAFouZdHItun5LMU3GLby7jLds/wBshU0VHtee/oXCYBcATguxcAEEtHeNcWl4a1odTcC0mYmWuRKbxXp5qUnh10+Jpt5wcceCycagBdUpVGtcPC51NwHuRHzQcEOqurBrg2HkE+JuIbeROOq3IokO7rWwHG0sq6VwOTMS1zsFNPbEFhgse0kwQJO/rhXc9odc52eEmJTtq07AaVJwGZYGyZ/qESrmjDjV0laQQQGOtpgHoGx7lXV6cnfSAACTMGMgk4hMGu02i5pbkNGIlbQ0jwUa4dm21mBxA2AhZOdWABc3JxcRUORiMKamFUc9pFxJP0/b5oFSsI7u9wtkgNJbzIIyFp3VYlrWTULQXBjGvBJO+HFN1OoxpFQGmYuttby4AQVrUxhUq1A1gtru7wmm2lSa55LiC61rG+WcLCjW09J9N1OjqDe9zabO5fFQ0yJaIz0dG3quzSnU0q9HUaPWN0+ppF5Y91APLA9hpm24kSQeS6K2s7eqMFCprdJUo2ClYNJSN1NmWhzQBxzE+cjC6cfDO2M5Ox3237R0Xdabs5lTs+jp2PZU0tWmKw70OMm2q0FoHIDqd8cWu+1vbfaNGdVqdQdM4uZ+DRFKi6AJaXM34SJR/qv2iYzuhrJcGGn3h0jTUNO2LS4467b+SP8AVvtE5zGntGmDf3gv0lFgmBPhDYzAkRwWvH4v7v8Apd5/3/rz9NWOpqMo0BVfVffa2yJDRJyTHNdNSnqKOalN7MbOYcHO3BaVtXr9WGN1naNN4l1Vv3bSNDmPIdTAc8lh2JwDt5Ym2iaRadWwVLWMBqUqzRc110iy7fbdc+eb0vH12wDgd6Je45cQHXiRuLVq0OYwSyq1zgbD3zm44S2390gatOHsqTUyXd27LBxBBE/JYP1VYtbdULrSYkGWrLTdztSTmvUJ61HfuULAF7xdY7rDHHPmEIa9Cvp6QfUY0FrbbjaSJIE5RT09L7tTqS+6x1SLpAcJ4FCFzacZe9wbcZjn5rroMuYfE8S4NIa4iRHRCFUZVB3LtXTZ8IoXZyZIjcrkDg99tlNvhaZawTOBxlCFWft0WySJcABs0ls+cJaqlTo0tPUYPE9oJJJOTJwEIRpjQuqVmgvc254BsgYcc4Ij5L1Kul047sWk3ETJ89kIWK1xY1NPQZ3IDZDqjQZJOIJWZo0g5oDcRPBCFGl9zTL6mCLXGIMcFzOljWBrnRGxKEKhOH4d+ZxiTGOgMKHE+ETgBsdEIWoxyUCS1riclxHTCTScGc3QhCrB3vddJGNoAG3ks5Ie0AmCJPshCkK6WVHBuzTaARcJ+ql2s1VMd2xwDerWk7cyJQhSER39ckzUds3Yx9FtTfLmtLGEROQZkdQUIVaW6rXyBWqhuDaKj4+ZSsaQ0m4nPxOcR9UIRFmjTLKBggvrim6D+Wxx/Zcr5Bqi4w0tA9Z3QhCszueEBuy0EloknLx8kIVWN/EaTiXOwXxkwIXOHu72izHDxFrS8C6MOIlCEGms01Kg1j6d4LiZlxIz5rlc5xp0iY2dsANjxgShC3Ga9HsWhR1mrqUNQxrqbdLUqjABuZtJhZv/AAnAU/ADcPDjExsEIWa3PSgMe/BvM9EIQubb/9k=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4822" name="AutoShape 6" descr="data:image/jpeg;base64,/9j/4AAQSkZJRgABAQAAAQABAAD/2wBDAAsJCQcJCQcJCQkJCwkJCQkJCQsJCwsMCwsLDA0QDBEODQ4MEhkSJRodJR0ZHxwpKRYlNzU2GioyPi0pMBk7IRP/2wBDAQcICAsJCxULCxUsHRkdLCwsLCwsLCwsLCwsLCwsLCwsLCwsLCwsLCwsLCwsLCwsLCwsLCwsLCwsLCwsLCwsLCz/wAARCAC0ASUDASIAAhEBAxEB/8QAGgAAAwEBAQEAAAAAAAAAAAAAAAECAwQFBv/EADoQAAEDAwIDBgMHAwQDAQAAAAEAAhEDEiEEMUFRYQUTInGBkTKhsQYUI0JywdFSYuEVgpLwU3PC8f/EABgBAQEBAQEAAAAAAAAAAAAAAAABAgMF/8QAJBEBAQEAAgICAQQDAAAAAAAAAAERAiESMQNBUQQTIvBx0fH/2gAMAwEAAhEDEQA/APqrjzKVzuZSlCrJ3HmUrncylKJQO48yi48ykhA7jzKLjzKmUSiHc7mUXHmUkIHceZRceZUyiUQ7jnJRceZSSJRVXHmUrncyplNUFzuZRc7mUkpRVS7mUpdzKUolEO53MoudzKlEoAuPMoudzKRSVU7ncyi48ykhUO48yiXcylKFA7ncylc7mUkIKudzKVzuZSlCBku5lEu5lJCKLncyi53MpEpSiaoOPMoUgoQdaEkLCmkhKVA0SlKFQIQkgaEkkTDQkhDDlJCUq6HzSQlKgaEpCJVMCEpRJRMNIpIQPgkkhaU5SQhQNJKUSgChCSIaEkJq6EJIVQykhIqBgoSCFR2SEKULm0cpShCAlEpShA0JIQCJQUkDlJJCBpSlKCqCUkIQCJQkgaEkIHKJSSlVDlKUJKKaEkIhpIQqBCPZKUQ0kp6IlA0JEpKhykkiUDBCFMoQdspSkSElhpSSSEFJJSEpQUhTIRIQDnsbhzwCeBMJ/wDcLg1Rmof0gLpomaVKMCwCPLCudJL22SKUpKKcpJSiUDQpQgaEkIBEpIQMkx7IWLqzb2sMiHwT5haKikpSRKgcolShUNGUpSlBSSUolA0pSQiGhTIRKBoSlIlAwhIIRGteq+mGloGSZu6Lm++1uTPKD/KvVnws83fRcEq8ZqWu373Vjdg9P5KqlqnF0VHANIOQIgrgLjhAPVa8U17IIIBGxEhNeT94riIqOECBEbL0KbyadMkyS1pJ5mFizGpdaqHVabMPcGnfKC7BzwK857nOEkyZIykmluLrvuqvI2BABHILq07rqTf7SW+i88unz/wunT1GMaWuJBL8b5kQtWdMy9u1KVFyLhzCw6LSJXFX1DmvaKdTw2ibYOZ5rEarUSBfguHBvEjoteNZvKR6U4PkV5hrVD+d3uV06mq9gZY4tlxBiNoXCStcYzyr0dM8upy4km9wk+i3lcmlP4R/W79lvKzy9tT00ylOD0XlVahdUqEndxETywu2i8uosJ3Ac3zjCXjh5b05qjnh15dJLgTzkLupPvpscTkzJ8jC4KpFvkQunTu/Bp9LvqrZ0zxvbplJRci5ZdFolc9ao5obaYOdllRq1HVAHOJEHBPJXE12IlRciVFXKUqZ6pSguUpU3BKURcoUXJXK4asolRKUpia0BQouQmGlqXS1vm76LhldNdwc1pBkSY9lyStTpmqlAKknb1QCtayqV6DXuFKjYJPgEb4jK8ySuh7j3NKJHw5B5BS9tS47y4wd9jwK894cJDgQZ2OCsu9q/wDkf/yKJJncmZJ5qSYW6ucmdk2/Ez9TfqodImZHmkHDqqy9QlY1a4ZLS2ZHPmFIeCAZxErCuZdvwCzjdrMkHOVAPib+ofVElTOR5haYdurOGfqP0XGSqqOJ33k8VnKs6L3279K4d0f1H6Bb3Lj07oYRn4j+y2uWL7al6cTjLndSfquzTu/B8i9cDjk54lUCbWgE/mnPVbs2MS5Wr3eE+a6NO78Jvm76rhJ3C1ZUcGtAO08OqlnSy5XRWrPaWhuMTMfysm6isXtl0gkAggRB8lnUeXFvEhsH3UN+Jv6h9Uw12VnfD/uWVFxD2/7voiqcj1WTHQ4HlJ+SK6qtc07YbMzuYhFLUGoXC2CADgzuuB7y5zjzM7zErXTuy79I+qudJvbtc+ASeCz+8tH5T8lFQmx3kuUlTGteleCJ4ROVn3zeqzbUDmY4NgrJx3KYa7A4EAhFy4RXqNAAtgdF0XYBJGQmJrW5ErG8HYynd1CmLrWULO4cvmhEZOce7YPbyWUpk4Uz1VDJ29UpSnb1SlVlUrV5mkzO0LINeYPDOVRutDbZjmFGokGEr3czhMkhsER5BuVmqjQ1HkAFzoBwCcILjB8h9VmZCeT7INqT4IM7g+6dUznoFi0wROwTc6Rid1FOVE59QnDp2+Y/lLu6u8YngQqiiTcQdpScCDtHJN1xa2G5k4Cgh0CQ7E8FBYc4QASJ5FUKrxHiKyknMBEneEATlMHCVzOQDum3zRgbq6ipCbZjAPookJ4EQXDylFNzlIdBB6p2zuYMT4oSLTzG/MIY0NUmJg+6QcCDmVkWvjEf8gm0EAgxuOKBOOShp3ytg5nAgHpAPuk5oIG3yymmfag78Jwu9FlKqxojxGMHgk4NGRgclFw2uyNgqe6RgzusYduMjnlUJODM8MKoFpcTEyoLANy7/jGfUqpYd3geYd/8goimOAJkgY4qnPjIAM+ayugzj5pklzWnoTj2UVYqf9lCyBA4j3CFcFF36fYcUSNgB6LPvGQS4GeER9Ed43EEA8iNvX/CyroDW905xcQ4HaY4xgLI1G5gunzKzuJ3MDnhWWsiWuHUcfRA7nRJJHqUu86+6GzOSQOduD6bKXPpDY9NgP2QXdPFkIG8jywFndSOzXEgc/8ACg1A0+EbmDJlB0EOHHHsPqkQf6hjKwNR2x5Dpn1SyTBPrIk/NUaHByQM80BwaSCZ8lLWAteX3QOAEcOJTDGGC0gA5y6YHshg73BGY4icesKmuaYlsDh4iERbm/AGQARnlus++aHEEnzKGNCaZ2GerifqFN4w0jj+VxMeYUiq8k2tcQN7In6LN1VziS2nHOck+f8A+INrmEHBHk4/RAIGzwfSPqsQXRswA7w6D6ZVkxNoMQDlwdE8TsgoF08DGJ/lM3EZmRwA/lZXNnDiYbPwxnjxP0T+KSMgQTkD6ojUbE7RwdufJE8REx1WBIJMGACTJIOB5J3NyZkHY+LyQatc7icfPpKDBOCSeMfvCguEeK6P7Z/dTLDADjiIHH1hBqSBgHaSZx7KMyZ3OR/0rJ7Td4ZPlPugXA8SRmNzHUIOlvdgAumflKl5dcSBIWJq4wA1pJJAHFEvIxMcOZQbl+BuFBfIt67rIOe5waDJJiBzVNa9xfBb4SQc7HrKo1En8wziSePmpioPzerThAfjIuMluHENBHEiP3UkF0ulgHIOke5MqDUOfj4SJjzQXNBAIddJ2g/JYmrYIlp94QXkiRPLEwi9Nrzm1zh/VjePJF88XclgHw03A+ef5U3CM4Gw3z7qo3kH/pQs5CENQ57iZEnPqrD4tl2SSCLZj1lZeEfmF3ANyT6pCAW8RJwGnKg6u9Y0HxSRw478ICQrnZx5C6MwsCSAPEOkiIQ808TJJEkiBOev8KNNzUnLbgBg7D1wApNR/EidhhuOsgLnD6bcgPxtLhj5K2F1Q2U2nJ2GZPWUwa96Wx4oI5HaegTNZx+J8iZ5+hWbwQLXsZOCTAMjbcFZueAbe7Zx2un5FVGwnxSWkkzmdvNJwIcJAPlChlQRkWtbGANx6lWHOmwV+7Y6TLmktGOTZKCwQLw/OY8JDfdLvQPCxz7SIEkR8lFZjmG7v6TyRmwVBEgHZ7GrIVD/AEz+kDf1URt3tYEhzAWxmAJjnKhrwXAONoJ3iYWYgRLSTvn/AAmHEkywicASZPlgqjrZR1VYE0WuqEQTFjfCdsuMekrN9PUUfDWpuY45h9txB2PhJwqpV6tNjbalWmMEtZs4jkAoq1atQve4tNRzgXuq4c5oEAf9Cz210qTEvaC2YyR7TKdj7jbIYcNl4JE9VizU1KRtyGiJAiD5cEd4S4mSYJLYmcjiCN1pG7xWkhwYf1FpjqCz+FzE4MEASdpg++VQfVgYdHMkZ+ayc8k1DABwB5dEmo0BbIDyZOPEQABstSWtaWgsLAcEiXe8ri7wzdkuEkkkkrenUe74bxtIy4GPREV3rBvO88s8xxTvJIItgTDhifU5SbEude0hxy1/hPoMoc+m2GkAtzNrhx4Qirvpta64ODh+VrmkeqloLvEXMBcTaSTgDgQFEUi0vDSAMQZDZHM7Ie4MLQ0ANzEEQeG4JQaBonBpu5wXAn1hXb4TDABGSXbciBKmkG2ucHgSebTB8iVD6xBgFpJtmGsGOEuBKL0b2kGTYSMy1wke5QHkGRtJkxPzWdSQXGSbpIADYjpxRRp1K1WhQo031a9Z7adKiww99R2A0E48/wCAh/hoXA7vJycCcdCokwA3ABODmfdfSv7C+zXY9Ng7f7Te/WvY150ehLj3fH8nijqSAeC5jovstr5Z2Rr3s1QBLdNqw5lWpGTZ3hIJ6B09F0nxc/Hz8bjn+5w8vDym/h4RbUmCLc7zv+yYc4FhddvMg7QnUaKD30ahe17HEZAt5rN1WqHeFzjw8PFY1t0yBPxYgic3TvNrpx5LOoHAjwGJEwP8ysWiq4mHBpAB8ZLd+RTawuzL3CYBZ4veJKmDaxv9TvSP3KFIYz+ip1lhlCIwqn8QRiA3ZWahcAPWecqDTqNhxNIZ3NRhjPIFJ0GSXMdPIkZPpCLFvhoJLjeAIAALY5zP7LK4yCmA9jgTAAzwdIPlhUXUjOTMZk5KDQtuOG+GJkYzvCQp1JAGCSSJIEcsypNR57s3mGzGBAjkOaV7HnxDOSJO/wCyDaRTEOI43Bs5O8goIouEiC4xAEZPGTIPyWDgBZkeIWtggz7JBrhAujNxjJ9JRWrbg4GNhBJP0hAPeOMDY7EEg+igza4gF1rSSZExttKgVa4Ej5NGI8giVux3jLX0pk4Lg6Z81YZWAFoY6XOaWsd4werDBj0K526ogeKTwgOgEdQrmi5oLZEkNEuOHHcRCgste1wa9x4G1p4/3bFKGlxBc7M7OwPM7qbGAhxrNxwAnfgQh9FjPEXuaC0uju8EEbiXbIsaWWYDwWnaHYnfEpuax0BsB12YZMjnMrnqGmWi2oMMDrQHAzx3H7qb60DBIjg2RHmia1ql1IFoJgnLrRjoCsbKwDXfldsbmz7TKHkOjEAxcJu26rZvjaGkNLRIAa8yJEkQMKp7DqjYa4gTAaeGwjYYSaWukktAAOHDB6JuDAALgQdr8mOhUzRaQGuaDGYbgeU5RWp7o7kNgQAwU2j3AWTnEgzsBgjP+FLu8dEvvDZEhto9ZCoUmxMO4S0kbHMhDEFzNxdMxw+q2p1HMaBIJJxtHPMqXMaQbbAYhoEmI5oax8QRTBgw7bbPEIjR+pecAwNzBmOfBZy265/ibGQBHoTEqYeM3tESM+/EqCXeB18gkCRMD3RWzbHH4wwiTEk46EiFQcwyDXBAOxptBkDfM4UHSljS+9hbiXNLiGk4yCAp7qh4gH1Q+Py03OnlEINLXXxSpGsXFrGtYby4nZowMr2uzdbofstq3do9rUbiNNUp0qekcKlSjVf8RJeQNvCYJiSvH0VehoNTS1GsLhp2NqwXUX1abKrqTmUq1agwhzmNcQXAOz1iD36/tX7D9oUtPT1OnqayhpnACnS0Ooo6mq+tWp6io/S131fBRE1AaZyZwch1OZb6jXHPevao/azs/tFzK7fs52bXq6pzIcSypUq1HEMALnUpnhle12r2h9nexKWm+9dj9n1O1DTZWOn0lGhFF24cazmSOhicbL577M9nGp2z2ZrtNo2f6SatYjU6PQ1tHo3aijRcC5tCvVe8CbRPhBLTAkS7n1/ZXbvbPbHaz3Ua1DTHW6htXWaljmU2UWPLB3QfBcbRDQBHVezw4/p/l8d/jJNvf3+Hi8r+o+K8s/lbcnU6n5Ydr1fvI7P11GkKX+o0GVu6m6wuzaHEZjnC80s1Hdh9UPDZMXMePUEiMrs7araWpXpUdM4N02ipN09EDxYYA3BB6fVeQ11KTMOLgQHXnBjk5eRctuPYm5PL22dV0rRbFR7gD8UATONjKqlXaA6KLmmcAOAbHo2fmoFAvyWuPIUy0z1kEqzTexlltRtucgghRc+2raj3CWsfH/sI9gWyhcto4mt/xIB6jCFMO22mdoatFzdQyuKoJLajTeyeEsccciQu6tp9E9tE0nU/xJaGsMPlrZn8Q24815Yc0tubuNwOQSFarhzQGhjnEgmAQ4AEAfVYu/TfTvfoARWsZVLqJBqMuplzKbmXB7i10ZzEf4XEacYFSRyIB4cZCyqF7Xk02ubc4QQSDJzBIROqtuc18EEGQTgccZVms3FPY9oBLmw7ItkH2KkOIBIaHCJuiY81i+oXgcxAEcgrbXcyAPy3FsRAcRuQN1pmmXXW422gfVWHG0ZN4dIIjbkAs6NUNg1GioBIjPzIVtqUJ8TDYQ7LXW2mOg/ZNCFRzQ2RkOJDiAInkFTe8abnbGDGCYnGDhVR7uuGNbWDXgQ41TTawGC7dxGOAVCjW4VGOpl1gex2JIuIh1uQMpq5qaj2vLnGLnf2NGR5Qsw9gay66Jc4Nacg8wte4c228tYGucDc+leQM/AHTlS7uHmGOawm4Av8O3Lmp5L40+8NWmGgEwceEAjrgJRWBEhzWnBwf3WzacWy5pgQRTdi6I+IKPxajbWP+ItsFQkGZgCQYTyLxIUotqE5BByZztspc9ziWi4icwNvNaO0/aNMDvNDqxvDu6c5l0bl7Jb5ZXG/vS67xNdgAEmbhhalZrpttLopveNmlpAA+RVCnUdlhsz8LzBHDjB+Sf3yqKIZ910ZrQWmsRUucOcX2T/tUmtVw4PY1x+OKbbSeGBhRTdp6xbLnsgAFouZdHItun5LMU3GLby7jLds/wBshU0VHtee/oXCYBcATguxcAEEtHeNcWl4a1odTcC0mYmWuRKbxXp5qUnh10+Jpt5wcceCycagBdUpVGtcPC51NwHuRHzQcEOqurBrg2HkE+JuIbeROOq3IokO7rWwHG0sq6VwOTMS1zsFNPbEFhgse0kwQJO/rhXc9odc52eEmJTtq07AaVJwGZYGyZ/qESrmjDjV0laQQQGOtpgHoGx7lXV6cnfSAACTMGMgk4hMGu02i5pbkNGIlbQ0jwUa4dm21mBxA2AhZOdWABc3JxcRUORiMKamFUc9pFxJP0/b5oFSsI7u9wtkgNJbzIIyFp3VYlrWTULQXBjGvBJO+HFN1OoxpFQGmYuttby4AQVrUxhUq1A1gtru7wmm2lSa55LiC61rG+WcLCjW09J9N1OjqDe9zabO5fFQ0yJaIz0dG3quzSnU0q9HUaPWN0+ppF5Y91APLA9hpm24kSQeS6K2s7eqMFCprdJUo2ClYNJSN1NmWhzQBxzE+cjC6cfDO2M5Ox3237R0Xdabs5lTs+jp2PZU0tWmKw70OMm2q0FoHIDqd8cWu+1vbfaNGdVqdQdM4uZ+DRFKi6AJaXM34SJR/qv2iYzuhrJcGGn3h0jTUNO2LS4467b+SP8AVvtE5zGntGmDf3gv0lFgmBPhDYzAkRwWvH4v7v8Apd5/3/rz9NWOpqMo0BVfVffa2yJDRJyTHNdNSnqKOalN7MbOYcHO3BaVtXr9WGN1naNN4l1Vv3bSNDmPIdTAc8lh2JwDt5Ym2iaRadWwVLWMBqUqzRc110iy7fbdc+eb0vH12wDgd6Je45cQHXiRuLVq0OYwSyq1zgbD3zm44S2390gatOHsqTUyXd27LBxBBE/JYP1VYtbdULrSYkGWrLTdztSTmvUJ61HfuULAF7xdY7rDHHPmEIa9Cvp6QfUY0FrbbjaSJIE5RT09L7tTqS+6x1SLpAcJ4FCFzacZe9wbcZjn5rroMuYfE8S4NIa4iRHRCFUZVB3LtXTZ8IoXZyZIjcrkDg99tlNvhaZawTOBxlCFWft0WySJcABs0ls+cJaqlTo0tPUYPE9oJJJOTJwEIRpjQuqVmgvc254BsgYcc4Ij5L1Kul047sWk3ETJ89kIWK1xY1NPQZ3IDZDqjQZJOIJWZo0g5oDcRPBCFGl9zTL6mCLXGIMcFzOljWBrnRGxKEKhOH4d+ZxiTGOgMKHE+ETgBsdEIWoxyUCS1riclxHTCTScGc3QhCrB3vddJGNoAG3ks5Ie0AmCJPshCkK6WVHBuzTaARcJ+ql2s1VMd2xwDerWk7cyJQhSER39ckzUds3Yx9FtTfLmtLGEROQZkdQUIVaW6rXyBWqhuDaKj4+ZSsaQ0m4nPxOcR9UIRFmjTLKBggvrim6D+Wxx/Zcr5Bqi4w0tA9Z3QhCszueEBuy0EloknLx8kIVWN/EaTiXOwXxkwIXOHu72izHDxFrS8C6MOIlCEGms01Kg1j6d4LiZlxIz5rlc5xp0iY2dsANjxgShC3Ga9HsWhR1mrqUNQxrqbdLUqjABuZtJhZv/AAnAU/ADcPDjExsEIWa3PSgMe/BvM9EIQubb/9k=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940" y="856827"/>
            <a:ext cx="11415607" cy="1979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735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 Light" panose="020B0502040204020203" pitchFamily="34" charset="-122"/>
            </a:endParaRPr>
          </a:p>
          <a:p>
            <a:endParaRPr lang="en-US" altLang="zh-CN" sz="3735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微软雅黑 Light" panose="020B0502040204020203" pitchFamily="34" charset="-122"/>
            </a:endParaRPr>
          </a:p>
          <a:p>
            <a:b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" panose="020B0503020204020204" pitchFamily="34" charset="-122"/>
                <a:sym typeface="微软雅黑 Light" panose="020B0502040204020203" pitchFamily="34" charset="-122"/>
              </a:rPr>
            </a:b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" panose="020B0503020204020204" pitchFamily="34" charset="-122"/>
                <a:sym typeface="微软雅黑 Light" panose="020B0502040204020203" pitchFamily="34" charset="-122"/>
              </a:rPr>
              <a:t> </a:t>
            </a:r>
            <a:endParaRPr lang="zh-CN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14865" y="949299"/>
            <a:ext cx="10575565" cy="5264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Like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everyone else in this town, we are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proud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that the Tech-Hub companies 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continue</a:t>
            </a:r>
            <a:r>
              <a:rPr lang="en-US" altLang="zh-CN" sz="37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 ______________________ in technology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Such 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innovation</a:t>
            </a:r>
            <a:r>
              <a:rPr lang="en-US" altLang="zh-CN" sz="37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will, 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without doubt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endParaRPr lang="en-US" altLang="zh-CN" sz="32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 _____________________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 technological discovery.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What’s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more, it seems that Tech-Hub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 ______________________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 local schools, with more students than ever applying to study Computer Science at university. Tech-Hub remains thankful to the community and </a:t>
            </a:r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promises</a:t>
            </a:r>
            <a:r>
              <a:rPr lang="en-US" altLang="zh-CN" sz="3735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___________________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 our success with the town.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Thank you!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50477" y="1393809"/>
            <a:ext cx="474133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breaking new ground 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64711" y="2534279"/>
            <a:ext cx="438809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 </a:t>
            </a:r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zh-CN" altLang="en-US" sz="3735" b="1" dirty="0" smtClean="0"/>
              <a:t> </a:t>
            </a:r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era 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85064" y="2989976"/>
            <a:ext cx="4412827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a great influence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62957" y="4518895"/>
            <a:ext cx="425704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share the fruits 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标注 8"/>
          <p:cNvSpPr/>
          <p:nvPr/>
        </p:nvSpPr>
        <p:spPr>
          <a:xfrm>
            <a:off x="7277421" y="1503657"/>
            <a:ext cx="2656840" cy="578927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毫无疑问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48778" name="TextBox 3"/>
          <p:cNvSpPr txBox="1">
            <a:spLocks noChangeArrowheads="1"/>
          </p:cNvSpPr>
          <p:nvPr/>
        </p:nvSpPr>
        <p:spPr bwMode="auto">
          <a:xfrm>
            <a:off x="993364" y="178131"/>
            <a:ext cx="8026400" cy="666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735" b="1" dirty="0">
                <a:latin typeface="Times New Roman" panose="02020603050405020304" pitchFamily="18" charset="0"/>
                <a:ea typeface="黑体" panose="02010609060101010101" pitchFamily="2" charset="-122"/>
                <a:sym typeface="Times New Roman" panose="02020603050405020304" pitchFamily="18" charset="0"/>
              </a:rPr>
              <a:t>Vocabulary building</a:t>
            </a:r>
            <a:endParaRPr lang="zh-CN" altLang="en-US" sz="3735" b="1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2"/>
      <p:bldP spid="6" grpId="3"/>
      <p:bldP spid="7" grpId="4"/>
      <p:bldP spid="7" grpId="5"/>
      <p:bldP spid="4" grpId="6"/>
      <p:bldP spid="4" grpId="7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Whi</a:t>
            </a:r>
            <a:r>
              <a:rPr lang="en-US" altLang="zh-CN"/>
              <a:t>ch city in China can be called a Tech-Hub?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r>
              <a:rPr lang="en-US" altLang="zh-CN" sz="3200" b="1">
                <a:solidFill>
                  <a:srgbClr val="C00000"/>
                </a:solidFill>
              </a:rPr>
              <a:t>The city of Shenzhen.</a:t>
            </a:r>
            <a:endParaRPr lang="en-US" altLang="zh-CN" sz="3200" b="1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CN" sz="3200" b="1">
                <a:solidFill>
                  <a:srgbClr val="C00000"/>
                </a:solidFill>
              </a:rPr>
              <a:t>What do you know about Shenzen concernning its development?</a:t>
            </a:r>
            <a:endParaRPr lang="en-US" altLang="zh-CN" sz="3200" b="1">
              <a:solidFill>
                <a:srgbClr val="C00000"/>
              </a:solidFill>
            </a:endParaRPr>
          </a:p>
        </p:txBody>
      </p:sp>
      <p:pic>
        <p:nvPicPr>
          <p:cNvPr id="4" name="深圳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5" y="1060450"/>
            <a:ext cx="12191365" cy="5976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27355" y="150495"/>
            <a:ext cx="9175750" cy="729615"/>
          </a:xfrm>
        </p:spPr>
        <p:txBody>
          <a:bodyPr/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Listen to the interview and choose its purpose. 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48770" name="AutoShape 2" descr="http://i.serengeseba.com/uploads/i_1_2444608957x2117968174_11.jpg"/>
          <p:cNvSpPr>
            <a:spLocks noChangeAspect="1" noChangeArrowheads="1"/>
          </p:cNvSpPr>
          <p:nvPr/>
        </p:nvSpPr>
        <p:spPr bwMode="auto">
          <a:xfrm>
            <a:off x="84667" y="-182033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48771" name="AutoShape 4" descr="http://i.serengeseba.com/uploads/i_1_2444608957x2117968174_11.jpg"/>
          <p:cNvSpPr>
            <a:spLocks noChangeAspect="1" noChangeArrowheads="1"/>
          </p:cNvSpPr>
          <p:nvPr/>
        </p:nvSpPr>
        <p:spPr bwMode="auto">
          <a:xfrm>
            <a:off x="84667" y="-182033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0896" y="1355779"/>
            <a:ext cx="11402823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To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find out what changes Shenzhen has </a:t>
            </a:r>
            <a:r>
              <a:rPr lang="en-US" altLang="zh-CN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undergone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after </a:t>
            </a:r>
            <a:endParaRPr lang="en-US" altLang="zh-CN" sz="36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the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introduction of the reform and opening-up policy.  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To understand how people feel about the way life has </a:t>
            </a:r>
            <a:endParaRPr lang="en-US" altLang="zh-CN" sz="36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changed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Shenzhen this century. 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To show what the first special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economic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zone looks like </a:t>
            </a:r>
            <a:endParaRPr lang="en-US" altLang="zh-CN" sz="36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now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To figure out how life is different for the older and </a:t>
            </a:r>
            <a:endParaRPr lang="en-US" altLang="zh-CN" sz="3600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younger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generations in Shenzhen. </a:t>
            </a:r>
            <a:r>
              <a:rPr lang="en-US" altLang="zh-CN" sz="3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              </a:t>
            </a:r>
            <a:endParaRPr lang="en-US" altLang="zh-CN" sz="3600" b="1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笑脸 3"/>
          <p:cNvSpPr/>
          <p:nvPr/>
        </p:nvSpPr>
        <p:spPr>
          <a:xfrm>
            <a:off x="212007" y="1355463"/>
            <a:ext cx="766399" cy="702376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Unit 3 Using language P30-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230015" y="97003"/>
            <a:ext cx="850735" cy="8507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7075" y="880110"/>
            <a:ext cx="11000740" cy="1060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undergo v. </a:t>
            </a:r>
            <a:r>
              <a:rPr lang="zh-CN" altLang="en-US" sz="2800" b="1">
                <a:solidFill>
                  <a:srgbClr val="FF0000"/>
                </a:solidFill>
              </a:rPr>
              <a:t>to experience sth, especially a change or sth unpleasant 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77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TextBox 3"/>
          <p:cNvSpPr txBox="1">
            <a:spLocks noChangeArrowheads="1"/>
          </p:cNvSpPr>
          <p:nvPr/>
        </p:nvSpPr>
        <p:spPr bwMode="auto">
          <a:xfrm>
            <a:off x="454025" y="328930"/>
            <a:ext cx="10129520" cy="10966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/>
          <a:p>
            <a:r>
              <a:rPr lang="en-US" altLang="zh-CN" sz="3735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Listen </a:t>
            </a:r>
            <a:r>
              <a:rPr lang="en-US" altLang="zh-CN" sz="3735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again and </a:t>
            </a:r>
            <a:r>
              <a:rPr lang="en-US" altLang="zh-CN" sz="3735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complete the interview record.</a:t>
            </a:r>
            <a:endParaRPr lang="zh-CN" altLang="en-US" sz="3735" b="1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48770" name="AutoShape 2" descr="http://i.serengeseba.com/uploads/i_1_2444608957x2117968174_11.jpg"/>
          <p:cNvSpPr>
            <a:spLocks noChangeAspect="1" noChangeArrowheads="1"/>
          </p:cNvSpPr>
          <p:nvPr/>
        </p:nvSpPr>
        <p:spPr bwMode="auto">
          <a:xfrm>
            <a:off x="-98213" y="-907838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48771" name="AutoShape 4" descr="http://i.serengeseba.com/uploads/i_1_2444608957x2117968174_11.jpg"/>
          <p:cNvSpPr>
            <a:spLocks noChangeAspect="1" noChangeArrowheads="1"/>
          </p:cNvSpPr>
          <p:nvPr/>
        </p:nvSpPr>
        <p:spPr bwMode="auto">
          <a:xfrm>
            <a:off x="-98213" y="-907838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8097" y="1260719"/>
            <a:ext cx="10664651" cy="411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INTERVIEWEE  No.1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</a:t>
            </a:r>
            <a:r>
              <a:rPr lang="en-US" altLang="zh-CN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endParaRPr lang="en-US" altLang="zh-CN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lived in Shenzhen </a:t>
            </a:r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1 ____________________</a:t>
            </a:r>
            <a:endParaRPr lang="en-US" altLang="zh-CN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Occupation: </a:t>
            </a:r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_______________________________</a:t>
            </a:r>
            <a:endParaRPr lang="en-US" altLang="zh-CN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Impression of Shenzhen</a:t>
            </a:r>
            <a:endParaRPr lang="en-US" altLang="zh-CN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altLang="zh-CN" sz="373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past </a:t>
            </a:r>
            <a:endParaRPr lang="en-US" altLang="zh-CN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Shenzhen was a small town </a:t>
            </a:r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___________________.</a:t>
            </a:r>
            <a:endParaRPr lang="en-US" altLang="zh-CN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20463" y="2308444"/>
            <a:ext cx="4345436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than 40 </a:t>
            </a:r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07439" y="2984267"/>
            <a:ext cx="5431612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 </a:t>
            </a:r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71477" y="4628980"/>
            <a:ext cx="4821271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surrounded by </a:t>
            </a:r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fields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Unit 3 Using language P31-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400665" y="-17272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7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0330" y="861060"/>
            <a:ext cx="11539855" cy="2161540"/>
            <a:chOff x="-67" y="1031"/>
            <a:chExt cx="14044" cy="290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矩形 2"/>
            <p:cNvSpPr/>
            <p:nvPr/>
          </p:nvSpPr>
          <p:spPr>
            <a:xfrm>
              <a:off x="-67" y="1187"/>
              <a:ext cx="14044" cy="274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7" y="1031"/>
              <a:ext cx="13743" cy="274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a When I hurried to the store, I saw that the books </a:t>
              </a:r>
              <a:r>
                <a:rPr lang="en-US" altLang="zh-CN" sz="3200" b="1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were </a:t>
              </a:r>
              <a:r>
                <a:rPr lang="en-US" altLang="zh-CN" sz="3200" b="1" dirty="0" smtClean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already </a:t>
              </a:r>
              <a:r>
                <a:rPr lang="en-US" altLang="zh-CN" sz="3200" b="1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being packed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 into boxes.</a:t>
              </a:r>
              <a:endParaRPr lang="en-US" altLang="zh-CN" sz="32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  <a:p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b When I hurried to the store, I saw that the books </a:t>
              </a:r>
              <a:r>
                <a:rPr lang="en-US" altLang="zh-CN" sz="3200" b="1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were </a:t>
              </a:r>
              <a:r>
                <a:rPr lang="en-US" altLang="zh-CN" sz="3200" b="1" dirty="0" smtClean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already </a:t>
              </a:r>
              <a:r>
                <a:rPr lang="en-US" altLang="zh-CN" sz="3200" b="1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packed</a:t>
              </a:r>
              <a:r>
                <a:rPr lang="en-US" altLang="zh-CN" sz="3200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rPr>
                <a:t> into boxes. </a:t>
              </a:r>
              <a:endParaRPr lang="zh-CN" altLang="en-US" sz="32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1048612" name="TextBox 3"/>
          <p:cNvSpPr txBox="1">
            <a:spLocks noChangeArrowheads="1"/>
          </p:cNvSpPr>
          <p:nvPr/>
        </p:nvSpPr>
        <p:spPr bwMode="auto">
          <a:xfrm>
            <a:off x="375449" y="194593"/>
            <a:ext cx="10712860" cy="666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735" b="1" dirty="0">
                <a:latin typeface="Times New Roman" panose="02020603050405020304" pitchFamily="18" charset="0"/>
                <a:ea typeface="黑体" panose="02010609060101010101" pitchFamily="2" charset="-122"/>
                <a:sym typeface="Times New Roman" panose="02020603050405020304" pitchFamily="18" charset="0"/>
              </a:rPr>
              <a:t>Grammar: Past continuous passive</a:t>
            </a:r>
            <a:endParaRPr lang="zh-CN" altLang="en-US" sz="3735" b="1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4950" y="3140075"/>
            <a:ext cx="11490325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Calibri" panose="020F0502020204030204" charset="0"/>
                <a:cs typeface="Calibri" panose="020F0502020204030204" charset="0"/>
              </a:rPr>
              <a:t>1. What is the difference between sentences (a) and (b)?</a:t>
            </a:r>
            <a:endParaRPr lang="en-US" altLang="zh-CN" sz="3200" dirty="0"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Past continuous passive (</a:t>
            </a:r>
            <a:r>
              <a:rPr lang="zh-CN" altLang="en-US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过去进行时被动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)is used in sentence (a) and past simple passive (</a:t>
            </a:r>
            <a:r>
              <a:rPr lang="zh-CN" altLang="en-US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一般过去时被动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)is used in sentence (b).</a:t>
            </a:r>
            <a:endParaRPr lang="zh-CN" altLang="en-US" sz="3200" dirty="0"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3200" dirty="0">
                <a:latin typeface="Calibri" panose="020F0502020204030204" charset="0"/>
                <a:cs typeface="Calibri" panose="020F0502020204030204" charset="0"/>
              </a:rPr>
              <a:t>2. Which sentence emphasises process and which </a:t>
            </a:r>
            <a:r>
              <a:rPr lang="en-US" altLang="zh-CN" sz="3200" dirty="0" err="1" smtClean="0">
                <a:latin typeface="Calibri" panose="020F0502020204030204" charset="0"/>
                <a:cs typeface="Calibri" panose="020F0502020204030204" charset="0"/>
              </a:rPr>
              <a:t>emphasises</a:t>
            </a:r>
            <a:r>
              <a:rPr lang="en-US" altLang="zh-CN" sz="3200" dirty="0" smtClean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3200" dirty="0">
                <a:latin typeface="Calibri" panose="020F0502020204030204" charset="0"/>
                <a:cs typeface="Calibri" panose="020F0502020204030204" charset="0"/>
              </a:rPr>
              <a:t>result?</a:t>
            </a:r>
            <a:endParaRPr lang="en-US" altLang="zh-CN" sz="3200" dirty="0"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In sentence (a) the action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was being done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while in sentence (b) the action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was already finished</a:t>
            </a:r>
            <a:r>
              <a:rPr lang="en-US" altLang="zh-CN" sz="32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.</a:t>
            </a:r>
            <a:endParaRPr lang="en-US" altLang="zh-CN" sz="3200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Listen and complete the interview record.</a:t>
            </a:r>
            <a:endParaRPr lang="zh-CN" altLang="en-US"/>
          </a:p>
        </p:txBody>
      </p:sp>
      <p:sp>
        <p:nvSpPr>
          <p:cNvPr id="1048770" name="AutoShape 2" descr="http://i.serengeseba.com/uploads/i_1_2444608957x2117968174_11.jpg"/>
          <p:cNvSpPr>
            <a:spLocks noChangeAspect="1" noChangeArrowheads="1"/>
          </p:cNvSpPr>
          <p:nvPr/>
        </p:nvSpPr>
        <p:spPr bwMode="auto">
          <a:xfrm>
            <a:off x="-263948" y="-1079288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48771" name="AutoShape 4" descr="http://i.serengeseba.com/uploads/i_1_2444608957x2117968174_11.jpg"/>
          <p:cNvSpPr>
            <a:spLocks noChangeAspect="1" noChangeArrowheads="1"/>
          </p:cNvSpPr>
          <p:nvPr/>
        </p:nvSpPr>
        <p:spPr bwMode="auto">
          <a:xfrm>
            <a:off x="-263948" y="-1079288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5290" y="1089025"/>
            <a:ext cx="11591290" cy="411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were </a:t>
            </a:r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many people living there and there </a:t>
            </a:r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no 4 _____________________________. People </a:t>
            </a:r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a living </a:t>
            </a:r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5 _______________________. </a:t>
            </a:r>
            <a:endParaRPr lang="en-US" altLang="zh-CN" sz="373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present</a:t>
            </a:r>
            <a:endParaRPr lang="en-US" altLang="zh-CN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has developed </a:t>
            </a:r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into 6 ___________________ </a:t>
            </a:r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modern </a:t>
            </a:r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skyscrapers </a:t>
            </a:r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 population of </a:t>
            </a:r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__________</a:t>
            </a:r>
            <a:endParaRPr lang="en-US" altLang="zh-CN" sz="373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_________________.</a:t>
            </a:r>
            <a:endParaRPr lang="zh-CN" altLang="en-US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81809" y="1629214"/>
            <a:ext cx="7711044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busy streets and no traffic </a:t>
            </a:r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jams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49122" y="2213279"/>
            <a:ext cx="5415148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fishing and </a:t>
            </a:r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farming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53684" y="3260689"/>
            <a:ext cx="441762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international </a:t>
            </a:r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1544" y="4470692"/>
            <a:ext cx="3823968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million </a:t>
            </a:r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64486" y="3931496"/>
            <a:ext cx="1773381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endParaRPr lang="zh-CN" altLang="en-US" sz="3735" dirty="0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7747635" y="4601845"/>
            <a:ext cx="4300855" cy="2159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Listen and complete the interview record.</a:t>
            </a:r>
            <a:endParaRPr lang="zh-CN" altLang="en-US"/>
          </a:p>
        </p:txBody>
      </p:sp>
      <p:sp>
        <p:nvSpPr>
          <p:cNvPr id="1048770" name="AutoShape 2" descr="http://i.serengeseba.com/uploads/i_1_2444608957x2117968174_11.jpg"/>
          <p:cNvSpPr>
            <a:spLocks noChangeAspect="1" noChangeArrowheads="1"/>
          </p:cNvSpPr>
          <p:nvPr/>
        </p:nvSpPr>
        <p:spPr bwMode="auto">
          <a:xfrm>
            <a:off x="-161078" y="-604943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48771" name="AutoShape 4" descr="http://i.serengeseba.com/uploads/i_1_2444608957x2117968174_11.jpg"/>
          <p:cNvSpPr>
            <a:spLocks noChangeAspect="1" noChangeArrowheads="1"/>
          </p:cNvSpPr>
          <p:nvPr/>
        </p:nvSpPr>
        <p:spPr bwMode="auto">
          <a:xfrm>
            <a:off x="-161078" y="-604943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7930" y="1570331"/>
            <a:ext cx="10664651" cy="4117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Life </a:t>
            </a:r>
            <a:r>
              <a:rPr lang="en-US" altLang="zh-CN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Shenzhen</a:t>
            </a:r>
            <a:endParaRPr lang="en-US" altLang="zh-CN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past</a:t>
            </a:r>
            <a:endParaRPr lang="en-US" altLang="zh-CN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stayed in the same area, and one day</a:t>
            </a:r>
            <a:endParaRPr lang="en-US" altLang="zh-CN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_____________________.</a:t>
            </a:r>
            <a:endParaRPr lang="en-US" altLang="zh-CN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present</a:t>
            </a:r>
            <a:endParaRPr lang="en-US" altLang="zh-CN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day brings something new. </a:t>
            </a:r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_____________</a:t>
            </a:r>
            <a:endParaRPr lang="en-US" altLang="zh-CN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coming</a:t>
            </a:r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73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1982" y="3322606"/>
            <a:ext cx="5770797" cy="60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just like any other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33631" y="4407470"/>
            <a:ext cx="3040084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things  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Listen and complete the interview record.</a:t>
            </a:r>
            <a:endParaRPr lang="zh-CN" altLang="en-US"/>
          </a:p>
        </p:txBody>
      </p:sp>
      <p:sp>
        <p:nvSpPr>
          <p:cNvPr id="1048770" name="AutoShape 2" descr="http://i.serengeseba.com/uploads/i_1_2444608957x2117968174_11.jpg"/>
          <p:cNvSpPr>
            <a:spLocks noChangeAspect="1" noChangeArrowheads="1"/>
          </p:cNvSpPr>
          <p:nvPr/>
        </p:nvSpPr>
        <p:spPr bwMode="auto">
          <a:xfrm>
            <a:off x="84667" y="-182033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48771" name="AutoShape 4" descr="http://i.serengeseba.com/uploads/i_1_2444608957x2117968174_11.jpg"/>
          <p:cNvSpPr>
            <a:spLocks noChangeAspect="1" noChangeArrowheads="1"/>
          </p:cNvSpPr>
          <p:nvPr/>
        </p:nvSpPr>
        <p:spPr bwMode="auto">
          <a:xfrm>
            <a:off x="84667" y="-182033"/>
            <a:ext cx="406400" cy="406400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3675" y="2236408"/>
            <a:ext cx="10664651" cy="2966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Life is 10 ___________</a:t>
            </a:r>
            <a:r>
              <a:rPr lang="en-US" altLang="zh-CN" sz="37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it’s certainly interesting!</a:t>
            </a:r>
            <a:endParaRPr lang="en-US" altLang="zh-CN" sz="373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Comments on Shenzhen today</a:t>
            </a:r>
            <a:endParaRPr lang="en-US" altLang="zh-CN" sz="3735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Shenzhen is a special place full of 11 _____________</a:t>
            </a:r>
            <a:endParaRPr lang="en-US" altLang="zh-CN" sz="3735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73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______________. It is a place where young people can 12____________________.</a:t>
            </a:r>
            <a:endParaRPr lang="zh-CN" altLang="en-US" sz="37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"/>
          <p:cNvSpPr txBox="1"/>
          <p:nvPr>
            <p:custDataLst>
              <p:tags r:id="rId1"/>
            </p:custDataLst>
          </p:nvPr>
        </p:nvSpPr>
        <p:spPr>
          <a:xfrm>
            <a:off x="2463977" y="4526288"/>
            <a:ext cx="5847033" cy="60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735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realise</a:t>
            </a:r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dreams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45921" y="2177656"/>
            <a:ext cx="228006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easier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39900" y="3383917"/>
            <a:ext cx="3388425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endParaRPr lang="zh-CN" altLang="en-US" sz="3735" dirty="0"/>
          </a:p>
        </p:txBody>
      </p:sp>
      <p:sp>
        <p:nvSpPr>
          <p:cNvPr id="5" name="文本框 4"/>
          <p:cNvSpPr txBox="1"/>
          <p:nvPr/>
        </p:nvSpPr>
        <p:spPr>
          <a:xfrm>
            <a:off x="763675" y="3934069"/>
            <a:ext cx="3400605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3735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325279"/>
            <a:ext cx="11446569" cy="729669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Complete the boxes with the expressions from the interview. </a:t>
            </a:r>
            <a:endParaRPr lang="zh-CN" altLang="en-US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62707" y="1477010"/>
          <a:ext cx="11014075" cy="5090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5755"/>
                <a:gridCol w="5608320"/>
              </a:tblGrid>
              <a:tr h="9118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Comparing and contrasting</a:t>
                      </a:r>
                      <a:endParaRPr lang="en-US" altLang="zh-CN" sz="3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Describing a place </a:t>
                      </a:r>
                      <a:endParaRPr lang="en-US" altLang="zh-CN" sz="32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121920" marR="121920" marT="60960" marB="60960" anchor="ctr"/>
                </a:tc>
              </a:tr>
              <a:tr h="38296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</a:t>
                      </a:r>
                      <a:endParaRPr lang="en-US" altLang="zh-CN" sz="32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altLang="zh-CN" sz="320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76275" y="2704465"/>
            <a:ext cx="5259070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At that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time ...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There’s been a huge change!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Compared with the past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...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the past, ...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lnSpc>
                <a:spcPct val="1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But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now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49010" y="2595245"/>
            <a:ext cx="5433695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algn="l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 has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undergone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rapid development ...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algn="l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 was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only a small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town ...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l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 has developed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into ... with ...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 is a very special place. 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 full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 ...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 a place where...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68600" y="683895"/>
            <a:ext cx="8207375" cy="99504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chemeClr val="tx1"/>
                </a:solidFill>
              </a:rPr>
              <a:t>Describe the changes in your hometown using the expressions below.</a:t>
            </a:r>
            <a:endParaRPr lang="en-US" altLang="zh-CN" sz="3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extBox 3"/>
          <p:cNvSpPr txBox="1">
            <a:spLocks noChangeArrowheads="1"/>
          </p:cNvSpPr>
          <p:nvPr/>
        </p:nvSpPr>
        <p:spPr bwMode="auto">
          <a:xfrm>
            <a:off x="384339" y="126013"/>
            <a:ext cx="10712860" cy="666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735" b="1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Grammar: Past continuous passive</a:t>
            </a:r>
            <a:endParaRPr lang="en-US" altLang="zh-CN" sz="3735" b="1" dirty="0"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  <a:sym typeface="Times New Roman" panose="02020603050405020304" pitchFamily="18" charset="0"/>
            </a:endParaRPr>
          </a:p>
        </p:txBody>
      </p:sp>
      <p:sp>
        <p:nvSpPr>
          <p:cNvPr id="9" name="矩形 40"/>
          <p:cNvSpPr/>
          <p:nvPr/>
        </p:nvSpPr>
        <p:spPr>
          <a:xfrm>
            <a:off x="11642" y="957580"/>
            <a:ext cx="12192000" cy="49428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6000">
                <a:schemeClr val="accent3">
                  <a:lumMod val="40000"/>
                  <a:lumOff val="60000"/>
                  <a:alpha val="4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5079" y="957807"/>
            <a:ext cx="11688299" cy="1816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735" b="1" dirty="0">
                <a:solidFill>
                  <a:srgbClr val="2C7A8E"/>
                </a:solidFill>
                <a:latin typeface="Calibri" panose="020F0502020204030204" charset="0"/>
                <a:cs typeface="Calibri" panose="020F0502020204030204" charset="0"/>
              </a:rPr>
              <a:t>   1</a:t>
            </a:r>
            <a:r>
              <a:rPr lang="en-US" altLang="zh-CN" sz="3735" b="1" dirty="0" smtClean="0">
                <a:solidFill>
                  <a:srgbClr val="2C7A8E"/>
                </a:solidFill>
                <a:latin typeface="Calibri" panose="020F0502020204030204" charset="0"/>
                <a:cs typeface="Calibri" panose="020F0502020204030204" charset="0"/>
              </a:rPr>
              <a:t>. </a:t>
            </a:r>
            <a:r>
              <a:rPr lang="zh-CN" altLang="en-US" sz="3735" b="1" dirty="0">
                <a:solidFill>
                  <a:srgbClr val="2C7A8E"/>
                </a:solidFill>
                <a:latin typeface="Calibri" panose="020F0502020204030204" charset="0"/>
                <a:ea typeface="楷体" panose="02010609060101010101" pitchFamily="49" charset="-122"/>
                <a:cs typeface="Calibri" panose="020F0502020204030204" charset="0"/>
                <a:sym typeface="+mn-ea"/>
              </a:rPr>
              <a:t>过去进行时态的被动语态的基本结构</a:t>
            </a:r>
            <a:endParaRPr lang="en-US" altLang="zh-CN" sz="3735" b="1" dirty="0">
              <a:solidFill>
                <a:srgbClr val="2C7A8E"/>
              </a:solidFill>
              <a:latin typeface="Calibri" panose="020F0502020204030204" charset="0"/>
              <a:ea typeface="楷体" panose="02010609060101010101" pitchFamily="49" charset="-122"/>
              <a:cs typeface="Calibri" panose="020F05020202040302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3735" b="1" dirty="0">
                <a:latin typeface="Calibri" panose="020F0502020204030204" charset="0"/>
                <a:ea typeface="楷体" panose="02010609060101010101" pitchFamily="49" charset="-122"/>
                <a:cs typeface="Calibri" panose="020F0502020204030204" charset="0"/>
                <a:sym typeface="+mn-ea"/>
              </a:rPr>
              <a:t>  </a:t>
            </a:r>
            <a:r>
              <a:rPr lang="zh-CN" altLang="en-US" sz="3735" b="1" dirty="0">
                <a:latin typeface="Calibri" panose="020F0502020204030204" charset="0"/>
                <a:ea typeface="楷体" panose="02010609060101010101" pitchFamily="49" charset="-122"/>
                <a:cs typeface="Calibri" panose="020F0502020204030204" charset="0"/>
                <a:sym typeface="+mn-ea"/>
              </a:rPr>
              <a:t>肯定式：  </a:t>
            </a:r>
            <a:r>
              <a:rPr lang="en-US" altLang="zh-CN" sz="3735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was / were + being + done     </a:t>
            </a:r>
            <a:endParaRPr lang="en-US" altLang="zh-CN" sz="3735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3735" dirty="0">
                <a:latin typeface="Calibri" panose="020F0502020204030204" charset="0"/>
                <a:ea typeface="楷体" panose="02010609060101010101" pitchFamily="49" charset="-122"/>
                <a:cs typeface="Calibri" panose="020F0502020204030204" charset="0"/>
              </a:rPr>
              <a:t>  </a:t>
            </a:r>
            <a:r>
              <a:rPr lang="en-US" altLang="zh-CN" sz="3735" b="1" dirty="0">
                <a:latin typeface="Calibri" panose="020F0502020204030204" charset="0"/>
                <a:ea typeface="楷体" panose="02010609060101010101" pitchFamily="49" charset="-122"/>
                <a:cs typeface="Calibri" panose="020F0502020204030204" charset="0"/>
                <a:sym typeface="+mn-ea"/>
              </a:rPr>
              <a:t> </a:t>
            </a:r>
            <a:r>
              <a:rPr lang="zh-CN" altLang="en-US" sz="3735" b="1" dirty="0">
                <a:latin typeface="Calibri" panose="020F0502020204030204" charset="0"/>
                <a:ea typeface="楷体" panose="02010609060101010101" pitchFamily="49" charset="-122"/>
                <a:cs typeface="Calibri" panose="020F0502020204030204" charset="0"/>
                <a:sym typeface="+mn-ea"/>
              </a:rPr>
              <a:t>否定式</a:t>
            </a:r>
            <a:r>
              <a:rPr lang="zh-CN" altLang="en-US" sz="3735" dirty="0">
                <a:latin typeface="Calibri" panose="020F0502020204030204" charset="0"/>
                <a:cs typeface="Calibri" panose="020F0502020204030204" charset="0"/>
                <a:sym typeface="+mn-ea"/>
              </a:rPr>
              <a:t>： </a:t>
            </a:r>
            <a:r>
              <a:rPr lang="en-US" altLang="zh-CN" sz="3735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was / were + not + being + done</a:t>
            </a:r>
            <a:endParaRPr lang="en-US" sz="3735" b="1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More examples from the text</a:t>
            </a:r>
            <a:endParaRPr lang="en-US" altLang="zh-CN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pPr marL="514350" indent="-514350">
              <a:buAutoNum type="arabicPeriod"/>
            </a:pPr>
            <a:r>
              <a:rPr lang="en-US" altLang="zh-CN"/>
              <a:t>When I hurried to the store, I saw that the books __________________ (pack) into boxes.</a:t>
            </a:r>
            <a:endParaRPr lang="en-US" altLang="zh-CN"/>
          </a:p>
          <a:p>
            <a:pPr marL="514350" indent="-514350">
              <a:buAutoNum type="arabicPeriod"/>
            </a:pPr>
            <a:r>
              <a:rPr lang="en-US" altLang="zh-CN"/>
              <a:t>More and more customers __________________ (attract) by chain stores and online discounts.</a:t>
            </a:r>
            <a:endParaRPr lang="en-US" altLang="zh-CN"/>
          </a:p>
          <a:p>
            <a:pPr marL="514350" indent="-514350">
              <a:buAutoNum type="arabicPeriod"/>
            </a:pPr>
            <a:r>
              <a:rPr lang="en-US" altLang="zh-CN"/>
              <a:t>In one area, a book reading __________________ (deliver).</a:t>
            </a:r>
            <a:endParaRPr lang="en-US" altLang="zh-CN"/>
          </a:p>
          <a:p>
            <a:pPr marL="514350" indent="-514350">
              <a:buAutoNum type="arabicPeriod"/>
            </a:pPr>
            <a:r>
              <a:rPr lang="en-US" altLang="zh-CN"/>
              <a:t>The large board in the coner had been replaced by a big screen, where customers’ comments on the month’s best-seller _______________ (display).</a:t>
            </a:r>
            <a:endParaRPr lang="en-US" altLang="zh-CN"/>
          </a:p>
          <a:p>
            <a:pPr marL="514350" indent="-514350">
              <a:buAutoNum type="arabicPeriod"/>
            </a:pPr>
            <a:r>
              <a:rPr lang="en-US" altLang="zh-CN"/>
              <a:t>Under </a:t>
            </a:r>
            <a:r>
              <a:rPr lang="en-US" altLang="zh-CN"/>
              <a:t>Jennifer’s leadership, the bookstore ________________ (turn) into a place for literature-loving members of the community to get together.</a:t>
            </a:r>
            <a:endParaRPr lang="en-US" altLang="zh-CN"/>
          </a:p>
          <a:p>
            <a:pPr marL="0" indent="0">
              <a:buNone/>
            </a:pPr>
            <a:endParaRPr lang="en-US" altLang="zh-CN"/>
          </a:p>
        </p:txBody>
      </p:sp>
      <p:sp>
        <p:nvSpPr>
          <p:cNvPr id="5" name="文本框 4"/>
          <p:cNvSpPr txBox="1"/>
          <p:nvPr/>
        </p:nvSpPr>
        <p:spPr>
          <a:xfrm>
            <a:off x="8275320" y="1060450"/>
            <a:ext cx="32188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were being packed</a:t>
            </a:r>
            <a:endParaRPr lang="en-US" altLang="zh-CN" sz="28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18710" y="1919605"/>
            <a:ext cx="36112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were being attracted</a:t>
            </a:r>
            <a:endParaRPr lang="en-US" altLang="zh-CN" sz="28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89525" y="2778760"/>
            <a:ext cx="36112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was being delivered</a:t>
            </a:r>
            <a:endParaRPr lang="en-US" altLang="zh-CN" sz="28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61680" y="3724910"/>
            <a:ext cx="36112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were being displayed</a:t>
            </a:r>
            <a:endParaRPr lang="en-US" altLang="zh-CN" sz="28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21855" y="4497070"/>
            <a:ext cx="36112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was being turned</a:t>
            </a:r>
            <a:endParaRPr lang="en-US" altLang="zh-CN" sz="2800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/>
      <p:bldP spid="6" grpId="0" build="p"/>
      <p:bldP spid="6" grpId="1"/>
      <p:bldP spid="7" grpId="0" build="p"/>
      <p:bldP spid="7" grpId="1"/>
      <p:bldP spid="8" grpId="0" build="p"/>
      <p:bldP spid="8" grpId="1"/>
      <p:bldP spid="9" grpId="0" build="p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extBox 3"/>
          <p:cNvSpPr txBox="1">
            <a:spLocks noChangeArrowheads="1"/>
          </p:cNvSpPr>
          <p:nvPr/>
        </p:nvSpPr>
        <p:spPr bwMode="auto">
          <a:xfrm>
            <a:off x="385609" y="167288"/>
            <a:ext cx="10712860" cy="666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735" b="1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Grammar: Past continuous passive</a:t>
            </a:r>
            <a:endParaRPr lang="en-US" altLang="zh-CN" sz="3735" b="1" dirty="0"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  <a:sym typeface="Times New Roman" panose="02020603050405020304" pitchFamily="18" charset="0"/>
            </a:endParaRPr>
          </a:p>
        </p:txBody>
      </p:sp>
      <p:sp>
        <p:nvSpPr>
          <p:cNvPr id="9" name="矩形 40"/>
          <p:cNvSpPr/>
          <p:nvPr/>
        </p:nvSpPr>
        <p:spPr>
          <a:xfrm>
            <a:off x="0" y="969729"/>
            <a:ext cx="12191999" cy="95133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6000">
                <a:schemeClr val="accent3">
                  <a:lumMod val="40000"/>
                  <a:lumOff val="60000"/>
                  <a:alpha val="4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en-US" altLang="zh-CN" sz="3735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404" y="1095799"/>
            <a:ext cx="12050577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Rewrite the passage using the past continuous passive.</a:t>
            </a:r>
            <a:endParaRPr lang="en-US" altLang="zh-CN" sz="3735" b="1" dirty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2450" y="1920875"/>
            <a:ext cx="1134808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Walking home a few days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ago, I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saw that people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were doing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reconstruction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work on the old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market. It would be turned into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a modern shopping mall. Some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people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were tearing down the old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gate. Some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were removing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the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wooden stands.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endParaRPr lang="en-US" altLang="zh-CN" sz="3200" dirty="0"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  <a:sym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Some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were 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cl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earing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away rubbish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from the floor. While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all this was going on, a journalist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was taking photos. The resulting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story in the local newspaper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divided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the people of the town: some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were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in favour of the new shopping mall,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and some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were against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 </a:t>
            </a:r>
            <a:r>
              <a:rPr lang="zh-CN" altLang="en-US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it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.</a:t>
            </a:r>
            <a:endParaRPr lang="en-US" altLang="zh-CN" sz="3200" dirty="0"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  <a:sym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altLang="zh-CN" sz="3200" dirty="0"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extBox 3"/>
          <p:cNvSpPr txBox="1">
            <a:spLocks noChangeArrowheads="1"/>
          </p:cNvSpPr>
          <p:nvPr/>
        </p:nvSpPr>
        <p:spPr bwMode="auto">
          <a:xfrm>
            <a:off x="385609" y="138078"/>
            <a:ext cx="1071286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Grammar: Past continuous passive</a:t>
            </a:r>
            <a:endParaRPr lang="en-US" altLang="zh-CN" sz="3200" b="1" dirty="0"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  <a:sym typeface="Times New Roman" panose="02020603050405020304" pitchFamily="18" charset="0"/>
            </a:endParaRPr>
          </a:p>
        </p:txBody>
      </p:sp>
      <p:sp>
        <p:nvSpPr>
          <p:cNvPr id="9" name="矩形 40"/>
          <p:cNvSpPr/>
          <p:nvPr/>
        </p:nvSpPr>
        <p:spPr>
          <a:xfrm>
            <a:off x="0" y="969729"/>
            <a:ext cx="12191999" cy="95133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6000">
                <a:schemeClr val="accent3">
                  <a:lumMod val="40000"/>
                  <a:lumOff val="60000"/>
                  <a:alpha val="4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en-US" altLang="zh-CN" sz="3735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404" y="1095799"/>
            <a:ext cx="1205057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Rewrite the passage using the past continuous passive.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1812" y="1905356"/>
            <a:ext cx="11168317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Times New Roman" panose="02020603050405020304" pitchFamily="18" charset="0"/>
              </a:rPr>
              <a:t>Walking</a:t>
            </a:r>
            <a:r>
              <a:rPr lang="zh-CN" altLang="en-US" sz="3200" dirty="0"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home a few days ago, I saw that reconstruction work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was being done</a:t>
            </a:r>
            <a:r>
              <a:rPr lang="en-US" altLang="zh-CN" sz="3200" b="1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 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on the old market. It would be turned into a modern shopping mall. The old gate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was being </a:t>
            </a:r>
            <a:r>
              <a:rPr lang="en-US" altLang="zh-CN" sz="3200" b="1" i="1" u="sng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torn</a:t>
            </a:r>
            <a:r>
              <a:rPr lang="en-US" altLang="zh-CN" sz="3200" b="1" i="1" u="sng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 </a:t>
            </a:r>
            <a:r>
              <a:rPr lang="en-US" altLang="zh-CN" sz="3200" b="1" i="1" u="sng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down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. The wooden stands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were being removed.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 </a:t>
            </a:r>
            <a:endParaRPr lang="en-US" altLang="zh-CN" sz="3200" dirty="0"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  <a:sym typeface="+mn-ea"/>
            </a:endParaRPr>
          </a:p>
          <a:p>
            <a:pPr>
              <a:lnSpc>
                <a:spcPct val="50000"/>
              </a:lnSpc>
            </a:pPr>
            <a:endParaRPr lang="en-US" altLang="zh-CN" sz="3200" dirty="0"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Rubbish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was being cleared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away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 from the floor. While all this was going on, photos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were being taken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 by a journalist. The</a:t>
            </a:r>
            <a:r>
              <a:rPr lang="en-US" altLang="zh-CN" sz="3200" i="1" u="sng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 </a:t>
            </a:r>
            <a:r>
              <a:rPr lang="en-US" altLang="zh-CN" sz="3200" i="1" u="sng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resulting story 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in the local newspaper divided the people of the town: some were in </a:t>
            </a:r>
            <a:r>
              <a:rPr lang="en-US" altLang="zh-CN" sz="3200" dirty="0" err="1" smtClean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favour</a:t>
            </a:r>
            <a:r>
              <a:rPr lang="en-US" altLang="zh-CN" sz="3200" dirty="0" smtClean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 of </a:t>
            </a:r>
            <a:r>
              <a:rPr lang="en-US" altLang="zh-CN" sz="3200" dirty="0">
                <a:latin typeface="Calibri" panose="020F0502020204030204" charset="0"/>
                <a:ea typeface="黑体" panose="02010609060101010101" pitchFamily="2" charset="-122"/>
                <a:cs typeface="Calibri" panose="020F0502020204030204" charset="0"/>
                <a:sym typeface="+mn-ea"/>
              </a:rPr>
              <a:t>the new shopping mall, and some were against it.</a:t>
            </a:r>
            <a:endParaRPr lang="en-US" altLang="zh-CN" sz="3200" dirty="0"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</a:endParaRPr>
          </a:p>
          <a:p>
            <a:pPr>
              <a:lnSpc>
                <a:spcPct val="100000"/>
              </a:lnSpc>
            </a:pPr>
            <a:endParaRPr lang="en-US" altLang="zh-CN" sz="3200" dirty="0"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00000"/>
              </a:lnSpc>
            </a:pPr>
            <a:endParaRPr lang="en-US" altLang="zh-CN" sz="3200" dirty="0">
              <a:latin typeface="Calibri" panose="020F0502020204030204" charset="0"/>
              <a:ea typeface="黑体" panose="0201060906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extBox 3"/>
          <p:cNvSpPr txBox="1">
            <a:spLocks noChangeArrowheads="1"/>
          </p:cNvSpPr>
          <p:nvPr/>
        </p:nvSpPr>
        <p:spPr bwMode="auto">
          <a:xfrm>
            <a:off x="545629" y="127918"/>
            <a:ext cx="10712860" cy="666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735" b="1" dirty="0">
                <a:latin typeface="Times New Roman" panose="02020603050405020304" pitchFamily="18" charset="0"/>
                <a:ea typeface="黑体" panose="02010609060101010101" pitchFamily="2" charset="-122"/>
                <a:sym typeface="Times New Roman" panose="02020603050405020304" pitchFamily="18" charset="0"/>
              </a:rPr>
              <a:t>Grammar: Past continuous passive</a:t>
            </a:r>
            <a:endParaRPr lang="zh-CN" altLang="en-US" sz="3735" b="1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9" name="矩形 40"/>
          <p:cNvSpPr/>
          <p:nvPr/>
        </p:nvSpPr>
        <p:spPr>
          <a:xfrm>
            <a:off x="0" y="834813"/>
            <a:ext cx="12192000" cy="18440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6000">
                <a:schemeClr val="accent3">
                  <a:lumMod val="40000"/>
                  <a:lumOff val="60000"/>
                  <a:alpha val="4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737" y="793792"/>
            <a:ext cx="10515600" cy="1816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zh-CN" sz="3735" b="1" dirty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Look at the two groups of pictures and describe </a:t>
            </a:r>
            <a:endParaRPr lang="en-US" altLang="zh-CN" sz="3735" b="1" dirty="0" smtClean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altLang="zh-CN" sz="3735" b="1" dirty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3735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the </a:t>
            </a:r>
            <a:r>
              <a:rPr lang="en-US" altLang="zh-CN" sz="3735" b="1" dirty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changes in the news industry using the past </a:t>
            </a:r>
            <a:r>
              <a:rPr lang="en-US" altLang="zh-CN" sz="3735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altLang="zh-CN" sz="3735" b="1" dirty="0" smtClean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altLang="zh-CN" sz="3735" b="1" dirty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3735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continuous </a:t>
            </a:r>
            <a:r>
              <a:rPr lang="en-US" altLang="zh-CN" sz="3735" b="1" dirty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passive where appropriate.  </a:t>
            </a:r>
            <a:endParaRPr lang="zh-CN" altLang="en-US" sz="3735" b="1" dirty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57264" y="3128022"/>
            <a:ext cx="5201073" cy="1816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735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Yesterday, I watched a documentary about the news industry in the past. </a:t>
            </a:r>
            <a:endParaRPr lang="en-US" altLang="zh-CN" sz="3735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4485" y="5142230"/>
            <a:ext cx="11661775" cy="124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735" dirty="0">
                <a:latin typeface="Calibri" panose="020F0502020204030204" charset="0"/>
                <a:cs typeface="Calibri" panose="020F0502020204030204" charset="0"/>
              </a:rPr>
              <a:t>I saw that the an interview  </a:t>
            </a:r>
            <a:r>
              <a:rPr lang="en-US" altLang="zh-CN" sz="3735" b="1" dirty="0">
                <a:latin typeface="Calibri" panose="020F0502020204030204" charset="0"/>
                <a:cs typeface="Calibri" panose="020F0502020204030204" charset="0"/>
              </a:rPr>
              <a:t>_____________________</a:t>
            </a:r>
            <a:r>
              <a:rPr lang="en-US" altLang="zh-CN" sz="3735" dirty="0"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altLang="zh-CN" sz="3735" dirty="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735" dirty="0">
                <a:latin typeface="Calibri" panose="020F0502020204030204" charset="0"/>
                <a:cs typeface="Calibri" panose="020F0502020204030204" charset="0"/>
              </a:rPr>
              <a:t>But now, interviews </a:t>
            </a:r>
            <a:r>
              <a:rPr lang="en-US" altLang="zh-CN" sz="3735" b="1" dirty="0">
                <a:latin typeface="Calibri" panose="020F0502020204030204" charset="0"/>
                <a:cs typeface="Calibri" panose="020F0502020204030204" charset="0"/>
              </a:rPr>
              <a:t>_________________________</a:t>
            </a:r>
            <a:r>
              <a:rPr lang="en-US" altLang="zh-CN" sz="3735" dirty="0">
                <a:latin typeface="Calibri" panose="020F0502020204030204" charset="0"/>
                <a:cs typeface="Calibri" panose="020F0502020204030204" charset="0"/>
              </a:rPr>
              <a:t>. </a:t>
            </a:r>
            <a:endParaRPr lang="en-US" altLang="zh-CN" sz="37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85579" y="5142642"/>
            <a:ext cx="677587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735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was being done face to face</a:t>
            </a:r>
            <a:endParaRPr lang="en-US" altLang="zh-CN" sz="3735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97892" y="5717330"/>
            <a:ext cx="6424507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can be done online</a:t>
            </a:r>
            <a:endParaRPr lang="en-US" altLang="zh-CN" sz="3735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5465" y="2860040"/>
            <a:ext cx="5509895" cy="2101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TextBox 3"/>
          <p:cNvSpPr txBox="1">
            <a:spLocks noChangeArrowheads="1"/>
          </p:cNvSpPr>
          <p:nvPr/>
        </p:nvSpPr>
        <p:spPr bwMode="auto">
          <a:xfrm>
            <a:off x="545629" y="127918"/>
            <a:ext cx="10712860" cy="666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735" b="1" dirty="0">
                <a:latin typeface="Times New Roman" panose="02020603050405020304" pitchFamily="18" charset="0"/>
                <a:ea typeface="黑体" panose="02010609060101010101" pitchFamily="2" charset="-122"/>
                <a:sym typeface="Times New Roman" panose="02020603050405020304" pitchFamily="18" charset="0"/>
              </a:rPr>
              <a:t>Grammar: Past continuous passive</a:t>
            </a:r>
            <a:endParaRPr lang="zh-CN" altLang="en-US" sz="3735" b="1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9" name="矩形 40"/>
          <p:cNvSpPr/>
          <p:nvPr/>
        </p:nvSpPr>
        <p:spPr>
          <a:xfrm>
            <a:off x="0" y="834813"/>
            <a:ext cx="12192000" cy="18440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6000">
                <a:schemeClr val="accent3">
                  <a:lumMod val="40000"/>
                  <a:lumOff val="60000"/>
                  <a:alpha val="4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latin typeface="Times New Roman" panose="02020603050405020304" pitchFamily="18" charset="0"/>
              <a:ea typeface="黑体" panose="0201060906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737" y="793792"/>
            <a:ext cx="10515600" cy="1816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zh-CN" sz="3735" b="1" dirty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Look at the two groups of pictures and describe </a:t>
            </a:r>
            <a:endParaRPr lang="en-US" altLang="zh-CN" sz="3735" b="1" dirty="0" smtClean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altLang="zh-CN" sz="3735" b="1" dirty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3735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the </a:t>
            </a:r>
            <a:r>
              <a:rPr lang="en-US" altLang="zh-CN" sz="3735" b="1" dirty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changes in the news industry using the past </a:t>
            </a:r>
            <a:r>
              <a:rPr lang="en-US" altLang="zh-CN" sz="3735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altLang="zh-CN" sz="3735" b="1" dirty="0" smtClean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altLang="zh-CN" sz="3735" b="1" dirty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3735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continuous </a:t>
            </a:r>
            <a:r>
              <a:rPr lang="en-US" altLang="zh-CN" sz="3735" b="1" dirty="0">
                <a:solidFill>
                  <a:schemeClr val="accent1">
                    <a:lumMod val="7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passive where appropriate.  </a:t>
            </a:r>
            <a:endParaRPr lang="zh-CN" altLang="en-US" sz="3735" b="1" dirty="0">
              <a:solidFill>
                <a:schemeClr val="accent1">
                  <a:lumMod val="7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904153" y="1233593"/>
            <a:ext cx="2445173" cy="5605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57264" y="3128022"/>
            <a:ext cx="5201073" cy="1816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3735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Yesterday, I watched a documentry about the news industry in the past. </a:t>
            </a:r>
            <a:endParaRPr lang="en-US" altLang="zh-CN" sz="3735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4273" y="5142444"/>
            <a:ext cx="10515600" cy="124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735" dirty="0">
                <a:latin typeface="Calibri" panose="020F0502020204030204" charset="0"/>
                <a:cs typeface="Calibri" panose="020F0502020204030204" charset="0"/>
              </a:rPr>
              <a:t>I saw that the news </a:t>
            </a:r>
            <a:r>
              <a:rPr lang="en-US" altLang="zh-CN" sz="3735" b="1" dirty="0">
                <a:latin typeface="Calibri" panose="020F0502020204030204" charset="0"/>
                <a:cs typeface="Calibri" panose="020F0502020204030204" charset="0"/>
              </a:rPr>
              <a:t>___________________________</a:t>
            </a:r>
            <a:r>
              <a:rPr lang="en-US" altLang="zh-CN" sz="3735" dirty="0"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altLang="zh-CN" sz="3735" dirty="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735" dirty="0">
                <a:latin typeface="Calibri" panose="020F0502020204030204" charset="0"/>
                <a:cs typeface="Calibri" panose="020F0502020204030204" charset="0"/>
              </a:rPr>
              <a:t>But now, news </a:t>
            </a:r>
            <a:r>
              <a:rPr lang="en-US" altLang="zh-CN" sz="3735" b="1" dirty="0">
                <a:latin typeface="Calibri" panose="020F0502020204030204" charset="0"/>
                <a:cs typeface="Calibri" panose="020F0502020204030204" charset="0"/>
              </a:rPr>
              <a:t>_______________________________</a:t>
            </a:r>
            <a:r>
              <a:rPr lang="en-US" altLang="zh-CN" sz="3735" dirty="0">
                <a:latin typeface="Calibri" panose="020F0502020204030204" charset="0"/>
                <a:cs typeface="Calibri" panose="020F0502020204030204" charset="0"/>
              </a:rPr>
              <a:t>. </a:t>
            </a:r>
            <a:endParaRPr lang="en-US" altLang="zh-CN" sz="37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83829" y="5142007"/>
            <a:ext cx="677587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735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was being edited with a pen</a:t>
            </a:r>
            <a:endParaRPr lang="en-US" altLang="zh-CN" sz="3735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46357" y="5717330"/>
            <a:ext cx="6424507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can be edited on the computer</a:t>
            </a:r>
            <a:endParaRPr lang="en-US" altLang="zh-CN" sz="3735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75098" y="4000500"/>
            <a:ext cx="10515600" cy="1586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735" dirty="0">
                <a:latin typeface="Calibri" panose="020F0502020204030204" charset="0"/>
                <a:cs typeface="Calibri" panose="020F0502020204030204" charset="0"/>
              </a:rPr>
              <a:t>I saw that the news </a:t>
            </a:r>
            <a:r>
              <a:rPr lang="en-US" altLang="zh-CN" sz="3735" b="1" dirty="0">
                <a:latin typeface="Calibri" panose="020F0502020204030204" charset="0"/>
                <a:cs typeface="Calibri" panose="020F0502020204030204" charset="0"/>
              </a:rPr>
              <a:t>__________________________</a:t>
            </a:r>
            <a:r>
              <a:rPr lang="en-US" altLang="zh-CN" sz="3735" dirty="0">
                <a:latin typeface="Calibri" panose="020F0502020204030204" charset="0"/>
                <a:cs typeface="Calibri" panose="020F0502020204030204" charset="0"/>
              </a:rPr>
              <a:t>.</a:t>
            </a:r>
            <a:endParaRPr lang="en-US" altLang="zh-CN" sz="3735" dirty="0">
              <a:latin typeface="Calibri" panose="020F0502020204030204" charset="0"/>
              <a:cs typeface="Calibri" panose="020F0502020204030204" charset="0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735" dirty="0">
                <a:latin typeface="Calibri" panose="020F0502020204030204" charset="0"/>
                <a:cs typeface="Calibri" panose="020F0502020204030204" charset="0"/>
              </a:rPr>
              <a:t>But now, news </a:t>
            </a:r>
            <a:r>
              <a:rPr lang="en-US" altLang="zh-CN" sz="3735" b="1" dirty="0">
                <a:latin typeface="Calibri" panose="020F0502020204030204" charset="0"/>
                <a:cs typeface="Calibri" panose="020F0502020204030204" charset="0"/>
              </a:rPr>
              <a:t>______________________________</a:t>
            </a:r>
            <a:r>
              <a:rPr lang="en-US" altLang="zh-CN" sz="3735" dirty="0">
                <a:latin typeface="Calibri" panose="020F0502020204030204" charset="0"/>
                <a:cs typeface="Calibri" panose="020F0502020204030204" charset="0"/>
              </a:rPr>
              <a:t>. </a:t>
            </a:r>
            <a:endParaRPr lang="en-US" altLang="zh-CN" sz="3735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43425" y="4111836"/>
            <a:ext cx="677587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was being printed </a:t>
            </a:r>
            <a:r>
              <a:rPr lang="en-US" altLang="zh-CN" sz="3735" b="1" dirty="0" smtClean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on </a:t>
            </a:r>
            <a:r>
              <a:rPr lang="en-US" altLang="zh-CN" sz="3735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paper</a:t>
            </a:r>
            <a:endParaRPr lang="en-US" altLang="zh-CN" sz="3735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586692" y="4845097"/>
            <a:ext cx="7128933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735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can be released on the Internet</a:t>
            </a:r>
            <a:endParaRPr lang="en-US" altLang="zh-CN" sz="3735" b="1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681480" y="-298027"/>
            <a:ext cx="2483273" cy="519768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79135" y="1341791"/>
            <a:ext cx="5201073" cy="191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Yesterday, I watched a documentary about the </a:t>
            </a:r>
            <a:r>
              <a:rPr lang="en-US" altLang="zh-CN" sz="36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news </a:t>
            </a:r>
            <a:r>
              <a:rPr lang="en-US" altLang="zh-CN" sz="3600" dirty="0">
                <a:latin typeface="Calibri" panose="020F0502020204030204" charset="0"/>
                <a:cs typeface="Calibri" panose="020F0502020204030204" charset="0"/>
                <a:sym typeface="+mn-ea"/>
              </a:rPr>
              <a:t>print</a:t>
            </a:r>
            <a:r>
              <a:rPr lang="en-US" altLang="zh-CN" sz="3600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 in </a:t>
            </a:r>
            <a:r>
              <a:rPr lang="en-US" altLang="zh-CN" sz="3600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the past. </a:t>
            </a:r>
            <a:endParaRPr lang="en-US" altLang="zh-CN" sz="36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  <p:bldP spid="11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AS_UNIQUEID" val="5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62*4369*673*67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.xml><?xml version="1.0" encoding="utf-8"?>
<p:tagLst xmlns:p="http://schemas.openxmlformats.org/presentationml/2006/main">
  <p:tag name="AS_UNIQUEID" val="27"/>
</p:tagLst>
</file>

<file path=ppt/tags/tag7.xml><?xml version="1.0" encoding="utf-8"?>
<p:tagLst xmlns:p="http://schemas.openxmlformats.org/presentationml/2006/main">
  <p:tag name="KSO_WM_UNIT_TABLE_BEAUTIFY" val="smartTable{fcf5dcd0-290d-4b18-8d96-d0376c7ed069}"/>
  <p:tag name="TABLE_ENDDRAG_ORIGIN_RECT" val="694*256"/>
  <p:tag name="TABLE_ENDDRAG_RECT" val="13*130*694*256"/>
</p:tagLst>
</file>

<file path=ppt/tags/tag8.xml><?xml version="1.0" encoding="utf-8"?>
<p:tagLst xmlns:p="http://schemas.openxmlformats.org/presentationml/2006/main">
  <p:tag name="KSO_WPP_MARK_KEY" val="b445a892-5c97-499f-8daa-76791c8b1a23"/>
  <p:tag name="COMMONDATA" val="eyJoZGlkIjoiZTQ4ODQwNThiYTg4YTBlNDhkZDRmNGNiNWM5NWE1YzAifQ=="/>
  <p:tag name="commondata" val="eyJoZGlkIjoiZDJhYTM2ZTc5ZGRlZGY3OWM4NGRjODdmZTM1OTUxMjkifQ=="/>
</p:tagLst>
</file>

<file path=ppt/theme/theme1.xml><?xml version="1.0" encoding="utf-8"?>
<a:theme xmlns:a="http://schemas.openxmlformats.org/drawingml/2006/main" name="Office 主题​​">
  <a:themeElements>
    <a:clrScheme name="橙红色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集体备课模板">
      <a:majorFont>
        <a:latin typeface="Britannic Bold"/>
        <a:ea typeface="楷体"/>
        <a:cs typeface=""/>
      </a:majorFont>
      <a:minorFont>
        <a:latin typeface="Calibri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tailEnd type="arrow" w="med" len="med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8224</Words>
  <Application>WPS 演示</Application>
  <PresentationFormat>宽屏</PresentationFormat>
  <Paragraphs>317</Paragraphs>
  <Slides>23</Slides>
  <Notes>21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Bahnschrift Light SemiCondensed</vt:lpstr>
      <vt:lpstr>微软雅黑</vt:lpstr>
      <vt:lpstr>楷体</vt:lpstr>
      <vt:lpstr>Britannic Bold</vt:lpstr>
      <vt:lpstr>Calibri Light</vt:lpstr>
      <vt:lpstr>Calibri</vt:lpstr>
      <vt:lpstr>Times New Roman</vt:lpstr>
      <vt:lpstr>黑体</vt:lpstr>
      <vt:lpstr>Arial Unicode MS</vt:lpstr>
      <vt:lpstr>微软雅黑 Light</vt:lpstr>
      <vt:lpstr>等线</vt:lpstr>
      <vt:lpstr>Office 主题​​</vt:lpstr>
      <vt:lpstr>Times change!</vt:lpstr>
      <vt:lpstr>PowerPoint 演示文稿</vt:lpstr>
      <vt:lpstr>PowerPoint 演示文稿</vt:lpstr>
      <vt:lpstr>More examples from the text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Into a new era/ˈɪərə//ˈerə/ </vt:lpstr>
      <vt:lpstr>Into a new era</vt:lpstr>
      <vt:lpstr>PowerPoint 演示文稿</vt:lpstr>
      <vt:lpstr>PowerPoint 演示文稿</vt:lpstr>
      <vt:lpstr>PowerPoint 演示文稿</vt:lpstr>
      <vt:lpstr>Listen to the interview and choose its purpose. </vt:lpstr>
      <vt:lpstr>PowerPoint 演示文稿</vt:lpstr>
      <vt:lpstr>Listen and complete the interview record.</vt:lpstr>
      <vt:lpstr>Listen and complete the interview record.</vt:lpstr>
      <vt:lpstr>Listen and complete the interview record.</vt:lpstr>
      <vt:lpstr>Complete the boxes with the expressions from the interview.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Bruce</cp:lastModifiedBy>
  <cp:revision>267</cp:revision>
  <dcterms:created xsi:type="dcterms:W3CDTF">2021-01-05T03:22:00Z</dcterms:created>
  <dcterms:modified xsi:type="dcterms:W3CDTF">2024-03-17T10:05:36Z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930FFBAC50D3482BA09EB70B6C77EDCE_13</vt:lpwstr>
  </property>
  <property fmtid="{D5CDD505-2E9C-101B-9397-08002B2CF9AE}" pid="3" name="KSOProductBuildVer">
    <vt:lpwstr>2052-12.1.0.16250</vt:lpwstr>
  </property>
</Properties>
</file>