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8" r:id="rId3"/>
    <p:sldId id="338" r:id="rId5"/>
    <p:sldId id="346" r:id="rId6"/>
    <p:sldId id="340" r:id="rId7"/>
    <p:sldId id="347" r:id="rId8"/>
    <p:sldId id="348" r:id="rId9"/>
    <p:sldId id="354" r:id="rId10"/>
    <p:sldId id="349" r:id="rId11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</p:embeddedFont>
    <p:embeddedFont>
      <p:font typeface="楷体" panose="02010609060101010101" pitchFamily="49" charset="-122"/>
      <p:regular r:id="rId17"/>
    </p:embeddedFont>
    <p:embeddedFont>
      <p:font typeface="Britannic Bold" panose="020B0903060703020204" pitchFamily="34" charset="0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  <p:embeddedFont>
      <p:font typeface="Arial Narrow" panose="020B0606020202030204" charset="0"/>
      <p:regular r:id="rId23"/>
      <p:bold r:id="rId24"/>
      <p:italic r:id="rId25"/>
      <p:boldItalic r:id="rId26"/>
    </p:embeddedFont>
    <p:embeddedFont>
      <p:font typeface="等线" panose="02010600030101010101" charset="-122"/>
      <p:regular r:id="rId27"/>
    </p:embeddedFont>
    <p:embeddedFont>
      <p:font typeface="黑体" panose="02010609060101010101" pitchFamily="2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308"/>
    <a:srgbClr val="450C8D"/>
    <a:srgbClr val="FCFFEC"/>
    <a:srgbClr val="FDFEEC"/>
    <a:srgbClr val="FEFFED"/>
    <a:srgbClr val="FCFDF2"/>
    <a:srgbClr val="DDE2E6"/>
    <a:srgbClr val="F3F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323" autoAdjust="0"/>
  </p:normalViewPr>
  <p:slideViewPr>
    <p:cSldViewPr snapToGrid="0">
      <p:cViewPr varScale="1">
        <p:scale>
          <a:sx n="43" d="100"/>
          <a:sy n="43" d="100"/>
        </p:scale>
        <p:origin x="5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9.xml"/><Relationship Id="rId28" Type="http://schemas.openxmlformats.org/officeDocument/2006/relationships/font" Target="fonts/font13.fntdata"/><Relationship Id="rId27" Type="http://schemas.openxmlformats.org/officeDocument/2006/relationships/font" Target="fonts/font12.fntdata"/><Relationship Id="rId26" Type="http://schemas.openxmlformats.org/officeDocument/2006/relationships/font" Target="fonts/font11.fntdata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2DB78-9D45-47B6-B0CB-68E1FB4B1C7A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1D392-0CF5-46DF-B1C1-1558FEE7A40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3970" y="2754982"/>
            <a:ext cx="10521950" cy="1348034"/>
          </a:xfrm>
        </p:spPr>
        <p:txBody>
          <a:bodyPr anchor="b">
            <a:noAutofit/>
          </a:bodyPr>
          <a:lstStyle>
            <a:lvl1pPr algn="ctr">
              <a:defRPr sz="8800" b="1" spc="0">
                <a:solidFill>
                  <a:schemeClr val="bg1"/>
                </a:solidFill>
                <a:latin typeface="Bahnschrift Light SemiCondensed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75937" y="1266290"/>
            <a:ext cx="5638015" cy="672587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1" name="矩形 10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1" name="矩形 10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0653"/>
            <a:ext cx="11446569" cy="7296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7053" y="1021973"/>
            <a:ext cx="11446569" cy="5203951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1" name="矩形 10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042374" y="427522"/>
            <a:ext cx="726206" cy="6111633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2980" y="427521"/>
            <a:ext cx="9609394" cy="6111633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0" name="组合 9"/>
          <p:cNvGrpSpPr/>
          <p:nvPr userDrawn="1"/>
        </p:nvGrpSpPr>
        <p:grpSpPr>
          <a:xfrm rot="5400000" flipH="1">
            <a:off x="11215478" y="-176568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1" name="矩形 10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 rot="5400000">
            <a:off x="-3339001" y="3339001"/>
            <a:ext cx="6858002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5400000">
            <a:off x="-3252065" y="3249000"/>
            <a:ext cx="6858002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 rot="5400000">
            <a:off x="-3159001" y="3158999"/>
            <a:ext cx="6858002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组合 180"/>
          <p:cNvGrpSpPr/>
          <p:nvPr userDrawn="1"/>
        </p:nvGrpSpPr>
        <p:grpSpPr>
          <a:xfrm>
            <a:off x="815414" y="836713"/>
            <a:ext cx="10561173" cy="60959"/>
            <a:chOff x="3060700" y="4724400"/>
            <a:chExt cx="5955507" cy="31432"/>
          </a:xfrm>
        </p:grpSpPr>
        <p:cxnSp>
          <p:nvCxnSpPr>
            <p:cNvPr id="182" name="直接连接符 181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 descr="图标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9289" y="1"/>
            <a:ext cx="836023" cy="8360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8" name="PA_矩形 28"/>
          <p:cNvSpPr/>
          <p:nvPr userDrawn="1">
            <p:custDataLst>
              <p:tags r:id="rId2"/>
            </p:custDataLst>
          </p:nvPr>
        </p:nvSpPr>
        <p:spPr>
          <a:xfrm>
            <a:off x="-4" y="3438046"/>
            <a:ext cx="1219200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矩形 32"/>
          <p:cNvSpPr/>
          <p:nvPr userDrawn="1">
            <p:custDataLst>
              <p:tags r:id="rId3"/>
            </p:custDataLst>
          </p:nvPr>
        </p:nvSpPr>
        <p:spPr>
          <a:xfrm>
            <a:off x="1329365" y="1344962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PA_矩形 27"/>
          <p:cNvSpPr/>
          <p:nvPr userDrawn="1">
            <p:custDataLst>
              <p:tags r:id="rId4"/>
            </p:custDataLst>
          </p:nvPr>
        </p:nvSpPr>
        <p:spPr>
          <a:xfrm>
            <a:off x="2456002" y="2431159"/>
            <a:ext cx="7279995" cy="20137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58585" y="1918817"/>
            <a:ext cx="5674821" cy="945374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>
              <a:defRPr sz="5400" baseline="0">
                <a:solidFill>
                  <a:schemeClr val="accent1"/>
                </a:solidFill>
                <a:latin typeface="Bahnschrift Light SemiCondensed" panose="020B0502040204020203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96237" y="3339379"/>
            <a:ext cx="6599518" cy="665570"/>
          </a:xfrm>
        </p:spPr>
        <p:txBody>
          <a:bodyPr>
            <a:noAutofit/>
          </a:bodyPr>
          <a:lstStyle>
            <a:lvl1pPr marL="0" indent="0" algn="ctr">
              <a:buNone/>
              <a:defRPr lang="en-GB" altLang="en-US" sz="4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" grpId="0" animBg="1"/>
      <p:bldP spid="3" grpId="0" build="p">
        <p:tmplLst>
          <p:tmpl lvl="1">
            <p:tnLst>
              <p:par>
                <p:cTn presetID="16" presetClass="entr" presetSubtype="37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6" y="150654"/>
            <a:ext cx="11446567" cy="729670"/>
          </a:xfrm>
        </p:spPr>
        <p:txBody>
          <a:bodyPr/>
          <a:lstStyle>
            <a:lvl1pPr>
              <a:defRPr b="0" baseline="0"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1060323"/>
            <a:ext cx="11446566" cy="5121151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225" y="138229"/>
            <a:ext cx="11257397" cy="6345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baseline="0">
                <a:solidFill>
                  <a:schemeClr val="accent1"/>
                </a:solidFill>
                <a:latin typeface="Calibri Light" panose="020F0302020204030204" pitchFamily="34" charset="0"/>
                <a:ea typeface="楷体" panose="02010609060101010101" pitchFamily="49" charset="-122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993913"/>
            <a:ext cx="11446566" cy="5187561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7" name="矩形 6"/>
          <p:cNvSpPr/>
          <p:nvPr userDrawn="1"/>
        </p:nvSpPr>
        <p:spPr>
          <a:xfrm>
            <a:off x="208722" y="150654"/>
            <a:ext cx="318052" cy="609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6" b="33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225" y="138229"/>
            <a:ext cx="11257397" cy="6345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baseline="0">
                <a:solidFill>
                  <a:schemeClr val="accent1"/>
                </a:solidFill>
                <a:latin typeface="Calibri Light" panose="020F0302020204030204" pitchFamily="34" charset="0"/>
                <a:ea typeface="楷体" panose="02010609060101010101" pitchFamily="49" charset="-122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993913"/>
            <a:ext cx="11446566" cy="5187561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7" name="矩形 6"/>
          <p:cNvSpPr/>
          <p:nvPr userDrawn="1"/>
        </p:nvSpPr>
        <p:spPr>
          <a:xfrm>
            <a:off x="208722" y="150654"/>
            <a:ext cx="318052" cy="609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936" y="150654"/>
            <a:ext cx="12192936" cy="684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6" y="127935"/>
            <a:ext cx="11446567" cy="729670"/>
          </a:xfrm>
        </p:spPr>
        <p:txBody>
          <a:bodyPr>
            <a:normAutofit/>
          </a:bodyPr>
          <a:lstStyle>
            <a:lvl1pPr algn="ctr">
              <a:defRPr sz="4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1060323"/>
            <a:ext cx="11446566" cy="512115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6" name="矩形 15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2290"/>
            <a:ext cx="11446569" cy="7280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7053" y="1060323"/>
            <a:ext cx="5668947" cy="5121152"/>
          </a:xfrm>
        </p:spPr>
        <p:txBody>
          <a:bodyPr/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678" y="1060323"/>
            <a:ext cx="5668946" cy="5121152"/>
          </a:xfrm>
        </p:spPr>
        <p:txBody>
          <a:bodyPr/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1" name="组合 10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2" name="矩形 11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0654"/>
            <a:ext cx="11446569" cy="72967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7054" y="1021974"/>
            <a:ext cx="5668946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7053" y="1878971"/>
            <a:ext cx="5668946" cy="431069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04677" y="1021974"/>
            <a:ext cx="5668946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04677" y="1861925"/>
            <a:ext cx="5668946" cy="43277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0654"/>
            <a:ext cx="11446569" cy="729669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9" name="组合 8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0" name="矩形 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tags" Target="../tags/tag8.xml"/><Relationship Id="rId4" Type="http://schemas.openxmlformats.org/officeDocument/2006/relationships/image" Target="../media/image9.png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Times change!</a:t>
            </a:r>
            <a:endParaRPr lang="en-GB" dirty="0">
              <a:latin typeface="+mj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Book 5 Unit 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What do you know about Superman?</a:t>
            </a:r>
            <a:endParaRPr lang="en-US" altLang="zh-CN"/>
          </a:p>
        </p:txBody>
      </p:sp>
      <p:pic>
        <p:nvPicPr>
          <p:cNvPr id="5" name="内容占位符 4" descr="src=http___hbimg.b0.upaiyun.com_6ec067463a98c4647994af92c66b03c6d4c8cff549b26-VGtQka_fw658&amp;refer=http___hbimg.b0.upaiyun.webp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646545" y="880110"/>
            <a:ext cx="4869815" cy="3848735"/>
          </a:xfrm>
          <a:prstGeom prst="hexagon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17870" y="5694045"/>
            <a:ext cx="14662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817735" y="5694045"/>
            <a:ext cx="226695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6380" y="1058545"/>
            <a:ext cx="7511415" cy="50044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defTabSz="82550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Calibri" panose="020F0502020204030204" charset="0"/>
                <a:cs typeface="Calibri" panose="020F0502020204030204" charset="0"/>
              </a:rPr>
              <a:t>Superman is a superhero published by DC Comics since 1938. He was from the destroyed planet Krypton and raised as Clark Kent by human </a:t>
            </a:r>
            <a:r>
              <a:rPr lang="en-US" altLang="zh-CN" sz="3200" b="1" dirty="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foster </a:t>
            </a:r>
            <a:r>
              <a:rPr lang="en-US" altLang="zh-CN" sz="3200" dirty="0">
                <a:latin typeface="Calibri" panose="020F0502020204030204" charset="0"/>
                <a:cs typeface="Calibri" panose="020F0502020204030204" charset="0"/>
              </a:rPr>
              <a:t>parents (</a:t>
            </a:r>
            <a:r>
              <a:rPr lang="zh-CN" altLang="en-US" sz="3200" dirty="0">
                <a:latin typeface="Calibri" panose="020F0502020204030204" charset="0"/>
                <a:cs typeface="Calibri" panose="020F0502020204030204" charset="0"/>
              </a:rPr>
              <a:t>养父母</a:t>
            </a:r>
            <a:r>
              <a:rPr lang="en-US" altLang="zh-CN" sz="3200" dirty="0">
                <a:latin typeface="Calibri" panose="020F0502020204030204" charset="0"/>
                <a:cs typeface="Calibri" panose="020F0502020204030204" charset="0"/>
              </a:rPr>
              <a:t>), Martha and Jonathan Kent. As an adult, Superman became the protector of Earth. </a:t>
            </a:r>
            <a:endParaRPr lang="en-US" altLang="zh-CN" sz="3200" dirty="0">
              <a:latin typeface="Calibri" panose="020F0502020204030204" charset="0"/>
              <a:cs typeface="Calibri" panose="020F0502020204030204" charset="0"/>
            </a:endParaRPr>
          </a:p>
          <a:p>
            <a:pPr defTabSz="82550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>
              <a:latin typeface="Calibri" panose="020F0502020204030204" charset="0"/>
              <a:cs typeface="Calibri" panose="020F0502020204030204" charset="0"/>
            </a:endParaRPr>
          </a:p>
          <a:p>
            <a:pPr defTabSz="82550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Calibri" panose="020F0502020204030204" charset="0"/>
                <a:cs typeface="Calibri" panose="020F0502020204030204" charset="0"/>
                <a:sym typeface="+mn-ea"/>
              </a:rPr>
              <a:t>For much of his life, he doesn’t reveal his true identity and powers to anyone, not even his closest friends. In the earlier films, when Clark Kent wanted to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transform into </a:t>
            </a:r>
            <a:r>
              <a:rPr lang="en-US" altLang="zh-CN" sz="3200" dirty="0">
                <a:latin typeface="Calibri" panose="020F0502020204030204" charset="0"/>
                <a:cs typeface="Calibri" panose="020F0502020204030204" charset="0"/>
                <a:sym typeface="+mn-ea"/>
              </a:rPr>
              <a:t>Superman, he would step into a phone box and the switch would be complete. </a:t>
            </a:r>
            <a:endParaRPr lang="en-US" altLang="zh-CN" sz="3200" dirty="0">
              <a:solidFill>
                <a:srgbClr val="FF0000"/>
              </a:solidFill>
              <a:latin typeface="Calibri" panose="020F0502020204030204" charset="0"/>
              <a:ea typeface="黑体" panose="02010609060101010101" pitchFamily="2" charset="-122"/>
              <a:cs typeface="Calibri" panose="020F0502020204030204" charset="0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10626090" y="3260725"/>
            <a:ext cx="1565910" cy="3045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9628" y="153646"/>
            <a:ext cx="11722319" cy="6661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735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Read the passage and answer the questions.</a:t>
            </a:r>
            <a:endParaRPr lang="en-US" altLang="zh-CN" sz="3735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  <a:sym typeface="+mn-ea"/>
            </a:endParaRPr>
          </a:p>
        </p:txBody>
      </p:sp>
      <p:sp>
        <p:nvSpPr>
          <p:cNvPr id="2" name="文本占位符 2"/>
          <p:cNvSpPr txBox="1"/>
          <p:nvPr/>
        </p:nvSpPr>
        <p:spPr>
          <a:xfrm>
            <a:off x="469628" y="1060255"/>
            <a:ext cx="7962053" cy="1192107"/>
          </a:xfrm>
          <a:prstGeom prst="rect">
            <a:avLst/>
          </a:prstGeom>
          <a:ln w="12700">
            <a:miter lim="400000"/>
          </a:ln>
        </p:spPr>
        <p:txBody>
          <a:bodyPr lIns="67733" tIns="67733" rIns="67733" bIns="67733" anchor="ctr"/>
          <a:lstStyle>
            <a:lvl1pPr marL="33655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1"/>
              </a:buBlip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 panose="02030602050506020203"/>
                <a:ea typeface="Hoefler Text" panose="02030602050506020203"/>
                <a:cs typeface="Hoefler Text" panose="02030602050506020203"/>
                <a:sym typeface="Hoefler Text" panose="02030602050506020203"/>
              </a:defRPr>
            </a:lvl1pPr>
            <a:lvl2pPr marL="67310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 panose="02030602050506020203"/>
                <a:ea typeface="Hoefler Text" panose="02030602050506020203"/>
                <a:cs typeface="Hoefler Text" panose="02030602050506020203"/>
                <a:sym typeface="Hoefler Text" panose="02030602050506020203"/>
              </a:defRPr>
            </a:lvl2pPr>
            <a:lvl3pPr marL="1009650" marR="0" indent="-336550" algn="l" defTabSz="412750" rtl="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1"/>
              </a:buBlip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Hoefler Text" panose="02030602050506020203"/>
              </a:defRPr>
            </a:lvl3pPr>
            <a:lvl4pPr marL="1346200" marR="0" indent="-336550" algn="l" defTabSz="412750" rtl="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1"/>
              </a:buBlip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Hoefler Text" panose="02030602050506020203"/>
              </a:defRPr>
            </a:lvl4pPr>
            <a:lvl5pPr marL="1682750" marR="0" indent="-336550" algn="l" defTabSz="412750" rtl="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1"/>
              </a:buBlip>
              <a:defRPr sz="2900" b="0" i="0" u="none" strike="noStrike" cap="none" spc="0" baseline="0">
                <a:solidFill>
                  <a:srgbClr val="FFFFFF">
                    <a:alpha val="80000"/>
                  </a:srgbClr>
                </a:solidFill>
                <a:effectLst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Hoefler Text" panose="02030602050506020203"/>
              </a:defRPr>
            </a:lvl5pPr>
            <a:lvl6pPr marL="201930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 panose="02030602050506020203"/>
                <a:ea typeface="Hoefler Text" panose="02030602050506020203"/>
                <a:cs typeface="Hoefler Text" panose="02030602050506020203"/>
                <a:sym typeface="Hoefler Text" panose="02030602050506020203"/>
              </a:defRPr>
            </a:lvl6pPr>
            <a:lvl7pPr marL="235585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 panose="02030602050506020203"/>
                <a:ea typeface="Hoefler Text" panose="02030602050506020203"/>
                <a:cs typeface="Hoefler Text" panose="02030602050506020203"/>
                <a:sym typeface="Hoefler Text" panose="02030602050506020203"/>
              </a:defRPr>
            </a:lvl7pPr>
            <a:lvl8pPr marL="269240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 panose="02030602050506020203"/>
                <a:ea typeface="Hoefler Text" panose="02030602050506020203"/>
                <a:cs typeface="Hoefler Text" panose="02030602050506020203"/>
                <a:sym typeface="Hoefler Text" panose="02030602050506020203"/>
              </a:defRPr>
            </a:lvl8pPr>
            <a:lvl9pPr marL="3028950" marR="0" indent="-336550" algn="l" defTabSz="412750" rtl="0" latinLnBrk="0">
              <a:lnSpc>
                <a:spcPct val="120000"/>
              </a:lnSpc>
              <a:spcBef>
                <a:spcPct val="450000"/>
              </a:spcBef>
              <a:spcAft>
                <a:spcPct val="0"/>
              </a:spcAft>
              <a:buClrTx/>
              <a:buSzPct val="50000"/>
              <a:buFontTx/>
              <a:buBlip>
                <a:blip r:embed="rId1"/>
              </a:buBlip>
              <a:defRPr sz="2900" b="0" i="1" u="none" strike="noStrike" cap="none" spc="0" baseline="0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uFillTx/>
                <a:latin typeface="Hoefler Text" panose="02030602050506020203"/>
                <a:ea typeface="Hoefler Text" panose="02030602050506020203"/>
                <a:cs typeface="Hoefler Text" panose="02030602050506020203"/>
                <a:sym typeface="Hoefler Text" panose="02030602050506020203"/>
              </a:defRPr>
            </a:lvl9pPr>
          </a:lstStyle>
          <a:p>
            <a:pPr marL="0" indent="0" hangingPunct="1">
              <a:lnSpc>
                <a:spcPct val="150000"/>
              </a:lnSpc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zh-CN" sz="3735" dirty="0">
                <a:solidFill>
                  <a:schemeClr val="tx1"/>
                </a:solidFill>
                <a:effectLst/>
                <a:latin typeface="Calibri" panose="020F0502020204030204" charset="0"/>
                <a:ea typeface="黑体" panose="02010609060101010101" pitchFamily="2" charset="-122"/>
                <a:cs typeface="Calibri" panose="020F0502020204030204" charset="0"/>
              </a:rPr>
              <a:t>What is the passage mainly about?</a:t>
            </a:r>
            <a:endParaRPr lang="en-US" altLang="zh-CN" sz="3735" dirty="0">
              <a:solidFill>
                <a:schemeClr val="tx1"/>
              </a:solidFill>
              <a:effectLst/>
              <a:latin typeface="Calibri" panose="020F0502020204030204" charset="0"/>
              <a:ea typeface="黑体" panose="02010609060101010101" pitchFamily="2" charset="-122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976" y="2381755"/>
            <a:ext cx="6517927" cy="2966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35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charset="0"/>
                <a:ea typeface="黑体" panose="02010609060101010101" pitchFamily="2" charset="-122"/>
                <a:cs typeface="Calibri" panose="020F0502020204030204" charset="0"/>
                <a:sym typeface="Hoefler Text" panose="02030602050506020203"/>
              </a:rPr>
              <a:t>This passage mainly tells us that phone boxes where Superman used to get changed in the films are hard to find now and gives us the reasons.</a:t>
            </a:r>
            <a:endParaRPr lang="en-US" altLang="zh-CN" sz="3735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charset="0"/>
              <a:ea typeface="黑体" panose="02010609060101010101" pitchFamily="2" charset="-122"/>
              <a:cs typeface="Calibri" panose="020F0502020204030204" charset="0"/>
              <a:sym typeface="Hoefler Text" panose="02030602050506020203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50455" y="2124710"/>
            <a:ext cx="4806950" cy="2974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355" y="935355"/>
            <a:ext cx="11722100" cy="4851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50190" indent="-238760" defTabSz="914400">
              <a:lnSpc>
                <a:spcPct val="80000"/>
              </a:lnSpc>
              <a:spcBef>
                <a:spcPct val="0"/>
              </a:spcBef>
              <a:buAutoNum type="arabicPeriod"/>
              <a:tabLst>
                <a:tab pos="179070" algn="l"/>
              </a:tabLst>
              <a:defRPr>
                <a:solidFill>
                  <a:srgbClr val="FFFFFF"/>
                </a:solidFill>
              </a:defRPr>
            </a:pPr>
            <a:r>
              <a:rPr lang="en-US" altLang="zh-CN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黑体" panose="02010609060101010101" pitchFamily="2" charset="-122"/>
                <a:cs typeface="Calibri" panose="020F0502020204030204" charset="0"/>
                <a:sym typeface="+mn-ea"/>
              </a:rPr>
              <a:t>Why does the author start the passage by writing about Superman?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黑体" panose="0201060906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427083" y="170791"/>
            <a:ext cx="11722319" cy="6661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735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Read the passage and answer the questions.</a:t>
            </a:r>
            <a:endParaRPr lang="en-US" altLang="zh-CN" sz="3735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6465" y="1518920"/>
            <a:ext cx="10793095" cy="22453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defRPr>
                <a:solidFill>
                  <a:srgbClr val="FFFFFF"/>
                </a:solidFill>
              </a:defRPr>
            </a:pP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The author starts by writing about Superman in order to </a:t>
            </a:r>
            <a:r>
              <a:rPr lang="en-US" altLang="zh-CN" sz="36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form an instant connection with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readers, as everyone is familiar with Superman. It also </a:t>
            </a:r>
            <a:r>
              <a:rPr lang="en-US" altLang="zh-CN" sz="36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sets the tone of the passage</a:t>
            </a:r>
            <a:r>
              <a:rPr lang="en-US" altLang="zh-CN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by introducing some light-hearted humor.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355" y="935355"/>
            <a:ext cx="11722100" cy="87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" indent="0" defTabSz="914400">
              <a:lnSpc>
                <a:spcPct val="80000"/>
              </a:lnSpc>
              <a:spcBef>
                <a:spcPct val="0"/>
              </a:spcBef>
              <a:buNone/>
              <a:tabLst>
                <a:tab pos="179070" algn="l"/>
              </a:tabLst>
              <a:defRPr>
                <a:solidFill>
                  <a:srgbClr val="FFFFFF"/>
                </a:solidFill>
              </a:defRPr>
            </a:pPr>
            <a:r>
              <a:rPr lang="en-US" altLang="zh-CN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黑体" panose="02010609060101010101" pitchFamily="2" charset="-122"/>
                <a:cs typeface="Calibri" panose="020F0502020204030204" charset="0"/>
                <a:sym typeface="+mn-ea"/>
              </a:rPr>
              <a:t>2. What will disappear in the future according to the passage? What is the major reason for this phenomenon?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黑体" panose="0201060906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427083" y="170791"/>
            <a:ext cx="11722319" cy="6661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735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Read the passage and answer the questions.</a:t>
            </a:r>
            <a:endParaRPr lang="en-US" altLang="zh-CN" sz="3735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1550" y="2313305"/>
            <a:ext cx="10371455" cy="169164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>
              <a:spcBef>
                <a:spcPct val="0"/>
              </a:spcBef>
              <a:defRPr>
                <a:solidFill>
                  <a:srgbClr val="FFFFFF"/>
                </a:solidFill>
              </a:defRPr>
            </a:pP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Phone boxes will 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disappear</a:t>
            </a: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in the future. </a:t>
            </a:r>
            <a:endParaRPr lang="en-US" altLang="zh-CN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>
              <a:spcBef>
                <a:spcPct val="0"/>
              </a:spcBef>
              <a:defRPr>
                <a:solidFill>
                  <a:srgbClr val="FFFFFF"/>
                </a:solidFill>
              </a:defRPr>
            </a:pP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The major reason</a:t>
            </a: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is </a:t>
            </a:r>
            <a:r>
              <a:rPr lang="en-US" altLang="zh-CN" sz="32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that almost everyone has a mobile phone and they don’t need phone boxes any more</a:t>
            </a: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.</a:t>
            </a:r>
            <a:endParaRPr lang="en-US" altLang="zh-CN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355" y="935355"/>
            <a:ext cx="11722100" cy="1272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>
                <a:solidFill>
                  <a:srgbClr val="FFFFFF"/>
                </a:solidFill>
              </a:defRPr>
            </a:pPr>
            <a:r>
              <a:rPr lang="en-US" altLang="zh-CN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黑体" panose="02010609060101010101" pitchFamily="2" charset="-122"/>
                <a:cs typeface="Calibri" panose="020F0502020204030204" charset="0"/>
                <a:sym typeface="+mn-ea"/>
              </a:rPr>
              <a:t>What supporting arguments does the author give to make the point convincing?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黑体" panose="0201060906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427083" y="170791"/>
            <a:ext cx="11722319" cy="6661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735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Read the passage and answer the questions.</a:t>
            </a:r>
            <a:endParaRPr lang="en-US" altLang="zh-CN" sz="3735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1550" y="2313305"/>
            <a:ext cx="10371455" cy="316928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indent="0">
              <a:lnSpc>
                <a:spcPct val="100000"/>
              </a:lnSpc>
              <a:spcBef>
                <a:spcPct val="0"/>
              </a:spcBef>
              <a:buNone/>
              <a:defRPr>
                <a:solidFill>
                  <a:srgbClr val="FFFFFF"/>
                </a:solidFill>
              </a:defRPr>
            </a:pPr>
            <a:r>
              <a:rPr lang="en-US" altLang="zh-CN" sz="32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1)</a:t>
            </a:r>
            <a:r>
              <a:rPr lang="en-US" altLang="zh-CN" sz="36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It 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is convenient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to take out a mobile and make a call at the touch of a button than to press a series </a:t>
            </a:r>
            <a:r>
              <a:rPr lang="en-US" altLang="zh-CN" sz="32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of 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long numbers.</a:t>
            </a:r>
            <a:endParaRPr lang="en-US" altLang="zh-CN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US" altLang="zh-CN" sz="3200" spc="-5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2) Remembering </a:t>
            </a:r>
            <a:r>
              <a:rPr lang="en-US" altLang="zh-CN" sz="3200" spc="-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others’ telephone numbers is not easy.</a:t>
            </a:r>
            <a:endParaRPr lang="en-US" altLang="zh-CN" sz="3200" spc="-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US" altLang="zh-CN" sz="3200" spc="-6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3)</a:t>
            </a:r>
            <a:r>
              <a:rPr lang="en-US" altLang="zh-CN" sz="3600" b="1" spc="-60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It </a:t>
            </a:r>
            <a:r>
              <a:rPr lang="en-US" altLang="zh-CN" sz="3600" b="1" spc="-6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is more convenient</a:t>
            </a:r>
            <a:r>
              <a:rPr lang="en-US" altLang="zh-CN" sz="3200" spc="-6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to borrow a mobile phone </a:t>
            </a:r>
            <a:endParaRPr lang="en-US" altLang="zh-CN" sz="3200" spc="-6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US" altLang="zh-CN" sz="3200" spc="-6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3200" spc="-6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   from someone </a:t>
            </a:r>
            <a:r>
              <a:rPr lang="en-US" altLang="zh-CN" sz="3200" spc="-6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else than walk around looking for a </a:t>
            </a:r>
            <a:endParaRPr lang="en-US" altLang="zh-CN" sz="3200" spc="-6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US" altLang="zh-CN" sz="3200" spc="-6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3200" spc="-6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   phone </a:t>
            </a:r>
            <a:r>
              <a:rPr lang="en-US" altLang="zh-CN" sz="3200" spc="-6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box.</a:t>
            </a:r>
            <a:endParaRPr lang="en-US" altLang="zh-CN" sz="3200" spc="-6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</a:t>
            </a:r>
            <a:r>
              <a:rPr lang="en-US" altLang="zh-CN"/>
              <a:t>riting about a change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3600"/>
              <a:t>Think about something that might disappear in the future and complete the table.</a:t>
            </a:r>
            <a:endParaRPr lang="en-US" altLang="zh-CN" sz="36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7355" y="2484755"/>
            <a:ext cx="3417570" cy="3258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8120" y="2485390"/>
            <a:ext cx="3726815" cy="3258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98130" y="2484120"/>
            <a:ext cx="3729355" cy="32588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5620" y="3097530"/>
            <a:ext cx="31356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cash</a:t>
            </a:r>
            <a:endParaRPr lang="en-US" altLang="zh-CN" sz="3600" b="1"/>
          </a:p>
          <a:p>
            <a:r>
              <a:rPr lang="en-US" altLang="zh-CN" sz="3600" b="1"/>
              <a:t>paper maps</a:t>
            </a:r>
            <a:endParaRPr lang="en-US" altLang="zh-CN" sz="3600" b="1"/>
          </a:p>
          <a:p>
            <a:r>
              <a:rPr lang="en-US" altLang="zh-CN" sz="3600" b="1"/>
              <a:t>keys</a:t>
            </a:r>
            <a:endParaRPr lang="en-US" altLang="zh-CN" sz="3600" b="1"/>
          </a:p>
          <a:p>
            <a:r>
              <a:rPr lang="en-US" altLang="zh-CN" sz="3600" b="1"/>
              <a:t>...</a:t>
            </a:r>
            <a:endParaRPr lang="en-US" altLang="zh-CN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4008755" y="2967990"/>
            <a:ext cx="369760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Arial Narrow" panose="020B0606020202030204" charset="0"/>
                <a:cs typeface="Arial Narrow" panose="020B0606020202030204" charset="0"/>
              </a:rPr>
              <a:t>technological advancements, </a:t>
            </a:r>
            <a:endParaRPr lang="zh-CN" altLang="en-US" sz="2800" b="1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zh-CN" altLang="en-US" sz="2800" b="1">
                <a:latin typeface="Arial Narrow" panose="020B0606020202030204" charset="0"/>
                <a:cs typeface="Arial Narrow" panose="020B0606020202030204" charset="0"/>
              </a:rPr>
              <a:t>consumer preferences, </a:t>
            </a:r>
            <a:endParaRPr lang="zh-CN" altLang="en-US" sz="2800" b="1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zh-CN" altLang="en-US" sz="2800" b="1">
                <a:latin typeface="Arial Narrow" panose="020B0606020202030204" charset="0"/>
                <a:cs typeface="Arial Narrow" panose="020B0606020202030204" charset="0"/>
              </a:rPr>
              <a:t>cost considerations, </a:t>
            </a:r>
            <a:endParaRPr lang="zh-CN" altLang="en-US" sz="2800" b="1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zh-CN" altLang="en-US" sz="2800" b="1">
                <a:latin typeface="Arial Narrow" panose="020B0606020202030204" charset="0"/>
                <a:cs typeface="Arial Narrow" panose="020B0606020202030204" charset="0"/>
              </a:rPr>
              <a:t>financial security.</a:t>
            </a:r>
            <a:endParaRPr lang="zh-CN" altLang="en-US" sz="2800" b="1">
              <a:latin typeface="Arial Narrow" panose="020B0606020202030204" charset="0"/>
              <a:cs typeface="Arial Narrow" panose="020B0606020202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Smart expressions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665" y="1196975"/>
            <a:ext cx="5013325" cy="5837555"/>
          </a:xfrm>
        </p:spPr>
        <p:txBody>
          <a:bodyPr>
            <a:noAutofit/>
          </a:bodyPr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zh-CN" sz="3200"/>
              <a:t>过去某一天</a:t>
            </a:r>
            <a:endParaRPr lang="zh-CN" altLang="zh-CN" sz="320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zh-CN" sz="3200"/>
              <a:t>我突然冒出一个想法</a:t>
            </a:r>
            <a:endParaRPr lang="zh-CN" altLang="zh-CN" sz="320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zh-CN" sz="3200"/>
              <a:t>突然想起</a:t>
            </a:r>
            <a:endParaRPr lang="zh-CN" altLang="zh-CN" sz="320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zh-CN" sz="3200"/>
              <a:t>急忙</a:t>
            </a:r>
            <a:r>
              <a:rPr lang="zh-CN" altLang="zh-CN" sz="3200"/>
              <a:t>走进</a:t>
            </a:r>
            <a:endParaRPr lang="zh-CN" altLang="zh-CN" sz="320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zh-CN" sz="3200"/>
              <a:t>按一个按钮就</a:t>
            </a:r>
            <a:r>
              <a:rPr lang="zh-CN" altLang="zh-CN" sz="3200"/>
              <a:t>能打电话</a:t>
            </a:r>
            <a:endParaRPr lang="zh-CN" altLang="zh-CN" sz="320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en-US" sz="3200">
                <a:sym typeface="+mn-ea"/>
              </a:rPr>
              <a:t>过去的事物</a:t>
            </a:r>
            <a:endParaRPr lang="zh-CN" altLang="en-US" sz="3200"/>
          </a:p>
          <a:p>
            <a:pPr marL="514350" indent="-514350">
              <a:lnSpc>
                <a:spcPct val="120000"/>
              </a:lnSpc>
              <a:buAutoNum type="arabicPeriod"/>
            </a:pPr>
            <a:endParaRPr lang="zh-CN" altLang="zh-CN" sz="3200"/>
          </a:p>
          <a:p>
            <a:pPr marL="514350" indent="-514350">
              <a:lnSpc>
                <a:spcPct val="120000"/>
              </a:lnSpc>
              <a:buAutoNum type="arabicPeriod"/>
            </a:pPr>
            <a:endParaRPr lang="zh-CN" altLang="zh-CN" sz="320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126990" y="1125855"/>
            <a:ext cx="7003415" cy="5888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other day</a:t>
            </a:r>
            <a:endParaRPr lang="en-US" altLang="zh-CN" sz="36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thought 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occurred to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/hit/struck me. </a:t>
            </a:r>
            <a:endParaRPr lang="en-US" altLang="zh-CN" sz="36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occurred to/hit/struck me that ...</a:t>
            </a:r>
            <a:endParaRPr lang="en-US" altLang="zh-CN" sz="36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pop into (go somewhere suddenly)</a:t>
            </a:r>
            <a:endParaRPr lang="en-US" altLang="zh-CN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make a call 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 the touch of 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button</a:t>
            </a:r>
            <a:endParaRPr lang="en-US" altLang="zh-CN" sz="36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thing of the past</a:t>
            </a:r>
            <a:endParaRPr lang="en-US" altLang="zh-CN" sz="36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KSO_WM_UNIT_PLACING_PICTURE_USER_VIEWPORT" val="{&quot;height&quot;:7800,&quot;width&quot;:9870}"/>
</p:tagLst>
</file>

<file path=ppt/tags/tag5.xml><?xml version="1.0" encoding="utf-8"?>
<p:tagLst xmlns:p="http://schemas.openxmlformats.org/presentationml/2006/main">
  <p:tag name="KSO_WM_BEAUTIFY_FLAG" val=""/>
  <p:tag name="KSO_WM_UNIT_PLACING_PICTURE_USER_VIEWPORT" val="{&quot;height&quot;:5040,&quot;width&quot;:814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PP_MARK_KEY" val="059fea17-80a3-4b05-8922-34ea49660397"/>
  <p:tag name="COMMONDATA" val="eyJoZGlkIjoiZTQ4ODQwNThiYTg4YTBlNDhkZDRmNGNiNWM5NWE1YzAifQ=="/>
  <p:tag name="commondata" val="eyJoZGlkIjoiYjNlYTYyYWIzZTQ3Yjk1MDMwMDQ1MjIzY2FhMzM0NzAifQ=="/>
</p:tagLst>
</file>

<file path=ppt/theme/theme1.xml><?xml version="1.0" encoding="utf-8"?>
<a:theme xmlns:a="http://schemas.openxmlformats.org/drawingml/2006/main" name="Office 主题​​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集体备课模板">
      <a:majorFont>
        <a:latin typeface="Britannic Bold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 w="med" len="med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2224</Words>
  <Application>WPS 演示</Application>
  <PresentationFormat>宽屏</PresentationFormat>
  <Paragraphs>71</Paragraphs>
  <Slides>8</Slides>
  <Notes>21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宋体</vt:lpstr>
      <vt:lpstr>Wingdings</vt:lpstr>
      <vt:lpstr>Bahnschrift Light SemiCondensed</vt:lpstr>
      <vt:lpstr>微软雅黑</vt:lpstr>
      <vt:lpstr>楷体</vt:lpstr>
      <vt:lpstr>Britannic Bold</vt:lpstr>
      <vt:lpstr>Calibri Light</vt:lpstr>
      <vt:lpstr>Calibri</vt:lpstr>
      <vt:lpstr>Times New Roman</vt:lpstr>
      <vt:lpstr>Verdana</vt:lpstr>
      <vt:lpstr>Arial Narrow</vt:lpstr>
      <vt:lpstr>Arial Unicode MS</vt:lpstr>
      <vt:lpstr>等线</vt:lpstr>
      <vt:lpstr>黑体</vt:lpstr>
      <vt:lpstr>Hoefler Text</vt:lpstr>
      <vt:lpstr>Segoe Print</vt:lpstr>
      <vt:lpstr>Office 主题​​</vt:lpstr>
      <vt:lpstr>Times change!</vt:lpstr>
      <vt:lpstr>What do you know about Superman?</vt:lpstr>
      <vt:lpstr>PowerPoint 演示文稿</vt:lpstr>
      <vt:lpstr>PowerPoint 演示文稿</vt:lpstr>
      <vt:lpstr>PowerPoint 演示文稿</vt:lpstr>
      <vt:lpstr>PowerPoint 演示文稿</vt:lpstr>
      <vt:lpstr>Writing about a change </vt:lpstr>
      <vt:lpstr>Smart expressions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Times change!</dc:title>
  <dc:creator/>
  <cp:lastModifiedBy>Administrator</cp:lastModifiedBy>
  <cp:revision>5</cp:revision>
  <dcterms:created xsi:type="dcterms:W3CDTF">2024-03-16T07:52:00Z</dcterms:created>
  <dcterms:modified xsi:type="dcterms:W3CDTF">2024-08-24T14:47:10Z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D8BF8282772E46219C601D61D3BBB92F_13</vt:lpwstr>
  </property>
  <property fmtid="{D5CDD505-2E9C-101B-9397-08002B2CF9AE}" pid="3" name="KSOProductBuildVer">
    <vt:lpwstr>2052-12.1.0.16929</vt:lpwstr>
  </property>
</Properties>
</file>