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72" r:id="rId1"/>
  </p:sldMasterIdLst>
  <p:notesMasterIdLst>
    <p:notesMasterId r:id="rId2"/>
  </p:notesMasterIdLst>
  <p:handoutMasterIdLst>
    <p:handoutMasterId r:id="rId3"/>
  </p:handoutMasterIdLst>
  <p:sldIdLst>
    <p:sldId id="281" r:id="rId4"/>
    <p:sldId id="264" r:id="rId5"/>
    <p:sldId id="279" r:id="rId6"/>
    <p:sldId id="259" r:id="rId7"/>
    <p:sldId id="265" r:id="rId8"/>
    <p:sldId id="270" r:id="rId9"/>
    <p:sldId id="266" r:id="rId10"/>
    <p:sldId id="267" r:id="rId11"/>
    <p:sldId id="268" r:id="rId12"/>
    <p:sldId id="260" r:id="rId13"/>
    <p:sldId id="272" r:id="rId14"/>
    <p:sldId id="273" r:id="rId15"/>
    <p:sldId id="261" r:id="rId16"/>
    <p:sldId id="274" r:id="rId17"/>
    <p:sldId id="277" r:id="rId18"/>
    <p:sldId id="27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38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778" autoAdjust="0"/>
    <p:restoredTop sz="94660"/>
  </p:normalViewPr>
  <p:slideViewPr>
    <p:cSldViewPr snapToGrid="0">
      <p:cViewPr varScale="1">
        <p:scale>
          <a:sx n="68" d="100"/>
          <a:sy n="68" d="100"/>
        </p:scale>
        <p:origin x="-636" y="-60"/>
      </p:cViewPr>
      <p:guideLst>
        <p:guide orient="horz" pos="2154"/>
        <p:guide pos="384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tags" Target="tags/tag27.xml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1.xml" /><Relationship Id="rId24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2023/12/3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39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895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64605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71862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67266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29" y="1296000"/>
            <a:ext cx="5283243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294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3" cy="50400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1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3" y="2588283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685800" rtl="0" eaLnBrk="1" fontAlgn="auto" latinLnBrk="0" hangingPunct="1">
              <a:lnSpc>
                <a:spcPct val="100000"/>
              </a:lnSpc>
              <a:buNone/>
              <a:defRPr kumimoji="0" lang="zh-CN" altLang="en-US" sz="4050" b="0" i="0" u="none" strike="noStrike" kern="1200" cap="none" spc="450" normalizeH="0" baseline="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41388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70053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70107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25392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52098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68098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3788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10710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image" Target="file:///D:\qq&#25991;&#20214;\712321467\Image\C2C\Image2\%7b75232B38-A165-1FB7-499C-2E1C792CACB5%7d.png" TargetMode="External" /><Relationship Id="rId16" Type="http://schemas.openxmlformats.org/officeDocument/2006/relationships/image" Target="../media/image1.png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 title=""/>
          <p:cNvPicPr>
            <a:picLocks noChangeAspect="1"/>
          </p:cNvPicPr>
          <p:nvPr/>
        </p:nvPicPr>
        <p:blipFill>
          <a:blip r:embed="rId16" r:link="rId1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66306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56" r:id="rId12"/>
    <p:sldLayoutId id="2147483658" r:id="rId13"/>
    <p:sldLayoutId id="2147483659" r:id="rId14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Relationship Id="rId3" Type="http://schemas.openxmlformats.org/officeDocument/2006/relationships/tags" Target="../tags/tag15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png" /><Relationship Id="rId3" Type="http://schemas.openxmlformats.org/officeDocument/2006/relationships/tags" Target="../tags/tag23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png" /><Relationship Id="rId3" Type="http://schemas.openxmlformats.org/officeDocument/2006/relationships/tags" Target="../tags/tag24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7.jpeg" /><Relationship Id="rId3" Type="http://schemas.openxmlformats.org/officeDocument/2006/relationships/image" Target="../media/image8.png" /><Relationship Id="rId4" Type="http://schemas.openxmlformats.org/officeDocument/2006/relationships/tags" Target="../tags/tag25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8.png" /><Relationship Id="rId3" Type="http://schemas.openxmlformats.org/officeDocument/2006/relationships/image" Target="../media/image8.png" /><Relationship Id="rId4" Type="http://schemas.openxmlformats.org/officeDocument/2006/relationships/tags" Target="../tags/tag26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0.png" /><Relationship Id="rId3" Type="http://schemas.openxmlformats.org/officeDocument/2006/relationships/image" Target="../media/image21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tags" Target="../tags/tag16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Relationship Id="rId3" Type="http://schemas.openxmlformats.org/officeDocument/2006/relationships/image" Target="../media/image6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Relationship Id="rId3" Type="http://schemas.openxmlformats.org/officeDocument/2006/relationships/image" Target="../media/image8.png" /><Relationship Id="rId4" Type="http://schemas.openxmlformats.org/officeDocument/2006/relationships/tags" Target="../tags/tag17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Relationship Id="rId3" Type="http://schemas.openxmlformats.org/officeDocument/2006/relationships/image" Target="../media/image8.png" /><Relationship Id="rId4" Type="http://schemas.openxmlformats.org/officeDocument/2006/relationships/tags" Target="../tags/tag18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jpeg" /><Relationship Id="rId3" Type="http://schemas.openxmlformats.org/officeDocument/2006/relationships/image" Target="../media/image11.gif" /><Relationship Id="rId4" Type="http://schemas.openxmlformats.org/officeDocument/2006/relationships/image" Target="../media/image12.png" /><Relationship Id="rId5" Type="http://schemas.openxmlformats.org/officeDocument/2006/relationships/image" Target="../media/image8.png" /><Relationship Id="rId6" Type="http://schemas.openxmlformats.org/officeDocument/2006/relationships/tags" Target="../tags/tag1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png" /><Relationship Id="rId3" Type="http://schemas.openxmlformats.org/officeDocument/2006/relationships/image" Target="../media/image8.png" /><Relationship Id="rId4" Type="http://schemas.openxmlformats.org/officeDocument/2006/relationships/tags" Target="../tags/tag20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png" /><Relationship Id="rId3" Type="http://schemas.openxmlformats.org/officeDocument/2006/relationships/image" Target="../media/image8.png" /><Relationship Id="rId4" Type="http://schemas.openxmlformats.org/officeDocument/2006/relationships/tags" Target="../tags/tag2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jpeg" /><Relationship Id="rId3" Type="http://schemas.openxmlformats.org/officeDocument/2006/relationships/image" Target="../media/image16.png" /><Relationship Id="rId4" Type="http://schemas.openxmlformats.org/officeDocument/2006/relationships/image" Target="../media/image8.png" /><Relationship Id="rId5" Type="http://schemas.openxmlformats.org/officeDocument/2006/relationships/tags" Target="../tags/tag2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2">
            <a:lum/>
          </a:blip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 title=""/>
          <p:cNvSpPr/>
          <p:nvPr/>
        </p:nvSpPr>
        <p:spPr>
          <a:xfrm>
            <a:off x="2787027" y="2186067"/>
            <a:ext cx="78357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0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Breaking </a:t>
            </a:r>
            <a:r>
              <a:rPr lang="en-US" altLang="zh-CN" sz="60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boundaries</a:t>
            </a:r>
            <a:endParaRPr lang="zh-CN" altLang="en-US" sz="6000" b="1">
              <a:ln w="9525">
                <a:solidFill>
                  <a:prstClr val="white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 title=""/>
          <p:cNvSpPr/>
          <p:nvPr/>
        </p:nvSpPr>
        <p:spPr>
          <a:xfrm>
            <a:off x="1415735" y="1945065"/>
            <a:ext cx="1205764" cy="1427912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1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 title=""/>
          <p:cNvSpPr txBox="1">
            <a:spLocks noChangeArrowheads="1"/>
          </p:cNvSpPr>
          <p:nvPr/>
        </p:nvSpPr>
        <p:spPr>
          <a:xfrm rot="5400000">
            <a:off x="200042" y="2507773"/>
            <a:ext cx="1781216" cy="651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smtClean="0">
                <a:solidFill>
                  <a:srgbClr val="D16216"/>
                </a:solidFill>
                <a:latin typeface="Times New Roman" panose="02020603050405020304" pitchFamily="18" charset="0"/>
              </a:rPr>
              <a:t>U N I T</a:t>
            </a:r>
            <a:endParaRPr lang="en-US" altLang="zh-CN" sz="3200" b="1">
              <a:solidFill>
                <a:srgbClr val="D16216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239312124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1208698" y="788318"/>
            <a:ext cx="10494634" cy="1810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one of the boundaries you have listed and talk about how to break that boundary by answering the questions.</a:t>
            </a:r>
          </a:p>
        </p:txBody>
      </p:sp>
      <p:sp>
        <p:nvSpPr>
          <p:cNvPr id="4" name="文本框 3" title=""/>
          <p:cNvSpPr txBox="1"/>
          <p:nvPr/>
        </p:nvSpPr>
        <p:spPr>
          <a:xfrm>
            <a:off x="616101" y="2919155"/>
            <a:ext cx="11105129" cy="2750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What led to the boundary?</a:t>
            </a:r>
          </a:p>
          <a:p>
            <a:pPr marL="342900" indent="-342900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Who is affected by the boundary?</a:t>
            </a:r>
          </a:p>
          <a:p>
            <a:pPr marL="342900" indent="-342900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What can be done to remove the boundary?</a:t>
            </a:r>
          </a:p>
          <a:p>
            <a:pPr marL="342900" indent="-342900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How would society change if the boundary were removed?</a:t>
            </a:r>
          </a:p>
        </p:txBody>
      </p:sp>
      <p:sp>
        <p:nvSpPr>
          <p:cNvPr id="5" name="矩形 4" title=""/>
          <p:cNvSpPr/>
          <p:nvPr/>
        </p:nvSpPr>
        <p:spPr>
          <a:xfrm>
            <a:off x="485160" y="1130214"/>
            <a:ext cx="531627" cy="631246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556214" y="1125381"/>
            <a:ext cx="10213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the old people's difficulty for example.</a:t>
            </a:r>
          </a:p>
        </p:txBody>
      </p:sp>
      <p:sp>
        <p:nvSpPr>
          <p:cNvPr id="3" name="文本框 2" title=""/>
          <p:cNvSpPr txBox="1"/>
          <p:nvPr/>
        </p:nvSpPr>
        <p:spPr>
          <a:xfrm>
            <a:off x="598147" y="1896955"/>
            <a:ext cx="7845994" cy="58477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ts val="900"/>
              </a:spcBef>
            </a:pP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What can be done to remove the boundary?</a:t>
            </a:r>
          </a:p>
        </p:txBody>
      </p:sp>
      <p:sp>
        <p:nvSpPr>
          <p:cNvPr id="4" name="文本框 3" title=""/>
          <p:cNvSpPr txBox="1"/>
          <p:nvPr/>
        </p:nvSpPr>
        <p:spPr>
          <a:xfrm>
            <a:off x="598147" y="2668529"/>
            <a:ext cx="112192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read the news for them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explain the special words that are used on the Internet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communicate with old people as much as possible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altLang="zh-CN" sz="32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reate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more functions that are more suitable for them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…</a:t>
            </a: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617500" y="636093"/>
            <a:ext cx="11098372" cy="58477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ts val="900"/>
              </a:spcBef>
            </a:pP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How would society change if the boundary were removed?</a:t>
            </a:r>
          </a:p>
        </p:txBody>
      </p:sp>
      <p:sp>
        <p:nvSpPr>
          <p:cNvPr id="3" name="文本框 2" title=""/>
          <p:cNvSpPr txBox="1"/>
          <p:nvPr/>
        </p:nvSpPr>
        <p:spPr>
          <a:xfrm>
            <a:off x="617500" y="1291645"/>
            <a:ext cx="10834212" cy="1813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If the boundary is removed, the communication between generations can be easier. People can understand each other better, which is beneficial to the society.</a:t>
            </a:r>
          </a:p>
        </p:txBody>
      </p:sp>
      <p:pic>
        <p:nvPicPr>
          <p:cNvPr id="4" name="图片 3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031" y="3252811"/>
            <a:ext cx="5410721" cy="2857903"/>
          </a:xfrm>
          <a:prstGeom prst="rect">
            <a:avLst/>
          </a:prstGeom>
        </p:spPr>
      </p:pic>
    </p:spTree>
    <p:custDataLst>
      <p:tags r:id="rId4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967878" y="825990"/>
            <a:ext cx="10593645" cy="653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a short presentation. Consider the following:</a:t>
            </a:r>
          </a:p>
        </p:txBody>
      </p:sp>
      <p:sp>
        <p:nvSpPr>
          <p:cNvPr id="4" name="文本框 3" title=""/>
          <p:cNvSpPr txBox="1"/>
          <p:nvPr/>
        </p:nvSpPr>
        <p:spPr>
          <a:xfrm>
            <a:off x="967878" y="1649323"/>
            <a:ext cx="8056381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1. the structure of your presentation</a:t>
            </a:r>
          </a:p>
          <a:p>
            <a:pPr>
              <a:spcBef>
                <a:spcPts val="900"/>
              </a:spcBef>
            </a:pP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2. useful words, expressions and structures</a:t>
            </a:r>
          </a:p>
        </p:txBody>
      </p:sp>
      <p:sp>
        <p:nvSpPr>
          <p:cNvPr id="5" name="文本框 4" title="">
            <a:extLst>
              <a:ext uri="{FF2B5EF4-FFF2-40B4-BE49-F238E27FC236}">
                <a16:creationId xmlns:a16="http://schemas.microsoft.com/office/drawing/2014/main" id="{84A11A73-5E76-484E-BEEA-39221CD32169}"/>
              </a:ext>
            </a:extLst>
          </p:cNvPr>
          <p:cNvSpPr txBox="1"/>
          <p:nvPr/>
        </p:nvSpPr>
        <p:spPr>
          <a:xfrm>
            <a:off x="1098365" y="304817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your presentation to the class.</a:t>
            </a:r>
          </a:p>
        </p:txBody>
      </p:sp>
      <p:sp>
        <p:nvSpPr>
          <p:cNvPr id="6" name="矩形 5" title=""/>
          <p:cNvSpPr/>
          <p:nvPr/>
        </p:nvSpPr>
        <p:spPr>
          <a:xfrm>
            <a:off x="381614" y="805085"/>
            <a:ext cx="531627" cy="631246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 title=""/>
          <p:cNvSpPr/>
          <p:nvPr/>
        </p:nvSpPr>
        <p:spPr>
          <a:xfrm>
            <a:off x="436251" y="3057177"/>
            <a:ext cx="531627" cy="631246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 title="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860" y="3839162"/>
            <a:ext cx="9044951" cy="2649443"/>
          </a:xfrm>
          <a:prstGeom prst="rect">
            <a:avLst/>
          </a:prstGeom>
        </p:spPr>
      </p:pic>
    </p:spTree>
    <p:custDataLst>
      <p:tags r:id="rId4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圆角矩形 2" title=""/>
          <p:cNvSpPr/>
          <p:nvPr/>
        </p:nvSpPr>
        <p:spPr>
          <a:xfrm>
            <a:off x="274001" y="1047571"/>
            <a:ext cx="11625725" cy="5390807"/>
          </a:xfrm>
          <a:prstGeom prst="round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3" title=""/>
          <p:cNvSpPr txBox="1"/>
          <p:nvPr/>
        </p:nvSpPr>
        <p:spPr>
          <a:xfrm>
            <a:off x="449365" y="1187961"/>
            <a:ext cx="1103700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a reflection after completing this unit. Consider the following:</a:t>
            </a:r>
          </a:p>
          <a:p>
            <a:pPr marL="446088" indent="-446088"/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1. What is your understanding of breaking boundaries?</a:t>
            </a:r>
          </a:p>
          <a:p>
            <a:pPr marL="446088" indent="-446088"/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2. What text types have you learnt about? What ar</a:t>
            </a:r>
            <a:r>
              <a:rPr lang="en-US" altLang="zh-C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their features?</a:t>
            </a:r>
          </a:p>
          <a:p>
            <a:pPr marL="446088" indent="-446088"/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3. What words, expressions and structures have you learnt</a:t>
            </a:r>
            <a:r>
              <a:rPr lang="en-US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58775" indent="-358775"/>
            <a:r>
              <a:rPr lang="en-US" altLang="zh-CN" sz="3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What improvement have you made in understanding different cultures?</a:t>
            </a:r>
          </a:p>
          <a:p>
            <a:pPr marL="358775" indent="-358775"/>
            <a:r>
              <a:rPr lang="en-US" altLang="zh-CN" sz="3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What improvement have you made in using learning strategies and exploring effective ways of learning?</a:t>
            </a:r>
          </a:p>
          <a:p>
            <a:pPr marL="358775" indent="-358775"/>
            <a:r>
              <a:rPr lang="en-US" altLang="zh-CN" sz="3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What improvement have you made in analysing and solving problems</a:t>
            </a:r>
            <a:r>
              <a:rPr lang="en-US" altLang="zh-CN" sz="3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30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 title=""/>
          <p:cNvGrpSpPr/>
          <p:nvPr/>
        </p:nvGrpSpPr>
        <p:grpSpPr>
          <a:xfrm>
            <a:off x="274001" y="314656"/>
            <a:ext cx="3233286" cy="653144"/>
            <a:chOff x="937881" y="669207"/>
            <a:chExt cx="3233286" cy="653144"/>
          </a:xfrm>
        </p:grpSpPr>
        <p:sp>
          <p:nvSpPr>
            <p:cNvPr id="5" name="圆角矩形 4"/>
            <p:cNvSpPr/>
            <p:nvPr/>
          </p:nvSpPr>
          <p:spPr>
            <a:xfrm>
              <a:off x="937881" y="669207"/>
              <a:ext cx="3233286" cy="653144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Reflection </a:t>
              </a:r>
            </a:p>
          </p:txBody>
        </p:sp>
        <p:sp>
          <p:nvSpPr>
            <p:cNvPr id="2" name="等腰三角形 1"/>
            <p:cNvSpPr/>
            <p:nvPr/>
          </p:nvSpPr>
          <p:spPr>
            <a:xfrm>
              <a:off x="3504751" y="818163"/>
              <a:ext cx="440947" cy="334231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</p:grpSp>
    </p:spTree>
    <p:extLst>
      <p:ext uri="{BB962C8B-B14F-4D97-AF65-F5344CB8AC3E}">
        <p14:creationId xmlns:p14="http://schemas.microsoft.com/office/powerpoint/2010/main" val="167992265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818795" y="2267611"/>
            <a:ext cx="10684328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one of the boundaries you have listed and think about how to break that boundary. Write your ideas down in about 100 words.</a:t>
            </a:r>
          </a:p>
        </p:txBody>
      </p:sp>
      <p:pic>
        <p:nvPicPr>
          <p:cNvPr id="4" name="图片 3" title="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87" y="603035"/>
            <a:ext cx="5233154" cy="140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96774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2">
            <a:lum/>
          </a:blip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312820233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684000" y="12319000"/>
            <a:ext cx="0" cy="0"/>
          </a:xfrm>
          <a:prstGeom prst="rect">
            <a:avLst/>
          </a:prstGeom>
          <a:ln>
            <a:noFill/>
          </a:ln>
        </p:spPr>
      </p:pic>
    </p:spTree>
    <p:custDataLst>
      <p:tags r:id="rId4"/>
    </p:custData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title="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616" y="1120330"/>
            <a:ext cx="6936674" cy="1182526"/>
          </a:xfrm>
          <a:prstGeom prst="rect">
            <a:avLst/>
          </a:prstGeom>
        </p:spPr>
      </p:pic>
      <p:sp>
        <p:nvSpPr>
          <p:cNvPr id="3" name="文本框 2" title=""/>
          <p:cNvSpPr txBox="1"/>
          <p:nvPr/>
        </p:nvSpPr>
        <p:spPr>
          <a:xfrm>
            <a:off x="973880" y="2498969"/>
            <a:ext cx="10487435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To look at the pictures and make a list of boundaries in society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To reflect what you’ve learnt and what you need to improve in this unit</a:t>
            </a:r>
          </a:p>
        </p:txBody>
      </p:sp>
    </p:spTree>
    <p:extLst>
      <p:ext uri="{BB962C8B-B14F-4D97-AF65-F5344CB8AC3E}">
        <p14:creationId xmlns:p14="http://schemas.microsoft.com/office/powerpoint/2010/main" val="288182642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1323801" y="336687"/>
            <a:ext cx="10074883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groups. Look at the pictures and make a list of boundaries in society.</a:t>
            </a:r>
          </a:p>
        </p:txBody>
      </p:sp>
      <p:sp>
        <p:nvSpPr>
          <p:cNvPr id="4" name="矩形 3" title=""/>
          <p:cNvSpPr/>
          <p:nvPr/>
        </p:nvSpPr>
        <p:spPr>
          <a:xfrm>
            <a:off x="666269" y="525720"/>
            <a:ext cx="531627" cy="631246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组合 6" title=""/>
          <p:cNvGrpSpPr/>
          <p:nvPr/>
        </p:nvGrpSpPr>
        <p:grpSpPr>
          <a:xfrm>
            <a:off x="2275135" y="1485622"/>
            <a:ext cx="7495167" cy="5247118"/>
            <a:chOff x="2275135" y="1485622"/>
            <a:chExt cx="7495167" cy="524711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5135" y="1485622"/>
              <a:ext cx="7495167" cy="5247118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680356" y="2151004"/>
              <a:ext cx="6684724" cy="42288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3200" b="1" i="1">
                  <a:latin typeface="Times New Roman" panose="02020603050405020304" charset="0"/>
                  <a:cs typeface="Times New Roman" panose="02020603050405020304" charset="0"/>
                </a:rPr>
                <a:t>Boundaries in society:</a:t>
              </a:r>
            </a:p>
            <a:p>
              <a:pPr algn="just">
                <a:lnSpc>
                  <a:spcPct val="120000"/>
                </a:lnSpc>
              </a:pPr>
              <a:r>
                <a:rPr lang="en-US" altLang="zh-CN" sz="3200" b="1" smtClean="0">
                  <a:latin typeface="Times New Roman" panose="02020603050405020304" charset="0"/>
                  <a:cs typeface="Times New Roman" panose="02020603050405020304" charset="0"/>
                </a:rPr>
                <a:t>__________________________________________________________________________________________________________________________________________________________________________________________</a:t>
              </a:r>
              <a:endParaRPr lang="en-US" altLang="zh-CN" sz="32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  <p:custDataLst>
      <p:tags r:id="rId4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/>
        </p:nvSpPr>
        <p:spPr>
          <a:xfrm>
            <a:off x="531559" y="1055525"/>
            <a:ext cx="7217228" cy="1813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Many old people find it difficult to communicate with the young by using smart phones or through Internet.</a:t>
            </a:r>
          </a:p>
        </p:txBody>
      </p:sp>
      <p:sp>
        <p:nvSpPr>
          <p:cNvPr id="6" name="文本框 5" title=""/>
          <p:cNvSpPr txBox="1"/>
          <p:nvPr/>
        </p:nvSpPr>
        <p:spPr>
          <a:xfrm>
            <a:off x="531559" y="3026060"/>
            <a:ext cx="658951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What may cause their problems?</a:t>
            </a:r>
          </a:p>
        </p:txBody>
      </p:sp>
      <p:sp>
        <p:nvSpPr>
          <p:cNvPr id="7" name="文本框 6" title=""/>
          <p:cNvSpPr txBox="1"/>
          <p:nvPr/>
        </p:nvSpPr>
        <p:spPr>
          <a:xfrm>
            <a:off x="531691" y="3633059"/>
            <a:ext cx="7628057" cy="2404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too old to see the words clearly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hard to understand the Internet words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difficult to operate the touch screen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…</a:t>
            </a:r>
          </a:p>
        </p:txBody>
      </p:sp>
      <p:pic>
        <p:nvPicPr>
          <p:cNvPr id="2" name="图片 1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787" y="1415442"/>
            <a:ext cx="3860855" cy="4150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 title=""/>
          <p:cNvSpPr/>
          <p:nvPr/>
        </p:nvSpPr>
        <p:spPr>
          <a:xfrm>
            <a:off x="3184367" y="1327758"/>
            <a:ext cx="5684060" cy="53684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How can we help them?</a:t>
            </a:r>
          </a:p>
        </p:txBody>
      </p:sp>
      <p:pic>
        <p:nvPicPr>
          <p:cNvPr id="3" name="图片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139" y="2450728"/>
            <a:ext cx="5309863" cy="3534372"/>
          </a:xfrm>
          <a:prstGeom prst="rect">
            <a:avLst/>
          </a:prstGeom>
        </p:spPr>
      </p:pic>
      <p:pic>
        <p:nvPicPr>
          <p:cNvPr id="2" name="图片 1" title="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09" y="2331282"/>
            <a:ext cx="2669088" cy="3773264"/>
          </a:xfrm>
          <a:prstGeom prst="rect">
            <a:avLst/>
          </a:prstGeom>
        </p:spPr>
      </p:pic>
      <p:pic>
        <p:nvPicPr>
          <p:cNvPr id="4" name="图片 3" title="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31" y="286090"/>
            <a:ext cx="1962469" cy="15785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6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/>
        </p:nvSpPr>
        <p:spPr>
          <a:xfrm>
            <a:off x="5162951" y="685318"/>
            <a:ext cx="649878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The unfriendly relationship between countries leads to the crisis in their boundaries.</a:t>
            </a:r>
          </a:p>
        </p:txBody>
      </p:sp>
      <p:sp>
        <p:nvSpPr>
          <p:cNvPr id="6" name="文本框 5" title=""/>
          <p:cNvSpPr txBox="1"/>
          <p:nvPr/>
        </p:nvSpPr>
        <p:spPr>
          <a:xfrm>
            <a:off x="5485849" y="2670286"/>
            <a:ext cx="628722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What may cause the boundary?</a:t>
            </a:r>
          </a:p>
        </p:txBody>
      </p:sp>
      <p:sp>
        <p:nvSpPr>
          <p:cNvPr id="7" name="文本框 6" title=""/>
          <p:cNvSpPr txBox="1"/>
          <p:nvPr/>
        </p:nvSpPr>
        <p:spPr>
          <a:xfrm>
            <a:off x="5436975" y="3374903"/>
            <a:ext cx="5950731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different political beliefs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economic crisis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different religious beliefs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…</a:t>
            </a:r>
          </a:p>
        </p:txBody>
      </p:sp>
      <p:pic>
        <p:nvPicPr>
          <p:cNvPr id="2" name="图片 1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35" y="1378596"/>
            <a:ext cx="4503803" cy="3752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 title=""/>
          <p:cNvSpPr/>
          <p:nvPr/>
        </p:nvSpPr>
        <p:spPr>
          <a:xfrm>
            <a:off x="1334100" y="5714583"/>
            <a:ext cx="932338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What should people do to keep the boundary peace?</a:t>
            </a:r>
          </a:p>
        </p:txBody>
      </p:sp>
    </p:spTree>
    <p:custDataLst>
      <p:tags r:id="rId4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/>
        </p:nvSpPr>
        <p:spPr>
          <a:xfrm>
            <a:off x="4710136" y="1066590"/>
            <a:ext cx="6954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In many countries, the modern buildings and the slums are found in the same area.</a:t>
            </a:r>
          </a:p>
        </p:txBody>
      </p:sp>
      <p:sp>
        <p:nvSpPr>
          <p:cNvPr id="6" name="文本框 5" title=""/>
          <p:cNvSpPr txBox="1"/>
          <p:nvPr/>
        </p:nvSpPr>
        <p:spPr>
          <a:xfrm>
            <a:off x="4710137" y="2883934"/>
            <a:ext cx="630282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What may cause the boundary?</a:t>
            </a:r>
          </a:p>
        </p:txBody>
      </p:sp>
      <p:sp>
        <p:nvSpPr>
          <p:cNvPr id="7" name="文本框 6" title=""/>
          <p:cNvSpPr txBox="1"/>
          <p:nvPr/>
        </p:nvSpPr>
        <p:spPr>
          <a:xfrm>
            <a:off x="4710137" y="3716393"/>
            <a:ext cx="6954361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different development in economy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unfair social system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different education level and class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…</a:t>
            </a:r>
          </a:p>
        </p:txBody>
      </p:sp>
      <p:pic>
        <p:nvPicPr>
          <p:cNvPr id="2" name="图片 1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87" y="1179399"/>
            <a:ext cx="3713066" cy="4528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4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6" y="2383950"/>
            <a:ext cx="5233487" cy="3489271"/>
          </a:xfrm>
          <a:prstGeom prst="rect">
            <a:avLst/>
          </a:prstGeom>
        </p:spPr>
      </p:pic>
      <p:pic>
        <p:nvPicPr>
          <p:cNvPr id="6" name="图片 5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838" y="2383950"/>
            <a:ext cx="5672432" cy="3397651"/>
          </a:xfrm>
          <a:prstGeom prst="rect">
            <a:avLst/>
          </a:prstGeom>
        </p:spPr>
      </p:pic>
      <p:sp>
        <p:nvSpPr>
          <p:cNvPr id="2" name="矩形 1" title=""/>
          <p:cNvSpPr/>
          <p:nvPr/>
        </p:nvSpPr>
        <p:spPr>
          <a:xfrm>
            <a:off x="1414651" y="1251983"/>
            <a:ext cx="954562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How can we help those </a:t>
            </a:r>
            <a:r>
              <a:rPr lang="en-US" altLang="zh-CN" sz="3200" b="1" smtClean="0">
                <a:latin typeface="Times New Roman" panose="02020603050405020304" charset="0"/>
                <a:cs typeface="Times New Roman" panose="02020603050405020304" charset="0"/>
              </a:rPr>
              <a:t>who 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live in the slums?</a:t>
            </a:r>
          </a:p>
        </p:txBody>
      </p:sp>
    </p:spTree>
    <p:custDataLst>
      <p:tags r:id="rId5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7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60</Paragraphs>
  <Slides>16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26">
      <vt:lpstr>Arial</vt:lpstr>
      <vt:lpstr>Calibri Light</vt:lpstr>
      <vt:lpstr>宋体</vt:lpstr>
      <vt:lpstr>Calibri</vt:lpstr>
      <vt:lpstr>等线 Light</vt:lpstr>
      <vt:lpstr>等线</vt:lpstr>
      <vt:lpstr>微软雅黑</vt:lpstr>
      <vt:lpstr>Times New Roman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2023-12-03T12:15:08.334</cp:lastPrinted>
  <dcterms:created xsi:type="dcterms:W3CDTF">2023-12-03T12:15:08Z</dcterms:created>
  <dcterms:modified xsi:type="dcterms:W3CDTF">2023-12-03T04:15:08Z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