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94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6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2" Type="http://schemas.openxmlformats.org/officeDocument/2006/relationships/theme" Target="../theme/theme1.xml"/><Relationship Id="rId41" Type="http://schemas.openxmlformats.org/officeDocument/2006/relationships/image" Target="file:///D:\qq&#25991;&#20214;\712321467\Image\C2C\Image2\%7b75232B38-A165-1FB7-499C-2E1C792CACB5%7d.png" TargetMode="External"/><Relationship Id="rId4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40" r:link="rId4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1.xml"/><Relationship Id="rId4" Type="http://schemas.openxmlformats.org/officeDocument/2006/relationships/image" Target="../media/image6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2.xml"/><Relationship Id="rId4" Type="http://schemas.openxmlformats.org/officeDocument/2006/relationships/image" Target="../media/image6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4.xml"/><Relationship Id="rId3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image" Target="../media/image6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2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image" Target="../media/image1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1117600" y="486833"/>
            <a:ext cx="12700" cy="1270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944407" y="3530975"/>
            <a:ext cx="3807835" cy="57150"/>
          </a:xfrm>
          <a:prstGeom prst="line">
            <a:avLst/>
          </a:prstGeom>
          <a:solidFill>
            <a:srgbClr val="FFFFFF">
              <a:alpha val="0"/>
            </a:srgbClr>
          </a:solidFill>
          <a:ln w="57150">
            <a:solidFill>
              <a:srgbClr val="FFEE00">
                <a:alpha val="100000"/>
              </a:srgbClr>
            </a:solidFill>
            <a:prstDash val="solid"/>
            <a:headEnd type="oval" w="med" len="med"/>
            <a:tailEnd type="oval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5" name="组合1"/>
          <p:cNvGrpSpPr/>
          <p:nvPr/>
        </p:nvGrpSpPr>
        <p:grpSpPr>
          <a:xfrm>
            <a:off x="3693119" y="1022772"/>
            <a:ext cx="4258012" cy="2279466"/>
            <a:chOff x="0" y="0"/>
            <a:chExt cx="4258012" cy="2279466"/>
          </a:xfrm>
        </p:grpSpPr>
        <p:sp>
          <p:nvSpPr>
            <p:cNvPr id="6" name="形状2"/>
            <p:cNvSpPr txBox="1"/>
            <p:nvPr/>
          </p:nvSpPr>
          <p:spPr>
            <a:xfrm>
              <a:off x="225047" y="162"/>
              <a:ext cx="3807838" cy="2279304"/>
            </a:xfrm>
            <a:prstGeom prst="hexagon">
              <a:avLst/>
            </a:prstGeom>
            <a:solidFill>
              <a:srgbClr val="FFFFFF">
                <a:alpha val="44705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7" name="形状3"/>
            <p:cNvSpPr txBox="1"/>
            <p:nvPr/>
          </p:nvSpPr>
          <p:spPr>
            <a:xfrm>
              <a:off x="224818" y="505"/>
              <a:ext cx="3807838" cy="2278713"/>
            </a:xfrm>
            <a:prstGeom prst="hexagon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FFF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8" name="文本4"/>
            <p:cNvSpPr txBox="1"/>
            <p:nvPr/>
          </p:nvSpPr>
          <p:spPr>
            <a:xfrm>
              <a:off x="0" y="0"/>
              <a:ext cx="4258012" cy="208724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ctr"/>
              <a:r>
                <a:rPr lang="zh-CN" altLang="en-US" sz="5865" b="1" i="0">
                  <a:solidFill>
                    <a:srgbClr val="3B00FF">
                      <a:alpha val="100000"/>
                    </a:srgbClr>
                  </a:solidFill>
                  <a:effectLst>
                    <a:outerShdw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Times New Roman" panose="02020603050405020304"/>
                  <a:ea typeface="Times New Roman" panose="02020603050405020304"/>
                </a:rPr>
                <a:t>Using language</a:t>
              </a:r>
              <a:endParaRPr lang="zh-CN" altLang="en-US" sz="5865" b="1" i="0">
                <a:solidFill>
                  <a:srgbClr val="3B00FF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sp>
        <p:nvSpPr>
          <p:cNvPr id="9" name="文本2"/>
          <p:cNvSpPr txBox="1"/>
          <p:nvPr/>
        </p:nvSpPr>
        <p:spPr>
          <a:xfrm>
            <a:off x="1315155" y="-19"/>
            <a:ext cx="8528473" cy="1213485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5865" b="1" i="0">
                <a:solidFill>
                  <a:srgbClr val="FF0000">
                    <a:alpha val="100000"/>
                  </a:srgbClr>
                </a:solidFill>
                <a:effectLst>
                  <a:outerShdw blurRad="38100" dist="38100" dir="2700000" rotWithShape="0">
                    <a:srgbClr val="000000">
                      <a:alpha val="42745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Unit 5  A delicate world</a:t>
            </a:r>
            <a:endParaRPr lang="zh-CN" altLang="en-US" sz="5865" b="1" i="0">
              <a:solidFill>
                <a:srgbClr val="FF0000">
                  <a:alpha val="100000"/>
                </a:srgbClr>
              </a:solidFill>
              <a:effectLst>
                <a:outerShdw blurRad="38100" dist="38100" dir="2700000" rotWithShape="0">
                  <a:srgbClr val="000000">
                    <a:alpha val="42745"/>
                  </a:srgbClr>
                </a:outerShdw>
              </a:effectLst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文本3"/>
          <p:cNvSpPr txBox="1"/>
          <p:nvPr/>
        </p:nvSpPr>
        <p:spPr>
          <a:xfrm>
            <a:off x="1315085" y="3817620"/>
            <a:ext cx="8569325" cy="102044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en-US" altLang="zh-CN" sz="4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Vocabulary+Listening+Speaking</a:t>
            </a:r>
            <a:endParaRPr lang="en-US" altLang="zh-CN" sz="48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151232" y="2481084"/>
            <a:ext cx="7035515" cy="1107996"/>
          </a:xfrm>
          <a:prstGeom prst="rect">
            <a:avLst/>
          </a:prstGeom>
          <a:solidFill>
            <a:srgbClr val="2C7A8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2"/>
          <p:cNvSpPr txBox="1"/>
          <p:nvPr/>
        </p:nvSpPr>
        <p:spPr>
          <a:xfrm>
            <a:off x="0" y="6324600"/>
            <a:ext cx="12192000" cy="539751"/>
          </a:xfrm>
          <a:custGeom>
            <a:avLst/>
            <a:gdLst/>
            <a:ahLst/>
            <a:cxnLst/>
            <a:rect l="l" t="t" r="r" b="b"/>
            <a:pathLst>
              <a:path w="9144000" h="374633">
                <a:moveTo>
                  <a:pt x="0" y="158633"/>
                </a:moveTo>
                <a:cubicBezTo>
                  <a:pt x="4165456" y="-109488"/>
                  <a:pt x="5852160" y="12329"/>
                  <a:pt x="9144000" y="158633"/>
                </a:cubicBezTo>
                <a:lnTo>
                  <a:pt x="9144000" y="374633"/>
                </a:lnTo>
                <a:lnTo>
                  <a:pt x="0" y="374633"/>
                </a:lnTo>
                <a:lnTo>
                  <a:pt x="0" y="158633"/>
                </a:lnTo>
              </a:path>
            </a:pathLst>
          </a:custGeom>
          <a:solidFill>
            <a:srgbClr val="2C7A8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3467104" y="2513627"/>
            <a:ext cx="6724650" cy="110299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335" b="1" i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Listening &amp; speaking </a:t>
            </a:r>
            <a:endParaRPr lang="zh-CN" altLang="en-US" sz="5335" b="1" i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99" y="608828"/>
            <a:ext cx="12006196" cy="3851453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834286" y="23879"/>
            <a:ext cx="8626250" cy="560794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Before-listening---Background information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graphicFrame>
        <p:nvGraphicFramePr>
          <p:cNvPr id="4" name="表格1"/>
          <p:cNvGraphicFramePr>
            <a:graphicFrameLocks noGrp="1"/>
          </p:cNvGraphicFramePr>
          <p:nvPr/>
        </p:nvGraphicFramePr>
        <p:xfrm>
          <a:off x="219218" y="4561275"/>
          <a:ext cx="11856244" cy="1748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7569"/>
                <a:gridCol w="9908674"/>
              </a:tblGrid>
              <a:tr h="590549">
                <a:tc>
                  <a:txBody>
                    <a:bodyPr wrap="square"/>
                    <a:lstStyle/>
                    <a:p>
                      <a:pPr marL="0" algn="ctr"/>
                      <a:r>
                        <a:rPr lang="zh-CN" altLang="en-US" sz="2400" b="1" i="0">
                          <a:solidFill>
                            <a:srgbClr val="FF0099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Existing time</a:t>
                      </a:r>
                      <a:endParaRPr lang="zh-CN" altLang="en-US" sz="2400" b="1" i="0">
                        <a:solidFill>
                          <a:srgbClr val="FF0099">
                            <a:alpha val="100000"/>
                          </a:srgbClr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vert="horz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</a:tc>
              </a:tr>
              <a:tr h="579088">
                <a:tc>
                  <a:txBody>
                    <a:bodyPr wrap="square"/>
                    <a:lstStyle/>
                    <a:p>
                      <a:pPr marL="0" algn="ctr"/>
                      <a:r>
                        <a:rPr lang="zh-CN" altLang="en-US" sz="2400" b="1" i="0">
                          <a:solidFill>
                            <a:srgbClr val="FF0099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Flying</a:t>
                      </a:r>
                      <a:endParaRPr lang="zh-CN" altLang="en-US" sz="2400" b="1" i="0">
                        <a:solidFill>
                          <a:srgbClr val="FF0099">
                            <a:alpha val="100000"/>
                          </a:srgbClr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vert="horz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  <a:tr h="579088">
                <a:tc>
                  <a:txBody>
                    <a:bodyPr wrap="square"/>
                    <a:lstStyle/>
                    <a:p>
                      <a:pPr marL="0" algn="ctr"/>
                      <a:r>
                        <a:rPr lang="zh-CN" altLang="en-US" sz="2400" b="1" i="0">
                          <a:solidFill>
                            <a:srgbClr val="FF0099">
                              <a:alpha val="100000"/>
                            </a:srgbClr>
                          </a:solidFill>
                          <a:latin typeface="Times New Roman" panose="02020603050405020304"/>
                          <a:ea typeface="Times New Roman" panose="02020603050405020304"/>
                        </a:rPr>
                        <a:t>Function</a:t>
                      </a:r>
                      <a:endParaRPr lang="zh-CN" altLang="en-US" sz="2400" b="1" i="0">
                        <a:solidFill>
                          <a:srgbClr val="FF0099">
                            <a:alpha val="100000"/>
                          </a:srgbClr>
                        </a:solidFill>
                        <a:latin typeface="Times New Roman" panose="02020603050405020304"/>
                        <a:ea typeface="Times New Roman" panose="02020603050405020304"/>
                      </a:endParaRPr>
                    </a:p>
                  </a:txBody>
                  <a:tcPr vert="horz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algn="l"/>
                    </a:p>
                  </a:txBody>
                  <a:tcPr vert="horz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" name="文本1"/>
          <p:cNvSpPr txBox="1"/>
          <p:nvPr/>
        </p:nvSpPr>
        <p:spPr>
          <a:xfrm>
            <a:off x="2340712" y="4560703"/>
            <a:ext cx="8321278" cy="5117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2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one of the oldest species in the ecosystem; millions of years</a:t>
            </a:r>
            <a:endParaRPr lang="zh-CN" altLang="en-US" sz="22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2"/>
          <p:cNvSpPr txBox="1"/>
          <p:nvPr/>
        </p:nvSpPr>
        <p:spPr>
          <a:xfrm>
            <a:off x="2251910" y="5173656"/>
            <a:ext cx="9686925" cy="51177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2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fly as fast as 24 kmph(kilometers per hour); wing beats 200 times per second</a:t>
            </a:r>
            <a:endParaRPr lang="zh-CN" altLang="en-US" sz="22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文本3"/>
          <p:cNvSpPr txBox="1"/>
          <p:nvPr/>
        </p:nvSpPr>
        <p:spPr>
          <a:xfrm>
            <a:off x="2162442" y="5786228"/>
            <a:ext cx="9865519" cy="49717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1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collect pollen(花粉) and nectar(花蜜); pollinate(授粉) as many as 50 to 100 flowers</a:t>
            </a:r>
            <a:endParaRPr lang="zh-CN" altLang="en-US" sz="21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4"/>
          <p:cNvSpPr txBox="1"/>
          <p:nvPr/>
        </p:nvSpPr>
        <p:spPr>
          <a:xfrm>
            <a:off x="8159839" y="959396"/>
            <a:ext cx="3224117" cy="7746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bee/honey bee</a:t>
            </a:r>
            <a:endParaRPr lang="zh-CN" altLang="en-US" sz="4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5"/>
          <p:cNvSpPr txBox="1"/>
          <p:nvPr/>
        </p:nvSpPr>
        <p:spPr>
          <a:xfrm>
            <a:off x="8030947" y="3042247"/>
            <a:ext cx="3606133" cy="7746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as busy as a bee</a:t>
            </a:r>
            <a:endParaRPr lang="zh-CN" altLang="en-US" sz="4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l="710"/>
          <a:stretch>
            <a:fillRect/>
          </a:stretch>
        </p:blipFill>
        <p:spPr>
          <a:xfrm>
            <a:off x="291617" y="788489"/>
            <a:ext cx="11659619" cy="5784656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475634" y="-6429"/>
            <a:ext cx="5492525" cy="770344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While-listening---Main idea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形状2"/>
          <p:cNvSpPr txBox="1"/>
          <p:nvPr/>
        </p:nvSpPr>
        <p:spPr>
          <a:xfrm>
            <a:off x="931202" y="2765136"/>
            <a:ext cx="632222" cy="664369"/>
          </a:xfrm>
          <a:custGeom>
            <a:avLst/>
            <a:gdLst>
              <a:gd name="connsiteX0" fmla="*/ 316111 w 632222"/>
              <a:gd name="connsiteY0" fmla="*/ 0 h 664369"/>
              <a:gd name="connsiteX1" fmla="*/ 405659 w 632222"/>
              <a:gd name="connsiteY1" fmla="*/ 231069 h 664369"/>
              <a:gd name="connsiteX2" fmla="*/ 632222 w 632222"/>
              <a:gd name="connsiteY2" fmla="*/ 253766 h 664369"/>
              <a:gd name="connsiteX3" fmla="*/ 461003 w 632222"/>
              <a:gd name="connsiteY3" fmla="*/ 419272 h 664369"/>
              <a:gd name="connsiteX4" fmla="*/ 511478 w 632222"/>
              <a:gd name="connsiteY4" fmla="*/ 664369 h 664369"/>
              <a:gd name="connsiteX5" fmla="*/ 316111 w 632222"/>
              <a:gd name="connsiteY5" fmla="*/ 535588 h 664369"/>
              <a:gd name="connsiteX6" fmla="*/ 120744 w 632222"/>
              <a:gd name="connsiteY6" fmla="*/ 664369 h 664369"/>
              <a:gd name="connsiteX7" fmla="*/ 171219 w 632222"/>
              <a:gd name="connsiteY7" fmla="*/ 419272 h 664369"/>
              <a:gd name="connsiteX8" fmla="*/ 0 w 632222"/>
              <a:gd name="connsiteY8" fmla="*/ 253766 h 664369"/>
              <a:gd name="connsiteX9" fmla="*/ 226563 w 632222"/>
              <a:gd name="connsiteY9" fmla="*/ 231069 h 664369"/>
              <a:gd name="connsiteX10" fmla="*/ 316111 w 632222"/>
              <a:gd name="connsiteY10" fmla="*/ 0 h 6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222" h="664369">
                <a:moveTo>
                  <a:pt x="316111" y="0"/>
                </a:moveTo>
                <a:lnTo>
                  <a:pt x="405659" y="231069"/>
                </a:lnTo>
                <a:lnTo>
                  <a:pt x="632222" y="253766"/>
                </a:lnTo>
                <a:lnTo>
                  <a:pt x="461003" y="419272"/>
                </a:lnTo>
                <a:lnTo>
                  <a:pt x="511478" y="664369"/>
                </a:lnTo>
                <a:lnTo>
                  <a:pt x="316111" y="535588"/>
                </a:lnTo>
                <a:lnTo>
                  <a:pt x="120744" y="664369"/>
                </a:lnTo>
                <a:lnTo>
                  <a:pt x="171219" y="419272"/>
                </a:lnTo>
                <a:lnTo>
                  <a:pt x="0" y="253766"/>
                </a:lnTo>
                <a:lnTo>
                  <a:pt x="226563" y="231069"/>
                </a:lnTo>
                <a:lnTo>
                  <a:pt x="316111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3"/>
          <p:cNvSpPr txBox="1"/>
          <p:nvPr/>
        </p:nvSpPr>
        <p:spPr>
          <a:xfrm>
            <a:off x="931574" y="3348152"/>
            <a:ext cx="632222" cy="664369"/>
          </a:xfrm>
          <a:custGeom>
            <a:avLst/>
            <a:gdLst>
              <a:gd name="connsiteX0" fmla="*/ 316111 w 632222"/>
              <a:gd name="connsiteY0" fmla="*/ 0 h 664369"/>
              <a:gd name="connsiteX1" fmla="*/ 405659 w 632222"/>
              <a:gd name="connsiteY1" fmla="*/ 231069 h 664369"/>
              <a:gd name="connsiteX2" fmla="*/ 632222 w 632222"/>
              <a:gd name="connsiteY2" fmla="*/ 253766 h 664369"/>
              <a:gd name="connsiteX3" fmla="*/ 461003 w 632222"/>
              <a:gd name="connsiteY3" fmla="*/ 419272 h 664369"/>
              <a:gd name="connsiteX4" fmla="*/ 511478 w 632222"/>
              <a:gd name="connsiteY4" fmla="*/ 664369 h 664369"/>
              <a:gd name="connsiteX5" fmla="*/ 316111 w 632222"/>
              <a:gd name="connsiteY5" fmla="*/ 535588 h 664369"/>
              <a:gd name="connsiteX6" fmla="*/ 120744 w 632222"/>
              <a:gd name="connsiteY6" fmla="*/ 664369 h 664369"/>
              <a:gd name="connsiteX7" fmla="*/ 171219 w 632222"/>
              <a:gd name="connsiteY7" fmla="*/ 419272 h 664369"/>
              <a:gd name="connsiteX8" fmla="*/ 0 w 632222"/>
              <a:gd name="connsiteY8" fmla="*/ 253766 h 664369"/>
              <a:gd name="connsiteX9" fmla="*/ 226563 w 632222"/>
              <a:gd name="connsiteY9" fmla="*/ 231069 h 664369"/>
              <a:gd name="connsiteX10" fmla="*/ 316111 w 632222"/>
              <a:gd name="connsiteY10" fmla="*/ 0 h 6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222" h="664369">
                <a:moveTo>
                  <a:pt x="316111" y="0"/>
                </a:moveTo>
                <a:lnTo>
                  <a:pt x="405659" y="231069"/>
                </a:lnTo>
                <a:lnTo>
                  <a:pt x="632222" y="253766"/>
                </a:lnTo>
                <a:lnTo>
                  <a:pt x="461003" y="419272"/>
                </a:lnTo>
                <a:lnTo>
                  <a:pt x="511478" y="664369"/>
                </a:lnTo>
                <a:lnTo>
                  <a:pt x="316111" y="535588"/>
                </a:lnTo>
                <a:lnTo>
                  <a:pt x="120744" y="664369"/>
                </a:lnTo>
                <a:lnTo>
                  <a:pt x="171219" y="419272"/>
                </a:lnTo>
                <a:lnTo>
                  <a:pt x="0" y="253766"/>
                </a:lnTo>
                <a:lnTo>
                  <a:pt x="226563" y="231069"/>
                </a:lnTo>
                <a:lnTo>
                  <a:pt x="316111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4"/>
          <p:cNvSpPr txBox="1"/>
          <p:nvPr/>
        </p:nvSpPr>
        <p:spPr>
          <a:xfrm>
            <a:off x="931383" y="5411524"/>
            <a:ext cx="632222" cy="664369"/>
          </a:xfrm>
          <a:custGeom>
            <a:avLst/>
            <a:gdLst>
              <a:gd name="connsiteX0" fmla="*/ 316111 w 632222"/>
              <a:gd name="connsiteY0" fmla="*/ 0 h 664369"/>
              <a:gd name="connsiteX1" fmla="*/ 405659 w 632222"/>
              <a:gd name="connsiteY1" fmla="*/ 231069 h 664369"/>
              <a:gd name="connsiteX2" fmla="*/ 632222 w 632222"/>
              <a:gd name="connsiteY2" fmla="*/ 253766 h 664369"/>
              <a:gd name="connsiteX3" fmla="*/ 461003 w 632222"/>
              <a:gd name="connsiteY3" fmla="*/ 419272 h 664369"/>
              <a:gd name="connsiteX4" fmla="*/ 511478 w 632222"/>
              <a:gd name="connsiteY4" fmla="*/ 664369 h 664369"/>
              <a:gd name="connsiteX5" fmla="*/ 316111 w 632222"/>
              <a:gd name="connsiteY5" fmla="*/ 535588 h 664369"/>
              <a:gd name="connsiteX6" fmla="*/ 120744 w 632222"/>
              <a:gd name="connsiteY6" fmla="*/ 664369 h 664369"/>
              <a:gd name="connsiteX7" fmla="*/ 171219 w 632222"/>
              <a:gd name="connsiteY7" fmla="*/ 419272 h 664369"/>
              <a:gd name="connsiteX8" fmla="*/ 0 w 632222"/>
              <a:gd name="connsiteY8" fmla="*/ 253766 h 664369"/>
              <a:gd name="connsiteX9" fmla="*/ 226563 w 632222"/>
              <a:gd name="connsiteY9" fmla="*/ 231069 h 664369"/>
              <a:gd name="connsiteX10" fmla="*/ 316111 w 632222"/>
              <a:gd name="connsiteY10" fmla="*/ 0 h 664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2222" h="664369">
                <a:moveTo>
                  <a:pt x="316111" y="0"/>
                </a:moveTo>
                <a:lnTo>
                  <a:pt x="405659" y="231069"/>
                </a:lnTo>
                <a:lnTo>
                  <a:pt x="632222" y="253766"/>
                </a:lnTo>
                <a:lnTo>
                  <a:pt x="461003" y="419272"/>
                </a:lnTo>
                <a:lnTo>
                  <a:pt x="511478" y="664369"/>
                </a:lnTo>
                <a:lnTo>
                  <a:pt x="316111" y="535588"/>
                </a:lnTo>
                <a:lnTo>
                  <a:pt x="120744" y="664369"/>
                </a:lnTo>
                <a:lnTo>
                  <a:pt x="171219" y="419272"/>
                </a:lnTo>
                <a:lnTo>
                  <a:pt x="0" y="253766"/>
                </a:lnTo>
                <a:lnTo>
                  <a:pt x="226563" y="231069"/>
                </a:lnTo>
                <a:lnTo>
                  <a:pt x="316111" y="0"/>
                </a:lnTo>
                <a:close/>
              </a:path>
            </a:pathLst>
          </a:custGeom>
          <a:solidFill>
            <a:srgbClr val="FF000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7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8857" y="5963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736" y="592893"/>
            <a:ext cx="11124047" cy="6100143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290859" y="-20860"/>
            <a:ext cx="5492525" cy="58936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While-listening---Details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文本1"/>
          <p:cNvSpPr txBox="1"/>
          <p:nvPr/>
        </p:nvSpPr>
        <p:spPr>
          <a:xfrm>
            <a:off x="2511981" y="1299810"/>
            <a:ext cx="5090732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pesticides and climate change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5" name="文本2"/>
          <p:cNvSpPr txBox="1"/>
          <p:nvPr/>
        </p:nvSpPr>
        <p:spPr>
          <a:xfrm>
            <a:off x="4840014" y="1818684"/>
            <a:ext cx="4144261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declining very quickly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7811567" y="2267798"/>
            <a:ext cx="3312732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have fallen by 17%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6743033" y="3115780"/>
            <a:ext cx="3947478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be unable to reproduce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1273740" y="3498409"/>
            <a:ext cx="2590070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Other insects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6"/>
          <p:cNvSpPr txBox="1"/>
          <p:nvPr/>
        </p:nvSpPr>
        <p:spPr>
          <a:xfrm>
            <a:off x="6694056" y="3743516"/>
            <a:ext cx="4045525" cy="10667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bees are responsible for pollinating about 70%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文本7"/>
          <p:cNvSpPr txBox="1"/>
          <p:nvPr/>
        </p:nvSpPr>
        <p:spPr>
          <a:xfrm>
            <a:off x="1394222" y="5084264"/>
            <a:ext cx="2589390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would die out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1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33052" y="586956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b="52586"/>
          <a:stretch>
            <a:fillRect/>
          </a:stretch>
        </p:blipFill>
        <p:spPr>
          <a:xfrm>
            <a:off x="1862442" y="29"/>
            <a:ext cx="8272158" cy="3421694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1"/>
          <a:srcRect t="48793" b="25517"/>
          <a:stretch>
            <a:fillRect/>
          </a:stretch>
        </p:blipFill>
        <p:spPr>
          <a:xfrm>
            <a:off x="63103" y="3485283"/>
            <a:ext cx="5886450" cy="2902553"/>
          </a:xfrm>
          <a:prstGeom prst="rect">
            <a:avLst/>
          </a:prstGeom>
        </p:spPr>
      </p:pic>
      <p:pic>
        <p:nvPicPr>
          <p:cNvPr id="4" name="图片3"/>
          <p:cNvPicPr>
            <a:picLocks noChangeAspect="1"/>
          </p:cNvPicPr>
          <p:nvPr/>
        </p:nvPicPr>
        <p:blipFill>
          <a:blip r:embed="rId1"/>
          <a:srcRect t="73793"/>
          <a:stretch>
            <a:fillRect/>
          </a:stretch>
        </p:blipFill>
        <p:spPr>
          <a:xfrm>
            <a:off x="6224168" y="3479482"/>
            <a:ext cx="5886450" cy="2915431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33531" y="4095855"/>
            <a:ext cx="5517728" cy="200723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 You must be kidding!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 I don’t believe it!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</a:t>
            </a:r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 </a:t>
            </a:r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Are you sure about ... ?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2"/>
          <p:cNvSpPr txBox="1"/>
          <p:nvPr/>
        </p:nvSpPr>
        <p:spPr>
          <a:xfrm>
            <a:off x="6331067" y="3913356"/>
            <a:ext cx="5673509" cy="23723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 It’s a fact!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 Don’t forget that…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 Check it out for yourself...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735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• According to statistics...</a:t>
            </a:r>
            <a:endParaRPr lang="zh-CN" altLang="en-US" sz="3735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366500" y="105283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71523" y="754904"/>
            <a:ext cx="12049125" cy="500980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Hey Ollie, have you heard that the bee population is ___________?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No, I haven't. But, thinking about it, I _________ ever see bees these days. When I was little, they _________ to be everywhere!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If bees die out, _________ will die out too.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 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What?! You must be _________! I don't believe it!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It's a fact!! I _________ a nature documentary all about it the other evening. Bees are very important to our food ________.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How can that be ________? Humans won't die out just because there's no honey!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Bees don't just make honey. Don't forget that bees are also __________ for pollinating plants.Without them, crops would be unable to ___________.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3590992" y="141903"/>
            <a:ext cx="3825650" cy="58936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听力文本填空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9185234" y="755056"/>
            <a:ext cx="1932118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declining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5" name="文本3"/>
          <p:cNvSpPr txBox="1"/>
          <p:nvPr/>
        </p:nvSpPr>
        <p:spPr>
          <a:xfrm>
            <a:off x="7129967" y="1191968"/>
            <a:ext cx="1468631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hardly 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4751203" y="1623317"/>
            <a:ext cx="1561528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seemed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文本5"/>
          <p:cNvSpPr txBox="1"/>
          <p:nvPr/>
        </p:nvSpPr>
        <p:spPr>
          <a:xfrm>
            <a:off x="3567217" y="2054676"/>
            <a:ext cx="1632899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humans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6"/>
          <p:cNvSpPr txBox="1"/>
          <p:nvPr/>
        </p:nvSpPr>
        <p:spPr>
          <a:xfrm>
            <a:off x="4491123" y="2536774"/>
            <a:ext cx="1640462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kidding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7"/>
          <p:cNvSpPr txBox="1"/>
          <p:nvPr/>
        </p:nvSpPr>
        <p:spPr>
          <a:xfrm>
            <a:off x="3095968" y="2945692"/>
            <a:ext cx="1655664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watched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文本8"/>
          <p:cNvSpPr txBox="1"/>
          <p:nvPr/>
        </p:nvSpPr>
        <p:spPr>
          <a:xfrm>
            <a:off x="7193956" y="3374098"/>
            <a:ext cx="1404271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supply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文本9"/>
          <p:cNvSpPr txBox="1"/>
          <p:nvPr/>
        </p:nvSpPr>
        <p:spPr>
          <a:xfrm>
            <a:off x="3646818" y="3805714"/>
            <a:ext cx="1553651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possible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文本10"/>
          <p:cNvSpPr txBox="1"/>
          <p:nvPr/>
        </p:nvSpPr>
        <p:spPr>
          <a:xfrm>
            <a:off x="10009737" y="4737926"/>
            <a:ext cx="2059181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responsible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" name="文本11"/>
          <p:cNvSpPr txBox="1"/>
          <p:nvPr/>
        </p:nvSpPr>
        <p:spPr>
          <a:xfrm>
            <a:off x="9851288" y="5185953"/>
            <a:ext cx="1913572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reproduce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14" name="音频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409557" y="58142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5925" y="628078"/>
            <a:ext cx="12020550" cy="544791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But surely there are other ways of getting these _______ to reproduce. Does it have to be bees?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Well, there are other _______ that pollinate plants, but it's _______ that they would be able to fully compensate for the loss of bees. Bees are responsible for pollinating about _______ of the species of crops.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Are you sure about that data? It ________ rather exaggerated.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Watch the documentary and check it out for yourself if you don't ________ me. Without bees, numerous plant species would die out. Animals that _________ the crops would die out, and we wouldn't have enough to eat.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Seriously? That's ________! But looking on the bright side, there are millions and millions of bees. They're not going to die out any time soon.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3641741" y="78448"/>
            <a:ext cx="3825650" cy="58936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听力文本填空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音频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508293" y="6076083"/>
            <a:ext cx="609600" cy="609600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8511492" y="628174"/>
            <a:ext cx="1168146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crops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4279030" y="1523209"/>
            <a:ext cx="1360808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insects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10032492" y="1523619"/>
            <a:ext cx="1677286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unlikely 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5420849" y="2411282"/>
            <a:ext cx="1155573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70%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6"/>
          <p:cNvSpPr txBox="1"/>
          <p:nvPr/>
        </p:nvSpPr>
        <p:spPr>
          <a:xfrm>
            <a:off x="6119251" y="2819000"/>
            <a:ext cx="1458592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sounds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文本7"/>
          <p:cNvSpPr txBox="1"/>
          <p:nvPr/>
        </p:nvSpPr>
        <p:spPr>
          <a:xfrm>
            <a:off x="1088307" y="3724361"/>
            <a:ext cx="1547689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believe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文本8"/>
          <p:cNvSpPr txBox="1"/>
          <p:nvPr/>
        </p:nvSpPr>
        <p:spPr>
          <a:xfrm>
            <a:off x="2413283" y="4162063"/>
            <a:ext cx="1466660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live on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文本9"/>
          <p:cNvSpPr txBox="1"/>
          <p:nvPr/>
        </p:nvSpPr>
        <p:spPr>
          <a:xfrm>
            <a:off x="4021712" y="5036068"/>
            <a:ext cx="1184843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scary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95155" y="984828"/>
            <a:ext cx="11915775" cy="413356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I'm afraid you're wrong. The bee population is declining very quickly. ___________ statistics, bee numbers in the US have ________ by 17% in just one year.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Gosh! What _______ that?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A combination of things, really, but it's mainly ________ damage to their habitats caused by pesticides and _______________.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So human ________ is the main cause?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Meg: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That's right.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0" i="0">
                <a:solidFill>
                  <a:srgbClr val="AA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Ollie:</a:t>
            </a: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Well, ___________, we'd better do something before it's too late.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3901821" y="167278"/>
            <a:ext cx="3825650" cy="58936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听力文本填空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音频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974113" y="5477599"/>
            <a:ext cx="609600" cy="609600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258153" y="1502880"/>
            <a:ext cx="2314004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According to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8608663" y="1419920"/>
            <a:ext cx="1253642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fallen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3159014" y="2302069"/>
            <a:ext cx="1379477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caused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8401841" y="2737561"/>
            <a:ext cx="1379858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due to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6"/>
          <p:cNvSpPr txBox="1"/>
          <p:nvPr/>
        </p:nvSpPr>
        <p:spPr>
          <a:xfrm>
            <a:off x="6165780" y="3177454"/>
            <a:ext cx="2723893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climate change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文本7"/>
          <p:cNvSpPr txBox="1"/>
          <p:nvPr/>
        </p:nvSpPr>
        <p:spPr>
          <a:xfrm>
            <a:off x="2848185" y="3593630"/>
            <a:ext cx="1475994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activity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文本8"/>
          <p:cNvSpPr txBox="1"/>
          <p:nvPr/>
        </p:nvSpPr>
        <p:spPr>
          <a:xfrm>
            <a:off x="2086880" y="4489885"/>
            <a:ext cx="2123313" cy="62861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in that case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0" y="859136"/>
            <a:ext cx="12084815" cy="1723492"/>
            <a:chOff x="0" y="0"/>
            <a:chExt cx="12084815" cy="1723492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2084815" cy="1723492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2"/>
            <p:cNvSpPr txBox="1"/>
            <p:nvPr/>
          </p:nvSpPr>
          <p:spPr>
            <a:xfrm>
              <a:off x="0" y="0"/>
              <a:ext cx="12084815" cy="1723492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/>
              <a:r>
                <a:rPr lang="zh-CN" altLang="en-US" sz="3200" b="1" i="0">
                  <a:solidFill>
                    <a:srgbClr val="7F5F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 </a:t>
              </a:r>
              <a:endParaRPr lang="zh-CN" altLang="en-US" sz="3200" b="1" i="0">
                <a:solidFill>
                  <a:srgbClr val="7F5F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729149" y="808802"/>
            <a:ext cx="10916585" cy="18973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Work in pairs. Talk about what would happen to the ecosystem if another species died out. Use the words and expressions in this section.</a:t>
            </a:r>
            <a:endParaRPr lang="zh-CN" altLang="en-US" sz="3735" b="1" i="0">
              <a:solidFill>
                <a:srgbClr val="2C7A8E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7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387" y="3389636"/>
            <a:ext cx="5033796" cy="3081503"/>
          </a:xfrm>
          <a:prstGeom prst="rect">
            <a:avLst/>
          </a:prstGeom>
        </p:spPr>
      </p:pic>
      <p:pic>
        <p:nvPicPr>
          <p:cNvPr id="8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900" y="11061700"/>
            <a:ext cx="317500" cy="22860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9" name="形状1"/>
          <p:cNvSpPr txBox="1"/>
          <p:nvPr/>
        </p:nvSpPr>
        <p:spPr>
          <a:xfrm>
            <a:off x="4386053" y="75238"/>
            <a:ext cx="2731465" cy="58936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Pair work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0" y="872703"/>
            <a:ext cx="12020973" cy="263932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781" y="3799999"/>
            <a:ext cx="4301660" cy="2641743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687314" y="951948"/>
            <a:ext cx="10562799" cy="23850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en-US" altLang="zh-CN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Write a passage about</a:t>
            </a:r>
            <a:r>
              <a:rPr lang="zh-CN" altLang="en-US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how a place you know has changed</a:t>
            </a:r>
            <a:r>
              <a:rPr lang="en-US" altLang="zh-CN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us</a:t>
            </a:r>
            <a:r>
              <a:rPr lang="zh-CN" altLang="en-US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ing </a:t>
            </a:r>
            <a:r>
              <a:rPr lang="zh-CN" altLang="en-US" sz="3735" b="1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 the words and expressions in this section</a:t>
            </a:r>
            <a:r>
              <a:rPr lang="zh-CN" altLang="en-US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3735" b="1" i="0">
              <a:solidFill>
                <a:srgbClr val="2C7A8E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6" name="图片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5500" y="12255500"/>
            <a:ext cx="355600" cy="26670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7" name="形状2"/>
          <p:cNvSpPr txBox="1"/>
          <p:nvPr/>
        </p:nvSpPr>
        <p:spPr>
          <a:xfrm>
            <a:off x="4506573" y="138674"/>
            <a:ext cx="2731465" cy="58936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Homework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501265" y="784860"/>
            <a:ext cx="6174740" cy="8299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charset="0"/>
                <a:cs typeface="Comic Sans MS" panose="030F0702030302020204" charset="0"/>
              </a:rPr>
              <a:t>Learning objectives</a:t>
            </a:r>
            <a:endParaRPr lang="en-US" altLang="zh-CN" sz="4800" b="1"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2"/>
            </p:custDataLst>
          </p:nvPr>
        </p:nvSpPr>
        <p:spPr>
          <a:xfrm>
            <a:off x="1753235" y="2143125"/>
            <a:ext cx="9131935" cy="2906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spcBef>
                <a:spcPts val="900"/>
              </a:spcBef>
              <a:buFont typeface="Wingdings" panose="05000000000000000000" charset="0"/>
              <a:buChar char="Ø"/>
            </a:pPr>
            <a:r>
              <a:rPr lang="en-US" altLang="zh-CN" sz="2800" b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learn something about ecosystems</a:t>
            </a:r>
            <a:endParaRPr lang="en-US" altLang="zh-CN" sz="2800" b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900"/>
              </a:spcBef>
              <a:buFont typeface="Wingdings" panose="05000000000000000000" charset="0"/>
              <a:buChar char="Ø"/>
            </a:pPr>
            <a:r>
              <a:rPr lang="en-US" altLang="zh-CN" sz="2800" b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listen to the conversation and get the detailed information about what makes bee habitats dangerous</a:t>
            </a:r>
            <a:endParaRPr lang="en-US" altLang="zh-CN" sz="2800" b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20000"/>
              </a:lnSpc>
              <a:spcBef>
                <a:spcPts val="900"/>
              </a:spcBef>
              <a:buFont typeface="Wingdings" panose="05000000000000000000" charset="0"/>
              <a:buChar char="Ø"/>
            </a:pPr>
            <a:r>
              <a:rPr lang="en-US" altLang="zh-CN" sz="2800" b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To think how animals and human beings rely on each other to live on the earth</a:t>
            </a:r>
            <a:endParaRPr lang="en-US" altLang="zh-CN" sz="2800" b="1" smtClean="0"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3291770" y="2481084"/>
            <a:ext cx="6330761" cy="1107996"/>
          </a:xfrm>
          <a:prstGeom prst="rect">
            <a:avLst/>
          </a:prstGeom>
          <a:solidFill>
            <a:srgbClr val="2C7A8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2"/>
          <p:cNvSpPr txBox="1"/>
          <p:nvPr/>
        </p:nvSpPr>
        <p:spPr>
          <a:xfrm>
            <a:off x="0" y="6324600"/>
            <a:ext cx="12192000" cy="539751"/>
          </a:xfrm>
          <a:custGeom>
            <a:avLst/>
            <a:gdLst/>
            <a:ahLst/>
            <a:cxnLst/>
            <a:rect l="l" t="t" r="r" b="b"/>
            <a:pathLst>
              <a:path w="9144000" h="374633">
                <a:moveTo>
                  <a:pt x="0" y="158633"/>
                </a:moveTo>
                <a:cubicBezTo>
                  <a:pt x="4165456" y="-109488"/>
                  <a:pt x="5852160" y="12329"/>
                  <a:pt x="9144000" y="158633"/>
                </a:cubicBezTo>
                <a:lnTo>
                  <a:pt x="9144000" y="374633"/>
                </a:lnTo>
                <a:lnTo>
                  <a:pt x="0" y="374633"/>
                </a:lnTo>
                <a:lnTo>
                  <a:pt x="0" y="158633"/>
                </a:lnTo>
              </a:path>
            </a:pathLst>
          </a:custGeom>
          <a:solidFill>
            <a:srgbClr val="2C7A8E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4896840" y="2529502"/>
            <a:ext cx="3689350" cy="110299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335" b="1" i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Ecosystems</a:t>
            </a:r>
            <a:endParaRPr lang="zh-CN" altLang="en-US" sz="5335" b="1" i="0">
              <a:solidFill>
                <a:srgbClr val="FFFF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72301" y="171"/>
            <a:ext cx="11492074" cy="10667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Look at the diagram and answer the questions. Pay attention to the words and expressions in 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bold(黑体)</a:t>
            </a: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" y="946680"/>
            <a:ext cx="6901139" cy="537340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7097554" y="1512046"/>
            <a:ext cx="4414838" cy="10667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1.What does the diagram show?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6901024" y="3224594"/>
            <a:ext cx="5242922" cy="15680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 diagram shows a food chain(食物链) – the connection between the living things.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272301" y="171"/>
            <a:ext cx="11492074" cy="10667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Look at the diagram and answer the questions. Pay attention to the words and expressions in 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bold(黑体)</a:t>
            </a: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" y="946680"/>
            <a:ext cx="6901139" cy="537340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7085076" y="882263"/>
            <a:ext cx="4414838" cy="238109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 Who are the Producers, Primary consumers, Secondary consumers and Decomposers?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6958708" y="3149327"/>
            <a:ext cx="3243326" cy="64968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Producers=grasses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7" name="文本4"/>
          <p:cNvSpPr txBox="1"/>
          <p:nvPr/>
        </p:nvSpPr>
        <p:spPr>
          <a:xfrm>
            <a:off x="6916884" y="3731676"/>
            <a:ext cx="4523804" cy="64968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Primary consumers=sheep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5"/>
          <p:cNvSpPr txBox="1"/>
          <p:nvPr/>
        </p:nvSpPr>
        <p:spPr>
          <a:xfrm>
            <a:off x="6959022" y="4381205"/>
            <a:ext cx="4439349" cy="649687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Seconary consumers=wolf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6"/>
          <p:cNvSpPr txBox="1"/>
          <p:nvPr/>
        </p:nvSpPr>
        <p:spPr>
          <a:xfrm>
            <a:off x="6857209" y="5030543"/>
            <a:ext cx="5296218" cy="110887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Decomposers=water; dissolved nutrients; fungi; bacteria, soil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437226" y="-381"/>
            <a:ext cx="11492074" cy="106673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Look at the diagram and answer the questions. Pay attention to the words and expressions in 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bold(黑体)</a:t>
            </a:r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2" y="946680"/>
            <a:ext cx="6901139" cy="5373405"/>
          </a:xfrm>
          <a:prstGeom prst="rect">
            <a:avLst/>
          </a:prstGeom>
        </p:spPr>
      </p:pic>
      <p:sp>
        <p:nvSpPr>
          <p:cNvPr id="5" name="文本2"/>
          <p:cNvSpPr txBox="1"/>
          <p:nvPr/>
        </p:nvSpPr>
        <p:spPr>
          <a:xfrm>
            <a:off x="6944039" y="1201855"/>
            <a:ext cx="4899978" cy="110887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3. What are the relationships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/>
            <a:r>
              <a:rPr lang="zh-CN" altLang="en-US" sz="30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between the living things?</a:t>
            </a:r>
            <a:endParaRPr lang="zh-CN" altLang="en-US" sz="30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6" name="文本3"/>
          <p:cNvSpPr txBox="1"/>
          <p:nvPr/>
        </p:nvSpPr>
        <p:spPr>
          <a:xfrm>
            <a:off x="6944144" y="2849747"/>
            <a:ext cx="5248275" cy="156806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3B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The living things are closely connected with each other by the food they eat. </a:t>
            </a:r>
            <a:endParaRPr lang="zh-CN" altLang="en-US" sz="3000" b="1" i="0">
              <a:solidFill>
                <a:srgbClr val="3B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320002" y="1682753"/>
            <a:ext cx="11375536" cy="3777777"/>
          </a:xfrm>
          <a:prstGeom prst="rect">
            <a:avLst/>
          </a:prstGeom>
          <a:noFill/>
        </p:spPr>
        <p:txBody>
          <a:bodyPr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 absorb                        __________________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 dissolved nutrients    __________________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3. rely on                        __________________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4. provide energy          __________________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5827128" y="1943567"/>
            <a:ext cx="2757805" cy="8566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吸收，摄入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3"/>
          <p:cNvSpPr txBox="1"/>
          <p:nvPr/>
        </p:nvSpPr>
        <p:spPr>
          <a:xfrm>
            <a:off x="5686234" y="2741428"/>
            <a:ext cx="3711575" cy="8566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溶解的营养物质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5725420" y="3597516"/>
            <a:ext cx="2757805" cy="8566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依靠，依赖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5"/>
          <p:cNvSpPr txBox="1"/>
          <p:nvPr/>
        </p:nvSpPr>
        <p:spPr>
          <a:xfrm>
            <a:off x="5725639" y="4511802"/>
            <a:ext cx="2280920" cy="8566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提供能量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8" name="组合1"/>
          <p:cNvGrpSpPr/>
          <p:nvPr/>
        </p:nvGrpSpPr>
        <p:grpSpPr>
          <a:xfrm>
            <a:off x="556555" y="847068"/>
            <a:ext cx="10533431" cy="942333"/>
            <a:chOff x="0" y="0"/>
            <a:chExt cx="10533431" cy="942333"/>
          </a:xfrm>
        </p:grpSpPr>
        <p:sp>
          <p:nvSpPr>
            <p:cNvPr id="9" name="形状2"/>
            <p:cNvSpPr txBox="1"/>
            <p:nvPr/>
          </p:nvSpPr>
          <p:spPr>
            <a:xfrm>
              <a:off x="25537" y="0"/>
              <a:ext cx="10481446" cy="942333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6"/>
            <p:cNvSpPr txBox="1"/>
            <p:nvPr/>
          </p:nvSpPr>
          <p:spPr>
            <a:xfrm>
              <a:off x="0" y="42786"/>
              <a:ext cx="10533431" cy="85661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735" b="1" i="0">
                  <a:solidFill>
                    <a:srgbClr val="2C7A8E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Pay attention to the words and expressions in bold.</a:t>
              </a:r>
              <a:endParaRPr lang="zh-CN" altLang="en-US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sp>
        <p:nvSpPr>
          <p:cNvPr id="11" name="形状1"/>
          <p:cNvSpPr txBox="1"/>
          <p:nvPr/>
        </p:nvSpPr>
        <p:spPr>
          <a:xfrm>
            <a:off x="4670555" y="24003"/>
            <a:ext cx="2520725" cy="79891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Ecosystem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719668" y="1810760"/>
            <a:ext cx="11095539" cy="3824802"/>
          </a:xfrm>
          <a:prstGeom prst="rect">
            <a:avLst/>
          </a:prstGeom>
          <a:noFill/>
        </p:spPr>
        <p:txBody>
          <a:bodyPr anchor="t"/>
          <a:lstStyle/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5. feed on                        ______________ 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6. prey on                      _______________ 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7. break down    </a:t>
            </a: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           </a:t>
            </a: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_______________ 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indent="0" algn="l" fontAlgn="auto">
              <a:lnSpc>
                <a:spcPct val="150000"/>
              </a:lnSpc>
            </a:pPr>
            <a:r>
              <a:rPr lang="zh-CN" altLang="en-US" sz="3735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8. release                      _______________ </a:t>
            </a:r>
            <a:endParaRPr lang="zh-CN" altLang="en-US" sz="3735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5758577" y="2043284"/>
            <a:ext cx="2845752" cy="76218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以……为食 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3"/>
          <p:cNvSpPr txBox="1"/>
          <p:nvPr/>
        </p:nvSpPr>
        <p:spPr>
          <a:xfrm>
            <a:off x="5758577" y="2899572"/>
            <a:ext cx="2608580" cy="76218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捕食，掠夺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5958764" y="3755536"/>
            <a:ext cx="1157732" cy="76218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分解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5"/>
          <p:cNvSpPr txBox="1"/>
          <p:nvPr/>
        </p:nvSpPr>
        <p:spPr>
          <a:xfrm>
            <a:off x="5958973" y="4611414"/>
            <a:ext cx="1157732" cy="762183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释放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形状1"/>
          <p:cNvSpPr txBox="1"/>
          <p:nvPr/>
        </p:nvSpPr>
        <p:spPr>
          <a:xfrm>
            <a:off x="4670555" y="24003"/>
            <a:ext cx="2520725" cy="79891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Ecosystem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grpSp>
        <p:nvGrpSpPr>
          <p:cNvPr id="9" name="组合1"/>
          <p:cNvGrpSpPr/>
          <p:nvPr/>
        </p:nvGrpSpPr>
        <p:grpSpPr>
          <a:xfrm>
            <a:off x="664435" y="847106"/>
            <a:ext cx="10533431" cy="799462"/>
            <a:chOff x="0" y="0"/>
            <a:chExt cx="10533431" cy="799462"/>
          </a:xfrm>
        </p:grpSpPr>
        <p:sp>
          <p:nvSpPr>
            <p:cNvPr id="10" name="形状2"/>
            <p:cNvSpPr txBox="1"/>
            <p:nvPr/>
          </p:nvSpPr>
          <p:spPr>
            <a:xfrm>
              <a:off x="25537" y="0"/>
              <a:ext cx="10481446" cy="799462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6"/>
            <p:cNvSpPr txBox="1"/>
            <p:nvPr/>
          </p:nvSpPr>
          <p:spPr>
            <a:xfrm>
              <a:off x="0" y="36299"/>
              <a:ext cx="10533431" cy="73596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735" b="1" i="0">
                  <a:solidFill>
                    <a:srgbClr val="2C7A8E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Pay attention to the words and expressions in bold.</a:t>
              </a:r>
              <a:endParaRPr lang="zh-CN" altLang="en-US" sz="3735" b="1" i="0">
                <a:solidFill>
                  <a:srgbClr val="2C7A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000" y="1847850"/>
            <a:ext cx="11734514" cy="4333875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838648" y="801405"/>
            <a:ext cx="10566568" cy="1104900"/>
            <a:chOff x="0" y="0"/>
            <a:chExt cx="10566568" cy="1104900"/>
          </a:xfrm>
        </p:grpSpPr>
        <p:sp>
          <p:nvSpPr>
            <p:cNvPr id="5" name="形状2"/>
            <p:cNvSpPr txBox="1"/>
            <p:nvPr/>
          </p:nvSpPr>
          <p:spPr>
            <a:xfrm>
              <a:off x="0" y="89713"/>
              <a:ext cx="10277475" cy="926621"/>
            </a:xfrm>
            <a:prstGeom prst="rect">
              <a:avLst/>
            </a:prstGeom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7"/>
            <p:cNvSpPr txBox="1"/>
            <p:nvPr/>
          </p:nvSpPr>
          <p:spPr>
            <a:xfrm>
              <a:off x="97888" y="0"/>
              <a:ext cx="10468680" cy="110490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/>
              <a:r>
                <a:rPr lang="zh-CN" altLang="en-US" sz="3000" b="1" i="0">
                  <a:solidFill>
                    <a:srgbClr val="538135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Complete the passage with the correct form of the words and expressions in Activity  5.</a:t>
              </a:r>
              <a:endParaRPr lang="zh-CN" altLang="en-US" sz="3000" b="1" i="0">
                <a:solidFill>
                  <a:srgbClr val="538135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</p:grpSp>
      <p:sp>
        <p:nvSpPr>
          <p:cNvPr id="7" name="文本1"/>
          <p:cNvSpPr txBox="1"/>
          <p:nvPr/>
        </p:nvSpPr>
        <p:spPr>
          <a:xfrm>
            <a:off x="641185" y="2424751"/>
            <a:ext cx="1587595" cy="7359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absorb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7576195" y="2928718"/>
            <a:ext cx="1600105" cy="7359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rely on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5165207" y="3384013"/>
            <a:ext cx="1442371" cy="7359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fed on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0" name="文本4"/>
          <p:cNvSpPr txBox="1"/>
          <p:nvPr/>
        </p:nvSpPr>
        <p:spPr>
          <a:xfrm>
            <a:off x="3996947" y="3816296"/>
            <a:ext cx="1732121" cy="7431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prey on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1" name="形状1"/>
          <p:cNvSpPr txBox="1"/>
          <p:nvPr/>
        </p:nvSpPr>
        <p:spPr>
          <a:xfrm>
            <a:off x="4680880" y="74686"/>
            <a:ext cx="2520725" cy="798919"/>
          </a:xfrm>
          <a:prstGeom prst="rect">
            <a:avLst/>
          </a:prstGeom>
          <a:solidFill>
            <a:srgbClr val="FFEE00">
              <a:alpha val="100000"/>
            </a:srgbClr>
          </a:solidFill>
          <a:ln w="47625">
            <a:solidFill>
              <a:srgbClr val="FFEE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35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Ecosystem</a:t>
            </a:r>
            <a:endParaRPr lang="zh-CN" altLang="en-US" sz="35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文本5"/>
          <p:cNvSpPr txBox="1"/>
          <p:nvPr/>
        </p:nvSpPr>
        <p:spPr>
          <a:xfrm>
            <a:off x="4376309" y="4343390"/>
            <a:ext cx="2602294" cy="7359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break down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" name="文本6"/>
          <p:cNvSpPr txBox="1"/>
          <p:nvPr/>
        </p:nvSpPr>
        <p:spPr>
          <a:xfrm>
            <a:off x="7041794" y="4844520"/>
            <a:ext cx="1586198" cy="73596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735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release</a:t>
            </a:r>
            <a:endParaRPr lang="zh-CN" altLang="en-US" sz="3735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tags/tag1.xml><?xml version="1.0" encoding="utf-8"?>
<p:tagLst xmlns:p="http://schemas.openxmlformats.org/presentationml/2006/main">
  <p:tag name="AS_UNIQUEID" val="1112"/>
</p:tagLst>
</file>

<file path=ppt/tags/tag2.xml><?xml version="1.0" encoding="utf-8"?>
<p:tagLst xmlns:p="http://schemas.openxmlformats.org/presentationml/2006/main">
  <p:tag name="AS_UNIQUEID" val="1113"/>
</p:tagLst>
</file>

<file path=ppt/tags/tag3.xml><?xml version="1.0" encoding="utf-8"?>
<p:tagLst xmlns:p="http://schemas.openxmlformats.org/presentationml/2006/main">
  <p:tag name="AS_UNIQUEID" val="1114"/>
</p:tagLst>
</file>

<file path=ppt/tags/tag4.xml><?xml version="1.0" encoding="utf-8"?>
<p:tagLst xmlns:p="http://schemas.openxmlformats.org/presentationml/2006/main">
  <p:tag name="AS_UNIQUEID" val="1287"/>
</p:tagLst>
</file>

<file path=ppt/tags/tag5.xml><?xml version="1.0" encoding="utf-8"?>
<p:tagLst xmlns:p="http://schemas.openxmlformats.org/presentationml/2006/main">
  <p:tag name="AS_UNIQUEID" val="1288"/>
</p:tagLst>
</file>

<file path=ppt/tags/tag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YmUxYTg5NjZmMmMxYjZjYThjOGE5NDQwM2U0Zjk4NG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4794</Words>
  <Application>WPS 演示</Application>
  <PresentationFormat/>
  <Paragraphs>223</Paragraphs>
  <Slides>19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Times New Roman</vt:lpstr>
      <vt:lpstr>Comic Sans MS</vt:lpstr>
      <vt:lpstr>Wingdings</vt:lpstr>
      <vt:lpstr>Times New Roman</vt:lpstr>
      <vt:lpstr>Calibri</vt:lpstr>
      <vt:lpstr>等线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Dream</cp:lastModifiedBy>
  <cp:revision>3</cp:revision>
  <cp:lastPrinted>2024-06-26T10:16:00Z</cp:lastPrinted>
  <dcterms:created xsi:type="dcterms:W3CDTF">2024-06-26T10:16:00Z</dcterms:created>
  <dcterms:modified xsi:type="dcterms:W3CDTF">2025-02-07T11:44:42Z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6D770912064B40A58088B1D73E6A9428_13</vt:lpwstr>
  </property>
  <property fmtid="{D5CDD505-2E9C-101B-9397-08002B2CF9AE}" pid="7" name="KSOProductBuildVer">
    <vt:lpwstr>2052-12.1.0.19770</vt:lpwstr>
  </property>
</Properties>
</file>