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3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2"/>
  </p:handoutMasterIdLst>
  <p:sldIdLst>
    <p:sldId id="359" r:id="rId3"/>
    <p:sldId id="599" r:id="rId5"/>
    <p:sldId id="666" r:id="rId6"/>
    <p:sldId id="685" r:id="rId7"/>
    <p:sldId id="688" r:id="rId8"/>
    <p:sldId id="684" r:id="rId9"/>
    <p:sldId id="702" r:id="rId10"/>
    <p:sldId id="703" r:id="rId11"/>
    <p:sldId id="704" r:id="rId12"/>
    <p:sldId id="694" r:id="rId13"/>
    <p:sldId id="695" r:id="rId14"/>
    <p:sldId id="689" r:id="rId15"/>
    <p:sldId id="690" r:id="rId16"/>
    <p:sldId id="691" r:id="rId17"/>
    <p:sldId id="667" r:id="rId18"/>
    <p:sldId id="668" r:id="rId19"/>
    <p:sldId id="713" r:id="rId20"/>
    <p:sldId id="714" r:id="rId21"/>
  </p:sldIdLst>
  <p:sldSz cx="12192000" cy="6858000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  <p:cmAuthor id="3" name="cyy" initials="c" lastIdx="0" clrIdx="2"/>
  <p:cmAuthor id="4" name="王习习" initials="王" lastIdx="0" clrIdx="0"/>
  <p:cmAuthor id="5" name="新课标第一网" initials="新" lastIdx="0" clrIdx="0"/>
  <p:cmAuthor id="0" name="Windows 用户" initials="" lastIdx="0" clrIdx="0"/>
  <p:cmAuthor id="7" name="雨林木风" initials="雨" lastIdx="0" clrIdx="0"/>
  <p:cmAuthor id="8" name="未知用户1" initials="未" lastIdx="0" clrIdx="0"/>
  <p:cmAuthor id="6" name="ming qiu" initials="m" lastIdx="0" clrIdx="1"/>
  <p:cmAuthor id="9" name="yuan333" initials="y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gs" Target="tags/tag15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汉仪细等线繁"/>
                <a:ea typeface="汉仪细等线繁" panose="0201060000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汉仪细等线繁"/>
                <a:ea typeface="汉仪细等线繁" panose="02010600000101010101" charset="-122"/>
              </a:defRPr>
            </a:lvl1pPr>
          </a:lstStyle>
          <a:p>
            <a:fld id="{9AE1A35E-23D3-41A7-84DD-9B6F8F7FE2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汉仪细等线繁"/>
                <a:ea typeface="汉仪细等线繁" panose="0201060000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汉仪细等线繁"/>
                <a:ea typeface="汉仪细等线繁" panose="02010600000101010101" charset="-122"/>
              </a:defRPr>
            </a:lvl1pPr>
          </a:lstStyle>
          <a:p>
            <a:fld id="{F778ACA7-A5C5-4EEF-B785-E78B13277A8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汉仪细等线繁"/>
        <a:ea typeface="汉仪细等线繁" panose="02010600000101010101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汉仪细等线繁"/>
        <a:ea typeface="汉仪细等线繁" panose="02010600000101010101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汉仪细等线繁"/>
        <a:ea typeface="汉仪细等线繁" panose="02010600000101010101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汉仪细等线繁"/>
        <a:ea typeface="汉仪细等线繁" panose="02010600000101010101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汉仪细等线繁"/>
        <a:ea typeface="汉仪细等线繁" panose="02010600000101010101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8ACA7-A5C5-4EEF-B785-E78B13277A8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8ACA7-A5C5-4EEF-B785-E78B13277A8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8ACA7-A5C5-4EEF-B785-E78B13277A8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noFill/>
          <a:ln w="12700">
            <a:solidFill>
              <a:srgbClr val="000000"/>
            </a:solidFill>
            <a:miter lim="800000"/>
          </a:ln>
        </p:spPr>
      </p:sp>
      <p:sp>
        <p:nvSpPr>
          <p:cNvPr id="9219" name="备注占位符 2"/>
          <p:cNvSpPr txBox="1">
            <a:spLocks noGrp="1"/>
          </p:cNvSpPr>
          <p:nvPr>
            <p:ph type="body" idx="3"/>
          </p:nvPr>
        </p:nvSpPr>
        <p:spPr bwMode="auto">
          <a:xfrm>
            <a:off x="685800" y="4400550"/>
            <a:ext cx="5486400" cy="3600450"/>
          </a:xfr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9220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algn="r"/>
            <a:fld id="{1F0B6100-D19F-4627-B693-86DA1E16D703}" type="slidenum">
              <a:rPr lang="zh-CN" altLang="en-US" sz="1200"/>
            </a:fld>
            <a:endParaRPr lang="zh-CN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1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noFill/>
          <a:ln w="12700">
            <a:solidFill>
              <a:srgbClr val="000000"/>
            </a:solidFill>
            <a:miter lim="800000"/>
          </a:ln>
        </p:spPr>
      </p:sp>
      <p:sp>
        <p:nvSpPr>
          <p:cNvPr id="13315" name="备注占位符 2"/>
          <p:cNvSpPr txBox="1">
            <a:spLocks noGrp="1"/>
          </p:cNvSpPr>
          <p:nvPr>
            <p:ph type="body" idx="3"/>
          </p:nvPr>
        </p:nvSpPr>
        <p:spPr bwMode="auto">
          <a:xfrm>
            <a:off x="685800" y="4400550"/>
            <a:ext cx="5486400" cy="3600450"/>
          </a:xfr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3316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algn="r"/>
            <a:fld id="{1706E4E5-2256-4405-9056-B2AA6D4BD7D2}" type="slidenum">
              <a:rPr lang="zh-CN" altLang="en-US" sz="1200"/>
            </a:fld>
            <a:endParaRPr lang="zh-CN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8ACA7-A5C5-4EEF-B785-E78B13277A8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78ACA7-A5C5-4EEF-B785-E78B13277A8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 idx="2"/>
            <p:custDataLst>
              <p:tags r:id="rId3"/>
            </p:custDataLst>
          </p:nvPr>
        </p:nvSpPr>
        <p:spPr bwMode="auto">
          <a:xfrm>
            <a:off x="685800" y="1143000"/>
            <a:ext cx="5486400" cy="3086100"/>
          </a:xfrm>
          <a:noFill/>
          <a:ln w="12700">
            <a:solidFill>
              <a:srgbClr val="000000"/>
            </a:solidFill>
            <a:miter lim="800000"/>
          </a:ln>
        </p:spPr>
      </p:sp>
      <p:sp>
        <p:nvSpPr>
          <p:cNvPr id="33795" name="备注占位符 2"/>
          <p:cNvSpPr txBox="1">
            <a:spLocks noGrp="1"/>
          </p:cNvSpPr>
          <p:nvPr>
            <p:ph type="body" idx="3"/>
            <p:custDataLst>
              <p:tags r:id="rId4"/>
            </p:custDataLst>
          </p:nvPr>
        </p:nvSpPr>
        <p:spPr bwMode="auto">
          <a:xfrm>
            <a:off x="685800" y="4400550"/>
            <a:ext cx="5486400" cy="3600450"/>
          </a:xfr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2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3796" name="灯片编号占位符 3"/>
          <p:cNvSpPr>
            <a:spLocks noGrp="1"/>
          </p:cNvSpPr>
          <p:nvPr>
            <p:ph type="sldNum"/>
            <p:custDataLst>
              <p:tags r:id="rId5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5pPr>
          </a:lstStyle>
          <a:p>
            <a:pPr marL="0" lvl="0" indent="0" algn="r"/>
            <a:fld id="{9AE90363-FC38-4ACA-8057-10725DE4F838}" type="slidenum">
              <a:rPr lang="zh-CN" altLang="en-US" sz="1200"/>
            </a:fld>
            <a:endParaRPr lang="zh-CN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ame Side Corner Rectangle 5"/>
          <p:cNvSpPr/>
          <p:nvPr userDrawn="1"/>
        </p:nvSpPr>
        <p:spPr>
          <a:xfrm rot="16200000" flipH="1">
            <a:off x="11731144" y="405791"/>
            <a:ext cx="384047" cy="537665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65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1662441" y="482600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36B7D2-B98C-44FD-8D04-7EC62A564975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336800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ctr">
              <a:defRPr sz="3200" b="1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352800" y="825949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ctr">
              <a:buNone/>
              <a:defRPr sz="1600" b="1" i="0" baseline="0">
                <a:solidFill>
                  <a:schemeClr val="bg1">
                    <a:lumMod val="95000"/>
                  </a:schemeClr>
                </a:solidFill>
                <a:latin typeface="+mn-lt"/>
              </a:defRPr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/>
              <a:t>Subtext Goes Here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1" build="p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file:///D:\qq&#25991;&#20214;\712321467\Image\C2C\Image2\%7b75232B38-A165-1FB7-499C-2E1C792CACB5%7d.png" TargetMode="External"/><Relationship Id="rId17" Type="http://schemas.openxmlformats.org/officeDocument/2006/relationships/image" Target="../media/image1.png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17" r:link="rId18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  <p:pic>
        <p:nvPicPr>
          <p:cNvPr id="8" name="图片 1073743875" descr="学科网 zxxk.com"/>
          <p:cNvPicPr>
            <a:picLocks noChangeAspect="1"/>
          </p:cNvPicPr>
          <p:nvPr/>
        </p:nvPicPr>
        <p:blipFill>
          <a:blip r:embed="rId17" r:link="rId18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7.xml"/><Relationship Id="rId3" Type="http://schemas.openxmlformats.org/officeDocument/2006/relationships/themeOverride" Target="../theme/themeOverride3.xml"/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7.xml"/><Relationship Id="rId3" Type="http://schemas.openxmlformats.org/officeDocument/2006/relationships/themeOverride" Target="../theme/themeOverride4.xml"/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image" Target="../media/image6.png"/><Relationship Id="rId4" Type="http://schemas.openxmlformats.org/officeDocument/2006/relationships/tags" Target="../tags/tag3.xml"/><Relationship Id="rId3" Type="http://schemas.openxmlformats.org/officeDocument/2006/relationships/image" Target="../media/image5.png"/><Relationship Id="rId2" Type="http://schemas.openxmlformats.org/officeDocument/2006/relationships/tags" Target="../tags/tag2.xml"/><Relationship Id="rId17" Type="http://schemas.openxmlformats.org/officeDocument/2006/relationships/notesSlide" Target="../notesSlides/notesSlide8.xml"/><Relationship Id="rId16" Type="http://schemas.openxmlformats.org/officeDocument/2006/relationships/slideLayout" Target="../slideLayouts/slideLayout7.xml"/><Relationship Id="rId15" Type="http://schemas.openxmlformats.org/officeDocument/2006/relationships/image" Target="../media/image8.png"/><Relationship Id="rId14" Type="http://schemas.openxmlformats.org/officeDocument/2006/relationships/tags" Target="../tags/tag11.xml"/><Relationship Id="rId13" Type="http://schemas.openxmlformats.org/officeDocument/2006/relationships/image" Target="../media/image7.png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6.xml"/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7.xml"/><Relationship Id="rId4" Type="http://schemas.openxmlformats.org/officeDocument/2006/relationships/themeOverride" Target="../theme/themeOverride1.xml"/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Relationship Id="rId3" Type="http://schemas.openxmlformats.org/officeDocument/2006/relationships/themeOverride" Target="../theme/themeOverride2.xml"/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" name="副标题 2"/>
          <p:cNvSpPr>
            <a:spLocks noGrp="1"/>
          </p:cNvSpPr>
          <p:nvPr/>
        </p:nvSpPr>
        <p:spPr>
          <a:xfrm>
            <a:off x="4030980" y="3345180"/>
            <a:ext cx="4416425" cy="725170"/>
          </a:xfr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lang="en-US" altLang="zh-CN" sz="3500" b="1">
                <a:latin typeface="Times New Roman" panose="02020603050405020304" charset="0"/>
                <a:cs typeface="Times New Roman" panose="02020603050405020304" charset="0"/>
              </a:rPr>
              <a:t>Using language</a:t>
            </a:r>
            <a:endParaRPr lang="en-US" altLang="zh-CN" sz="35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395095" y="1920875"/>
            <a:ext cx="9144000" cy="1152525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CN" b="1">
                <a:latin typeface="Times New Roman" panose="02020603050405020304" charset="0"/>
                <a:cs typeface="Times New Roman" panose="02020603050405020304" charset="0"/>
              </a:rPr>
              <a:t>Unit 5 A delicate world</a:t>
            </a:r>
            <a:endParaRPr lang="en-US" altLang="zh-CN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7235" y="151765"/>
            <a:ext cx="10717530" cy="6185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3 it 代替宾语从句</a:t>
            </a:r>
            <a:endParaRPr lang="en-US" altLang="zh-CN" sz="3600" b="1" smtClean="0">
              <a:effectLst>
                <a:glow rad="63500">
                  <a:srgbClr val="FFC000">
                    <a:satMod val="175000"/>
                    <a:alpha val="40000"/>
                  </a:srgbClr>
                </a:glo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en-US" altLang="zh-CN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zh-CN" altLang="en-US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）某些表示“喜，怒，哀，乐”的动词， 如</a:t>
            </a:r>
            <a:r>
              <a:rPr lang="en-US" altLang="zh-CN" sz="2400" smtClean="0">
                <a:solidFill>
                  <a:srgbClr val="FF0000"/>
                </a:solidFill>
                <a:latin typeface="Comic Sans MS" panose="030F0702030302020204" pitchFamily="66" charset="0"/>
                <a:ea typeface="楷体" panose="02010609060101010101" charset="-122"/>
              </a:rPr>
              <a:t>like, enjoy, love, hate, appreciate</a:t>
            </a:r>
            <a:r>
              <a:rPr lang="zh-CN" altLang="en-US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等，往往不能直接接宾语从句，而是先用</a:t>
            </a:r>
            <a:r>
              <a:rPr lang="en-US" altLang="zh-CN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it</a:t>
            </a:r>
            <a:r>
              <a:rPr lang="zh-CN" altLang="en-US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作形式宾语， 再把真正的宾语从句放在后面。</a:t>
            </a:r>
            <a:endParaRPr lang="zh-CN" altLang="en-US" sz="2400" b="1" smtClean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r>
              <a:rPr lang="en-US" altLang="zh-CN" sz="2400" smtClean="0">
                <a:latin typeface="Comic Sans MS" panose="030F0702030302020204" pitchFamily="66" charset="0"/>
                <a:ea typeface="楷体" panose="02010609060101010101" charset="-122"/>
              </a:rPr>
              <a:t>I don`t like it that he`s so lazy.</a:t>
            </a:r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r>
              <a:rPr lang="en-US" altLang="zh-CN" sz="2400" smtClean="0">
                <a:latin typeface="Comic Sans MS" panose="030F0702030302020204" pitchFamily="66" charset="0"/>
                <a:ea typeface="楷体" panose="02010609060101010101" charset="-122"/>
              </a:rPr>
              <a:t>I hate it when my mother asks me to eat eggs.</a:t>
            </a:r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r>
              <a:rPr lang="en-US" altLang="zh-CN" sz="2400" smtClean="0">
                <a:latin typeface="Comic Sans MS" panose="030F0702030302020204" pitchFamily="66" charset="0"/>
                <a:ea typeface="楷体" panose="02010609060101010101" charset="-122"/>
              </a:rPr>
              <a:t>We really appreciated it when she offered to help .</a:t>
            </a:r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pPr marL="342900" indent="-342900">
              <a:buAutoNum type="arabicParenR" startAt="2"/>
            </a:pPr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pPr indent="0">
              <a:buNone/>
            </a:pPr>
            <a:r>
              <a:rPr lang="en-US" altLang="zh-CN" sz="2400" smtClean="0">
                <a:solidFill>
                  <a:srgbClr val="FF0000"/>
                </a:solidFill>
                <a:latin typeface="Comic Sans MS" panose="030F0702030302020204" pitchFamily="66" charset="0"/>
                <a:ea typeface="楷体" panose="02010609060101010101" charset="-122"/>
              </a:rPr>
              <a:t>3) </a:t>
            </a:r>
            <a:r>
              <a:rPr lang="zh-CN" altLang="en-US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在一些“动词＋介词”构成的短语，如：depend on，rely on，see to</a:t>
            </a:r>
            <a:r>
              <a:rPr lang="zh-CN" altLang="en-US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（照料；处理）</a:t>
            </a:r>
            <a:r>
              <a:rPr lang="zh-CN" altLang="en-US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，stick to，take ...for granted，owe ...to sb, </a:t>
            </a:r>
            <a:r>
              <a:rPr lang="zh-CN" altLang="en-US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answer for（因...而受罚；对...负责）</a:t>
            </a:r>
            <a:r>
              <a:rPr lang="zh-CN" altLang="en-US" sz="24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等常先接it，再接that 引导的从句。</a:t>
            </a:r>
            <a:endParaRPr lang="zh-CN" altLang="en-US" sz="2400" b="1" smtClean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/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pPr marL="342900" indent="-342900"/>
            <a:r>
              <a:rPr lang="en-US" altLang="zh-CN" sz="2400" smtClean="0">
                <a:latin typeface="Comic Sans MS" panose="030F0702030302020204" pitchFamily="66" charset="0"/>
                <a:ea typeface="楷体" panose="02010609060101010101" charset="-122"/>
              </a:rPr>
              <a:t>You may depend on it that we shall always help you.</a:t>
            </a:r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pPr marL="342900" indent="-342900"/>
            <a:r>
              <a:rPr lang="en-US" altLang="zh-CN" sz="2400" smtClean="0">
                <a:latin typeface="Comic Sans MS" panose="030F0702030302020204" pitchFamily="66" charset="0"/>
                <a:ea typeface="楷体" panose="02010609060101010101" charset="-122"/>
              </a:rPr>
              <a:t>Would you see to it that she gets home early?</a:t>
            </a:r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pPr marL="342900" indent="-342900"/>
            <a:r>
              <a:rPr lang="en-US" altLang="zh-CN" sz="2400" smtClean="0">
                <a:latin typeface="Comic Sans MS" panose="030F0702030302020204" pitchFamily="66" charset="0"/>
                <a:ea typeface="楷体" panose="02010609060101010101" charset="-122"/>
              </a:rPr>
              <a:t>She insisted on it that she was innocent.</a:t>
            </a:r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67995" y="1553210"/>
            <a:ext cx="1096581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altLang="zh-CN" sz="2400" b="1" smtClean="0">
                <a:solidFill>
                  <a:srgbClr val="FF0000"/>
                </a:solidFill>
                <a:latin typeface="Comic Sans MS" panose="030F0702030302020204" pitchFamily="66" charset="0"/>
                <a:ea typeface="楷体" panose="02010609060101010101" charset="-122"/>
              </a:rPr>
              <a:t>3) </a:t>
            </a:r>
            <a:r>
              <a:rPr lang="zh-CN" altLang="en-US" sz="2400" b="1" smtClean="0">
                <a:solidFill>
                  <a:srgbClr val="FF0000"/>
                </a:solidFill>
                <a:latin typeface="Comic Sans MS" panose="030F0702030302020204" pitchFamily="66" charset="0"/>
                <a:ea typeface="楷体" panose="02010609060101010101" charset="-122"/>
              </a:rPr>
              <a:t>动词</a:t>
            </a:r>
            <a:r>
              <a:rPr lang="en-US" altLang="zh-CN" sz="2400" b="1" smtClean="0">
                <a:solidFill>
                  <a:srgbClr val="FF0000"/>
                </a:solidFill>
                <a:latin typeface="Comic Sans MS" panose="030F0702030302020204" pitchFamily="66" charset="0"/>
                <a:ea typeface="楷体" panose="02010609060101010101" charset="-122"/>
              </a:rPr>
              <a:t>+it+</a:t>
            </a:r>
            <a:r>
              <a:rPr lang="zh-CN" altLang="en-US" sz="2400" b="1" smtClean="0">
                <a:solidFill>
                  <a:srgbClr val="FF0000"/>
                </a:solidFill>
                <a:latin typeface="Comic Sans MS" panose="030F0702030302020204" pitchFamily="66" charset="0"/>
                <a:ea typeface="楷体" panose="02010609060101010101" charset="-122"/>
              </a:rPr>
              <a:t>过去分词</a:t>
            </a:r>
            <a:r>
              <a:rPr lang="en-US" altLang="zh-CN" sz="2400" b="1" smtClean="0">
                <a:solidFill>
                  <a:srgbClr val="FF0000"/>
                </a:solidFill>
                <a:latin typeface="Comic Sans MS" panose="030F0702030302020204" pitchFamily="66" charset="0"/>
                <a:ea typeface="楷体" panose="02010609060101010101" charset="-122"/>
              </a:rPr>
              <a:t>+</a:t>
            </a:r>
            <a:r>
              <a:rPr lang="zh-CN" altLang="en-US" sz="2400" b="1" smtClean="0">
                <a:solidFill>
                  <a:srgbClr val="FF0000"/>
                </a:solidFill>
                <a:latin typeface="Comic Sans MS" panose="030F0702030302020204" pitchFamily="66" charset="0"/>
                <a:ea typeface="楷体" panose="02010609060101010101" charset="-122"/>
              </a:rPr>
              <a:t>从句</a:t>
            </a:r>
            <a:endParaRPr lang="en-US" altLang="zh-CN" sz="2400" b="1" smtClean="0">
              <a:solidFill>
                <a:srgbClr val="FF0000"/>
              </a:solidFill>
              <a:latin typeface="Comic Sans MS" panose="030F0702030302020204" pitchFamily="66" charset="0"/>
              <a:ea typeface="楷体" panose="02010609060101010101" charset="-122"/>
            </a:endParaRPr>
          </a:p>
          <a:p>
            <a:pPr marL="342900" indent="-342900"/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pPr marL="342900" indent="-342900"/>
            <a:r>
              <a:rPr lang="en-US" altLang="zh-CN" sz="2400" smtClean="0">
                <a:latin typeface="Comic Sans MS" panose="030F0702030302020204" pitchFamily="66" charset="0"/>
                <a:ea typeface="楷体" panose="02010609060101010101" charset="-122"/>
              </a:rPr>
              <a:t>He made it known to everyone that he was right.</a:t>
            </a:r>
            <a:endParaRPr lang="en-US" altLang="zh-CN" sz="2400" smtClean="0">
              <a:latin typeface="Comic Sans MS" panose="030F0702030302020204" pitchFamily="66" charset="0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19100" y="395605"/>
            <a:ext cx="5521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/>
              <a:t>活学活用</a:t>
            </a:r>
            <a:endParaRPr lang="zh-CN" altLang="en-US" sz="3200" b="1"/>
          </a:p>
        </p:txBody>
      </p:sp>
      <p:sp>
        <p:nvSpPr>
          <p:cNvPr id="6" name="文本框 5"/>
          <p:cNvSpPr txBox="1"/>
          <p:nvPr/>
        </p:nvSpPr>
        <p:spPr>
          <a:xfrm>
            <a:off x="419100" y="1209675"/>
            <a:ext cx="11304270" cy="5461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语法填空：</a:t>
            </a:r>
            <a:endParaRPr lang="en-US" alt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would appreciate ______ if you could let me know in advance whether or not you will come.</a:t>
            </a:r>
            <a:endParaRPr lang="en-US" alt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it</a:t>
            </a:r>
            <a:endParaRPr lang="en-US" altLang="zh-CN" sz="32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Susan made _____ clear to me that she wished to make a new life for herself.</a:t>
            </a:r>
            <a:endParaRPr lang="en-US" alt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it</a:t>
            </a:r>
            <a:endParaRPr lang="en-US" altLang="zh-CN" sz="32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 feel it our duty ________(make) our country a better place.</a:t>
            </a:r>
            <a:endParaRPr lang="en-US" alt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make</a:t>
            </a:r>
            <a:endParaRPr lang="en-US" altLang="zh-CN" sz="32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find it hard ______ me to get on well with my classmates.</a:t>
            </a:r>
            <a:endParaRPr lang="en-US" alt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zh-CN" sz="32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19100" y="395605"/>
            <a:ext cx="5521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/>
              <a:t>活学活用</a:t>
            </a:r>
            <a:endParaRPr lang="zh-CN" altLang="en-US" sz="3200" b="1"/>
          </a:p>
        </p:txBody>
      </p:sp>
      <p:sp>
        <p:nvSpPr>
          <p:cNvPr id="6" name="文本框 5"/>
          <p:cNvSpPr txBox="1"/>
          <p:nvPr/>
        </p:nvSpPr>
        <p:spPr>
          <a:xfrm>
            <a:off x="543560" y="1400175"/>
            <a:ext cx="11304270" cy="51517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语法填空：</a:t>
            </a:r>
            <a:endParaRPr lang="en-US" alt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think it no use _____ (talk) about it with them.</a:t>
            </a:r>
            <a:endParaRPr lang="en-US" alt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talking</a:t>
            </a:r>
            <a:endParaRPr lang="en-US" altLang="zh-CN" sz="32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 find it essential ______ we should learn to spend money wisely.</a:t>
            </a:r>
            <a:endParaRPr lang="en-US" alt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that</a:t>
            </a:r>
            <a:endParaRPr lang="en-US" altLang="zh-CN" sz="32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right level of background noise may interrupt our normal patterns of thinking just enough to allow our imaginations to wander, withough making it impossible ________(focus).</a:t>
            </a:r>
            <a:endParaRPr lang="en-US" alt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focus</a:t>
            </a:r>
            <a:endParaRPr lang="en-US" altLang="zh-CN" sz="32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19100" y="395605"/>
            <a:ext cx="5521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/>
              <a:t>活学活用</a:t>
            </a:r>
            <a:endParaRPr lang="zh-CN" altLang="en-US" sz="3200" b="1"/>
          </a:p>
        </p:txBody>
      </p:sp>
      <p:sp>
        <p:nvSpPr>
          <p:cNvPr id="6" name="文本框 5"/>
          <p:cNvSpPr txBox="1"/>
          <p:nvPr/>
        </p:nvSpPr>
        <p:spPr>
          <a:xfrm>
            <a:off x="543560" y="1400175"/>
            <a:ext cx="11304270" cy="51517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Translate the following sentences.</a:t>
            </a:r>
            <a:endParaRPr lang="en-US" alt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我认为保护环境非常重要。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think it very important to protect the environment.</a:t>
            </a:r>
            <a:endParaRPr lang="zh-CN" altLang="en-US" sz="28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以前我们总是理所当然地认为自然资源取之不尽，这对大自然造成了巨大的伤害。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 took it for granted that the natural resources were endless, which caused great harm to nature.</a:t>
            </a:r>
            <a:endParaRPr lang="zh-CN" altLang="en-US" sz="28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我们一定要确保采取有效措施阻止污染。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b="1">
                <a:solidFill>
                  <a:srgbClr val="94D2B9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see to it that effective measures should be taken to prevent pollution.</a:t>
            </a:r>
            <a:endParaRPr lang="en-US" altLang="zh-CN" sz="2800" b="1">
              <a:solidFill>
                <a:srgbClr val="94D2B9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53365" y="1203325"/>
            <a:ext cx="11622405" cy="4298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296035" indent="-1296035" fontAlgn="auto">
              <a:buFont typeface="Wingdings" panose="05000000000000000000" charset="0"/>
              <a:buNone/>
            </a:pPr>
            <a:r>
              <a:rPr lang="en-US" altLang="zh-CN" sz="2200" b="1">
                <a:solidFill>
                  <a:schemeClr val="accent4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Activity 1.</a:t>
            </a:r>
            <a:r>
              <a:rPr lang="en-US" altLang="zh-CN" sz="2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Rewrite the underlined parts using </a:t>
            </a:r>
            <a:r>
              <a:rPr lang="en-US" altLang="zh-CN" sz="22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it</a:t>
            </a:r>
            <a:r>
              <a:rPr lang="en-US" altLang="zh-CN" sz="2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as an empty object.</a:t>
            </a:r>
            <a:endParaRPr lang="en-US" altLang="zh-CN" sz="2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8020" y="2306320"/>
            <a:ext cx="10856595" cy="3779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The red-eared slider, a species of freshwater turtle, is native to the Southern United States and Northern Mexico. Due to its cute appearance, 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</a:rPr>
              <a:t>many people think keeping this turtle as a pet is a good idea.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 Recent years have seen more and more pet sliders escaping or being released from homes, and some owners 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</a:rPr>
              <a:t>believe to release them into the wild is no big issue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50000"/>
              </a:lnSpc>
            </a:pPr>
            <a:endParaRPr lang="en-US" altLang="zh-CN" sz="22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60000"/>
              </a:lnSpc>
            </a:pP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These days, 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</a:rPr>
              <a:t>people have found to release these turtles into the wild is a threat to other species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</a:rPr>
              <a:t>Experts consider owners keeping their pets in an enclosed area important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, and anyone unable to keep their pets should take them to an appropriate animal shelter.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2" name="副标题 2"/>
          <p:cNvSpPr>
            <a:spLocks noGrp="1"/>
          </p:cNvSpPr>
          <p:nvPr/>
        </p:nvSpPr>
        <p:spPr>
          <a:xfrm>
            <a:off x="1157605" y="571500"/>
            <a:ext cx="3686175" cy="530225"/>
          </a:xfr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000" b="1">
                <a:latin typeface="Times New Roman" panose="02020603050405020304" charset="0"/>
                <a:cs typeface="Times New Roman" panose="02020603050405020304" charset="0"/>
              </a:rPr>
              <a:t>Using language</a:t>
            </a:r>
            <a:endParaRPr lang="en-US" altLang="zh-CN" sz="3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43205" y="187325"/>
            <a:ext cx="914400" cy="9144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53365" y="1203325"/>
            <a:ext cx="11622405" cy="4298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296035" indent="-1296035" fontAlgn="auto">
              <a:buFont typeface="Wingdings" panose="05000000000000000000" charset="0"/>
              <a:buNone/>
            </a:pPr>
            <a:r>
              <a:rPr lang="en-US" altLang="zh-CN" sz="2200" b="1">
                <a:solidFill>
                  <a:schemeClr val="accent4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Activity 1.</a:t>
            </a:r>
            <a:r>
              <a:rPr lang="en-US" altLang="zh-CN" sz="2200" b="1">
                <a:latin typeface="Times New Roman" panose="02020603050405020304" charset="0"/>
                <a:cs typeface="Times New Roman" panose="02020603050405020304" charset="0"/>
              </a:rPr>
              <a:t> Rewrite the underlined parts using </a:t>
            </a:r>
            <a:r>
              <a:rPr lang="en-US" altLang="zh-CN" sz="22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it</a:t>
            </a:r>
            <a:r>
              <a:rPr lang="en-US" altLang="zh-CN" sz="2200" b="1">
                <a:latin typeface="Times New Roman" panose="02020603050405020304" charset="0"/>
                <a:cs typeface="Times New Roman" panose="02020603050405020304" charset="0"/>
              </a:rPr>
              <a:t> as an empty object.</a:t>
            </a:r>
            <a:endParaRPr lang="en-US" altLang="zh-CN" sz="2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7385" y="1717993"/>
            <a:ext cx="10856595" cy="112458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200" b="1" u="sng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</a:rPr>
              <a:t>  many people think keeping this turtle as a pet is a good idea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60000"/>
              </a:lnSpc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改：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2" name="副标题 2"/>
          <p:cNvSpPr>
            <a:spLocks noGrp="1"/>
          </p:cNvSpPr>
          <p:nvPr/>
        </p:nvSpPr>
        <p:spPr>
          <a:xfrm>
            <a:off x="1157605" y="571500"/>
            <a:ext cx="3686175" cy="530225"/>
          </a:xfr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000" b="1">
                <a:latin typeface="Times New Roman" panose="02020603050405020304" charset="0"/>
                <a:cs typeface="Times New Roman" panose="02020603050405020304" charset="0"/>
              </a:rPr>
              <a:t>Using language</a:t>
            </a:r>
            <a:endParaRPr lang="en-US" altLang="zh-CN" sz="3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43205" y="187325"/>
            <a:ext cx="914400" cy="9144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074420" y="2370455"/>
            <a:ext cx="7590155" cy="4298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2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many people think </a:t>
            </a:r>
            <a:r>
              <a:rPr lang="en-US" sz="2200" b="1" i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it</a:t>
            </a:r>
            <a:r>
              <a:rPr lang="en-US" sz="22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a good idea to keep this turtle as a pet</a:t>
            </a:r>
            <a:endParaRPr lang="en-US" altLang="en-US" sz="2200" b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74370" y="2953068"/>
            <a:ext cx="10856595" cy="112458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200" b="1" u="sng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  <a:sym typeface="+mn-ea"/>
              </a:rPr>
              <a:t>believe to release them into the wild is no big issue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60000"/>
              </a:lnSpc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改：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81405" y="3634105"/>
            <a:ext cx="7590155" cy="4298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2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believe </a:t>
            </a:r>
            <a:r>
              <a:rPr lang="en-US" sz="2200" b="1" i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it</a:t>
            </a:r>
            <a:r>
              <a:rPr lang="en-US" sz="22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no big issue to release them into the wild</a:t>
            </a:r>
            <a:endParaRPr lang="en-US" sz="22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7860" y="4192588"/>
            <a:ext cx="10856595" cy="112458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200" b="1" u="sng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  <a:sym typeface="+mn-ea"/>
              </a:rPr>
              <a:t>people have found to release these turtles into the wild is a threat to other species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60000"/>
              </a:lnSpc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改：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64895" y="4845050"/>
            <a:ext cx="9659620" cy="4298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2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people have found </a:t>
            </a:r>
            <a:r>
              <a:rPr lang="en-US" sz="2200" b="1" i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it</a:t>
            </a:r>
            <a:r>
              <a:rPr lang="en-US" sz="22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a threat to other species to release these turtles into the wild</a:t>
            </a:r>
            <a:endParaRPr lang="en-US" sz="22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6270" y="5437188"/>
            <a:ext cx="10856595" cy="112458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zh-CN" sz="2200" b="1" u="sng"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zh-CN" sz="2200" u="sng">
                <a:latin typeface="Times New Roman" panose="02020603050405020304" charset="0"/>
                <a:cs typeface="Times New Roman" panose="02020603050405020304" charset="0"/>
                <a:sym typeface="+mn-ea"/>
              </a:rPr>
              <a:t>Experts consider owners keeping their pets in an enclosed area important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60000"/>
              </a:lnSpc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改：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3305" y="6127750"/>
            <a:ext cx="10159365" cy="4298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2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Experts consider </a:t>
            </a:r>
            <a:r>
              <a:rPr lang="en-US" sz="2200" b="1" i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it</a:t>
            </a:r>
            <a:r>
              <a:rPr lang="en-US" sz="22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important that owners should keep their pets in an enclosed area</a:t>
            </a:r>
            <a:endParaRPr lang="en-US" sz="22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5" grpId="0"/>
      <p:bldP spid="9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文本框 20"/>
          <p:cNvSpPr/>
          <p:nvPr>
            <p:custDataLst>
              <p:tags r:id="rId1"/>
            </p:custDataLst>
          </p:nvPr>
        </p:nvSpPr>
        <p:spPr>
          <a:xfrm>
            <a:off x="393700" y="-61383"/>
            <a:ext cx="11885084" cy="15684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3200" b="1">
                <a:solidFill>
                  <a:srgbClr val="41719C"/>
                </a:solidFill>
                <a:latin typeface="Times New Roman" panose="02020603050405020304" charset="0"/>
                <a:ea typeface="Times New Roman" panose="02020603050405020304" charset="0"/>
              </a:rPr>
              <a:t>Look at the pictures of the Saihanba National Forest Park and describe its changes using </a:t>
            </a:r>
            <a:r>
              <a:rPr lang="en-US" altLang="zh-CN" sz="3200" b="1" i="1">
                <a:solidFill>
                  <a:srgbClr val="41719C"/>
                </a:solidFill>
                <a:latin typeface="Times New Roman" panose="02020603050405020304" charset="0"/>
                <a:ea typeface="Times New Roman" panose="02020603050405020304" charset="0"/>
              </a:rPr>
              <a:t>it</a:t>
            </a:r>
            <a:r>
              <a:rPr lang="en-US" altLang="zh-CN" sz="3200" b="1">
                <a:solidFill>
                  <a:srgbClr val="41719C"/>
                </a:solidFill>
                <a:latin typeface="Times New Roman" panose="02020603050405020304" charset="0"/>
                <a:ea typeface="Times New Roman" panose="02020603050405020304" charset="0"/>
              </a:rPr>
              <a:t> as an empty object where appropriate.</a:t>
            </a:r>
            <a:endParaRPr lang="zh-CN" altLang="en-US" sz="3200" b="1">
              <a:solidFill>
                <a:srgbClr val="41719C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pic>
        <p:nvPicPr>
          <p:cNvPr id="32771" name="图片 2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552451" y="1600200"/>
            <a:ext cx="3795183" cy="2592917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pic>
        <p:nvPicPr>
          <p:cNvPr id="32772" name="图片 2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560917" y="4298951"/>
            <a:ext cx="3786716" cy="2504016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32773" name="文本框 25"/>
          <p:cNvSpPr/>
          <p:nvPr>
            <p:custDataLst>
              <p:tags r:id="rId6"/>
            </p:custDataLst>
          </p:nvPr>
        </p:nvSpPr>
        <p:spPr>
          <a:xfrm>
            <a:off x="774700" y="1909233"/>
            <a:ext cx="1087967" cy="460375"/>
          </a:xfrm>
          <a:prstGeom prst="rect">
            <a:avLst/>
          </a:prstGeom>
          <a:solidFill>
            <a:srgbClr val="1E817A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400" b="1">
                <a:solidFill>
                  <a:srgbClr val="FFFFFF"/>
                </a:solidFill>
                <a:latin typeface="Times New Roman" panose="02020603050405020304" charset="0"/>
                <a:ea typeface="Times New Roman" panose="02020603050405020304" charset="0"/>
              </a:rPr>
              <a:t>1960s</a:t>
            </a:r>
            <a:endParaRPr lang="zh-CN" altLang="en-US" sz="2400" b="1">
              <a:solidFill>
                <a:srgbClr val="FFFFFF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2774" name="文本框 26"/>
          <p:cNvSpPr/>
          <p:nvPr>
            <p:custDataLst>
              <p:tags r:id="rId7"/>
            </p:custDataLst>
          </p:nvPr>
        </p:nvSpPr>
        <p:spPr>
          <a:xfrm>
            <a:off x="774700" y="4495800"/>
            <a:ext cx="1792605" cy="460375"/>
          </a:xfrm>
          <a:prstGeom prst="rect">
            <a:avLst/>
          </a:prstGeom>
          <a:solidFill>
            <a:srgbClr val="1E817A"/>
          </a:solidFill>
          <a:ln>
            <a:noFill/>
            <a:miter lim="800000"/>
          </a:ln>
        </p:spPr>
        <p:txBody>
          <a:bodyPr wrap="square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400" b="1">
                <a:solidFill>
                  <a:srgbClr val="FFFFFF"/>
                </a:solidFill>
                <a:latin typeface="Times New Roman" panose="02020603050405020304" charset="0"/>
                <a:ea typeface="Times New Roman" panose="02020603050405020304" charset="0"/>
              </a:rPr>
              <a:t>present day</a:t>
            </a:r>
            <a:endParaRPr lang="en-US" altLang="zh-CN" sz="2400" b="1">
              <a:solidFill>
                <a:srgbClr val="FFFFFF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2775" name="TextBox 4"/>
          <p:cNvSpPr/>
          <p:nvPr>
            <p:custDataLst>
              <p:tags r:id="rId8"/>
            </p:custDataLst>
          </p:nvPr>
        </p:nvSpPr>
        <p:spPr>
          <a:xfrm>
            <a:off x="4574117" y="1204384"/>
            <a:ext cx="7490883" cy="15684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3200" b="1" i="1">
                <a:solidFill>
                  <a:srgbClr val="1E9C8C"/>
                </a:solidFill>
                <a:latin typeface="Times New Roman" panose="02020603050405020304" charset="0"/>
                <a:ea typeface="Times New Roman" panose="02020603050405020304" charset="0"/>
              </a:rPr>
              <a:t>I think it a breakthrough to transform a desert into a forest…</a:t>
            </a:r>
            <a:endParaRPr lang="en-US" altLang="zh-CN" sz="3200" b="1" i="1">
              <a:solidFill>
                <a:srgbClr val="1E9C8C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2776" name="矩形 28"/>
          <p:cNvSpPr/>
          <p:nvPr>
            <p:custDataLst>
              <p:tags r:id="rId9"/>
            </p:custDataLst>
          </p:nvPr>
        </p:nvSpPr>
        <p:spPr>
          <a:xfrm>
            <a:off x="5046345" y="2715895"/>
            <a:ext cx="3014345" cy="368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2060"/>
                </a:solidFill>
                <a:latin typeface="Times New Roman" panose="02020603050405020304" charset="0"/>
                <a:ea typeface="Times New Roman" panose="02020603050405020304" charset="0"/>
              </a:rPr>
              <a:t>nouns/adjectives</a:t>
            </a:r>
            <a:endParaRPr lang="en-US" altLang="zh-CN" sz="3200">
              <a:solidFill>
                <a:srgbClr val="00206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breakthrough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 impossible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 likely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 unrealistic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…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endParaRPr lang="zh-CN" altLang="en-US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2777" name="矩形 29"/>
          <p:cNvSpPr/>
          <p:nvPr>
            <p:custDataLst>
              <p:tags r:id="rId10"/>
            </p:custDataLst>
          </p:nvPr>
        </p:nvSpPr>
        <p:spPr>
          <a:xfrm>
            <a:off x="8060690" y="2715895"/>
            <a:ext cx="3011170" cy="36836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buFont typeface="Arial" panose="020B0604020202020204"/>
            </a:pP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2060"/>
                </a:solidFill>
                <a:latin typeface="Times New Roman" panose="02020603050405020304" charset="0"/>
                <a:ea typeface="Times New Roman" panose="02020603050405020304" charset="0"/>
              </a:rPr>
              <a:t>to do /that</a:t>
            </a:r>
            <a:endParaRPr lang="en-US" altLang="zh-CN" sz="3200">
              <a:solidFill>
                <a:srgbClr val="00206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grow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investigate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 plant trees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 transform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…</a:t>
            </a: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endParaRPr lang="en-US" altLang="zh-CN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marL="0" marR="0" lvl="0" indent="0" algn="ctr">
              <a:buFont typeface="Arial" panose="020B0604020202020204"/>
            </a:pPr>
            <a:r>
              <a:rPr lang="en-US" altLang="zh-CN" sz="3200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 </a:t>
            </a:r>
            <a:endParaRPr lang="zh-CN" altLang="en-US" sz="3200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cxnSp>
        <p:nvCxnSpPr>
          <p:cNvPr id="32778" name="直接连接符 30"/>
          <p:cNvCxnSpPr/>
          <p:nvPr>
            <p:custDataLst>
              <p:tags r:id="rId11"/>
            </p:custDataLst>
          </p:nvPr>
        </p:nvCxnSpPr>
        <p:spPr>
          <a:xfrm>
            <a:off x="5014384" y="3429000"/>
            <a:ext cx="6091767" cy="0"/>
          </a:xfrm>
          <a:prstGeom prst="line">
            <a:avLst/>
          </a:prstGeom>
          <a:noFill/>
          <a:ln w="6350">
            <a:solidFill>
              <a:schemeClr val="accent1"/>
            </a:solidFill>
            <a:miter lim="800000"/>
          </a:ln>
        </p:spPr>
      </p:cxnSp>
      <p:pic>
        <p:nvPicPr>
          <p:cNvPr id="32779" name="New picture"/>
          <p:cNvPicPr/>
          <p:nvPr>
            <p:custDataLst>
              <p:tags r:id="rId12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4240932" y="16628532"/>
            <a:ext cx="440267" cy="338667"/>
          </a:xfrm>
          <a:prstGeom prst="cube">
            <a:avLst/>
          </a:prstGeom>
        </p:spPr>
      </p:pic>
      <p:pic>
        <p:nvPicPr>
          <p:cNvPr id="2" name="Picture 2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/>
          <a:stretch>
            <a:fillRect/>
          </a:stretch>
        </p:blipFill>
        <p:spPr>
          <a:xfrm flipH="1">
            <a:off x="12534900" y="126492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4" name="picture 3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852923" y="-4"/>
            <a:ext cx="9560325" cy="6761488"/>
          </a:xfrm>
          <a:prstGeom prst="rect">
            <a:avLst/>
          </a:prstGeom>
        </p:spPr>
      </p:pic>
      <p:sp>
        <p:nvSpPr>
          <p:cNvPr id="306" name="textbox 306"/>
          <p:cNvSpPr/>
          <p:nvPr/>
        </p:nvSpPr>
        <p:spPr>
          <a:xfrm>
            <a:off x="1743382" y="2527464"/>
            <a:ext cx="7779970" cy="773227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5400" algn="l" rtl="0" eaLnBrk="0">
              <a:lnSpc>
                <a:spcPct val="75000"/>
              </a:lnSpc>
            </a:pPr>
            <a:r>
              <a:rPr sz="2400" b="1" kern="0" spc="-1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Review it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as</a:t>
            </a:r>
            <a:r>
              <a:rPr sz="2400" b="1" kern="0" spc="11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an</a:t>
            </a:r>
            <a:r>
              <a:rPr sz="2400" b="1" kern="0" spc="10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empty</a:t>
            </a:r>
            <a:r>
              <a:rPr sz="2400" b="1" kern="0" spc="9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object.</a:t>
            </a:r>
            <a:endParaRPr sz="2400">
              <a:latin typeface="Times New Roman" panose="02020603050405020304" pitchFamily="36"/>
              <a:ea typeface="Times New Roman" panose="02020603050405020304" pitchFamily="36"/>
              <a:cs typeface="Times New Roman" panose="02020603050405020304" pitchFamily="36"/>
            </a:endParaRPr>
          </a:p>
          <a:p>
            <a:pPr algn="l" rtl="0" eaLnBrk="0">
              <a:lnSpc>
                <a:spcPct val="112000"/>
              </a:lnSpc>
            </a:pPr>
            <a:r>
              <a:rPr sz="2400" b="1" kern="0" spc="-1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Describe ho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w </a:t>
            </a:r>
            <a:r>
              <a:rPr lang="en-US"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our school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has</a:t>
            </a:r>
            <a:r>
              <a:rPr sz="2400" b="1" kern="0" spc="8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changed using</a:t>
            </a:r>
            <a:r>
              <a:rPr sz="2400" b="1" kern="0" spc="5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it</a:t>
            </a:r>
            <a:r>
              <a:rPr sz="2400" b="1" kern="0" spc="11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as</a:t>
            </a:r>
            <a:r>
              <a:rPr sz="2400" b="1" kern="0" spc="10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an</a:t>
            </a:r>
            <a:r>
              <a:rPr sz="2400" b="1" kern="0" spc="3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</a:t>
            </a:r>
            <a:r>
              <a:rPr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empty</a:t>
            </a:r>
            <a:r>
              <a:rPr lang="en-US" sz="2400" b="1" kern="0" spc="-2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  </a:t>
            </a:r>
            <a:r>
              <a:rPr sz="2400" b="1" kern="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  <a:sym typeface="+mn-ea"/>
              </a:rPr>
              <a:t>object</a:t>
            </a:r>
            <a:r>
              <a:rPr sz="2400" b="1" kern="0" spc="6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  <a:sym typeface="+mn-ea"/>
              </a:rPr>
              <a:t>  </a:t>
            </a:r>
            <a:r>
              <a:rPr sz="2400" b="1" kern="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  <a:sym typeface="+mn-ea"/>
              </a:rPr>
              <a:t>where</a:t>
            </a:r>
            <a:r>
              <a:rPr sz="2400" b="1" kern="0" spc="6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  <a:sym typeface="+mn-ea"/>
              </a:rPr>
              <a:t>   </a:t>
            </a:r>
            <a:r>
              <a:rPr sz="2400" b="1" kern="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  <a:sym typeface="+mn-ea"/>
              </a:rPr>
              <a:t>appropriate</a:t>
            </a:r>
            <a:r>
              <a:rPr lang="en-US" sz="2400" b="1" kern="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  <a:sym typeface="+mn-ea"/>
              </a:rPr>
              <a:t>.</a:t>
            </a:r>
            <a:endParaRPr lang="en-US" sz="2400" b="1" kern="0">
              <a:solidFill>
                <a:srgbClr val="0048C5">
                  <a:alpha val="100000"/>
                </a:srgbClr>
              </a:solidFill>
              <a:latin typeface="Times New Roman" panose="02020603050405020304" pitchFamily="36"/>
              <a:ea typeface="Times New Roman" panose="02020603050405020304" pitchFamily="36"/>
              <a:cs typeface="Times New Roman" panose="02020603050405020304" pitchFamily="36"/>
              <a:sym typeface="+mn-ea"/>
            </a:endParaRPr>
          </a:p>
        </p:txBody>
      </p:sp>
      <p:pic>
        <p:nvPicPr>
          <p:cNvPr id="308" name="picture 30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8713139" y="4130098"/>
            <a:ext cx="1970000" cy="1799705"/>
          </a:xfrm>
          <a:prstGeom prst="rect">
            <a:avLst/>
          </a:prstGeom>
        </p:spPr>
      </p:pic>
      <p:pic>
        <p:nvPicPr>
          <p:cNvPr id="310" name="picture 3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4324759" y="1302917"/>
            <a:ext cx="3491430" cy="630170"/>
          </a:xfrm>
          <a:prstGeom prst="rect">
            <a:avLst/>
          </a:prstGeom>
        </p:spPr>
      </p:pic>
      <p:sp>
        <p:nvSpPr>
          <p:cNvPr id="312" name="textbox 312"/>
          <p:cNvSpPr/>
          <p:nvPr/>
        </p:nvSpPr>
        <p:spPr>
          <a:xfrm>
            <a:off x="2331720" y="4421505"/>
            <a:ext cx="4235450" cy="2597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9000"/>
              </a:lnSpc>
            </a:pPr>
            <a:r>
              <a:rPr sz="1965" b="1" kern="0" spc="6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.</a:t>
            </a:r>
            <a:endParaRPr sz="1965">
              <a:latin typeface="Times New Roman" panose="02020603050405020304" pitchFamily="36"/>
              <a:ea typeface="Times New Roman" panose="02020603050405020304" pitchFamily="36"/>
              <a:cs typeface="Times New Roman" panose="02020603050405020304" pitchFamily="36"/>
            </a:endParaRPr>
          </a:p>
        </p:txBody>
      </p:sp>
      <p:sp>
        <p:nvSpPr>
          <p:cNvPr id="314" name="textbox 314"/>
          <p:cNvSpPr/>
          <p:nvPr/>
        </p:nvSpPr>
        <p:spPr>
          <a:xfrm>
            <a:off x="2025523" y="3137784"/>
            <a:ext cx="85157" cy="1629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ts val="1230"/>
              </a:lnSpc>
            </a:pPr>
            <a:r>
              <a:rPr sz="1610" kern="0" spc="-7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·</a:t>
            </a:r>
            <a:endParaRPr sz="1610">
              <a:latin typeface="Times New Roman" panose="02020603050405020304" pitchFamily="36"/>
              <a:ea typeface="Times New Roman" panose="02020603050405020304" pitchFamily="36"/>
              <a:cs typeface="Times New Roman" panose="02020603050405020304" pitchFamily="36"/>
            </a:endParaRPr>
          </a:p>
        </p:txBody>
      </p:sp>
      <p:sp>
        <p:nvSpPr>
          <p:cNvPr id="316" name="textbox 316"/>
          <p:cNvSpPr/>
          <p:nvPr/>
        </p:nvSpPr>
        <p:spPr>
          <a:xfrm>
            <a:off x="2031163" y="2643856"/>
            <a:ext cx="84589" cy="1629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ts val="1230"/>
              </a:lnSpc>
            </a:pPr>
            <a:r>
              <a:rPr sz="1610" kern="0" spc="-70">
                <a:solidFill>
                  <a:srgbClr val="0048C5">
                    <a:alpha val="100000"/>
                  </a:srgbClr>
                </a:solidFill>
                <a:latin typeface="Times New Roman" panose="02020603050405020304" pitchFamily="36"/>
                <a:ea typeface="Times New Roman" panose="02020603050405020304" pitchFamily="36"/>
                <a:cs typeface="Times New Roman" panose="02020603050405020304" pitchFamily="36"/>
              </a:rPr>
              <a:t>·</a:t>
            </a:r>
            <a:endParaRPr sz="1610">
              <a:latin typeface="Times New Roman" panose="02020603050405020304" pitchFamily="36"/>
              <a:ea typeface="Times New Roman" panose="02020603050405020304" pitchFamily="36"/>
              <a:cs typeface="Times New Roman" panose="02020603050405020304" pitchFamily="36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08965" y="4756150"/>
            <a:ext cx="10855960" cy="429895"/>
          </a:xfrm>
          <a:prstGeom prst="rect">
            <a:avLst/>
          </a:prstGeom>
          <a:solidFill>
            <a:srgbClr val="D8EAFD"/>
          </a:solidFill>
        </p:spPr>
        <p:txBody>
          <a:bodyPr wrap="square" rtlCol="0">
            <a:spAutoFit/>
          </a:bodyPr>
          <a:lstStyle/>
          <a:p>
            <a:pPr algn="just" fontAlgn="auto">
              <a:lnSpc>
                <a:spcPct val="100000"/>
              </a:lnSpc>
            </a:pPr>
            <a:r>
              <a:rPr lang="en-US" sz="2200"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1. What does “</a:t>
            </a:r>
            <a:r>
              <a:rPr lang="en-US" sz="22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it</a:t>
            </a:r>
            <a:r>
              <a:rPr lang="en-US" sz="2200"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” refer to in sentences (a) and (c)?</a:t>
            </a:r>
            <a:endParaRPr lang="en-US" sz="2200"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3365" y="1203325"/>
            <a:ext cx="11622405" cy="7683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296035" indent="-1296035" fontAlgn="auto">
              <a:buFont typeface="Wingdings" panose="05000000000000000000" charset="0"/>
              <a:buNone/>
            </a:pPr>
            <a:r>
              <a:rPr lang="en-US" altLang="zh-CN" sz="2200" b="1">
                <a:solidFill>
                  <a:schemeClr val="accent4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Activity 1.</a:t>
            </a:r>
            <a:r>
              <a:rPr lang="en-US" altLang="zh-CN" sz="2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Look at the sentences and answer the questions. Sentences (a) and (c) are from the reading passage.</a:t>
            </a:r>
            <a:endParaRPr lang="en-US" altLang="zh-CN" sz="2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08965" y="2120900"/>
            <a:ext cx="10856595" cy="2460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en-US" altLang="zh-CN" sz="2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 No visitor would think </a:t>
            </a:r>
            <a:r>
              <a:rPr lang="en-US" altLang="zh-CN" sz="2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it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 surprising that the island is a UNESCO World Heritage Site.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40000"/>
              </a:lnSpc>
            </a:pPr>
            <a:r>
              <a:rPr lang="en-US" altLang="zh-CN" sz="2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No visitor would think that the island being a UNESCO World Heritage Site is surprising.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40000"/>
              </a:lnSpc>
            </a:pP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------------------------------------------------------------------------------------------------------------------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40000"/>
              </a:lnSpc>
            </a:pPr>
            <a:r>
              <a:rPr lang="en-US" altLang="zh-CN" sz="2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Experts felt </a:t>
            </a:r>
            <a:r>
              <a:rPr lang="en-US" altLang="zh-CN" sz="2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it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necessary to come up with a plan to remove all the rabbits from the island.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40000"/>
              </a:lnSpc>
            </a:pPr>
            <a:r>
              <a:rPr lang="en-US" altLang="zh-CN" sz="2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Experts felt to come up with a plan to remove all the rabbits from the island was necessary.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08330" y="5360670"/>
            <a:ext cx="10856595" cy="10388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40000"/>
              </a:lnSpc>
            </a:pPr>
            <a:r>
              <a:rPr sz="2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 sentence</a:t>
            </a:r>
            <a:r>
              <a:rPr lang="en-US" sz="2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2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(a), “it” refers to “that the island is a UNESCO World Heritage Site”.</a:t>
            </a:r>
            <a:endParaRPr sz="22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40000"/>
              </a:lnSpc>
            </a:pPr>
            <a:r>
              <a:rPr sz="2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 sentence</a:t>
            </a:r>
            <a:r>
              <a:rPr lang="en-US" sz="2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2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(c), “it” refers to “to come up with a plan to remove all the rabbits from the island”.</a:t>
            </a:r>
            <a:endParaRPr sz="22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2" name="副标题 2"/>
          <p:cNvSpPr>
            <a:spLocks noGrp="1"/>
          </p:cNvSpPr>
          <p:nvPr/>
        </p:nvSpPr>
        <p:spPr>
          <a:xfrm>
            <a:off x="1157605" y="571500"/>
            <a:ext cx="3686175" cy="530225"/>
          </a:xfr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000" b="1">
                <a:latin typeface="Times New Roman" panose="02020603050405020304" charset="0"/>
                <a:cs typeface="Times New Roman" panose="02020603050405020304" charset="0"/>
              </a:rPr>
              <a:t>Using language</a:t>
            </a:r>
            <a:endParaRPr lang="en-US" altLang="zh-CN" sz="3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43205" y="187325"/>
            <a:ext cx="914400" cy="914400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0502900" y="124206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5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08965" y="4756150"/>
            <a:ext cx="10855960" cy="429895"/>
          </a:xfrm>
          <a:prstGeom prst="rect">
            <a:avLst/>
          </a:prstGeom>
          <a:solidFill>
            <a:srgbClr val="D8EAFD"/>
          </a:solidFill>
        </p:spPr>
        <p:txBody>
          <a:bodyPr wrap="square" rtlCol="0">
            <a:spAutoFit/>
          </a:bodyPr>
          <a:lstStyle/>
          <a:p>
            <a:pPr algn="just" fontAlgn="auto">
              <a:lnSpc>
                <a:spcPct val="100000"/>
              </a:lnSpc>
            </a:pPr>
            <a:r>
              <a:rPr lang="en-US" sz="2200"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2. What is the difference between the sentences in each group?</a:t>
            </a:r>
            <a:endParaRPr lang="en-US" sz="2200"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3365" y="1203325"/>
            <a:ext cx="11622405" cy="7683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296035" indent="-1296035" fontAlgn="auto">
              <a:buFont typeface="Wingdings" panose="05000000000000000000" charset="0"/>
              <a:buNone/>
            </a:pPr>
            <a:r>
              <a:rPr lang="en-US" altLang="zh-CN" sz="2200" b="1">
                <a:solidFill>
                  <a:schemeClr val="accent4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Activity 1.</a:t>
            </a:r>
            <a:r>
              <a:rPr lang="en-US" altLang="zh-CN" sz="2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Look at the sentences and answer the questions. Sentences (a) and (c) are from the reading passage.</a:t>
            </a:r>
            <a:endParaRPr lang="en-US" altLang="zh-CN" sz="2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08965" y="2120900"/>
            <a:ext cx="10856595" cy="2460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en-US" altLang="zh-CN" sz="2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 No visitor would think </a:t>
            </a:r>
            <a:r>
              <a:rPr lang="en-US" altLang="zh-CN" sz="2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it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</a:rPr>
              <a:t> surprising that the island is a UNESCO World Heritage Site.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40000"/>
              </a:lnSpc>
            </a:pPr>
            <a:r>
              <a:rPr lang="en-US" altLang="zh-CN" sz="2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No visitor would think that the island being a UNESCO World Heritage Site is surprising.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40000"/>
              </a:lnSpc>
            </a:pP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------------------------------------------------------------------------------------------------------------------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40000"/>
              </a:lnSpc>
            </a:pPr>
            <a:r>
              <a:rPr lang="en-US" altLang="zh-CN" sz="2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Experts felt </a:t>
            </a:r>
            <a:r>
              <a:rPr lang="en-US" altLang="zh-CN" sz="2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it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necessary to come up with a plan to remove all the rabbits from the island.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40000"/>
              </a:lnSpc>
            </a:pPr>
            <a:r>
              <a:rPr lang="en-US" altLang="zh-CN" sz="2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</a:t>
            </a:r>
            <a:r>
              <a:rPr lang="en-US" altLang="zh-CN" sz="2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Experts felt to come up with a plan to remove all the rabbits from the island was necessary.</a:t>
            </a:r>
            <a:endParaRPr lang="en-US" altLang="zh-CN" sz="2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55980" y="5360670"/>
            <a:ext cx="867029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40000"/>
              </a:lnSpc>
            </a:pPr>
            <a:r>
              <a:rPr sz="2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The sentences with “</a:t>
            </a:r>
            <a:r>
              <a:rPr sz="2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it</a:t>
            </a:r>
            <a:r>
              <a:rPr sz="22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” as an empty object are well balanced in structure.</a:t>
            </a:r>
            <a:endParaRPr sz="22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2" name="副标题 2"/>
          <p:cNvSpPr>
            <a:spLocks noGrp="1"/>
          </p:cNvSpPr>
          <p:nvPr/>
        </p:nvSpPr>
        <p:spPr>
          <a:xfrm>
            <a:off x="1157605" y="571500"/>
            <a:ext cx="3686175" cy="530225"/>
          </a:xfr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000" b="1">
                <a:latin typeface="Times New Roman" panose="02020603050405020304" charset="0"/>
                <a:cs typeface="Times New Roman" panose="02020603050405020304" charset="0"/>
              </a:rPr>
              <a:t>Using language</a:t>
            </a:r>
            <a:endParaRPr lang="en-US" altLang="zh-CN" sz="3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43205" y="187325"/>
            <a:ext cx="914400" cy="91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5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27"/>
          <p:cNvSpPr txBox="1">
            <a:spLocks noChangeArrowheads="1"/>
          </p:cNvSpPr>
          <p:nvPr/>
        </p:nvSpPr>
        <p:spPr bwMode="auto">
          <a:xfrm>
            <a:off x="4790017" y="2794000"/>
            <a:ext cx="990600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83%</a:t>
            </a: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8195" name="TextBox 28"/>
          <p:cNvSpPr txBox="1">
            <a:spLocks noChangeArrowheads="1"/>
          </p:cNvSpPr>
          <p:nvPr/>
        </p:nvSpPr>
        <p:spPr bwMode="auto">
          <a:xfrm>
            <a:off x="3488267" y="2963333"/>
            <a:ext cx="990600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58%</a:t>
            </a: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8196" name="矩形: 圆角 4"/>
          <p:cNvSpPr/>
          <p:nvPr/>
        </p:nvSpPr>
        <p:spPr>
          <a:xfrm>
            <a:off x="766233" y="311151"/>
            <a:ext cx="10242551" cy="3431116"/>
          </a:xfrm>
          <a:prstGeom prst="roundRect">
            <a:avLst/>
          </a:prstGeom>
          <a:ln w="57150">
            <a:solidFill>
              <a:srgbClr val="81BAA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lphaLcPeriod"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No visitor would think 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it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surprising that the island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is a UNESCO World Heritage Site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d.  Experts felt 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it</a:t>
            </a: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necessary to come up with a plan to remove all the rabbits from the island.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198" name="矩形: 圆角 6"/>
          <p:cNvSpPr/>
          <p:nvPr/>
        </p:nvSpPr>
        <p:spPr>
          <a:xfrm>
            <a:off x="7808384" y="620184"/>
            <a:ext cx="2592916" cy="742949"/>
          </a:xfrm>
          <a:prstGeom prst="roundRect">
            <a:avLst/>
          </a:prstGeom>
          <a:noFill/>
          <a:ln w="57150">
            <a:solidFill>
              <a:srgbClr val="41719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buFont typeface="Arial" panose="020B0604020202020204"/>
            </a:pPr>
            <a:endParaRPr lang="zh-CN" altLang="en-US" sz="3200" b="1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8199" name="矩形: 圆角 7"/>
          <p:cNvSpPr/>
          <p:nvPr/>
        </p:nvSpPr>
        <p:spPr>
          <a:xfrm>
            <a:off x="895351" y="1363133"/>
            <a:ext cx="6193367" cy="742951"/>
          </a:xfrm>
          <a:prstGeom prst="roundRect">
            <a:avLst/>
          </a:prstGeom>
          <a:noFill/>
          <a:ln w="57150">
            <a:solidFill>
              <a:srgbClr val="41719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buFont typeface="Arial" panose="020B0604020202020204"/>
            </a:pPr>
            <a:endParaRPr lang="zh-CN" altLang="en-US" sz="3200" b="1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8200" name="矩形: 圆角 8"/>
          <p:cNvSpPr/>
          <p:nvPr/>
        </p:nvSpPr>
        <p:spPr>
          <a:xfrm>
            <a:off x="5780617" y="2108200"/>
            <a:ext cx="4523316" cy="742951"/>
          </a:xfrm>
          <a:prstGeom prst="roundRect">
            <a:avLst/>
          </a:prstGeom>
          <a:noFill/>
          <a:ln w="57150">
            <a:solidFill>
              <a:srgbClr val="41719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buFont typeface="Arial" panose="020B0604020202020204"/>
            </a:pPr>
            <a:endParaRPr lang="zh-CN" altLang="en-US" sz="3200" b="1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8201" name="矩形: 圆角 9"/>
          <p:cNvSpPr/>
          <p:nvPr/>
        </p:nvSpPr>
        <p:spPr>
          <a:xfrm>
            <a:off x="1011767" y="2813051"/>
            <a:ext cx="6796617" cy="742949"/>
          </a:xfrm>
          <a:prstGeom prst="roundRect">
            <a:avLst/>
          </a:prstGeom>
          <a:noFill/>
          <a:ln w="57150">
            <a:solidFill>
              <a:srgbClr val="41719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buFont typeface="Arial" panose="020B0604020202020204"/>
            </a:pPr>
            <a:endParaRPr lang="zh-CN" altLang="en-US" sz="3200" b="1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8202" name="TextBox 3"/>
          <p:cNvSpPr/>
          <p:nvPr/>
        </p:nvSpPr>
        <p:spPr>
          <a:xfrm>
            <a:off x="7355417" y="1363133"/>
            <a:ext cx="2360083" cy="666115"/>
          </a:xfrm>
          <a:prstGeom prst="rect">
            <a:avLst/>
          </a:prstGeom>
          <a:solidFill>
            <a:srgbClr val="A2D3A6"/>
          </a:solidFill>
          <a:ln w="28575">
            <a:noFill/>
            <a:miter lim="800000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914400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3735" b="1">
                <a:solidFill>
                  <a:srgbClr val="002060"/>
                </a:solidFill>
                <a:latin typeface="Times New Roman" panose="02020603050405020304" charset="0"/>
                <a:ea typeface="Times New Roman" panose="02020603050405020304" charset="0"/>
              </a:rPr>
              <a:t>宾语从句</a:t>
            </a:r>
            <a:endParaRPr lang="en-US" altLang="zh-CN" sz="3735" b="1">
              <a:solidFill>
                <a:srgbClr val="00206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8203" name="TextBox 3"/>
          <p:cNvSpPr/>
          <p:nvPr/>
        </p:nvSpPr>
        <p:spPr>
          <a:xfrm>
            <a:off x="7924800" y="3037417"/>
            <a:ext cx="1989667" cy="666115"/>
          </a:xfrm>
          <a:prstGeom prst="rect">
            <a:avLst/>
          </a:prstGeom>
          <a:solidFill>
            <a:srgbClr val="A2D3A6"/>
          </a:solidFill>
          <a:ln w="28575">
            <a:noFill/>
            <a:miter lim="800000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914400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3735" b="1">
                <a:solidFill>
                  <a:srgbClr val="002060"/>
                </a:solidFill>
                <a:latin typeface="Times New Roman" panose="02020603050405020304" charset="0"/>
                <a:ea typeface="Times New Roman" panose="02020603050405020304" charset="0"/>
              </a:rPr>
              <a:t>不定式</a:t>
            </a:r>
            <a:endParaRPr lang="en-US" altLang="zh-CN" sz="3735" b="1">
              <a:solidFill>
                <a:srgbClr val="00206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6147" name="文本框 39"/>
          <p:cNvSpPr/>
          <p:nvPr/>
        </p:nvSpPr>
        <p:spPr>
          <a:xfrm>
            <a:off x="863600" y="4199255"/>
            <a:ext cx="8512810" cy="95440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3735" b="1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rPr>
              <a:t>Analyze the structure of the sentences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charset="0"/>
                <a:ea typeface="Times New Roman" panose="02020603050405020304" charset="0"/>
              </a:rPr>
              <a:t> .   </a:t>
            </a:r>
            <a:endParaRPr lang="en-US" altLang="zh-CN" sz="3200">
              <a:solidFill>
                <a:schemeClr val="tx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17905" y="5447665"/>
            <a:ext cx="7252335" cy="521970"/>
          </a:xfrm>
          <a:prstGeom prst="rect">
            <a:avLst/>
          </a:prstGeom>
          <a:solidFill>
            <a:srgbClr val="FFFF00"/>
          </a:solidFill>
        </p:spPr>
        <p:txBody>
          <a:bodyPr wrap="square" rtlCol="0" anchor="t">
            <a:spAutoFit/>
          </a:bodyPr>
          <a:lstStyle/>
          <a:p>
            <a:pPr indent="0">
              <a:buFont typeface="Arial" panose="020B0604020202020204" pitchFamily="34" charset="0"/>
              <a:buNone/>
            </a:pPr>
            <a:r>
              <a:rPr lang="en-US" altLang="zh-CN" sz="2800" b="1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</a:t>
            </a:r>
            <a:r>
              <a:rPr lang="zh-CN" altLang="en-US" sz="2800" b="1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主语</a:t>
            </a:r>
            <a:r>
              <a:rPr lang="en-US" altLang="zh-CN" sz="2800" b="1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+</a:t>
            </a:r>
            <a:r>
              <a:rPr lang="zh-CN" altLang="en-US" sz="2800" b="1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动词</a:t>
            </a:r>
            <a:r>
              <a:rPr lang="en-US" altLang="zh-CN" sz="2800" b="1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+it+</a:t>
            </a:r>
            <a:r>
              <a:rPr lang="zh-CN" altLang="en-US" sz="2800" b="1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宾语补足语</a:t>
            </a:r>
            <a:r>
              <a:rPr lang="en-US" altLang="zh-CN" sz="2800" b="1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+</a:t>
            </a:r>
            <a:r>
              <a:rPr lang="zh-CN" altLang="en-US" sz="2800" b="1" u="sng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真正的宾语</a:t>
            </a:r>
            <a:endParaRPr lang="zh-CN" altLang="en-US" sz="2800" b="1" u="sng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199" grpId="0" animBg="1"/>
      <p:bldP spid="8200" grpId="0" animBg="1"/>
      <p:bldP spid="8201" grpId="0" animBg="1"/>
      <p:bldP spid="8202" grpId="0" animBg="1"/>
      <p:bldP spid="8203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205" y="365760"/>
            <a:ext cx="10943590" cy="58159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800" smtClean="0">
                <a:solidFill>
                  <a:srgbClr val="C00000"/>
                </a:solidFill>
                <a:latin typeface="Comic Sans MS" panose="030F0702030302020204" pitchFamily="66" charset="0"/>
                <a:ea typeface="楷体" panose="02010609060101010101" charset="-122"/>
                <a:sym typeface="+mn-ea"/>
              </a:rPr>
              <a:t>it</a:t>
            </a:r>
            <a:r>
              <a:rPr lang="en-US" altLang="zh-CN" sz="4800" b="1" smtClean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</a:t>
            </a:r>
            <a:r>
              <a:rPr lang="zh-CN" altLang="en-US" sz="4800" b="1" smtClean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作形式宾语</a:t>
            </a:r>
            <a:endParaRPr lang="en-US" altLang="zh-CN" sz="4800" b="1" smtClean="0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en-US" sz="2800" b="1">
              <a:solidFill>
                <a:sysClr val="windowText" lastClr="000000"/>
              </a:solidFill>
              <a:latin typeface="Times New Roman" panose="02020603050405020304" charset="0"/>
              <a:ea typeface="Arial" panose="020B0604020202020204" pitchFamily="34" charset="0"/>
              <a:cs typeface="Times New Roman" panose="02020603050405020304" charset="0"/>
              <a:sym typeface="+mn-ea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en-US" sz="4400" b="1">
                <a:solidFill>
                  <a:srgbClr val="FF0000"/>
                </a:solidFill>
                <a:latin typeface="+mj-ea"/>
                <a:ea typeface="+mj-ea"/>
                <a:cs typeface="华文中宋" panose="02010600040101010101" charset="-122"/>
                <a:sym typeface="+mn-ea"/>
              </a:rPr>
              <a:t>用法：</a:t>
            </a:r>
            <a:r>
              <a:rPr lang="zh-CN" altLang="en-US" sz="3200" b="1">
                <a:solidFill>
                  <a:sysClr val="windowText" lastClr="00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当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不定式</a:t>
            </a:r>
            <a:r>
              <a:rPr lang="zh-CN" altLang="en-US" sz="3200" b="1">
                <a:solidFill>
                  <a:sysClr val="windowText" lastClr="00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、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动名词</a:t>
            </a:r>
            <a:r>
              <a:rPr lang="zh-CN" altLang="en-US" sz="3200" b="1">
                <a:solidFill>
                  <a:sysClr val="windowText" lastClr="00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或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从句</a:t>
            </a:r>
            <a:r>
              <a:rPr lang="zh-CN" altLang="en-US" sz="3200" b="1">
                <a:solidFill>
                  <a:sysClr val="windowText" lastClr="00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在某个句子中作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宾语</a:t>
            </a:r>
            <a:r>
              <a:rPr lang="zh-CN" altLang="en-US" sz="3200" b="1">
                <a:solidFill>
                  <a:sysClr val="windowText" lastClr="00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时，为了保持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句子的结构平衡</a:t>
            </a:r>
            <a:r>
              <a:rPr lang="zh-CN" altLang="en-US" sz="3200" b="1">
                <a:solidFill>
                  <a:sysClr val="windowText" lastClr="00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，常用</a:t>
            </a:r>
            <a:r>
              <a:rPr lang="en-US" altLang="zh-CN" sz="3200" b="1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it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作为形式宾语</a:t>
            </a:r>
            <a:r>
              <a:rPr lang="zh-CN" altLang="en-US" sz="3200" b="1">
                <a:solidFill>
                  <a:sysClr val="windowText" lastClr="00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，而将真正的宾语放到句子后部去。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（it 没有</a:t>
            </a:r>
            <a:r>
              <a:rPr lang="zh-CN" altLang="en-US" sz="3600" b="1">
                <a:solidFill>
                  <a:schemeClr val="tx1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具体的意义</a:t>
            </a:r>
            <a:r>
              <a:rPr lang="zh-CN" altLang="en-US" sz="3600" b="1">
                <a:solidFill>
                  <a:sysClr val="windowText" lastClr="00000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，仅用于维持句子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结构平衡</a:t>
            </a:r>
            <a:r>
              <a:rPr lang="zh-CN" altLang="en-US" sz="3600" b="1">
                <a:solidFill>
                  <a:sysClr val="windowText" lastClr="00000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。</a:t>
            </a:r>
            <a:r>
              <a:rPr lang="en-US" altLang="zh-CN" sz="3600" b="1">
                <a:solidFill>
                  <a:sysClr val="windowText" lastClr="00000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)</a:t>
            </a:r>
            <a:endParaRPr lang="en-US" altLang="zh-CN" sz="3600" b="1">
              <a:solidFill>
                <a:sysClr val="windowText" lastClr="000000"/>
              </a:solidFill>
              <a:latin typeface="Times New Roman" panose="02020603050405020304" charset="0"/>
              <a:ea typeface="Arial" panose="020B0604020202020204" pitchFamily="34" charset="0"/>
              <a:cs typeface="Times New Roman" panose="02020603050405020304" charset="0"/>
              <a:sym typeface="+mn-ea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en-US" altLang="zh-CN" sz="3600" b="1">
                <a:solidFill>
                  <a:sysClr val="windowText" lastClr="00000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   </a:t>
            </a:r>
            <a:endParaRPr lang="en-US" altLang="zh-CN" sz="3600" b="1">
              <a:solidFill>
                <a:sysClr val="windowText" lastClr="000000"/>
              </a:solidFill>
              <a:latin typeface="Times New Roman" panose="02020603050405020304" charset="0"/>
              <a:ea typeface="Arial" panose="020B0604020202020204" pitchFamily="34" charset="0"/>
              <a:cs typeface="Times New Roman" panose="02020603050405020304" charset="0"/>
              <a:sym typeface="+mn-ea"/>
            </a:endParaRPr>
          </a:p>
          <a:p>
            <a:pPr indent="0" algn="l"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ysClr val="windowText" lastClr="00000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构成</a:t>
            </a:r>
            <a:r>
              <a:rPr lang="zh-CN" altLang="en-US" sz="4000" b="1">
                <a:solidFill>
                  <a:srgbClr val="FF000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结构</a:t>
            </a:r>
            <a:r>
              <a:rPr lang="zh-CN" altLang="en-US" sz="3600" b="1">
                <a:solidFill>
                  <a:sysClr val="windowText" lastClr="00000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为：</a:t>
            </a:r>
            <a:endParaRPr lang="zh-CN" altLang="en-US" sz="36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ctr">
              <a:buFont typeface="Arial" panose="020B0604020202020204" pitchFamily="34" charset="0"/>
            </a:pPr>
            <a:r>
              <a:rPr lang="en-US" altLang="zh-CN" sz="3600" b="1">
                <a:solidFill>
                  <a:srgbClr val="0070C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   </a:t>
            </a:r>
            <a:r>
              <a:rPr lang="zh-CN" altLang="en-US" sz="4800" b="1" u="sng">
                <a:solidFill>
                  <a:srgbClr val="0070C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动词</a:t>
            </a:r>
            <a:r>
              <a:rPr lang="en-US" altLang="zh-CN" sz="4800" b="1" u="sng">
                <a:solidFill>
                  <a:srgbClr val="0070C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+it+</a:t>
            </a:r>
            <a:r>
              <a:rPr lang="zh-CN" altLang="en-US" sz="4800" b="1" u="sng">
                <a:solidFill>
                  <a:srgbClr val="0070C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宾语补足语</a:t>
            </a:r>
            <a:r>
              <a:rPr lang="en-US" altLang="zh-CN" sz="4800" b="1" u="sng">
                <a:solidFill>
                  <a:srgbClr val="0070C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+</a:t>
            </a:r>
            <a:r>
              <a:rPr lang="zh-CN" altLang="en-US" sz="4800" b="1" u="sng">
                <a:solidFill>
                  <a:srgbClr val="0070C0"/>
                </a:solidFill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  <a:sym typeface="+mn-ea"/>
              </a:rPr>
              <a:t>真正的宾语</a:t>
            </a:r>
            <a:endParaRPr lang="zh-CN" altLang="en-US" sz="4800" b="1" u="sng">
              <a:solidFill>
                <a:srgbClr val="0070C0"/>
              </a:solidFill>
              <a:latin typeface="Times New Roman" panose="02020603050405020304" charset="0"/>
              <a:ea typeface="Arial" panose="020B0604020202020204" pitchFamily="3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34"/>
          <p:cNvSpPr/>
          <p:nvPr/>
        </p:nvSpPr>
        <p:spPr bwMode="auto">
          <a:xfrm>
            <a:off x="5207000" y="3037417"/>
            <a:ext cx="364067" cy="319616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l" t="t" r="r" b="b"/>
            <a:pathLst>
              <a:path w="136" h="120">
                <a:moveTo>
                  <a:pt x="136" y="48"/>
                </a:moveTo>
                <a:cubicBezTo>
                  <a:pt x="136" y="22"/>
                  <a:pt x="106" y="0"/>
                  <a:pt x="68" y="0"/>
                </a:cubicBezTo>
                <a:cubicBezTo>
                  <a:pt x="31" y="0"/>
                  <a:pt x="0" y="22"/>
                  <a:pt x="0" y="48"/>
                </a:cubicBezTo>
                <a:cubicBezTo>
                  <a:pt x="0" y="67"/>
                  <a:pt x="15" y="83"/>
                  <a:pt x="37" y="91"/>
                </a:cubicBezTo>
                <a:cubicBezTo>
                  <a:pt x="38" y="96"/>
                  <a:pt x="37" y="106"/>
                  <a:pt x="22" y="120"/>
                </a:cubicBezTo>
                <a:cubicBezTo>
                  <a:pt x="22" y="120"/>
                  <a:pt x="54" y="111"/>
                  <a:pt x="73" y="96"/>
                </a:cubicBezTo>
                <a:cubicBezTo>
                  <a:pt x="108" y="94"/>
                  <a:pt x="136" y="73"/>
                  <a:pt x="136" y="48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291" name="Freeform 64"/>
          <p:cNvSpPr>
            <a:spLocks noEditPoints="1"/>
          </p:cNvSpPr>
          <p:nvPr/>
        </p:nvSpPr>
        <p:spPr bwMode="auto">
          <a:xfrm>
            <a:off x="5226051" y="4229100"/>
            <a:ext cx="328083" cy="313267"/>
          </a:xfrm>
          <a:custGeom>
            <a:avLst/>
            <a:gdLst/>
            <a:ahLst/>
            <a:cxnLst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l" t="t" r="r" b="b"/>
            <a:pathLst>
              <a:path w="133" h="127">
                <a:moveTo>
                  <a:pt x="125" y="0"/>
                </a:moveTo>
                <a:cubicBezTo>
                  <a:pt x="9" y="0"/>
                  <a:pt x="9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91"/>
                  <a:pt x="0" y="91"/>
                  <a:pt x="0" y="91"/>
                </a:cubicBezTo>
                <a:cubicBezTo>
                  <a:pt x="0" y="96"/>
                  <a:pt x="4" y="100"/>
                  <a:pt x="9" y="100"/>
                </a:cubicBezTo>
                <a:cubicBezTo>
                  <a:pt x="53" y="100"/>
                  <a:pt x="53" y="100"/>
                  <a:pt x="53" y="100"/>
                </a:cubicBezTo>
                <a:cubicBezTo>
                  <a:pt x="53" y="100"/>
                  <a:pt x="55" y="118"/>
                  <a:pt x="40" y="118"/>
                </a:cubicBezTo>
                <a:cubicBezTo>
                  <a:pt x="40" y="127"/>
                  <a:pt x="40" y="127"/>
                  <a:pt x="40" y="127"/>
                </a:cubicBezTo>
                <a:cubicBezTo>
                  <a:pt x="53" y="127"/>
                  <a:pt x="53" y="127"/>
                  <a:pt x="53" y="127"/>
                </a:cubicBezTo>
                <a:cubicBezTo>
                  <a:pt x="80" y="127"/>
                  <a:pt x="80" y="127"/>
                  <a:pt x="80" y="127"/>
                </a:cubicBezTo>
                <a:cubicBezTo>
                  <a:pt x="94" y="127"/>
                  <a:pt x="94" y="127"/>
                  <a:pt x="94" y="127"/>
                </a:cubicBezTo>
                <a:cubicBezTo>
                  <a:pt x="94" y="118"/>
                  <a:pt x="94" y="118"/>
                  <a:pt x="94" y="118"/>
                </a:cubicBezTo>
                <a:cubicBezTo>
                  <a:pt x="78" y="118"/>
                  <a:pt x="80" y="100"/>
                  <a:pt x="80" y="100"/>
                </a:cubicBezTo>
                <a:cubicBezTo>
                  <a:pt x="125" y="100"/>
                  <a:pt x="125" y="100"/>
                  <a:pt x="125" y="100"/>
                </a:cubicBezTo>
                <a:cubicBezTo>
                  <a:pt x="129" y="100"/>
                  <a:pt x="133" y="96"/>
                  <a:pt x="133" y="91"/>
                </a:cubicBezTo>
                <a:cubicBezTo>
                  <a:pt x="133" y="9"/>
                  <a:pt x="133" y="9"/>
                  <a:pt x="133" y="9"/>
                </a:cubicBezTo>
                <a:cubicBezTo>
                  <a:pt x="133" y="4"/>
                  <a:pt x="129" y="0"/>
                  <a:pt x="125" y="0"/>
                </a:cubicBezTo>
                <a:close/>
                <a:moveTo>
                  <a:pt x="60" y="89"/>
                </a:moveTo>
                <a:cubicBezTo>
                  <a:pt x="60" y="85"/>
                  <a:pt x="63" y="82"/>
                  <a:pt x="67" y="82"/>
                </a:cubicBezTo>
                <a:cubicBezTo>
                  <a:pt x="72" y="82"/>
                  <a:pt x="75" y="85"/>
                  <a:pt x="75" y="89"/>
                </a:cubicBezTo>
                <a:cubicBezTo>
                  <a:pt x="75" y="94"/>
                  <a:pt x="72" y="97"/>
                  <a:pt x="67" y="97"/>
                </a:cubicBezTo>
                <a:cubicBezTo>
                  <a:pt x="63" y="97"/>
                  <a:pt x="60" y="94"/>
                  <a:pt x="60" y="89"/>
                </a:cubicBezTo>
                <a:close/>
                <a:moveTo>
                  <a:pt x="124" y="79"/>
                </a:moveTo>
                <a:cubicBezTo>
                  <a:pt x="10" y="79"/>
                  <a:pt x="10" y="79"/>
                  <a:pt x="10" y="79"/>
                </a:cubicBezTo>
                <a:cubicBezTo>
                  <a:pt x="10" y="10"/>
                  <a:pt x="10" y="10"/>
                  <a:pt x="10" y="10"/>
                </a:cubicBezTo>
                <a:cubicBezTo>
                  <a:pt x="124" y="10"/>
                  <a:pt x="124" y="10"/>
                  <a:pt x="124" y="10"/>
                </a:cubicBezTo>
                <a:lnTo>
                  <a:pt x="124" y="7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292" name="Freeform 110"/>
          <p:cNvSpPr/>
          <p:nvPr/>
        </p:nvSpPr>
        <p:spPr bwMode="auto">
          <a:xfrm>
            <a:off x="6879167" y="4311651"/>
            <a:ext cx="80433" cy="80433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</a:cxnLst>
            <a:rect l="l" t="t" r="r" b="b"/>
            <a:pathLst>
              <a:path w="41" h="41">
                <a:moveTo>
                  <a:pt x="0" y="39"/>
                </a:moveTo>
                <a:lnTo>
                  <a:pt x="3" y="41"/>
                </a:lnTo>
                <a:lnTo>
                  <a:pt x="41" y="3"/>
                </a:lnTo>
                <a:lnTo>
                  <a:pt x="39" y="0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293" name="Freeform 111"/>
          <p:cNvSpPr/>
          <p:nvPr/>
        </p:nvSpPr>
        <p:spPr bwMode="auto">
          <a:xfrm>
            <a:off x="6860117" y="4290484"/>
            <a:ext cx="88900" cy="91016"/>
          </a:xfrm>
          <a:custGeom>
            <a:avLst/>
            <a:gdLst/>
            <a:ahLst/>
            <a:cxnLst>
              <a:cxn ang="0">
                <a:pos x="2147483646" y="0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rect l="l" t="t" r="r" b="b"/>
            <a:pathLst>
              <a:path w="44" h="46">
                <a:moveTo>
                  <a:pt x="37" y="0"/>
                </a:moveTo>
                <a:lnTo>
                  <a:pt x="0" y="39"/>
                </a:lnTo>
                <a:lnTo>
                  <a:pt x="6" y="46"/>
                </a:lnTo>
                <a:lnTo>
                  <a:pt x="44" y="8"/>
                </a:lnTo>
                <a:lnTo>
                  <a:pt x="37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294" name="Freeform 112"/>
          <p:cNvSpPr/>
          <p:nvPr/>
        </p:nvSpPr>
        <p:spPr bwMode="auto">
          <a:xfrm>
            <a:off x="6843184" y="4277784"/>
            <a:ext cx="84667" cy="82549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</a:cxnLst>
            <a:rect l="l" t="t" r="r" b="b"/>
            <a:pathLst>
              <a:path w="42" h="42">
                <a:moveTo>
                  <a:pt x="0" y="38"/>
                </a:moveTo>
                <a:lnTo>
                  <a:pt x="4" y="42"/>
                </a:lnTo>
                <a:lnTo>
                  <a:pt x="42" y="4"/>
                </a:lnTo>
                <a:lnTo>
                  <a:pt x="38" y="0"/>
                </a:lnTo>
                <a:lnTo>
                  <a:pt x="0" y="3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295" name="Freeform 113"/>
          <p:cNvSpPr/>
          <p:nvPr/>
        </p:nvSpPr>
        <p:spPr bwMode="auto">
          <a:xfrm>
            <a:off x="6822017" y="4360333"/>
            <a:ext cx="57149" cy="55033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l" t="t" r="r" b="b"/>
            <a:pathLst>
              <a:path w="28" h="28">
                <a:moveTo>
                  <a:pt x="28" y="20"/>
                </a:moveTo>
                <a:lnTo>
                  <a:pt x="8" y="0"/>
                </a:lnTo>
                <a:lnTo>
                  <a:pt x="0" y="20"/>
                </a:lnTo>
                <a:lnTo>
                  <a:pt x="9" y="28"/>
                </a:lnTo>
                <a:lnTo>
                  <a:pt x="28" y="2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296" name="Freeform 114"/>
          <p:cNvSpPr/>
          <p:nvPr/>
        </p:nvSpPr>
        <p:spPr bwMode="auto">
          <a:xfrm>
            <a:off x="6807200" y="4404784"/>
            <a:ext cx="29633" cy="25400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</a:cxnLst>
            <a:rect l="l" t="t" r="r" b="b"/>
            <a:pathLst>
              <a:path w="14" h="13">
                <a:moveTo>
                  <a:pt x="0" y="13"/>
                </a:moveTo>
                <a:lnTo>
                  <a:pt x="14" y="6"/>
                </a:lnTo>
                <a:lnTo>
                  <a:pt x="6" y="0"/>
                </a:lnTo>
                <a:lnTo>
                  <a:pt x="0" y="13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297" name="Freeform 115"/>
          <p:cNvSpPr/>
          <p:nvPr/>
        </p:nvSpPr>
        <p:spPr bwMode="auto">
          <a:xfrm>
            <a:off x="6925733" y="4256617"/>
            <a:ext cx="57151" cy="57149"/>
          </a:xfrm>
          <a:custGeom>
            <a:avLst/>
            <a:gdLst/>
            <a:ahLst/>
            <a:cxnLst>
              <a:cxn ang="0">
                <a:pos x="2147483646" y="0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rect l="l" t="t" r="r" b="b"/>
            <a:pathLst>
              <a:path w="28" h="28">
                <a:moveTo>
                  <a:pt x="7" y="0"/>
                </a:moveTo>
                <a:lnTo>
                  <a:pt x="0" y="8"/>
                </a:lnTo>
                <a:lnTo>
                  <a:pt x="20" y="28"/>
                </a:lnTo>
                <a:lnTo>
                  <a:pt x="28" y="20"/>
                </a:lnTo>
                <a:lnTo>
                  <a:pt x="7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298" name="Freeform 116"/>
          <p:cNvSpPr/>
          <p:nvPr/>
        </p:nvSpPr>
        <p:spPr bwMode="auto">
          <a:xfrm>
            <a:off x="6669617" y="4229100"/>
            <a:ext cx="224367" cy="273051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l" t="t" r="r" b="b"/>
            <a:pathLst>
              <a:path w="112" h="136">
                <a:moveTo>
                  <a:pt x="104" y="101"/>
                </a:moveTo>
                <a:lnTo>
                  <a:pt x="83" y="101"/>
                </a:lnTo>
                <a:lnTo>
                  <a:pt x="83" y="129"/>
                </a:lnTo>
                <a:lnTo>
                  <a:pt x="7" y="129"/>
                </a:lnTo>
                <a:lnTo>
                  <a:pt x="7" y="32"/>
                </a:lnTo>
                <a:lnTo>
                  <a:pt x="104" y="32"/>
                </a:lnTo>
                <a:lnTo>
                  <a:pt x="104" y="40"/>
                </a:lnTo>
                <a:lnTo>
                  <a:pt x="112" y="32"/>
                </a:lnTo>
                <a:lnTo>
                  <a:pt x="112" y="6"/>
                </a:lnTo>
                <a:lnTo>
                  <a:pt x="97" y="6"/>
                </a:lnTo>
                <a:lnTo>
                  <a:pt x="97" y="20"/>
                </a:lnTo>
                <a:lnTo>
                  <a:pt x="95" y="20"/>
                </a:lnTo>
                <a:lnTo>
                  <a:pt x="95" y="0"/>
                </a:lnTo>
                <a:lnTo>
                  <a:pt x="89" y="0"/>
                </a:lnTo>
                <a:lnTo>
                  <a:pt x="89" y="20"/>
                </a:lnTo>
                <a:lnTo>
                  <a:pt x="87" y="20"/>
                </a:lnTo>
                <a:lnTo>
                  <a:pt x="87" y="6"/>
                </a:lnTo>
                <a:lnTo>
                  <a:pt x="79" y="6"/>
                </a:lnTo>
                <a:lnTo>
                  <a:pt x="79" y="20"/>
                </a:lnTo>
                <a:lnTo>
                  <a:pt x="76" y="20"/>
                </a:lnTo>
                <a:lnTo>
                  <a:pt x="76" y="0"/>
                </a:lnTo>
                <a:lnTo>
                  <a:pt x="72" y="0"/>
                </a:lnTo>
                <a:lnTo>
                  <a:pt x="72" y="20"/>
                </a:lnTo>
                <a:lnTo>
                  <a:pt x="68" y="20"/>
                </a:lnTo>
                <a:lnTo>
                  <a:pt x="68" y="6"/>
                </a:lnTo>
                <a:lnTo>
                  <a:pt x="60" y="6"/>
                </a:lnTo>
                <a:lnTo>
                  <a:pt x="60" y="20"/>
                </a:lnTo>
                <a:lnTo>
                  <a:pt x="57" y="20"/>
                </a:lnTo>
                <a:lnTo>
                  <a:pt x="57" y="0"/>
                </a:lnTo>
                <a:lnTo>
                  <a:pt x="53" y="0"/>
                </a:lnTo>
                <a:lnTo>
                  <a:pt x="53" y="20"/>
                </a:lnTo>
                <a:lnTo>
                  <a:pt x="51" y="20"/>
                </a:lnTo>
                <a:lnTo>
                  <a:pt x="51" y="6"/>
                </a:lnTo>
                <a:lnTo>
                  <a:pt x="43" y="6"/>
                </a:lnTo>
                <a:lnTo>
                  <a:pt x="43" y="20"/>
                </a:lnTo>
                <a:lnTo>
                  <a:pt x="40" y="20"/>
                </a:lnTo>
                <a:lnTo>
                  <a:pt x="40" y="0"/>
                </a:lnTo>
                <a:lnTo>
                  <a:pt x="35" y="0"/>
                </a:lnTo>
                <a:lnTo>
                  <a:pt x="35" y="20"/>
                </a:lnTo>
                <a:lnTo>
                  <a:pt x="32" y="20"/>
                </a:lnTo>
                <a:lnTo>
                  <a:pt x="32" y="6"/>
                </a:lnTo>
                <a:lnTo>
                  <a:pt x="25" y="6"/>
                </a:lnTo>
                <a:lnTo>
                  <a:pt x="25" y="20"/>
                </a:lnTo>
                <a:lnTo>
                  <a:pt x="23" y="20"/>
                </a:lnTo>
                <a:lnTo>
                  <a:pt x="23" y="0"/>
                </a:lnTo>
                <a:lnTo>
                  <a:pt x="17" y="0"/>
                </a:lnTo>
                <a:lnTo>
                  <a:pt x="17" y="20"/>
                </a:lnTo>
                <a:lnTo>
                  <a:pt x="15" y="20"/>
                </a:lnTo>
                <a:lnTo>
                  <a:pt x="15" y="6"/>
                </a:lnTo>
                <a:lnTo>
                  <a:pt x="0" y="6"/>
                </a:lnTo>
                <a:lnTo>
                  <a:pt x="0" y="24"/>
                </a:lnTo>
                <a:lnTo>
                  <a:pt x="0" y="28"/>
                </a:lnTo>
                <a:lnTo>
                  <a:pt x="0" y="136"/>
                </a:lnTo>
                <a:lnTo>
                  <a:pt x="89" y="136"/>
                </a:lnTo>
                <a:lnTo>
                  <a:pt x="112" y="110"/>
                </a:lnTo>
                <a:lnTo>
                  <a:pt x="112" y="84"/>
                </a:lnTo>
                <a:lnTo>
                  <a:pt x="104" y="92"/>
                </a:lnTo>
                <a:lnTo>
                  <a:pt x="104" y="10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299" name="Rectangle 117"/>
          <p:cNvSpPr/>
          <p:nvPr/>
        </p:nvSpPr>
        <p:spPr>
          <a:xfrm>
            <a:off x="6707717" y="4320117"/>
            <a:ext cx="88900" cy="14816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>
            <a:no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>
              <a:solidFill>
                <a:srgbClr val="0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300" name="Rectangle 118"/>
          <p:cNvSpPr/>
          <p:nvPr/>
        </p:nvSpPr>
        <p:spPr>
          <a:xfrm>
            <a:off x="6707717" y="4353984"/>
            <a:ext cx="88900" cy="12700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>
            <a:no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>
              <a:solidFill>
                <a:srgbClr val="0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301" name="Rectangle 119"/>
          <p:cNvSpPr/>
          <p:nvPr/>
        </p:nvSpPr>
        <p:spPr>
          <a:xfrm>
            <a:off x="6707717" y="4389967"/>
            <a:ext cx="88900" cy="10584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>
            <a:no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>
              <a:solidFill>
                <a:srgbClr val="0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302" name="Rectangle 120"/>
          <p:cNvSpPr/>
          <p:nvPr/>
        </p:nvSpPr>
        <p:spPr>
          <a:xfrm>
            <a:off x="6707717" y="4421717"/>
            <a:ext cx="88900" cy="14816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>
            <a:no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>
              <a:solidFill>
                <a:srgbClr val="0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303" name="Freeform 126"/>
          <p:cNvSpPr>
            <a:spLocks noEditPoints="1"/>
          </p:cNvSpPr>
          <p:nvPr/>
        </p:nvSpPr>
        <p:spPr bwMode="auto">
          <a:xfrm>
            <a:off x="6860117" y="2842684"/>
            <a:ext cx="162983" cy="264583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l" t="t" r="r" b="b"/>
            <a:pathLst>
              <a:path w="82" h="132">
                <a:moveTo>
                  <a:pt x="0" y="34"/>
                </a:moveTo>
                <a:lnTo>
                  <a:pt x="0" y="132"/>
                </a:lnTo>
                <a:lnTo>
                  <a:pt x="82" y="99"/>
                </a:lnTo>
                <a:lnTo>
                  <a:pt x="82" y="0"/>
                </a:lnTo>
                <a:lnTo>
                  <a:pt x="0" y="34"/>
                </a:lnTo>
                <a:close/>
                <a:moveTo>
                  <a:pt x="76" y="10"/>
                </a:moveTo>
                <a:lnTo>
                  <a:pt x="76" y="94"/>
                </a:lnTo>
                <a:lnTo>
                  <a:pt x="5" y="66"/>
                </a:lnTo>
                <a:lnTo>
                  <a:pt x="5" y="38"/>
                </a:lnTo>
                <a:lnTo>
                  <a:pt x="76" y="10"/>
                </a:lnTo>
                <a:close/>
                <a:moveTo>
                  <a:pt x="5" y="70"/>
                </a:moveTo>
                <a:lnTo>
                  <a:pt x="73" y="96"/>
                </a:lnTo>
                <a:lnTo>
                  <a:pt x="5" y="124"/>
                </a:lnTo>
                <a:lnTo>
                  <a:pt x="5" y="7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304" name="Freeform 127"/>
          <p:cNvSpPr/>
          <p:nvPr/>
        </p:nvSpPr>
        <p:spPr bwMode="auto">
          <a:xfrm>
            <a:off x="6678084" y="2842684"/>
            <a:ext cx="160867" cy="264583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0"/>
              </a:cxn>
              <a:cxn ang="0">
                <a:pos x="0" y="2147483646"/>
              </a:cxn>
            </a:cxnLst>
            <a:rect l="l" t="t" r="r" b="b"/>
            <a:pathLst>
              <a:path w="81" h="132">
                <a:moveTo>
                  <a:pt x="0" y="99"/>
                </a:moveTo>
                <a:lnTo>
                  <a:pt x="81" y="132"/>
                </a:lnTo>
                <a:lnTo>
                  <a:pt x="81" y="34"/>
                </a:lnTo>
                <a:lnTo>
                  <a:pt x="0" y="0"/>
                </a:lnTo>
                <a:lnTo>
                  <a:pt x="0" y="9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305" name="Freeform 128"/>
          <p:cNvSpPr>
            <a:spLocks noEditPoints="1"/>
          </p:cNvSpPr>
          <p:nvPr/>
        </p:nvSpPr>
        <p:spPr bwMode="auto">
          <a:xfrm>
            <a:off x="6686551" y="2762251"/>
            <a:ext cx="334433" cy="131233"/>
          </a:xfrm>
          <a:custGeom>
            <a:avLst/>
            <a:gdLst/>
            <a:ahLst/>
            <a:cxnLst>
              <a:cxn ang="0">
                <a:pos x="2147483646" y="0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l" t="t" r="r" b="b"/>
            <a:pathLst>
              <a:path w="166" h="66">
                <a:moveTo>
                  <a:pt x="82" y="0"/>
                </a:moveTo>
                <a:lnTo>
                  <a:pt x="0" y="32"/>
                </a:lnTo>
                <a:lnTo>
                  <a:pt x="80" y="66"/>
                </a:lnTo>
                <a:lnTo>
                  <a:pt x="166" y="32"/>
                </a:lnTo>
                <a:lnTo>
                  <a:pt x="82" y="0"/>
                </a:lnTo>
                <a:close/>
                <a:moveTo>
                  <a:pt x="82" y="6"/>
                </a:moveTo>
                <a:lnTo>
                  <a:pt x="151" y="32"/>
                </a:lnTo>
                <a:lnTo>
                  <a:pt x="82" y="59"/>
                </a:lnTo>
                <a:lnTo>
                  <a:pt x="82" y="6"/>
                </a:lnTo>
                <a:close/>
                <a:moveTo>
                  <a:pt x="78" y="7"/>
                </a:moveTo>
                <a:lnTo>
                  <a:pt x="78" y="59"/>
                </a:lnTo>
                <a:lnTo>
                  <a:pt x="15" y="32"/>
                </a:lnTo>
                <a:lnTo>
                  <a:pt x="78" y="7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sz="2400"/>
          </a:p>
        </p:txBody>
      </p:sp>
      <p:sp>
        <p:nvSpPr>
          <p:cNvPr id="12306" name="文本框 18"/>
          <p:cNvSpPr txBox="1"/>
          <p:nvPr/>
        </p:nvSpPr>
        <p:spPr>
          <a:xfrm>
            <a:off x="3500755" y="-125095"/>
            <a:ext cx="5743575" cy="119888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4800" b="1" spc="0">
                <a:solidFill>
                  <a:srgbClr val="41719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ea typeface="微软雅黑" panose="020B0503020204020204" charset="-122"/>
              </a:rPr>
              <a:t>It</a:t>
            </a:r>
            <a:r>
              <a:rPr lang="zh-CN" altLang="en-US" sz="4800" b="1" spc="0">
                <a:solidFill>
                  <a:srgbClr val="41719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微软雅黑" panose="020B0503020204020204" charset="-122"/>
              </a:rPr>
              <a:t>作形式宾语条件：</a:t>
            </a:r>
            <a:endParaRPr lang="zh-CN" altLang="en-US" sz="4800" b="1" spc="0">
              <a:solidFill>
                <a:srgbClr val="41719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anose="02010600030101010101" pitchFamily="2" charset="-122"/>
              <a:ea typeface="微软雅黑" panose="020B0503020204020204" charset="-122"/>
            </a:endParaRPr>
          </a:p>
        </p:txBody>
      </p:sp>
      <p:sp>
        <p:nvSpPr>
          <p:cNvPr id="12307" name="左大括号 24"/>
          <p:cNvSpPr/>
          <p:nvPr/>
        </p:nvSpPr>
        <p:spPr>
          <a:xfrm>
            <a:off x="6426200" y="1295400"/>
            <a:ext cx="654051" cy="2307167"/>
          </a:xfrm>
          <a:prstGeom prst="leftBrace">
            <a:avLst>
              <a:gd name="adj1" fmla="val 8329"/>
              <a:gd name="adj2" fmla="val 50000"/>
            </a:avLst>
          </a:prstGeom>
          <a:noFill/>
          <a:ln w="57150">
            <a:solidFill>
              <a:srgbClr val="69C293"/>
            </a:solidFill>
            <a:miter lim="800000"/>
          </a:ln>
        </p:spPr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buFont typeface="Arial" panose="020B0604020202020204"/>
            </a:pPr>
            <a:endParaRPr lang="zh-CN" altLang="en-US" sz="2400"/>
          </a:p>
        </p:txBody>
      </p:sp>
      <p:sp>
        <p:nvSpPr>
          <p:cNvPr id="12308" name="TextBox 3"/>
          <p:cNvSpPr/>
          <p:nvPr/>
        </p:nvSpPr>
        <p:spPr>
          <a:xfrm>
            <a:off x="1265767" y="3522133"/>
            <a:ext cx="1322917" cy="666115"/>
          </a:xfrm>
          <a:prstGeom prst="rect">
            <a:avLst/>
          </a:prstGeom>
          <a:solidFill>
            <a:srgbClr val="41719C"/>
          </a:solidFill>
          <a:ln w="28575">
            <a:noFill/>
            <a:miter lim="800000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914400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3735" b="1">
                <a:solidFill>
                  <a:schemeClr val="bg1"/>
                </a:solidFill>
                <a:latin typeface="Times New Roman" panose="02020603050405020304" charset="0"/>
                <a:ea typeface="Times New Roman" panose="02020603050405020304" charset="0"/>
              </a:rPr>
              <a:t>条件</a:t>
            </a:r>
            <a:endParaRPr lang="en-US" altLang="zh-CN" sz="3735" b="1">
              <a:solidFill>
                <a:schemeClr val="bg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12309" name="TextBox 3"/>
          <p:cNvSpPr/>
          <p:nvPr/>
        </p:nvSpPr>
        <p:spPr>
          <a:xfrm>
            <a:off x="3403600" y="2065867"/>
            <a:ext cx="3189817" cy="666115"/>
          </a:xfrm>
          <a:prstGeom prst="rect">
            <a:avLst/>
          </a:prstGeom>
          <a:solidFill>
            <a:srgbClr val="A2D3A6"/>
          </a:solidFill>
          <a:ln w="28575">
            <a:noFill/>
            <a:miter lim="800000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914400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3735" b="1">
                <a:solidFill>
                  <a:srgbClr val="002060"/>
                </a:solidFill>
                <a:latin typeface="Times New Roman" panose="02020603050405020304" charset="0"/>
                <a:ea typeface="Times New Roman" panose="02020603050405020304" charset="0"/>
              </a:rPr>
              <a:t>真正的宾语是</a:t>
            </a:r>
            <a:endParaRPr lang="en-US" altLang="zh-CN" sz="3735" b="1">
              <a:solidFill>
                <a:srgbClr val="00206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12310" name="TextBox 3"/>
          <p:cNvSpPr/>
          <p:nvPr/>
        </p:nvSpPr>
        <p:spPr>
          <a:xfrm>
            <a:off x="3403600" y="5086351"/>
            <a:ext cx="3357033" cy="666115"/>
          </a:xfrm>
          <a:prstGeom prst="rect">
            <a:avLst/>
          </a:prstGeom>
          <a:solidFill>
            <a:srgbClr val="A2D3A6"/>
          </a:solidFill>
          <a:ln w="28575">
            <a:noFill/>
            <a:miter lim="800000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914400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3735" b="1">
                <a:solidFill>
                  <a:srgbClr val="002060"/>
                </a:solidFill>
                <a:latin typeface="Times New Roman" panose="02020603050405020304" charset="0"/>
                <a:ea typeface="Times New Roman" panose="02020603050405020304" charset="0"/>
              </a:rPr>
              <a:t>有宾语补足语</a:t>
            </a:r>
            <a:endParaRPr lang="en-US" altLang="zh-CN" sz="3735" b="1">
              <a:solidFill>
                <a:srgbClr val="00206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12311" name="左大括号 23"/>
          <p:cNvSpPr/>
          <p:nvPr/>
        </p:nvSpPr>
        <p:spPr>
          <a:xfrm>
            <a:off x="2559051" y="2448984"/>
            <a:ext cx="768349" cy="2986616"/>
          </a:xfrm>
          <a:prstGeom prst="leftBrace">
            <a:avLst>
              <a:gd name="adj1" fmla="val 8332"/>
              <a:gd name="adj2" fmla="val 50000"/>
            </a:avLst>
          </a:prstGeom>
          <a:noFill/>
          <a:ln w="57150">
            <a:solidFill>
              <a:srgbClr val="41719C"/>
            </a:solidFill>
            <a:miter lim="800000"/>
          </a:ln>
        </p:spPr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buFont typeface="Arial" panose="020B0604020202020204"/>
            </a:pPr>
            <a:endParaRPr lang="zh-CN" altLang="en-US" sz="2400"/>
          </a:p>
        </p:txBody>
      </p:sp>
      <p:sp>
        <p:nvSpPr>
          <p:cNvPr id="12312" name="矩形: 圆角 25"/>
          <p:cNvSpPr/>
          <p:nvPr/>
        </p:nvSpPr>
        <p:spPr>
          <a:xfrm>
            <a:off x="7112000" y="973667"/>
            <a:ext cx="1686984" cy="821267"/>
          </a:xfrm>
          <a:prstGeom prst="roundRect">
            <a:avLst/>
          </a:prstGeom>
          <a:solidFill>
            <a:srgbClr val="3CB191"/>
          </a:solidFill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>
              <a:buFont typeface="Arial" panose="020B0604020202020204"/>
            </a:pPr>
            <a:r>
              <a:rPr lang="zh-CN" altLang="en-US" sz="3200" b="1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不定式</a:t>
            </a:r>
            <a:endParaRPr lang="zh-CN" altLang="en-US" sz="3200" b="1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12313" name="矩形: 圆角 26"/>
          <p:cNvSpPr/>
          <p:nvPr/>
        </p:nvSpPr>
        <p:spPr>
          <a:xfrm>
            <a:off x="7160684" y="1934633"/>
            <a:ext cx="1686983" cy="819151"/>
          </a:xfrm>
          <a:prstGeom prst="roundRect">
            <a:avLst/>
          </a:prstGeom>
          <a:solidFill>
            <a:srgbClr val="3CB191"/>
          </a:solidFill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>
              <a:buFont typeface="Arial" panose="020B0604020202020204"/>
            </a:pPr>
            <a:r>
              <a:rPr lang="zh-CN" altLang="en-US" sz="3200" b="1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动名词</a:t>
            </a:r>
            <a:endParaRPr lang="zh-CN" altLang="en-US" sz="3200" b="1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12314" name="矩形: 圆角 27"/>
          <p:cNvSpPr/>
          <p:nvPr/>
        </p:nvSpPr>
        <p:spPr>
          <a:xfrm>
            <a:off x="7181851" y="2893484"/>
            <a:ext cx="1684867" cy="821267"/>
          </a:xfrm>
          <a:prstGeom prst="roundRect">
            <a:avLst/>
          </a:prstGeom>
          <a:solidFill>
            <a:srgbClr val="3CB191"/>
          </a:solidFill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buFont typeface="Arial" panose="020B0604020202020204"/>
            </a:pPr>
            <a:r>
              <a:rPr lang="zh-CN" altLang="en-US" sz="3200" b="1" spc="0">
                <a:solidFill>
                  <a:srgbClr val="000000"/>
                </a:solidFill>
                <a:latin typeface="Times New Roman" panose="02020603050405020304" charset="0"/>
                <a:ea typeface="Times New Roman" panose="02020603050405020304" charset="0"/>
              </a:rPr>
              <a:t>从句</a:t>
            </a:r>
            <a:endParaRPr lang="zh-CN" altLang="en-US" sz="3200" b="1">
              <a:solidFill>
                <a:srgbClr val="0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12315" name="TextBox 3"/>
          <p:cNvSpPr/>
          <p:nvPr/>
        </p:nvSpPr>
        <p:spPr>
          <a:xfrm>
            <a:off x="2097617" y="6060017"/>
            <a:ext cx="7948083" cy="583565"/>
          </a:xfrm>
          <a:prstGeom prst="rect">
            <a:avLst/>
          </a:prstGeom>
          <a:solidFill>
            <a:srgbClr val="00B0F0"/>
          </a:solidFill>
          <a:ln w="28575">
            <a:noFill/>
            <a:miter lim="800000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2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zh-CN" altLang="en-US" sz="13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lang="zh-CN" altLang="en-US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3200" b="1">
                <a:solidFill>
                  <a:schemeClr val="bg1"/>
                </a:solidFill>
                <a:latin typeface="Times New Roman" panose="02020603050405020304" charset="0"/>
                <a:ea typeface="Times New Roman" panose="02020603050405020304" charset="0"/>
              </a:rPr>
              <a:t>具备了这两个条件， 形式宾语</a:t>
            </a:r>
            <a:r>
              <a:rPr lang="en-US" altLang="zh-CN" sz="3200" b="1">
                <a:solidFill>
                  <a:schemeClr val="bg1"/>
                </a:solidFill>
                <a:latin typeface="Times New Roman" panose="02020603050405020304" charset="0"/>
                <a:ea typeface="Times New Roman" panose="02020603050405020304" charset="0"/>
              </a:rPr>
              <a:t>it</a:t>
            </a:r>
            <a:r>
              <a:rPr lang="zh-CN" altLang="en-US" sz="3200" b="1">
                <a:solidFill>
                  <a:schemeClr val="bg1"/>
                </a:solidFill>
                <a:latin typeface="Times New Roman" panose="02020603050405020304" charset="0"/>
                <a:ea typeface="Times New Roman" panose="02020603050405020304" charset="0"/>
              </a:rPr>
              <a:t>一定要用。</a:t>
            </a:r>
            <a:endParaRPr lang="zh-CN" altLang="en-US" sz="3200" b="1">
              <a:solidFill>
                <a:schemeClr val="bg1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00185" y="612775"/>
            <a:ext cx="2945765" cy="53301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 anchor="t">
            <a:no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※it 作形式宾语时， 需具备两个条件：</a:t>
            </a:r>
            <a:endParaRPr lang="zh-CN" altLang="en-US" sz="3200"/>
          </a:p>
          <a:p>
            <a:r>
              <a:rPr lang="zh-CN" altLang="en-US"/>
              <a:t> </a:t>
            </a:r>
            <a:endParaRPr lang="zh-CN" altLang="en-US"/>
          </a:p>
          <a:p>
            <a:pPr algn="l">
              <a:buClrTx/>
              <a:buSzTx/>
              <a:buNone/>
            </a:pPr>
            <a:r>
              <a:rPr lang="zh-CN" altLang="en-US" sz="3200">
                <a:latin typeface="Calibri" panose="020F0502020204030204" pitchFamily="34" charset="0"/>
              </a:rPr>
              <a:t>①</a:t>
            </a:r>
            <a:r>
              <a:rPr lang="zh-CN" altLang="en-US" sz="2800" b="1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真正的宾主是不定式、动名词或从句。</a:t>
            </a:r>
            <a:endParaRPr lang="zh-CN" altLang="en-US" sz="2800" b="1" smtClean="0">
              <a:effectLst>
                <a:glow rad="63500">
                  <a:srgbClr val="FFC000">
                    <a:satMod val="175000"/>
                    <a:alpha val="40000"/>
                  </a:srgbClr>
                </a:glo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800" b="1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Calibri" panose="020F0502020204030204" pitchFamily="34" charset="0"/>
                <a:ea typeface="楷体" panose="02010609060101010101" charset="-122"/>
              </a:rPr>
              <a:t>②</a:t>
            </a:r>
            <a:r>
              <a:rPr lang="zh-CN" altLang="en-US" sz="2800" b="1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有宾语补足语</a:t>
            </a:r>
            <a:endParaRPr lang="zh-CN" altLang="en-US" sz="2800" b="1" smtClean="0">
              <a:effectLst>
                <a:glow rad="63500">
                  <a:srgbClr val="FFC000">
                    <a:satMod val="175000"/>
                    <a:alpha val="40000"/>
                  </a:srgbClr>
                </a:glo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algn="l">
              <a:buClrTx/>
              <a:buSzTx/>
              <a:buNone/>
            </a:pPr>
            <a:endParaRPr lang="zh-CN" altLang="en-US" sz="2800" b="1" smtClean="0">
              <a:effectLst>
                <a:glow rad="63500">
                  <a:srgbClr val="FFC000">
                    <a:satMod val="175000"/>
                    <a:alpha val="40000"/>
                  </a:srgbClr>
                </a:glo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algn="just">
              <a:buClrTx/>
              <a:buSzTx/>
              <a:buNone/>
            </a:pPr>
            <a:r>
              <a:rPr lang="zh-CN" altLang="en-US" sz="2800" b="1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具备了这两个条件， 形式宾语it一定要用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7" grpId="0" animBg="1"/>
      <p:bldP spid="12308" grpId="0" animBg="1"/>
      <p:bldP spid="12309" grpId="0" animBg="1"/>
      <p:bldP spid="12310" grpId="0" animBg="1"/>
      <p:bldP spid="12311" grpId="0" animBg="1"/>
      <p:bldP spid="12312" grpId="0" animBg="1"/>
      <p:bldP spid="12313" grpId="0" animBg="1"/>
      <p:bldP spid="12314" grpId="0" animBg="1"/>
      <p:bldP spid="12315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38" name="yt_shape_17538"/>
          <p:cNvSpPr txBox="1"/>
          <p:nvPr/>
        </p:nvSpPr>
        <p:spPr>
          <a:xfrm>
            <a:off x="359985" y="324808"/>
            <a:ext cx="11472186" cy="6287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 eaLnBrk="1" latinLnBrk="0" hangingPunct="0">
              <a:lnSpc>
                <a:spcPct val="140000"/>
              </a:lnSpc>
            </a:pPr>
            <a:r>
              <a:rPr lang="en-US" altLang="zh-CN" sz="3600" b="1" i="0" u="none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1.it作形式宾语代替</a:t>
            </a:r>
            <a:r>
              <a:rPr lang="en-US" altLang="zh-CN" sz="3600" b="1" i="0" u="none" smtClean="0">
                <a:solidFill>
                  <a:srgbClr val="FF0000"/>
                </a:solidFill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动词不定式</a:t>
            </a:r>
            <a:r>
              <a:rPr lang="en-US" altLang="zh-CN" sz="3600" b="1" i="0" u="none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zh-CN" sz="2600" b="1" i="0" u="none">
              <a:solidFill>
                <a:srgbClr val="000000"/>
              </a:solidFill>
              <a:effectLst/>
              <a:latin typeface="Times New Roman" panose="02020603050405020304" pitchFamily="36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en-US" sz="2800" b="1" i="0" u="none" smtClean="0">
                <a:latin typeface="楷体" panose="02010609060101010101" charset="-122"/>
                <a:ea typeface="楷体" panose="02010609060101010101" charset="-122"/>
              </a:rPr>
              <a:t>常用动词不定式作真正宾语的句型：</a:t>
            </a:r>
            <a:r>
              <a:rPr lang="zh-CN" altLang="en-US" sz="2800" b="1" i="0" u="none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动词＋it＋形容词/名词＋（for sb） to do sth</a:t>
            </a:r>
            <a:endParaRPr lang="zh-CN" altLang="en-US" sz="2800" b="1" i="0" u="none" smtClean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algn="l" eaLnBrk="1" latinLnBrk="0">
              <a:lnSpc>
                <a:spcPct val="100000"/>
              </a:lnSpc>
              <a:buClrTx/>
              <a:buSzTx/>
              <a:buFontTx/>
            </a:pP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I find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it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pleasant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to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work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with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him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.</a:t>
            </a:r>
            <a:endParaRPr lang="en-US" altLang="zh-CN" sz="2800" b="0" i="0" u="none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我觉得和他一起工作很愉快。</a:t>
            </a:r>
            <a:endParaRPr lang="zh-CN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eaLnBrk="1" latinLnBrk="0">
              <a:lnSpc>
                <a:spcPct val="100000"/>
              </a:lnSpc>
              <a:buClrTx/>
              <a:buSzTx/>
              <a:buFontTx/>
            </a:pP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He makes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it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a rule never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to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borrow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money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from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others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.</a:t>
            </a:r>
            <a:endParaRPr lang="en-US" altLang="zh-CN" sz="2800" b="0" i="0" u="none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他的规矩是从不向别人借钱。</a:t>
            </a:r>
            <a:endParaRPr lang="zh-CN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He likes to stay up late， so he often feels sleepy， which makes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it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difficult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for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him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to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concentrate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</a:t>
            </a:r>
            <a:r>
              <a:rPr lang="en-US" altLang="zh-CN" sz="2800" i="0" u="none" smtClean="0">
                <a:latin typeface="Comic Sans MS" panose="030F0702030302020204" pitchFamily="66" charset="0"/>
                <a:ea typeface="楷体" panose="02010609060101010101" charset="-122"/>
              </a:rPr>
              <a:t>on</a:t>
            </a:r>
            <a:r>
              <a:rPr lang="en-US" altLang="zh-CN" sz="2800" b="0" i="0" u="none" smtClean="0">
                <a:latin typeface="Comic Sans MS" panose="030F0702030302020204" pitchFamily="66" charset="0"/>
                <a:ea typeface="楷体" panose="02010609060101010101" charset="-122"/>
              </a:rPr>
              <a:t> what he is doing.</a:t>
            </a:r>
            <a:endParaRPr lang="en-US" altLang="zh-CN" sz="2800" b="0" i="0" u="none" smtClean="0">
              <a:latin typeface="Comic Sans MS" panose="030F0702030302020204" pitchFamily="66" charset="0"/>
              <a:ea typeface="楷体" panose="02010609060101010101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zh-CN" sz="2600" b="0" i="0" u="none" spc="15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他喜欢熬夜</a:t>
            </a:r>
            <a:r>
              <a:rPr lang="zh-CN" altLang="zh-CN" sz="2600" b="0" i="0" u="none" spc="15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zh-CN" sz="2600" b="0" i="0" u="none" spc="15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所以他经常感到困倦</a:t>
            </a:r>
            <a:r>
              <a:rPr lang="zh-CN" altLang="zh-CN" sz="2600" b="0" i="0" u="none" spc="15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zh-CN" sz="2600" b="0" i="0" u="none" spc="15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这使他很难集中精力在他正在做的事情上。</a:t>
            </a:r>
            <a:endParaRPr lang="zh-CN" altLang="zh-CN" sz="2600" b="0" i="0" u="none" spc="150">
              <a:solidFill>
                <a:srgbClr val="000000"/>
              </a:solidFill>
              <a:effectLst/>
              <a:latin typeface="Times New Roman" panose="02020603050405020304" pitchFamily="36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46" name="yt_shape_17546"/>
          <p:cNvSpPr txBox="1"/>
          <p:nvPr/>
        </p:nvSpPr>
        <p:spPr>
          <a:xfrm>
            <a:off x="265370" y="650563"/>
            <a:ext cx="11472186" cy="495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 eaLnBrk="1" latinLnBrk="0" hangingPunct="0">
              <a:lnSpc>
                <a:spcPct val="140000"/>
              </a:lnSpc>
              <a:buClrTx/>
              <a:buSzTx/>
              <a:buFontTx/>
            </a:pPr>
            <a:r>
              <a:rPr lang="en-US" altLang="zh-CN" sz="3600" b="1" i="0" u="none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2.it作形式宾语代替</a:t>
            </a:r>
            <a:r>
              <a:rPr lang="en-US" altLang="zh-CN" sz="3600" b="1" i="0" u="none" smtClean="0">
                <a:solidFill>
                  <a:srgbClr val="FF0000"/>
                </a:solidFill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动词－ing形式</a:t>
            </a:r>
            <a:r>
              <a:rPr lang="en-US" altLang="zh-CN" sz="3600" b="1" i="0" u="none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en-US" altLang="zh-CN" sz="3600" b="1" i="0" u="none" smtClean="0">
              <a:effectLst>
                <a:glow rad="63500">
                  <a:srgbClr val="FFC000">
                    <a:satMod val="175000"/>
                    <a:alpha val="40000"/>
                  </a:srgbClr>
                </a:glo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indent="0"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3600" b="1" i="0" u="none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常用动词－ing形式作真正宾语的句型：</a:t>
            </a:r>
            <a:endParaRPr lang="zh-CN" altLang="en-US" sz="3600" b="1" i="0" u="none" smtClean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algn="l" eaLnBrk="1" latinLnBrk="0">
              <a:lnSpc>
                <a:spcPct val="100000"/>
              </a:lnSpc>
              <a:buClrTx/>
              <a:buSzTx/>
              <a:buFontTx/>
            </a:pPr>
            <a:r>
              <a:rPr lang="zh-CN" altLang="en-US" sz="3600" b="1" i="0" u="none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动词＋it＋no good/no use/no value/a waste of time/hard work/worthwhile＋doing sth</a:t>
            </a:r>
            <a:endParaRPr lang="zh-CN" altLang="en-US" sz="3600" b="1" i="0" u="none" smtClean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I think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it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no good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spending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too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much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time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watching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TV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.</a:t>
            </a:r>
            <a:endParaRPr lang="en-US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Times New Roman" panose="02020603050405020304" pitchFamily="36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我认为花太多时间看电视是没有好处的。</a:t>
            </a:r>
            <a:endParaRPr lang="zh-CN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He thought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it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no use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trying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to multiply their number.</a:t>
            </a:r>
            <a:endParaRPr lang="en-US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Times New Roman" panose="02020603050405020304" pitchFamily="36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他认为企图增加它们的数量没有用。</a:t>
            </a:r>
            <a:endParaRPr lang="zh-CN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57" name="yt_shape_17557"/>
          <p:cNvSpPr txBox="1"/>
          <p:nvPr/>
        </p:nvSpPr>
        <p:spPr>
          <a:xfrm>
            <a:off x="886460" y="300355"/>
            <a:ext cx="10443845" cy="5426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 eaLnBrk="1" latinLnBrk="0" hangingPunct="0">
              <a:lnSpc>
                <a:spcPct val="140000"/>
              </a:lnSpc>
            </a:pPr>
            <a:r>
              <a:rPr lang="en-US" altLang="zh-CN" sz="3600" b="1" i="0" u="none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3.it作形式宾语代替</a:t>
            </a:r>
            <a:r>
              <a:rPr lang="en-US" altLang="zh-CN" sz="3600" b="1" i="0" u="none" smtClean="0">
                <a:solidFill>
                  <a:srgbClr val="FF0000"/>
                </a:solidFill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从句</a:t>
            </a:r>
            <a:r>
              <a:rPr lang="en-US" altLang="zh-CN" sz="3600" b="1" i="0" u="none" smtClean="0"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</a:effectLst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en-US" altLang="zh-CN" sz="3600" b="1" i="0" u="none" smtClean="0">
              <a:effectLst>
                <a:glow rad="63500">
                  <a:srgbClr val="FFC000">
                    <a:satMod val="175000"/>
                    <a:alpha val="40000"/>
                  </a:srgbClr>
                </a:glo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indent="0" algn="just" fontAlgn="auto" hangingPunct="0">
              <a:lnSpc>
                <a:spcPct val="150000"/>
              </a:lnSpc>
            </a:pPr>
            <a:r>
              <a:rPr lang="zh-CN" altLang="en-US" sz="2800" b="1" i="0" u="none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（1）</a:t>
            </a:r>
            <a:r>
              <a:rPr lang="zh-CN" altLang="en-US" sz="28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当从句在复合宾语结构中作某些动词（如</a:t>
            </a:r>
            <a:r>
              <a:rPr lang="en-US" altLang="zh-CN" sz="2800" b="1" err="1" smtClean="0">
                <a:solidFill>
                  <a:srgbClr val="FF0000"/>
                </a:solidFill>
                <a:latin typeface="Comic Sans MS" panose="030F0702030302020204" pitchFamily="66" charset="0"/>
                <a:ea typeface="楷体" panose="02010609060101010101" charset="-122"/>
                <a:sym typeface="+mn-ea"/>
              </a:rPr>
              <a:t>think,make, find</a:t>
            </a:r>
            <a:r>
              <a:rPr lang="zh-CN" altLang="en-US" sz="28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等）的宾语时，</a:t>
            </a:r>
            <a:r>
              <a:rPr lang="en-US" altLang="zh-CN" sz="28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it</a:t>
            </a:r>
            <a:r>
              <a:rPr lang="zh-CN" altLang="en-US" sz="2800" b="1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作形式宾语代替从句。</a:t>
            </a:r>
            <a:endParaRPr lang="zh-CN" altLang="en-US" sz="3600" b="1" i="0" u="none" smtClean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We all thought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it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a pity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that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the conference should have been cancelled.</a:t>
            </a:r>
            <a:endParaRPr lang="en-US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Times New Roman" panose="02020603050405020304" pitchFamily="36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会议取消了</a:t>
            </a:r>
            <a:r>
              <a:rPr lang="zh-CN" altLang="zh-CN" sz="2600" b="0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我们都感到很遗憾。</a:t>
            </a:r>
            <a:endParaRPr lang="zh-CN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I find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it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strange </a:t>
            </a:r>
            <a:r>
              <a:rPr lang="en-US" altLang="zh-CN" sz="26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that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 she doesn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en-US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t want to go.</a:t>
            </a:r>
            <a:endParaRPr lang="en-US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Times New Roman" panose="02020603050405020304" pitchFamily="36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她竟然不想去</a:t>
            </a:r>
            <a:r>
              <a:rPr lang="zh-CN" altLang="zh-CN" sz="2600" b="0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zh-CN" sz="2600" b="0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  <a:cs typeface="宋体" panose="02010600030101010101" pitchFamily="2" charset="-122"/>
              </a:rPr>
              <a:t>我觉得奇怪。</a:t>
            </a:r>
            <a:endParaRPr lang="zh-CN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zh-CN" sz="2600" b="1" i="0" u="none">
                <a:solidFill>
                  <a:srgbClr val="C00000"/>
                </a:solidFill>
                <a:effectLst/>
                <a:latin typeface="Times New Roman" panose="02020603050405020304" pitchFamily="36"/>
                <a:ea typeface="黑体" panose="02010609060101010101" pitchFamily="26" charset="-122"/>
                <a:cs typeface="宋体" panose="02010600030101010101" pitchFamily="2" charset="-122"/>
              </a:rPr>
              <a:t>名师点津</a:t>
            </a:r>
            <a:endParaRPr lang="zh-CN" altLang="zh-CN" sz="2600" b="0" i="0" u="none">
              <a:solidFill>
                <a:srgbClr val="000000"/>
              </a:solidFill>
              <a:effectLst/>
              <a:latin typeface="Times New Roman" panose="02020603050405020304" pitchFamily="36"/>
              <a:ea typeface="黑体" panose="02010609060101010101" pitchFamily="26" charset="-122"/>
              <a:cs typeface="宋体" panose="02010600030101010101" pitchFamily="2" charset="-122"/>
            </a:endParaRPr>
          </a:p>
          <a:p>
            <a:pPr algn="just" eaLnBrk="1" latinLnBrk="0" hangingPunct="0">
              <a:lnSpc>
                <a:spcPct val="140000"/>
              </a:lnSpc>
            </a:pPr>
            <a:r>
              <a:rPr lang="zh-CN" altLang="zh-CN" sz="26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楷体" panose="02010609060101010101" charset="-122"/>
                <a:cs typeface="宋体" panose="02010600030101010101" pitchFamily="2" charset="-122"/>
              </a:rPr>
              <a:t>上述句中</a:t>
            </a:r>
            <a:r>
              <a:rPr lang="en-US" altLang="zh-CN" sz="26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cs typeface="宋体" panose="02010600030101010101" pitchFamily="2" charset="-122"/>
              </a:rPr>
              <a:t>it</a:t>
            </a:r>
            <a:r>
              <a:rPr lang="zh-CN" altLang="zh-CN" sz="26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楷体" panose="02010609060101010101" charset="-122"/>
                <a:cs typeface="宋体" panose="02010600030101010101" pitchFamily="2" charset="-122"/>
              </a:rPr>
              <a:t>后面需要有名词或形容词作宾语补足语。</a:t>
            </a:r>
            <a:endParaRPr lang="zh-CN" altLang="zh-CN" sz="26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楷体" panose="02010609060101010101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75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AS_UNIQUEID" val="4131"/>
</p:tagLst>
</file>

<file path=ppt/tags/tag10.xml><?xml version="1.0" encoding="utf-8"?>
<p:tagLst xmlns:p="http://schemas.openxmlformats.org/presentationml/2006/main">
  <p:tag name="AS_UNIQUEID" val="4140"/>
</p:tagLst>
</file>

<file path=ppt/tags/tag11.xml><?xml version="1.0" encoding="utf-8"?>
<p:tagLst xmlns:p="http://schemas.openxmlformats.org/presentationml/2006/main">
  <p:tag name="AS_UNIQUEID" val="4381"/>
</p:tagLst>
</file>

<file path=ppt/tags/tag12.xml><?xml version="1.0" encoding="utf-8"?>
<p:tagLst xmlns:p="http://schemas.openxmlformats.org/presentationml/2006/main">
  <p:tag name="AS_UNIQUEID" val="4127"/>
</p:tagLst>
</file>

<file path=ppt/tags/tag13.xml><?xml version="1.0" encoding="utf-8"?>
<p:tagLst xmlns:p="http://schemas.openxmlformats.org/presentationml/2006/main">
  <p:tag name="AS_UNIQUEID" val="4128"/>
</p:tagLst>
</file>

<file path=ppt/tags/tag14.xml><?xml version="1.0" encoding="utf-8"?>
<p:tagLst xmlns:p="http://schemas.openxmlformats.org/presentationml/2006/main">
  <p:tag name="AS_UNIQUEID" val="4129"/>
</p:tagLst>
</file>

<file path=ppt/tags/tag15.xml><?xml version="1.0" encoding="utf-8"?>
<p:tagLst xmlns:p="http://schemas.openxmlformats.org/presentationml/2006/main">
  <p:tag name="AS_NET" val="4.0.30319.42000"/>
  <p:tag name="AS_OS" val="Unix 3.10 unknown"/>
  <p:tag name="AS_RELEASE_DATE" val="2023.03.31"/>
  <p:tag name="AS_TITLE" val="Aspose.Slides for Java"/>
  <p:tag name="AS_VERSION" val="23.3"/>
  <p:tag name="COMMONDATA" val="eyJoZGlkIjoiMjA2Y2IyYzhiOTA2ZTJkYjk2OTEyNmY0Njk0MGNiMDgifQ=="/>
  <p:tag name="ISPRING_PRESENTATION_TITLE" val="1023"/>
</p:tagLst>
</file>

<file path=ppt/tags/tag2.xml><?xml version="1.0" encoding="utf-8"?>
<p:tagLst xmlns:p="http://schemas.openxmlformats.org/presentationml/2006/main">
  <p:tag name="AS_UNIQUEID" val="4132"/>
</p:tagLst>
</file>

<file path=ppt/tags/tag3.xml><?xml version="1.0" encoding="utf-8"?>
<p:tagLst xmlns:p="http://schemas.openxmlformats.org/presentationml/2006/main">
  <p:tag name="AS_UNIQUEID" val="4133"/>
</p:tagLst>
</file>

<file path=ppt/tags/tag4.xml><?xml version="1.0" encoding="utf-8"?>
<p:tagLst xmlns:p="http://schemas.openxmlformats.org/presentationml/2006/main">
  <p:tag name="AS_UNIQUEID" val="4134"/>
</p:tagLst>
</file>

<file path=ppt/tags/tag5.xml><?xml version="1.0" encoding="utf-8"?>
<p:tagLst xmlns:p="http://schemas.openxmlformats.org/presentationml/2006/main">
  <p:tag name="AS_UNIQUEID" val="4135"/>
</p:tagLst>
</file>

<file path=ppt/tags/tag6.xml><?xml version="1.0" encoding="utf-8"?>
<p:tagLst xmlns:p="http://schemas.openxmlformats.org/presentationml/2006/main">
  <p:tag name="AS_UNIQUEID" val="4136"/>
</p:tagLst>
</file>

<file path=ppt/tags/tag7.xml><?xml version="1.0" encoding="utf-8"?>
<p:tagLst xmlns:p="http://schemas.openxmlformats.org/presentationml/2006/main">
  <p:tag name="AS_UNIQUEID" val="4137"/>
</p:tagLst>
</file>

<file path=ppt/tags/tag8.xml><?xml version="1.0" encoding="utf-8"?>
<p:tagLst xmlns:p="http://schemas.openxmlformats.org/presentationml/2006/main">
  <p:tag name="AS_UNIQUEID" val="4138"/>
</p:tagLst>
</file>

<file path=ppt/tags/tag9.xml><?xml version="1.0" encoding="utf-8"?>
<p:tagLst xmlns:p="http://schemas.openxmlformats.org/presentationml/2006/main">
  <p:tag name="AS_UNIQUEID" val="4139"/>
</p:tagLst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9746E"/>
      </a:accent1>
      <a:accent2>
        <a:srgbClr val="ED935C"/>
      </a:accent2>
      <a:accent3>
        <a:srgbClr val="FDD069"/>
      </a:accent3>
      <a:accent4>
        <a:srgbClr val="78B6A9"/>
      </a:accent4>
      <a:accent5>
        <a:srgbClr val="AB7DB6"/>
      </a:accent5>
      <a:accent6>
        <a:srgbClr val="4D4D4D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微软雅黑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微软雅黑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汉仪细等线繁"/>
        <a:ea typeface="Arial"/>
        <a:cs typeface="Arial"/>
        <a:font script="Jpan" typeface="游ゴシック"/>
        <a:font script="Hang" typeface="맑은 고딕"/>
        <a:font script="Hans" typeface="汉仪细等线繁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E9746E"/>
    </a:accent1>
    <a:accent2>
      <a:srgbClr val="ED935C"/>
    </a:accent2>
    <a:accent3>
      <a:srgbClr val="FDD069"/>
    </a:accent3>
    <a:accent4>
      <a:srgbClr val="78B6A9"/>
    </a:accent4>
    <a:accent5>
      <a:srgbClr val="AB7DB6"/>
    </a:accent5>
    <a:accent6>
      <a:srgbClr val="4D4D4D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E9746E"/>
    </a:accent1>
    <a:accent2>
      <a:srgbClr val="ED935C"/>
    </a:accent2>
    <a:accent3>
      <a:srgbClr val="FDD069"/>
    </a:accent3>
    <a:accent4>
      <a:srgbClr val="78B6A9"/>
    </a:accent4>
    <a:accent5>
      <a:srgbClr val="AB7DB6"/>
    </a:accent5>
    <a:accent6>
      <a:srgbClr val="4D4D4D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E9746E"/>
    </a:accent1>
    <a:accent2>
      <a:srgbClr val="ED935C"/>
    </a:accent2>
    <a:accent3>
      <a:srgbClr val="FDD069"/>
    </a:accent3>
    <a:accent4>
      <a:srgbClr val="78B6A9"/>
    </a:accent4>
    <a:accent5>
      <a:srgbClr val="AB7DB6"/>
    </a:accent5>
    <a:accent6>
      <a:srgbClr val="4D4D4D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E9746E"/>
    </a:accent1>
    <a:accent2>
      <a:srgbClr val="ED935C"/>
    </a:accent2>
    <a:accent3>
      <a:srgbClr val="FDD069"/>
    </a:accent3>
    <a:accent4>
      <a:srgbClr val="78B6A9"/>
    </a:accent4>
    <a:accent5>
      <a:srgbClr val="AB7DB6"/>
    </a:accent5>
    <a:accent6>
      <a:srgbClr val="4D4D4D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6309</Words>
  <Application>WPS 演示</Application>
  <PresentationFormat/>
  <Paragraphs>226</Paragraphs>
  <Slides>18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7" baseType="lpstr">
      <vt:lpstr>Arial</vt:lpstr>
      <vt:lpstr>宋体</vt:lpstr>
      <vt:lpstr>Wingdings</vt:lpstr>
      <vt:lpstr>汉仪细等线繁</vt:lpstr>
      <vt:lpstr>细等线拼音字体</vt:lpstr>
      <vt:lpstr>汉仪细等线繁</vt:lpstr>
      <vt:lpstr>Times New Roman</vt:lpstr>
      <vt:lpstr>楷体</vt:lpstr>
      <vt:lpstr>Wingdings</vt:lpstr>
      <vt:lpstr>Calibri</vt:lpstr>
      <vt:lpstr>微软雅黑</vt:lpstr>
      <vt:lpstr>Arial</vt:lpstr>
      <vt:lpstr>Comic Sans MS</vt:lpstr>
      <vt:lpstr>华文中宋</vt:lpstr>
      <vt:lpstr>Times New Roman</vt:lpstr>
      <vt:lpstr>黑体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Dream</cp:lastModifiedBy>
  <cp:revision>3</cp:revision>
  <cp:lastPrinted>2024-09-26T19:19:00Z</cp:lastPrinted>
  <dcterms:created xsi:type="dcterms:W3CDTF">2024-09-26T19:19:00Z</dcterms:created>
  <dcterms:modified xsi:type="dcterms:W3CDTF">2025-02-05T13:25:40Z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B92FF6D026D14459A72F5E0284EABBBA_13</vt:lpwstr>
  </property>
  <property fmtid="{D5CDD505-2E9C-101B-9397-08002B2CF9AE}" pid="7" name="KSOProductBuildVer">
    <vt:lpwstr>2052-12.1.0.19770</vt:lpwstr>
  </property>
</Properties>
</file>