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7.svg" ContentType="image/svg+xml"/>
  <Override PartName="/ppt/media/image28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66" r:id="rId4"/>
    <p:sldId id="276" r:id="rId6"/>
    <p:sldId id="258" r:id="rId7"/>
    <p:sldId id="307" r:id="rId8"/>
    <p:sldId id="308" r:id="rId9"/>
    <p:sldId id="306" r:id="rId10"/>
    <p:sldId id="259" r:id="rId11"/>
    <p:sldId id="317" r:id="rId12"/>
    <p:sldId id="384" r:id="rId13"/>
    <p:sldId id="356" r:id="rId14"/>
    <p:sldId id="422" r:id="rId15"/>
    <p:sldId id="358" r:id="rId16"/>
    <p:sldId id="359" r:id="rId17"/>
    <p:sldId id="438" r:id="rId18"/>
    <p:sldId id="361" r:id="rId19"/>
    <p:sldId id="318" r:id="rId20"/>
    <p:sldId id="373" r:id="rId21"/>
    <p:sldId id="331" r:id="rId22"/>
    <p:sldId id="414" r:id="rId23"/>
    <p:sldId id="407" r:id="rId24"/>
    <p:sldId id="343" r:id="rId25"/>
    <p:sldId id="402" r:id="rId26"/>
    <p:sldId id="319" r:id="rId27"/>
    <p:sldId id="320" r:id="rId28"/>
    <p:sldId id="321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5" userDrawn="1">
          <p15:clr>
            <a:srgbClr val="A4A3A4"/>
          </p15:clr>
        </p15:guide>
        <p15:guide id="2" pos="37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0" name="幸全" initials="" lastIdx="0" clrIdx="0"/>
  <p:cmAuthor id="1" name="吴 慧" initials="吴" lastIdx="0" clrIdx="0"/>
  <p:cmAuthor id="3" name="cyy" initials="c" lastIdx="0" clrIdx="2"/>
  <p:cmAuthor id="4" name="samsung" initials="s" lastIdx="1" clrIdx="0"/>
  <p:cmAuthor id="6" name="86176" initials="8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6D17FF7-60E3-4E1E-ACF4-96250F375234}" styleName="{25e263c9-2625-42a9-9063-0a2fccf29359}">
    <a:band1H>
      <a:tcTxStyle>
        <a:fontRef idx="none">
          <a:prstClr val="black"/>
        </a:fontRef>
      </a:tcTxStyle>
      <a:tcStyle>
        <a:tcBdr/>
        <a:fill>
          <a:solidFill>
            <a:srgbClr val="F6E0D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2H>
    <a:firstCol>
      <a:tcTxStyle>
        <a:fontRef idx="none">
          <a:prstClr val="black"/>
        </a:fontRef>
      </a:tcTxStyle>
      <a:tcStyle>
        <a:tcBdr>
          <a:insideH>
            <a:ln w="6350" cmpd="sng">
              <a:solidFill>
                <a:srgbClr val="FFFFFF"/>
              </a:solidFill>
            </a:ln>
          </a:insideH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DA8C87"/>
          </a:solidFill>
        </a:fill>
      </a:tcStyle>
    </a:firstCol>
    <a:firstRow>
      <a:tcTxStyle>
        <a:fontRef idx="none">
          <a:prstClr val="black"/>
        </a:fontRef>
      </a:tcTxStyle>
      <a:tcStyle>
        <a:tcBdr>
          <a:bottom>
            <a:ln w="28575" cmpd="sng">
              <a:solidFill>
                <a:srgbClr val="FFFFFF"/>
              </a:solidFill>
            </a:ln>
          </a:bottom>
        </a:tcBdr>
        <a:fill>
          <a:solidFill>
            <a:srgbClr val="DA8C87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15"/>
        <p:guide pos="37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tags" Target="tags/tag16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请注意：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正文标题为：黑体，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正文内容为：华文楷体，尽量不小于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特殊辅助性文字不低于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dirty="0" smtClean="0"/>
              <a:t>根据文字量可适当调整。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内容文字一行一般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个字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拍摄版本呈现内容务必与上传版本呈现的内容完全一致。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英文每行一般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不能超过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个单词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请注意：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正文标题为：黑体，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正文内容为：华文楷体，尽量不小于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特殊辅助性文字不低于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dirty="0" smtClean="0"/>
              <a:t>根据文字量可适当调整。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内容文字一行一般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个字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拍摄版本呈现内容务必与上传版本呈现的内容完全一致。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英文每行一般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不能超过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个单词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请注意：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正文标题为：黑体，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正文内容为：华文楷体，尽量不小于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特殊辅助性文字不低于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dirty="0" smtClean="0"/>
              <a:t>根据文字量可适当调整。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内容文字一行一般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个字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拍摄版本呈现内容务必与上传版本呈现的内容完全一致。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英文每行一般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不能超过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个单词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请注意：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正文标题为：黑体，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正文内容为：华文楷体，尽量不小于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特殊辅助性文字不低于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dirty="0" smtClean="0"/>
              <a:t>根据文字量可适当调整。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内容文字一行一般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个字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拍摄版本呈现内容务必与上传版本呈现的内容完全一致。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英文每行一般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不能超过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个单词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请注意：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正文标题为：黑体，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正文内容为：华文楷体，尽量不小于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特殊辅助性文字不低于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dirty="0" smtClean="0"/>
              <a:t>根据文字量可适当调整。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内容文字一行一般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个字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拍摄版本呈现内容务必与上传版本呈现的内容完全一致。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英文每行一般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不能超过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个单词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请注意：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正文标题为：黑体，</a:t>
            </a:r>
            <a:r>
              <a:rPr lang="en-US" altLang="zh-CN" dirty="0" smtClean="0"/>
              <a:t>30</a:t>
            </a:r>
            <a:r>
              <a:rPr lang="zh-CN" altLang="en-US" dirty="0" smtClean="0"/>
              <a:t>号字；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正文内容为：华文楷体，尽量不小于</a:t>
            </a:r>
            <a:r>
              <a:rPr lang="en-US" altLang="zh-CN" dirty="0" smtClean="0"/>
              <a:t>24</a:t>
            </a:r>
            <a:r>
              <a:rPr lang="zh-CN" altLang="en-US" dirty="0" smtClean="0"/>
              <a:t>号，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特殊辅助性文字不低于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dirty="0" smtClean="0"/>
              <a:t>根据文字量可适当调整。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内容文字一行一般</a:t>
            </a:r>
            <a:r>
              <a:rPr lang="zh-CN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个字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拍摄版本呈现内容务必与上传版本呈现的内容完全一致。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英文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1.</a:t>
            </a:r>
            <a:r>
              <a:rPr lang="zh-CN" altLang="en-US" dirty="0" smtClean="0"/>
              <a:t>正文标题为：以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32—36</a:t>
            </a:r>
            <a:r>
              <a:rPr lang="zh-CN" altLang="en-US" dirty="0" smtClean="0"/>
              <a:t>号，特别强调可以用</a:t>
            </a:r>
            <a:r>
              <a:rPr lang="en-US" altLang="zh-CN" dirty="0" smtClean="0"/>
              <a:t>40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2.</a:t>
            </a:r>
            <a:r>
              <a:rPr lang="zh-CN" altLang="en-US" dirty="0" smtClean="0"/>
              <a:t>正文内容为：以</a:t>
            </a:r>
            <a:r>
              <a:rPr lang="en-US" altLang="zh-CN" dirty="0" smtClean="0"/>
              <a:t>Times New Roman</a:t>
            </a:r>
            <a:r>
              <a:rPr lang="zh-CN" altLang="en-US" dirty="0" smtClean="0"/>
              <a:t>为主</a:t>
            </a:r>
            <a:r>
              <a:rPr lang="en-US" altLang="zh-CN" dirty="0" smtClean="0"/>
              <a:t>,</a:t>
            </a:r>
            <a:r>
              <a:rPr lang="zh-CN" altLang="en-US" dirty="0" smtClean="0"/>
              <a:t>可搭配使用</a:t>
            </a:r>
            <a:r>
              <a:rPr lang="en-US" altLang="zh-CN" dirty="0" smtClean="0"/>
              <a:t>Arial</a:t>
            </a:r>
            <a:r>
              <a:rPr lang="zh-CN" altLang="en-US" dirty="0" smtClean="0"/>
              <a:t>。字号为</a:t>
            </a:r>
            <a:r>
              <a:rPr lang="en-US" altLang="zh-CN" dirty="0" smtClean="0"/>
              <a:t>24—28</a:t>
            </a:r>
            <a:r>
              <a:rPr lang="zh-CN" altLang="en-US" dirty="0" smtClean="0"/>
              <a:t>号，特别强调可用</a:t>
            </a:r>
            <a:r>
              <a:rPr lang="en-US" altLang="zh-CN" dirty="0" smtClean="0"/>
              <a:t>32</a:t>
            </a:r>
            <a:r>
              <a:rPr lang="zh-CN" altLang="en-US" dirty="0" smtClean="0"/>
              <a:t>号。</a:t>
            </a:r>
            <a:endParaRPr lang="en-US" altLang="zh-CN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英文每行一般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不能超过</a:t>
            </a:r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</a:t>
            </a:r>
            <a:r>
              <a:rPr lang="zh-CN" altLang="zh-CN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个单词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；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单页文字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一般不能超过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标题 1"/>
          <p:cNvSpPr txBox="1"/>
          <p:nvPr userDrawn="1"/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 dirty="0" smtClean="0">
                <a:solidFill>
                  <a:schemeClr val="bg1"/>
                </a:solidFill>
              </a:rPr>
              <a:t>基础教育</a:t>
            </a:r>
            <a:r>
              <a:rPr lang="zh-CN" altLang="en-US" sz="3200" dirty="0" smtClean="0">
                <a:solidFill>
                  <a:schemeClr val="bg1"/>
                </a:solidFill>
              </a:rPr>
              <a:t>精品</a:t>
            </a:r>
            <a:r>
              <a:rPr lang="zh-CN" altLang="en-US" sz="3200" dirty="0" smtClean="0">
                <a:solidFill>
                  <a:schemeClr val="bg1"/>
                </a:solidFill>
              </a:rPr>
              <a:t>课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E609D9-7DA5-4E7D-84F8-02FFB66B24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1E2E32-F8B8-447D-960A-E3973DB6F2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F6DD-CBFC-46AF-A0D4-C7C6B6718B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AC3D-2D75-450C-BA21-8209FB135E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>
            <a:lvl1pPr algn="ctr">
              <a:defRPr sz="3200">
                <a:solidFill>
                  <a:srgbClr val="333333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tags" Target="../tags/tag75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.jpe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2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image" Target="../media/image21.png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22.jpeg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8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3" Type="http://schemas.openxmlformats.org/officeDocument/2006/relationships/tags" Target="../tags/tag159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tags" Target="../tags/tag7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3.GIF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80.xml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openxmlformats.org/officeDocument/2006/relationships/tags" Target="../tags/tag79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tags" Target="../tags/tag78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3.xml"/><Relationship Id="rId10" Type="http://schemas.microsoft.com/office/2007/relationships/hdphoto" Target="../media/image11.wdp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12.jpeg"/><Relationship Id="rId1" Type="http://schemas.openxmlformats.org/officeDocument/2006/relationships/tags" Target="../tags/tag8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12.jpe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3.xml"/><Relationship Id="rId12" Type="http://schemas.openxmlformats.org/officeDocument/2006/relationships/image" Target="../media/image14.png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image" Target="../media/image12.jpe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image" Target="../media/image12.jpeg"/><Relationship Id="rId1" Type="http://schemas.openxmlformats.org/officeDocument/2006/relationships/tags" Target="../tags/tag10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8020" y="1786890"/>
            <a:ext cx="11524615" cy="46494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l" rt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end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class,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 be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able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l" rt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retrieve and summarize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happened to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Macquarie </a:t>
            </a:r>
            <a:r>
              <a:rPr lang="en-US" altLang="zh-CN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Island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predicting and skimming</a:t>
            </a:r>
            <a:r>
              <a:rPr lang="en-US" altLang="zh-CN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indent="0" algn="l" rt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analyze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 lessons we can learn from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people’s action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by deep understanding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indent="0" algn="l" rt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evaluate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people’s action by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critical thinking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indent="0" algn="l" rt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apply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sense of protecting our ecosysterm to our daily life and </a:t>
            </a:r>
            <a:r>
              <a:rPr lang="en-US" alt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live</a:t>
            </a:r>
            <a:r>
              <a:rPr lang="en-US" alt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 in harmony with our ecosysterm .</a:t>
            </a:r>
            <a:endParaRPr lang="en-US" altLang="zh-CN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7747" name="AutoShape 5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907030" y="1064895"/>
            <a:ext cx="5817870" cy="808990"/>
          </a:xfrm>
          <a:prstGeom prst="roundRect">
            <a:avLst>
              <a:gd name="adj" fmla="val 50000"/>
            </a:avLst>
          </a:prstGeom>
          <a:solidFill>
            <a:srgbClr val="ED7D31">
              <a:lumMod val="20000"/>
              <a:lumOff val="80000"/>
            </a:srgbClr>
          </a:solidFill>
          <a:ln w="38100" algn="ctr">
            <a:solidFill>
              <a:sysClr val="window" lastClr="FFFFFF"/>
            </a:solidFill>
            <a:rou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Learning Objectives</a:t>
            </a:r>
            <a:endParaRPr lang="en-US" altLang="zh-CN" sz="4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图片 13" descr="千库网_蓝色科技感地球动图gif_GIF编号446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780" y="929005"/>
            <a:ext cx="1075690" cy="1075690"/>
          </a:xfrm>
          <a:prstGeom prst="rect">
            <a:avLst/>
          </a:prstGeom>
        </p:spPr>
      </p:pic>
      <p:pic>
        <p:nvPicPr>
          <p:cNvPr id="3" name="图片 2" descr="星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440" y="2578735"/>
            <a:ext cx="537210" cy="537210"/>
          </a:xfrm>
          <a:prstGeom prst="rect">
            <a:avLst/>
          </a:prstGeom>
        </p:spPr>
      </p:pic>
      <p:pic>
        <p:nvPicPr>
          <p:cNvPr id="4" name="图片 3" descr="星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440" y="3625215"/>
            <a:ext cx="537210" cy="537210"/>
          </a:xfrm>
          <a:prstGeom prst="rect">
            <a:avLst/>
          </a:prstGeom>
        </p:spPr>
      </p:pic>
      <p:pic>
        <p:nvPicPr>
          <p:cNvPr id="5" name="图片 4" descr="星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440" y="4671695"/>
            <a:ext cx="537210" cy="537210"/>
          </a:xfrm>
          <a:prstGeom prst="rect">
            <a:avLst/>
          </a:prstGeom>
        </p:spPr>
      </p:pic>
      <p:pic>
        <p:nvPicPr>
          <p:cNvPr id="6" name="图片 5" descr="星星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440" y="5283200"/>
            <a:ext cx="537210" cy="53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47" grpId="0" bldLvl="0" animBg="1"/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3090" y="993775"/>
            <a:ext cx="6994525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W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1810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927860" y="2013585"/>
            <a:ext cx="466725" cy="3251835"/>
          </a:xfrm>
          <a:prstGeom prst="leftBrace">
            <a:avLst/>
          </a:prstGeom>
          <a:ln w="57150">
            <a:solidFill>
              <a:srgbClr val="E48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120" y="3023235"/>
            <a:ext cx="1618615" cy="986790"/>
          </a:xfrm>
          <a:prstGeom prst="rect">
            <a:avLst/>
          </a:prstGeom>
          <a:solidFill>
            <a:srgbClr val="E4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in 1810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31360" y="1638935"/>
            <a:ext cx="6078855" cy="75120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73600" y="1639570"/>
            <a:ext cx="5347970" cy="808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Humans arrived on Macquarie Island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56835" y="3262630"/>
            <a:ext cx="4108450" cy="57340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498465" y="3242310"/>
            <a:ext cx="4433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live there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74235" y="4203065"/>
            <a:ext cx="7289165" cy="194945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 were brought there by accident.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These small animals quickly___________  the island,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eating the birds’ eggs and attacking baby birds.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21250" y="4203065"/>
            <a:ext cx="5010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Rats and mice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384425" y="1669415"/>
            <a:ext cx="1875155" cy="7207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Actions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355850" y="3191510"/>
            <a:ext cx="2204085" cy="75120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Purposes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394585" y="4978400"/>
            <a:ext cx="1896110" cy="648970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Results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pic>
        <p:nvPicPr>
          <p:cNvPr id="23" name="Picture 2" descr="C:\Users\Administrator\Desktop\book5 module5\u=2493113565,4275247123&amp;fm=26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9231" y="4927734"/>
            <a:ext cx="1225314" cy="9650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book5 module5\u=2493113565,4275247123&amp;fm=26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9231" y="1568584"/>
            <a:ext cx="1225314" cy="9650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8774430" y="480504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took over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1" animBg="1"/>
      <p:bldP spid="10" grpId="1" animBg="1"/>
      <p:bldP spid="13" grpId="1" animBg="1"/>
      <p:bldP spid="9" grpId="1" animBg="1"/>
      <p:bldP spid="3" grpId="0" bldLvl="0" animBg="1"/>
      <p:bldP spid="3" grpId="1" animBg="1"/>
      <p:bldP spid="7" grpId="2" animBg="1"/>
      <p:bldP spid="2" grpId="2" animBg="1"/>
      <p:bldP spid="9" grpId="2" animBg="1"/>
      <p:bldP spid="10" grpId="2" animBg="1"/>
      <p:bldP spid="13" grpId="2" animBg="1"/>
      <p:bldP spid="11" grpId="0" bldLvl="0" animBg="1"/>
      <p:bldP spid="11" grpId="1" animBg="1"/>
      <p:bldP spid="12" grpId="0"/>
      <p:bldP spid="12" grpId="1"/>
      <p:bldP spid="16" grpId="0"/>
      <p:bldP spid="15" grpId="0" animBg="1"/>
      <p:bldP spid="16" grpId="1"/>
      <p:bldP spid="15" grpId="1" animBg="1"/>
      <p:bldP spid="18" grpId="0" animBg="1"/>
      <p:bldP spid="18" grpId="1" animBg="1"/>
      <p:bldP spid="19" grpId="0"/>
      <p:bldP spid="19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242695" y="935355"/>
            <a:ext cx="8537575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W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from 1810 to 1891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927860" y="2013585"/>
            <a:ext cx="466725" cy="3251835"/>
          </a:xfrm>
          <a:prstGeom prst="leftBrace">
            <a:avLst/>
          </a:prstGeom>
          <a:ln w="57150">
            <a:solidFill>
              <a:srgbClr val="E48F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120" y="3023235"/>
            <a:ext cx="1618615" cy="986790"/>
          </a:xfrm>
          <a:prstGeom prst="rect">
            <a:avLst/>
          </a:prstGeom>
          <a:solidFill>
            <a:srgbClr val="E48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from 1810 to 1891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78960" y="1524635"/>
            <a:ext cx="5528310" cy="116395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2._________________________________ 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05985" y="1517015"/>
            <a:ext cx="5347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Cats were brought to the island.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98695" y="2908935"/>
            <a:ext cx="5781040" cy="89408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1.To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2.To_________________________________ ___________________________________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37200" y="2838450"/>
            <a:ext cx="4433570" cy="521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the rats and mice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90695" y="3900805"/>
            <a:ext cx="7900670" cy="186309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____________________________________________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Rabbits began eating the vegatation and digging holes, which</a:t>
            </a: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_____________________ </a:t>
            </a:r>
            <a:endParaRPr lang="en-US" altLang="zh-CN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rabbit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provided plentiful food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the cats.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4.The number of cat also increased, leading____________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Parakeets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died out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1891.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59935" y="3900805"/>
            <a:ext cx="733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cats  developed an appetite for the birds, too.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384425" y="1669415"/>
            <a:ext cx="1875155" cy="7207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Actions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355850" y="3191510"/>
            <a:ext cx="2204085" cy="75120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Purposes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394585" y="4978400"/>
            <a:ext cx="1896110" cy="648970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Results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pic>
        <p:nvPicPr>
          <p:cNvPr id="26" name="Picture 4" descr="C:\Users\Administrator\Desktop\book5 module5\u=1016180333,1640822755&amp;fm=26&amp;gp=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2407" y="1475874"/>
            <a:ext cx="1152128" cy="10197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4559935" y="213106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Rabbits were introduced to the island 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Picture 3" descr="C:\Users\Administrator\Desktop\book5 module5\u=637380999,905445305&amp;fm=26&amp;gp=0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148259" y="4743966"/>
            <a:ext cx="1246195" cy="9765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5575300" y="3286760"/>
            <a:ext cx="58788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serve as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source of food for humans.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06670" y="44843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caused soil erosion.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71305" y="506793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 cats hunting 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birds. 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-10160" y="5861685"/>
            <a:ext cx="12192635" cy="4997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1"/>
            </a:solidFill>
            <a:prstDash val="sysDot"/>
          </a:ln>
          <a:effectLst>
            <a:softEdge rad="12700"/>
          </a:effec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</a:t>
            </a:r>
            <a:r>
              <a:rPr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unknowing action</a:t>
            </a:r>
            <a:r>
              <a: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severe damage to the ecosystem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1" animBg="1"/>
      <p:bldP spid="10" grpId="1" animBg="1"/>
      <p:bldP spid="13" grpId="1" animBg="1"/>
      <p:bldP spid="9" grpId="1" animBg="1"/>
      <p:bldP spid="3" grpId="0" bldLvl="0" animBg="1"/>
      <p:bldP spid="3" grpId="1" animBg="1"/>
      <p:bldP spid="7" grpId="2" bldLvl="0" animBg="1"/>
      <p:bldP spid="2" grpId="2" bldLvl="0" animBg="1"/>
      <p:bldP spid="9" grpId="2" bldLvl="0" animBg="1"/>
      <p:bldP spid="10" grpId="2" bldLvl="0" animBg="1"/>
      <p:bldP spid="13" grpId="2" bldLvl="0" animBg="1"/>
      <p:bldP spid="12" grpId="0"/>
      <p:bldP spid="11" grpId="0" animBg="1"/>
      <p:bldP spid="8" grpId="0"/>
      <p:bldP spid="12" grpId="1"/>
      <p:bldP spid="11" grpId="1" animBg="1"/>
      <p:bldP spid="8" grpId="1"/>
      <p:bldP spid="15" grpId="0" animBg="1"/>
      <p:bldP spid="15" grpId="1" animBg="1"/>
      <p:bldP spid="16" grpId="0"/>
      <p:bldP spid="16" grpId="1"/>
      <p:bldP spid="17" grpId="0"/>
      <p:bldP spid="17" grpId="1"/>
      <p:bldP spid="18" grpId="1" animBg="1"/>
      <p:bldP spid="19" grpId="0"/>
      <p:bldP spid="19" grpId="1"/>
      <p:bldP spid="20" grpId="0"/>
      <p:bldP spid="20" grpId="1"/>
      <p:bldP spid="21" grpId="0"/>
      <p:bldP spid="21" grpId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85595" y="949325"/>
            <a:ext cx="7700010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the 1970s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927860" y="2013585"/>
            <a:ext cx="466725" cy="3251835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3830" y="3028315"/>
            <a:ext cx="1421765" cy="9867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1970s</a:t>
            </a:r>
            <a:endParaRPr lang="en-US" altLang="zh-CN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93920" y="1639570"/>
            <a:ext cx="6162675" cy="60071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 virus was released onto the island.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93920" y="3251835"/>
            <a:ext cx="6000115" cy="59055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19675" y="3263900"/>
            <a:ext cx="5674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remove all the rabbits from the the island.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93920" y="4671060"/>
            <a:ext cx="7257415" cy="124396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rabbit population decreased to 10,000, but it meant less food for the cats. </a:t>
            </a:r>
            <a:endParaRPr lang="en-US" altLang="zh-CN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The cats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172835" y="5318760"/>
            <a:ext cx="5668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killed up to 60,000 native birds each year.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415540" y="1639570"/>
            <a:ext cx="1875155" cy="7207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Actions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394585" y="3263900"/>
            <a:ext cx="2204085" cy="75120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Purposes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540000" y="4957445"/>
            <a:ext cx="1896110" cy="648970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Results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7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1" animBg="1"/>
      <p:bldP spid="2" grpId="1" animBg="1"/>
      <p:bldP spid="11" grpId="1" animBg="1"/>
      <p:bldP spid="10" grpId="1" animBg="1"/>
      <p:bldP spid="15" grpId="1" animBg="1"/>
      <p:bldP spid="13" grpId="1" animBg="1"/>
      <p:bldP spid="18" grpId="1" animBg="1"/>
      <p:bldP spid="16" grpId="1"/>
      <p:bldP spid="19" grpId="1"/>
      <p:bldP spid="9" grpId="1" animBg="1"/>
      <p:bldP spid="3" grpId="2" bldLvl="0" animBg="1"/>
      <p:bldP spid="13" grpId="2" animBg="1"/>
      <p:bldP spid="10" grpId="2" animBg="1"/>
      <p:bldP spid="9" grpId="2" animBg="1"/>
      <p:bldP spid="2" grpId="2" animBg="1"/>
      <p:bldP spid="7" grpId="2" animBg="1"/>
      <p:bldP spid="16" grpId="2"/>
      <p:bldP spid="15" grpId="2" animBg="1"/>
      <p:bldP spid="11" grpId="2" animBg="1"/>
      <p:bldP spid="18" grpId="2" animBg="1"/>
      <p:bldP spid="1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27860" y="949325"/>
            <a:ext cx="7407275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the 1980s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927860" y="2013585"/>
            <a:ext cx="466725" cy="2252980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3830" y="2677795"/>
            <a:ext cx="1618615" cy="9867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1980s</a:t>
            </a:r>
            <a:endParaRPr lang="en-US" altLang="zh-CN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63440" y="1619250"/>
            <a:ext cx="7341870" cy="50482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76495" y="1598930"/>
            <a:ext cx="4467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Traps and dogs were used.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4693920" y="2750185"/>
            <a:ext cx="6000115" cy="5238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5019675" y="2741295"/>
            <a:ext cx="5674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catch the cats.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693920" y="3664585"/>
            <a:ext cx="7311390" cy="203263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last Macquaire Island cat was caught in 2000. </a:t>
            </a:r>
            <a:endParaRPr lang="en-US" altLang="zh-CN" sz="23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With the departure of the cats,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3.The rabbits population ____________________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4794250" y="4358005"/>
            <a:ext cx="6125210" cy="470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mouse and rat started to increase.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415540" y="1639570"/>
            <a:ext cx="1875155" cy="7207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Actions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2341880" y="2677795"/>
            <a:ext cx="2204085" cy="75120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Purposes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2540000" y="3819525"/>
            <a:ext cx="1896110" cy="648970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Results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28000" y="4751620"/>
            <a:ext cx="4064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exploded once again.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1" animBg="1"/>
      <p:bldP spid="11" grpId="1" animBg="1"/>
      <p:bldP spid="10" grpId="1" animBg="1"/>
      <p:bldP spid="15" grpId="1" animBg="1"/>
      <p:bldP spid="13" grpId="1" animBg="1"/>
      <p:bldP spid="18" grpId="1" animBg="1"/>
      <p:bldP spid="12" grpId="1"/>
      <p:bldP spid="16" grpId="1"/>
      <p:bldP spid="19" grpId="1"/>
      <p:bldP spid="9" grpId="1" animBg="1"/>
      <p:bldP spid="3" grpId="0" bldLvl="0" animBg="1"/>
      <p:bldP spid="3" grpId="1" animBg="1"/>
      <p:bldP spid="7" grpId="2" animBg="1"/>
      <p:bldP spid="2" grpId="2" animBg="1"/>
      <p:bldP spid="9" grpId="2" animBg="1"/>
      <p:bldP spid="10" grpId="2" animBg="1"/>
      <p:bldP spid="13" grpId="2" animBg="1"/>
      <p:bldP spid="16" grpId="2"/>
      <p:bldP spid="15" grpId="2" animBg="1"/>
      <p:bldP spid="12" grpId="2"/>
      <p:bldP spid="11" grpId="2" animBg="1"/>
      <p:bldP spid="19" grpId="2"/>
      <p:bldP spid="18" grpId="2" bldLvl="0" animBg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98370" y="949325"/>
            <a:ext cx="6774180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2006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2073275" y="2113280"/>
            <a:ext cx="466725" cy="2252980"/>
          </a:xfrm>
          <a:prstGeom prst="lef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3830" y="2614295"/>
            <a:ext cx="1618615" cy="9867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2006</a:t>
            </a:r>
            <a:endParaRPr lang="en-US" altLang="zh-CN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58360" y="4366260"/>
            <a:ext cx="6100445" cy="58801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......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4916805" y="3296920"/>
            <a:ext cx="6390640" cy="88138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solve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4633595" y="1548130"/>
            <a:ext cx="7311390" cy="139573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1.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2.____________________________________________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5172710" y="1958340"/>
            <a:ext cx="7019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rabbits’ digging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caused some land to collapse, and killed </a:t>
            </a:r>
            <a:r>
              <a:rPr lang="en-US" altLang="zh-CN" sz="2400" b="1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 substantial number of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penguins.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420620" y="4271010"/>
            <a:ext cx="1875155" cy="7207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Actions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489200" y="2893695"/>
            <a:ext cx="2204085" cy="75120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Purposes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2341880" y="1722120"/>
            <a:ext cx="2291715" cy="77279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Problems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97155" y="5617845"/>
            <a:ext cx="12094845" cy="669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 cmpd="dbl">
            <a:solidFill>
              <a:schemeClr val="accent1">
                <a:shade val="50000"/>
                <a:alpha val="99000"/>
              </a:schemeClr>
            </a:solidFill>
            <a:prstDash val="sysDash"/>
          </a:ln>
          <a:effectLst>
            <a:softEdge rad="12700"/>
          </a:effec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l">
              <a:lnSpc>
                <a:spcPct val="100000"/>
              </a:lnSpc>
            </a:pPr>
            <a:r>
              <a:rPr lang="zh-CN" altLang="en-US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zh-CN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zh-CN" altLang="en-US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3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</a:t>
            </a:r>
            <a:r>
              <a:rPr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 with good purpose</a:t>
            </a:r>
            <a:r>
              <a: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 out the opposite</a:t>
            </a:r>
            <a:r>
              <a:rPr lang="zh-CN" altLang="en-US"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64125" y="154813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mouse and rat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started to increase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87415" y="3286125"/>
            <a:ext cx="47713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rats, mouse and rabbit problem </a:t>
            </a:r>
            <a:r>
              <a:rPr lang="en-US" altLang="zh-CN" sz="24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once and for all.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 animBg="1"/>
      <p:bldP spid="13" grpId="0" animBg="1"/>
      <p:bldP spid="7" grpId="1" animBg="1"/>
      <p:bldP spid="13" grpId="1" animBg="1"/>
      <p:bldP spid="19" grpId="1"/>
      <p:bldP spid="18" grpId="0" bldLvl="0" animBg="1"/>
      <p:bldP spid="5" grpId="0"/>
      <p:bldP spid="18" grpId="1" animBg="1"/>
      <p:bldP spid="5" grpId="1"/>
      <p:bldP spid="19" grpId="2"/>
      <p:bldP spid="10" grpId="0" animBg="1"/>
      <p:bldP spid="6" grpId="0"/>
      <p:bldP spid="15" grpId="0" animBg="1"/>
      <p:bldP spid="10" grpId="1" animBg="1"/>
      <p:bldP spid="6" grpId="1"/>
      <p:bldP spid="15" grpId="1" animBg="1"/>
      <p:bldP spid="4" grpId="0" animBg="1"/>
      <p:bldP spid="4" grpId="1" animBg="1"/>
      <p:bldP spid="9" grpId="0" animBg="1"/>
      <p:bldP spid="11" grpId="0" animBg="1"/>
      <p:bldP spid="9" grpId="1" animBg="1"/>
      <p:bldP spid="11" grpId="1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62480" y="979170"/>
            <a:ext cx="7163435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before 2014</a:t>
            </a:r>
            <a:r>
              <a:rPr lang="zh-CN" altLang="en-US" sz="27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？</a:t>
            </a:r>
            <a:endParaRPr lang="en-US" altLang="zh-CN" sz="27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7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832610" y="1638935"/>
            <a:ext cx="466725" cy="4088130"/>
          </a:xfrm>
          <a:prstGeom prst="leftBrac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11175" y="3263900"/>
            <a:ext cx="1179830" cy="7512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2014</a:t>
            </a:r>
            <a:endParaRPr lang="en-US" altLang="zh-CN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60850" y="1598930"/>
            <a:ext cx="7708900" cy="205676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The first step is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poison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dropped from helicopters.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The next step is to ____________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3.Dogs have been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trained to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_________________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28230" y="1998980"/>
            <a:ext cx="4763770" cy="862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the last remaining invading species.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93920" y="3775075"/>
            <a:ext cx="7286625" cy="76327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_______________________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98670" y="5079365"/>
            <a:ext cx="7257415" cy="115252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This intervention is a long, much-delayed ending to a sad story, but we humans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_______________________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46085" y="5410835"/>
            <a:ext cx="38646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owe it to the island to give it a happy ending.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2132965" y="1598930"/>
            <a:ext cx="1875155" cy="72072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Actions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315845" y="3655695"/>
            <a:ext cx="2204085" cy="75120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Purposes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2299335" y="5460365"/>
            <a:ext cx="1896110" cy="648970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en-US" altLang="zh-CN" sz="25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 Bold" panose="02020803070505020304" charset="0"/>
                <a:cs typeface="Times New Roman Bold" panose="02020803070505020304" charset="0"/>
                <a:sym typeface="+mn-ea"/>
              </a:rPr>
              <a:t>Results</a:t>
            </a:r>
            <a:endParaRPr lang="en-US" altLang="zh-CN" sz="2500" b="1" dirty="0">
              <a:solidFill>
                <a:schemeClr val="tx1"/>
              </a:solidFill>
              <a:highlight>
                <a:srgbClr val="FFFF00"/>
              </a:highlight>
              <a:latin typeface="Times New Roman Bold" panose="02020803070505020304" charset="0"/>
              <a:cs typeface="Times New Roman Bold" panose="020208030705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44770" y="3806190"/>
            <a:ext cx="35972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tackle this very problem.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635" y="2673350"/>
            <a:ext cx="6323330" cy="11988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every last species without harming the native animals.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2" grpId="0" animBg="1"/>
      <p:bldP spid="7" grpId="0" animBg="1"/>
      <p:bldP spid="9" grpId="0" animBg="1"/>
      <p:bldP spid="10" grpId="0" animBg="1"/>
      <p:bldP spid="13" grpId="0" animBg="1"/>
      <p:bldP spid="4" grpId="0"/>
      <p:bldP spid="15" grpId="0" animBg="1"/>
      <p:bldP spid="2" grpId="1" animBg="1"/>
      <p:bldP spid="7" grpId="1" animBg="1"/>
      <p:bldP spid="9" grpId="1" animBg="1"/>
      <p:bldP spid="10" grpId="1" animBg="1"/>
      <p:bldP spid="13" grpId="1" animBg="1"/>
      <p:bldP spid="4" grpId="1"/>
      <p:bldP spid="15" grpId="1" animBg="1"/>
      <p:bldP spid="3" grpId="0" bldLvl="0" animBg="1"/>
      <p:bldP spid="3" grpId="1" animBg="1"/>
      <p:bldP spid="11" grpId="0" animBg="1"/>
      <p:bldP spid="11" grpId="1" animBg="1"/>
      <p:bldP spid="12" grpId="2"/>
      <p:bldP spid="5" grpId="0"/>
      <p:bldP spid="18" grpId="0" animBg="1"/>
      <p:bldP spid="19" grpId="0"/>
      <p:bldP spid="18" grpId="1" animBg="1"/>
      <p:bldP spid="1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7" name="Text Box 3"/>
          <p:cNvSpPr txBox="1"/>
          <p:nvPr/>
        </p:nvSpPr>
        <p:spPr>
          <a:xfrm>
            <a:off x="0" y="893445"/>
            <a:ext cx="7244080" cy="5981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What is </a:t>
            </a:r>
            <a:r>
              <a:rPr lang="en-US" altLang="zh-CN" sz="2900" b="1">
                <a:solidFill>
                  <a:srgbClr val="FF0000"/>
                </a:solidFill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your understanding of the sentence</a:t>
            </a:r>
            <a:r>
              <a:rPr lang="en-US" altLang="zh-CN" sz="29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?</a:t>
            </a:r>
            <a:endParaRPr lang="en-US" altLang="zh-CN" sz="2900" b="1">
              <a:solidFill>
                <a:schemeClr val="tx1"/>
              </a:solidFill>
              <a:latin typeface="Times New Roman Regular" panose="02020803070505020304" charset="0"/>
              <a:cs typeface="Times New Roman Regular" panose="02020803070505020304" charset="0"/>
              <a:sym typeface="+mn-ea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4" descr="泡沫"/>
          <p:cNvPicPr>
            <a:picLocks noChangeAspect="1"/>
          </p:cNvPicPr>
          <p:nvPr/>
        </p:nvPicPr>
        <p:blipFill>
          <a:blip r:embed="rId1"/>
          <a:srcRect t="14103" b="10903"/>
          <a:stretch>
            <a:fillRect/>
          </a:stretch>
        </p:blipFill>
        <p:spPr>
          <a:xfrm>
            <a:off x="-361950" y="1491615"/>
            <a:ext cx="6056630" cy="4598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4465" y="1852930"/>
            <a:ext cx="8940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83075" y="2130425"/>
            <a:ext cx="906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44080" y="893445"/>
            <a:ext cx="4947920" cy="2505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just"/>
            <a:r>
              <a:rPr lang="en-US" altLang="zh-CN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“This intervention is a long, much-delayed ending to a sad story, but we humans owe it to the island to give it a happy ending”.  </a:t>
            </a:r>
            <a:endParaRPr lang="en-US" altLang="zh-CN" sz="2800" b="1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3"/>
          <p:cNvSpPr txBox="1"/>
          <p:nvPr/>
        </p:nvSpPr>
        <p:spPr>
          <a:xfrm>
            <a:off x="3877310" y="3398520"/>
            <a:ext cx="8315325" cy="2969260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our </a:t>
            </a:r>
            <a:r>
              <a:rPr lang="en-US" altLang="zh-CN" sz="3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responsibility </a:t>
            </a: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</a:t>
            </a:r>
            <a:r>
              <a:rPr lang="en-US" altLang="zh-CN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keep the balance</a:t>
            </a: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of the ecosystem and </a:t>
            </a:r>
            <a:r>
              <a:rPr lang="en-US" altLang="zh-CN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save it</a:t>
            </a: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from </a:t>
            </a: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chaos.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31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ldLvl="0" animBg="1"/>
      <p:bldP spid="16387" grpId="1" animBg="1"/>
      <p:bldP spid="6" grpId="0"/>
      <p:bldP spid="6" grpId="1"/>
      <p:bldP spid="7" grpId="0"/>
      <p:bldP spid="7" grpId="1"/>
      <p:bldP spid="3" grpId="0" bldLvl="0" animBg="1"/>
      <p:bldP spid="3" grpId="1" animBg="1"/>
      <p:bldP spid="2" grpId="0" bldLvl="0" animBg="1"/>
      <p:bldP spid="2" grpId="1" animBg="1"/>
      <p:bldP spid="2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47520" y="949325"/>
            <a:ext cx="6424930" cy="50038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7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hat happened to Macquarie Island </a:t>
            </a: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in 2014</a:t>
            </a:r>
            <a:r>
              <a:rPr lang="en-US" altLang="zh-CN" sz="27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?</a:t>
            </a:r>
            <a:endParaRPr lang="en-US" altLang="zh-CN" sz="27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endParaRPr lang="en-US" altLang="zh-CN" sz="27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30480" y="5585460"/>
            <a:ext cx="12192635" cy="6635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  <a:prstDash val="sysDash"/>
          </a:ln>
          <a:effectLst>
            <a:softEdge rad="12700"/>
          </a:effectLst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zh-CN" altLang="en-US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zh-CN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zh-CN" altLang="en-US" sz="3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3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</a:t>
            </a:r>
            <a:r>
              <a:rPr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 after thinking twice</a:t>
            </a:r>
            <a:r>
              <a: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help </a:t>
            </a:r>
            <a:r>
              <a:rPr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restore the ecosystem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3502" t="87745"/>
          <a:stretch>
            <a:fillRect/>
          </a:stretch>
        </p:blipFill>
        <p:spPr>
          <a:xfrm>
            <a:off x="256540" y="2048510"/>
            <a:ext cx="9226550" cy="1935480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2485390" y="2766060"/>
            <a:ext cx="1854835" cy="50419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2419985" y="3340735"/>
            <a:ext cx="4899025" cy="57467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/>
      <p:bldP spid="14" grpId="0" bldLvl="0" animBg="1"/>
      <p:bldP spid="14" grpId="1" animBg="1"/>
      <p:bldP spid="20" grpId="0" bldLvl="0" animBg="1"/>
      <p:bldP spid="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8" descr="http://www.pop-photo.com.cn/data/attachment/forum/201802/13/214035knfrwo0rf85nxq7o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78825" y="879475"/>
            <a:ext cx="2895600" cy="1805305"/>
          </a:xfrm>
          <a:prstGeom prst="roundRect">
            <a:avLst>
              <a:gd name="adj" fmla="val 8594"/>
            </a:avLst>
          </a:prstGeom>
          <a:solidFill>
            <a:schemeClr val="accent2">
              <a:shade val="85000"/>
            </a:schemeClr>
          </a:solidFill>
          <a:ln>
            <a:noFill/>
          </a:ln>
          <a:effectLst/>
        </p:spPr>
      </p:pic>
      <p:sp>
        <p:nvSpPr>
          <p:cNvPr id="15" name="对话框"/>
          <p:cNvSpPr/>
          <p:nvPr>
            <p:custDataLst>
              <p:tags r:id="rId3"/>
            </p:custDataLst>
          </p:nvPr>
        </p:nvSpPr>
        <p:spPr>
          <a:xfrm>
            <a:off x="760095" y="995680"/>
            <a:ext cx="7358380" cy="1370330"/>
          </a:xfrm>
          <a:prstGeom prst="cloudCallou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80000" tIns="180000" rIns="180000" bIns="180000" anchor="ctr"/>
          <a:p>
            <a:pPr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6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</a:t>
            </a:r>
            <a:r>
              <a:rPr lang="en-US" altLang="zh-CN" sz="26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relationship </a:t>
            </a:r>
            <a:r>
              <a:rPr lang="en-US" altLang="zh-CN" sz="26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between human and ecosystem</a:t>
            </a:r>
            <a:endParaRPr kumimoji="0" lang="en-US" altLang="zh-CN" sz="26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06400" y="2863850"/>
            <a:ext cx="5875655" cy="919743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unknowing action may do severe damage to the ecosystem.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10540" y="4050030"/>
            <a:ext cx="5875655" cy="916217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action with good purpose may turn out the opposite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510540" y="5233035"/>
            <a:ext cx="5875655" cy="88331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People’s action after thinking twice may help restore the ecosystem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右箭头 7"/>
          <p:cNvSpPr/>
          <p:nvPr>
            <p:custDataLst>
              <p:tags r:id="rId7"/>
            </p:custDataLst>
          </p:nvPr>
        </p:nvSpPr>
        <p:spPr>
          <a:xfrm>
            <a:off x="6708140" y="3022600"/>
            <a:ext cx="772795" cy="518160"/>
          </a:xfrm>
          <a:prstGeom prst="rightArrow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8"/>
            </p:custDataLst>
          </p:nvPr>
        </p:nvSpPr>
        <p:spPr>
          <a:xfrm>
            <a:off x="6708140" y="4197350"/>
            <a:ext cx="772795" cy="518160"/>
          </a:xfrm>
          <a:prstGeom prst="rightArrow">
            <a:avLst/>
          </a:prstGeom>
        </p:spPr>
        <p:style>
          <a:lnRef idx="0">
            <a:srgbClr val="FFFFFF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右箭头 9"/>
          <p:cNvSpPr/>
          <p:nvPr>
            <p:custDataLst>
              <p:tags r:id="rId9"/>
            </p:custDataLst>
          </p:nvPr>
        </p:nvSpPr>
        <p:spPr>
          <a:xfrm>
            <a:off x="6708140" y="5372100"/>
            <a:ext cx="772795" cy="518160"/>
          </a:xfrm>
          <a:prstGeom prst="rightArrow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7651750" y="3030855"/>
            <a:ext cx="1822450" cy="578438"/>
          </a:xfrm>
          <a:prstGeom prst="roundRect">
            <a:avLst/>
          </a:prstGeom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aware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7651750" y="4205605"/>
            <a:ext cx="4133215" cy="577850"/>
          </a:xfrm>
          <a:prstGeom prst="roundRect">
            <a:avLst/>
          </a:prstGeom>
        </p:spPr>
        <p:style>
          <a:lnRef idx="3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twice before we do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2"/>
            </p:custDataLst>
          </p:nvPr>
        </p:nvSpPr>
        <p:spPr>
          <a:xfrm>
            <a:off x="7651750" y="5380355"/>
            <a:ext cx="3538855" cy="578444"/>
          </a:xfrm>
          <a:prstGeom prst="roundRect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brave to make up.</a:t>
            </a:r>
            <a:endParaRPr lang="en-US" alt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5" grpId="0" animBg="1"/>
      <p:bldP spid="6" grpId="0" animBg="1"/>
      <p:bldP spid="7" grpId="0" animBg="1"/>
      <p:bldP spid="5" grpId="1" animBg="1"/>
      <p:bldP spid="6" grpId="1" animBg="1"/>
      <p:bldP spid="7" grpId="1" animBg="1"/>
      <p:bldP spid="11" grpId="0" animBg="1"/>
      <p:bldP spid="8" grpId="0" animBg="1"/>
      <p:bldP spid="11" grpId="1" animBg="1"/>
      <p:bldP spid="8" grpId="1" animBg="1"/>
      <p:bldP spid="12" grpId="0" animBg="1"/>
      <p:bldP spid="9" grpId="0" animBg="1"/>
      <p:bldP spid="12" grpId="1" animBg="1"/>
      <p:bldP spid="9" grpId="1" animBg="1"/>
      <p:bldP spid="13" grpId="0" bldLvl="0" animBg="1"/>
      <p:bldP spid="10" grpId="0" animBg="1"/>
      <p:bldP spid="13" grpId="1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bfa3062419785ba5959f91748341bc2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60575" y="843280"/>
            <a:ext cx="7144385" cy="5388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9893" b="5357"/>
          <a:stretch>
            <a:fillRect/>
          </a:stretch>
        </p:blipFill>
        <p:spPr bwMode="auto">
          <a:xfrm>
            <a:off x="1059815" y="779780"/>
            <a:ext cx="9668510" cy="561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本框 1"/>
          <p:cNvSpPr txBox="1"/>
          <p:nvPr/>
        </p:nvSpPr>
        <p:spPr>
          <a:xfrm>
            <a:off x="2128520" y="1194435"/>
            <a:ext cx="82759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Unit 5    A delicate world</a:t>
            </a:r>
            <a:endParaRPr lang="en-US" altLang="zh-CN" sz="5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07360" y="5107305"/>
            <a:ext cx="609600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 fontAlgn="auto">
              <a:lnSpc>
                <a:spcPct val="120000"/>
              </a:lnSpc>
              <a:buNone/>
            </a:pPr>
            <a:r>
              <a:rPr lang="en-US" altLang="zh-CN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Understanding ideas</a:t>
            </a:r>
            <a:endParaRPr lang="en-US" altLang="zh-CN" sz="4800" b="1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" grpId="1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7" name="Text Box 3"/>
          <p:cNvSpPr txBox="1"/>
          <p:nvPr/>
        </p:nvSpPr>
        <p:spPr>
          <a:xfrm>
            <a:off x="219710" y="892810"/>
            <a:ext cx="11473815" cy="9772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Group work:</a:t>
            </a:r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700" b="1">
                <a:solidFill>
                  <a:srgbClr val="FF0000"/>
                </a:solidFill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Should we  say no to plastic objects </a:t>
            </a:r>
            <a:r>
              <a:rPr lang="en-US" altLang="zh-CN" sz="27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 in our daily life? Why?</a:t>
            </a:r>
            <a:endParaRPr lang="en-US" altLang="zh-CN" sz="2700" b="1">
              <a:solidFill>
                <a:schemeClr val="tx1"/>
              </a:solidFill>
              <a:latin typeface="Times New Roman Regular" panose="02020803070505020304" charset="0"/>
              <a:cs typeface="Times New Roman Regular" panose="02020803070505020304" charset="0"/>
              <a:sym typeface="+mn-ea"/>
            </a:endParaRPr>
          </a:p>
          <a:p>
            <a:pPr marL="0" lv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699" name="文本框 12"/>
          <p:cNvSpPr txBox="1"/>
          <p:nvPr/>
        </p:nvSpPr>
        <p:spPr>
          <a:xfrm>
            <a:off x="960755" y="2026920"/>
            <a:ext cx="4050665" cy="774065"/>
          </a:xfrm>
          <a:prstGeom prst="doubleWave">
            <a:avLst/>
          </a:prstGeom>
          <a:solidFill>
            <a:srgbClr val="E1F5FA"/>
          </a:solidFill>
          <a:ln w="19050"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fontAlgn="base" hangingPunct="1">
              <a:buClrTx/>
              <a:buFontTx/>
            </a:pPr>
            <a:r>
              <a:rPr lang="en-US" altLang="zh-CN" sz="3800" b="1" spc="0">
                <a:solidFill>
                  <a:srgbClr val="C00000"/>
                </a:solidFill>
                <a:latin typeface="Times New Roman" panose="02020603050405020304" pitchFamily="18" charset="0"/>
                <a:ea typeface="方正粗黑宋简体" pitchFamily="2" charset="-122"/>
                <a:cs typeface="Times New Roman" panose="02020603050405020304" pitchFamily="18" charset="0"/>
              </a:rPr>
              <a:t>Cooperation-list</a:t>
            </a:r>
            <a:endParaRPr lang="en-US" altLang="zh-CN" sz="3800" b="1" spc="0">
              <a:solidFill>
                <a:srgbClr val="C00000"/>
              </a:solidFill>
              <a:latin typeface="Times New Roman" panose="02020603050405020304" pitchFamily="18" charset="0"/>
              <a:ea typeface="方正粗黑宋简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https://photo-static-api.fotomore.com/creative/vcg/veer/400/new/VCG41N104701857.jpg?uid=386&amp;timestamp=1719222611&amp;sign=ffae22a7e33b0c170070ad0ff1b0cb6f" descr="领导力和沟通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6425" y="3163570"/>
            <a:ext cx="8042275" cy="49383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110490" y="4307840"/>
            <a:ext cx="3512820" cy="83121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Member 1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organizer</a:t>
            </a:r>
            <a:endParaRPr lang="en-US" altLang="zh-CN" sz="24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arrange the discussion</a:t>
            </a: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04595" y="2957195"/>
            <a:ext cx="3131185" cy="11944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Member 2</a:t>
            </a: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recorder</a:t>
            </a:r>
            <a:endParaRPr lang="en-US" altLang="zh-CN" sz="24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record the views and time</a:t>
            </a:r>
            <a:endParaRPr lang="en-US" altLang="zh-CN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61205" y="2957830"/>
            <a:ext cx="3484880" cy="873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Member 3</a:t>
            </a: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creator</a:t>
            </a:r>
            <a:endParaRPr lang="en-US" altLang="zh-CN" sz="24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provide creative ideas</a:t>
            </a:r>
            <a:endParaRPr lang="en-US" altLang="zh-CN" sz="2600" b="1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13090" y="3007360"/>
            <a:ext cx="3375660" cy="11442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Member 4</a:t>
            </a: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altLang="zh-CN" sz="2400" b="1">
                <a:highlight>
                  <a:srgbClr val="000000">
                    <a:alpha val="0"/>
                  </a:srgbClr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coordinator</a:t>
            </a:r>
            <a:endParaRPr lang="en-US" altLang="zh-CN" sz="24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25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resolve conflicts or misunderstanding</a:t>
            </a:r>
            <a:r>
              <a:rPr lang="en-US" altLang="zh-CN" sz="25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5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27490" y="4455795"/>
            <a:ext cx="2984500" cy="11728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noAutofit/>
          </a:bodyPr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Member 5:</a:t>
            </a:r>
            <a:r>
              <a:rPr lang="en-US" altLang="zh-CN" sz="2400" b="1">
                <a:highlight>
                  <a:srgbClr val="000000">
                    <a:alpha val="0"/>
                  </a:srgbClr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presente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</a:t>
            </a:r>
            <a:endParaRPr lang="en-US" altLang="zh-CN" sz="24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00000"/>
              </a:lnSpc>
              <a:buClrTx/>
              <a:buSzTx/>
              <a:buFontTx/>
            </a:pPr>
            <a:r>
              <a:rPr lang="en-US" altLang="zh-CN" sz="25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share the ideas in the class</a:t>
            </a:r>
            <a:endParaRPr lang="en-US" altLang="zh-CN" sz="2500" b="1" u="sng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ldLvl="0" animBg="1"/>
      <p:bldP spid="16387" grpId="1" animBg="1"/>
      <p:bldP spid="29699" grpId="0" bldLvl="0" animBg="1"/>
      <p:bldP spid="29699" grpId="1" animBg="1"/>
      <p:bldP spid="8" grpId="0" bldLvl="0" animBg="1"/>
      <p:bldP spid="10" grpId="0" bldLvl="0" animBg="1"/>
      <p:bldP spid="9" grpId="0" bldLvl="0" animBg="1"/>
      <p:bldP spid="11" grpId="0" bldLvl="0" animBg="1"/>
      <p:bldP spid="4" grpId="0" bldLvl="0" animBg="1"/>
      <p:bldP spid="8" grpId="1" animBg="1"/>
      <p:bldP spid="10" grpId="1" animBg="1"/>
      <p:bldP spid="9" grpId="1" animBg="1"/>
      <p:bldP spid="11" grpId="1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835" y="3082290"/>
            <a:ext cx="4418965" cy="3001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24350" y="2308225"/>
            <a:ext cx="3542665" cy="5219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National Ecology Day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 descr="新闻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34600" y="840105"/>
            <a:ext cx="914400" cy="914400"/>
          </a:xfrm>
          <a:prstGeom prst="rect">
            <a:avLst/>
          </a:prstGeom>
        </p:spPr>
      </p:pic>
      <p:pic>
        <p:nvPicPr>
          <p:cNvPr id="7" name="图片 6" descr="新闻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0645" y="895985"/>
            <a:ext cx="914400" cy="914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88680" y="2308225"/>
            <a:ext cx="3550920" cy="5219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World Earth Day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495" y="3081655"/>
            <a:ext cx="3348990" cy="30016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5" y="3082290"/>
            <a:ext cx="3351530" cy="30219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2420" y="2066290"/>
            <a:ext cx="3184525" cy="86042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2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“Green Mountains Are Gold Mountains”.</a:t>
            </a:r>
            <a:endParaRPr lang="en-US" altLang="zh-CN" sz="25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425" y="5348605"/>
            <a:ext cx="3359150" cy="51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土壤和土壤模拟在手草的背景，地球日的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4065"/>
            <a:ext cx="12191365" cy="5558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30325" y="2399665"/>
            <a:ext cx="100552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Protecting the ecosystem, we are taking action.  </a:t>
            </a:r>
            <a:endParaRPr lang="en-US" altLang="zh-CN" sz="7200" b="1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土壤和土壤模拟在手草的背景，地球日的概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74065"/>
            <a:ext cx="12191365" cy="55581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00760" y="1721485"/>
            <a:ext cx="1050734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change a delicate world into a delicate world!</a:t>
            </a:r>
            <a:endParaRPr lang="en-US" altLang="zh-CN" sz="7200" b="1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9" name="文本框 12"/>
          <p:cNvSpPr txBox="1"/>
          <p:nvPr/>
        </p:nvSpPr>
        <p:spPr>
          <a:xfrm>
            <a:off x="5801360" y="977265"/>
            <a:ext cx="3303270" cy="941070"/>
          </a:xfrm>
          <a:prstGeom prst="doubleWave">
            <a:avLst/>
          </a:prstGeom>
          <a:solidFill>
            <a:srgbClr val="E1F5FA"/>
          </a:solidFill>
          <a:ln w="19050"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eaLnBrk="1" fontAlgn="base" hangingPunct="1">
              <a:buClrTx/>
              <a:buFontTx/>
            </a:pPr>
            <a:r>
              <a:rPr lang="en-US" altLang="zh-CN" sz="4600" b="1" spc="0">
                <a:solidFill>
                  <a:srgbClr val="C00000"/>
                </a:solidFill>
                <a:latin typeface="Times New Roman" panose="02020603050405020304" pitchFamily="18" charset="0"/>
                <a:ea typeface="方正粗黑宋简体" pitchFamily="2" charset="-122"/>
                <a:cs typeface="Times New Roman" panose="02020603050405020304" pitchFamily="18" charset="0"/>
              </a:rPr>
              <a:t>Check-list</a:t>
            </a:r>
            <a:endParaRPr lang="en-US" altLang="zh-CN" sz="4600" b="1" spc="0">
              <a:solidFill>
                <a:srgbClr val="C00000"/>
              </a:solidFill>
              <a:latin typeface="Times New Roman" panose="02020603050405020304" pitchFamily="18" charset="0"/>
              <a:ea typeface="方正粗黑宋简体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内容占位符 3"/>
          <p:cNvGraphicFramePr/>
          <p:nvPr>
            <p:custDataLst>
              <p:tags r:id="rId1"/>
            </p:custDataLst>
          </p:nvPr>
        </p:nvGraphicFramePr>
        <p:xfrm>
          <a:off x="675640" y="2139315"/>
          <a:ext cx="11282680" cy="3996055"/>
        </p:xfrm>
        <a:graphic>
          <a:graphicData uri="http://schemas.openxmlformats.org/drawingml/2006/table">
            <a:tbl>
              <a:tblPr firstRow="1" firstCol="1" bandRow="1">
                <a:tableStyleId>{96D17FF7-60E3-4E1E-ACF4-96250F375234}</a:tableStyleId>
              </a:tblPr>
              <a:tblGrid>
                <a:gridCol w="1917700"/>
                <a:gridCol w="7609205"/>
                <a:gridCol w="1755775"/>
              </a:tblGrid>
              <a:tr h="675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Items</a:t>
                      </a:r>
                      <a:endParaRPr lang="en-US" altLang="zh-CN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Content</a:t>
                      </a:r>
                      <a:endParaRPr lang="en-US" altLang="zh-C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Scores</a:t>
                      </a:r>
                      <a:endParaRPr lang="en-US" altLang="zh-C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(1, 2, 3)</a:t>
                      </a:r>
                      <a:endParaRPr lang="en-US" altLang="zh-C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775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altLang="zh-CN" sz="2500" b="1" dirty="0"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Actions</a:t>
                      </a:r>
                      <a:endParaRPr lang="zh-CN" alt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F0C5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can talk about what </a:t>
                      </a:r>
                      <a:r>
                        <a:rPr lang="en-US" altLang="zh-CN" sz="22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happened</a:t>
                      </a:r>
                      <a:r>
                        <a:rPr lang="en-US" altLang="zh-CN" sz="2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Macquaria Island.</a:t>
                      </a:r>
                      <a:endParaRPr lang="zh-CN" altLang="en-US" sz="2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3881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altLang="zh-CN" sz="2500" b="1" dirty="0"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Results</a:t>
                      </a:r>
                      <a:endParaRPr lang="zh-CN" alt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F0C5"/>
                    </a:solidFill>
                  </a:tcPr>
                </a:tc>
                <a:tc>
                  <a:txBody>
                    <a:bodyPr/>
                    <a:p>
                      <a:r>
                        <a:rPr lang="en-US" altLang="zh-C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I can summarize how people’ actions </a:t>
                      </a:r>
                      <a:r>
                        <a:rPr lang="en-US" altLang="zh-CN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affect</a:t>
                      </a:r>
                      <a:r>
                        <a:rPr lang="en-US" altLang="zh-C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the ecosystem.</a:t>
                      </a:r>
                      <a:endParaRPr lang="zh-CN" altLang="en-US" sz="2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486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altLang="zh-CN" sz="2500" b="1" dirty="0"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Purposes</a:t>
                      </a:r>
                      <a:endParaRPr lang="zh-CN" alt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F0C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I can analyze the </a:t>
                      </a:r>
                      <a:r>
                        <a:rPr lang="en-US" altLang="zh-CN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reason</a:t>
                      </a:r>
                      <a:r>
                        <a:rPr lang="en-US" altLang="zh-CN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</a:t>
                      </a:r>
                      <a:r>
                        <a:rPr lang="en-US" altLang="zh-C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for the change of people’s action.  </a:t>
                      </a:r>
                      <a:endParaRPr lang="zh-CN" altLang="en-US" sz="2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5" marR="91445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724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4. </a:t>
                      </a:r>
                      <a:r>
                        <a:rPr lang="en-US" altLang="zh-CN" sz="2500" b="1" dirty="0"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Feeling</a:t>
                      </a:r>
                      <a:endParaRPr lang="zh-CN" alt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F3F0C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I can respect the ecosystem and live in harmony with the ecosystem. </a:t>
                      </a:r>
                      <a:endParaRPr lang="en-US" altLang="zh-CN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45" marR="91445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822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Reflection</a:t>
                      </a:r>
                      <a:r>
                        <a:rPr lang="en-US" altLang="zh-CN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altLang="zh-CN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F0CE8E"/>
                    </a:solidFill>
                  </a:tcPr>
                </a:tc>
                <a:tc gridSpan="2">
                  <a:txBody>
                    <a:bodyPr/>
                    <a:p>
                      <a:pPr marL="342900" indent="-342900" algn="ctr">
                        <a:buFont typeface="Wingdings" panose="05000000000000000000" charset="0"/>
                        <a:buChar char="Ø"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I have learned:___________________________________________________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ctr">
                        <a:buFont typeface="Wingdings" panose="05000000000000000000" charset="0"/>
                        <a:buChar char="Ø"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I want to learn more about:_______________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_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</a:t>
                      </a:r>
                      <a:r>
                        <a:rPr lang="zh-CN" alt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___________</a:t>
                      </a:r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anchor="ctr"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675640" y="977265"/>
            <a:ext cx="4445000" cy="93853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Make a self-evaluation</a:t>
            </a:r>
            <a:r>
              <a:rPr lang="en-US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 on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the performance on this lesson.</a:t>
            </a:r>
            <a:endParaRPr lang="en-US" altLang="en-US" sz="2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ldLvl="0" animBg="1"/>
      <p:bldP spid="29699" grpId="1" animBg="1"/>
      <p:bldP spid="14" grpId="1"/>
      <p:bldP spid="14" grpId="2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03860" y="2718435"/>
            <a:ext cx="11496040" cy="3133725"/>
          </a:xfrm>
          <a:prstGeom prst="snip2Same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l"/>
            <a:endParaRPr lang="en-US" altLang="zh-CN" sz="32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104900" y="3080385"/>
            <a:ext cx="1682115" cy="553085"/>
          </a:xfrm>
          <a:prstGeom prst="rect">
            <a:avLst/>
          </a:prstGeom>
          <a:solidFill>
            <a:srgbClr val="F6D576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</a:t>
            </a:r>
            <a:endParaRPr lang="en-US" altLang="zh-CN" sz="3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99135" y="4282440"/>
            <a:ext cx="2710180" cy="553085"/>
          </a:xfrm>
          <a:prstGeom prst="rect">
            <a:avLst/>
          </a:prstGeom>
          <a:solidFill>
            <a:srgbClr val="F6D576"/>
          </a:solidFill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marL="457200" indent="-457200" algn="l">
              <a:buFont typeface="Wingdings" panose="05000000000000000000" charset="0"/>
              <a:buChar char="Ø"/>
            </a:pPr>
            <a:r>
              <a:rPr lang="en-US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Expanding</a:t>
            </a:r>
            <a:endParaRPr lang="en-US" altLang="zh-CN" sz="3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下箭头 11"/>
          <p:cNvSpPr/>
          <p:nvPr>
            <p:custDataLst>
              <p:tags r:id="rId4"/>
            </p:custDataLst>
          </p:nvPr>
        </p:nvSpPr>
        <p:spPr>
          <a:xfrm>
            <a:off x="1714500" y="3766185"/>
            <a:ext cx="462915" cy="452120"/>
          </a:xfrm>
          <a:prstGeom prst="downArrow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30905" y="2933700"/>
            <a:ext cx="7971790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out more news </a:t>
            </a:r>
            <a:r>
              <a:rPr lang="en-US" altLang="zh-CN" sz="3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about the destruction and the conservation of the ecosystem online.</a:t>
            </a:r>
            <a:endParaRPr lang="en-US" altLang="zh-CN" sz="3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451225" y="4146550"/>
            <a:ext cx="8216265" cy="1522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Design a poster </a:t>
            </a: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the theme of “Ecosystem-our home” and </a:t>
            </a:r>
            <a:r>
              <a:rPr lang="en-US" altLang="zh-CN" sz="31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write your opinions</a:t>
            </a:r>
            <a:r>
              <a:rPr lang="en-US" altLang="zh-CN" sz="3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on how to protect it in your daily life.</a:t>
            </a:r>
            <a:endParaRPr lang="en-US" altLang="zh-CN" sz="3100" b="1" u="sng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26510" y="1208405"/>
            <a:ext cx="4056380" cy="113474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en-US" altLang="zh-CN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altLang="zh-C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 descr="写作业动图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7530" y="911860"/>
            <a:ext cx="1431290" cy="143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对话框"/>
          <p:cNvSpPr/>
          <p:nvPr>
            <p:custDataLst>
              <p:tags r:id="rId1"/>
            </p:custDataLst>
          </p:nvPr>
        </p:nvSpPr>
        <p:spPr>
          <a:xfrm>
            <a:off x="5508625" y="1037590"/>
            <a:ext cx="6683375" cy="1900555"/>
          </a:xfrm>
          <a:prstGeom prst="cloudCallou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80000" tIns="180000" rIns="180000" bIns="180000" anchor="ctr"/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3200" b="1" kern="0">
                <a:solidFill>
                  <a:srgbClr val="272727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What </a:t>
            </a:r>
            <a:r>
              <a:rPr lang="en-US" altLang="zh-CN" sz="32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animals </a:t>
            </a:r>
            <a:r>
              <a:rPr lang="en-US" altLang="zh-CN" sz="3200" b="1" kern="0">
                <a:solidFill>
                  <a:srgbClr val="272727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are they</a:t>
            </a:r>
            <a:r>
              <a:rPr lang="en-US" altLang="zh-CN" sz="3200" b="1" kern="0" smtClean="0">
                <a:solidFill>
                  <a:srgbClr val="272727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lang="en-US" altLang="zh-CN" sz="3200" b="1" kern="0" smtClean="0">
              <a:solidFill>
                <a:srgbClr val="272727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32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Where</a:t>
            </a:r>
            <a:r>
              <a:rPr lang="en-US" altLang="zh-CN" sz="3200" b="1" kern="0">
                <a:solidFill>
                  <a:srgbClr val="272727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do they live?</a:t>
            </a:r>
            <a:endParaRPr kumimoji="0" lang="en-US" altLang="zh-CN" sz="3200" b="1" i="0" u="none" strike="noStrike" kern="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1" name="图片 100"/>
          <p:cNvPicPr/>
          <p:nvPr>
            <p:custDataLst>
              <p:tags r:id="rId2"/>
            </p:custDataLst>
          </p:nvPr>
        </p:nvPicPr>
        <p:blipFill>
          <a:blip r:embed="rId3">
            <a:lum bright="6000" contrast="6000"/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tretch>
            <a:fillRect/>
          </a:stretch>
        </p:blipFill>
        <p:spPr>
          <a:xfrm>
            <a:off x="192405" y="3523615"/>
            <a:ext cx="4090670" cy="214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5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tretch>
            <a:fillRect/>
          </a:stretch>
        </p:blipFill>
        <p:spPr>
          <a:xfrm>
            <a:off x="4407535" y="3526155"/>
            <a:ext cx="3743960" cy="2144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8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/>
                </a14:imgProps>
              </a:ext>
            </a:extLst>
          </a:blip>
          <a:stretch>
            <a:fillRect/>
          </a:stretch>
        </p:blipFill>
        <p:spPr>
          <a:xfrm>
            <a:off x="8222615" y="3526790"/>
            <a:ext cx="3846830" cy="2144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30810" y="5758180"/>
            <a:ext cx="4225925" cy="55308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royal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penguins </a:t>
            </a:r>
            <a:r>
              <a:rPr lang="zh-C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皇家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企鹅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17390" y="5747385"/>
            <a:ext cx="3662045" cy="55308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algn="just"/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king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penguins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帝企鹅</a:t>
            </a:r>
            <a:endParaRPr lang="zh-CN" altLang="en-US" sz="2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33105" y="5748020"/>
            <a:ext cx="3456305" cy="553085"/>
          </a:xfrm>
          <a:prstGeom prst="rect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elephant </a:t>
            </a: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seals</a:t>
            </a:r>
            <a:r>
              <a:rPr lang="en-US" altLang="zh-CN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3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海象</a:t>
            </a:r>
            <a:endParaRPr lang="zh-CN" altLang="en-US" sz="3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2405" y="1480820"/>
            <a:ext cx="5203825" cy="1799590"/>
          </a:xfrm>
          <a:prstGeom prst="ellipse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They all live in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Macquarie Island</a:t>
            </a:r>
            <a:r>
              <a:rPr lang="en-US" altLang="zh-CN"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</a:t>
            </a:r>
            <a:endParaRPr lang="en-US" altLang="zh-CN" sz="36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6" grpId="0" bldLvl="0" animBg="1"/>
      <p:bldP spid="6" grpId="1"/>
      <p:bldP spid="7" grpId="0" bldLvl="0" animBg="1"/>
      <p:bldP spid="7" grpId="1"/>
      <p:bldP spid="8" grpId="0" bldLvl="0" animBg="1"/>
      <p:bldP spid="8" grpId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44781"/>
          <a:stretch>
            <a:fillRect/>
          </a:stretch>
        </p:blipFill>
        <p:spPr>
          <a:xfrm>
            <a:off x="5684520" y="892175"/>
            <a:ext cx="6425565" cy="5351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640" y="995680"/>
            <a:ext cx="5684520" cy="79883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3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Read para.1 </a:t>
            </a:r>
            <a:r>
              <a:rPr lang="en-US" altLang="zh-CN" sz="23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and find out from </a:t>
            </a:r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</a:t>
            </a:r>
            <a:r>
              <a:rPr lang="en-US" altLang="zh-CN" sz="23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aspects </a:t>
            </a:r>
            <a:r>
              <a:rPr lang="en-US" altLang="zh-CN" sz="23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author introduces Macquarie Island.</a:t>
            </a:r>
            <a:endParaRPr lang="en-US" altLang="zh-CN" sz="2300" b="1" ker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6119495" y="1301115"/>
            <a:ext cx="5751195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119495" y="1710055"/>
            <a:ext cx="3313430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826115" y="892175"/>
            <a:ext cx="1044575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4455" y="3711575"/>
            <a:ext cx="2308860" cy="42989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Macquarie Island</a:t>
            </a:r>
            <a:endParaRPr lang="zh-CN" altLang="en-US" sz="2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77845" y="2234565"/>
            <a:ext cx="1666240" cy="36068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077845" y="291528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076575" y="371157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076575" y="443166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077845" y="5247005"/>
            <a:ext cx="1666875" cy="8553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2371725" y="2533015"/>
            <a:ext cx="669290" cy="118364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4" idx="3"/>
          </p:cNvCxnSpPr>
          <p:nvPr/>
        </p:nvCxnSpPr>
        <p:spPr>
          <a:xfrm flipV="1">
            <a:off x="2393315" y="3268980"/>
            <a:ext cx="647700" cy="6578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4" idx="3"/>
          </p:cNvCxnSpPr>
          <p:nvPr/>
        </p:nvCxnSpPr>
        <p:spPr>
          <a:xfrm>
            <a:off x="2393315" y="3926840"/>
            <a:ext cx="683260" cy="3175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endCxn id="11" idx="1"/>
          </p:cNvCxnSpPr>
          <p:nvPr/>
        </p:nvCxnSpPr>
        <p:spPr>
          <a:xfrm>
            <a:off x="2423160" y="3952875"/>
            <a:ext cx="653415" cy="75628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2366645" y="4199255"/>
            <a:ext cx="674370" cy="143573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625" y="2118995"/>
            <a:ext cx="5600065" cy="4152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7" grpId="0" animBg="1"/>
      <p:bldP spid="18" grpId="0" bldLvl="0" animBg="1"/>
      <p:bldP spid="16" grpId="0" animBg="1"/>
      <p:bldP spid="14" grpId="0" animBg="1"/>
      <p:bldP spid="9" grpId="0" animBg="1"/>
      <p:bldP spid="17" grpId="1" animBg="1"/>
      <p:bldP spid="18" grpId="1" animBg="1"/>
      <p:bldP spid="16" grpId="1" animBg="1"/>
      <p:bldP spid="14" grpId="1" animBg="1"/>
      <p:bldP spid="9" grpId="1" animBg="1"/>
      <p:bldP spid="7" grpId="0" animBg="1"/>
      <p:bldP spid="5" grpId="0" animBg="1"/>
      <p:bldP spid="6" grpId="0" animBg="1"/>
      <p:bldP spid="7" grpId="1" animBg="1"/>
      <p:bldP spid="5" grpId="1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44781"/>
          <a:stretch>
            <a:fillRect/>
          </a:stretch>
        </p:blipFill>
        <p:spPr>
          <a:xfrm>
            <a:off x="5684520" y="892175"/>
            <a:ext cx="6425565" cy="5351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6119495" y="1301115"/>
            <a:ext cx="5751195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119495" y="1710055"/>
            <a:ext cx="3313430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826115" y="892175"/>
            <a:ext cx="1044575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4455" y="3711575"/>
            <a:ext cx="2308860" cy="42989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Macquarie Island</a:t>
            </a:r>
            <a:endParaRPr lang="zh-CN" altLang="en-US" sz="2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77845" y="2234565"/>
            <a:ext cx="1666240" cy="36068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29610" y="2113280"/>
            <a:ext cx="1954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77845" y="291528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076575" y="371157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076575" y="4431665"/>
            <a:ext cx="167703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077845" y="5247005"/>
            <a:ext cx="1675765" cy="8553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2371725" y="2533015"/>
            <a:ext cx="669290" cy="118364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4" idx="3"/>
          </p:cNvCxnSpPr>
          <p:nvPr/>
        </p:nvCxnSpPr>
        <p:spPr>
          <a:xfrm flipV="1">
            <a:off x="2393315" y="3268980"/>
            <a:ext cx="647700" cy="6578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4" idx="3"/>
          </p:cNvCxnSpPr>
          <p:nvPr/>
        </p:nvCxnSpPr>
        <p:spPr>
          <a:xfrm>
            <a:off x="2393315" y="3926840"/>
            <a:ext cx="683260" cy="3175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endCxn id="11" idx="1"/>
          </p:cNvCxnSpPr>
          <p:nvPr/>
        </p:nvCxnSpPr>
        <p:spPr>
          <a:xfrm>
            <a:off x="2423160" y="3952875"/>
            <a:ext cx="653415" cy="75628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2366645" y="4199255"/>
            <a:ext cx="674370" cy="143573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0608945" y="2019300"/>
            <a:ext cx="1501140" cy="381000"/>
          </a:xfrm>
          <a:prstGeom prst="rect">
            <a:avLst/>
          </a:prstGeom>
          <a:solidFill>
            <a:schemeClr val="accent4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6096635" y="2400300"/>
            <a:ext cx="975995" cy="381000"/>
          </a:xfrm>
          <a:prstGeom prst="rect">
            <a:avLst/>
          </a:prstGeom>
          <a:solidFill>
            <a:schemeClr val="accent4">
              <a:lumMod val="60000"/>
              <a:lumOff val="40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336925" y="289242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shape</a:t>
            </a:r>
            <a:endParaRPr lang="en-US" altLang="zh-CN" sz="28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7072630" y="2400300"/>
            <a:ext cx="5123815" cy="381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6119495" y="2799080"/>
            <a:ext cx="5751195" cy="381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6119495" y="3197860"/>
            <a:ext cx="3796665" cy="381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2" name="内容占位符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84520" y="789940"/>
            <a:ext cx="6508115" cy="5453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0640" y="995680"/>
            <a:ext cx="5684520" cy="79883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3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Read para.1 </a:t>
            </a:r>
            <a:r>
              <a:rPr lang="en-US" altLang="zh-CN" sz="23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and find out from </a:t>
            </a:r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</a:t>
            </a:r>
            <a:r>
              <a:rPr lang="en-US" altLang="zh-CN" sz="23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aspects </a:t>
            </a:r>
            <a:r>
              <a:rPr lang="en-US" altLang="zh-CN" sz="23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author introduces Macquarie Island.</a:t>
            </a:r>
            <a:endParaRPr lang="en-US" altLang="zh-CN" sz="2300" b="1" ker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2" grpId="0" bldLvl="0" animBg="1"/>
      <p:bldP spid="12" grpId="1" animBg="1"/>
      <p:bldP spid="13" grpId="0" bldLvl="0" animBg="1"/>
      <p:bldP spid="13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44781"/>
          <a:stretch>
            <a:fillRect/>
          </a:stretch>
        </p:blipFill>
        <p:spPr>
          <a:xfrm>
            <a:off x="5684520" y="892175"/>
            <a:ext cx="6425565" cy="535114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6119495" y="1301115"/>
            <a:ext cx="5751195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119495" y="1710055"/>
            <a:ext cx="3313430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10826115" y="892175"/>
            <a:ext cx="1044575" cy="381000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4455" y="3711575"/>
            <a:ext cx="2308860" cy="42989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 anchor="t">
            <a:spAutoFit/>
          </a:bodyPr>
          <a:p>
            <a:r>
              <a:rPr lang="zh-CN" altLang="en-US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Macquarie Island</a:t>
            </a:r>
            <a:endParaRPr lang="zh-CN" altLang="en-US" sz="2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77845" y="2234565"/>
            <a:ext cx="1666240" cy="36068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44495" y="2124710"/>
            <a:ext cx="1954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10608945" y="2019300"/>
            <a:ext cx="1501140" cy="381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6096635" y="2400300"/>
            <a:ext cx="975995" cy="381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077845" y="291528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331845" y="2854325"/>
            <a:ext cx="1357630" cy="148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endParaRPr lang="en-US" altLang="zh-CN" sz="28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76575" y="371157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076575" y="4431665"/>
            <a:ext cx="1666875" cy="4368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3077845" y="5247005"/>
            <a:ext cx="1769110" cy="8553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7072630" y="2400300"/>
            <a:ext cx="5123815" cy="381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6119495" y="2799080"/>
            <a:ext cx="5751195" cy="381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6119495" y="3197860"/>
            <a:ext cx="3796665" cy="381000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3147695" y="362648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endParaRPr lang="en-US" altLang="zh-CN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6453505" y="3973830"/>
            <a:ext cx="4289425" cy="381000"/>
          </a:xfrm>
          <a:prstGeom prst="rect">
            <a:avLst/>
          </a:prstGeom>
          <a:solidFill>
            <a:srgbClr val="C0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574415" y="43770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endParaRPr lang="en-US" altLang="zh-CN" sz="28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6096635" y="4749800"/>
            <a:ext cx="5709285" cy="381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10366375" y="4368800"/>
            <a:ext cx="1440180" cy="381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14"/>
            </p:custDataLst>
          </p:nvPr>
        </p:nvSpPr>
        <p:spPr>
          <a:xfrm>
            <a:off x="6096635" y="5130800"/>
            <a:ext cx="3908425" cy="381000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005455" y="5151755"/>
            <a:ext cx="2032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</a:t>
            </a:r>
            <a:endParaRPr lang="en-US" altLang="zh-CN" sz="2800" b="1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inhabitants</a:t>
            </a:r>
            <a:endParaRPr lang="en-US" altLang="zh-CN" sz="2800" b="1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2371725" y="2533015"/>
            <a:ext cx="669290" cy="118364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4" idx="3"/>
          </p:cNvCxnSpPr>
          <p:nvPr/>
        </p:nvCxnSpPr>
        <p:spPr>
          <a:xfrm flipV="1">
            <a:off x="2393315" y="3268980"/>
            <a:ext cx="647700" cy="6578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4" idx="3"/>
          </p:cNvCxnSpPr>
          <p:nvPr/>
        </p:nvCxnSpPr>
        <p:spPr>
          <a:xfrm>
            <a:off x="2393315" y="3926840"/>
            <a:ext cx="683260" cy="3175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2387600" y="4018280"/>
            <a:ext cx="653415" cy="75628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>
            <a:off x="2366645" y="4199255"/>
            <a:ext cx="674370" cy="143573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40640" y="995680"/>
            <a:ext cx="5684520" cy="79883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300" b="1" ker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Read para.1 </a:t>
            </a:r>
            <a:r>
              <a:rPr lang="en-US" altLang="zh-CN" sz="23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and find out from </a:t>
            </a:r>
            <a:r>
              <a:rPr lang="en-US" altLang="zh-CN" sz="2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</a:t>
            </a:r>
            <a:r>
              <a:rPr lang="en-US" altLang="zh-CN" sz="23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aspects </a:t>
            </a:r>
            <a:r>
              <a:rPr lang="en-US" altLang="zh-CN" sz="23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the author introduces Macquarie Island.</a:t>
            </a:r>
            <a:endParaRPr lang="en-US" altLang="zh-CN" sz="2300" b="1" ker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2" grpId="1" animBg="1"/>
      <p:bldP spid="13" grpId="1" animBg="1"/>
      <p:bldP spid="15" grpId="1"/>
      <p:bldP spid="19" grpId="1" animBg="1"/>
      <p:bldP spid="20" grpId="1" animBg="1"/>
      <p:bldP spid="21" grpId="1" animBg="1"/>
      <p:bldP spid="23" grpId="1"/>
      <p:bldP spid="23" grpId="2"/>
      <p:bldP spid="8" grpId="0" animBg="1"/>
      <p:bldP spid="8" grpId="1" animBg="1"/>
      <p:bldP spid="26" grpId="0" animBg="1"/>
      <p:bldP spid="25" grpId="0" animBg="1"/>
      <p:bldP spid="27" grpId="0" animBg="1"/>
      <p:bldP spid="28" grpId="0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44781"/>
          <a:stretch>
            <a:fillRect/>
          </a:stretch>
        </p:blipFill>
        <p:spPr>
          <a:xfrm>
            <a:off x="5684520" y="892175"/>
            <a:ext cx="6425565" cy="5351145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6119495" y="5486400"/>
            <a:ext cx="2892425" cy="381000"/>
          </a:xfrm>
          <a:prstGeom prst="rect">
            <a:avLst/>
          </a:pr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423025" y="3166110"/>
            <a:ext cx="3450590" cy="381000"/>
          </a:xfrm>
          <a:prstGeom prst="rect">
            <a:avLst/>
          </a:pr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7054215" y="2408555"/>
            <a:ext cx="2134235" cy="381000"/>
          </a:xfrm>
          <a:prstGeom prst="rect">
            <a:avLst/>
          </a:prstGeom>
          <a:solidFill>
            <a:schemeClr val="accent6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14755" y="440182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Macquarie Island:</a:t>
            </a:r>
            <a:endParaRPr lang="en-US" altLang="zh-CN" sz="32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98800" y="502920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u="sng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Conservation</a:t>
            </a:r>
            <a:r>
              <a:rPr lang="en-US" altLang="zh-CN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8950" y="5015865"/>
            <a:ext cx="30410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from</a:t>
            </a: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Chaos</a:t>
            </a:r>
            <a:r>
              <a:rPr lang="en-US" altLang="zh-CN" sz="32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</a:t>
            </a:r>
            <a:r>
              <a:rPr lang="en-US" altLang="zh-CN" sz="28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0800" y="922655"/>
            <a:ext cx="5643880" cy="89154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Read para.1</a:t>
            </a:r>
            <a:r>
              <a:rPr lang="en-US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 and 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underline</a:t>
            </a:r>
            <a:r>
              <a:rPr lang="en-US" sz="2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 the answer to the question.  </a:t>
            </a:r>
            <a:endParaRPr lang="en-US" altLang="en-US" sz="26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对话框"/>
          <p:cNvSpPr/>
          <p:nvPr>
            <p:custDataLst>
              <p:tags r:id="rId7"/>
            </p:custDataLst>
          </p:nvPr>
        </p:nvSpPr>
        <p:spPr>
          <a:xfrm>
            <a:off x="394335" y="2137410"/>
            <a:ext cx="5165725" cy="1763395"/>
          </a:xfrm>
          <a:prstGeom prst="cloudCallout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80000" tIns="180000" rIns="180000" bIns="180000" anchor="ctr"/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Is Macquaria in </a:t>
            </a:r>
            <a:r>
              <a:rPr lang="en-US" altLang="zh-CN" sz="2800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good conservation</a:t>
            </a:r>
            <a:r>
              <a:rPr lang="en-US" altLang="zh-CN" sz="2800" b="1" ker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?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12" grpId="0"/>
      <p:bldP spid="10" grpId="0"/>
      <p:bldP spid="10" grpId="1"/>
      <p:bldP spid="14" grpId="1"/>
      <p:bldP spid="14" grpId="2" bldLvl="0" animBg="1"/>
      <p:bldP spid="15" grpId="0" bldLvl="0" animBg="1"/>
      <p:bldP spid="15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675245" y="829310"/>
            <a:ext cx="4445000" cy="1437640"/>
          </a:xfrm>
          <a:prstGeom prst="rect">
            <a:avLst/>
          </a:prstGeom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 at</a:t>
            </a:r>
            <a:r>
              <a:rPr lang="en-US" altLang="zh-CN" sz="26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title and </a:t>
            </a:r>
            <a:r>
              <a:rPr lang="en-US" altLang="zh-CN" sz="26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skim</a:t>
            </a:r>
            <a:r>
              <a:rPr lang="en-US" altLang="zh-CN" sz="2600" b="1" ker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passage to get the main idea and the strucure of the text.</a:t>
            </a:r>
            <a:endParaRPr lang="en-US" altLang="zh-CN" sz="2600" b="1" ker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17105" y="2335530"/>
            <a:ext cx="4803140" cy="3852545"/>
          </a:xfrm>
          <a:prstGeom prst="verticalScroll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indent="0" algn="ctr" fontAlgn="auto">
              <a:lnSpc>
                <a:spcPct val="12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passage mainly talks about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Macquarie Island was saved from chaos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2350" y="1000760"/>
            <a:ext cx="3952875" cy="48571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350" y="1064260"/>
            <a:ext cx="3952875" cy="9671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" y="940435"/>
            <a:ext cx="3326130" cy="524700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14680" y="3758565"/>
            <a:ext cx="2461895" cy="100647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B0F0"/>
            </a:solidFill>
            <a:prstDash val="dash"/>
          </a:ln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>
                <a:ln>
                  <a:noFill/>
                </a:ln>
                <a:solidFill>
                  <a:srgbClr val="00B0F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Chaos</a:t>
            </a:r>
            <a:endParaRPr lang="en-US" altLang="zh-CN" sz="2800" b="1">
              <a:ln>
                <a:noFill/>
              </a:ln>
              <a:solidFill>
                <a:srgbClr val="00B0F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>
                <a:ln>
                  <a:noFill/>
                </a:ln>
                <a:solidFill>
                  <a:srgbClr val="00B0F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(Paras 2-3)</a:t>
            </a:r>
            <a:endParaRPr lang="en-US" altLang="zh-CN" sz="2800" b="1">
              <a:ln>
                <a:noFill/>
              </a:ln>
              <a:solidFill>
                <a:srgbClr val="00B0F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8455" y="2903855"/>
            <a:ext cx="3159760" cy="3283585"/>
          </a:xfrm>
          <a:prstGeom prst="rect">
            <a:avLst/>
          </a:prstGeom>
          <a:noFill/>
          <a:ln w="50800">
            <a:solidFill>
              <a:srgbClr val="FF636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40000"/>
                    <a:lumOff val="60000"/>
                    <a:alpha val="70000"/>
                  </a:schemeClr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algn="ctr">
              <a:lnSpc>
                <a:spcPct val="90000"/>
              </a:lnSpc>
            </a:pPr>
            <a:endParaRPr lang="en-US" altLang="zh-CN" sz="2800" b="1">
              <a:ln>
                <a:noFill/>
              </a:ln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4"/>
            </p:custDataLst>
          </p:nvPr>
        </p:nvSpPr>
        <p:spPr>
          <a:xfrm>
            <a:off x="3648710" y="2482215"/>
            <a:ext cx="3866515" cy="308737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 anchor="ctr" anchorCtr="0">
            <a:noAutofit/>
          </a:bodyPr>
          <a:p>
            <a:pPr algn="ctr">
              <a:lnSpc>
                <a:spcPct val="90000"/>
              </a:lnSpc>
            </a:pPr>
            <a:endParaRPr kumimoji="0" lang="en-US" altLang="zh-CN" sz="3200" b="1" i="0" u="none" strike="noStrike" kern="1200" cap="none" spc="0" normalizeH="0" baseline="0">
              <a:ln>
                <a:noFill/>
              </a:ln>
              <a:solidFill>
                <a:srgbClr val="FFC00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144645" y="3093720"/>
            <a:ext cx="2787650" cy="94043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00B0F0"/>
            </a:solidFill>
            <a:prstDash val="dash"/>
          </a:ln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2800" b="1">
                <a:ln>
                  <a:noFill/>
                </a:ln>
                <a:solidFill>
                  <a:srgbClr val="00B0F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Conservation(Paras 4-6)</a:t>
            </a:r>
            <a:endParaRPr lang="en-US" altLang="zh-CN" sz="2800" b="1">
              <a:ln>
                <a:noFill/>
              </a:ln>
              <a:solidFill>
                <a:srgbClr val="00B0F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3" grpId="0" bldLvl="0" animBg="1"/>
      <p:bldP spid="3" grpId="1" animBg="1"/>
      <p:bldP spid="9" grpId="1" animBg="1"/>
      <p:bldP spid="40" grpId="1" animBg="1"/>
      <p:bldP spid="9" grpId="2" bldLvl="0" animBg="1"/>
      <p:bldP spid="11" grpId="0" animBg="1"/>
      <p:bldP spid="40" grpId="2" bldLvl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7" name="Text Box 3"/>
          <p:cNvSpPr txBox="1"/>
          <p:nvPr/>
        </p:nvSpPr>
        <p:spPr>
          <a:xfrm>
            <a:off x="0" y="893445"/>
            <a:ext cx="2554605" cy="5981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0">
            <a:srgbClr val="FFFFFF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Group Work</a:t>
            </a:r>
            <a:r>
              <a:rPr lang="zh-CN" altLang="en-US" sz="29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：</a:t>
            </a:r>
            <a:endParaRPr lang="zh-CN" altLang="en-US" sz="2900" b="1">
              <a:latin typeface="Times New Roman Regular" panose="02020803070505020304" charset="0"/>
              <a:cs typeface="Times New Roman Regular" panose="02020803070505020304" charset="0"/>
              <a:sym typeface="+mn-ea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9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 </a:t>
            </a:r>
            <a:r>
              <a:rPr lang="en-US" altLang="zh-CN" sz="2900" b="1">
                <a:latin typeface="Times New Roman Regular" panose="02020803070505020304" charset="0"/>
                <a:cs typeface="Times New Roman Regular" panose="02020803070505020304" charset="0"/>
                <a:sym typeface="+mn-ea"/>
              </a:rPr>
              <a:t>    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635" y="1591310"/>
            <a:ext cx="1103757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1.Read paragraph 2-6 according to your own role and draw an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action-purpose-result flow chart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show the story of </a:t>
            </a: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Macquarie Island basedd on the order of time.</a:t>
            </a: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2. Present the group work.</a:t>
            </a:r>
            <a:endParaRPr lang="en-US" altLang="zh-CN" sz="320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816"/>
</p:tagLst>
</file>

<file path=ppt/tags/tag101.xml><?xml version="1.0" encoding="utf-8"?>
<p:tagLst xmlns:p="http://schemas.openxmlformats.org/presentationml/2006/main">
  <p:tag name="AS_UNIQUEID" val="812"/>
</p:tagLst>
</file>

<file path=ppt/tags/tag102.xml><?xml version="1.0" encoding="utf-8"?>
<p:tagLst xmlns:p="http://schemas.openxmlformats.org/presentationml/2006/main">
  <p:tag name="AS_UNIQUEID" val="812"/>
</p:tagLst>
</file>

<file path=ppt/tags/tag103.xml><?xml version="1.0" encoding="utf-8"?>
<p:tagLst xmlns:p="http://schemas.openxmlformats.org/presentationml/2006/main">
  <p:tag name="AS_UNIQUEID" val="812"/>
</p:tagLst>
</file>

<file path=ppt/tags/tag104.xml><?xml version="1.0" encoding="utf-8"?>
<p:tagLst xmlns:p="http://schemas.openxmlformats.org/presentationml/2006/main">
  <p:tag name="AS_UNIQUEID" val="812"/>
</p:tagLst>
</file>

<file path=ppt/tags/tag105.xml><?xml version="1.0" encoding="utf-8"?>
<p:tagLst xmlns:p="http://schemas.openxmlformats.org/presentationml/2006/main">
  <p:tag name="AS_UNIQUEID" val="812"/>
</p:tagLst>
</file>

<file path=ppt/tags/tag106.xml><?xml version="1.0" encoding="utf-8"?>
<p:tagLst xmlns:p="http://schemas.openxmlformats.org/presentationml/2006/main">
  <p:tag name="AS_UNIQUEID" val="812"/>
</p:tagLst>
</file>

<file path=ppt/tags/tag107.xml><?xml version="1.0" encoding="utf-8"?>
<p:tagLst xmlns:p="http://schemas.openxmlformats.org/presentationml/2006/main">
  <p:tag name="AS_UNIQUEID" val="812"/>
</p:tagLst>
</file>

<file path=ppt/tags/tag108.xml><?xml version="1.0" encoding="utf-8"?>
<p:tagLst xmlns:p="http://schemas.openxmlformats.org/presentationml/2006/main">
  <p:tag name="AS_UNIQUEID" val="811"/>
</p:tagLst>
</file>

<file path=ppt/tags/tag109.xml><?xml version="1.0" encoding="utf-8"?>
<p:tagLst xmlns:p="http://schemas.openxmlformats.org/presentationml/2006/main">
  <p:tag name="AS_UNIQUEID" val="81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812"/>
</p:tagLst>
</file>

<file path=ppt/tags/tag111.xml><?xml version="1.0" encoding="utf-8"?>
<p:tagLst xmlns:p="http://schemas.openxmlformats.org/presentationml/2006/main">
  <p:tag name="AS_UNIQUEID" val="812"/>
</p:tagLst>
</file>

<file path=ppt/tags/tag112.xml><?xml version="1.0" encoding="utf-8"?>
<p:tagLst xmlns:p="http://schemas.openxmlformats.org/presentationml/2006/main">
  <p:tag name="KSO_WM_DIAGRAM_VIRTUALLY_FRAME" val="{&quot;height&quot;:75.05,&quot;left&quot;:17.7,&quot;top&quot;:203.55,&quot;width&quot;:400.6}"/>
</p:tagLst>
</file>

<file path=ppt/tags/tag113.xml><?xml version="1.0" encoding="utf-8"?>
<p:tagLst xmlns:p="http://schemas.openxmlformats.org/presentationml/2006/main">
  <p:tag name="AS_UNIQUEID" val="162"/>
</p:tagLst>
</file>

<file path=ppt/tags/tag114.xml><?xml version="1.0" encoding="utf-8"?>
<p:tagLst xmlns:p="http://schemas.openxmlformats.org/presentationml/2006/main">
  <p:tag name="KSO_WM_DIAGRAM_VIRTUALLY_FRAME" val="{&quot;height&quot;:489.7,&quot;left&quot;:256.65,&quot;top&quot;:50.3,&quot;width&quot;:691.55}"/>
</p:tagLst>
</file>

<file path=ppt/tags/tag115.xml><?xml version="1.0" encoding="utf-8"?>
<p:tagLst xmlns:p="http://schemas.openxmlformats.org/presentationml/2006/main">
  <p:tag name="KSO_WM_DIAGRAM_VIRTUALLY_FRAME" val="{&quot;height&quot;:489.7,&quot;left&quot;:256.65,&quot;top&quot;:50.3,&quot;width&quot;:691.55}"/>
</p:tagLst>
</file>

<file path=ppt/tags/tag116.xml><?xml version="1.0" encoding="utf-8"?>
<p:tagLst xmlns:p="http://schemas.openxmlformats.org/presentationml/2006/main">
  <p:tag name="KSO_WM_DIAGRAM_VIRTUALLY_FRAME" val="{&quot;height&quot;:489.7,&quot;left&quot;:256.65,&quot;top&quot;:50.3,&quot;width&quot;:691.55}"/>
</p:tagLst>
</file>

<file path=ppt/tags/tag117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18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19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1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2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3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24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5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6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27.xml><?xml version="1.0" encoding="utf-8"?>
<p:tagLst xmlns:p="http://schemas.openxmlformats.org/presentationml/2006/main">
  <p:tag name="KSO_WM_DIAGRAM_VIRTUALLY_FRAME" val="{&quot;height&quot;:294.8,&quot;left&quot;:184.4,&quot;top&quot;:191.3,&quot;width&quot;:760.9}"/>
</p:tagLst>
</file>

<file path=ppt/tags/tag128.xml><?xml version="1.0" encoding="utf-8"?>
<p:tagLst xmlns:p="http://schemas.openxmlformats.org/presentationml/2006/main">
  <p:tag name="KSO_WM_DIAGRAM_VIRTUALLY_FRAME" val="{&quot;height&quot;:294.8,&quot;left&quot;:184.4,&quot;top&quot;:191.3,&quot;width&quot;:760.9}"/>
</p:tagLst>
</file>

<file path=ppt/tags/tag129.xml><?xml version="1.0" encoding="utf-8"?>
<p:tagLst xmlns:p="http://schemas.openxmlformats.org/presentationml/2006/main">
  <p:tag name="KSO_WM_DIAGRAM_VIRTUALLY_FRAME" val="{&quot;height&quot;:294.8,&quot;left&quot;:184.4,&quot;top&quot;:191.3,&quot;width&quot;:760.9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294.8,&quot;left&quot;:184.4,&quot;top&quot;:191.3,&quot;width&quot;:760.9}"/>
</p:tagLst>
</file>

<file path=ppt/tags/tag131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32.xml><?xml version="1.0" encoding="utf-8"?>
<p:tagLst xmlns:p="http://schemas.openxmlformats.org/presentationml/2006/main">
  <p:tag name="KSO_WM_DIAGRAM_VIRTUALLY_FRAME" val="{&quot;height&quot;:294.8,&quot;left&quot;:184.4,&quot;top&quot;:191.3,&quot;width&quot;:760.9}"/>
</p:tagLst>
</file>

<file path=ppt/tags/tag133.xml><?xml version="1.0" encoding="utf-8"?>
<p:tagLst xmlns:p="http://schemas.openxmlformats.org/presentationml/2006/main">
  <p:tag name="KSO_WM_DIAGRAM_VIRTUALLY_FRAME" val="{&quot;height&quot;:294.8,&quot;left&quot;:184.4,&quot;top&quot;:191.3,&quot;width&quot;:760.9}"/>
</p:tagLst>
</file>

<file path=ppt/tags/tag134.xml><?xml version="1.0" encoding="utf-8"?>
<p:tagLst xmlns:p="http://schemas.openxmlformats.org/presentationml/2006/main">
  <p:tag name="KSO_WM_DIAGRAM_VIRTUALLY_FRAME" val="{&quot;height&quot;:294.8,&quot;left&quot;:184.4,&quot;top&quot;:191.3,&quot;width&quot;:819.6}"/>
</p:tagLst>
</file>

<file path=ppt/tags/tag135.xml><?xml version="1.0" encoding="utf-8"?>
<p:tagLst xmlns:p="http://schemas.openxmlformats.org/presentationml/2006/main">
  <p:tag name="KSO_WM_DIAGRAM_VIRTUALLY_FRAME" val="{&quot;height&quot;:294.8,&quot;left&quot;:184.4,&quot;top&quot;:191.3,&quot;width&quot;:819.6}"/>
</p:tagLst>
</file>

<file path=ppt/tags/tag136.xml><?xml version="1.0" encoding="utf-8"?>
<p:tagLst xmlns:p="http://schemas.openxmlformats.org/presentationml/2006/main">
  <p:tag name="KSO_WM_DIAGRAM_VIRTUALLY_FRAME" val="{&quot;height&quot;:294.8,&quot;left&quot;:184.4,&quot;top&quot;:191.3,&quot;width&quot;:819.6}"/>
</p:tagLst>
</file>

<file path=ppt/tags/tag137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38.xml><?xml version="1.0" encoding="utf-8"?>
<p:tagLst xmlns:p="http://schemas.openxmlformats.org/presentationml/2006/main">
  <p:tag name="KSO_WM_DIAGRAM_VIRTUALLY_FRAME" val="{&quot;height&quot;:294.8,&quot;left&quot;:184.4,&quot;top&quot;:191.3,&quot;width&quot;:819.6}"/>
</p:tagLst>
</file>

<file path=ppt/tags/tag139.xml><?xml version="1.0" encoding="utf-8"?>
<p:tagLst xmlns:p="http://schemas.openxmlformats.org/presentationml/2006/main">
  <p:tag name="KSO_WM_DIAGRAM_VIRTUALLY_FRAME" val="{&quot;height&quot;:294.8,&quot;left&quot;:184.4,&quot;top&quot;:191.3,&quot;width&quot;:819.6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41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42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43.xml><?xml version="1.0" encoding="utf-8"?>
<p:tagLst xmlns:p="http://schemas.openxmlformats.org/presentationml/2006/main">
  <p:tag name="KSO_WM_DIAGRAM_VIRTUALLY_FRAME" val="{&quot;height&quot;:294.8,&quot;left&quot;:440.65,&quot;top&quot;:191.3,&quot;width&quot;:493.25}"/>
</p:tagLst>
</file>

<file path=ppt/tags/tag144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45.xml><?xml version="1.0" encoding="utf-8"?>
<p:tagLst xmlns:p="http://schemas.openxmlformats.org/presentationml/2006/main">
  <p:tag name="AS_UNIQUEID" val="896"/>
</p:tagLst>
</file>

<file path=ppt/tags/tag146.xml><?xml version="1.0" encoding="utf-8"?>
<p:tagLst xmlns:p="http://schemas.openxmlformats.org/presentationml/2006/main">
  <p:tag name="AS_UNIQUEID" val="899"/>
</p:tagLst>
</file>

<file path=ppt/tags/tag147.xml><?xml version="1.0" encoding="utf-8"?>
<p:tagLst xmlns:p="http://schemas.openxmlformats.org/presentationml/2006/main">
  <p:tag name="AS_UNIQUEID" val="899"/>
</p:tagLst>
</file>

<file path=ppt/tags/tag148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</p:tagLst>
</file>

<file path=ppt/tags/tag149.xml><?xml version="1.0" encoding="utf-8"?>
<p:tagLst xmlns:p="http://schemas.openxmlformats.org/presentationml/2006/main">
  <p:tag name="AS_UNIQUEID" val="16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1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2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3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4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5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6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7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8.xml><?xml version="1.0" encoding="utf-8"?>
<p:tagLst xmlns:p="http://schemas.openxmlformats.org/presentationml/2006/main">
  <p:tag name="KSO_WM_DIAGRAM_VIRTUALLY_FRAME" val="{&quot;height&quot;:256.10236220472444,&quot;left&quot;:32,&quot;top&quot;:225.5,&quot;width&quot;:901.35}"/>
</p:tagLst>
</file>

<file path=ppt/tags/tag15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252*3870*745*7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633d5778-1351-4fc3-9d5b-45879a505cde}"/>
  <p:tag name="TABLE_ENDDRAG_ORIGIN_RECT" val="888*319"/>
  <p:tag name="TABLE_ENDDRAG_RECT" val="34*179*888*319"/>
</p:tagLst>
</file>

<file path=ppt/tags/tag161.xml><?xml version="1.0" encoding="utf-8"?>
<p:tagLst xmlns:p="http://schemas.openxmlformats.org/presentationml/2006/main">
  <p:tag name="KSO_WM_DIAGRAM_VIRTUALLY_FRAME" val="{&quot;height&quot;:75.05,&quot;left&quot;:17.7,&quot;top&quot;:203.55,&quot;width&quot;:400.6}"/>
</p:tagLst>
</file>

<file path=ppt/tags/tag162.xml><?xml version="1.0" encoding="utf-8"?>
<p:tagLst xmlns:p="http://schemas.openxmlformats.org/presentationml/2006/main">
  <p:tag name="KSO_WM_DIAGRAM_VIRTUALLY_FRAME" val="{&quot;height&quot;:341.75,&quot;left&quot;:34.2,&quot;top&quot;:185.75,&quot;width&quot;:947.15}"/>
</p:tagLst>
</file>

<file path=ppt/tags/tag163.xml><?xml version="1.0" encoding="utf-8"?>
<p:tagLst xmlns:p="http://schemas.openxmlformats.org/presentationml/2006/main">
  <p:tag name="KSO_WM_DIAGRAM_VIRTUALLY_FRAME" val="{&quot;height&quot;:341.75,&quot;left&quot;:34.2,&quot;top&quot;:185.75,&quot;width&quot;:947.15}"/>
</p:tagLst>
</file>

<file path=ppt/tags/tag164.xml><?xml version="1.0" encoding="utf-8"?>
<p:tagLst xmlns:p="http://schemas.openxmlformats.org/presentationml/2006/main">
  <p:tag name="KSO_WM_DIAGRAM_VIRTUALLY_FRAME" val="{&quot;height&quot;:341.75,&quot;left&quot;:34.2,&quot;top&quot;:185.75,&quot;width&quot;:947.15}"/>
</p:tagLst>
</file>

<file path=ppt/tags/tag165.xml><?xml version="1.0" encoding="utf-8"?>
<p:tagLst xmlns:p="http://schemas.openxmlformats.org/presentationml/2006/main">
  <p:tag name="KSO_WM_DIAGRAM_VIRTUALLY_FRAME" val="{&quot;height&quot;:341.75,&quot;left&quot;:34.2,&quot;top&quot;:185.75,&quot;width&quot;:947.15}"/>
</p:tagLst>
</file>

<file path=ppt/tags/tag166.xml><?xml version="1.0" encoding="utf-8"?>
<p:tagLst xmlns:p="http://schemas.openxmlformats.org/presentationml/2006/main">
  <p:tag name="KSO_WM_DIAGRAM_VIRTUALLY_FRAME" val="{&quot;height&quot;:341.75,&quot;left&quot;:34.2,&quot;top&quot;:185.75,&quot;width&quot;:947.15}"/>
</p:tagLst>
</file>

<file path=ppt/tags/tag167.xml><?xml version="1.0" encoding="utf-8"?>
<p:tagLst xmlns:p="http://schemas.openxmlformats.org/presentationml/2006/main">
  <p:tag name="KSO_WM_DIAGRAM_VIRTUALLY_FRAME" val="{&quot;height&quot;:341.75,&quot;left&quot;:34.2,&quot;top&quot;:185.75,&quot;width&quot;:947.15}"/>
</p:tagLst>
</file>

<file path=ppt/tags/tag168.xml><?xml version="1.0" encoding="utf-8"?>
<p:tagLst xmlns:p="http://schemas.openxmlformats.org/presentationml/2006/main">
  <p:tag name="commondata" val="eyJoZGlkIjoiMzEwNTM5NzYwMDRjMzkwZTVkZjY2ODkwMGIxNGU0OTUifQ=="/>
  <p:tag name="resource_record_key" val="{&quot;13&quot;:[4705195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AS_UNIQUEID" val="203"/>
</p:tagLst>
</file>

<file path=ppt/tags/tag64.xml><?xml version="1.0" encoding="utf-8"?>
<p:tagLst xmlns:p="http://schemas.openxmlformats.org/presentationml/2006/main">
  <p:tag name="AS_UNIQUEID" val="204"/>
</p:tagLst>
</file>

<file path=ppt/tags/tag65.xml><?xml version="1.0" encoding="utf-8"?>
<p:tagLst xmlns:p="http://schemas.openxmlformats.org/presentationml/2006/main">
  <p:tag name="AS_UNIQUEID" val="205"/>
</p:tagLst>
</file>

<file path=ppt/tags/tag66.xml><?xml version="1.0" encoding="utf-8"?>
<p:tagLst xmlns:p="http://schemas.openxmlformats.org/presentationml/2006/main">
  <p:tag name="AS_UNIQUEID" val="331"/>
</p:tagLst>
</file>

<file path=ppt/tags/tag67.xml><?xml version="1.0" encoding="utf-8"?>
<p:tagLst xmlns:p="http://schemas.openxmlformats.org/presentationml/2006/main">
  <p:tag name="AS_UNIQUEID" val="332"/>
</p:tagLst>
</file>

<file path=ppt/tags/tag68.xml><?xml version="1.0" encoding="utf-8"?>
<p:tagLst xmlns:p="http://schemas.openxmlformats.org/presentationml/2006/main">
  <p:tag name="AS_UNIQUEID" val="333"/>
</p:tagLst>
</file>

<file path=ppt/tags/tag69.xml><?xml version="1.0" encoding="utf-8"?>
<p:tagLst xmlns:p="http://schemas.openxmlformats.org/presentationml/2006/main">
  <p:tag name="AS_UNIQUEID" val="33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335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AS_UNIQUEID" val="1090"/>
</p:tagLst>
</file>

<file path=ppt/tags/tag77.xml><?xml version="1.0" encoding="utf-8"?>
<p:tagLst xmlns:p="http://schemas.openxmlformats.org/presentationml/2006/main">
  <p:tag name="AS_UNIQUEID" val="162"/>
</p:tagLst>
</file>

<file path=ppt/tags/tag78.xml><?xml version="1.0" encoding="utf-8"?>
<p:tagLst xmlns:p="http://schemas.openxmlformats.org/presentationml/2006/main">
  <p:tag name="AS_UNIQUEID" val="1301"/>
</p:tagLst>
</file>

<file path=ppt/tags/tag79.xml><?xml version="1.0" encoding="utf-8"?>
<p:tagLst xmlns:p="http://schemas.openxmlformats.org/presentationml/2006/main">
  <p:tag name="AS_UNIQUEID" val="130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1303"/>
</p:tagLst>
</file>

<file path=ppt/tags/tag81.xml><?xml version="1.0" encoding="utf-8"?>
<p:tagLst xmlns:p="http://schemas.openxmlformats.org/presentationml/2006/main">
  <p:tag name="AS_UNIQUEID" val="811"/>
</p:tagLst>
</file>

<file path=ppt/tags/tag82.xml><?xml version="1.0" encoding="utf-8"?>
<p:tagLst xmlns:p="http://schemas.openxmlformats.org/presentationml/2006/main">
  <p:tag name="AS_UNIQUEID" val="812"/>
</p:tagLst>
</file>

<file path=ppt/tags/tag83.xml><?xml version="1.0" encoding="utf-8"?>
<p:tagLst xmlns:p="http://schemas.openxmlformats.org/presentationml/2006/main">
  <p:tag name="AS_UNIQUEID" val="812"/>
</p:tagLst>
</file>

<file path=ppt/tags/tag84.xml><?xml version="1.0" encoding="utf-8"?>
<p:tagLst xmlns:p="http://schemas.openxmlformats.org/presentationml/2006/main">
  <p:tag name="AS_UNIQUEID" val="812"/>
</p:tagLst>
</file>

<file path=ppt/tags/tag85.xml><?xml version="1.0" encoding="utf-8"?>
<p:tagLst xmlns:p="http://schemas.openxmlformats.org/presentationml/2006/main">
  <p:tag name="AS_UNIQUEID" val="811"/>
</p:tagLst>
</file>

<file path=ppt/tags/tag86.xml><?xml version="1.0" encoding="utf-8"?>
<p:tagLst xmlns:p="http://schemas.openxmlformats.org/presentationml/2006/main">
  <p:tag name="AS_UNIQUEID" val="812"/>
</p:tagLst>
</file>

<file path=ppt/tags/tag87.xml><?xml version="1.0" encoding="utf-8"?>
<p:tagLst xmlns:p="http://schemas.openxmlformats.org/presentationml/2006/main">
  <p:tag name="AS_UNIQUEID" val="812"/>
</p:tagLst>
</file>

<file path=ppt/tags/tag88.xml><?xml version="1.0" encoding="utf-8"?>
<p:tagLst xmlns:p="http://schemas.openxmlformats.org/presentationml/2006/main">
  <p:tag name="AS_UNIQUEID" val="812"/>
</p:tagLst>
</file>

<file path=ppt/tags/tag89.xml><?xml version="1.0" encoding="utf-8"?>
<p:tagLst xmlns:p="http://schemas.openxmlformats.org/presentationml/2006/main">
  <p:tag name="AS_UNIQUEID" val="81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816"/>
</p:tagLst>
</file>

<file path=ppt/tags/tag91.xml><?xml version="1.0" encoding="utf-8"?>
<p:tagLst xmlns:p="http://schemas.openxmlformats.org/presentationml/2006/main">
  <p:tag name="AS_UNIQUEID" val="812"/>
</p:tagLst>
</file>

<file path=ppt/tags/tag92.xml><?xml version="1.0" encoding="utf-8"?>
<p:tagLst xmlns:p="http://schemas.openxmlformats.org/presentationml/2006/main">
  <p:tag name="AS_UNIQUEID" val="812"/>
</p:tagLst>
</file>

<file path=ppt/tags/tag93.xml><?xml version="1.0" encoding="utf-8"?>
<p:tagLst xmlns:p="http://schemas.openxmlformats.org/presentationml/2006/main">
  <p:tag name="AS_UNIQUEID" val="812"/>
</p:tagLst>
</file>

<file path=ppt/tags/tag94.xml><?xml version="1.0" encoding="utf-8"?>
<p:tagLst xmlns:p="http://schemas.openxmlformats.org/presentationml/2006/main">
  <p:tag name="AS_UNIQUEID" val="1603"/>
</p:tagLst>
</file>

<file path=ppt/tags/tag95.xml><?xml version="1.0" encoding="utf-8"?>
<p:tagLst xmlns:p="http://schemas.openxmlformats.org/presentationml/2006/main">
  <p:tag name="AS_UNIQUEID" val="811"/>
</p:tagLst>
</file>

<file path=ppt/tags/tag96.xml><?xml version="1.0" encoding="utf-8"?>
<p:tagLst xmlns:p="http://schemas.openxmlformats.org/presentationml/2006/main">
  <p:tag name="AS_UNIQUEID" val="812"/>
</p:tagLst>
</file>

<file path=ppt/tags/tag97.xml><?xml version="1.0" encoding="utf-8"?>
<p:tagLst xmlns:p="http://schemas.openxmlformats.org/presentationml/2006/main">
  <p:tag name="AS_UNIQUEID" val="812"/>
</p:tagLst>
</file>

<file path=ppt/tags/tag98.xml><?xml version="1.0" encoding="utf-8"?>
<p:tagLst xmlns:p="http://schemas.openxmlformats.org/presentationml/2006/main">
  <p:tag name="AS_UNIQUEID" val="812"/>
</p:tagLst>
</file>

<file path=ppt/tags/tag99.xml><?xml version="1.0" encoding="utf-8"?>
<p:tagLst xmlns:p="http://schemas.openxmlformats.org/presentationml/2006/main">
  <p:tag name="AS_UNIQUEID" val="816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6733</Words>
  <Application>WPS 演示</Application>
  <PresentationFormat>宽屏</PresentationFormat>
  <Paragraphs>363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宋体</vt:lpstr>
      <vt:lpstr>Wingdings</vt:lpstr>
      <vt:lpstr>Wingdings</vt:lpstr>
      <vt:lpstr>黑体</vt:lpstr>
      <vt:lpstr>华文楷体</vt:lpstr>
      <vt:lpstr>微软雅黑</vt:lpstr>
      <vt:lpstr>Times New Roman</vt:lpstr>
      <vt:lpstr>Source Han Serif SC</vt:lpstr>
      <vt:lpstr>等线</vt:lpstr>
      <vt:lpstr>楷体</vt:lpstr>
      <vt:lpstr>Arial Black</vt:lpstr>
      <vt:lpstr>Times New Roman Regular</vt:lpstr>
      <vt:lpstr>Arial Unicode MS</vt:lpstr>
      <vt:lpstr>Calibri</vt:lpstr>
      <vt:lpstr>Times New Roman Bold</vt:lpstr>
      <vt:lpstr>方正粗黑宋简体</vt:lpstr>
      <vt:lpstr>WPS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Dream</cp:lastModifiedBy>
  <cp:revision>198</cp:revision>
  <dcterms:created xsi:type="dcterms:W3CDTF">2019-06-19T02:08:00Z</dcterms:created>
  <dcterms:modified xsi:type="dcterms:W3CDTF">2025-02-05T11:25:56Z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A73108BAE1EF411FA63727FD860B39BE_13</vt:lpwstr>
  </property>
</Properties>
</file>