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handoutMasterIdLst>
    <p:handoutMasterId r:id="rId29"/>
  </p:handoutMasterIdLst>
  <p:sldIdLst>
    <p:sldId id="871" r:id="rId3"/>
    <p:sldId id="859" r:id="rId4"/>
    <p:sldId id="860" r:id="rId6"/>
    <p:sldId id="861" r:id="rId7"/>
    <p:sldId id="862" r:id="rId8"/>
    <p:sldId id="826" r:id="rId9"/>
    <p:sldId id="863" r:id="rId10"/>
    <p:sldId id="864" r:id="rId11"/>
    <p:sldId id="865" r:id="rId12"/>
    <p:sldId id="866" r:id="rId13"/>
    <p:sldId id="867" r:id="rId14"/>
    <p:sldId id="868" r:id="rId15"/>
    <p:sldId id="872" r:id="rId16"/>
    <p:sldId id="873" r:id="rId17"/>
    <p:sldId id="874" r:id="rId18"/>
    <p:sldId id="875" r:id="rId19"/>
    <p:sldId id="876" r:id="rId20"/>
    <p:sldId id="877" r:id="rId21"/>
    <p:sldId id="878" r:id="rId22"/>
    <p:sldId id="879" r:id="rId23"/>
    <p:sldId id="880" r:id="rId24"/>
    <p:sldId id="881" r:id="rId25"/>
    <p:sldId id="882" r:id="rId26"/>
    <p:sldId id="883" r:id="rId27"/>
    <p:sldId id="884" r:id="rId28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Britannic Bold" panose="020B0903060703020204" pitchFamily="34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Calibri" panose="020F0502020204030204"/>
      <p:regular r:id="rId46"/>
      <p:bold r:id="rId47"/>
      <p:italic r:id="rId48"/>
      <p:boldItalic r:id="rId49"/>
    </p:embeddedFont>
    <p:embeddedFont>
      <p:font typeface="等线" panose="02010600030101010101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537"/>
    <a:srgbClr val="83ACCC"/>
    <a:srgbClr val="418AB3"/>
    <a:srgbClr val="F5DBD2"/>
    <a:srgbClr val="FAD8DD"/>
    <a:srgbClr val="F5DACF"/>
    <a:srgbClr val="39515F"/>
    <a:srgbClr val="2F3F1F"/>
    <a:srgbClr val="B9BFD1"/>
    <a:srgbClr val="767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33" autoAdjust="0"/>
  </p:normalViewPr>
  <p:slideViewPr>
    <p:cSldViewPr snapToGrid="0">
      <p:cViewPr varScale="1">
        <p:scale>
          <a:sx n="51" d="100"/>
          <a:sy n="51" d="100"/>
        </p:scale>
        <p:origin x="96" y="31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2.xml"/><Relationship Id="rId50" Type="http://schemas.openxmlformats.org/officeDocument/2006/relationships/font" Target="fonts/font18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C31-721F-487A-8663-380534FF6B5B}" type="datetimeFigureOut">
              <a:rPr lang="en-GB" smtClean="0"/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452E8-7CC2-4B68-A675-F617BC1112D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452E8-7CC2-4B68-A675-F617BC111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452E8-7CC2-4B68-A675-F617BC1112D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452E8-7CC2-4B68-A675-F617BC111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452E8-7CC2-4B68-A675-F617BC111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452E8-7CC2-4B68-A675-F617BC1112D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452E8-7CC2-4B68-A675-F617BC1112D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452E8-7CC2-4B68-A675-F617BC1112D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957677" y="1553378"/>
            <a:ext cx="7227063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1894114" y="955300"/>
            <a:ext cx="5355773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9144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5478" y="2754982"/>
            <a:ext cx="7891463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56953" y="1266290"/>
            <a:ext cx="4228511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1" y="150653"/>
            <a:ext cx="8584927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0290" y="1021973"/>
            <a:ext cx="8584927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352" y="150653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81781" y="427522"/>
            <a:ext cx="544655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39735" y="427521"/>
            <a:ext cx="7207046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8411609" y="-176568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2504251" y="3339001"/>
            <a:ext cx="51435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2439049" y="3249000"/>
            <a:ext cx="51435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2369251" y="3158999"/>
            <a:ext cx="51435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957677" y="1553378"/>
            <a:ext cx="7227063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1893321" y="982871"/>
            <a:ext cx="5355773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9144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5478" y="2754982"/>
            <a:ext cx="7891463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56953" y="1266290"/>
            <a:ext cx="4228511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3" y="3438046"/>
            <a:ext cx="9144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997024" y="1344962"/>
            <a:ext cx="7149947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1842002" y="2431159"/>
            <a:ext cx="5459996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43939" y="1918817"/>
            <a:ext cx="4256116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178" y="3339379"/>
            <a:ext cx="4949639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 bldLvl="0" animBg="1"/>
      <p:bldP spid="2" grpId="0" bldLvl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0292" y="150654"/>
            <a:ext cx="7104448" cy="578349"/>
          </a:xfrm>
        </p:spPr>
        <p:txBody>
          <a:bodyPr>
            <a:noAutofit/>
          </a:bodyPr>
          <a:lstStyle>
            <a:lvl1pPr>
              <a:defRPr lang="en-GB" sz="3200" b="1" kern="1200" baseline="0" dirty="0">
                <a:solidFill>
                  <a:schemeClr val="accent1"/>
                </a:solidFill>
                <a:latin typeface="Verdana" panose="020B0604030504040204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GB" dirty="0"/>
              <a:t>Happy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292" y="1060323"/>
            <a:ext cx="8584925" cy="5647023"/>
          </a:xfrm>
        </p:spPr>
        <p:txBody>
          <a:bodyPr>
            <a:normAutofit/>
          </a:bodyPr>
          <a:lstStyle>
            <a:lvl1pPr>
              <a:defRPr lang="zh-CN" altLang="en-US" sz="300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Calibri" panose="020F050202020403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Calibri" panose="020F050202020403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Calibri" panose="020F050202020403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353" y="150653"/>
            <a:ext cx="320645" cy="54000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9" name="标题 1"/>
          <p:cNvSpPr txBox="1"/>
          <p:nvPr userDrawn="1"/>
        </p:nvSpPr>
        <p:spPr>
          <a:xfrm>
            <a:off x="7473043" y="150654"/>
            <a:ext cx="1432174" cy="58683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endParaRPr lang="en-GB" sz="2400" dirty="0">
              <a:solidFill>
                <a:schemeClr val="bg1"/>
              </a:solidFill>
              <a:latin typeface="Franklin Gothic Medium Cond" panose="020B06060304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7489330" y="169953"/>
            <a:ext cx="1383506" cy="53975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3" y="3438046"/>
            <a:ext cx="9144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997024" y="1344962"/>
            <a:ext cx="7149947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1842002" y="2431159"/>
            <a:ext cx="5459996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43939" y="1918817"/>
            <a:ext cx="4256116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178" y="3339379"/>
            <a:ext cx="4949639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 bldLvl="0" animBg="1"/>
      <p:bldP spid="2" grpId="0" bldLvl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2" y="150654"/>
            <a:ext cx="8584925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292" y="1060323"/>
            <a:ext cx="8584925" cy="512115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352" y="150653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2169" y="121306"/>
            <a:ext cx="8443048" cy="6683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292" y="993913"/>
            <a:ext cx="8584925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156542" y="150654"/>
            <a:ext cx="238539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702" y="150654"/>
            <a:ext cx="9144702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2" y="127935"/>
            <a:ext cx="8584925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292" y="1060323"/>
            <a:ext cx="8584925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6" name="矩形 15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1" y="152290"/>
            <a:ext cx="8584927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0290" y="1060323"/>
            <a:ext cx="4251710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3509" y="1060323"/>
            <a:ext cx="4251710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352" y="150653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1" y="150654"/>
            <a:ext cx="8584927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0291" y="1021974"/>
            <a:ext cx="425171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0290" y="1878971"/>
            <a:ext cx="4251710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53508" y="1021974"/>
            <a:ext cx="425171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53508" y="1861925"/>
            <a:ext cx="4251710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352" y="150653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291" y="150654"/>
            <a:ext cx="8584927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352" y="150653"/>
            <a:ext cx="282401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352" y="6678000"/>
            <a:ext cx="9144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 userDrawn="1"/>
        </p:nvSpPr>
        <p:spPr>
          <a:xfrm>
            <a:off x="-702" y="6498000"/>
            <a:ext cx="9144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 userDrawn="1"/>
        </p:nvSpPr>
        <p:spPr>
          <a:xfrm>
            <a:off x="-702" y="631800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tags" Target="../tags/tag11.xml"/><Relationship Id="rId2" Type="http://schemas.openxmlformats.org/officeDocument/2006/relationships/image" Target="../media/image10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file:///C:\Users\dorothy\AppData\Local\Temp\wps\INetCache\0c0162359f944f3b5108b1df4dcd12f4" TargetMode="External"/><Relationship Id="rId3" Type="http://schemas.openxmlformats.org/officeDocument/2006/relationships/image" Target="../media/image9.jpeg"/><Relationship Id="rId2" Type="http://schemas.openxmlformats.org/officeDocument/2006/relationships/image" Target="file:///C:\Users\dorothy\AppData\Local\Temp\wps\INetCache\11df7a8a5e91bf233847d15a00037527" TargetMode="Externa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6"/>
          <p:cNvSpPr txBox="1"/>
          <p:nvPr/>
        </p:nvSpPr>
        <p:spPr>
          <a:xfrm>
            <a:off x="1309188" y="1131470"/>
            <a:ext cx="6525619" cy="22907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0" kern="1200" dirty="0" smtClean="0">
                <a:solidFill>
                  <a:schemeClr val="accent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0" dirty="0"/>
              <a:t>B5U6</a:t>
            </a:r>
            <a:endParaRPr lang="en-US" sz="18000" dirty="0"/>
          </a:p>
        </p:txBody>
      </p:sp>
      <p:sp>
        <p:nvSpPr>
          <p:cNvPr id="6" name="PA_矩形 28"/>
          <p:cNvSpPr/>
          <p:nvPr>
            <p:custDataLst>
              <p:tags r:id="rId1"/>
            </p:custDataLst>
          </p:nvPr>
        </p:nvSpPr>
        <p:spPr>
          <a:xfrm>
            <a:off x="-3" y="3435785"/>
            <a:ext cx="9144000" cy="25717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PA_矩形 32"/>
          <p:cNvSpPr/>
          <p:nvPr>
            <p:custDataLst>
              <p:tags r:id="rId2"/>
            </p:custDataLst>
          </p:nvPr>
        </p:nvSpPr>
        <p:spPr>
          <a:xfrm>
            <a:off x="997024" y="1865972"/>
            <a:ext cx="7149947" cy="3112489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8" name="PA_矩形 27"/>
          <p:cNvSpPr/>
          <p:nvPr>
            <p:custDataLst>
              <p:tags r:id="rId3"/>
            </p:custDataLst>
          </p:nvPr>
        </p:nvSpPr>
        <p:spPr>
          <a:xfrm>
            <a:off x="1842002" y="2680619"/>
            <a:ext cx="5459996" cy="1510331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标题 1"/>
          <p:cNvSpPr txBox="1"/>
          <p:nvPr/>
        </p:nvSpPr>
        <p:spPr>
          <a:xfrm>
            <a:off x="2230755" y="3035300"/>
            <a:ext cx="4882515" cy="72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4050" dirty="0"/>
              <a:t>Developing ideas</a:t>
            </a:r>
            <a:endParaRPr lang="en-GB" sz="4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0555" y="976509"/>
            <a:ext cx="3168632" cy="43858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700" b="1" dirty="0"/>
              <a:t>Plan B: Life on Mars?</a:t>
            </a:r>
            <a:endParaRPr lang="en-GB" sz="27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20292" y="1607315"/>
            <a:ext cx="37167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1 </a:t>
            </a:r>
            <a:r>
              <a:rPr lang="en-US" altLang="zh-CN" sz="2400" b="1" dirty="0">
                <a:solidFill>
                  <a:srgbClr val="C00000"/>
                </a:solidFill>
              </a:rPr>
              <a:t>Risks</a:t>
            </a:r>
            <a:r>
              <a:rPr lang="en-GB" sz="2400" b="1" dirty="0">
                <a:solidFill>
                  <a:srgbClr val="C00000"/>
                </a:solidFill>
              </a:rPr>
              <a:t> to life on Earth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051" y="2117012"/>
            <a:ext cx="25583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2 </a:t>
            </a:r>
            <a:r>
              <a:rPr lang="en-GB" sz="2400" b="1" dirty="0">
                <a:solidFill>
                  <a:srgbClr val="C00000"/>
                </a:solidFill>
              </a:rPr>
              <a:t>Why Mars?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39254" y="1476656"/>
            <a:ext cx="324467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nuclear missiles</a:t>
            </a:r>
            <a:r>
              <a:rPr lang="en-GB" altLang="zh-CN" sz="2250" dirty="0"/>
              <a:t> </a:t>
            </a:r>
            <a:r>
              <a:rPr lang="zh-CN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altLang="zh-CN" sz="2250" dirty="0"/>
              <a:t>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environmental problems</a:t>
            </a:r>
            <a:endParaRPr lang="en-GB" altLang="zh-CN" sz="2250" dirty="0"/>
          </a:p>
        </p:txBody>
      </p:sp>
      <p:sp>
        <p:nvSpPr>
          <p:cNvPr id="30" name="文本框 29"/>
          <p:cNvSpPr txBox="1"/>
          <p:nvPr/>
        </p:nvSpPr>
        <p:spPr>
          <a:xfrm>
            <a:off x="322655" y="2568155"/>
            <a:ext cx="858492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400" dirty="0"/>
              <a:t>How far have we gone in exploring Mars?</a:t>
            </a:r>
            <a:endParaRPr lang="en-GB" altLang="zh-CN" sz="2400" dirty="0"/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400" dirty="0"/>
              <a:t>They are mentioned to ___________________________________</a:t>
            </a:r>
            <a:br>
              <a:rPr lang="en-GB" altLang="zh-CN" sz="2400" dirty="0"/>
            </a:br>
            <a:r>
              <a:rPr lang="en-GB" altLang="zh-CN" sz="2400" dirty="0"/>
              <a:t>_________________________________.</a:t>
            </a:r>
            <a:endParaRPr lang="en-GB" altLang="zh-CN" sz="2400" dirty="0"/>
          </a:p>
        </p:txBody>
      </p:sp>
      <p:sp>
        <p:nvSpPr>
          <p:cNvPr id="33" name="文本框 32"/>
          <p:cNvSpPr txBox="1"/>
          <p:nvPr/>
        </p:nvSpPr>
        <p:spPr>
          <a:xfrm>
            <a:off x="3430574" y="2113646"/>
            <a:ext cx="180859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less hostile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https://p2.ssl.qhimgs1.com/sdr/400__/t012fb91910df220eb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318051" y="3740274"/>
            <a:ext cx="3075722" cy="205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6" descr="https://img.17getfun.com/Fm300WdYUa2v2Sugfa6-omT9iuH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710454" y="3740274"/>
            <a:ext cx="3110892" cy="204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4"/>
          <p:cNvSpPr txBox="1"/>
          <p:nvPr/>
        </p:nvSpPr>
        <p:spPr>
          <a:xfrm>
            <a:off x="5710453" y="5196521"/>
            <a:ext cx="3110892" cy="6076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Mars Village in North-west China’s Qinghai Province 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8051" y="3740274"/>
            <a:ext cx="3075722" cy="414020"/>
          </a:xfrm>
          <a:prstGeom prst="rect">
            <a:avLst/>
          </a:prstGeom>
          <a:solidFill>
            <a:srgbClr val="83ACCC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zh-CN" sz="210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Mars Desert Research Station </a:t>
            </a:r>
            <a:endParaRPr kumimoji="0" lang="en-US" altLang="zh-CN" sz="210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0" name="Picture 8" descr="https://p5.ssl.qhimgs1.com/sdr/400__/t01040e856e2c0cd6a5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783785" y="3740274"/>
            <a:ext cx="1536657" cy="204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直接箭头连接符 20"/>
          <p:cNvCxnSpPr>
            <a:stCxn id="6" idx="3"/>
            <a:endCxn id="17" idx="1"/>
          </p:cNvCxnSpPr>
          <p:nvPr/>
        </p:nvCxnSpPr>
        <p:spPr>
          <a:xfrm flipV="1">
            <a:off x="3027430" y="2232848"/>
            <a:ext cx="301943" cy="28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接箭头连接符 28"/>
          <p:cNvCxnSpPr>
            <a:stCxn id="7" idx="3"/>
          </p:cNvCxnSpPr>
          <p:nvPr/>
        </p:nvCxnSpPr>
        <p:spPr>
          <a:xfrm>
            <a:off x="2157227" y="2617767"/>
            <a:ext cx="443765" cy="1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文本框 30"/>
          <p:cNvSpPr txBox="1"/>
          <p:nvPr/>
        </p:nvSpPr>
        <p:spPr>
          <a:xfrm>
            <a:off x="532661" y="2905763"/>
            <a:ext cx="828868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                                          show that our interest in Martian exploration is greater than ever before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 bldLvl="0" animBg="1"/>
      <p:bldP spid="19" grpId="0" bldLvl="0" animBg="1"/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0555" y="976509"/>
            <a:ext cx="3168632" cy="43858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700" b="1" dirty="0"/>
              <a:t>Plan B: Life on Mars?</a:t>
            </a:r>
            <a:endParaRPr lang="en-GB" sz="27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20292" y="1607315"/>
            <a:ext cx="37167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1 </a:t>
            </a:r>
            <a:r>
              <a:rPr lang="en-US" altLang="zh-CN" sz="2400" b="1" dirty="0">
                <a:solidFill>
                  <a:srgbClr val="C00000"/>
                </a:solidFill>
              </a:rPr>
              <a:t>Risks</a:t>
            </a:r>
            <a:r>
              <a:rPr lang="en-GB" sz="2400" b="1" dirty="0">
                <a:solidFill>
                  <a:srgbClr val="C00000"/>
                </a:solidFill>
              </a:rPr>
              <a:t> to life on Earth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051" y="2230205"/>
            <a:ext cx="25583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2 </a:t>
            </a:r>
            <a:r>
              <a:rPr lang="en-GB" sz="2400" b="1" dirty="0">
                <a:solidFill>
                  <a:srgbClr val="C00000"/>
                </a:solidFill>
              </a:rPr>
              <a:t>Why Mars?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39254" y="1476656"/>
            <a:ext cx="324467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nuclear missiles</a:t>
            </a:r>
            <a:r>
              <a:rPr lang="en-GB" altLang="zh-CN" sz="2250" dirty="0"/>
              <a:t> </a:t>
            </a:r>
            <a:r>
              <a:rPr lang="zh-CN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altLang="zh-CN" sz="2250" dirty="0"/>
              <a:t>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environmental problems</a:t>
            </a:r>
            <a:endParaRPr lang="en-GB" altLang="zh-CN" sz="2250" dirty="0"/>
          </a:p>
        </p:txBody>
      </p:sp>
      <p:sp>
        <p:nvSpPr>
          <p:cNvPr id="33" name="文本框 32"/>
          <p:cNvSpPr txBox="1"/>
          <p:nvPr/>
        </p:nvSpPr>
        <p:spPr>
          <a:xfrm>
            <a:off x="3303304" y="2117012"/>
            <a:ext cx="5018748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less hostile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greater interest in Martian exploration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直接箭头连接符 20"/>
          <p:cNvCxnSpPr>
            <a:stCxn id="6" idx="3"/>
            <a:endCxn id="17" idx="1"/>
          </p:cNvCxnSpPr>
          <p:nvPr/>
        </p:nvCxnSpPr>
        <p:spPr>
          <a:xfrm flipV="1">
            <a:off x="3027430" y="2232848"/>
            <a:ext cx="301943" cy="28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接箭头连接符 28"/>
          <p:cNvCxnSpPr>
            <a:stCxn id="7" idx="3"/>
          </p:cNvCxnSpPr>
          <p:nvPr/>
        </p:nvCxnSpPr>
        <p:spPr>
          <a:xfrm>
            <a:off x="2157227" y="2702861"/>
            <a:ext cx="378000" cy="1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文本框 21"/>
          <p:cNvSpPr txBox="1"/>
          <p:nvPr/>
        </p:nvSpPr>
        <p:spPr>
          <a:xfrm>
            <a:off x="320292" y="2823044"/>
            <a:ext cx="46667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3-4 </a:t>
            </a:r>
            <a:r>
              <a:rPr lang="en-GB" sz="2400" dirty="0">
                <a:solidFill>
                  <a:prstClr val="black"/>
                </a:solidFill>
              </a:rPr>
              <a:t>_______</a:t>
            </a:r>
            <a:r>
              <a:rPr lang="en-GB" sz="2400" b="1" dirty="0">
                <a:solidFill>
                  <a:srgbClr val="C00000"/>
                </a:solidFill>
              </a:rPr>
              <a:t> in exploring Mars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26501" y="2809510"/>
            <a:ext cx="10102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Efforts</a:t>
            </a:r>
            <a:endParaRPr lang="zh-CN" altLang="en-US" sz="1350" dirty="0">
              <a:solidFill>
                <a:srgbClr val="C0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17569" y="3275159"/>
            <a:ext cx="8587646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250" b="1" dirty="0">
                <a:solidFill>
                  <a:srgbClr val="0070C0"/>
                </a:solidFill>
              </a:rPr>
              <a:t>Para. 3:</a:t>
            </a:r>
            <a:endParaRPr lang="en-GB" altLang="zh-CN" sz="2250" b="1" dirty="0">
              <a:solidFill>
                <a:srgbClr val="0070C0"/>
              </a:solidFill>
            </a:endParaRPr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dirty="0"/>
              <a:t>Since the 1960s, we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have been sending unmanned spacecraft</a:t>
            </a:r>
            <a:r>
              <a:rPr lang="en-GB" altLang="zh-CN" sz="2250" dirty="0"/>
              <a:t> to Mars.</a:t>
            </a:r>
            <a:endParaRPr lang="en-GB" altLang="zh-CN" sz="2250" dirty="0"/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dirty="0"/>
              <a:t>… space agencies of various countries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are planning manned missions </a:t>
            </a:r>
            <a:r>
              <a:rPr lang="en-GB" altLang="zh-CN" sz="2250" dirty="0"/>
              <a:t>to Mars…</a:t>
            </a:r>
            <a:endParaRPr lang="en-GB" altLang="zh-CN" sz="225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250" b="1" dirty="0">
                <a:solidFill>
                  <a:srgbClr val="0070C0"/>
                </a:solidFill>
              </a:rPr>
              <a:t>Para. 4:</a:t>
            </a:r>
            <a:endParaRPr lang="en-GB" altLang="zh-CN" sz="2250" b="1" dirty="0">
              <a:solidFill>
                <a:srgbClr val="0070C0"/>
              </a:solidFill>
            </a:endParaRPr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dirty="0"/>
              <a:t>Staying alive… will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GB" altLang="zh-CN" sz="2250" dirty="0"/>
              <a:t> be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impossible</a:t>
            </a:r>
            <a:r>
              <a:rPr lang="en-GB" altLang="zh-CN" sz="2250" dirty="0"/>
              <a:t>.</a:t>
            </a:r>
            <a:endParaRPr lang="en-GB" altLang="zh-CN" sz="2250" dirty="0"/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dirty="0"/>
              <a:t>Scientists have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succeeded in </a:t>
            </a:r>
            <a:r>
              <a:rPr lang="en-GB" altLang="zh-CN" sz="2250" dirty="0"/>
              <a:t>growing plants in an environment similar to that on Mars.</a:t>
            </a:r>
            <a:endParaRPr lang="en-GB" altLang="zh-CN" sz="22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0555" y="973055"/>
            <a:ext cx="3168632" cy="43858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700" b="1" dirty="0"/>
              <a:t>Plan B: Life on Mars?</a:t>
            </a:r>
            <a:endParaRPr lang="en-GB" sz="27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556512" y="1957835"/>
            <a:ext cx="37167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1 </a:t>
            </a:r>
            <a:r>
              <a:rPr lang="en-US" altLang="zh-CN" sz="2400" b="1" dirty="0">
                <a:solidFill>
                  <a:srgbClr val="C00000"/>
                </a:solidFill>
              </a:rPr>
              <a:t>Risks</a:t>
            </a:r>
            <a:r>
              <a:rPr lang="en-GB" sz="2400" b="1" dirty="0">
                <a:solidFill>
                  <a:srgbClr val="C00000"/>
                </a:solidFill>
              </a:rPr>
              <a:t> to life on Earth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4271" y="2580725"/>
            <a:ext cx="25583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2 </a:t>
            </a:r>
            <a:r>
              <a:rPr lang="en-GB" sz="2400" b="1" dirty="0">
                <a:solidFill>
                  <a:srgbClr val="C00000"/>
                </a:solidFill>
              </a:rPr>
              <a:t>Why Mars?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75474" y="1827176"/>
            <a:ext cx="324467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nuclear missiles</a:t>
            </a:r>
            <a:r>
              <a:rPr lang="en-GB" altLang="zh-CN" sz="2250" dirty="0"/>
              <a:t> </a:t>
            </a:r>
            <a:r>
              <a:rPr lang="zh-CN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altLang="zh-CN" sz="2250" dirty="0"/>
              <a:t>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environmental problems</a:t>
            </a:r>
            <a:endParaRPr lang="en-GB" altLang="zh-CN" sz="2250" dirty="0"/>
          </a:p>
        </p:txBody>
      </p:sp>
      <p:sp>
        <p:nvSpPr>
          <p:cNvPr id="33" name="文本框 32"/>
          <p:cNvSpPr txBox="1"/>
          <p:nvPr/>
        </p:nvSpPr>
        <p:spPr>
          <a:xfrm>
            <a:off x="3539524" y="2453927"/>
            <a:ext cx="5018748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less hostile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greater interest in Martian exploration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直接箭头连接符 20"/>
          <p:cNvCxnSpPr>
            <a:stCxn id="6" idx="3"/>
            <a:endCxn id="17" idx="1"/>
          </p:cNvCxnSpPr>
          <p:nvPr/>
        </p:nvCxnSpPr>
        <p:spPr>
          <a:xfrm flipV="1">
            <a:off x="3204595" y="2495738"/>
            <a:ext cx="301943" cy="28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接箭头连接符 28"/>
          <p:cNvCxnSpPr>
            <a:stCxn id="7" idx="3"/>
            <a:endCxn id="33" idx="1"/>
          </p:cNvCxnSpPr>
          <p:nvPr/>
        </p:nvCxnSpPr>
        <p:spPr>
          <a:xfrm>
            <a:off x="2334392" y="2965751"/>
            <a:ext cx="32004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文本框 21"/>
          <p:cNvSpPr txBox="1"/>
          <p:nvPr/>
        </p:nvSpPr>
        <p:spPr>
          <a:xfrm>
            <a:off x="556512" y="3173564"/>
            <a:ext cx="466673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3-4 </a:t>
            </a:r>
            <a:r>
              <a:rPr lang="en-US" altLang="zh-CN" sz="2400" b="1" dirty="0">
                <a:solidFill>
                  <a:srgbClr val="C00000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Efforts</a:t>
            </a:r>
            <a:r>
              <a:rPr lang="zh-CN" altLang="en-US" sz="1350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in exploring Mars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10770" y="3088043"/>
            <a:ext cx="2971230" cy="102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spacecraft &amp; missions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250" b="1" dirty="0">
                <a:solidFill>
                  <a:schemeClr val="accent1">
                    <a:lumMod val="75000"/>
                  </a:schemeClr>
                </a:solidFill>
              </a:rPr>
              <a:t>possibilities</a:t>
            </a:r>
            <a:endParaRPr lang="en-US" altLang="zh-CN" sz="22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983830" y="3420527"/>
            <a:ext cx="378000" cy="1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矩形 8"/>
          <p:cNvSpPr/>
          <p:nvPr/>
        </p:nvSpPr>
        <p:spPr>
          <a:xfrm>
            <a:off x="462169" y="1792749"/>
            <a:ext cx="8125319" cy="205378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文本框 19"/>
          <p:cNvSpPr txBox="1"/>
          <p:nvPr/>
        </p:nvSpPr>
        <p:spPr>
          <a:xfrm>
            <a:off x="2085651" y="4190375"/>
            <a:ext cx="4878353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b="1" dirty="0">
                <a:solidFill>
                  <a:srgbClr val="0070C0"/>
                </a:solidFill>
              </a:rPr>
              <a:t>Does it mean we give up Plan A?</a:t>
            </a:r>
            <a:endParaRPr lang="en-GB" sz="2700" b="1" dirty="0">
              <a:solidFill>
                <a:srgbClr val="0070C0"/>
              </a:solidFill>
            </a:endParaRPr>
          </a:p>
        </p:txBody>
      </p:sp>
      <p:cxnSp>
        <p:nvCxnSpPr>
          <p:cNvPr id="25" name="直接箭头连接符 24"/>
          <p:cNvCxnSpPr>
            <a:stCxn id="9" idx="2"/>
            <a:endCxn id="20" idx="0"/>
          </p:cNvCxnSpPr>
          <p:nvPr/>
        </p:nvCxnSpPr>
        <p:spPr>
          <a:xfrm flipH="1">
            <a:off x="3393259" y="3741761"/>
            <a:ext cx="476" cy="258128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2161632" y="4675124"/>
            <a:ext cx="472639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Para. 5 “</a:t>
            </a:r>
            <a:r>
              <a:rPr lang="en-GB" sz="2400" dirty="0"/>
              <a:t>We need to </a:t>
            </a:r>
            <a:r>
              <a:rPr lang="en-GB" sz="2700" b="1" dirty="0">
                <a:solidFill>
                  <a:srgbClr val="597537"/>
                </a:solidFill>
              </a:rPr>
              <a:t>take much better care of our own planet</a:t>
            </a:r>
            <a:r>
              <a:rPr lang="en-GB" sz="2400" dirty="0"/>
              <a:t>.”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9" grpId="0" bldLvl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In which magazine would you most likely find the passage?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1</a:t>
            </a:r>
            <a:r>
              <a:rPr lang="en-GB" sz="2400" dirty="0"/>
              <a:t> </a:t>
            </a:r>
            <a:r>
              <a:rPr lang="en-GB" sz="2400" i="1" dirty="0"/>
              <a:t>The Traveller</a:t>
            </a:r>
            <a:endParaRPr lang="en-GB" sz="2400" i="1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/>
              <a:t> </a:t>
            </a:r>
            <a:r>
              <a:rPr lang="en-GB" sz="2400" i="1" dirty="0"/>
              <a:t>All About Space</a:t>
            </a:r>
            <a:endParaRPr lang="en-GB" sz="2400" i="1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3</a:t>
            </a:r>
            <a:r>
              <a:rPr lang="en-GB" sz="2400" dirty="0"/>
              <a:t> </a:t>
            </a:r>
            <a:r>
              <a:rPr lang="en-GB" sz="2400" i="1" dirty="0"/>
              <a:t>Environmental Concerns</a:t>
            </a:r>
            <a:endParaRPr lang="en-GB" sz="2400" i="1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4</a:t>
            </a:r>
            <a:r>
              <a:rPr lang="en-GB" sz="2400" dirty="0"/>
              <a:t> </a:t>
            </a:r>
            <a:r>
              <a:rPr lang="en-GB" sz="2400" i="1" dirty="0"/>
              <a:t>Biology for Fun</a:t>
            </a:r>
            <a:endParaRPr lang="en-GB" sz="2400" i="1" dirty="0"/>
          </a:p>
        </p:txBody>
      </p:sp>
      <p:sp>
        <p:nvSpPr>
          <p:cNvPr id="5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bg1"/>
                </a:solidFill>
              </a:rPr>
              <a:t>Activity 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0292" y="2857124"/>
            <a:ext cx="3436700" cy="4156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Choose the statements that can be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inferred</a:t>
            </a:r>
            <a:r>
              <a:rPr lang="en-GB" sz="2400" dirty="0"/>
              <a:t> from the passage.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1 </a:t>
            </a:r>
            <a:r>
              <a:rPr lang="en-GB" sz="2400" dirty="0"/>
              <a:t>Humans have yet not visited Mars. 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/>
              <a:t> People want to go to Mars on holiday.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3</a:t>
            </a:r>
            <a:r>
              <a:rPr lang="en-GB" sz="2400" dirty="0"/>
              <a:t> There are plants growing on Mars. 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4</a:t>
            </a:r>
            <a:r>
              <a:rPr lang="en-GB" sz="2400" dirty="0"/>
              <a:t> The greatest to life on Earth used to be nuclear missiles.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5</a:t>
            </a:r>
            <a:r>
              <a:rPr lang="en-GB" sz="2400" dirty="0"/>
              <a:t> One day, humans will have to go and live on another planet.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6</a:t>
            </a:r>
            <a:r>
              <a:rPr lang="en-GB" sz="2400" dirty="0"/>
              <a:t> Our Plan A includes developing renewable energy resources.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7</a:t>
            </a:r>
            <a:r>
              <a:rPr lang="en-GB" sz="2400" dirty="0"/>
              <a:t> The Biosphere 2 experiment ended in failure.</a:t>
            </a:r>
            <a:endParaRPr lang="en-GB" sz="2400" dirty="0"/>
          </a:p>
        </p:txBody>
      </p:sp>
      <p:sp>
        <p:nvSpPr>
          <p:cNvPr id="5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bg1"/>
                </a:solidFill>
              </a:rPr>
              <a:t>Activity 4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对话气泡: 圆角矩形 7"/>
          <p:cNvSpPr/>
          <p:nvPr/>
        </p:nvSpPr>
        <p:spPr>
          <a:xfrm>
            <a:off x="5006846" y="1958174"/>
            <a:ext cx="2817495" cy="423545"/>
          </a:xfrm>
          <a:custGeom>
            <a:avLst/>
            <a:gdLst>
              <a:gd name="connsiteX0" fmla="*/ 0 w 3764127"/>
              <a:gd name="connsiteY0" fmla="*/ 98752 h 592503"/>
              <a:gd name="connsiteX1" fmla="*/ 98752 w 3764127"/>
              <a:gd name="connsiteY1" fmla="*/ 0 h 592503"/>
              <a:gd name="connsiteX2" fmla="*/ 627355 w 3764127"/>
              <a:gd name="connsiteY2" fmla="*/ 0 h 592503"/>
              <a:gd name="connsiteX3" fmla="*/ 627355 w 3764127"/>
              <a:gd name="connsiteY3" fmla="*/ 0 h 592503"/>
              <a:gd name="connsiteX4" fmla="*/ 1079050 w 3764127"/>
              <a:gd name="connsiteY4" fmla="*/ 0 h 592503"/>
              <a:gd name="connsiteX5" fmla="*/ 1568386 w 3764127"/>
              <a:gd name="connsiteY5" fmla="*/ 0 h 592503"/>
              <a:gd name="connsiteX6" fmla="*/ 2134573 w 3764127"/>
              <a:gd name="connsiteY6" fmla="*/ 0 h 592503"/>
              <a:gd name="connsiteX7" fmla="*/ 2616881 w 3764127"/>
              <a:gd name="connsiteY7" fmla="*/ 0 h 592503"/>
              <a:gd name="connsiteX8" fmla="*/ 3078218 w 3764127"/>
              <a:gd name="connsiteY8" fmla="*/ 0 h 592503"/>
              <a:gd name="connsiteX9" fmla="*/ 3665375 w 3764127"/>
              <a:gd name="connsiteY9" fmla="*/ 0 h 592503"/>
              <a:gd name="connsiteX10" fmla="*/ 3764127 w 3764127"/>
              <a:gd name="connsiteY10" fmla="*/ 98752 h 592503"/>
              <a:gd name="connsiteX11" fmla="*/ 3764127 w 3764127"/>
              <a:gd name="connsiteY11" fmla="*/ 98751 h 592503"/>
              <a:gd name="connsiteX12" fmla="*/ 3764127 w 3764127"/>
              <a:gd name="connsiteY12" fmla="*/ 98751 h 592503"/>
              <a:gd name="connsiteX13" fmla="*/ 3764127 w 3764127"/>
              <a:gd name="connsiteY13" fmla="*/ 246876 h 592503"/>
              <a:gd name="connsiteX14" fmla="*/ 3764127 w 3764127"/>
              <a:gd name="connsiteY14" fmla="*/ 493751 h 592503"/>
              <a:gd name="connsiteX15" fmla="*/ 3665375 w 3764127"/>
              <a:gd name="connsiteY15" fmla="*/ 592503 h 592503"/>
              <a:gd name="connsiteX16" fmla="*/ 3120158 w 3764127"/>
              <a:gd name="connsiteY16" fmla="*/ 592503 h 592503"/>
              <a:gd name="connsiteX17" fmla="*/ 2595911 w 3764127"/>
              <a:gd name="connsiteY17" fmla="*/ 592503 h 592503"/>
              <a:gd name="connsiteX18" fmla="*/ 2092633 w 3764127"/>
              <a:gd name="connsiteY18" fmla="*/ 592503 h 592503"/>
              <a:gd name="connsiteX19" fmla="*/ 1568386 w 3764127"/>
              <a:gd name="connsiteY19" fmla="*/ 592503 h 592503"/>
              <a:gd name="connsiteX20" fmla="*/ 1097871 w 3764127"/>
              <a:gd name="connsiteY20" fmla="*/ 592503 h 592503"/>
              <a:gd name="connsiteX21" fmla="*/ 627355 w 3764127"/>
              <a:gd name="connsiteY21" fmla="*/ 592503 h 592503"/>
              <a:gd name="connsiteX22" fmla="*/ 627355 w 3764127"/>
              <a:gd name="connsiteY22" fmla="*/ 592503 h 592503"/>
              <a:gd name="connsiteX23" fmla="*/ 98752 w 3764127"/>
              <a:gd name="connsiteY23" fmla="*/ 592503 h 592503"/>
              <a:gd name="connsiteX24" fmla="*/ 0 w 3764127"/>
              <a:gd name="connsiteY24" fmla="*/ 493751 h 592503"/>
              <a:gd name="connsiteX25" fmla="*/ 0 w 3764127"/>
              <a:gd name="connsiteY25" fmla="*/ 246876 h 592503"/>
              <a:gd name="connsiteX26" fmla="*/ -462574 w 3764127"/>
              <a:gd name="connsiteY26" fmla="*/ 253242 h 592503"/>
              <a:gd name="connsiteX27" fmla="*/ 0 w 3764127"/>
              <a:gd name="connsiteY27" fmla="*/ 98751 h 592503"/>
              <a:gd name="connsiteX28" fmla="*/ 0 w 3764127"/>
              <a:gd name="connsiteY28" fmla="*/ 98752 h 5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64127" h="592503" fill="none" extrusionOk="0">
                <a:moveTo>
                  <a:pt x="0" y="98752"/>
                </a:moveTo>
                <a:cubicBezTo>
                  <a:pt x="7102" y="50064"/>
                  <a:pt x="40121" y="-1401"/>
                  <a:pt x="98752" y="0"/>
                </a:cubicBezTo>
                <a:cubicBezTo>
                  <a:pt x="313530" y="-39361"/>
                  <a:pt x="476359" y="45242"/>
                  <a:pt x="627355" y="0"/>
                </a:cubicBezTo>
                <a:lnTo>
                  <a:pt x="627355" y="0"/>
                </a:lnTo>
                <a:cubicBezTo>
                  <a:pt x="846889" y="-16575"/>
                  <a:pt x="892610" y="10203"/>
                  <a:pt x="1079050" y="0"/>
                </a:cubicBezTo>
                <a:cubicBezTo>
                  <a:pt x="1265490" y="-10203"/>
                  <a:pt x="1460942" y="36448"/>
                  <a:pt x="1568386" y="0"/>
                </a:cubicBezTo>
                <a:cubicBezTo>
                  <a:pt x="1695408" y="-28519"/>
                  <a:pt x="1853808" y="28475"/>
                  <a:pt x="2134573" y="0"/>
                </a:cubicBezTo>
                <a:cubicBezTo>
                  <a:pt x="2415338" y="-28475"/>
                  <a:pt x="2386340" y="10634"/>
                  <a:pt x="2616881" y="0"/>
                </a:cubicBezTo>
                <a:cubicBezTo>
                  <a:pt x="2847422" y="-10634"/>
                  <a:pt x="2902060" y="56"/>
                  <a:pt x="3078218" y="0"/>
                </a:cubicBezTo>
                <a:cubicBezTo>
                  <a:pt x="3254376" y="-56"/>
                  <a:pt x="3427847" y="26216"/>
                  <a:pt x="3665375" y="0"/>
                </a:cubicBezTo>
                <a:cubicBezTo>
                  <a:pt x="3721140" y="2997"/>
                  <a:pt x="3765382" y="45455"/>
                  <a:pt x="3764127" y="98752"/>
                </a:cubicBezTo>
                <a:lnTo>
                  <a:pt x="3764127" y="98751"/>
                </a:lnTo>
                <a:lnTo>
                  <a:pt x="3764127" y="98751"/>
                </a:lnTo>
                <a:cubicBezTo>
                  <a:pt x="3764924" y="152851"/>
                  <a:pt x="3754359" y="200545"/>
                  <a:pt x="3764127" y="246876"/>
                </a:cubicBezTo>
                <a:cubicBezTo>
                  <a:pt x="3783041" y="362991"/>
                  <a:pt x="3749289" y="409189"/>
                  <a:pt x="3764127" y="493751"/>
                </a:cubicBezTo>
                <a:cubicBezTo>
                  <a:pt x="3750898" y="554438"/>
                  <a:pt x="3720510" y="601437"/>
                  <a:pt x="3665375" y="592503"/>
                </a:cubicBezTo>
                <a:cubicBezTo>
                  <a:pt x="3514976" y="627873"/>
                  <a:pt x="3289243" y="581248"/>
                  <a:pt x="3120158" y="592503"/>
                </a:cubicBezTo>
                <a:cubicBezTo>
                  <a:pt x="2951073" y="603758"/>
                  <a:pt x="2851393" y="531570"/>
                  <a:pt x="2595911" y="592503"/>
                </a:cubicBezTo>
                <a:cubicBezTo>
                  <a:pt x="2340429" y="653436"/>
                  <a:pt x="2261441" y="541947"/>
                  <a:pt x="2092633" y="592503"/>
                </a:cubicBezTo>
                <a:cubicBezTo>
                  <a:pt x="1923825" y="643059"/>
                  <a:pt x="1704831" y="555241"/>
                  <a:pt x="1568386" y="592503"/>
                </a:cubicBezTo>
                <a:cubicBezTo>
                  <a:pt x="1379743" y="595902"/>
                  <a:pt x="1238711" y="558995"/>
                  <a:pt x="1097871" y="592503"/>
                </a:cubicBezTo>
                <a:cubicBezTo>
                  <a:pt x="957032" y="626011"/>
                  <a:pt x="746122" y="590689"/>
                  <a:pt x="627355" y="592503"/>
                </a:cubicBezTo>
                <a:lnTo>
                  <a:pt x="627355" y="592503"/>
                </a:lnTo>
                <a:cubicBezTo>
                  <a:pt x="475919" y="653219"/>
                  <a:pt x="296939" y="550025"/>
                  <a:pt x="98752" y="592503"/>
                </a:cubicBezTo>
                <a:cubicBezTo>
                  <a:pt x="49037" y="602795"/>
                  <a:pt x="-363" y="549777"/>
                  <a:pt x="0" y="493751"/>
                </a:cubicBezTo>
                <a:cubicBezTo>
                  <a:pt x="-15432" y="400516"/>
                  <a:pt x="24377" y="336393"/>
                  <a:pt x="0" y="246876"/>
                </a:cubicBezTo>
                <a:cubicBezTo>
                  <a:pt x="-183579" y="258232"/>
                  <a:pt x="-337177" y="231652"/>
                  <a:pt x="-462574" y="253242"/>
                </a:cubicBezTo>
                <a:cubicBezTo>
                  <a:pt x="-361095" y="167099"/>
                  <a:pt x="-102528" y="149268"/>
                  <a:pt x="0" y="98751"/>
                </a:cubicBezTo>
                <a:lnTo>
                  <a:pt x="0" y="98752"/>
                </a:lnTo>
                <a:close/>
              </a:path>
              <a:path w="3764127" h="592503" stroke="0" extrusionOk="0">
                <a:moveTo>
                  <a:pt x="0" y="98752"/>
                </a:moveTo>
                <a:cubicBezTo>
                  <a:pt x="-8120" y="39204"/>
                  <a:pt x="38223" y="2248"/>
                  <a:pt x="98752" y="0"/>
                </a:cubicBezTo>
                <a:cubicBezTo>
                  <a:pt x="278277" y="-60207"/>
                  <a:pt x="414785" y="21761"/>
                  <a:pt x="627355" y="0"/>
                </a:cubicBezTo>
                <a:lnTo>
                  <a:pt x="627355" y="0"/>
                </a:lnTo>
                <a:cubicBezTo>
                  <a:pt x="723782" y="-30335"/>
                  <a:pt x="926224" y="10621"/>
                  <a:pt x="1088460" y="0"/>
                </a:cubicBezTo>
                <a:cubicBezTo>
                  <a:pt x="1250697" y="-10621"/>
                  <a:pt x="1464315" y="46424"/>
                  <a:pt x="1568386" y="0"/>
                </a:cubicBezTo>
                <a:cubicBezTo>
                  <a:pt x="1836975" y="-16606"/>
                  <a:pt x="1951551" y="747"/>
                  <a:pt x="2134573" y="0"/>
                </a:cubicBezTo>
                <a:cubicBezTo>
                  <a:pt x="2317595" y="-747"/>
                  <a:pt x="2435722" y="44648"/>
                  <a:pt x="2658820" y="0"/>
                </a:cubicBezTo>
                <a:cubicBezTo>
                  <a:pt x="2881918" y="-44648"/>
                  <a:pt x="3071617" y="39554"/>
                  <a:pt x="3183068" y="0"/>
                </a:cubicBezTo>
                <a:cubicBezTo>
                  <a:pt x="3294519" y="-39554"/>
                  <a:pt x="3517261" y="22360"/>
                  <a:pt x="3665375" y="0"/>
                </a:cubicBezTo>
                <a:cubicBezTo>
                  <a:pt x="3721440" y="10558"/>
                  <a:pt x="3757722" y="43847"/>
                  <a:pt x="3764127" y="98752"/>
                </a:cubicBezTo>
                <a:lnTo>
                  <a:pt x="3764127" y="98751"/>
                </a:lnTo>
                <a:lnTo>
                  <a:pt x="3764127" y="98751"/>
                </a:lnTo>
                <a:cubicBezTo>
                  <a:pt x="3781748" y="152681"/>
                  <a:pt x="3763753" y="199925"/>
                  <a:pt x="3764127" y="246876"/>
                </a:cubicBezTo>
                <a:cubicBezTo>
                  <a:pt x="3774265" y="359072"/>
                  <a:pt x="3762988" y="397699"/>
                  <a:pt x="3764127" y="493751"/>
                </a:cubicBezTo>
                <a:cubicBezTo>
                  <a:pt x="3765976" y="545995"/>
                  <a:pt x="3714581" y="590442"/>
                  <a:pt x="3665375" y="592503"/>
                </a:cubicBezTo>
                <a:cubicBezTo>
                  <a:pt x="3530259" y="592646"/>
                  <a:pt x="3332622" y="588061"/>
                  <a:pt x="3141128" y="592503"/>
                </a:cubicBezTo>
                <a:cubicBezTo>
                  <a:pt x="2949634" y="596945"/>
                  <a:pt x="2710329" y="581124"/>
                  <a:pt x="2574941" y="592503"/>
                </a:cubicBezTo>
                <a:cubicBezTo>
                  <a:pt x="2439553" y="603882"/>
                  <a:pt x="2210230" y="549998"/>
                  <a:pt x="2050693" y="592503"/>
                </a:cubicBezTo>
                <a:cubicBezTo>
                  <a:pt x="1891156" y="635008"/>
                  <a:pt x="1765680" y="578692"/>
                  <a:pt x="1568386" y="592503"/>
                </a:cubicBezTo>
                <a:cubicBezTo>
                  <a:pt x="1384642" y="633723"/>
                  <a:pt x="1217399" y="558887"/>
                  <a:pt x="1116691" y="592503"/>
                </a:cubicBezTo>
                <a:cubicBezTo>
                  <a:pt x="1015983" y="626119"/>
                  <a:pt x="851946" y="540835"/>
                  <a:pt x="627355" y="592503"/>
                </a:cubicBezTo>
                <a:lnTo>
                  <a:pt x="627355" y="592503"/>
                </a:lnTo>
                <a:cubicBezTo>
                  <a:pt x="450404" y="650104"/>
                  <a:pt x="319781" y="584532"/>
                  <a:pt x="98752" y="592503"/>
                </a:cubicBezTo>
                <a:cubicBezTo>
                  <a:pt x="44989" y="588065"/>
                  <a:pt x="-9328" y="547762"/>
                  <a:pt x="0" y="493751"/>
                </a:cubicBezTo>
                <a:cubicBezTo>
                  <a:pt x="-24336" y="410800"/>
                  <a:pt x="21114" y="356127"/>
                  <a:pt x="0" y="246876"/>
                </a:cubicBezTo>
                <a:cubicBezTo>
                  <a:pt x="-151275" y="296901"/>
                  <a:pt x="-290313" y="197709"/>
                  <a:pt x="-462574" y="253242"/>
                </a:cubicBezTo>
                <a:cubicBezTo>
                  <a:pt x="-279775" y="144154"/>
                  <a:pt x="-168354" y="196243"/>
                  <a:pt x="0" y="98751"/>
                </a:cubicBezTo>
                <a:lnTo>
                  <a:pt x="0" y="9875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inferred from para. 3</a:t>
            </a:r>
            <a:endParaRPr lang="zh-CN" alt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对话气泡: 圆角矩形 8"/>
          <p:cNvSpPr/>
          <p:nvPr/>
        </p:nvSpPr>
        <p:spPr>
          <a:xfrm>
            <a:off x="1817327" y="5000290"/>
            <a:ext cx="2929934" cy="423545"/>
          </a:xfrm>
          <a:custGeom>
            <a:avLst/>
            <a:gdLst>
              <a:gd name="connsiteX0" fmla="*/ 0 w 3906578"/>
              <a:gd name="connsiteY0" fmla="*/ 98752 h 592503"/>
              <a:gd name="connsiteX1" fmla="*/ 98752 w 3906578"/>
              <a:gd name="connsiteY1" fmla="*/ 0 h 592503"/>
              <a:gd name="connsiteX2" fmla="*/ 651096 w 3906578"/>
              <a:gd name="connsiteY2" fmla="*/ 0 h 592503"/>
              <a:gd name="connsiteX3" fmla="*/ 275843 w 3906578"/>
              <a:gd name="connsiteY3" fmla="*/ -237600 h 592503"/>
              <a:gd name="connsiteX4" fmla="*/ 685919 w 3906578"/>
              <a:gd name="connsiteY4" fmla="*/ -165528 h 592503"/>
              <a:gd name="connsiteX5" fmla="*/ 1136551 w 3906578"/>
              <a:gd name="connsiteY5" fmla="*/ -86328 h 592503"/>
              <a:gd name="connsiteX6" fmla="*/ 1627741 w 3906578"/>
              <a:gd name="connsiteY6" fmla="*/ 0 h 592503"/>
              <a:gd name="connsiteX7" fmla="*/ 2107360 w 3906578"/>
              <a:gd name="connsiteY7" fmla="*/ 0 h 592503"/>
              <a:gd name="connsiteX8" fmla="*/ 2630580 w 3906578"/>
              <a:gd name="connsiteY8" fmla="*/ 0 h 592503"/>
              <a:gd name="connsiteX9" fmla="*/ 3132000 w 3906578"/>
              <a:gd name="connsiteY9" fmla="*/ 0 h 592503"/>
              <a:gd name="connsiteX10" fmla="*/ 3807826 w 3906578"/>
              <a:gd name="connsiteY10" fmla="*/ 0 h 592503"/>
              <a:gd name="connsiteX11" fmla="*/ 3906578 w 3906578"/>
              <a:gd name="connsiteY11" fmla="*/ 98752 h 592503"/>
              <a:gd name="connsiteX12" fmla="*/ 3906578 w 3906578"/>
              <a:gd name="connsiteY12" fmla="*/ 98751 h 592503"/>
              <a:gd name="connsiteX13" fmla="*/ 3906578 w 3906578"/>
              <a:gd name="connsiteY13" fmla="*/ 98751 h 592503"/>
              <a:gd name="connsiteX14" fmla="*/ 3906578 w 3906578"/>
              <a:gd name="connsiteY14" fmla="*/ 246876 h 592503"/>
              <a:gd name="connsiteX15" fmla="*/ 3906578 w 3906578"/>
              <a:gd name="connsiteY15" fmla="*/ 493751 h 592503"/>
              <a:gd name="connsiteX16" fmla="*/ 3807826 w 3906578"/>
              <a:gd name="connsiteY16" fmla="*/ 592503 h 592503"/>
              <a:gd name="connsiteX17" fmla="*/ 3284606 w 3906578"/>
              <a:gd name="connsiteY17" fmla="*/ 592503 h 592503"/>
              <a:gd name="connsiteX18" fmla="*/ 2783186 w 3906578"/>
              <a:gd name="connsiteY18" fmla="*/ 592503 h 592503"/>
              <a:gd name="connsiteX19" fmla="*/ 2259966 w 3906578"/>
              <a:gd name="connsiteY19" fmla="*/ 592503 h 592503"/>
              <a:gd name="connsiteX20" fmla="*/ 1627741 w 3906578"/>
              <a:gd name="connsiteY20" fmla="*/ 592503 h 592503"/>
              <a:gd name="connsiteX21" fmla="*/ 1168718 w 3906578"/>
              <a:gd name="connsiteY21" fmla="*/ 592503 h 592503"/>
              <a:gd name="connsiteX22" fmla="*/ 651096 w 3906578"/>
              <a:gd name="connsiteY22" fmla="*/ 592503 h 592503"/>
              <a:gd name="connsiteX23" fmla="*/ 651096 w 3906578"/>
              <a:gd name="connsiteY23" fmla="*/ 592503 h 592503"/>
              <a:gd name="connsiteX24" fmla="*/ 98752 w 3906578"/>
              <a:gd name="connsiteY24" fmla="*/ 592503 h 592503"/>
              <a:gd name="connsiteX25" fmla="*/ 0 w 3906578"/>
              <a:gd name="connsiteY25" fmla="*/ 493751 h 592503"/>
              <a:gd name="connsiteX26" fmla="*/ 0 w 3906578"/>
              <a:gd name="connsiteY26" fmla="*/ 246876 h 592503"/>
              <a:gd name="connsiteX27" fmla="*/ 0 w 3906578"/>
              <a:gd name="connsiteY27" fmla="*/ 98751 h 592503"/>
              <a:gd name="connsiteX28" fmla="*/ 0 w 3906578"/>
              <a:gd name="connsiteY28" fmla="*/ 98751 h 592503"/>
              <a:gd name="connsiteX29" fmla="*/ 0 w 3906578"/>
              <a:gd name="connsiteY29" fmla="*/ 98752 h 5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06578" h="592503" fill="none" extrusionOk="0">
                <a:moveTo>
                  <a:pt x="0" y="98752"/>
                </a:moveTo>
                <a:cubicBezTo>
                  <a:pt x="2258" y="42377"/>
                  <a:pt x="41585" y="-9179"/>
                  <a:pt x="98752" y="0"/>
                </a:cubicBezTo>
                <a:cubicBezTo>
                  <a:pt x="301435" y="-41808"/>
                  <a:pt x="384734" y="65512"/>
                  <a:pt x="651096" y="0"/>
                </a:cubicBezTo>
                <a:cubicBezTo>
                  <a:pt x="520127" y="-32637"/>
                  <a:pt x="469684" y="-137859"/>
                  <a:pt x="275843" y="-237600"/>
                </a:cubicBezTo>
                <a:cubicBezTo>
                  <a:pt x="448978" y="-245070"/>
                  <a:pt x="497188" y="-152819"/>
                  <a:pt x="685919" y="-165528"/>
                </a:cubicBezTo>
                <a:cubicBezTo>
                  <a:pt x="874650" y="-178236"/>
                  <a:pt x="980082" y="-63728"/>
                  <a:pt x="1136551" y="-86328"/>
                </a:cubicBezTo>
                <a:cubicBezTo>
                  <a:pt x="1293020" y="-108928"/>
                  <a:pt x="1412217" y="12640"/>
                  <a:pt x="1627741" y="0"/>
                </a:cubicBezTo>
                <a:cubicBezTo>
                  <a:pt x="1768366" y="-763"/>
                  <a:pt x="1988183" y="53943"/>
                  <a:pt x="2107360" y="0"/>
                </a:cubicBezTo>
                <a:cubicBezTo>
                  <a:pt x="2226537" y="-53943"/>
                  <a:pt x="2405779" y="6608"/>
                  <a:pt x="2630580" y="0"/>
                </a:cubicBezTo>
                <a:cubicBezTo>
                  <a:pt x="2855381" y="-6608"/>
                  <a:pt x="3004560" y="37905"/>
                  <a:pt x="3132000" y="0"/>
                </a:cubicBezTo>
                <a:cubicBezTo>
                  <a:pt x="3259440" y="-37905"/>
                  <a:pt x="3644528" y="70602"/>
                  <a:pt x="3807826" y="0"/>
                </a:cubicBezTo>
                <a:cubicBezTo>
                  <a:pt x="3860311" y="1465"/>
                  <a:pt x="3918916" y="43906"/>
                  <a:pt x="3906578" y="98752"/>
                </a:cubicBezTo>
                <a:lnTo>
                  <a:pt x="3906578" y="98751"/>
                </a:lnTo>
                <a:lnTo>
                  <a:pt x="3906578" y="98751"/>
                </a:lnTo>
                <a:cubicBezTo>
                  <a:pt x="3917954" y="143668"/>
                  <a:pt x="3900638" y="199638"/>
                  <a:pt x="3906578" y="246876"/>
                </a:cubicBezTo>
                <a:cubicBezTo>
                  <a:pt x="3930170" y="314639"/>
                  <a:pt x="3906090" y="412919"/>
                  <a:pt x="3906578" y="493751"/>
                </a:cubicBezTo>
                <a:cubicBezTo>
                  <a:pt x="3910808" y="533886"/>
                  <a:pt x="3865730" y="589254"/>
                  <a:pt x="3807826" y="592503"/>
                </a:cubicBezTo>
                <a:cubicBezTo>
                  <a:pt x="3611427" y="610049"/>
                  <a:pt x="3393916" y="536223"/>
                  <a:pt x="3284606" y="592503"/>
                </a:cubicBezTo>
                <a:cubicBezTo>
                  <a:pt x="3175296" y="648783"/>
                  <a:pt x="2896625" y="569766"/>
                  <a:pt x="2783186" y="592503"/>
                </a:cubicBezTo>
                <a:cubicBezTo>
                  <a:pt x="2669747" y="615240"/>
                  <a:pt x="2463560" y="537273"/>
                  <a:pt x="2259966" y="592503"/>
                </a:cubicBezTo>
                <a:cubicBezTo>
                  <a:pt x="2056372" y="647733"/>
                  <a:pt x="1914964" y="554591"/>
                  <a:pt x="1627741" y="592503"/>
                </a:cubicBezTo>
                <a:cubicBezTo>
                  <a:pt x="1451067" y="618991"/>
                  <a:pt x="1335277" y="581306"/>
                  <a:pt x="1168718" y="592503"/>
                </a:cubicBezTo>
                <a:cubicBezTo>
                  <a:pt x="1002159" y="603700"/>
                  <a:pt x="859260" y="581012"/>
                  <a:pt x="651096" y="592503"/>
                </a:cubicBezTo>
                <a:lnTo>
                  <a:pt x="651096" y="592503"/>
                </a:lnTo>
                <a:cubicBezTo>
                  <a:pt x="515961" y="641876"/>
                  <a:pt x="292153" y="560469"/>
                  <a:pt x="98752" y="592503"/>
                </a:cubicBezTo>
                <a:cubicBezTo>
                  <a:pt x="59665" y="592342"/>
                  <a:pt x="-2444" y="548698"/>
                  <a:pt x="0" y="493751"/>
                </a:cubicBezTo>
                <a:cubicBezTo>
                  <a:pt x="-2480" y="392880"/>
                  <a:pt x="478" y="336242"/>
                  <a:pt x="0" y="246876"/>
                </a:cubicBezTo>
                <a:cubicBezTo>
                  <a:pt x="-343" y="194142"/>
                  <a:pt x="4499" y="167136"/>
                  <a:pt x="0" y="98751"/>
                </a:cubicBezTo>
                <a:lnTo>
                  <a:pt x="0" y="98751"/>
                </a:lnTo>
                <a:lnTo>
                  <a:pt x="0" y="98752"/>
                </a:lnTo>
                <a:close/>
              </a:path>
              <a:path w="3906578" h="592503" stroke="0" extrusionOk="0">
                <a:moveTo>
                  <a:pt x="0" y="98752"/>
                </a:moveTo>
                <a:cubicBezTo>
                  <a:pt x="-7992" y="39618"/>
                  <a:pt x="42646" y="1033"/>
                  <a:pt x="98752" y="0"/>
                </a:cubicBezTo>
                <a:cubicBezTo>
                  <a:pt x="222663" y="-25696"/>
                  <a:pt x="410774" y="52103"/>
                  <a:pt x="651096" y="0"/>
                </a:cubicBezTo>
                <a:cubicBezTo>
                  <a:pt x="462201" y="-110170"/>
                  <a:pt x="447297" y="-176103"/>
                  <a:pt x="275843" y="-237600"/>
                </a:cubicBezTo>
                <a:cubicBezTo>
                  <a:pt x="490246" y="-228250"/>
                  <a:pt x="483722" y="-160422"/>
                  <a:pt x="699438" y="-163152"/>
                </a:cubicBezTo>
                <a:cubicBezTo>
                  <a:pt x="915154" y="-165882"/>
                  <a:pt x="925970" y="-115867"/>
                  <a:pt x="1123032" y="-88704"/>
                </a:cubicBezTo>
                <a:cubicBezTo>
                  <a:pt x="1320094" y="-61542"/>
                  <a:pt x="1465620" y="32633"/>
                  <a:pt x="1627741" y="0"/>
                </a:cubicBezTo>
                <a:cubicBezTo>
                  <a:pt x="1817844" y="-649"/>
                  <a:pt x="2052147" y="50030"/>
                  <a:pt x="2194563" y="0"/>
                </a:cubicBezTo>
                <a:cubicBezTo>
                  <a:pt x="2336979" y="-50030"/>
                  <a:pt x="2500550" y="8242"/>
                  <a:pt x="2674182" y="0"/>
                </a:cubicBezTo>
                <a:cubicBezTo>
                  <a:pt x="2847814" y="-8242"/>
                  <a:pt x="3024356" y="3988"/>
                  <a:pt x="3153801" y="0"/>
                </a:cubicBezTo>
                <a:cubicBezTo>
                  <a:pt x="3283246" y="-3988"/>
                  <a:pt x="3614829" y="4816"/>
                  <a:pt x="3807826" y="0"/>
                </a:cubicBezTo>
                <a:cubicBezTo>
                  <a:pt x="3855097" y="-2078"/>
                  <a:pt x="3901108" y="36978"/>
                  <a:pt x="3906578" y="98752"/>
                </a:cubicBezTo>
                <a:lnTo>
                  <a:pt x="3906578" y="98751"/>
                </a:lnTo>
                <a:lnTo>
                  <a:pt x="3906578" y="98751"/>
                </a:lnTo>
                <a:cubicBezTo>
                  <a:pt x="3907434" y="146078"/>
                  <a:pt x="3895178" y="190201"/>
                  <a:pt x="3906578" y="246876"/>
                </a:cubicBezTo>
                <a:cubicBezTo>
                  <a:pt x="3934807" y="299215"/>
                  <a:pt x="3892217" y="444065"/>
                  <a:pt x="3906578" y="493751"/>
                </a:cubicBezTo>
                <a:cubicBezTo>
                  <a:pt x="3898641" y="553063"/>
                  <a:pt x="3864033" y="596100"/>
                  <a:pt x="3807826" y="592503"/>
                </a:cubicBezTo>
                <a:cubicBezTo>
                  <a:pt x="3662089" y="628435"/>
                  <a:pt x="3485690" y="551413"/>
                  <a:pt x="3328207" y="592503"/>
                </a:cubicBezTo>
                <a:cubicBezTo>
                  <a:pt x="3170724" y="633593"/>
                  <a:pt x="2989214" y="575177"/>
                  <a:pt x="2826788" y="592503"/>
                </a:cubicBezTo>
                <a:cubicBezTo>
                  <a:pt x="2664362" y="609829"/>
                  <a:pt x="2552085" y="556022"/>
                  <a:pt x="2281767" y="592503"/>
                </a:cubicBezTo>
                <a:cubicBezTo>
                  <a:pt x="2011449" y="628984"/>
                  <a:pt x="1907895" y="561268"/>
                  <a:pt x="1627741" y="592503"/>
                </a:cubicBezTo>
                <a:cubicBezTo>
                  <a:pt x="1423921" y="649205"/>
                  <a:pt x="1283036" y="550928"/>
                  <a:pt x="1139419" y="592503"/>
                </a:cubicBezTo>
                <a:cubicBezTo>
                  <a:pt x="995802" y="634078"/>
                  <a:pt x="779576" y="588777"/>
                  <a:pt x="651096" y="592503"/>
                </a:cubicBezTo>
                <a:lnTo>
                  <a:pt x="651096" y="592503"/>
                </a:lnTo>
                <a:cubicBezTo>
                  <a:pt x="540363" y="601732"/>
                  <a:pt x="216412" y="556172"/>
                  <a:pt x="98752" y="592503"/>
                </a:cubicBezTo>
                <a:cubicBezTo>
                  <a:pt x="40483" y="600302"/>
                  <a:pt x="-4211" y="557352"/>
                  <a:pt x="0" y="493751"/>
                </a:cubicBezTo>
                <a:cubicBezTo>
                  <a:pt x="-14408" y="380318"/>
                  <a:pt x="3879" y="302202"/>
                  <a:pt x="0" y="246876"/>
                </a:cubicBezTo>
                <a:cubicBezTo>
                  <a:pt x="-9210" y="210641"/>
                  <a:pt x="3285" y="144590"/>
                  <a:pt x="0" y="98751"/>
                </a:cubicBezTo>
                <a:lnTo>
                  <a:pt x="0" y="98751"/>
                </a:lnTo>
                <a:lnTo>
                  <a:pt x="0" y="9875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inferred from para. 4</a:t>
            </a:r>
            <a:endParaRPr lang="zh-CN" alt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对话气泡: 圆角矩形 9"/>
          <p:cNvSpPr/>
          <p:nvPr/>
        </p:nvSpPr>
        <p:spPr>
          <a:xfrm>
            <a:off x="5436007" y="2818863"/>
            <a:ext cx="2817495" cy="423545"/>
          </a:xfrm>
          <a:custGeom>
            <a:avLst/>
            <a:gdLst>
              <a:gd name="connsiteX0" fmla="*/ 0 w 3764127"/>
              <a:gd name="connsiteY0" fmla="*/ 98752 h 592503"/>
              <a:gd name="connsiteX1" fmla="*/ 98752 w 3764127"/>
              <a:gd name="connsiteY1" fmla="*/ 0 h 592503"/>
              <a:gd name="connsiteX2" fmla="*/ 627355 w 3764127"/>
              <a:gd name="connsiteY2" fmla="*/ 0 h 592503"/>
              <a:gd name="connsiteX3" fmla="*/ 627355 w 3764127"/>
              <a:gd name="connsiteY3" fmla="*/ 0 h 592503"/>
              <a:gd name="connsiteX4" fmla="*/ 1088460 w 3764127"/>
              <a:gd name="connsiteY4" fmla="*/ 0 h 592503"/>
              <a:gd name="connsiteX5" fmla="*/ 1568386 w 3764127"/>
              <a:gd name="connsiteY5" fmla="*/ 0 h 592503"/>
              <a:gd name="connsiteX6" fmla="*/ 2113603 w 3764127"/>
              <a:gd name="connsiteY6" fmla="*/ 0 h 592503"/>
              <a:gd name="connsiteX7" fmla="*/ 2616881 w 3764127"/>
              <a:gd name="connsiteY7" fmla="*/ 0 h 592503"/>
              <a:gd name="connsiteX8" fmla="*/ 3141128 w 3764127"/>
              <a:gd name="connsiteY8" fmla="*/ 0 h 592503"/>
              <a:gd name="connsiteX9" fmla="*/ 3665375 w 3764127"/>
              <a:gd name="connsiteY9" fmla="*/ 0 h 592503"/>
              <a:gd name="connsiteX10" fmla="*/ 3764127 w 3764127"/>
              <a:gd name="connsiteY10" fmla="*/ 98752 h 592503"/>
              <a:gd name="connsiteX11" fmla="*/ 3764127 w 3764127"/>
              <a:gd name="connsiteY11" fmla="*/ 345627 h 592503"/>
              <a:gd name="connsiteX12" fmla="*/ 3764127 w 3764127"/>
              <a:gd name="connsiteY12" fmla="*/ 345627 h 592503"/>
              <a:gd name="connsiteX13" fmla="*/ 3764127 w 3764127"/>
              <a:gd name="connsiteY13" fmla="*/ 493753 h 592503"/>
              <a:gd name="connsiteX14" fmla="*/ 3764127 w 3764127"/>
              <a:gd name="connsiteY14" fmla="*/ 493751 h 592503"/>
              <a:gd name="connsiteX15" fmla="*/ 3665375 w 3764127"/>
              <a:gd name="connsiteY15" fmla="*/ 592503 h 592503"/>
              <a:gd name="connsiteX16" fmla="*/ 3099188 w 3764127"/>
              <a:gd name="connsiteY16" fmla="*/ 592503 h 592503"/>
              <a:gd name="connsiteX17" fmla="*/ 2637850 w 3764127"/>
              <a:gd name="connsiteY17" fmla="*/ 592503 h 592503"/>
              <a:gd name="connsiteX18" fmla="*/ 2134573 w 3764127"/>
              <a:gd name="connsiteY18" fmla="*/ 592503 h 592503"/>
              <a:gd name="connsiteX19" fmla="*/ 1568386 w 3764127"/>
              <a:gd name="connsiteY19" fmla="*/ 592503 h 592503"/>
              <a:gd name="connsiteX20" fmla="*/ 1034580 w 3764127"/>
              <a:gd name="connsiteY20" fmla="*/ 689553 h 592503"/>
              <a:gd name="connsiteX21" fmla="*/ 478985 w 3764127"/>
              <a:gd name="connsiteY21" fmla="*/ 790565 h 592503"/>
              <a:gd name="connsiteX22" fmla="*/ 627355 w 3764127"/>
              <a:gd name="connsiteY22" fmla="*/ 592503 h 592503"/>
              <a:gd name="connsiteX23" fmla="*/ 98752 w 3764127"/>
              <a:gd name="connsiteY23" fmla="*/ 592503 h 592503"/>
              <a:gd name="connsiteX24" fmla="*/ 0 w 3764127"/>
              <a:gd name="connsiteY24" fmla="*/ 493751 h 592503"/>
              <a:gd name="connsiteX25" fmla="*/ 0 w 3764127"/>
              <a:gd name="connsiteY25" fmla="*/ 493753 h 592503"/>
              <a:gd name="connsiteX26" fmla="*/ 0 w 3764127"/>
              <a:gd name="connsiteY26" fmla="*/ 345627 h 592503"/>
              <a:gd name="connsiteX27" fmla="*/ 0 w 3764127"/>
              <a:gd name="connsiteY27" fmla="*/ 345627 h 592503"/>
              <a:gd name="connsiteX28" fmla="*/ 0 w 3764127"/>
              <a:gd name="connsiteY28" fmla="*/ 98752 h 5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64127" h="592503" fill="none" extrusionOk="0">
                <a:moveTo>
                  <a:pt x="0" y="98752"/>
                </a:moveTo>
                <a:cubicBezTo>
                  <a:pt x="4215" y="57578"/>
                  <a:pt x="57586" y="-8414"/>
                  <a:pt x="98752" y="0"/>
                </a:cubicBezTo>
                <a:cubicBezTo>
                  <a:pt x="259684" y="-42259"/>
                  <a:pt x="488439" y="2881"/>
                  <a:pt x="627355" y="0"/>
                </a:cubicBezTo>
                <a:lnTo>
                  <a:pt x="627355" y="0"/>
                </a:lnTo>
                <a:cubicBezTo>
                  <a:pt x="825637" y="-6735"/>
                  <a:pt x="860994" y="42736"/>
                  <a:pt x="1088460" y="0"/>
                </a:cubicBezTo>
                <a:cubicBezTo>
                  <a:pt x="1315926" y="-42736"/>
                  <a:pt x="1414950" y="30029"/>
                  <a:pt x="1568386" y="0"/>
                </a:cubicBezTo>
                <a:cubicBezTo>
                  <a:pt x="1711630" y="-39127"/>
                  <a:pt x="1891559" y="41612"/>
                  <a:pt x="2113603" y="0"/>
                </a:cubicBezTo>
                <a:cubicBezTo>
                  <a:pt x="2335647" y="-41612"/>
                  <a:pt x="2501270" y="21502"/>
                  <a:pt x="2616881" y="0"/>
                </a:cubicBezTo>
                <a:cubicBezTo>
                  <a:pt x="2732492" y="-21502"/>
                  <a:pt x="3007113" y="16031"/>
                  <a:pt x="3141128" y="0"/>
                </a:cubicBezTo>
                <a:cubicBezTo>
                  <a:pt x="3275143" y="-16031"/>
                  <a:pt x="3532117" y="22870"/>
                  <a:pt x="3665375" y="0"/>
                </a:cubicBezTo>
                <a:cubicBezTo>
                  <a:pt x="3731597" y="4625"/>
                  <a:pt x="3756584" y="51437"/>
                  <a:pt x="3764127" y="98752"/>
                </a:cubicBezTo>
                <a:cubicBezTo>
                  <a:pt x="3786188" y="162250"/>
                  <a:pt x="3745403" y="278571"/>
                  <a:pt x="3764127" y="345627"/>
                </a:cubicBezTo>
                <a:lnTo>
                  <a:pt x="3764127" y="345627"/>
                </a:lnTo>
                <a:cubicBezTo>
                  <a:pt x="3777929" y="396256"/>
                  <a:pt x="3751124" y="449230"/>
                  <a:pt x="3764127" y="493753"/>
                </a:cubicBezTo>
                <a:lnTo>
                  <a:pt x="3764127" y="493751"/>
                </a:lnTo>
                <a:cubicBezTo>
                  <a:pt x="3764059" y="554139"/>
                  <a:pt x="3728138" y="596869"/>
                  <a:pt x="3665375" y="592503"/>
                </a:cubicBezTo>
                <a:cubicBezTo>
                  <a:pt x="3447717" y="599518"/>
                  <a:pt x="3295012" y="550797"/>
                  <a:pt x="3099188" y="592503"/>
                </a:cubicBezTo>
                <a:cubicBezTo>
                  <a:pt x="2903364" y="634209"/>
                  <a:pt x="2773950" y="571487"/>
                  <a:pt x="2637850" y="592503"/>
                </a:cubicBezTo>
                <a:cubicBezTo>
                  <a:pt x="2501750" y="613519"/>
                  <a:pt x="2259140" y="541863"/>
                  <a:pt x="2134573" y="592503"/>
                </a:cubicBezTo>
                <a:cubicBezTo>
                  <a:pt x="2010006" y="643143"/>
                  <a:pt x="1834924" y="560328"/>
                  <a:pt x="1568386" y="592503"/>
                </a:cubicBezTo>
                <a:cubicBezTo>
                  <a:pt x="1454428" y="671006"/>
                  <a:pt x="1238534" y="651404"/>
                  <a:pt x="1034580" y="689553"/>
                </a:cubicBezTo>
                <a:cubicBezTo>
                  <a:pt x="830626" y="727703"/>
                  <a:pt x="617306" y="733525"/>
                  <a:pt x="478985" y="790565"/>
                </a:cubicBezTo>
                <a:cubicBezTo>
                  <a:pt x="520584" y="704502"/>
                  <a:pt x="612313" y="657769"/>
                  <a:pt x="627355" y="592503"/>
                </a:cubicBezTo>
                <a:cubicBezTo>
                  <a:pt x="364632" y="628935"/>
                  <a:pt x="283537" y="575995"/>
                  <a:pt x="98752" y="592503"/>
                </a:cubicBezTo>
                <a:cubicBezTo>
                  <a:pt x="50122" y="591569"/>
                  <a:pt x="7748" y="539138"/>
                  <a:pt x="0" y="493751"/>
                </a:cubicBezTo>
                <a:lnTo>
                  <a:pt x="0" y="493753"/>
                </a:lnTo>
                <a:cubicBezTo>
                  <a:pt x="-4724" y="429544"/>
                  <a:pt x="1470" y="413447"/>
                  <a:pt x="0" y="345627"/>
                </a:cubicBezTo>
                <a:lnTo>
                  <a:pt x="0" y="345627"/>
                </a:lnTo>
                <a:cubicBezTo>
                  <a:pt x="-25746" y="277172"/>
                  <a:pt x="26083" y="216193"/>
                  <a:pt x="0" y="98752"/>
                </a:cubicBezTo>
                <a:close/>
              </a:path>
              <a:path w="3764127" h="592503" stroke="0" extrusionOk="0">
                <a:moveTo>
                  <a:pt x="0" y="98752"/>
                </a:moveTo>
                <a:cubicBezTo>
                  <a:pt x="-37" y="52732"/>
                  <a:pt x="48792" y="9012"/>
                  <a:pt x="98752" y="0"/>
                </a:cubicBezTo>
                <a:cubicBezTo>
                  <a:pt x="233141" y="-47140"/>
                  <a:pt x="460482" y="56639"/>
                  <a:pt x="627355" y="0"/>
                </a:cubicBezTo>
                <a:lnTo>
                  <a:pt x="627355" y="0"/>
                </a:lnTo>
                <a:cubicBezTo>
                  <a:pt x="748977" y="-21508"/>
                  <a:pt x="858854" y="1651"/>
                  <a:pt x="1069640" y="0"/>
                </a:cubicBezTo>
                <a:cubicBezTo>
                  <a:pt x="1280426" y="-1651"/>
                  <a:pt x="1333764" y="37123"/>
                  <a:pt x="1568386" y="0"/>
                </a:cubicBezTo>
                <a:cubicBezTo>
                  <a:pt x="1835228" y="-14793"/>
                  <a:pt x="1922930" y="59006"/>
                  <a:pt x="2134573" y="0"/>
                </a:cubicBezTo>
                <a:cubicBezTo>
                  <a:pt x="2346216" y="-59006"/>
                  <a:pt x="2406771" y="39813"/>
                  <a:pt x="2658820" y="0"/>
                </a:cubicBezTo>
                <a:cubicBezTo>
                  <a:pt x="2910869" y="-39813"/>
                  <a:pt x="2921892" y="54515"/>
                  <a:pt x="3183068" y="0"/>
                </a:cubicBezTo>
                <a:cubicBezTo>
                  <a:pt x="3444244" y="-54515"/>
                  <a:pt x="3496230" y="31234"/>
                  <a:pt x="3665375" y="0"/>
                </a:cubicBezTo>
                <a:cubicBezTo>
                  <a:pt x="3716596" y="-2701"/>
                  <a:pt x="3749246" y="46397"/>
                  <a:pt x="3764127" y="98752"/>
                </a:cubicBezTo>
                <a:cubicBezTo>
                  <a:pt x="3779979" y="199625"/>
                  <a:pt x="3762504" y="222763"/>
                  <a:pt x="3764127" y="345627"/>
                </a:cubicBezTo>
                <a:lnTo>
                  <a:pt x="3764127" y="345627"/>
                </a:lnTo>
                <a:cubicBezTo>
                  <a:pt x="3779635" y="410915"/>
                  <a:pt x="3754944" y="450236"/>
                  <a:pt x="3764127" y="493753"/>
                </a:cubicBezTo>
                <a:lnTo>
                  <a:pt x="3764127" y="493751"/>
                </a:lnTo>
                <a:cubicBezTo>
                  <a:pt x="3750288" y="542184"/>
                  <a:pt x="3724492" y="591420"/>
                  <a:pt x="3665375" y="592503"/>
                </a:cubicBezTo>
                <a:cubicBezTo>
                  <a:pt x="3566257" y="642873"/>
                  <a:pt x="3416418" y="558150"/>
                  <a:pt x="3183068" y="592503"/>
                </a:cubicBezTo>
                <a:cubicBezTo>
                  <a:pt x="2949718" y="626856"/>
                  <a:pt x="2906891" y="574975"/>
                  <a:pt x="2679790" y="592503"/>
                </a:cubicBezTo>
                <a:cubicBezTo>
                  <a:pt x="2452689" y="610031"/>
                  <a:pt x="2418494" y="545367"/>
                  <a:pt x="2176513" y="592503"/>
                </a:cubicBezTo>
                <a:cubicBezTo>
                  <a:pt x="1934532" y="639639"/>
                  <a:pt x="1785439" y="575784"/>
                  <a:pt x="1568386" y="592503"/>
                </a:cubicBezTo>
                <a:cubicBezTo>
                  <a:pt x="1446014" y="659409"/>
                  <a:pt x="1210505" y="638942"/>
                  <a:pt x="1045474" y="687573"/>
                </a:cubicBezTo>
                <a:cubicBezTo>
                  <a:pt x="880443" y="736204"/>
                  <a:pt x="613368" y="751612"/>
                  <a:pt x="478985" y="790565"/>
                </a:cubicBezTo>
                <a:cubicBezTo>
                  <a:pt x="508872" y="724486"/>
                  <a:pt x="603742" y="637199"/>
                  <a:pt x="627355" y="592503"/>
                </a:cubicBezTo>
                <a:cubicBezTo>
                  <a:pt x="483819" y="633347"/>
                  <a:pt x="226105" y="559778"/>
                  <a:pt x="98752" y="592503"/>
                </a:cubicBezTo>
                <a:cubicBezTo>
                  <a:pt x="33144" y="584701"/>
                  <a:pt x="-1938" y="547850"/>
                  <a:pt x="0" y="493751"/>
                </a:cubicBezTo>
                <a:lnTo>
                  <a:pt x="0" y="493753"/>
                </a:lnTo>
                <a:cubicBezTo>
                  <a:pt x="-14630" y="455724"/>
                  <a:pt x="1138" y="401471"/>
                  <a:pt x="0" y="345627"/>
                </a:cubicBezTo>
                <a:lnTo>
                  <a:pt x="0" y="345627"/>
                </a:lnTo>
                <a:cubicBezTo>
                  <a:pt x="-26294" y="264950"/>
                  <a:pt x="18152" y="202442"/>
                  <a:pt x="0" y="9875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inferred from para. 1</a:t>
            </a:r>
            <a:endParaRPr lang="zh-CN" alt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6847555" y="4568307"/>
            <a:ext cx="1964771" cy="755650"/>
          </a:xfrm>
          <a:custGeom>
            <a:avLst/>
            <a:gdLst>
              <a:gd name="connsiteX0" fmla="*/ 0 w 2619695"/>
              <a:gd name="connsiteY0" fmla="*/ 180479 h 1082850"/>
              <a:gd name="connsiteX1" fmla="*/ 180479 w 2619695"/>
              <a:gd name="connsiteY1" fmla="*/ 0 h 1082850"/>
              <a:gd name="connsiteX2" fmla="*/ 436616 w 2619695"/>
              <a:gd name="connsiteY2" fmla="*/ 0 h 1082850"/>
              <a:gd name="connsiteX3" fmla="*/ 436616 w 2619695"/>
              <a:gd name="connsiteY3" fmla="*/ 0 h 1082850"/>
              <a:gd name="connsiteX4" fmla="*/ 744430 w 2619695"/>
              <a:gd name="connsiteY4" fmla="*/ 0 h 1082850"/>
              <a:gd name="connsiteX5" fmla="*/ 1091540 w 2619695"/>
              <a:gd name="connsiteY5" fmla="*/ 0 h 1082850"/>
              <a:gd name="connsiteX6" fmla="*/ 1567719 w 2619695"/>
              <a:gd name="connsiteY6" fmla="*/ 0 h 1082850"/>
              <a:gd name="connsiteX7" fmla="*/ 1989991 w 2619695"/>
              <a:gd name="connsiteY7" fmla="*/ 0 h 1082850"/>
              <a:gd name="connsiteX8" fmla="*/ 2439216 w 2619695"/>
              <a:gd name="connsiteY8" fmla="*/ 0 h 1082850"/>
              <a:gd name="connsiteX9" fmla="*/ 2619695 w 2619695"/>
              <a:gd name="connsiteY9" fmla="*/ 180479 h 1082850"/>
              <a:gd name="connsiteX10" fmla="*/ 2619695 w 2619695"/>
              <a:gd name="connsiteY10" fmla="*/ 180475 h 1082850"/>
              <a:gd name="connsiteX11" fmla="*/ 2619695 w 2619695"/>
              <a:gd name="connsiteY11" fmla="*/ 180475 h 1082850"/>
              <a:gd name="connsiteX12" fmla="*/ 2619695 w 2619695"/>
              <a:gd name="connsiteY12" fmla="*/ 451188 h 1082850"/>
              <a:gd name="connsiteX13" fmla="*/ 2619695 w 2619695"/>
              <a:gd name="connsiteY13" fmla="*/ 902371 h 1082850"/>
              <a:gd name="connsiteX14" fmla="*/ 2439216 w 2619695"/>
              <a:gd name="connsiteY14" fmla="*/ 1082850 h 1082850"/>
              <a:gd name="connsiteX15" fmla="*/ 1976514 w 2619695"/>
              <a:gd name="connsiteY15" fmla="*/ 1082850 h 1082850"/>
              <a:gd name="connsiteX16" fmla="*/ 1500335 w 2619695"/>
              <a:gd name="connsiteY16" fmla="*/ 1082850 h 1082850"/>
              <a:gd name="connsiteX17" fmla="*/ 1091540 w 2619695"/>
              <a:gd name="connsiteY17" fmla="*/ 1082850 h 1082850"/>
              <a:gd name="connsiteX18" fmla="*/ 750980 w 2619695"/>
              <a:gd name="connsiteY18" fmla="*/ 1082850 h 1082850"/>
              <a:gd name="connsiteX19" fmla="*/ 436616 w 2619695"/>
              <a:gd name="connsiteY19" fmla="*/ 1082850 h 1082850"/>
              <a:gd name="connsiteX20" fmla="*/ 436616 w 2619695"/>
              <a:gd name="connsiteY20" fmla="*/ 1082850 h 1082850"/>
              <a:gd name="connsiteX21" fmla="*/ 180479 w 2619695"/>
              <a:gd name="connsiteY21" fmla="*/ 1082850 h 1082850"/>
              <a:gd name="connsiteX22" fmla="*/ 0 w 2619695"/>
              <a:gd name="connsiteY22" fmla="*/ 902371 h 1082850"/>
              <a:gd name="connsiteX23" fmla="*/ 0 w 2619695"/>
              <a:gd name="connsiteY23" fmla="*/ 451188 h 1082850"/>
              <a:gd name="connsiteX24" fmla="*/ -218671 w 2619695"/>
              <a:gd name="connsiteY24" fmla="*/ 195687 h 1082850"/>
              <a:gd name="connsiteX25" fmla="*/ -465258 w 2619695"/>
              <a:gd name="connsiteY25" fmla="*/ -92432 h 1082850"/>
              <a:gd name="connsiteX26" fmla="*/ 0 w 2619695"/>
              <a:gd name="connsiteY26" fmla="*/ 180475 h 1082850"/>
              <a:gd name="connsiteX27" fmla="*/ 0 w 2619695"/>
              <a:gd name="connsiteY27" fmla="*/ 180479 h 10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19695" h="1082850" fill="none" extrusionOk="0">
                <a:moveTo>
                  <a:pt x="0" y="180479"/>
                </a:moveTo>
                <a:cubicBezTo>
                  <a:pt x="20462" y="70521"/>
                  <a:pt x="74364" y="5471"/>
                  <a:pt x="180479" y="0"/>
                </a:cubicBezTo>
                <a:cubicBezTo>
                  <a:pt x="283572" y="-9748"/>
                  <a:pt x="347360" y="22817"/>
                  <a:pt x="436616" y="0"/>
                </a:cubicBezTo>
                <a:lnTo>
                  <a:pt x="436616" y="0"/>
                </a:lnTo>
                <a:cubicBezTo>
                  <a:pt x="537229" y="-12191"/>
                  <a:pt x="643207" y="33637"/>
                  <a:pt x="744430" y="0"/>
                </a:cubicBezTo>
                <a:cubicBezTo>
                  <a:pt x="845653" y="-33637"/>
                  <a:pt x="995743" y="20438"/>
                  <a:pt x="1091540" y="0"/>
                </a:cubicBezTo>
                <a:cubicBezTo>
                  <a:pt x="1261928" y="-17117"/>
                  <a:pt x="1410311" y="10166"/>
                  <a:pt x="1567719" y="0"/>
                </a:cubicBezTo>
                <a:cubicBezTo>
                  <a:pt x="1725127" y="-10166"/>
                  <a:pt x="1857617" y="16173"/>
                  <a:pt x="1989991" y="0"/>
                </a:cubicBezTo>
                <a:cubicBezTo>
                  <a:pt x="2122365" y="-16173"/>
                  <a:pt x="2275053" y="11350"/>
                  <a:pt x="2439216" y="0"/>
                </a:cubicBezTo>
                <a:cubicBezTo>
                  <a:pt x="2529327" y="-8631"/>
                  <a:pt x="2642646" y="73147"/>
                  <a:pt x="2619695" y="180479"/>
                </a:cubicBezTo>
                <a:lnTo>
                  <a:pt x="2619695" y="180475"/>
                </a:lnTo>
                <a:lnTo>
                  <a:pt x="2619695" y="180475"/>
                </a:lnTo>
                <a:cubicBezTo>
                  <a:pt x="2644108" y="282638"/>
                  <a:pt x="2616818" y="320059"/>
                  <a:pt x="2619695" y="451188"/>
                </a:cubicBezTo>
                <a:cubicBezTo>
                  <a:pt x="2660279" y="541527"/>
                  <a:pt x="2588163" y="749589"/>
                  <a:pt x="2619695" y="902371"/>
                </a:cubicBezTo>
                <a:cubicBezTo>
                  <a:pt x="2611399" y="1013549"/>
                  <a:pt x="2532824" y="1090335"/>
                  <a:pt x="2439216" y="1082850"/>
                </a:cubicBezTo>
                <a:cubicBezTo>
                  <a:pt x="2248804" y="1088406"/>
                  <a:pt x="2196157" y="1071575"/>
                  <a:pt x="1976514" y="1082850"/>
                </a:cubicBezTo>
                <a:cubicBezTo>
                  <a:pt x="1756871" y="1094125"/>
                  <a:pt x="1687042" y="1031887"/>
                  <a:pt x="1500335" y="1082850"/>
                </a:cubicBezTo>
                <a:cubicBezTo>
                  <a:pt x="1313628" y="1133813"/>
                  <a:pt x="1275846" y="1051642"/>
                  <a:pt x="1091540" y="1082850"/>
                </a:cubicBezTo>
                <a:cubicBezTo>
                  <a:pt x="1003273" y="1091466"/>
                  <a:pt x="865247" y="1061302"/>
                  <a:pt x="750980" y="1082850"/>
                </a:cubicBezTo>
                <a:cubicBezTo>
                  <a:pt x="636713" y="1104398"/>
                  <a:pt x="527918" y="1049461"/>
                  <a:pt x="436616" y="1082850"/>
                </a:cubicBezTo>
                <a:lnTo>
                  <a:pt x="436616" y="1082850"/>
                </a:lnTo>
                <a:cubicBezTo>
                  <a:pt x="335214" y="1089604"/>
                  <a:pt x="307426" y="1071074"/>
                  <a:pt x="180479" y="1082850"/>
                </a:cubicBezTo>
                <a:cubicBezTo>
                  <a:pt x="57741" y="1089701"/>
                  <a:pt x="23296" y="1007237"/>
                  <a:pt x="0" y="902371"/>
                </a:cubicBezTo>
                <a:cubicBezTo>
                  <a:pt x="-9572" y="712340"/>
                  <a:pt x="8716" y="565401"/>
                  <a:pt x="0" y="451188"/>
                </a:cubicBezTo>
                <a:cubicBezTo>
                  <a:pt x="-127625" y="359838"/>
                  <a:pt x="-94497" y="295657"/>
                  <a:pt x="-218671" y="195687"/>
                </a:cubicBezTo>
                <a:cubicBezTo>
                  <a:pt x="-342845" y="95717"/>
                  <a:pt x="-375614" y="-57609"/>
                  <a:pt x="-465258" y="-92432"/>
                </a:cubicBezTo>
                <a:cubicBezTo>
                  <a:pt x="-241454" y="-17475"/>
                  <a:pt x="-182411" y="81014"/>
                  <a:pt x="0" y="180475"/>
                </a:cubicBezTo>
                <a:lnTo>
                  <a:pt x="0" y="180479"/>
                </a:lnTo>
                <a:close/>
              </a:path>
              <a:path w="2619695" h="1082850" stroke="0" extrusionOk="0">
                <a:moveTo>
                  <a:pt x="0" y="180479"/>
                </a:moveTo>
                <a:cubicBezTo>
                  <a:pt x="-20004" y="84374"/>
                  <a:pt x="82193" y="4399"/>
                  <a:pt x="180479" y="0"/>
                </a:cubicBezTo>
                <a:cubicBezTo>
                  <a:pt x="254006" y="-22355"/>
                  <a:pt x="333189" y="19288"/>
                  <a:pt x="436616" y="0"/>
                </a:cubicBezTo>
                <a:lnTo>
                  <a:pt x="436616" y="0"/>
                </a:lnTo>
                <a:cubicBezTo>
                  <a:pt x="539306" y="-37026"/>
                  <a:pt x="701129" y="282"/>
                  <a:pt x="777176" y="0"/>
                </a:cubicBezTo>
                <a:cubicBezTo>
                  <a:pt x="853223" y="-282"/>
                  <a:pt x="995254" y="35125"/>
                  <a:pt x="1091540" y="0"/>
                </a:cubicBezTo>
                <a:cubicBezTo>
                  <a:pt x="1250022" y="-19899"/>
                  <a:pt x="1449460" y="46436"/>
                  <a:pt x="1540765" y="0"/>
                </a:cubicBezTo>
                <a:cubicBezTo>
                  <a:pt x="1632070" y="-46436"/>
                  <a:pt x="1878640" y="31937"/>
                  <a:pt x="2003467" y="0"/>
                </a:cubicBezTo>
                <a:cubicBezTo>
                  <a:pt x="2128294" y="-31937"/>
                  <a:pt x="2266028" y="30769"/>
                  <a:pt x="2439216" y="0"/>
                </a:cubicBezTo>
                <a:cubicBezTo>
                  <a:pt x="2546153" y="4268"/>
                  <a:pt x="2624174" y="83857"/>
                  <a:pt x="2619695" y="180479"/>
                </a:cubicBezTo>
                <a:lnTo>
                  <a:pt x="2619695" y="180475"/>
                </a:lnTo>
                <a:lnTo>
                  <a:pt x="2619695" y="180475"/>
                </a:lnTo>
                <a:cubicBezTo>
                  <a:pt x="2637688" y="266276"/>
                  <a:pt x="2617313" y="339210"/>
                  <a:pt x="2619695" y="451188"/>
                </a:cubicBezTo>
                <a:cubicBezTo>
                  <a:pt x="2656831" y="593820"/>
                  <a:pt x="2606766" y="709392"/>
                  <a:pt x="2619695" y="902371"/>
                </a:cubicBezTo>
                <a:cubicBezTo>
                  <a:pt x="2617540" y="1014174"/>
                  <a:pt x="2541062" y="1093342"/>
                  <a:pt x="2439216" y="1082850"/>
                </a:cubicBezTo>
                <a:cubicBezTo>
                  <a:pt x="2335674" y="1110354"/>
                  <a:pt x="2084720" y="1077711"/>
                  <a:pt x="1963037" y="1082850"/>
                </a:cubicBezTo>
                <a:cubicBezTo>
                  <a:pt x="1841354" y="1087989"/>
                  <a:pt x="1626806" y="1042492"/>
                  <a:pt x="1527289" y="1082850"/>
                </a:cubicBezTo>
                <a:cubicBezTo>
                  <a:pt x="1427772" y="1123208"/>
                  <a:pt x="1198577" y="1031240"/>
                  <a:pt x="1091540" y="1082850"/>
                </a:cubicBezTo>
                <a:cubicBezTo>
                  <a:pt x="993017" y="1095110"/>
                  <a:pt x="873805" y="1068025"/>
                  <a:pt x="770627" y="1082850"/>
                </a:cubicBezTo>
                <a:cubicBezTo>
                  <a:pt x="667449" y="1097675"/>
                  <a:pt x="593266" y="1054780"/>
                  <a:pt x="436616" y="1082850"/>
                </a:cubicBezTo>
                <a:lnTo>
                  <a:pt x="436616" y="1082850"/>
                </a:lnTo>
                <a:cubicBezTo>
                  <a:pt x="370009" y="1084118"/>
                  <a:pt x="242299" y="1069002"/>
                  <a:pt x="180479" y="1082850"/>
                </a:cubicBezTo>
                <a:cubicBezTo>
                  <a:pt x="76396" y="1101807"/>
                  <a:pt x="-11112" y="1022051"/>
                  <a:pt x="0" y="902371"/>
                </a:cubicBezTo>
                <a:cubicBezTo>
                  <a:pt x="-23920" y="734534"/>
                  <a:pt x="33067" y="676436"/>
                  <a:pt x="0" y="451188"/>
                </a:cubicBezTo>
                <a:cubicBezTo>
                  <a:pt x="-65828" y="400258"/>
                  <a:pt x="-142076" y="227650"/>
                  <a:pt x="-218671" y="195687"/>
                </a:cubicBezTo>
                <a:cubicBezTo>
                  <a:pt x="-295266" y="163724"/>
                  <a:pt x="-355093" y="21425"/>
                  <a:pt x="-465258" y="-92432"/>
                </a:cubicBezTo>
                <a:cubicBezTo>
                  <a:pt x="-228485" y="9024"/>
                  <a:pt x="-215501" y="112247"/>
                  <a:pt x="0" y="180475"/>
                </a:cubicBezTo>
                <a:lnTo>
                  <a:pt x="0" y="1804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inferred from para. 1</a:t>
            </a:r>
            <a:endParaRPr lang="zh-CN" alt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21027" y="951737"/>
            <a:ext cx="4434992" cy="671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2100" dirty="0"/>
              <a:t>to form opinions and draw conclusions based on given information   </a:t>
            </a:r>
            <a:endParaRPr lang="en-GB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Reading techniques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How do we identify an inference question?</a:t>
            </a:r>
            <a:endParaRPr lang="en-GB" sz="2400" b="1" dirty="0">
              <a:solidFill>
                <a:srgbClr val="0070C0"/>
              </a:solidFill>
            </a:endParaRPr>
          </a:p>
          <a:p>
            <a:pPr>
              <a:buClr>
                <a:srgbClr val="C00000"/>
              </a:buClr>
            </a:pPr>
            <a:r>
              <a:rPr lang="en-GB" sz="2400" dirty="0"/>
              <a:t>“According to the passage, we can reasonably </a:t>
            </a:r>
            <a:r>
              <a:rPr lang="en-GB" sz="2400" b="1" dirty="0">
                <a:solidFill>
                  <a:srgbClr val="C00000"/>
                </a:solidFill>
              </a:rPr>
              <a:t>infer</a:t>
            </a:r>
            <a:r>
              <a:rPr lang="en-GB" sz="2400" dirty="0"/>
              <a:t>…”</a:t>
            </a:r>
            <a:endParaRPr lang="en-GB" sz="2400" dirty="0"/>
          </a:p>
          <a:p>
            <a:pPr>
              <a:buClr>
                <a:srgbClr val="C00000"/>
              </a:buClr>
            </a:pPr>
            <a:r>
              <a:rPr lang="en-GB" sz="2400" dirty="0"/>
              <a:t>“Based on the passage, it could be </a:t>
            </a:r>
            <a:r>
              <a:rPr lang="en-GB" sz="2400" b="1" dirty="0">
                <a:solidFill>
                  <a:srgbClr val="C00000"/>
                </a:solidFill>
              </a:rPr>
              <a:t>suggested</a:t>
            </a:r>
            <a:r>
              <a:rPr lang="en-GB" sz="2400" dirty="0"/>
              <a:t> that…”</a:t>
            </a:r>
            <a:endParaRPr lang="en-GB" sz="2400" dirty="0"/>
          </a:p>
          <a:p>
            <a:pPr>
              <a:buClr>
                <a:srgbClr val="C00000"/>
              </a:buClr>
            </a:pPr>
            <a:r>
              <a:rPr lang="en-GB" sz="2400" dirty="0"/>
              <a:t>“Which of the following statements is best </a:t>
            </a:r>
            <a:r>
              <a:rPr lang="en-GB" sz="2400" b="1" dirty="0">
                <a:solidFill>
                  <a:srgbClr val="C00000"/>
                </a:solidFill>
              </a:rPr>
              <a:t>supported</a:t>
            </a:r>
            <a:r>
              <a:rPr lang="en-GB" sz="2400" dirty="0"/>
              <a:t> by the passage?”</a:t>
            </a:r>
            <a:endParaRPr lang="en-GB" sz="2400" dirty="0"/>
          </a:p>
          <a:p>
            <a:pPr>
              <a:buClr>
                <a:srgbClr val="C00000"/>
              </a:buClr>
            </a:pPr>
            <a:r>
              <a:rPr lang="en-GB" sz="2400" dirty="0"/>
              <a:t>“The passage </a:t>
            </a:r>
            <a:r>
              <a:rPr lang="en-GB" sz="2400" b="1" dirty="0">
                <a:solidFill>
                  <a:srgbClr val="C00000"/>
                </a:solidFill>
              </a:rPr>
              <a:t>suggests</a:t>
            </a:r>
            <a:r>
              <a:rPr lang="en-GB" sz="2400" dirty="0"/>
              <a:t> that this primary problem…”</a:t>
            </a:r>
            <a:endParaRPr lang="en-GB" sz="2400" dirty="0"/>
          </a:p>
          <a:p>
            <a:pPr>
              <a:buClr>
                <a:srgbClr val="C00000"/>
              </a:buClr>
            </a:pPr>
            <a:r>
              <a:rPr lang="en-GB" sz="2400" dirty="0"/>
              <a:t>“The author seems to </a:t>
            </a:r>
            <a:r>
              <a:rPr lang="en-GB" sz="2400" b="1" dirty="0">
                <a:solidFill>
                  <a:srgbClr val="C00000"/>
                </a:solidFill>
              </a:rPr>
              <a:t>imply</a:t>
            </a:r>
            <a:r>
              <a:rPr lang="en-GB" sz="2400" dirty="0"/>
              <a:t> that…”</a:t>
            </a:r>
            <a:endParaRPr lang="en-GB" sz="2400" dirty="0"/>
          </a:p>
          <a:p>
            <a:pPr>
              <a:buClr>
                <a:srgbClr val="C00000"/>
              </a:buClr>
            </a:pPr>
            <a:r>
              <a:rPr lang="en-GB" sz="2400" dirty="0"/>
              <a:t>“With which of the following statements would the author </a:t>
            </a:r>
            <a:r>
              <a:rPr lang="en-GB" sz="2400" b="1" dirty="0">
                <a:solidFill>
                  <a:srgbClr val="C00000"/>
                </a:solidFill>
              </a:rPr>
              <a:t>most likely agree</a:t>
            </a:r>
            <a:r>
              <a:rPr lang="en-GB" sz="2400" dirty="0"/>
              <a:t>?”</a:t>
            </a:r>
            <a:endParaRPr lang="en-GB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320292" y="5244875"/>
            <a:ext cx="4895606" cy="423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infer, imply, suggest, support, agree...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1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In the 1960s and 1970s, the greatest fear was _______ the human race, and possibly all advanced life forms on the planet, could be wiped out by nuclear missiles, just at the push of a button.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</a:rPr>
              <a:t>表语从句，在句子中充当表语，表语从句常用的引导词是 </a:t>
            </a:r>
            <a:r>
              <a:rPr lang="en-GB" altLang="zh-CN" sz="2400" b="1" dirty="0">
                <a:solidFill>
                  <a:srgbClr val="C00000"/>
                </a:solidFill>
              </a:rPr>
              <a:t>that, what, which, who, how, whether, if </a:t>
            </a:r>
            <a:r>
              <a:rPr lang="zh-CN" altLang="en-US" sz="2400" b="1" dirty="0">
                <a:solidFill>
                  <a:srgbClr val="C00000"/>
                </a:solidFill>
              </a:rPr>
              <a:t>等。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zh-CN" altLang="en-US" sz="2400" dirty="0"/>
              <a:t>麻烦的是我把信给弄丢了。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The trouble is </a:t>
            </a:r>
            <a:r>
              <a:rPr lang="en-GB" altLang="zh-CN" sz="2400" b="1" dirty="0">
                <a:solidFill>
                  <a:srgbClr val="0070C0"/>
                </a:solidFill>
              </a:rPr>
              <a:t>that</a:t>
            </a:r>
            <a:r>
              <a:rPr lang="en-GB" altLang="zh-CN" sz="2400" dirty="0"/>
              <a:t> I have lost the letter.</a:t>
            </a:r>
            <a:endParaRPr lang="en-GB" altLang="zh-CN" sz="2400" dirty="0"/>
          </a:p>
          <a:p>
            <a:pPr>
              <a:spcBef>
                <a:spcPts val="200"/>
              </a:spcBef>
            </a:pPr>
            <a:r>
              <a:rPr lang="zh-CN" altLang="en-US" sz="2400" dirty="0"/>
              <a:t>这就是我能为你做的。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This is </a:t>
            </a:r>
            <a:r>
              <a:rPr lang="en-GB" altLang="zh-CN" sz="2400" b="1" dirty="0">
                <a:solidFill>
                  <a:srgbClr val="0070C0"/>
                </a:solidFill>
              </a:rPr>
              <a:t>what</a:t>
            </a:r>
            <a:r>
              <a:rPr lang="en-GB" altLang="zh-CN" sz="2400" dirty="0"/>
              <a:t> I can do for you.</a:t>
            </a:r>
            <a:endParaRPr lang="en-GB" altLang="zh-CN" sz="2400" dirty="0"/>
          </a:p>
        </p:txBody>
      </p:sp>
      <p:sp>
        <p:nvSpPr>
          <p:cNvPr id="6" name="矩形 5"/>
          <p:cNvSpPr/>
          <p:nvPr/>
        </p:nvSpPr>
        <p:spPr>
          <a:xfrm>
            <a:off x="6255407" y="1546966"/>
            <a:ext cx="708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kern="0" noProof="0" dirty="0">
                <a:solidFill>
                  <a:srgbClr val="C00000"/>
                </a:solidFill>
                <a:cs typeface="Calibri" panose="020F0502020204030204" pitchFamily="34" charset="0"/>
              </a:rPr>
              <a:t>that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0292" y="4804379"/>
            <a:ext cx="8584925" cy="781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当表语从句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不缺成分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时，可选用引导词 </a:t>
            </a: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that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；</a:t>
            </a:r>
            <a:endParaRPr kumimoji="0" lang="en-GB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当表语从句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缺少主语、宾语或表语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时，用</a:t>
            </a: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what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引导表语从句。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表语从句练习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sz="2400" dirty="0"/>
              <a:t>The reason is _______ she got up late this morning.</a:t>
            </a:r>
            <a:endParaRPr lang="en-GB" altLang="zh-CN" sz="2400" dirty="0"/>
          </a:p>
          <a:p>
            <a:r>
              <a:rPr lang="en-GB" altLang="zh-CN" sz="2400" dirty="0"/>
              <a:t>This is _______ she has always done for this school.</a:t>
            </a:r>
            <a:endParaRPr lang="en-GB" altLang="zh-CN" sz="2400" dirty="0"/>
          </a:p>
          <a:p>
            <a:r>
              <a:rPr lang="en-GB" altLang="zh-CN" sz="2400" dirty="0"/>
              <a:t>Next month is _______ the project will be launched.</a:t>
            </a:r>
            <a:endParaRPr lang="en-GB" altLang="zh-CN" sz="2400" dirty="0"/>
          </a:p>
          <a:p>
            <a:r>
              <a:rPr lang="en-GB" altLang="zh-CN" sz="2400" dirty="0"/>
              <a:t>The point is _______ can be done to stop this accident from happening again.</a:t>
            </a:r>
            <a:endParaRPr lang="en-GB" altLang="zh-CN" sz="2400" dirty="0"/>
          </a:p>
          <a:p>
            <a:r>
              <a:rPr lang="en-GB" altLang="zh-CN" sz="2400" dirty="0"/>
              <a:t>This is exactly _______ she is absent from school these days.</a:t>
            </a:r>
            <a:endParaRPr lang="en-GB" altLang="zh-CN" sz="2400" dirty="0"/>
          </a:p>
        </p:txBody>
      </p:sp>
      <p:sp>
        <p:nvSpPr>
          <p:cNvPr id="8" name="TextBox 14"/>
          <p:cNvSpPr txBox="1"/>
          <p:nvPr/>
        </p:nvSpPr>
        <p:spPr>
          <a:xfrm>
            <a:off x="2476170" y="1541765"/>
            <a:ext cx="69039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that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487403" y="2003416"/>
            <a:ext cx="88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what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2460600" y="2405285"/>
            <a:ext cx="944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when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208181" y="2823678"/>
            <a:ext cx="7980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what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483707" y="3575553"/>
            <a:ext cx="68286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why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1-2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彻底摧毁；消灭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按下按钮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接任成为对生命最大的威胁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地球上；世界上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降低风险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spc="-300" dirty="0"/>
              <a:t>用可再生能源取代煤炭和石油  </a:t>
            </a:r>
            <a:br>
              <a:rPr lang="en-GB" altLang="zh-CN" sz="2400" spc="-300" dirty="0"/>
            </a:b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做最坏的打算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可怕的场景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努力去做某事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在全世界范围内受欢迎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在某事上对某人予以教育</a:t>
            </a:r>
            <a:endParaRPr lang="zh-CN" altLang="en-US" sz="2400" b="1" dirty="0">
              <a:solidFill>
                <a:srgbClr val="C00000"/>
              </a:solidFill>
              <a:ea typeface="+mn-ea"/>
              <a:cs typeface="+mn-cs"/>
            </a:endParaRPr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128425" y="1602685"/>
            <a:ext cx="4776792" cy="4333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wipe out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at the push of</a:t>
            </a:r>
            <a:r>
              <a:rPr lang="en-GB" altLang="zh-CN" sz="2400" dirty="0"/>
              <a:t> a button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take over as </a:t>
            </a:r>
            <a:r>
              <a:rPr lang="en-GB" altLang="zh-CN" sz="2400" dirty="0"/>
              <a:t>the greatest risk </a:t>
            </a:r>
            <a:r>
              <a:rPr lang="en-GB" altLang="zh-CN" sz="2400" b="1" dirty="0">
                <a:solidFill>
                  <a:srgbClr val="0070C0"/>
                </a:solidFill>
              </a:rPr>
              <a:t>to</a:t>
            </a:r>
            <a:r>
              <a:rPr lang="en-GB" altLang="zh-CN" sz="2400" dirty="0"/>
              <a:t> life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on Earth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lower</a:t>
            </a:r>
            <a:r>
              <a:rPr lang="en-GB" altLang="zh-CN" sz="2400" dirty="0"/>
              <a:t> the risk   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replace</a:t>
            </a:r>
            <a:r>
              <a:rPr lang="en-GB" altLang="zh-CN" sz="2400" dirty="0"/>
              <a:t> coal and oil </a:t>
            </a:r>
            <a:r>
              <a:rPr lang="en-GB" altLang="zh-CN" sz="2400" b="1" dirty="0">
                <a:solidFill>
                  <a:srgbClr val="C00000"/>
                </a:solidFill>
              </a:rPr>
              <a:t>with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0070C0"/>
                </a:solidFill>
              </a:rPr>
              <a:t>forms of renewable energy</a:t>
            </a:r>
            <a:endParaRPr lang="en-GB" altLang="zh-CN" sz="24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prepare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for</a:t>
            </a:r>
            <a:r>
              <a:rPr lang="en-GB" altLang="zh-CN" sz="2400" dirty="0"/>
              <a:t> the worst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dirty="0"/>
              <a:t>terrif</a:t>
            </a:r>
            <a:r>
              <a:rPr lang="en-GB" altLang="zh-CN" sz="2400" b="1" dirty="0">
                <a:solidFill>
                  <a:srgbClr val="C00000"/>
                </a:solidFill>
              </a:rPr>
              <a:t>ying</a:t>
            </a:r>
            <a:r>
              <a:rPr lang="en-GB" altLang="zh-CN" sz="2400" dirty="0"/>
              <a:t> scenes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enjoy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worldwide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popularity</a:t>
            </a:r>
            <a:r>
              <a:rPr lang="en-GB" altLang="zh-CN" sz="2400" dirty="0"/>
              <a:t> 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make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efforts to do </a:t>
            </a:r>
            <a:r>
              <a:rPr lang="en-GB" altLang="zh-CN" sz="2400" b="1" dirty="0" err="1">
                <a:solidFill>
                  <a:srgbClr val="C00000"/>
                </a:solidFill>
              </a:rPr>
              <a:t>sth</a:t>
            </a:r>
            <a:r>
              <a:rPr lang="en-GB" altLang="zh-CN" sz="2400" b="1" dirty="0">
                <a:solidFill>
                  <a:srgbClr val="C00000"/>
                </a:solidFill>
              </a:rPr>
              <a:t>.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educate</a:t>
            </a:r>
            <a:r>
              <a:rPr lang="en-GB" altLang="zh-CN" sz="2400" dirty="0"/>
              <a:t> sb. </a:t>
            </a:r>
            <a:r>
              <a:rPr lang="en-GB" altLang="zh-CN" sz="2400" b="1" dirty="0">
                <a:solidFill>
                  <a:srgbClr val="C00000"/>
                </a:solidFill>
              </a:rPr>
              <a:t>on</a:t>
            </a:r>
            <a:r>
              <a:rPr lang="en-GB" altLang="zh-CN" sz="2400" dirty="0"/>
              <a:t> </a:t>
            </a:r>
            <a:r>
              <a:rPr lang="en-GB" altLang="zh-CN" sz="2400" dirty="0" err="1"/>
              <a:t>sth</a:t>
            </a:r>
            <a:r>
              <a:rPr lang="en-GB" altLang="zh-CN" sz="2400" dirty="0"/>
              <a:t>.</a:t>
            </a:r>
            <a:endParaRPr lang="en-GB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389245" y="2597031"/>
            <a:ext cx="284797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+mn-cs"/>
              </a:rPr>
              <a:t>on earth 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rPr>
              <a:t>究竟；到底</a:t>
            </a:r>
            <a:endParaRPr lang="en-GB" sz="135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3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一直在向</a:t>
            </a:r>
            <a:r>
              <a:rPr lang="en-US" altLang="zh-CN" sz="2400" dirty="0"/>
              <a:t>……</a:t>
            </a:r>
            <a:r>
              <a:rPr lang="zh-CN" altLang="en-US" sz="2400" dirty="0"/>
              <a:t>发射无人飞船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br>
              <a:rPr lang="en-GB" altLang="zh-CN" sz="2400" dirty="0"/>
            </a:br>
            <a:r>
              <a:rPr lang="zh-CN" altLang="en-US" sz="2400" dirty="0"/>
              <a:t>环绕星球运行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有价值的数据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令人惊叹的照片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b="1" dirty="0">
                <a:solidFill>
                  <a:srgbClr val="C00000"/>
                </a:solidFill>
                <a:ea typeface="+mn-ea"/>
                <a:cs typeface="+mn-cs"/>
              </a:rPr>
              <a:t>stun </a:t>
            </a:r>
            <a:r>
              <a:rPr lang="en-GB" altLang="zh-CN" sz="2400" b="1" dirty="0" err="1">
                <a:solidFill>
                  <a:srgbClr val="C00000"/>
                </a:solidFill>
                <a:ea typeface="+mn-ea"/>
                <a:cs typeface="+mn-cs"/>
              </a:rPr>
              <a:t>vt.</a:t>
            </a:r>
            <a:r>
              <a:rPr lang="en-GB" altLang="zh-CN" sz="2400" b="1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endParaRPr lang="en-GB" altLang="zh-CN" sz="2400" b="1" dirty="0">
              <a:solidFill>
                <a:srgbClr val="C00000"/>
              </a:solidFill>
              <a:ea typeface="+mn-ea"/>
              <a:cs typeface="+mn-cs"/>
            </a:endParaRPr>
          </a:p>
          <a:p>
            <a:pPr>
              <a:spcBef>
                <a:spcPts val="200"/>
              </a:spcBef>
            </a:pPr>
            <a:r>
              <a:rPr lang="zh-CN" altLang="en-US" sz="2400" dirty="0"/>
              <a:t>他在这件事上的观点让我很震惊。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His view on this matter </a:t>
            </a:r>
            <a:r>
              <a:rPr lang="en-GB" altLang="zh-CN" sz="2400" b="1" dirty="0">
                <a:solidFill>
                  <a:schemeClr val="accent1">
                    <a:lumMod val="75000"/>
                  </a:schemeClr>
                </a:solidFill>
              </a:rPr>
              <a:t>stunned</a:t>
            </a:r>
            <a:r>
              <a:rPr lang="en-GB" altLang="zh-CN" sz="2400" dirty="0"/>
              <a:t> me greatly.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b="1" dirty="0">
                <a:solidFill>
                  <a:srgbClr val="C00000"/>
                </a:solidFill>
              </a:rPr>
              <a:t>stunned adj.</a:t>
            </a:r>
            <a:r>
              <a:rPr lang="zh-CN" altLang="en-US" sz="2400" b="1" dirty="0">
                <a:solidFill>
                  <a:srgbClr val="C00000"/>
                </a:solidFill>
              </a:rPr>
              <a:t> 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zh-CN" altLang="en-US" sz="2400" dirty="0"/>
              <a:t>在峰顶看到的景色使他们惊叹不已。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They </a:t>
            </a:r>
            <a:r>
              <a:rPr lang="en-GB" altLang="zh-CN" sz="2400" b="1" dirty="0">
                <a:solidFill>
                  <a:schemeClr val="accent1">
                    <a:lumMod val="75000"/>
                  </a:schemeClr>
                </a:solidFill>
              </a:rPr>
              <a:t>were stunned by </a:t>
            </a:r>
            <a:r>
              <a:rPr lang="en-GB" altLang="zh-CN" sz="2400" dirty="0"/>
              <a:t>the view from the summit.</a:t>
            </a:r>
            <a:endParaRPr lang="en-GB" altLang="zh-CN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027437" y="1602685"/>
            <a:ext cx="487778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have been</a:t>
            </a:r>
            <a:r>
              <a:rPr lang="en-GB" altLang="zh-CN" sz="2400" dirty="0"/>
              <a:t> sending </a:t>
            </a:r>
            <a:r>
              <a:rPr lang="en-GB" altLang="zh-CN" sz="2400" b="1" dirty="0">
                <a:solidFill>
                  <a:srgbClr val="0070C0"/>
                </a:solidFill>
              </a:rPr>
              <a:t>unmanned (adj.)</a:t>
            </a:r>
            <a:r>
              <a:rPr lang="en-GB" altLang="zh-CN" sz="2400" dirty="0"/>
              <a:t> spacecraft to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orbit</a:t>
            </a:r>
            <a:r>
              <a:rPr lang="en-GB" altLang="zh-CN" sz="2400" dirty="0"/>
              <a:t> the planet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valuable</a:t>
            </a:r>
            <a:r>
              <a:rPr lang="en-GB" altLang="zh-CN" sz="2400" dirty="0"/>
              <a:t> data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stunning (adj.)</a:t>
            </a:r>
            <a:r>
              <a:rPr lang="en-GB" altLang="zh-CN" sz="2400" dirty="0"/>
              <a:t> images</a:t>
            </a:r>
            <a:endParaRPr lang="en-GB" altLang="zh-CN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446644" y="3688719"/>
            <a:ext cx="6332220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使震惊（或惊愕）；给（某人）以深刻印象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4034" y="4745359"/>
            <a:ext cx="4571243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震惊的；惊讶的；惊叹的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选修2_U6_P61_7.png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</a:extLst>
          </a:blip>
          <a:srcRect t="5209" b="19542"/>
          <a:stretch>
            <a:fillRect/>
          </a:stretch>
        </p:blipFill>
        <p:spPr>
          <a:xfrm>
            <a:off x="0" y="1680211"/>
            <a:ext cx="9144000" cy="43205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Pre-reading (P61)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400" dirty="0"/>
              <a:t>Watch the video and answer the questions.</a:t>
            </a: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/>
                </a:solidFill>
              </a:rPr>
              <a:t>1</a:t>
            </a:r>
            <a:r>
              <a:rPr lang="en-GB" sz="2400" dirty="0"/>
              <a:t> Where do people in the video live?</a:t>
            </a: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/>
              <a:t> What difficulties do they face?</a:t>
            </a:r>
            <a:endParaRPr lang="en-GB" sz="2400" dirty="0"/>
          </a:p>
        </p:txBody>
      </p:sp>
      <p:sp>
        <p:nvSpPr>
          <p:cNvPr id="5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Activity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3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一直在向</a:t>
            </a:r>
            <a:r>
              <a:rPr lang="en-US" altLang="zh-CN" sz="2400" dirty="0"/>
              <a:t>……</a:t>
            </a:r>
            <a:r>
              <a:rPr lang="zh-CN" altLang="en-US" sz="2400" dirty="0"/>
              <a:t>发射无人飞船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br>
              <a:rPr lang="en-GB" altLang="zh-CN" sz="2400" dirty="0"/>
            </a:br>
            <a:r>
              <a:rPr lang="zh-CN" altLang="en-US" sz="2400" dirty="0"/>
              <a:t>环绕星球运行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有价值的数据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令人惊叹的照片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b="1" dirty="0">
                <a:solidFill>
                  <a:srgbClr val="C00000"/>
                </a:solidFill>
                <a:ea typeface="+mn-ea"/>
                <a:cs typeface="+mn-cs"/>
              </a:rPr>
              <a:t>stun </a:t>
            </a:r>
            <a:r>
              <a:rPr lang="en-GB" altLang="zh-CN" sz="2400" b="1" dirty="0" err="1">
                <a:solidFill>
                  <a:srgbClr val="C00000"/>
                </a:solidFill>
                <a:ea typeface="+mn-ea"/>
                <a:cs typeface="+mn-cs"/>
              </a:rPr>
              <a:t>vt.</a:t>
            </a:r>
            <a:r>
              <a:rPr lang="en-GB" altLang="zh-CN" sz="2400" b="1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endParaRPr lang="en-GB" altLang="zh-CN" sz="2400" b="1" dirty="0">
              <a:solidFill>
                <a:srgbClr val="C00000"/>
              </a:solidFill>
              <a:ea typeface="+mn-ea"/>
              <a:cs typeface="+mn-cs"/>
            </a:endParaRPr>
          </a:p>
          <a:p>
            <a:pPr>
              <a:spcBef>
                <a:spcPts val="200"/>
              </a:spcBef>
            </a:pPr>
            <a:r>
              <a:rPr lang="zh-CN" altLang="en-US" sz="2400" dirty="0"/>
              <a:t>他在这件事上的观点让我很震惊。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His view on this matter </a:t>
            </a:r>
            <a:r>
              <a:rPr lang="en-GB" altLang="zh-CN" sz="2400" b="1" dirty="0">
                <a:solidFill>
                  <a:schemeClr val="accent1">
                    <a:lumMod val="75000"/>
                  </a:schemeClr>
                </a:solidFill>
              </a:rPr>
              <a:t>stunned</a:t>
            </a:r>
            <a:r>
              <a:rPr lang="en-GB" altLang="zh-CN" sz="2400" dirty="0"/>
              <a:t> me greatly.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b="1" dirty="0">
                <a:solidFill>
                  <a:srgbClr val="C00000"/>
                </a:solidFill>
              </a:rPr>
              <a:t>stunned adj.</a:t>
            </a:r>
            <a:r>
              <a:rPr lang="zh-CN" altLang="en-US" sz="2400" b="1" dirty="0">
                <a:solidFill>
                  <a:srgbClr val="C00000"/>
                </a:solidFill>
              </a:rPr>
              <a:t> 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zh-CN" altLang="en-US" sz="2400" dirty="0"/>
              <a:t>在峰顶看到的景色使他们惊叹不已。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   They </a:t>
            </a:r>
            <a:r>
              <a:rPr lang="en-GB" altLang="zh-CN" sz="2400" b="1" dirty="0">
                <a:solidFill>
                  <a:schemeClr val="accent1">
                    <a:lumMod val="75000"/>
                  </a:schemeClr>
                </a:solidFill>
              </a:rPr>
              <a:t>were stunned by </a:t>
            </a:r>
            <a:r>
              <a:rPr lang="en-GB" altLang="zh-CN" sz="2400" dirty="0"/>
              <a:t>the view from the summit.</a:t>
            </a:r>
            <a:endParaRPr lang="en-GB" altLang="zh-CN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027437" y="1602685"/>
            <a:ext cx="487778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have been</a:t>
            </a:r>
            <a:r>
              <a:rPr lang="en-GB" altLang="zh-CN" sz="2400" dirty="0"/>
              <a:t> sending </a:t>
            </a:r>
            <a:r>
              <a:rPr lang="en-GB" altLang="zh-CN" sz="2400" b="1" dirty="0">
                <a:solidFill>
                  <a:srgbClr val="0070C0"/>
                </a:solidFill>
              </a:rPr>
              <a:t>unmanned (adj.)</a:t>
            </a:r>
            <a:r>
              <a:rPr lang="en-GB" altLang="zh-CN" sz="2400" dirty="0"/>
              <a:t> spacecraft to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orbit</a:t>
            </a:r>
            <a:r>
              <a:rPr lang="en-GB" altLang="zh-CN" sz="2400" dirty="0"/>
              <a:t> the planet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valuable</a:t>
            </a:r>
            <a:r>
              <a:rPr lang="en-GB" altLang="zh-CN" sz="2400" dirty="0"/>
              <a:t> data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stunning (adj.)</a:t>
            </a:r>
            <a:r>
              <a:rPr lang="en-GB" altLang="zh-CN" sz="2400" dirty="0"/>
              <a:t> images</a:t>
            </a:r>
            <a:endParaRPr lang="en-GB" altLang="zh-CN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446644" y="3688719"/>
            <a:ext cx="6332220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使震惊（或惊愕）；给（某人）以深刻印象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4034" y="4745359"/>
            <a:ext cx="4571243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震惊的；惊讶的；惊叹的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4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Staying alive will be a daily challenge, but as proved by the </a:t>
            </a:r>
            <a:r>
              <a:rPr lang="en-GB" altLang="zh-CN" sz="2400" b="1" dirty="0">
                <a:solidFill>
                  <a:srgbClr val="C00000"/>
                </a:solidFill>
              </a:rPr>
              <a:t>Biosphere</a:t>
            </a:r>
            <a:r>
              <a:rPr lang="en-GB" altLang="zh-CN" sz="2400" dirty="0"/>
              <a:t> 2 experiment, not impossible. 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生存将是每天的挑战，但正如“生物圈</a:t>
            </a:r>
            <a:r>
              <a:rPr lang="en-US" altLang="zh-CN" sz="2400" dirty="0"/>
              <a:t>2</a:t>
            </a:r>
            <a:r>
              <a:rPr lang="zh-CN" altLang="en-US" sz="2400" dirty="0"/>
              <a:t>号”实验所证明的，并非不可能。 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包含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被设计用</a:t>
            </a:r>
            <a:r>
              <a:rPr lang="en-US" altLang="zh-CN" sz="2400" dirty="0"/>
              <a:t>……</a:t>
            </a:r>
            <a:r>
              <a:rPr lang="zh-CN" altLang="en-US" sz="2400" dirty="0"/>
              <a:t>运行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为我们提供了更好的理解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成功做成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各种各样的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31920" y="1602685"/>
            <a:ext cx="4973297" cy="3234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br>
              <a:rPr lang="en-GB" altLang="zh-CN" sz="2400" dirty="0"/>
            </a:b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br>
              <a:rPr lang="en-GB" altLang="zh-CN" sz="2400" dirty="0"/>
            </a:b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consist of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be designed to function with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spc="-150" dirty="0">
                <a:solidFill>
                  <a:srgbClr val="C00000"/>
                </a:solidFill>
              </a:rPr>
              <a:t>provide</a:t>
            </a:r>
            <a:r>
              <a:rPr lang="en-GB" altLang="zh-CN" sz="2400" spc="-150" dirty="0"/>
              <a:t> us </a:t>
            </a:r>
            <a:r>
              <a:rPr lang="en-GB" altLang="zh-CN" sz="2400" b="1" spc="-150" dirty="0">
                <a:solidFill>
                  <a:srgbClr val="C00000"/>
                </a:solidFill>
              </a:rPr>
              <a:t>with</a:t>
            </a:r>
            <a:r>
              <a:rPr lang="en-GB" altLang="zh-CN" sz="2400" spc="-150" dirty="0"/>
              <a:t> a better understanding of </a:t>
            </a:r>
            <a:endParaRPr lang="en-GB" altLang="zh-CN" sz="2400" spc="-15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succeed in doing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a variety of </a:t>
            </a:r>
            <a:endParaRPr lang="en-GB" altLang="zh-CN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Para. 5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For now, human settlement of Mars is decades away.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就目前而言，人类在火星定居还需要几十年的时间。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与此同时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对</a:t>
            </a:r>
            <a:r>
              <a:rPr lang="en-US" altLang="zh-CN" sz="2400" dirty="0"/>
              <a:t>……</a:t>
            </a:r>
            <a:r>
              <a:rPr lang="zh-CN" altLang="en-US" sz="2400" dirty="0"/>
              <a:t>有可怕的影响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照顾好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3931920" y="1602685"/>
            <a:ext cx="4973297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br>
              <a:rPr lang="en-GB" altLang="zh-CN" sz="2400" dirty="0"/>
            </a:b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in the meantime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have a</a:t>
            </a:r>
            <a:r>
              <a:rPr lang="en-GB" altLang="zh-CN" sz="2400" dirty="0"/>
              <a:t> terrible </a:t>
            </a:r>
            <a:r>
              <a:rPr lang="en-GB" altLang="zh-CN" sz="2400" b="1" dirty="0">
                <a:solidFill>
                  <a:srgbClr val="C00000"/>
                </a:solidFill>
              </a:rPr>
              <a:t>effect on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take good care of</a:t>
            </a:r>
            <a:endParaRPr lang="en-GB" altLang="zh-CN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 survival story</a:t>
            </a:r>
            <a:endParaRPr lang="en-GB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Read the story and answer the questions.</a:t>
            </a:r>
            <a:endParaRPr lang="en-GB" sz="225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1 Where is the person in the story? </a:t>
            </a:r>
            <a:endParaRPr lang="en-GB" sz="225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    </a:t>
            </a:r>
            <a:r>
              <a:rPr lang="en-GB" sz="2250" b="1" dirty="0">
                <a:solidFill>
                  <a:srgbClr val="C00000"/>
                </a:solidFill>
              </a:rPr>
              <a:t>The person in the story is on Mars.</a:t>
            </a:r>
            <a:endParaRPr lang="en-GB" sz="225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2 What difficulties is he facing? </a:t>
            </a:r>
            <a:endParaRPr lang="en-GB" sz="225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    </a:t>
            </a:r>
            <a:r>
              <a:rPr lang="en-GB" sz="2250" b="1" dirty="0">
                <a:solidFill>
                  <a:srgbClr val="C00000"/>
                </a:solidFill>
              </a:rPr>
              <a:t>He has to keep himself safe from the deadly radiation outside. And he is facing the lack of water, oxygen and food. </a:t>
            </a:r>
            <a:endParaRPr lang="en-GB" sz="225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3 What has he already done to stay alive? </a:t>
            </a:r>
            <a:endParaRPr lang="en-GB" sz="225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    </a:t>
            </a:r>
            <a:r>
              <a:rPr lang="en-GB" sz="2250" b="1" dirty="0">
                <a:solidFill>
                  <a:srgbClr val="C00000"/>
                </a:solidFill>
              </a:rPr>
              <a:t>He has resumed communication with the base. He has discovered an underground ice deposit to get water, and produce oxygen with the water. </a:t>
            </a:r>
            <a:endParaRPr lang="en-GB" sz="225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4 What will he do next? </a:t>
            </a:r>
            <a:endParaRPr lang="en-GB" sz="225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50" dirty="0"/>
              <a:t>    </a:t>
            </a:r>
            <a:r>
              <a:rPr lang="en-GB" sz="2250" b="1" dirty="0">
                <a:solidFill>
                  <a:srgbClr val="C00000"/>
                </a:solidFill>
              </a:rPr>
              <a:t>He will work out how to farm on Mars and grow plants with seeds.</a:t>
            </a:r>
            <a:endParaRPr lang="en-GB" sz="2250" b="1" dirty="0">
              <a:solidFill>
                <a:srgbClr val="C00000"/>
              </a:solidFill>
            </a:endParaRPr>
          </a:p>
        </p:txBody>
      </p:sp>
      <p:sp>
        <p:nvSpPr>
          <p:cNvPr id="4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bg1"/>
                </a:solidFill>
              </a:rPr>
              <a:t>Activity 6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P71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It’s been a week since the other astronauts </a:t>
            </a:r>
            <a:r>
              <a:rPr lang="en-US" altLang="zh-CN" sz="2400" dirty="0"/>
              <a:t>______ (leave)</a:t>
            </a:r>
            <a:r>
              <a:rPr lang="en-GB" altLang="zh-CN" sz="2400" dirty="0"/>
              <a:t> Mars and ______ (go) back to Earth, accidentally leaving me here alone.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spc="-300" dirty="0"/>
              <a:t>撇下</a:t>
            </a:r>
            <a:r>
              <a:rPr lang="en-US" altLang="zh-CN" sz="2400" spc="-300" dirty="0"/>
              <a:t>……</a:t>
            </a:r>
            <a:r>
              <a:rPr lang="zh-CN" altLang="en-US" sz="2400" spc="-300" dirty="0"/>
              <a:t>一个人；不管；别碰</a:t>
            </a:r>
            <a:endParaRPr lang="en-GB" altLang="zh-CN" sz="2400" spc="-3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与</a:t>
            </a:r>
            <a:r>
              <a:rPr lang="en-US" altLang="zh-CN" sz="2400" dirty="0"/>
              <a:t>……</a:t>
            </a:r>
            <a:r>
              <a:rPr lang="zh-CN" altLang="en-US" sz="2400" dirty="0"/>
              <a:t>失去联系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与基地恢复联系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It will be eight months </a:t>
            </a:r>
            <a:r>
              <a:rPr lang="en-US" altLang="zh-CN" sz="2400" dirty="0"/>
              <a:t>_______ a rescue mission arrives from Earth.</a:t>
            </a:r>
            <a:endParaRPr lang="en-US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保护我免受致命的辐射</a:t>
            </a:r>
            <a:endParaRPr lang="en-US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由</a:t>
            </a:r>
            <a:r>
              <a:rPr lang="en-US" altLang="zh-CN" sz="2400" dirty="0"/>
              <a:t>……</a:t>
            </a:r>
            <a:r>
              <a:rPr lang="zh-CN" altLang="en-US" sz="2400" dirty="0"/>
              <a:t>驱动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一个核电站</a:t>
            </a:r>
            <a:endParaRPr lang="zh-CN" alt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使</a:t>
            </a:r>
            <a:r>
              <a:rPr lang="en-US" altLang="zh-CN" sz="2400" dirty="0"/>
              <a:t>……</a:t>
            </a:r>
            <a:r>
              <a:rPr lang="zh-CN" altLang="en-US" sz="2400" dirty="0"/>
              <a:t>安全，免受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>
                <a:cs typeface="+mn-ea"/>
                <a:sym typeface="+mn-lt"/>
              </a:rPr>
              <a:t>暴露在，接触</a:t>
            </a:r>
            <a:endParaRPr lang="en-GB" altLang="zh-CN" sz="2400" dirty="0">
              <a:cs typeface="+mn-ea"/>
              <a:sym typeface="+mn-lt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依次，逐一，每次</a:t>
            </a:r>
            <a:endParaRPr lang="en-GB" altLang="zh-CN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049278" y="1602685"/>
            <a:ext cx="4855940" cy="499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br>
              <a:rPr lang="en-GB" altLang="zh-CN" sz="2400" dirty="0"/>
            </a:b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zh-CN" sz="2400" b="1" dirty="0">
                <a:solidFill>
                  <a:srgbClr val="C00000"/>
                </a:solidFill>
              </a:rPr>
              <a:t>leave… alone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lose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contact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with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resume</a:t>
            </a:r>
            <a:r>
              <a:rPr lang="en-GB" altLang="zh-CN" sz="2400" dirty="0"/>
              <a:t> communication </a:t>
            </a:r>
            <a:r>
              <a:rPr lang="en-GB" altLang="zh-CN" sz="2400" b="1" dirty="0">
                <a:solidFill>
                  <a:srgbClr val="C00000"/>
                </a:solidFill>
              </a:rPr>
              <a:t>with</a:t>
            </a:r>
            <a:r>
              <a:rPr lang="en-GB" altLang="zh-CN" sz="2400" dirty="0"/>
              <a:t> the base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protect</a:t>
            </a:r>
            <a:r>
              <a:rPr lang="en-GB" altLang="zh-CN" sz="2400" dirty="0"/>
              <a:t> me </a:t>
            </a:r>
            <a:r>
              <a:rPr lang="en-GB" altLang="zh-CN" sz="2400" b="1" dirty="0">
                <a:solidFill>
                  <a:srgbClr val="C00000"/>
                </a:solidFill>
              </a:rPr>
              <a:t>from</a:t>
            </a:r>
            <a:r>
              <a:rPr lang="en-GB" altLang="zh-CN" sz="2400" dirty="0"/>
              <a:t> the </a:t>
            </a:r>
            <a:r>
              <a:rPr lang="en-GB" altLang="zh-CN" sz="2400" b="1" dirty="0">
                <a:solidFill>
                  <a:srgbClr val="0070C0"/>
                </a:solidFill>
              </a:rPr>
              <a:t>deadly radiation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is powered by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dirty="0"/>
              <a:t>a nuclear </a:t>
            </a:r>
            <a:r>
              <a:rPr lang="en-GB" altLang="zh-CN" sz="2400" b="1" dirty="0">
                <a:solidFill>
                  <a:srgbClr val="C00000"/>
                </a:solidFill>
              </a:rPr>
              <a:t>plant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keep</a:t>
            </a:r>
            <a:r>
              <a:rPr lang="en-GB" altLang="zh-CN" sz="2400" dirty="0"/>
              <a:t> sb. </a:t>
            </a:r>
            <a:r>
              <a:rPr lang="en-GB" altLang="zh-CN" sz="2400" b="1" dirty="0">
                <a:solidFill>
                  <a:srgbClr val="C00000"/>
                </a:solidFill>
              </a:rPr>
              <a:t>safe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from</a:t>
            </a:r>
            <a:r>
              <a:rPr lang="en-GB" altLang="zh-CN" sz="2400" dirty="0"/>
              <a:t> </a:t>
            </a:r>
            <a:r>
              <a:rPr lang="en-GB" altLang="zh-CN" sz="2400" dirty="0" err="1"/>
              <a:t>sth</a:t>
            </a:r>
            <a:r>
              <a:rPr lang="en-GB" altLang="zh-CN" sz="2400" dirty="0"/>
              <a:t>.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exposure</a:t>
            </a:r>
            <a:r>
              <a:rPr lang="en-GB" altLang="zh-CN" sz="2400" dirty="0"/>
              <a:t> </a:t>
            </a:r>
            <a:r>
              <a:rPr lang="en-GB" altLang="zh-CN" sz="2400" b="1" dirty="0">
                <a:solidFill>
                  <a:srgbClr val="C00000"/>
                </a:solidFill>
              </a:rPr>
              <a:t>to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at a time</a:t>
            </a:r>
            <a:endParaRPr lang="en-GB" altLang="zh-CN" sz="2400" b="1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71477" y="1551605"/>
            <a:ext cx="6134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kern="0" noProof="0" dirty="0">
                <a:solidFill>
                  <a:srgbClr val="C00000"/>
                </a:solidFill>
                <a:cs typeface="Calibri" panose="020F0502020204030204" pitchFamily="34" charset="0"/>
              </a:rPr>
              <a:t>left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2169" y="1889216"/>
            <a:ext cx="8331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kern="0" noProof="0" dirty="0">
                <a:solidFill>
                  <a:srgbClr val="C00000"/>
                </a:solidFill>
                <a:cs typeface="Calibri" panose="020F0502020204030204" pitchFamily="34" charset="0"/>
              </a:rPr>
              <a:t>went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6329" y="3289301"/>
            <a:ext cx="10229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cs typeface="Calibri" panose="020F0502020204030204" pitchFamily="34" charset="0"/>
              </a:rPr>
              <a:t>before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Language points – P71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315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地下冰沉积物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b="1" dirty="0">
                <a:solidFill>
                  <a:srgbClr val="C00000"/>
                </a:solidFill>
                <a:ea typeface="+mn-ea"/>
                <a:cs typeface="+mn-cs"/>
              </a:rPr>
              <a:t>deposit n.</a:t>
            </a:r>
            <a:endParaRPr lang="en-GB" altLang="zh-CN" sz="2400" b="1" dirty="0">
              <a:solidFill>
                <a:srgbClr val="C00000"/>
              </a:solidFill>
              <a:ea typeface="+mn-ea"/>
              <a:cs typeface="+mn-cs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2400" dirty="0"/>
              <a:t>a layer of a substance that has formed naturally underground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ea typeface="+mn-ea"/>
                <a:cs typeface="+mn-cs"/>
              </a:rPr>
              <a:t>（地下自然形成的）沉积物，沉积层</a:t>
            </a:r>
            <a:endParaRPr lang="en-US" altLang="zh-CN" sz="2400" b="1" dirty="0">
              <a:solidFill>
                <a:srgbClr val="C00000"/>
              </a:solidFill>
              <a:ea typeface="+mn-ea"/>
              <a:cs typeface="+mn-cs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勘测工具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某人存货不足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某物快用完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缺乏</a:t>
            </a:r>
            <a:r>
              <a:rPr lang="en-US" altLang="zh-CN" sz="2400" dirty="0"/>
              <a:t>……</a:t>
            </a:r>
            <a:r>
              <a:rPr lang="zh-CN" altLang="en-US" sz="2400" dirty="0"/>
              <a:t>；离</a:t>
            </a:r>
            <a:r>
              <a:rPr lang="en-US" altLang="zh-CN" sz="2400" dirty="0"/>
              <a:t>……</a:t>
            </a:r>
            <a:r>
              <a:rPr lang="zh-CN" altLang="en-US" sz="2400" dirty="0"/>
              <a:t>不远</a:t>
            </a:r>
            <a:endParaRPr lang="en-GB" altLang="zh-CN" sz="24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2400" dirty="0"/>
              <a:t>如果电能供应能够稳住</a:t>
            </a:r>
            <a:endParaRPr lang="en-GB" altLang="zh-CN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084320" y="1602685"/>
            <a:ext cx="4820897" cy="32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dirty="0"/>
              <a:t>an underground ice </a:t>
            </a:r>
            <a:r>
              <a:rPr lang="en-GB" altLang="zh-CN" sz="2400" b="1" dirty="0">
                <a:solidFill>
                  <a:srgbClr val="C00000"/>
                </a:solidFill>
              </a:rPr>
              <a:t>deposit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survey</a:t>
            </a:r>
            <a:r>
              <a:rPr lang="en-GB" altLang="zh-CN" sz="2400" dirty="0"/>
              <a:t> tools</a:t>
            </a:r>
            <a:endParaRPr lang="en-GB" altLang="zh-CN" sz="2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zh-CN" sz="2400" b="1" dirty="0">
                <a:solidFill>
                  <a:srgbClr val="C00000"/>
                </a:solidFill>
              </a:rPr>
              <a:t>sb. </a:t>
            </a:r>
            <a:r>
              <a:rPr lang="en-GB" altLang="zh-CN" sz="2400" b="1" dirty="0">
                <a:solidFill>
                  <a:srgbClr val="C00000"/>
                </a:solidFill>
              </a:rPr>
              <a:t>run low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zh-CN" sz="2400" b="1" dirty="0" err="1">
                <a:solidFill>
                  <a:srgbClr val="C00000"/>
                </a:solidFill>
              </a:rPr>
              <a:t>sth</a:t>
            </a:r>
            <a:r>
              <a:rPr lang="en-US" altLang="zh-CN" sz="2400" b="1" dirty="0">
                <a:solidFill>
                  <a:srgbClr val="C00000"/>
                </a:solidFill>
              </a:rPr>
              <a:t>. run low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b="1" dirty="0">
                <a:solidFill>
                  <a:srgbClr val="C00000"/>
                </a:solidFill>
              </a:rPr>
              <a:t>be short of</a:t>
            </a:r>
            <a:endParaRPr lang="en-GB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altLang="zh-CN" sz="2400" dirty="0"/>
              <a:t>if the electricity supply </a:t>
            </a:r>
            <a:r>
              <a:rPr lang="en-GB" altLang="zh-CN" sz="2400" b="1" dirty="0">
                <a:solidFill>
                  <a:srgbClr val="C00000"/>
                </a:solidFill>
              </a:rPr>
              <a:t>holds</a:t>
            </a:r>
            <a:r>
              <a:rPr lang="en-GB" altLang="zh-CN" sz="2400" dirty="0"/>
              <a:t>, …</a:t>
            </a:r>
            <a:endParaRPr lang="en-GB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Starting out Living and Working in Antarctica P61_cli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304"/>
          </a:xfrm>
        </p:spPr>
      </p:pic>
      <p:sp>
        <p:nvSpPr>
          <p:cNvPr id="2" name="矩形 1"/>
          <p:cNvSpPr/>
          <p:nvPr/>
        </p:nvSpPr>
        <p:spPr>
          <a:xfrm>
            <a:off x="0" y="5474970"/>
            <a:ext cx="9144000" cy="525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Pre-reading (P61)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400" dirty="0"/>
              <a:t>Watch the video and answer the questions.</a:t>
            </a: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/>
                </a:solidFill>
              </a:rPr>
              <a:t>1</a:t>
            </a:r>
            <a:r>
              <a:rPr lang="en-GB" sz="2400" dirty="0"/>
              <a:t> Where do people in the video live?</a:t>
            </a: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dirty="0"/>
              <a:t>    The people in the video live in </a:t>
            </a:r>
            <a:r>
              <a:rPr lang="en-GB" sz="2400" b="1" dirty="0">
                <a:solidFill>
                  <a:srgbClr val="C00000"/>
                </a:solidFill>
              </a:rPr>
              <a:t>the Antarctica</a:t>
            </a:r>
            <a:r>
              <a:rPr lang="en-GB" sz="2400" dirty="0"/>
              <a:t>.</a:t>
            </a: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/>
              <a:t> What difficulties do they face?</a:t>
            </a:r>
            <a:endParaRPr lang="en-GB" sz="2400" dirty="0"/>
          </a:p>
          <a:p>
            <a:pPr marL="431800" indent="-431800"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They have to endure </a:t>
            </a:r>
            <a:r>
              <a:rPr lang="en-GB" sz="2400" b="1" dirty="0">
                <a:solidFill>
                  <a:srgbClr val="C00000"/>
                </a:solidFill>
              </a:rPr>
              <a:t>extreme weather including freezing temperatures, fierce winds and strong blizzards</a:t>
            </a:r>
            <a:r>
              <a:rPr lang="en-GB" sz="2400" dirty="0"/>
              <a:t>.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/>
              <a:t>When they go outside the stations, they wear special clothes for protection. As weather can change from calm to white-out in minutes, people have to take a special survival bag in case they are trapped outside overnight. </a:t>
            </a:r>
            <a:endParaRPr lang="en-GB" sz="2400" dirty="0"/>
          </a:p>
        </p:txBody>
      </p:sp>
      <p:sp>
        <p:nvSpPr>
          <p:cNvPr id="5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Activity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Pre-reading (P61)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292" y="1602685"/>
            <a:ext cx="8584925" cy="4199945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/>
              <a:t> What difficulties do they face?</a:t>
            </a:r>
            <a:endParaRPr lang="en-GB" sz="2400" dirty="0"/>
          </a:p>
          <a:p>
            <a:pPr marL="431800" indent="-431800">
              <a:spcBef>
                <a:spcPts val="600"/>
              </a:spcBef>
              <a:buFont typeface="+mj-lt"/>
              <a:buAutoNum type="arabicParenR" startAt="2"/>
            </a:pPr>
            <a:r>
              <a:rPr lang="en-GB" sz="2400" dirty="0"/>
              <a:t>One of the most difficult things is </a:t>
            </a:r>
            <a:r>
              <a:rPr lang="en-GB" sz="2400" b="1" dirty="0">
                <a:solidFill>
                  <a:srgbClr val="C00000"/>
                </a:solidFill>
              </a:rPr>
              <a:t>the long days and nights</a:t>
            </a:r>
            <a:r>
              <a:rPr lang="en-GB" sz="2400" dirty="0"/>
              <a:t>. They may cause issues with the scientists’ body clocks. The darkness also makes outdoor research impossible. </a:t>
            </a:r>
            <a:endParaRPr lang="en-GB" sz="2400" dirty="0"/>
          </a:p>
          <a:p>
            <a:pPr marL="431800" indent="-431800">
              <a:spcBef>
                <a:spcPts val="600"/>
              </a:spcBef>
              <a:buFont typeface="+mj-lt"/>
              <a:buAutoNum type="arabicParenR" startAt="2"/>
            </a:pPr>
            <a:r>
              <a:rPr lang="en-GB" sz="2400" dirty="0"/>
              <a:t>It is almost </a:t>
            </a:r>
            <a:r>
              <a:rPr lang="en-GB" sz="2400" b="1" dirty="0">
                <a:solidFill>
                  <a:srgbClr val="C00000"/>
                </a:solidFill>
              </a:rPr>
              <a:t>impossible to grow fresh produce there because of the extreme conditions, and most food is imported</a:t>
            </a:r>
            <a:r>
              <a:rPr lang="en-GB" sz="2400" dirty="0"/>
              <a:t>. It is difficult for scientists to have a varied diet, and they can’t get enough fresh fruit and vegetables.</a:t>
            </a:r>
            <a:endParaRPr lang="en-GB" sz="2400" dirty="0"/>
          </a:p>
          <a:p>
            <a:pPr marL="431800" indent="-431800">
              <a:spcBef>
                <a:spcPts val="600"/>
              </a:spcBef>
              <a:buFont typeface="+mj-lt"/>
              <a:buAutoNum type="arabicParenR" startAt="2"/>
            </a:pPr>
            <a:r>
              <a:rPr lang="en-GB" sz="2400" dirty="0"/>
              <a:t>They have to face </a:t>
            </a:r>
            <a:r>
              <a:rPr lang="en-GB" sz="2400" b="1" dirty="0">
                <a:solidFill>
                  <a:srgbClr val="C00000"/>
                </a:solidFill>
              </a:rPr>
              <a:t>psychological problems</a:t>
            </a:r>
            <a:r>
              <a:rPr lang="en-GB" sz="2400" dirty="0"/>
              <a:t>. To keep the scientists psychologically healthy, research stations offer activities and entertainment including live music and lectures. </a:t>
            </a:r>
            <a:endParaRPr lang="en-GB" sz="2400" dirty="0"/>
          </a:p>
        </p:txBody>
      </p:sp>
      <p:sp>
        <p:nvSpPr>
          <p:cNvPr id="5" name="内容占位符 9"/>
          <p:cNvSpPr txBox="1"/>
          <p:nvPr/>
        </p:nvSpPr>
        <p:spPr>
          <a:xfrm>
            <a:off x="7694802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Activity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82395" y="1224380"/>
            <a:ext cx="2318705" cy="1241612"/>
          </a:xfrm>
        </p:spPr>
        <p:txBody>
          <a:bodyPr anchor="b">
            <a:normAutofit/>
          </a:bodyPr>
          <a:lstStyle/>
          <a:p>
            <a:r>
              <a:rPr lang="en-US" altLang="zh-CN" sz="3300" dirty="0"/>
              <a:t>Pre-reading</a:t>
            </a:r>
            <a:endParaRPr lang="en-GB" sz="33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3001" r="12784" b="-2"/>
          <a:stretch>
            <a:fillRect/>
          </a:stretch>
        </p:blipFill>
        <p:spPr>
          <a:xfrm>
            <a:off x="15" y="857573"/>
            <a:ext cx="6086460" cy="480623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If people were to live on Mars, what difficulties might they face?</a:t>
            </a:r>
            <a:endParaRPr lang="en-GB" sz="2400" dirty="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5663806"/>
            <a:ext cx="9143999" cy="3429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3" y="5663807"/>
            <a:ext cx="6086475" cy="3369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Do you really know about Mars?</a:t>
            </a:r>
            <a:endParaRPr lang="en-GB" sz="2400" dirty="0"/>
          </a:p>
        </p:txBody>
      </p:sp>
      <p:sp>
        <p:nvSpPr>
          <p:cNvPr id="4" name="内容占位符 9"/>
          <p:cNvSpPr txBox="1"/>
          <p:nvPr/>
        </p:nvSpPr>
        <p:spPr>
          <a:xfrm>
            <a:off x="2300876" y="998815"/>
            <a:ext cx="1449198" cy="400115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Arial" panose="020B0604020202020204" pitchFamily="34" charset="0"/>
              </a:rPr>
              <a:t>Activity 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72" t="1271" r="2196" b="57836"/>
          <a:stretch>
            <a:fillRect/>
          </a:stretch>
        </p:blipFill>
        <p:spPr>
          <a:xfrm>
            <a:off x="602232" y="2394773"/>
            <a:ext cx="3755804" cy="2997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72" t="42847" r="2196"/>
          <a:stretch>
            <a:fillRect/>
          </a:stretch>
        </p:blipFill>
        <p:spPr>
          <a:xfrm>
            <a:off x="4836431" y="1198872"/>
            <a:ext cx="4000926" cy="446318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96840" y="1908810"/>
            <a:ext cx="944880" cy="335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矩形 7"/>
          <p:cNvSpPr/>
          <p:nvPr/>
        </p:nvSpPr>
        <p:spPr>
          <a:xfrm>
            <a:off x="5196840" y="2906510"/>
            <a:ext cx="785180" cy="335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矩形 8"/>
          <p:cNvSpPr/>
          <p:nvPr/>
        </p:nvSpPr>
        <p:spPr>
          <a:xfrm>
            <a:off x="7727094" y="3886037"/>
            <a:ext cx="944880" cy="335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矩形 9"/>
          <p:cNvSpPr/>
          <p:nvPr/>
        </p:nvSpPr>
        <p:spPr>
          <a:xfrm>
            <a:off x="5196839" y="4857750"/>
            <a:ext cx="1127135" cy="335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b="4856"/>
          <a:stretch>
            <a:fillRect/>
          </a:stretch>
        </p:blipFill>
        <p:spPr>
          <a:xfrm>
            <a:off x="15" y="857258"/>
            <a:ext cx="9143985" cy="3349480"/>
          </a:xfrm>
          <a:prstGeom prst="rect">
            <a:avLst/>
          </a:prstGeom>
        </p:spPr>
      </p:pic>
      <p:sp>
        <p:nvSpPr>
          <p:cNvPr id="22" name="Rectangle: Rounded Corners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946914"/>
            <a:ext cx="7036904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5196" y="3988564"/>
            <a:ext cx="6417895" cy="402047"/>
          </a:xfrm>
        </p:spPr>
        <p:txBody>
          <a:bodyPr>
            <a:noAutofit/>
          </a:bodyPr>
          <a:lstStyle/>
          <a:p>
            <a:r>
              <a:rPr lang="en-GB" sz="3300" dirty="0">
                <a:solidFill>
                  <a:schemeClr val="bg1"/>
                </a:solidFill>
              </a:rPr>
              <a:t>Pre-reading</a:t>
            </a:r>
            <a:endParaRPr lang="en-GB" sz="3300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5196" y="4574486"/>
            <a:ext cx="8293608" cy="979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1</a:t>
            </a:r>
            <a:r>
              <a:rPr lang="en-GB" sz="2400" dirty="0"/>
              <a:t> What is Plan A? Why is Plan B needed?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2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/>
              <a:t>Why Mars?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While-reading</a:t>
            </a:r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Read and check your prediction.</a:t>
            </a:r>
            <a:endParaRPr lang="en-GB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320291" y="2070819"/>
            <a:ext cx="4363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1 </a:t>
            </a:r>
            <a:r>
              <a:rPr lang="en-GB" sz="2400" dirty="0">
                <a:solidFill>
                  <a:prstClr val="black"/>
                </a:solidFill>
              </a:rPr>
              <a:t>_______</a:t>
            </a:r>
            <a:r>
              <a:rPr lang="en-GB" sz="2400" b="1" dirty="0">
                <a:solidFill>
                  <a:srgbClr val="C00000"/>
                </a:solidFill>
              </a:rPr>
              <a:t> to life on Earth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810" y="4204433"/>
            <a:ext cx="3730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/>
              <a:t>Para. 2 </a:t>
            </a:r>
            <a:r>
              <a:rPr lang="en-GB" sz="2400" dirty="0">
                <a:solidFill>
                  <a:prstClr val="black"/>
                </a:solidFill>
              </a:rPr>
              <a:t>_____________?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5809" y="2516199"/>
            <a:ext cx="5616821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b="1" dirty="0">
                <a:solidFill>
                  <a:srgbClr val="0070C0"/>
                </a:solidFill>
              </a:rPr>
              <a:t>In the 1960s and 1970s, </a:t>
            </a:r>
            <a:r>
              <a:rPr lang="en-GB" altLang="zh-CN" sz="2250" dirty="0"/>
              <a:t>the greatest fear was that… could be wiped out by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nuclear missiles</a:t>
            </a:r>
            <a:r>
              <a:rPr lang="en-GB" altLang="zh-CN" sz="2250" dirty="0"/>
              <a:t>.</a:t>
            </a:r>
            <a:endParaRPr lang="en-GB" altLang="zh-CN" sz="2250" dirty="0"/>
          </a:p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b="1" dirty="0">
                <a:solidFill>
                  <a:srgbClr val="0070C0"/>
                </a:solidFill>
              </a:rPr>
              <a:t>Today</a:t>
            </a:r>
            <a:r>
              <a:rPr lang="en-GB" altLang="zh-CN" sz="2250" dirty="0"/>
              <a:t>, however, </a:t>
            </a:r>
            <a:r>
              <a:rPr lang="en-GB" altLang="zh-CN" sz="2250" b="1" dirty="0">
                <a:solidFill>
                  <a:schemeClr val="accent1">
                    <a:lumMod val="75000"/>
                  </a:schemeClr>
                </a:solidFill>
              </a:rPr>
              <a:t>environmental problems </a:t>
            </a:r>
            <a:r>
              <a:rPr lang="en-GB" altLang="zh-CN" sz="2250" dirty="0"/>
              <a:t>have taken over as the greatest risk to life on Earth.</a:t>
            </a:r>
            <a:endParaRPr lang="en-GB" altLang="zh-CN" sz="2250" dirty="0"/>
          </a:p>
        </p:txBody>
      </p:sp>
      <p:pic>
        <p:nvPicPr>
          <p:cNvPr id="25" name="图片 24"/>
          <p:cNvPicPr/>
          <p:nvPr/>
        </p:nvPicPr>
        <p:blipFill>
          <a:blip r:embed="rId1" r:link="rId2"/>
          <a:srcRect l="3866" t="3850" r="3588" b="12765"/>
          <a:stretch>
            <a:fillRect/>
          </a:stretch>
        </p:blipFill>
        <p:spPr>
          <a:xfrm>
            <a:off x="6343069" y="1843569"/>
            <a:ext cx="2058989" cy="197907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6866387" y="2613815"/>
            <a:ext cx="1007246" cy="460375"/>
          </a:xfrm>
          <a:prstGeom prst="rect">
            <a:avLst/>
          </a:prstGeom>
          <a:solidFill>
            <a:srgbClr val="418A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Plan A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7" name="图片 26"/>
          <p:cNvPicPr/>
          <p:nvPr/>
        </p:nvPicPr>
        <p:blipFill rotWithShape="1">
          <a:blip r:embed="rId3" r:link="rId4"/>
          <a:srcRect l="7267" t="8405" r="24661" b="2178"/>
          <a:stretch>
            <a:fillRect/>
          </a:stretch>
        </p:blipFill>
        <p:spPr>
          <a:xfrm>
            <a:off x="6074973" y="1690401"/>
            <a:ext cx="2737524" cy="2100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27"/>
          <p:cNvSpPr txBox="1"/>
          <p:nvPr/>
        </p:nvSpPr>
        <p:spPr>
          <a:xfrm>
            <a:off x="7764529" y="3274013"/>
            <a:ext cx="974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Plan B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0292" y="4657602"/>
            <a:ext cx="85849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505" indent="-230505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zh-CN" sz="2250" dirty="0"/>
              <a:t>Mars is relatively close to Earth and has a ____________ environment than that of other planets.</a:t>
            </a:r>
            <a:endParaRPr lang="en-GB" altLang="zh-CN" sz="2250" dirty="0"/>
          </a:p>
        </p:txBody>
      </p:sp>
      <p:sp>
        <p:nvSpPr>
          <p:cNvPr id="33" name="文本框 32"/>
          <p:cNvSpPr txBox="1"/>
          <p:nvPr/>
        </p:nvSpPr>
        <p:spPr>
          <a:xfrm>
            <a:off x="5438773" y="4633154"/>
            <a:ext cx="1808591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less hostile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     /ˈ</a:t>
            </a:r>
            <a:r>
              <a:rPr lang="en-US" altLang="zh-CN" sz="2400" b="1" dirty="0" err="1">
                <a:solidFill>
                  <a:srgbClr val="C00000"/>
                </a:solidFill>
              </a:rPr>
              <a:t>hɒstaɪl</a:t>
            </a:r>
            <a:r>
              <a:rPr lang="en-US" altLang="zh-CN" sz="2400" b="1" dirty="0">
                <a:solidFill>
                  <a:srgbClr val="C00000"/>
                </a:solidFill>
              </a:rPr>
              <a:t>/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523476" y="2060094"/>
            <a:ext cx="8153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Risks</a:t>
            </a:r>
            <a:endParaRPr lang="zh-CN" altLang="en-US" sz="1350" dirty="0">
              <a:solidFill>
                <a:srgbClr val="C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581017" y="4158156"/>
            <a:ext cx="14738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Why Mars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6" grpId="0" bldLvl="0" animBg="1"/>
      <p:bldP spid="28" grpId="0"/>
      <p:bldP spid="30" grpId="0"/>
      <p:bldP spid="33" grpId="0"/>
      <p:bldP spid="33" grpId="1"/>
      <p:bldP spid="34" grpId="0"/>
      <p:bldP spid="35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KSO_WM_UNIT_PLACING_PICTURE_USER_VIEWPORT" val="{&quot;height&quot;:2721.562204724409,&quot;width&quot;:4082.343307086614}"/>
</p:tagLst>
</file>

<file path=ppt/tags/tag11.xml><?xml version="1.0" encoding="utf-8"?>
<p:tagLst xmlns:p="http://schemas.openxmlformats.org/presentationml/2006/main">
  <p:tag name="KSO_WM_UNIT_PLACING_PICTURE_USER_VIEWPORT" val="{&quot;height&quot;:2913.2062992125984,&quot;width&quot;:4422.538582677165}"/>
</p:tagLst>
</file>

<file path=ppt/tags/tag12.xml><?xml version="1.0" encoding="utf-8"?>
<p:tagLst xmlns:p="http://schemas.openxmlformats.org/presentationml/2006/main">
  <p:tag name="COMMONDATA" val="eyJoZGlkIjoiMTMxZmFjNjcxMmQwMTFiMjM1MmQyYmQ2OGFiY2NjNzkifQ==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黄橙色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7954</Words>
  <Application>WPS 演示</Application>
  <PresentationFormat>宽屏</PresentationFormat>
  <Paragraphs>392</Paragraphs>
  <Slides>25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Bahnschrift Light SemiCondensed</vt:lpstr>
      <vt:lpstr>Vrinda</vt:lpstr>
      <vt:lpstr>微软雅黑</vt:lpstr>
      <vt:lpstr>楷体</vt:lpstr>
      <vt:lpstr>Britannic Bold</vt:lpstr>
      <vt:lpstr>Calibri Light</vt:lpstr>
      <vt:lpstr>Calibri</vt:lpstr>
      <vt:lpstr>Verdana</vt:lpstr>
      <vt:lpstr>Franklin Gothic Medium Cond</vt:lpstr>
      <vt:lpstr>Franklin Gothic Medium</vt:lpstr>
      <vt:lpstr>Calibri</vt:lpstr>
      <vt:lpstr>Times New Roman</vt:lpstr>
      <vt:lpstr>Arial Unicode MS</vt:lpstr>
      <vt:lpstr>等线</vt:lpstr>
      <vt:lpstr>Office 主题​​</vt:lpstr>
      <vt:lpstr>PowerPoint 演示文稿</vt:lpstr>
      <vt:lpstr>Pre-reading (P61)</vt:lpstr>
      <vt:lpstr>PowerPoint 演示文稿</vt:lpstr>
      <vt:lpstr>Pre-reading (P61)</vt:lpstr>
      <vt:lpstr>Pre-reading (P61)</vt:lpstr>
      <vt:lpstr>Pre-reading</vt:lpstr>
      <vt:lpstr>Pre-reading</vt:lpstr>
      <vt:lpstr>Pre-reading</vt:lpstr>
      <vt:lpstr>While-reading</vt:lpstr>
      <vt:lpstr>While-reading</vt:lpstr>
      <vt:lpstr>While-reading</vt:lpstr>
      <vt:lpstr>While-reading</vt:lpstr>
      <vt:lpstr>While-reading</vt:lpstr>
      <vt:lpstr>While-reading</vt:lpstr>
      <vt:lpstr>Reading techniques</vt:lpstr>
      <vt:lpstr>Language points – Para. 1</vt:lpstr>
      <vt:lpstr>表语从句练习</vt:lpstr>
      <vt:lpstr>Language points – Para. 1-2</vt:lpstr>
      <vt:lpstr>Language points – Para. 3</vt:lpstr>
      <vt:lpstr>Language points – Para. 3</vt:lpstr>
      <vt:lpstr>Language points – Para. 4</vt:lpstr>
      <vt:lpstr>Language points – Para. 5</vt:lpstr>
      <vt:lpstr>Writing a survival story</vt:lpstr>
      <vt:lpstr>Language points – P71</vt:lpstr>
      <vt:lpstr>Language points – P71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邵 宇杰</dc:creator>
  <cp:lastModifiedBy>十一</cp:lastModifiedBy>
  <cp:revision>65</cp:revision>
  <dcterms:created xsi:type="dcterms:W3CDTF">2021-01-05T03:22:00Z</dcterms:created>
  <dcterms:modified xsi:type="dcterms:W3CDTF">2025-02-15T10:12:59Z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66934D22D7E348DEBC1E1CC0C586D1A9_13</vt:lpwstr>
  </property>
  <property fmtid="{D5CDD505-2E9C-101B-9397-08002B2CF9AE}" pid="3" name="KSOProductBuildVer">
    <vt:lpwstr>2052-12.1.0.19770</vt:lpwstr>
  </property>
</Properties>
</file>