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3"/>
  </p:handoutMasterIdLst>
  <p:sldIdLst>
    <p:sldId id="258" r:id="rId3"/>
    <p:sldId id="259" r:id="rId4"/>
    <p:sldId id="337" r:id="rId5"/>
    <p:sldId id="329" r:id="rId7"/>
    <p:sldId id="361" r:id="rId8"/>
    <p:sldId id="362" r:id="rId9"/>
    <p:sldId id="336" r:id="rId10"/>
    <p:sldId id="286" r:id="rId11"/>
    <p:sldId id="363" r:id="rId12"/>
    <p:sldId id="345" r:id="rId13"/>
    <p:sldId id="358" r:id="rId14"/>
    <p:sldId id="364" r:id="rId15"/>
    <p:sldId id="829" r:id="rId16"/>
    <p:sldId id="830" r:id="rId17"/>
    <p:sldId id="831" r:id="rId18"/>
    <p:sldId id="832" r:id="rId19"/>
    <p:sldId id="833" r:id="rId20"/>
    <p:sldId id="834" r:id="rId21"/>
    <p:sldId id="83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  <a:srgbClr val="3A3531"/>
    <a:srgbClr val="1C9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33" autoAdjust="0"/>
  </p:normalViewPr>
  <p:slideViewPr>
    <p:cSldViewPr snapToGrid="0">
      <p:cViewPr varScale="1">
        <p:scale>
          <a:sx n="51" d="100"/>
          <a:sy n="51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C31-721F-487A-8663-380534FF6B5B}" type="datetimeFigureOut">
              <a:rPr lang="en-GB" smtClean="0"/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52E8-7CC2-4B68-A675-F617BC1112D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CDDDE-D9B1-4AA4-984E-9B144E86A68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8CDDDE-D9B1-4AA4-984E-9B144E86A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6136-2495-44E2-A98E-6661FDFD912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6136-2495-44E2-A98E-6661FDFD912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6136-2495-44E2-A98E-6661FDFD912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6136-2495-44E2-A98E-6661FDFD912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6136-2495-44E2-A98E-6661FDFD912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6136-2495-44E2-A98E-6661FDFD912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6136-2495-44E2-A98E-6661FDFD912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CDDDE-D9B1-4AA4-984E-9B144E86A68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CDDDE-D9B1-4AA4-984E-9B144E86A68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CDDDE-D9B1-4AA4-984E-9B144E86A68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CDDDE-D9B1-4AA4-984E-9B144E86A68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CDDDE-D9B1-4AA4-984E-9B144E86A68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zh-CN" b="0" i="0" dirty="0">
              <a:solidFill>
                <a:srgbClr val="666666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CDDDE-D9B1-4AA4-984E-9B144E86A68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CDDDE-D9B1-4AA4-984E-9B144E86A68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CDDDE-D9B1-4AA4-984E-9B144E86A68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957677" y="1553378"/>
            <a:ext cx="7227063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1894114" y="955300"/>
            <a:ext cx="5355773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0" y="2247071"/>
            <a:ext cx="9144000" cy="23638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478" y="2754982"/>
            <a:ext cx="7891463" cy="1348034"/>
          </a:xfrm>
        </p:spPr>
        <p:txBody>
          <a:bodyPr anchor="b">
            <a:noAutofit/>
          </a:bodyPr>
          <a:lstStyle>
            <a:lvl1pPr algn="ctr">
              <a:defRPr sz="8800" b="1" spc="0">
                <a:solidFill>
                  <a:schemeClr val="bg1"/>
                </a:solidFill>
                <a:latin typeface="Bahnschrift Light SemiCondensed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56953" y="1266290"/>
            <a:ext cx="4228511" cy="672587"/>
          </a:xfrm>
        </p:spPr>
        <p:txBody>
          <a:bodyPr>
            <a:noAutofit/>
          </a:bodyPr>
          <a:lstStyle>
            <a:lvl1pPr marL="0" indent="0" algn="ctr">
              <a:buNone/>
              <a:defRPr sz="4400" b="1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2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1" name="矩形 10"/>
          <p:cNvSpPr/>
          <p:nvPr userDrawn="1"/>
        </p:nvSpPr>
        <p:spPr>
          <a:xfrm>
            <a:off x="-352" y="6678000"/>
            <a:ext cx="9144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-702" y="6498000"/>
            <a:ext cx="9144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-702" y="6318000"/>
            <a:ext cx="9144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1" name="矩形 10"/>
          <p:cNvSpPr/>
          <p:nvPr userDrawn="1"/>
        </p:nvSpPr>
        <p:spPr>
          <a:xfrm>
            <a:off x="-352" y="6678000"/>
            <a:ext cx="9144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-702" y="6498000"/>
            <a:ext cx="9144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-702" y="6318000"/>
            <a:ext cx="9144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291" y="150653"/>
            <a:ext cx="8584927" cy="7296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0290" y="1021973"/>
            <a:ext cx="8584927" cy="5203951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0" name="组合 9"/>
          <p:cNvGrpSpPr/>
          <p:nvPr userDrawn="1"/>
        </p:nvGrpSpPr>
        <p:grpSpPr>
          <a:xfrm flipH="1">
            <a:off x="-352" y="150653"/>
            <a:ext cx="282401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1" name="矩形 10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-352" y="6678000"/>
            <a:ext cx="9144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>
            <a:off x="-702" y="6498000"/>
            <a:ext cx="9144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 userDrawn="1"/>
        </p:nvSpPr>
        <p:spPr>
          <a:xfrm>
            <a:off x="-702" y="6318000"/>
            <a:ext cx="9144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1781" y="427522"/>
            <a:ext cx="544655" cy="6111633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39735" y="427521"/>
            <a:ext cx="7207046" cy="6111633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0" name="组合 9"/>
          <p:cNvGrpSpPr/>
          <p:nvPr userDrawn="1"/>
        </p:nvGrpSpPr>
        <p:grpSpPr>
          <a:xfrm rot="5400000" flipH="1">
            <a:off x="8411609" y="-176568"/>
            <a:ext cx="282401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1" name="矩形 10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3" name="矩形 12"/>
          <p:cNvSpPr/>
          <p:nvPr userDrawn="1"/>
        </p:nvSpPr>
        <p:spPr>
          <a:xfrm rot="5400000">
            <a:off x="-2504251" y="3339001"/>
            <a:ext cx="5143502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 rot="5400000">
            <a:off x="-2439049" y="3249000"/>
            <a:ext cx="5143502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 userDrawn="1"/>
        </p:nvSpPr>
        <p:spPr>
          <a:xfrm rot="5400000">
            <a:off x="-2369251" y="3158999"/>
            <a:ext cx="5143502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957677" y="1553378"/>
            <a:ext cx="7227063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1893321" y="982871"/>
            <a:ext cx="5355773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0" y="2247071"/>
            <a:ext cx="9144000" cy="23638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478" y="2754982"/>
            <a:ext cx="7891463" cy="1348034"/>
          </a:xfrm>
        </p:spPr>
        <p:txBody>
          <a:bodyPr anchor="b">
            <a:noAutofit/>
          </a:bodyPr>
          <a:lstStyle>
            <a:lvl1pPr algn="ctr">
              <a:defRPr sz="8800" b="1" spc="0">
                <a:solidFill>
                  <a:schemeClr val="bg1"/>
                </a:solidFill>
                <a:latin typeface="Calibri" panose="020F0502020204030204" charset="0"/>
              </a:defRPr>
            </a:lvl1pPr>
          </a:lstStyle>
          <a:p>
            <a:endParaRPr lang="en-GB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56953" y="1266290"/>
            <a:ext cx="4228511" cy="672587"/>
          </a:xfrm>
        </p:spPr>
        <p:txBody>
          <a:bodyPr>
            <a:noAutofit/>
          </a:bodyPr>
          <a:lstStyle>
            <a:lvl1pPr marL="0" indent="0" algn="ctr">
              <a:buNone/>
              <a:defRPr sz="4400" b="1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2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8" name="PA_矩形 28"/>
          <p:cNvSpPr/>
          <p:nvPr userDrawn="1">
            <p:custDataLst>
              <p:tags r:id="rId2"/>
            </p:custDataLst>
          </p:nvPr>
        </p:nvSpPr>
        <p:spPr>
          <a:xfrm>
            <a:off x="-3" y="3438046"/>
            <a:ext cx="9144000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PA_矩形 32"/>
          <p:cNvSpPr/>
          <p:nvPr userDrawn="1">
            <p:custDataLst>
              <p:tags r:id="rId3"/>
            </p:custDataLst>
          </p:nvPr>
        </p:nvSpPr>
        <p:spPr>
          <a:xfrm>
            <a:off x="997024" y="1344962"/>
            <a:ext cx="7149947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11" name="PA_矩形 27"/>
          <p:cNvSpPr/>
          <p:nvPr userDrawn="1">
            <p:custDataLst>
              <p:tags r:id="rId4"/>
            </p:custDataLst>
          </p:nvPr>
        </p:nvSpPr>
        <p:spPr>
          <a:xfrm>
            <a:off x="1842002" y="2431159"/>
            <a:ext cx="5459996" cy="2013774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43939" y="1918817"/>
            <a:ext cx="4256116" cy="945374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 algn="ctr">
              <a:defRPr sz="5400" baseline="0">
                <a:solidFill>
                  <a:schemeClr val="accent1"/>
                </a:solidFill>
                <a:latin typeface="Calibri" panose="020F050202020403020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178" y="3339379"/>
            <a:ext cx="4949639" cy="665570"/>
          </a:xfrm>
        </p:spPr>
        <p:txBody>
          <a:bodyPr>
            <a:noAutofit/>
          </a:bodyPr>
          <a:lstStyle>
            <a:lvl1pPr marL="0" indent="0" algn="ctr">
              <a:buNone/>
              <a:defRPr lang="en-GB" altLang="en-US" sz="4000" kern="1200" baseline="0" dirty="0">
                <a:solidFill>
                  <a:schemeClr val="tx1"/>
                </a:solidFill>
                <a:latin typeface="Calibri" panose="020F0502020204030204" charset="0"/>
                <a:ea typeface="+mn-ea"/>
                <a:cs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2" grpId="0" bldLvl="0" animBg="1"/>
      <p:bldP spid="3" grpId="0" build="p">
        <p:tmplLst>
          <p:tmpl lvl="1">
            <p:tnLst>
              <p:par>
                <p:cTn presetID="16" presetClass="entr" presetSubtype="37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0292" y="150654"/>
            <a:ext cx="7104448" cy="578349"/>
          </a:xfrm>
        </p:spPr>
        <p:txBody>
          <a:bodyPr>
            <a:noAutofit/>
          </a:bodyPr>
          <a:lstStyle>
            <a:lvl1pPr>
              <a:defRPr lang="en-GB" sz="3200" b="1" kern="1200" baseline="0" dirty="0">
                <a:solidFill>
                  <a:schemeClr val="accent1"/>
                </a:solidFill>
                <a:latin typeface="Verdana" panose="020B0604030504040204" pitchFamily="34" charset="0"/>
                <a:ea typeface="楷体" panose="02010609060101010101" pitchFamily="49" charset="-122"/>
                <a:cs typeface="+mj-cs"/>
              </a:defRPr>
            </a:lvl1pPr>
          </a:lstStyle>
          <a:p>
            <a:r>
              <a:rPr lang="en-GB" dirty="0"/>
              <a:t>Happy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292" y="1060323"/>
            <a:ext cx="8584925" cy="5647023"/>
          </a:xfrm>
        </p:spPr>
        <p:txBody>
          <a:bodyPr>
            <a:normAutofit/>
          </a:bodyPr>
          <a:lstStyle>
            <a:lvl1pPr>
              <a:defRPr lang="zh-CN" altLang="en-US" sz="3000" kern="1200" baseline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Calibri" panose="020F050202020403020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Calibri" panose="020F050202020403020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Calibri" panose="020F050202020403020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Calibri" panose="020F050202020403020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grpSp>
        <p:nvGrpSpPr>
          <p:cNvPr id="13" name="组合 12"/>
          <p:cNvGrpSpPr/>
          <p:nvPr userDrawn="1"/>
        </p:nvGrpSpPr>
        <p:grpSpPr>
          <a:xfrm flipH="1">
            <a:off x="-353" y="150653"/>
            <a:ext cx="320645" cy="54000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9" name="标题 1"/>
          <p:cNvSpPr txBox="1"/>
          <p:nvPr userDrawn="1"/>
        </p:nvSpPr>
        <p:spPr>
          <a:xfrm>
            <a:off x="7473043" y="150654"/>
            <a:ext cx="1432174" cy="586832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  <a:cs typeface="+mj-cs"/>
              </a:defRPr>
            </a:lvl1pPr>
          </a:lstStyle>
          <a:p>
            <a:endParaRPr lang="en-GB" sz="2400" dirty="0">
              <a:solidFill>
                <a:schemeClr val="bg1"/>
              </a:solidFill>
              <a:latin typeface="Franklin Gothic Medium Cond" panose="020B0606030402020204" pitchFamily="34" charset="0"/>
              <a:cs typeface="Calibri" panose="020F050202020403020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489330" y="169953"/>
            <a:ext cx="1383506" cy="5397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8" name="PA_矩形 28"/>
          <p:cNvSpPr/>
          <p:nvPr userDrawn="1">
            <p:custDataLst>
              <p:tags r:id="rId2"/>
            </p:custDataLst>
          </p:nvPr>
        </p:nvSpPr>
        <p:spPr>
          <a:xfrm>
            <a:off x="-3" y="3438046"/>
            <a:ext cx="9144000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PA_矩形 32"/>
          <p:cNvSpPr/>
          <p:nvPr userDrawn="1">
            <p:custDataLst>
              <p:tags r:id="rId3"/>
            </p:custDataLst>
          </p:nvPr>
        </p:nvSpPr>
        <p:spPr>
          <a:xfrm>
            <a:off x="997024" y="1344962"/>
            <a:ext cx="7149947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11" name="PA_矩形 27"/>
          <p:cNvSpPr/>
          <p:nvPr userDrawn="1">
            <p:custDataLst>
              <p:tags r:id="rId4"/>
            </p:custDataLst>
          </p:nvPr>
        </p:nvSpPr>
        <p:spPr>
          <a:xfrm>
            <a:off x="1842002" y="2431159"/>
            <a:ext cx="5459996" cy="2013774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43939" y="1918817"/>
            <a:ext cx="4256116" cy="945374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 algn="ctr">
              <a:defRPr sz="5400" baseline="0">
                <a:solidFill>
                  <a:schemeClr val="accent1"/>
                </a:solidFill>
                <a:latin typeface="Bahnschrift Light SemiCondensed" panose="020B0502040204020203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178" y="3339379"/>
            <a:ext cx="4949639" cy="665570"/>
          </a:xfrm>
        </p:spPr>
        <p:txBody>
          <a:bodyPr>
            <a:noAutofit/>
          </a:bodyPr>
          <a:lstStyle>
            <a:lvl1pPr marL="0" indent="0" algn="ctr">
              <a:buNone/>
              <a:defRPr lang="en-GB" altLang="en-US" sz="4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2" grpId="0" bldLvl="0" animBg="1"/>
      <p:bldP spid="3" grpId="0" build="p">
        <p:tmplLst>
          <p:tmpl lvl="1">
            <p:tnLst>
              <p:par>
                <p:cTn presetID="16" presetClass="entr" presetSubtype="37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292" y="150654"/>
            <a:ext cx="8584925" cy="729670"/>
          </a:xfrm>
        </p:spPr>
        <p:txBody>
          <a:bodyPr/>
          <a:lstStyle>
            <a:lvl1pPr>
              <a:defRPr b="0" baseline="0"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292" y="1060323"/>
            <a:ext cx="8584925" cy="5121151"/>
          </a:xfrm>
        </p:spPr>
        <p:txBody>
          <a:bodyPr>
            <a:normAutofit/>
          </a:bodyPr>
          <a:lstStyle>
            <a:lvl1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3" name="组合 12"/>
          <p:cNvGrpSpPr/>
          <p:nvPr userDrawn="1"/>
        </p:nvGrpSpPr>
        <p:grpSpPr>
          <a:xfrm flipH="1">
            <a:off x="-352" y="150653"/>
            <a:ext cx="282401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-352" y="6678000"/>
            <a:ext cx="9144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 userDrawn="1"/>
        </p:nvSpPr>
        <p:spPr>
          <a:xfrm>
            <a:off x="-702" y="6498000"/>
            <a:ext cx="9144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 userDrawn="1"/>
        </p:nvSpPr>
        <p:spPr>
          <a:xfrm>
            <a:off x="-702" y="6318000"/>
            <a:ext cx="9144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169" y="121306"/>
            <a:ext cx="8443048" cy="6683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baseline="0">
                <a:solidFill>
                  <a:schemeClr val="accent1"/>
                </a:solidFill>
                <a:latin typeface="Calibri Light" panose="020F0302020204030204" pitchFamily="34" charset="0"/>
                <a:ea typeface="楷体" panose="02010609060101010101" pitchFamily="49" charset="-122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292" y="993913"/>
            <a:ext cx="8584925" cy="5187561"/>
          </a:xfrm>
        </p:spPr>
        <p:txBody>
          <a:bodyPr>
            <a:normAutofit/>
          </a:bodyPr>
          <a:lstStyle>
            <a:lvl1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7" name="矩形 6"/>
          <p:cNvSpPr/>
          <p:nvPr userDrawn="1"/>
        </p:nvSpPr>
        <p:spPr>
          <a:xfrm>
            <a:off x="156542" y="150654"/>
            <a:ext cx="238539" cy="6096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702" y="150654"/>
            <a:ext cx="9144702" cy="684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292" y="127935"/>
            <a:ext cx="8584925" cy="729670"/>
          </a:xfrm>
        </p:spPr>
        <p:txBody>
          <a:bodyPr>
            <a:normAutofit/>
          </a:bodyPr>
          <a:lstStyle>
            <a:lvl1pPr algn="ctr">
              <a:defRPr sz="40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292" y="1060323"/>
            <a:ext cx="8584925" cy="512115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6" name="矩形 15"/>
          <p:cNvSpPr/>
          <p:nvPr userDrawn="1"/>
        </p:nvSpPr>
        <p:spPr>
          <a:xfrm>
            <a:off x="-352" y="6678000"/>
            <a:ext cx="9144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 userDrawn="1"/>
        </p:nvSpPr>
        <p:spPr>
          <a:xfrm>
            <a:off x="-702" y="6498000"/>
            <a:ext cx="9144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 userDrawn="1"/>
        </p:nvSpPr>
        <p:spPr>
          <a:xfrm>
            <a:off x="-702" y="6318000"/>
            <a:ext cx="9144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291" y="152290"/>
            <a:ext cx="8584927" cy="7280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0290" y="1060323"/>
            <a:ext cx="4251710" cy="5121152"/>
          </a:xfrm>
        </p:spPr>
        <p:txBody>
          <a:bodyPr/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3509" y="1060323"/>
            <a:ext cx="4251710" cy="5121152"/>
          </a:xfrm>
        </p:spPr>
        <p:txBody>
          <a:bodyPr/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1" name="组合 10"/>
          <p:cNvGrpSpPr/>
          <p:nvPr userDrawn="1"/>
        </p:nvGrpSpPr>
        <p:grpSpPr>
          <a:xfrm flipH="1">
            <a:off x="-352" y="150653"/>
            <a:ext cx="282401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2" name="矩形 11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矩形 16"/>
          <p:cNvSpPr/>
          <p:nvPr userDrawn="1"/>
        </p:nvSpPr>
        <p:spPr>
          <a:xfrm>
            <a:off x="-352" y="6678000"/>
            <a:ext cx="9144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 userDrawn="1"/>
        </p:nvSpPr>
        <p:spPr>
          <a:xfrm>
            <a:off x="-702" y="6498000"/>
            <a:ext cx="9144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矩形 18"/>
          <p:cNvSpPr/>
          <p:nvPr userDrawn="1"/>
        </p:nvSpPr>
        <p:spPr>
          <a:xfrm>
            <a:off x="-702" y="6318000"/>
            <a:ext cx="9144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291" y="150654"/>
            <a:ext cx="8584927" cy="72967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0291" y="1021974"/>
            <a:ext cx="4251710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20290" y="1878971"/>
            <a:ext cx="4251710" cy="431069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53508" y="1021974"/>
            <a:ext cx="4251710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3508" y="1861925"/>
            <a:ext cx="4251710" cy="43277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3" name="组合 12"/>
          <p:cNvGrpSpPr/>
          <p:nvPr userDrawn="1"/>
        </p:nvGrpSpPr>
        <p:grpSpPr>
          <a:xfrm flipH="1">
            <a:off x="-352" y="150653"/>
            <a:ext cx="282401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-352" y="6678000"/>
            <a:ext cx="9144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 userDrawn="1"/>
        </p:nvSpPr>
        <p:spPr>
          <a:xfrm>
            <a:off x="-702" y="6498000"/>
            <a:ext cx="9144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 userDrawn="1"/>
        </p:nvSpPr>
        <p:spPr>
          <a:xfrm>
            <a:off x="-702" y="6318000"/>
            <a:ext cx="9144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291" y="150654"/>
            <a:ext cx="8584927" cy="729669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9" name="组合 8"/>
          <p:cNvGrpSpPr/>
          <p:nvPr userDrawn="1"/>
        </p:nvGrpSpPr>
        <p:grpSpPr>
          <a:xfrm flipH="1">
            <a:off x="-352" y="150653"/>
            <a:ext cx="282401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0" name="矩形 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-352" y="6678000"/>
            <a:ext cx="9144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-702" y="6498000"/>
            <a:ext cx="9144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>
            <a:off x="-702" y="6318000"/>
            <a:ext cx="9144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Survival</a:t>
            </a:r>
            <a:endParaRPr lang="en-GB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Book 5 Unit 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are the qualities of successful urban wildlife survivors? </a:t>
            </a:r>
            <a:endParaRPr lang="en-GB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Critical thinking </a:t>
            </a:r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1100446" y="2200861"/>
            <a:ext cx="1569028" cy="498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Resourceful</a:t>
            </a:r>
            <a:r>
              <a:rPr lang="en-US" altLang="zh-CN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3796600" y="2188458"/>
            <a:ext cx="1550800" cy="498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</a:t>
            </a:r>
            <a:r>
              <a:rPr lang="en-US" altLang="zh-CN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474526" y="2200861"/>
            <a:ext cx="1550800" cy="498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Adaptable</a:t>
            </a:r>
            <a:endParaRPr lang="zh-CN" alt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2" y="2869851"/>
            <a:ext cx="2478075" cy="245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215" r="257" b="-215"/>
          <a:stretch>
            <a:fillRect/>
          </a:stretch>
        </p:blipFill>
        <p:spPr>
          <a:xfrm>
            <a:off x="3344046" y="2870301"/>
            <a:ext cx="2455908" cy="245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内容占位符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93" y="2869851"/>
            <a:ext cx="2468467" cy="24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Critical thinking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Should we restrict urban development to protect wildlife in cities? </a:t>
            </a:r>
            <a:endParaRPr lang="zh-CN" altLang="en-US" sz="2400" dirty="0"/>
          </a:p>
        </p:txBody>
      </p:sp>
      <p:grpSp>
        <p:nvGrpSpPr>
          <p:cNvPr id="4" name="组合 3"/>
          <p:cNvGrpSpPr/>
          <p:nvPr/>
        </p:nvGrpSpPr>
        <p:grpSpPr>
          <a:xfrm>
            <a:off x="5657850" y="2042642"/>
            <a:ext cx="3165858" cy="3212674"/>
            <a:chOff x="7334250" y="2087869"/>
            <a:chExt cx="4024466" cy="4073764"/>
          </a:xfrm>
        </p:grpSpPr>
        <p:pic>
          <p:nvPicPr>
            <p:cNvPr id="5" name="图形 4" descr="雪中的冬木和一只狐狸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flipH="1">
              <a:off x="7334250" y="2593115"/>
              <a:ext cx="4024466" cy="3568518"/>
            </a:xfrm>
            <a:prstGeom prst="rect">
              <a:avLst/>
            </a:prstGeom>
          </p:spPr>
        </p:pic>
        <p:pic>
          <p:nvPicPr>
            <p:cNvPr id="6" name="图形 5" descr="一只红雀鸟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51097" y="2087869"/>
              <a:ext cx="1268394" cy="119825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32784" y="2457137"/>
            <a:ext cx="2104411" cy="2798179"/>
            <a:chOff x="835023" y="2466311"/>
            <a:chExt cx="2805881" cy="3730905"/>
          </a:xfrm>
        </p:grpSpPr>
        <p:pic>
          <p:nvPicPr>
            <p:cNvPr id="8" name="内容占位符 5" descr="女孩戴项链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24891" y="2466311"/>
              <a:ext cx="1116013" cy="3730905"/>
            </a:xfrm>
            <a:prstGeom prst="rect">
              <a:avLst/>
            </a:prstGeom>
          </p:spPr>
        </p:pic>
        <p:pic>
          <p:nvPicPr>
            <p:cNvPr id="9" name="图形 8" descr="拿着杯子的男人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5023" y="2593115"/>
              <a:ext cx="1594735" cy="3604101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3378417" y="4937063"/>
            <a:ext cx="195627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accent6"/>
                </a:solidFill>
              </a:rPr>
              <a:t>adapting</a:t>
            </a:r>
            <a:endParaRPr lang="zh-CN" altLang="en-US" sz="2700" b="1" dirty="0">
              <a:solidFill>
                <a:schemeClr val="accent6"/>
              </a:solidFill>
            </a:endParaRPr>
          </a:p>
        </p:txBody>
      </p:sp>
      <p:sp>
        <p:nvSpPr>
          <p:cNvPr id="12" name="箭头: 上弧形 11"/>
          <p:cNvSpPr/>
          <p:nvPr/>
        </p:nvSpPr>
        <p:spPr>
          <a:xfrm rot="10800000">
            <a:off x="2845205" y="4113783"/>
            <a:ext cx="3022697" cy="707762"/>
          </a:xfrm>
          <a:prstGeom prst="curved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3" name="箭头: 上弧形 12"/>
          <p:cNvSpPr/>
          <p:nvPr/>
        </p:nvSpPr>
        <p:spPr>
          <a:xfrm>
            <a:off x="2916555" y="2986293"/>
            <a:ext cx="3022697" cy="707762"/>
          </a:xfrm>
          <a:prstGeom prst="curved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67990" y="2347415"/>
            <a:ext cx="191982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accent6"/>
                </a:solidFill>
              </a:rPr>
              <a:t>sharing</a:t>
            </a:r>
            <a:endParaRPr lang="zh-CN" altLang="en-US" sz="2700" b="1" dirty="0">
              <a:solidFill>
                <a:schemeClr val="accent6"/>
              </a:solidFill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3511026" y="3549896"/>
            <a:ext cx="1833754" cy="707762"/>
          </a:xfrm>
          <a:prstGeom prst="cloud">
            <a:avLst/>
          </a:prstGeom>
          <a:solidFill>
            <a:srgbClr val="1C9C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3" grpId="0" bldLvl="0" animBg="1"/>
      <p:bldP spid="14" grpId="0"/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内容占位符 10" descr="建筑上挂着商铺的熊&#10;&#10;中度可信度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r="1" b="1"/>
          <a:stretch>
            <a:fillRect/>
          </a:stretch>
        </p:blipFill>
        <p:spPr>
          <a:xfrm>
            <a:off x="452753" y="857249"/>
            <a:ext cx="8691247" cy="5143499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857250"/>
            <a:ext cx="4064924" cy="51435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857251"/>
            <a:ext cx="455229" cy="24254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1" name="Group 20"/>
          <p:cNvGrpSpPr>
            <a:grpSpLocks noGrp="1" noRot="1" noChangeAspect="1" noMove="1" noResize="1" noUngrp="1"/>
          </p:cNvGrpSpPr>
          <p:nvPr/>
        </p:nvGrpSpPr>
        <p:grpSpPr>
          <a:xfrm>
            <a:off x="891540" y="912114"/>
            <a:ext cx="884225" cy="174722"/>
            <a:chOff x="1188720" y="73152"/>
            <a:chExt cx="1178966" cy="232963"/>
          </a:xfrm>
        </p:grpSpPr>
        <p:sp>
          <p:nvSpPr>
            <p:cNvPr id="22" name="Rectangle 64"/>
            <p:cNvSpPr/>
            <p:nvPr/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66"/>
            <p:cNvSpPr/>
            <p:nvPr/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64"/>
            <p:cNvSpPr/>
            <p:nvPr/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66"/>
            <p:cNvSpPr/>
            <p:nvPr/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64"/>
            <p:cNvSpPr/>
            <p:nvPr/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66"/>
            <p:cNvSpPr/>
            <p:nvPr/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64"/>
            <p:cNvSpPr/>
            <p:nvPr/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66"/>
            <p:cNvSpPr/>
            <p:nvPr/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64"/>
            <p:cNvSpPr/>
            <p:nvPr/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Rectangle 66"/>
            <p:cNvSpPr/>
            <p:nvPr/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ectangle 64"/>
            <p:cNvSpPr/>
            <p:nvPr/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66"/>
            <p:cNvSpPr/>
            <p:nvPr/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64"/>
            <p:cNvSpPr/>
            <p:nvPr/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66"/>
            <p:cNvSpPr/>
            <p:nvPr/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64"/>
            <p:cNvSpPr/>
            <p:nvPr/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66"/>
            <p:cNvSpPr/>
            <p:nvPr/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64"/>
            <p:cNvSpPr/>
            <p:nvPr/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66"/>
            <p:cNvSpPr/>
            <p:nvPr/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64"/>
            <p:cNvSpPr/>
            <p:nvPr/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66"/>
            <p:cNvSpPr/>
            <p:nvPr/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3282738"/>
            <a:ext cx="455229" cy="2718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文本框 9"/>
          <p:cNvSpPr txBox="1"/>
          <p:nvPr/>
        </p:nvSpPr>
        <p:spPr>
          <a:xfrm>
            <a:off x="631974" y="2814608"/>
            <a:ext cx="3158261" cy="23897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400" b="1" dirty="0">
                <a:solidFill>
                  <a:schemeClr val="bg1"/>
                </a:solidFill>
              </a:rPr>
              <a:t>“Each and every animal on earth has as much right to be here as you and me.”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b="1" dirty="0">
                <a:solidFill>
                  <a:schemeClr val="bg1"/>
                </a:solidFill>
              </a:rPr>
              <a:t>– Anthony Douglas Williams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08843" y="5204378"/>
            <a:ext cx="3181392" cy="553085"/>
          </a:xfrm>
          <a:prstGeom prst="rect">
            <a:avLst/>
          </a:prstGeom>
          <a:solidFill>
            <a:srgbClr val="F0A22E"/>
          </a:solidFill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Survive and thrive!</a:t>
            </a:r>
            <a:endParaRPr lang="zh-CN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points – Para. 1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0292" y="1602685"/>
            <a:ext cx="8584925" cy="4179857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遇到问题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dirty="0"/>
              <a:t>__________ (</a:t>
            </a:r>
            <a:r>
              <a:rPr lang="en-GB" altLang="zh-CN" sz="2400" dirty="0">
                <a:hlinkClick r:id="" action="ppaction://noaction"/>
              </a:rPr>
              <a:t>spot</a:t>
            </a:r>
            <a:r>
              <a:rPr lang="en-GB" altLang="zh-CN" sz="2400" dirty="0"/>
              <a:t>) the car with its window left open, the ___</a:t>
            </a:r>
            <a:r>
              <a:rPr lang="en-US" altLang="zh-CN" sz="2400" dirty="0"/>
              <a:t>__</a:t>
            </a:r>
            <a:r>
              <a:rPr lang="en-GB" altLang="zh-CN" sz="2400" dirty="0"/>
              <a:t>___ (greed) thief didn’t hesitate.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dirty="0"/>
              <a:t>= </a:t>
            </a:r>
            <a:r>
              <a:rPr lang="en-GB" altLang="zh-CN" sz="2400" b="1" dirty="0">
                <a:solidFill>
                  <a:srgbClr val="C00000"/>
                </a:solidFill>
              </a:rPr>
              <a:t>When he spotted</a:t>
            </a:r>
            <a:r>
              <a:rPr lang="en-GB" altLang="zh-CN" sz="2400" dirty="0"/>
              <a:t> the car…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立刻；马上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逃离；逃避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犯罪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无力做某事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dirty="0"/>
              <a:t>Once almost _________ (hear) of, scenes like this one in Cape Town are now common all over the world.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dirty="0"/>
              <a:t>= Once </a:t>
            </a:r>
            <a:r>
              <a:rPr lang="en-GB" altLang="zh-CN" sz="2400" b="1" dirty="0">
                <a:solidFill>
                  <a:srgbClr val="C00000"/>
                </a:solidFill>
              </a:rPr>
              <a:t>they were unheard of</a:t>
            </a:r>
            <a:r>
              <a:rPr lang="en-GB" altLang="zh-CN" sz="2400" dirty="0"/>
              <a:t>, …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控制；接管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3985260" y="1602685"/>
            <a:ext cx="4919956" cy="430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encounter a problem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br>
              <a:rPr lang="en-GB" altLang="zh-CN" sz="2400" b="1" dirty="0">
                <a:solidFill>
                  <a:srgbClr val="C00000"/>
                </a:solidFill>
              </a:rPr>
            </a:b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within seconds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run away 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commit a crime 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be powerless to do </a:t>
            </a:r>
            <a:r>
              <a:rPr lang="en-GB" altLang="zh-CN" sz="2400" b="1" dirty="0" err="1">
                <a:solidFill>
                  <a:srgbClr val="C00000"/>
                </a:solidFill>
              </a:rPr>
              <a:t>sth</a:t>
            </a:r>
            <a:r>
              <a:rPr lang="en-GB" altLang="zh-CN" sz="2400" b="1" dirty="0">
                <a:solidFill>
                  <a:srgbClr val="C00000"/>
                </a:solidFill>
              </a:rPr>
              <a:t>.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br>
              <a:rPr lang="en-GB" altLang="zh-CN" sz="2400" b="1" dirty="0">
                <a:solidFill>
                  <a:srgbClr val="C00000"/>
                </a:solidFill>
              </a:rPr>
            </a:b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take over</a:t>
            </a:r>
            <a:endParaRPr lang="en-GB" altLang="zh-CN" sz="2400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482" y="1897449"/>
            <a:ext cx="13182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charset="0"/>
              </a:rPr>
              <a:t>Spotting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charset="0"/>
              </a:rPr>
              <a:t> 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01162" y="1897448"/>
            <a:ext cx="10515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charset="0"/>
              </a:rPr>
              <a:t>greedy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95382" y="4336734"/>
            <a:ext cx="12509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charset="0"/>
              </a:rPr>
              <a:t>unheard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points – Para. 2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0292" y="1602685"/>
            <a:ext cx="8584925" cy="4179857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GB" altLang="zh-CN" sz="2400" dirty="0"/>
              <a:t>Most of us would ________ (</a:t>
            </a:r>
            <a:r>
              <a:rPr lang="zh-CN" altLang="en-US" sz="2400" dirty="0"/>
              <a:t>假定；认为</a:t>
            </a:r>
            <a:r>
              <a:rPr lang="en-GB" altLang="zh-CN" sz="2400" dirty="0"/>
              <a:t>) that urban development and climate change are responsible for _______ the animals ______ (</a:t>
            </a:r>
            <a:r>
              <a:rPr lang="zh-CN" altLang="en-US" sz="2400" dirty="0"/>
              <a:t>把</a:t>
            </a:r>
            <a:r>
              <a:rPr lang="en-US" altLang="zh-CN" sz="2400" dirty="0"/>
              <a:t>……</a:t>
            </a:r>
            <a:r>
              <a:rPr lang="zh-CN" altLang="en-US" sz="2400" dirty="0"/>
              <a:t>赶出</a:t>
            </a:r>
            <a:r>
              <a:rPr lang="en-GB" altLang="zh-CN" sz="2400" dirty="0"/>
              <a:t>) their habitats.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无论这有多么真实可信，</a:t>
            </a:r>
            <a:r>
              <a:rPr lang="en-US" altLang="zh-CN" sz="2400" dirty="0"/>
              <a:t>……</a:t>
            </a:r>
            <a:endParaRPr lang="en-US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dirty="0"/>
              <a:t>____ we humans _________ have moved into their _______ (</a:t>
            </a:r>
            <a:r>
              <a:rPr lang="zh-CN" altLang="en-US" sz="2400" dirty="0"/>
              <a:t>领地</a:t>
            </a:r>
            <a:r>
              <a:rPr lang="en-GB" altLang="zh-CN" sz="2400" dirty="0"/>
              <a:t>).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无论它们走到哪里，</a:t>
            </a:r>
            <a:r>
              <a:rPr lang="en-US" altLang="zh-CN" sz="2400" dirty="0"/>
              <a:t>……</a:t>
            </a:r>
            <a:endParaRPr lang="en-US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挡住去路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别无选择，只能</a:t>
            </a:r>
            <a:r>
              <a:rPr lang="en-US" altLang="zh-CN" sz="2400" dirty="0"/>
              <a:t>……</a:t>
            </a:r>
            <a:endParaRPr lang="en-US" altLang="zh-CN" sz="2400" dirty="0"/>
          </a:p>
          <a:p>
            <a:pPr marL="0" indent="0">
              <a:spcBef>
                <a:spcPts val="200"/>
              </a:spcBef>
              <a:buNone/>
            </a:pP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endParaRPr lang="en-US" altLang="zh-CN" sz="2400" dirty="0"/>
          </a:p>
          <a:p>
            <a:pPr marL="0" indent="0">
              <a:spcBef>
                <a:spcPts val="200"/>
              </a:spcBef>
              <a:buNone/>
            </a:pP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4351021" y="2624361"/>
            <a:ext cx="4554196" cy="185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However true this is, …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Wherever they go,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GB" altLang="zh-CN" sz="2400" b="1" dirty="0">
                <a:solidFill>
                  <a:srgbClr val="C00000"/>
                </a:solidFill>
              </a:rPr>
              <a:t>…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in one’s way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have no choice but </a:t>
            </a:r>
            <a:r>
              <a:rPr lang="en-GB" altLang="zh-CN" sz="2400" b="1" dirty="0">
                <a:solidFill>
                  <a:srgbClr val="0070C0"/>
                </a:solidFill>
              </a:rPr>
              <a:t>to</a:t>
            </a:r>
            <a:r>
              <a:rPr lang="en-GB" altLang="zh-CN" sz="2400" b="1" dirty="0">
                <a:solidFill>
                  <a:srgbClr val="C00000"/>
                </a:solidFill>
              </a:rPr>
              <a:t> do</a:t>
            </a:r>
            <a:endParaRPr lang="en-GB" altLang="zh-CN" sz="2400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9179" y="1566623"/>
            <a:ext cx="114109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noProof="0" dirty="0">
                <a:solidFill>
                  <a:srgbClr val="C00000"/>
                </a:solidFill>
                <a:cs typeface="Calibri" panose="020F0502020204030204" charset="0"/>
              </a:rPr>
              <a:t>assume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575" y="1906021"/>
            <a:ext cx="117919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charset="0"/>
              </a:rPr>
              <a:t>pushing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9309" y="2927034"/>
            <a:ext cx="56959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charset="0"/>
              </a:rPr>
              <a:t>It’s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14565" y="1896320"/>
            <a:ext cx="94551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charset="0"/>
              </a:rPr>
              <a:t>out of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01758" y="2927033"/>
            <a:ext cx="136663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>
                <a:solidFill>
                  <a:srgbClr val="C00000"/>
                </a:solidFill>
                <a:cs typeface="Calibri" panose="020F0502020204030204" charset="0"/>
              </a:rPr>
              <a:t>who/that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54658" y="2927033"/>
            <a:ext cx="136663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>
                <a:solidFill>
                  <a:srgbClr val="C00000"/>
                </a:solidFill>
                <a:cs typeface="Calibri" panose="020F0502020204030204" charset="0"/>
              </a:rPr>
              <a:t>territory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points – Para. 3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0292" y="1602685"/>
            <a:ext cx="8584925" cy="4179857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zh-CN" altLang="en-US" sz="2400" spc="-150" dirty="0"/>
              <a:t>为动物提供越来越有吸引力的空间 </a:t>
            </a:r>
            <a:endParaRPr lang="en-GB" altLang="zh-CN" sz="2400" spc="-150" dirty="0"/>
          </a:p>
          <a:p>
            <a:pPr marL="0" indent="0">
              <a:spcBef>
                <a:spcPts val="200"/>
              </a:spcBef>
              <a:buNone/>
            </a:pPr>
            <a:br>
              <a:rPr lang="en-US" altLang="zh-CN" sz="2400" dirty="0"/>
            </a:b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翻译：</a:t>
            </a:r>
            <a:r>
              <a:rPr lang="zh-CN" altLang="en-US" sz="2400" dirty="0"/>
              <a:t>这些新来者</a:t>
            </a:r>
            <a:r>
              <a:rPr lang="zh-CN" altLang="en-US" sz="2400" b="1" dirty="0">
                <a:solidFill>
                  <a:srgbClr val="C00000"/>
                </a:solidFill>
              </a:rPr>
              <a:t>远离天敌</a:t>
            </a:r>
            <a:r>
              <a:rPr lang="zh-CN" altLang="en-US" sz="2400" dirty="0"/>
              <a:t>，在新的城市生活中</a:t>
            </a:r>
            <a:r>
              <a:rPr lang="zh-CN" altLang="en-US" sz="2400" b="1" dirty="0">
                <a:solidFill>
                  <a:srgbClr val="C00000"/>
                </a:solidFill>
              </a:rPr>
              <a:t>茁壮成长</a:t>
            </a:r>
            <a:r>
              <a:rPr lang="zh-CN" altLang="en-US" sz="2400" dirty="0"/>
              <a:t>。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b="1" dirty="0">
                <a:solidFill>
                  <a:srgbClr val="C00000"/>
                </a:solidFill>
              </a:rPr>
              <a:t>Out of reach </a:t>
            </a:r>
            <a:r>
              <a:rPr lang="en-GB" altLang="zh-CN" sz="2400" dirty="0"/>
              <a:t>from many of their natural </a:t>
            </a:r>
            <a:r>
              <a:rPr lang="en-GB" altLang="zh-CN" sz="2400" b="1" dirty="0">
                <a:solidFill>
                  <a:srgbClr val="C00000"/>
                </a:solidFill>
              </a:rPr>
              <a:t>predators</a:t>
            </a:r>
            <a:r>
              <a:rPr lang="en-GB" altLang="zh-CN" sz="2400" dirty="0"/>
              <a:t>, these newcomers often </a:t>
            </a:r>
            <a:r>
              <a:rPr lang="en-GB" altLang="zh-CN" sz="2400" b="1" dirty="0">
                <a:solidFill>
                  <a:srgbClr val="C00000"/>
                </a:solidFill>
              </a:rPr>
              <a:t>flourish</a:t>
            </a:r>
            <a:r>
              <a:rPr lang="en-GB" altLang="zh-CN" sz="2400" dirty="0"/>
              <a:t> in their new city lives.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dirty="0"/>
              <a:t>= </a:t>
            </a:r>
            <a:r>
              <a:rPr lang="en-GB" altLang="zh-CN" sz="2400" b="1" dirty="0">
                <a:solidFill>
                  <a:srgbClr val="C00000"/>
                </a:solidFill>
              </a:rPr>
              <a:t>Because they are out of reach</a:t>
            </a:r>
            <a:r>
              <a:rPr lang="en-GB" altLang="zh-CN" sz="2400" dirty="0"/>
              <a:t>…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在建设中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扔掉剩饭剩菜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4919912" y="1602685"/>
            <a:ext cx="4074234" cy="287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offer </a:t>
            </a:r>
            <a:r>
              <a:rPr lang="en-GB" altLang="zh-CN" sz="2400" b="1" dirty="0">
                <a:solidFill>
                  <a:srgbClr val="0070C0"/>
                </a:solidFill>
              </a:rPr>
              <a:t>increasingly</a:t>
            </a:r>
            <a:r>
              <a:rPr lang="en-GB" altLang="zh-CN" sz="2400" b="1" dirty="0">
                <a:solidFill>
                  <a:srgbClr val="C00000"/>
                </a:solidFill>
              </a:rPr>
              <a:t> appealing spaces to animals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br>
              <a:rPr lang="en-GB" altLang="zh-CN" sz="2400" b="1" dirty="0">
                <a:solidFill>
                  <a:srgbClr val="C00000"/>
                </a:solidFill>
              </a:rPr>
            </a:b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under construction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throw away leftovers</a:t>
            </a:r>
            <a:endParaRPr lang="en-GB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points – Para. 4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0292" y="1602685"/>
            <a:ext cx="8755128" cy="4179857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对</a:t>
            </a:r>
            <a:r>
              <a:rPr lang="en-US" altLang="zh-CN" sz="2400" dirty="0"/>
              <a:t>……</a:t>
            </a:r>
            <a:r>
              <a:rPr lang="zh-CN" altLang="en-US" sz="2400" dirty="0"/>
              <a:t>至关重要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dirty="0"/>
              <a:t>There is evidence ______ urban raccoons are more intelligent than their wild cousins, …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解决；算出；理解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打开垃圾箱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在野外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改变某人的生活习惯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适应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b="1" dirty="0">
                <a:solidFill>
                  <a:schemeClr val="accent1">
                    <a:lumMod val="75000"/>
                  </a:schemeClr>
                </a:solidFill>
              </a:rPr>
              <a:t>Although naturally active at night, </a:t>
            </a:r>
            <a:r>
              <a:rPr lang="en-GB" altLang="zh-CN" sz="2400" dirty="0"/>
              <a:t>urban foxes come out in daylight…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dirty="0"/>
              <a:t>= Although </a:t>
            </a:r>
            <a:r>
              <a:rPr lang="en-GB" altLang="zh-CN" sz="2400" b="1" dirty="0">
                <a:solidFill>
                  <a:srgbClr val="C00000"/>
                </a:solidFill>
              </a:rPr>
              <a:t>they are </a:t>
            </a:r>
            <a:r>
              <a:rPr lang="en-GB" altLang="zh-CN" sz="2400" dirty="0"/>
              <a:t>naturally active at night,…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从垃圾中品尝多元文化的美食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b="1" dirty="0">
                <a:solidFill>
                  <a:srgbClr val="7030A0"/>
                </a:solidFill>
              </a:rPr>
              <a:t>提供的；供出售的</a:t>
            </a:r>
            <a:endParaRPr lang="en-GB" altLang="zh-CN" sz="2400" b="1" dirty="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34840" y="1602685"/>
            <a:ext cx="4470377" cy="430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be crucial to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br>
              <a:rPr lang="en-GB" altLang="zh-CN" sz="2400" b="1" dirty="0">
                <a:solidFill>
                  <a:srgbClr val="C00000"/>
                </a:solidFill>
              </a:rPr>
            </a:b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figure out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open rubbish bins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in </a:t>
            </a:r>
            <a:r>
              <a:rPr lang="en-GB" altLang="zh-CN" sz="2400" b="1" dirty="0">
                <a:solidFill>
                  <a:srgbClr val="0070C0"/>
                </a:solidFill>
              </a:rPr>
              <a:t>the</a:t>
            </a:r>
            <a:r>
              <a:rPr lang="en-GB" altLang="zh-CN" sz="2400" b="1" dirty="0">
                <a:solidFill>
                  <a:srgbClr val="C00000"/>
                </a:solidFill>
              </a:rPr>
              <a:t> wild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change sb.’s living habits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fit in with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0070C0"/>
                </a:solidFill>
              </a:rPr>
              <a:t>get a taste for </a:t>
            </a:r>
            <a:r>
              <a:rPr lang="en-GB" altLang="zh-CN" sz="2400" b="1" dirty="0">
                <a:solidFill>
                  <a:srgbClr val="C00000"/>
                </a:solidFill>
              </a:rPr>
              <a:t>the multicultural cuisine </a:t>
            </a:r>
            <a:r>
              <a:rPr lang="en-GB" altLang="zh-CN" sz="2400" b="1" dirty="0">
                <a:solidFill>
                  <a:srgbClr val="7030A0"/>
                </a:solidFill>
              </a:rPr>
              <a:t>on offer </a:t>
            </a:r>
            <a:r>
              <a:rPr lang="en-GB" altLang="zh-CN" sz="2400" b="1" dirty="0">
                <a:solidFill>
                  <a:srgbClr val="C00000"/>
                </a:solidFill>
              </a:rPr>
              <a:t>from the garbage</a:t>
            </a:r>
            <a:endParaRPr lang="en-GB" altLang="zh-CN" sz="2400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0139" y="1917143"/>
            <a:ext cx="7080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noProof="0" dirty="0">
                <a:solidFill>
                  <a:srgbClr val="C00000"/>
                </a:solidFill>
                <a:cs typeface="Calibri" panose="020F0502020204030204" charset="0"/>
              </a:rPr>
              <a:t>that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points – Para. 4-5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GB" altLang="zh-CN" sz="2400" b="1" dirty="0">
                <a:solidFill>
                  <a:schemeClr val="accent1">
                    <a:lumMod val="75000"/>
                  </a:schemeClr>
                </a:solidFill>
              </a:rPr>
              <a:t>lamb kebabs /</a:t>
            </a:r>
            <a:r>
              <a:rPr lang="en-GB" altLang="zh-CN" sz="2400" b="1" dirty="0" err="1">
                <a:solidFill>
                  <a:schemeClr val="accent1">
                    <a:lumMod val="75000"/>
                  </a:schemeClr>
                </a:solidFill>
              </a:rPr>
              <a:t>kɪ'bæb</a:t>
            </a:r>
            <a:r>
              <a:rPr lang="en-GB" altLang="zh-CN" sz="24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en-GB" altLang="zh-C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b="1" dirty="0">
                <a:solidFill>
                  <a:schemeClr val="accent1">
                    <a:lumMod val="75000"/>
                  </a:schemeClr>
                </a:solidFill>
              </a:rPr>
              <a:t>garlic bread</a:t>
            </a:r>
            <a:endParaRPr lang="en-GB" altLang="zh-C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区分</a:t>
            </a:r>
            <a:r>
              <a:rPr lang="en-US" altLang="zh-CN" sz="2400" dirty="0"/>
              <a:t>……</a:t>
            </a:r>
            <a:endParaRPr lang="en-US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撞到</a:t>
            </a:r>
            <a:r>
              <a:rPr lang="en-US" altLang="zh-CN" sz="2400" dirty="0"/>
              <a:t>……</a:t>
            </a:r>
            <a:r>
              <a:rPr lang="zh-CN" altLang="en-US" sz="2400" dirty="0"/>
              <a:t>上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以</a:t>
            </a:r>
            <a:r>
              <a:rPr lang="en-US" altLang="zh-CN" sz="2400" dirty="0"/>
              <a:t>……</a:t>
            </a:r>
            <a:r>
              <a:rPr lang="zh-CN" altLang="en-US" sz="2400" dirty="0"/>
              <a:t>的速度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死于撞击窗户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b="1" dirty="0">
                <a:solidFill>
                  <a:schemeClr val="accent1">
                    <a:lumMod val="75000"/>
                  </a:schemeClr>
                </a:solidFill>
              </a:rPr>
              <a:t>impact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400" b="1" dirty="0">
                <a:solidFill>
                  <a:schemeClr val="accent1">
                    <a:lumMod val="75000"/>
                  </a:schemeClr>
                </a:solidFill>
              </a:rPr>
              <a:t>n.</a:t>
            </a:r>
            <a:endParaRPr lang="en-GB" altLang="zh-C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b="1" dirty="0">
                <a:solidFill>
                  <a:schemeClr val="accent1">
                    <a:lumMod val="75000"/>
                  </a:schemeClr>
                </a:solidFill>
              </a:rPr>
              <a:t>Translate:</a:t>
            </a:r>
            <a:r>
              <a:rPr lang="en-GB" altLang="zh-CN" sz="2400" dirty="0"/>
              <a:t> __________ (shock), these deaths __________ (</a:t>
            </a:r>
            <a:r>
              <a:rPr lang="zh-CN" altLang="en-US" sz="2400" dirty="0"/>
              <a:t>总计，共计；相当于</a:t>
            </a:r>
            <a:r>
              <a:rPr lang="en-GB" altLang="zh-CN" sz="2400" dirty="0"/>
              <a:t>) around ten percent of the total US bird population.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令人震惊的是，这些死亡的数量相当于占了美国鸟类总数的</a:t>
            </a:r>
            <a:r>
              <a:rPr lang="en-US" altLang="zh-CN" sz="2400" dirty="0"/>
              <a:t>10%</a:t>
            </a:r>
            <a:r>
              <a:rPr lang="zh-CN" altLang="en-US" sz="2400" dirty="0"/>
              <a:t>左右。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endParaRPr lang="en-GB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3878580" y="1602685"/>
            <a:ext cx="5026637" cy="256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zh-CN" altLang="en-US" sz="2400" b="1" dirty="0">
                <a:solidFill>
                  <a:srgbClr val="C00000"/>
                </a:solidFill>
              </a:rPr>
              <a:t>羊肉串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zh-CN" altLang="en-US" sz="2400" b="1" dirty="0">
                <a:solidFill>
                  <a:srgbClr val="C00000"/>
                </a:solidFill>
              </a:rPr>
              <a:t>蒜蓉面包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distinguish between…and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crash into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at speeds of/at a speech of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die from window </a:t>
            </a:r>
            <a:r>
              <a:rPr lang="en-GB" altLang="zh-CN" sz="2400" b="1" dirty="0">
                <a:solidFill>
                  <a:srgbClr val="0070C0"/>
                </a:solidFill>
              </a:rPr>
              <a:t>impacts</a:t>
            </a:r>
            <a:endParaRPr lang="en-GB" altLang="zh-CN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dirty="0"/>
              <a:t>the act of one object </a:t>
            </a:r>
            <a:r>
              <a:rPr lang="en-GB" altLang="zh-CN" sz="2400" b="1" dirty="0">
                <a:solidFill>
                  <a:srgbClr val="C00000"/>
                </a:solidFill>
              </a:rPr>
              <a:t>hitting</a:t>
            </a:r>
            <a:r>
              <a:rPr lang="en-GB" altLang="zh-CN" sz="2400" dirty="0"/>
              <a:t> another</a:t>
            </a:r>
            <a:endParaRPr lang="en-GB" altLang="zh-CN" sz="2400" dirty="0"/>
          </a:p>
        </p:txBody>
      </p:sp>
      <p:sp>
        <p:nvSpPr>
          <p:cNvPr id="7" name="矩形 6"/>
          <p:cNvSpPr/>
          <p:nvPr/>
        </p:nvSpPr>
        <p:spPr>
          <a:xfrm>
            <a:off x="1704229" y="4005023"/>
            <a:ext cx="153098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noProof="0" dirty="0">
                <a:solidFill>
                  <a:srgbClr val="C00000"/>
                </a:solidFill>
                <a:cs typeface="Calibri" panose="020F0502020204030204" charset="0"/>
              </a:rPr>
              <a:t>Shockingly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18253" y="4005022"/>
            <a:ext cx="15163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noProof="0" dirty="0">
                <a:solidFill>
                  <a:srgbClr val="C00000"/>
                </a:solidFill>
                <a:cs typeface="Calibri" panose="020F0502020204030204" charset="0"/>
              </a:rPr>
              <a:t>amount to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points – Para. 5-6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0292" y="1602685"/>
            <a:ext cx="8584925" cy="4152446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翻译：</a:t>
            </a:r>
            <a:r>
              <a:rPr lang="zh-CN" altLang="en-US" sz="2400" dirty="0"/>
              <a:t>这些鸟</a:t>
            </a:r>
            <a:r>
              <a:rPr lang="zh-CN" altLang="en-US" sz="2400" b="1" dirty="0">
                <a:solidFill>
                  <a:srgbClr val="C00000"/>
                </a:solidFill>
              </a:rPr>
              <a:t>还没有改变</a:t>
            </a:r>
            <a:r>
              <a:rPr lang="zh-CN" altLang="en-US" sz="2400" dirty="0"/>
              <a:t>它们的迁徙路线，它们要</a:t>
            </a:r>
            <a:r>
              <a:rPr lang="zh-CN" altLang="en-US" sz="2400" b="1" dirty="0">
                <a:solidFill>
                  <a:srgbClr val="C00000"/>
                </a:solidFill>
              </a:rPr>
              <a:t>穿过</a:t>
            </a:r>
            <a:r>
              <a:rPr lang="zh-CN" altLang="en-US" sz="2400" dirty="0"/>
              <a:t>高楼林立的城市。 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dirty="0"/>
              <a:t>These birds </a:t>
            </a:r>
            <a:r>
              <a:rPr lang="en-GB" altLang="zh-CN" sz="2400" b="1" dirty="0">
                <a:solidFill>
                  <a:srgbClr val="C00000"/>
                </a:solidFill>
              </a:rPr>
              <a:t>have yet to change</a:t>
            </a:r>
            <a:r>
              <a:rPr lang="en-GB" altLang="zh-CN" sz="2400" dirty="0"/>
              <a:t> their </a:t>
            </a:r>
            <a:r>
              <a:rPr lang="en-GB" altLang="zh-CN" sz="2400" b="1" dirty="0">
                <a:solidFill>
                  <a:srgbClr val="0070C0"/>
                </a:solidFill>
              </a:rPr>
              <a:t>migratory</a:t>
            </a:r>
            <a:r>
              <a:rPr lang="en-GB" altLang="zh-CN" sz="2400" dirty="0"/>
              <a:t> routes </a:t>
            </a:r>
            <a:r>
              <a:rPr lang="en-GB" altLang="zh-CN" sz="2400" b="1" dirty="0">
                <a:solidFill>
                  <a:srgbClr val="C00000"/>
                </a:solidFill>
              </a:rPr>
              <a:t>that</a:t>
            </a:r>
            <a:r>
              <a:rPr lang="en-GB" altLang="zh-CN" sz="2400" dirty="0"/>
              <a:t> take them </a:t>
            </a:r>
            <a:r>
              <a:rPr lang="en-GB" altLang="zh-CN" sz="2400" b="1" dirty="0">
                <a:solidFill>
                  <a:srgbClr val="C00000"/>
                </a:solidFill>
              </a:rPr>
              <a:t>through</a:t>
            </a:r>
            <a:r>
              <a:rPr lang="en-GB" altLang="zh-CN" sz="2400" dirty="0"/>
              <a:t> cities with </a:t>
            </a:r>
            <a:r>
              <a:rPr lang="en-GB" altLang="zh-CN" sz="2400" b="1" dirty="0">
                <a:solidFill>
                  <a:srgbClr val="C00000"/>
                </a:solidFill>
              </a:rPr>
              <a:t>high-rise buildings</a:t>
            </a:r>
            <a:r>
              <a:rPr lang="en-GB" altLang="zh-CN" sz="2400" dirty="0"/>
              <a:t>.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US" altLang="zh-CN" sz="2400" dirty="0"/>
              <a:t>____________________ (</a:t>
            </a:r>
            <a:r>
              <a:rPr lang="zh-CN" altLang="en-US" sz="2400" dirty="0"/>
              <a:t>无论它们如何适应</a:t>
            </a:r>
            <a:r>
              <a:rPr lang="en-US" altLang="zh-CN" sz="2400" dirty="0"/>
              <a:t>)</a:t>
            </a:r>
            <a:r>
              <a:rPr lang="en-GB" altLang="zh-CN" sz="2400" dirty="0"/>
              <a:t> our ways of urban living, it’s important that we ________</a:t>
            </a:r>
            <a:r>
              <a:rPr lang="en-US" altLang="zh-CN" sz="2400" dirty="0"/>
              <a:t>___</a:t>
            </a:r>
            <a:r>
              <a:rPr lang="en-GB" altLang="zh-CN" sz="2400" dirty="0"/>
              <a:t>_______________ (</a:t>
            </a:r>
            <a:r>
              <a:rPr lang="zh-CN" altLang="en-US" sz="2400" dirty="0"/>
              <a:t>更好的了解</a:t>
            </a:r>
            <a:r>
              <a:rPr lang="en-US" altLang="zh-CN" sz="2400" dirty="0"/>
              <a:t>……</a:t>
            </a:r>
            <a:r>
              <a:rPr lang="en-GB" altLang="zh-CN" sz="2400" dirty="0"/>
              <a:t>) and even learn to appreciate our wild neighbours.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为</a:t>
            </a:r>
            <a:r>
              <a:rPr lang="en-US" altLang="zh-CN" sz="2400" dirty="0"/>
              <a:t>……</a:t>
            </a:r>
            <a:r>
              <a:rPr lang="zh-CN" altLang="en-US" sz="2400" dirty="0"/>
              <a:t>做准备；趋向于；期望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不管这些物种进入我们城市的原因是什么，</a:t>
            </a:r>
            <a:r>
              <a:rPr lang="en-US" altLang="zh-CN" sz="2400" dirty="0"/>
              <a:t>……</a:t>
            </a:r>
            <a:endParaRPr lang="en-US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b="1" dirty="0">
                <a:solidFill>
                  <a:srgbClr val="C00000"/>
                </a:solidFill>
              </a:rPr>
              <a:t>Whatever</a:t>
            </a:r>
            <a:r>
              <a:rPr lang="en-GB" altLang="zh-CN" sz="2400" dirty="0"/>
              <a:t> the reasons behind these species entering our cities, …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一种方式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endParaRPr lang="en-GB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4284875" y="4298578"/>
            <a:ext cx="4494267" cy="149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altLang="zh-CN" sz="2400" b="1" dirty="0">
                <a:solidFill>
                  <a:srgbClr val="C00000"/>
                </a:solidFill>
              </a:rPr>
              <a:t>look towards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</a:rPr>
              <a:t>sth</a:t>
            </a:r>
            <a:r>
              <a:rPr lang="en-US" altLang="zh-CN" sz="2400" b="1" dirty="0">
                <a:solidFill>
                  <a:srgbClr val="C00000"/>
                </a:solidFill>
              </a:rPr>
              <a:t>./doing </a:t>
            </a:r>
            <a:r>
              <a:rPr lang="en-US" altLang="zh-CN" sz="2400" b="1" dirty="0" err="1">
                <a:solidFill>
                  <a:srgbClr val="C00000"/>
                </a:solidFill>
              </a:rPr>
              <a:t>sth</a:t>
            </a:r>
            <a:r>
              <a:rPr lang="en-US" altLang="zh-CN" sz="2400" b="1" dirty="0">
                <a:solidFill>
                  <a:srgbClr val="C00000"/>
                </a:solidFill>
              </a:rPr>
              <a:t>.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a means of</a:t>
            </a:r>
            <a:endParaRPr lang="en-GB" altLang="zh-CN" sz="2400" dirty="0"/>
          </a:p>
        </p:txBody>
      </p:sp>
      <p:sp>
        <p:nvSpPr>
          <p:cNvPr id="7" name="矩形 6"/>
          <p:cNvSpPr/>
          <p:nvPr/>
        </p:nvSpPr>
        <p:spPr>
          <a:xfrm>
            <a:off x="3992879" y="3625705"/>
            <a:ext cx="390715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altLang="zh-CN" sz="2400" b="1" kern="0" dirty="0">
                <a:solidFill>
                  <a:srgbClr val="C00000"/>
                </a:solidFill>
                <a:cs typeface="Calibri" panose="020F0502020204030204" charset="0"/>
              </a:rPr>
              <a:t>get a better understanding of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3860" y="3270669"/>
            <a:ext cx="310451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noProof="0" dirty="0">
                <a:solidFill>
                  <a:srgbClr val="C00000"/>
                </a:solidFill>
                <a:cs typeface="Calibri" panose="020F0502020204030204" charset="0"/>
              </a:rPr>
              <a:t>However they adapt to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points – Para. 6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altLang="zh-CN" sz="2250" b="1" dirty="0">
                <a:solidFill>
                  <a:srgbClr val="0070C0"/>
                </a:solidFill>
              </a:rPr>
              <a:t>Only</a:t>
            </a:r>
            <a:r>
              <a:rPr lang="en-GB" altLang="zh-CN" sz="2250" b="1" dirty="0">
                <a:solidFill>
                  <a:srgbClr val="C00000"/>
                </a:solidFill>
              </a:rPr>
              <a:t> then can we </a:t>
            </a:r>
            <a:r>
              <a:rPr lang="en-GB" altLang="zh-CN" sz="2250" dirty="0"/>
              <a:t>look towards harmoniously sharing our urban habitats.</a:t>
            </a:r>
            <a:endParaRPr lang="en-GB" altLang="zh-CN" sz="2250" dirty="0"/>
          </a:p>
          <a:p>
            <a:pPr marL="0" indent="0">
              <a:spcBef>
                <a:spcPts val="600"/>
              </a:spcBef>
              <a:buNone/>
            </a:pPr>
            <a:r>
              <a:rPr lang="zh-CN" altLang="en-US" sz="2250" dirty="0"/>
              <a:t>只有这样，我们才能和谐地共享我们的城市栖息地。</a:t>
            </a:r>
            <a:endParaRPr lang="zh-CN" altLang="en-US" sz="2250" dirty="0"/>
          </a:p>
          <a:p>
            <a:pPr marL="0" indent="0">
              <a:spcBef>
                <a:spcPts val="600"/>
              </a:spcBef>
              <a:buNone/>
            </a:pPr>
            <a:endParaRPr lang="en-GB" altLang="zh-CN" sz="2250" dirty="0"/>
          </a:p>
          <a:p>
            <a:pPr marL="0" indent="0">
              <a:spcBef>
                <a:spcPts val="600"/>
              </a:spcBef>
              <a:buNone/>
            </a:pPr>
            <a:endParaRPr lang="en-GB" altLang="zh-CN" sz="2250" dirty="0"/>
          </a:p>
          <a:p>
            <a:pPr marL="0" indent="0">
              <a:spcBef>
                <a:spcPts val="600"/>
              </a:spcBef>
              <a:buNone/>
            </a:pPr>
            <a:endParaRPr lang="en-GB" altLang="zh-CN" sz="2250" dirty="0"/>
          </a:p>
          <a:p>
            <a:pPr marL="0" indent="0">
              <a:spcBef>
                <a:spcPts val="600"/>
              </a:spcBef>
              <a:buNone/>
            </a:pPr>
            <a:endParaRPr lang="zh-CN" altLang="en-US" sz="2250" dirty="0"/>
          </a:p>
          <a:p>
            <a:pPr marL="0" indent="0">
              <a:spcBef>
                <a:spcPts val="600"/>
              </a:spcBef>
              <a:buNone/>
            </a:pPr>
            <a:endParaRPr lang="en-GB" altLang="zh-CN" sz="2250" dirty="0"/>
          </a:p>
        </p:txBody>
      </p:sp>
      <p:sp>
        <p:nvSpPr>
          <p:cNvPr id="9" name="文本框 8"/>
          <p:cNvSpPr txBox="1"/>
          <p:nvPr/>
        </p:nvSpPr>
        <p:spPr>
          <a:xfrm>
            <a:off x="320292" y="2382251"/>
            <a:ext cx="8584925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CN" sz="2250" dirty="0"/>
              <a:t>only</a:t>
            </a:r>
            <a:r>
              <a:rPr lang="zh-CN" altLang="en-US" sz="2250" dirty="0"/>
              <a:t>放在句首修饰状语时，主句采用部分倒装的形式。具体形式是：</a:t>
            </a:r>
            <a:r>
              <a:rPr lang="en-US" altLang="zh-CN" sz="2250" b="1" dirty="0">
                <a:solidFill>
                  <a:srgbClr val="C00000"/>
                </a:solidFill>
                <a:highlight>
                  <a:srgbClr val="FFFF00"/>
                </a:highlight>
              </a:rPr>
              <a:t>only + </a:t>
            </a:r>
            <a:r>
              <a:rPr lang="zh-CN" altLang="en-US" sz="225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状语</a:t>
            </a:r>
            <a:r>
              <a:rPr lang="zh-CN" altLang="en-US" sz="225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2250" b="1" dirty="0">
                <a:solidFill>
                  <a:srgbClr val="C00000"/>
                </a:solidFill>
                <a:highlight>
                  <a:srgbClr val="FFFF00"/>
                </a:highlight>
              </a:rPr>
              <a:t>+ </a:t>
            </a:r>
            <a:r>
              <a:rPr lang="zh-CN" altLang="en-US" sz="2250" b="1" dirty="0">
                <a:solidFill>
                  <a:srgbClr val="C00000"/>
                </a:solidFill>
                <a:highlight>
                  <a:srgbClr val="FFFF00"/>
                </a:highlight>
              </a:rPr>
              <a:t>助动词 </a:t>
            </a:r>
            <a:r>
              <a:rPr lang="en-US" altLang="zh-CN" sz="2250" b="1" dirty="0">
                <a:solidFill>
                  <a:srgbClr val="C00000"/>
                </a:solidFill>
                <a:highlight>
                  <a:srgbClr val="FFFF00"/>
                </a:highlight>
              </a:rPr>
              <a:t>+ </a:t>
            </a:r>
            <a:r>
              <a:rPr lang="zh-CN" altLang="en-US" sz="2250" b="1" dirty="0">
                <a:solidFill>
                  <a:srgbClr val="C00000"/>
                </a:solidFill>
                <a:highlight>
                  <a:srgbClr val="FFFF00"/>
                </a:highlight>
              </a:rPr>
              <a:t>主语 </a:t>
            </a:r>
            <a:r>
              <a:rPr lang="en-US" altLang="zh-CN" sz="2250" b="1" dirty="0">
                <a:solidFill>
                  <a:srgbClr val="C00000"/>
                </a:solidFill>
                <a:highlight>
                  <a:srgbClr val="FFFF00"/>
                </a:highlight>
              </a:rPr>
              <a:t>+ </a:t>
            </a:r>
            <a:r>
              <a:rPr lang="zh-CN" altLang="en-US" sz="2250" b="1" dirty="0">
                <a:solidFill>
                  <a:srgbClr val="C00000"/>
                </a:solidFill>
                <a:highlight>
                  <a:srgbClr val="FFFF00"/>
                </a:highlight>
              </a:rPr>
              <a:t>谓语动词 </a:t>
            </a:r>
            <a:r>
              <a:rPr lang="en-US" altLang="zh-CN" sz="2250" b="1" dirty="0">
                <a:solidFill>
                  <a:srgbClr val="C00000"/>
                </a:solidFill>
                <a:highlight>
                  <a:srgbClr val="FFFF00"/>
                </a:highlight>
              </a:rPr>
              <a:t>+ ……</a:t>
            </a:r>
            <a:endParaRPr lang="en-US" altLang="zh-CN" sz="225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内容占位符 1"/>
          <p:cNvSpPr txBox="1"/>
          <p:nvPr/>
        </p:nvSpPr>
        <p:spPr>
          <a:xfrm>
            <a:off x="320292" y="3203408"/>
            <a:ext cx="8584925" cy="26161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zh-CN" altLang="en-US" sz="2250" dirty="0"/>
              <a:t>只有到那个时候你才知道后果。</a:t>
            </a:r>
            <a:endParaRPr lang="en-GB" altLang="zh-CN" sz="2250" dirty="0"/>
          </a:p>
          <a:p>
            <a:pPr marL="0" indent="0">
              <a:spcBef>
                <a:spcPts val="600"/>
              </a:spcBef>
              <a:buNone/>
            </a:pPr>
            <a:r>
              <a:rPr lang="en-GB" altLang="zh-CN" sz="2250" dirty="0"/>
              <a:t>  Only </a:t>
            </a:r>
            <a:r>
              <a:rPr lang="en-GB" altLang="zh-CN" sz="2250" b="1" dirty="0">
                <a:solidFill>
                  <a:srgbClr val="C00000"/>
                </a:solidFill>
              </a:rPr>
              <a:t>then</a:t>
            </a:r>
            <a:r>
              <a:rPr lang="en-GB" altLang="zh-CN" sz="2250" dirty="0"/>
              <a:t> will you know the outcome.</a:t>
            </a:r>
            <a:endParaRPr lang="en-GB" altLang="zh-CN" sz="2250" dirty="0"/>
          </a:p>
          <a:p>
            <a:pPr>
              <a:spcBef>
                <a:spcPts val="600"/>
              </a:spcBef>
            </a:pPr>
            <a:r>
              <a:rPr lang="zh-CN" altLang="en-US" sz="2250" dirty="0"/>
              <a:t>只有用这种方式，你才能实现你的梦想。</a:t>
            </a:r>
            <a:endParaRPr lang="en-GB" altLang="zh-CN" sz="2250" dirty="0"/>
          </a:p>
          <a:p>
            <a:pPr marL="0" indent="0">
              <a:spcBef>
                <a:spcPts val="600"/>
              </a:spcBef>
              <a:buNone/>
            </a:pPr>
            <a:r>
              <a:rPr lang="en-GB" altLang="zh-CN" sz="2250" dirty="0"/>
              <a:t>  Only </a:t>
            </a:r>
            <a:r>
              <a:rPr lang="en-GB" altLang="zh-CN" sz="2250" b="1" dirty="0">
                <a:solidFill>
                  <a:srgbClr val="C00000"/>
                </a:solidFill>
              </a:rPr>
              <a:t>in this way</a:t>
            </a:r>
            <a:r>
              <a:rPr lang="en-GB" altLang="zh-CN" sz="2250" dirty="0"/>
              <a:t> can you realise your dreams.</a:t>
            </a:r>
            <a:endParaRPr lang="en-GB" altLang="zh-CN" sz="2250" dirty="0"/>
          </a:p>
          <a:p>
            <a:pPr>
              <a:spcBef>
                <a:spcPts val="600"/>
              </a:spcBef>
            </a:pPr>
            <a:r>
              <a:rPr lang="zh-CN" altLang="en-US" sz="2250" dirty="0"/>
              <a:t>只有当你专心做事的时候，才能实现高效率。</a:t>
            </a:r>
            <a:endParaRPr lang="zh-CN" altLang="en-US" sz="2250" dirty="0"/>
          </a:p>
          <a:p>
            <a:pPr marL="0" indent="0">
              <a:spcBef>
                <a:spcPts val="600"/>
              </a:spcBef>
              <a:buNone/>
            </a:pPr>
            <a:r>
              <a:rPr lang="en-GB" altLang="zh-CN" sz="2250" dirty="0"/>
              <a:t>  Only </a:t>
            </a:r>
            <a:r>
              <a:rPr lang="en-GB" altLang="zh-CN" sz="2250" b="1" dirty="0">
                <a:solidFill>
                  <a:srgbClr val="C00000"/>
                </a:solidFill>
              </a:rPr>
              <a:t>when you are focused on the things</a:t>
            </a:r>
            <a:r>
              <a:rPr lang="en-GB" altLang="zh-CN" sz="2250" dirty="0"/>
              <a:t> can you achieve a high level of efficiency.</a:t>
            </a:r>
            <a:endParaRPr lang="en-GB" altLang="zh-CN" sz="225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18468" y="3548020"/>
            <a:ext cx="718920" cy="78359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250" b="1" dirty="0"/>
              <a:t>副词</a:t>
            </a:r>
            <a:endParaRPr lang="en-GB" sz="225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068408" y="4282581"/>
            <a:ext cx="1337961" cy="4375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250" b="1" dirty="0"/>
              <a:t>介词短语</a:t>
            </a:r>
            <a:endParaRPr lang="en-GB" sz="225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8408" y="4986797"/>
            <a:ext cx="4284473" cy="4375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250" b="1" dirty="0"/>
              <a:t>状语从句</a:t>
            </a:r>
            <a:endParaRPr lang="en-GB" sz="225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6"/>
          <p:cNvSpPr txBox="1"/>
          <p:nvPr/>
        </p:nvSpPr>
        <p:spPr>
          <a:xfrm>
            <a:off x="1309188" y="1131470"/>
            <a:ext cx="6525619" cy="22907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0" kern="1200" dirty="0" smtClean="0">
                <a:solidFill>
                  <a:schemeClr val="accent1">
                    <a:alpha val="3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0" dirty="0"/>
              <a:t>B5U6</a:t>
            </a:r>
            <a:endParaRPr lang="en-US" sz="18000" dirty="0"/>
          </a:p>
        </p:txBody>
      </p:sp>
      <p:sp>
        <p:nvSpPr>
          <p:cNvPr id="6" name="PA_矩形 28"/>
          <p:cNvSpPr/>
          <p:nvPr>
            <p:custDataLst>
              <p:tags r:id="rId1"/>
            </p:custDataLst>
          </p:nvPr>
        </p:nvSpPr>
        <p:spPr>
          <a:xfrm>
            <a:off x="-3" y="3435785"/>
            <a:ext cx="9144000" cy="2571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PA_矩形 32"/>
          <p:cNvSpPr/>
          <p:nvPr>
            <p:custDataLst>
              <p:tags r:id="rId2"/>
            </p:custDataLst>
          </p:nvPr>
        </p:nvSpPr>
        <p:spPr>
          <a:xfrm>
            <a:off x="997024" y="1865972"/>
            <a:ext cx="7149947" cy="3112489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8" name="PA_矩形 27"/>
          <p:cNvSpPr/>
          <p:nvPr>
            <p:custDataLst>
              <p:tags r:id="rId3"/>
            </p:custDataLst>
          </p:nvPr>
        </p:nvSpPr>
        <p:spPr>
          <a:xfrm>
            <a:off x="1842002" y="2680619"/>
            <a:ext cx="5459996" cy="1510331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标题 1"/>
          <p:cNvSpPr txBox="1"/>
          <p:nvPr/>
        </p:nvSpPr>
        <p:spPr>
          <a:xfrm>
            <a:off x="2443939" y="2296363"/>
            <a:ext cx="4256116" cy="70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accent1"/>
                </a:solidFill>
                <a:latin typeface="Bahnschrift Light SemiCondensed" panose="020B0502040204020203" pitchFamily="34" charset="0"/>
                <a:ea typeface="楷体" panose="02010609060101010101" pitchFamily="49" charset="-122"/>
                <a:cs typeface="+mj-cs"/>
              </a:defRPr>
            </a:lvl1pPr>
          </a:lstStyle>
          <a:p>
            <a:r>
              <a:rPr lang="en-GB" sz="4050" dirty="0"/>
              <a:t>Understanding ideas</a:t>
            </a:r>
            <a:endParaRPr lang="en-GB" sz="4050" dirty="0"/>
          </a:p>
        </p:txBody>
      </p:sp>
      <p:sp>
        <p:nvSpPr>
          <p:cNvPr id="10" name="副标题 2"/>
          <p:cNvSpPr txBox="1"/>
          <p:nvPr/>
        </p:nvSpPr>
        <p:spPr>
          <a:xfrm>
            <a:off x="2097177" y="3307295"/>
            <a:ext cx="4949639" cy="499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altLang="en-US" sz="3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3000" i="1" dirty="0">
                <a:latin typeface="Arial" panose="020B0604020202020204" pitchFamily="34" charset="0"/>
                <a:cs typeface="Arial" panose="020B0604020202020204" pitchFamily="34" charset="0"/>
              </a:rPr>
              <a:t>Wild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 Within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  <p:bldP spid="9" grpId="0" bldLvl="0" animBg="1"/>
      <p:bldP spid="10" grpId="0" build="p">
        <p:tmplLst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5640" y="1838654"/>
            <a:ext cx="7852720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b="1" dirty="0">
                <a:effectLst/>
                <a:latin typeface="Century Schoolbook" panose="02040604050505020304" pitchFamily="18" charset="0"/>
                <a:ea typeface="宋体" panose="02010600030101010101" pitchFamily="2" charset="-122"/>
              </a:rPr>
              <a:t>The crime took place in a seaside suburb of Cape Town. Spotting the car with its window left open, the greedy thief didn’t hesitate. Within seconds, he had reached inside and run away with a bag of shopping. No matter how many crimes he committed, the police were powerless to arrest him</a:t>
            </a:r>
            <a:r>
              <a:rPr lang="en-US" altLang="zh-CN" sz="2400" b="1" dirty="0">
                <a:effectLst/>
                <a:latin typeface="Century Schoolbook" panose="02040604050505020304" pitchFamily="18" charset="0"/>
                <a:ea typeface="宋体" panose="02010600030101010101" pitchFamily="2" charset="-122"/>
              </a:rPr>
              <a:t>…</a:t>
            </a:r>
            <a:endParaRPr lang="zh-CN" altLang="en-US" sz="2400" b="1" dirty="0">
              <a:latin typeface="Century Schoolbook" panose="020406040505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1" y="1343363"/>
            <a:ext cx="8401866" cy="448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227188" y="904781"/>
            <a:ext cx="85934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This was no ordinary criminal: it was a chacma baboon (</a:t>
            </a:r>
            <a:r>
              <a:rPr lang="zh-CN" altLang="en-US" sz="2400" b="1" dirty="0">
                <a:solidFill>
                  <a:srgbClr val="C00000"/>
                </a:solidFill>
              </a:rPr>
              <a:t>豚尾狒狒</a:t>
            </a:r>
            <a:r>
              <a:rPr lang="en-US" altLang="zh-CN" sz="2400" b="1" dirty="0">
                <a:solidFill>
                  <a:srgbClr val="C00000"/>
                </a:solidFill>
              </a:rPr>
              <a:t>).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49"/>
            <a:ext cx="9144000" cy="5143500"/>
          </a:xfrm>
          <a:prstGeom prst="rect">
            <a:avLst/>
          </a:prstGeom>
        </p:spPr>
      </p:pic>
      <p:pic>
        <p:nvPicPr>
          <p:cNvPr id="6" name="内容占位符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" b="7760"/>
          <a:stretch>
            <a:fillRect/>
          </a:stretch>
        </p:blipFill>
        <p:spPr>
          <a:xfrm>
            <a:off x="0" y="857248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" b="579"/>
          <a:stretch>
            <a:fillRect/>
          </a:stretch>
        </p:blipFill>
        <p:spPr>
          <a:xfrm>
            <a:off x="0" y="857246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45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 b="7680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Predicting 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325" dirty="0"/>
              <a:t>From what aspects might the author talk about wild animals in cities? </a:t>
            </a:r>
            <a:endParaRPr lang="en-GB" sz="2325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054" y="2049224"/>
            <a:ext cx="5521892" cy="36923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15874" y="3192950"/>
            <a:ext cx="2097560" cy="163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3000" b="1" spc="-150" dirty="0">
                <a:solidFill>
                  <a:srgbClr val="C00000"/>
                </a:solidFill>
                <a:latin typeface="Century Schoolbook" panose="02040604050505020304" pitchFamily="18" charset="0"/>
                <a:ea typeface="宋体" panose="02010600030101010101" pitchFamily="2" charset="-122"/>
              </a:rPr>
              <a:t>The</a:t>
            </a:r>
            <a:r>
              <a:rPr lang="en-GB" altLang="zh-CN" sz="3000" b="1" i="1" spc="-150" dirty="0">
                <a:solidFill>
                  <a:srgbClr val="C00000"/>
                </a:solidFill>
                <a:latin typeface="Century Schoolbook" panose="02040604050505020304" pitchFamily="18" charset="0"/>
                <a:ea typeface="宋体" panose="02010600030101010101" pitchFamily="2" charset="-122"/>
              </a:rPr>
              <a:t> </a:t>
            </a:r>
            <a:endParaRPr lang="en-GB" altLang="zh-CN" sz="3000" b="1" i="1" spc="-150" dirty="0">
              <a:solidFill>
                <a:srgbClr val="C00000"/>
              </a:solidFill>
              <a:latin typeface="Century Schoolbook" panose="020406040505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GB" altLang="zh-CN" sz="4050" b="1" i="1" spc="-150" dirty="0">
                <a:solidFill>
                  <a:srgbClr val="C00000"/>
                </a:solidFill>
                <a:latin typeface="Century Schoolbook" panose="02040604050505020304" pitchFamily="18" charset="0"/>
                <a:ea typeface="宋体" panose="02010600030101010101" pitchFamily="2" charset="-122"/>
              </a:rPr>
              <a:t>Wild</a:t>
            </a:r>
            <a:r>
              <a:rPr lang="en-GB" altLang="zh-CN" sz="3000" b="1" i="1" spc="-150" dirty="0">
                <a:solidFill>
                  <a:srgbClr val="C00000"/>
                </a:solidFill>
                <a:latin typeface="Century Schoolbook" panose="02040604050505020304" pitchFamily="18" charset="0"/>
                <a:ea typeface="宋体" panose="02010600030101010101" pitchFamily="2" charset="-122"/>
              </a:rPr>
              <a:t> </a:t>
            </a:r>
            <a:endParaRPr lang="en-GB" altLang="zh-CN" sz="3000" b="1" i="1" spc="-150" dirty="0">
              <a:solidFill>
                <a:srgbClr val="C00000"/>
              </a:solidFill>
              <a:latin typeface="Century Schoolbook" panose="020406040505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GB" altLang="zh-CN" sz="3000" b="1" spc="-150" dirty="0">
                <a:solidFill>
                  <a:srgbClr val="C00000"/>
                </a:solidFill>
                <a:latin typeface="Century Schoolbook" panose="02040604050505020304" pitchFamily="18" charset="0"/>
                <a:ea typeface="宋体" panose="02010600030101010101" pitchFamily="2" charset="-122"/>
              </a:rPr>
              <a:t>Within</a:t>
            </a:r>
            <a:endParaRPr lang="zh-CN" altLang="en-US" sz="3000" b="1" spc="-150" dirty="0">
              <a:solidFill>
                <a:schemeClr val="accent1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Fast reading 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Read the passage and check your predictions (3 min). </a:t>
            </a:r>
            <a:endParaRPr lang="en-GB" sz="2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054" y="2049224"/>
            <a:ext cx="5521892" cy="36923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15874" y="3192950"/>
            <a:ext cx="2097560" cy="163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3000" b="1" spc="-150" dirty="0">
                <a:solidFill>
                  <a:srgbClr val="C00000"/>
                </a:solidFill>
                <a:latin typeface="Century Schoolbook" panose="02040604050505020304" pitchFamily="18" charset="0"/>
                <a:ea typeface="宋体" panose="02010600030101010101" pitchFamily="2" charset="-122"/>
              </a:rPr>
              <a:t>The</a:t>
            </a:r>
            <a:r>
              <a:rPr lang="en-GB" altLang="zh-CN" sz="3000" b="1" i="1" spc="-150" dirty="0">
                <a:solidFill>
                  <a:srgbClr val="C00000"/>
                </a:solidFill>
                <a:latin typeface="Century Schoolbook" panose="02040604050505020304" pitchFamily="18" charset="0"/>
                <a:ea typeface="宋体" panose="02010600030101010101" pitchFamily="2" charset="-122"/>
              </a:rPr>
              <a:t> </a:t>
            </a:r>
            <a:endParaRPr lang="en-GB" altLang="zh-CN" sz="3000" b="1" i="1" spc="-150" dirty="0">
              <a:solidFill>
                <a:srgbClr val="C00000"/>
              </a:solidFill>
              <a:latin typeface="Century Schoolbook" panose="020406040505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GB" altLang="zh-CN" sz="4050" b="1" i="1" spc="-150" dirty="0">
                <a:solidFill>
                  <a:srgbClr val="C00000"/>
                </a:solidFill>
                <a:latin typeface="Century Schoolbook" panose="02040604050505020304" pitchFamily="18" charset="0"/>
                <a:ea typeface="宋体" panose="02010600030101010101" pitchFamily="2" charset="-122"/>
              </a:rPr>
              <a:t>Wild</a:t>
            </a:r>
            <a:r>
              <a:rPr lang="en-GB" altLang="zh-CN" sz="3000" b="1" i="1" spc="-150" dirty="0">
                <a:solidFill>
                  <a:srgbClr val="C00000"/>
                </a:solidFill>
                <a:latin typeface="Century Schoolbook" panose="02040604050505020304" pitchFamily="18" charset="0"/>
                <a:ea typeface="宋体" panose="02010600030101010101" pitchFamily="2" charset="-122"/>
              </a:rPr>
              <a:t> </a:t>
            </a:r>
            <a:endParaRPr lang="en-GB" altLang="zh-CN" sz="3000" b="1" i="1" spc="-150" dirty="0">
              <a:solidFill>
                <a:srgbClr val="C00000"/>
              </a:solidFill>
              <a:latin typeface="Century Schoolbook" panose="020406040505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GB" altLang="zh-CN" sz="3000" b="1" spc="-150" dirty="0">
                <a:solidFill>
                  <a:srgbClr val="C00000"/>
                </a:solidFill>
                <a:latin typeface="Century Schoolbook" panose="02040604050505020304" pitchFamily="18" charset="0"/>
                <a:ea typeface="宋体" panose="02010600030101010101" pitchFamily="2" charset="-122"/>
              </a:rPr>
              <a:t>Within</a:t>
            </a:r>
            <a:endParaRPr lang="zh-CN" altLang="en-US" sz="3000" b="1" spc="-150" dirty="0">
              <a:solidFill>
                <a:schemeClr val="accent1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Fast reading </a:t>
            </a:r>
            <a:endParaRPr lang="en-US" altLang="zh-CN" dirty="0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Match the topic sentences to the paragraphs (1 min). </a:t>
            </a:r>
            <a:endParaRPr lang="en-US" altLang="zh-CN" sz="2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2995613" y="2154340"/>
            <a:ext cx="5828096" cy="38766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60045" indent="-360045">
              <a:spcBef>
                <a:spcPts val="1200"/>
              </a:spcBef>
              <a:buAutoNum type="alphaLcPeriod"/>
            </a:pPr>
            <a:r>
              <a:rPr lang="en-US" altLang="zh-CN" sz="2400" dirty="0"/>
              <a:t>One thing crucial to the increasing number of “urban animals” is their ability to adapt.</a:t>
            </a:r>
            <a:endParaRPr lang="en-US" altLang="zh-CN" sz="2400" dirty="0"/>
          </a:p>
          <a:p>
            <a:pPr marL="360045" indent="-360045">
              <a:spcBef>
                <a:spcPts val="1200"/>
              </a:spcBef>
              <a:buFontTx/>
              <a:buAutoNum type="alphaLcPeriod"/>
            </a:pPr>
            <a:r>
              <a:rPr lang="en-US" altLang="zh-CN" sz="2400" dirty="0"/>
              <a:t>People often wonder about the reasons behind this mass urban migration.</a:t>
            </a:r>
            <a:endParaRPr lang="en-US" altLang="zh-CN" sz="2400" dirty="0"/>
          </a:p>
          <a:p>
            <a:pPr marL="360045" indent="-360045">
              <a:spcBef>
                <a:spcPts val="1200"/>
              </a:spcBef>
              <a:buAutoNum type="alphaLcPeriod"/>
            </a:pPr>
            <a:r>
              <a:rPr lang="en-US" altLang="zh-CN" sz="2400" dirty="0"/>
              <a:t>For those animals that don’t adapt, the city can be a dangerous or even deadly place.</a:t>
            </a:r>
            <a:endParaRPr lang="en-US" altLang="zh-CN" sz="2400" dirty="0"/>
          </a:p>
          <a:p>
            <a:pPr marL="360045" indent="-360045">
              <a:spcBef>
                <a:spcPts val="1200"/>
              </a:spcBef>
              <a:buFontTx/>
              <a:buAutoNum type="alphaLcPeriod"/>
            </a:pPr>
            <a:r>
              <a:rPr lang="en-US" altLang="zh-CN" sz="2400" dirty="0"/>
              <a:t>Yet, for its newest and wildest inhabitants, a city can offer many benefits.</a:t>
            </a:r>
            <a:endParaRPr lang="en-US" altLang="zh-CN" sz="2400" dirty="0"/>
          </a:p>
        </p:txBody>
      </p:sp>
      <p:sp>
        <p:nvSpPr>
          <p:cNvPr id="6" name="矩形: 圆角 5"/>
          <p:cNvSpPr/>
          <p:nvPr/>
        </p:nvSpPr>
        <p:spPr>
          <a:xfrm>
            <a:off x="320292" y="2155134"/>
            <a:ext cx="1756701" cy="482055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Paragraph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320292" y="3138856"/>
            <a:ext cx="1756701" cy="482055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Paragraph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320292" y="4175976"/>
            <a:ext cx="1756701" cy="482055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Paragraph 4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20292" y="5129686"/>
            <a:ext cx="1756701" cy="482055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Paragraph 5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直接连接符 3"/>
          <p:cNvCxnSpPr>
            <a:stCxn id="6" idx="3"/>
          </p:cNvCxnSpPr>
          <p:nvPr/>
        </p:nvCxnSpPr>
        <p:spPr>
          <a:xfrm>
            <a:off x="2076993" y="2396162"/>
            <a:ext cx="918620" cy="84917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7" idx="3"/>
          </p:cNvCxnSpPr>
          <p:nvPr/>
        </p:nvCxnSpPr>
        <p:spPr>
          <a:xfrm>
            <a:off x="2076993" y="3379883"/>
            <a:ext cx="918620" cy="15605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8" idx="3"/>
          </p:cNvCxnSpPr>
          <p:nvPr/>
        </p:nvCxnSpPr>
        <p:spPr>
          <a:xfrm flipV="1">
            <a:off x="2076993" y="2454689"/>
            <a:ext cx="918620" cy="19623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9" idx="3"/>
          </p:cNvCxnSpPr>
          <p:nvPr/>
        </p:nvCxnSpPr>
        <p:spPr>
          <a:xfrm flipV="1">
            <a:off x="2076993" y="4092566"/>
            <a:ext cx="918620" cy="12781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9231" y="2093138"/>
            <a:ext cx="7388921" cy="3586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Detailed reading </a:t>
            </a:r>
            <a:endParaRPr lang="en-US" altLang="zh-CN" dirty="0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Underline the supporting details and </a:t>
            </a:r>
            <a:r>
              <a:rPr lang="en-GB" altLang="zh-CN" dirty="0"/>
              <a:t>summarise</a:t>
            </a:r>
            <a:r>
              <a:rPr lang="en-US" altLang="zh-CN" dirty="0"/>
              <a:t> them with key words (3 min). </a:t>
            </a:r>
            <a:endParaRPr lang="en-US" altLang="zh-CN" dirty="0"/>
          </a:p>
        </p:txBody>
      </p:sp>
      <p:sp>
        <p:nvSpPr>
          <p:cNvPr id="5" name="矩形: 圆角 4"/>
          <p:cNvSpPr/>
          <p:nvPr/>
        </p:nvSpPr>
        <p:spPr>
          <a:xfrm>
            <a:off x="2197418" y="2336492"/>
            <a:ext cx="3001630" cy="349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100" dirty="0">
                <a:solidFill>
                  <a:schemeClr val="tx1"/>
                </a:solidFill>
              </a:rPr>
              <a:t>  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2197417" y="3019264"/>
            <a:ext cx="1245810" cy="349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208067" y="3601652"/>
            <a:ext cx="1245810" cy="349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2213432" y="4797584"/>
            <a:ext cx="1245810" cy="349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100" dirty="0">
                <a:solidFill>
                  <a:schemeClr val="tx1"/>
                </a:solidFill>
              </a:rPr>
              <a:t>  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93400" y="2097471"/>
            <a:ext cx="3014072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wildlife taking over cities</a:t>
            </a:r>
            <a:endParaRPr lang="zh-CN" altLang="en-US" sz="21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093400" y="2714816"/>
            <a:ext cx="3077015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reasons for entering cities </a:t>
            </a:r>
            <a:endParaRPr lang="zh-CN" altLang="en-US" sz="21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2093400" y="3438823"/>
            <a:ext cx="3314426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benefits of living in cities  </a:t>
            </a:r>
            <a:endParaRPr lang="zh-CN" altLang="en-US" sz="21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2093400" y="4157378"/>
            <a:ext cx="3222039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animals’ adaption to cities</a:t>
            </a:r>
            <a:endParaRPr lang="zh-CN" altLang="en-US" sz="21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2093400" y="4698051"/>
            <a:ext cx="3522542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problems for some animals</a:t>
            </a:r>
            <a:endParaRPr lang="zh-CN" altLang="en-US" sz="21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2093400" y="5242853"/>
            <a:ext cx="3836627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attitudes towards urban animals  </a:t>
            </a:r>
            <a:endParaRPr lang="zh-CN" altLang="en-US" sz="21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800631" y="3464439"/>
            <a:ext cx="1497720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00" b="1" dirty="0">
                <a:cs typeface="Times New Roman" panose="02020603050405020304" pitchFamily="18" charset="0"/>
              </a:rPr>
              <a:t>The </a:t>
            </a:r>
            <a:endParaRPr lang="en-US" altLang="zh-CN" sz="2100" b="1" dirty="0">
              <a:cs typeface="Times New Roman" panose="02020603050405020304" pitchFamily="18" charset="0"/>
            </a:endParaRPr>
          </a:p>
          <a:p>
            <a:pPr algn="ctr"/>
            <a:r>
              <a:rPr lang="en-US" altLang="zh-CN" sz="2100" b="1" i="1" dirty="0">
                <a:cs typeface="Times New Roman" panose="02020603050405020304" pitchFamily="18" charset="0"/>
              </a:rPr>
              <a:t>Wild </a:t>
            </a:r>
            <a:endParaRPr lang="en-US" altLang="zh-CN" sz="2100" b="1" i="1" dirty="0">
              <a:cs typeface="Times New Roman" panose="02020603050405020304" pitchFamily="18" charset="0"/>
            </a:endParaRPr>
          </a:p>
          <a:p>
            <a:pPr algn="ctr"/>
            <a:r>
              <a:rPr lang="en-US" altLang="zh-CN" sz="2100" b="1" dirty="0">
                <a:cs typeface="Times New Roman" panose="02020603050405020304" pitchFamily="18" charset="0"/>
              </a:rPr>
              <a:t>Within</a:t>
            </a:r>
            <a:endParaRPr lang="zh-CN" altLang="en-US" sz="2100" dirty="0"/>
          </a:p>
        </p:txBody>
      </p:sp>
      <p:sp>
        <p:nvSpPr>
          <p:cNvPr id="50" name="左大括号 49"/>
          <p:cNvSpPr/>
          <p:nvPr/>
        </p:nvSpPr>
        <p:spPr>
          <a:xfrm>
            <a:off x="1892003" y="2293305"/>
            <a:ext cx="201397" cy="3185757"/>
          </a:xfrm>
          <a:prstGeom prst="leftBrace">
            <a:avLst>
              <a:gd name="adj1" fmla="val 0"/>
              <a:gd name="adj2" fmla="val 507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1" name="左大括号 50"/>
          <p:cNvSpPr/>
          <p:nvPr/>
        </p:nvSpPr>
        <p:spPr>
          <a:xfrm>
            <a:off x="5867464" y="2604890"/>
            <a:ext cx="143100" cy="612266"/>
          </a:xfrm>
          <a:prstGeom prst="leftBrace">
            <a:avLst>
              <a:gd name="adj1" fmla="val 0"/>
              <a:gd name="adj2" fmla="val 507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2" name="左大括号 51"/>
          <p:cNvSpPr/>
          <p:nvPr/>
        </p:nvSpPr>
        <p:spPr>
          <a:xfrm>
            <a:off x="5867465" y="3326065"/>
            <a:ext cx="143100" cy="612266"/>
          </a:xfrm>
          <a:prstGeom prst="leftBrace">
            <a:avLst>
              <a:gd name="adj1" fmla="val 0"/>
              <a:gd name="adj2" fmla="val 507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3" name="左大括号 52"/>
          <p:cNvSpPr/>
          <p:nvPr/>
        </p:nvSpPr>
        <p:spPr>
          <a:xfrm>
            <a:off x="5862265" y="4097762"/>
            <a:ext cx="143100" cy="511647"/>
          </a:xfrm>
          <a:prstGeom prst="leftBrace">
            <a:avLst>
              <a:gd name="adj1" fmla="val 0"/>
              <a:gd name="adj2" fmla="val 507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4" name="左大括号 53"/>
          <p:cNvSpPr/>
          <p:nvPr/>
        </p:nvSpPr>
        <p:spPr>
          <a:xfrm>
            <a:off x="5850677" y="4730245"/>
            <a:ext cx="143100" cy="348628"/>
          </a:xfrm>
          <a:prstGeom prst="leftBrace">
            <a:avLst>
              <a:gd name="adj1" fmla="val 0"/>
              <a:gd name="adj2" fmla="val 507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左大括号 22"/>
          <p:cNvSpPr/>
          <p:nvPr/>
        </p:nvSpPr>
        <p:spPr>
          <a:xfrm>
            <a:off x="5850677" y="5264746"/>
            <a:ext cx="143100" cy="348628"/>
          </a:xfrm>
          <a:prstGeom prst="leftBrace">
            <a:avLst>
              <a:gd name="adj1" fmla="val 0"/>
              <a:gd name="adj2" fmla="val 507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9231" y="2093138"/>
            <a:ext cx="7388921" cy="3586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Detailed reading </a:t>
            </a:r>
            <a:endParaRPr lang="en-US" altLang="zh-CN" dirty="0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Underline the supporting details and </a:t>
            </a:r>
            <a:r>
              <a:rPr lang="en-GB" altLang="zh-CN" dirty="0"/>
              <a:t>summarise</a:t>
            </a:r>
            <a:r>
              <a:rPr lang="en-US" altLang="zh-CN" dirty="0"/>
              <a:t> them with key words (3 min). </a:t>
            </a:r>
            <a:endParaRPr lang="en-US" altLang="zh-CN" dirty="0"/>
          </a:p>
        </p:txBody>
      </p:sp>
      <p:sp>
        <p:nvSpPr>
          <p:cNvPr id="5" name="矩形: 圆角 4"/>
          <p:cNvSpPr/>
          <p:nvPr/>
        </p:nvSpPr>
        <p:spPr>
          <a:xfrm>
            <a:off x="2197418" y="2336492"/>
            <a:ext cx="3001630" cy="349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100" dirty="0">
                <a:solidFill>
                  <a:schemeClr val="tx1"/>
                </a:solidFill>
              </a:rPr>
              <a:t>  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2197417" y="3019264"/>
            <a:ext cx="1245810" cy="349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208067" y="3601652"/>
            <a:ext cx="1245810" cy="349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2213432" y="4797584"/>
            <a:ext cx="1245810" cy="349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100" dirty="0">
                <a:solidFill>
                  <a:schemeClr val="tx1"/>
                </a:solidFill>
              </a:rPr>
              <a:t>  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93400" y="2097471"/>
            <a:ext cx="3014072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wildlife taking over cities</a:t>
            </a:r>
            <a:endParaRPr lang="zh-CN" altLang="en-US" sz="21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093400" y="2714816"/>
            <a:ext cx="1029068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reasons</a:t>
            </a:r>
            <a:endParaRPr lang="zh-CN" altLang="en-US" sz="21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2093401" y="3438823"/>
            <a:ext cx="1107723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benefits</a:t>
            </a:r>
            <a:endParaRPr lang="zh-CN" altLang="en-US" sz="21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2093400" y="4157378"/>
            <a:ext cx="1188336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adaption</a:t>
            </a:r>
            <a:endParaRPr lang="zh-CN" altLang="en-US" sz="21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2093400" y="4698051"/>
            <a:ext cx="1245811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problems</a:t>
            </a:r>
            <a:endParaRPr lang="zh-CN" altLang="en-US" sz="21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2093401" y="5242853"/>
            <a:ext cx="1188336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100" b="1" dirty="0"/>
              <a:t>attitudes</a:t>
            </a:r>
            <a:endParaRPr lang="zh-CN" altLang="en-US" sz="21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800631" y="3464439"/>
            <a:ext cx="1497720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00" b="1" dirty="0">
                <a:cs typeface="Times New Roman" panose="02020603050405020304" pitchFamily="18" charset="0"/>
              </a:rPr>
              <a:t>The </a:t>
            </a:r>
            <a:endParaRPr lang="en-US" altLang="zh-CN" sz="2100" b="1" dirty="0">
              <a:cs typeface="Times New Roman" panose="02020603050405020304" pitchFamily="18" charset="0"/>
            </a:endParaRPr>
          </a:p>
          <a:p>
            <a:pPr algn="ctr"/>
            <a:r>
              <a:rPr lang="en-US" altLang="zh-CN" sz="2100" b="1" i="1" dirty="0">
                <a:cs typeface="Times New Roman" panose="02020603050405020304" pitchFamily="18" charset="0"/>
              </a:rPr>
              <a:t>Wild </a:t>
            </a:r>
            <a:endParaRPr lang="en-US" altLang="zh-CN" sz="2100" b="1" i="1" dirty="0">
              <a:cs typeface="Times New Roman" panose="02020603050405020304" pitchFamily="18" charset="0"/>
            </a:endParaRPr>
          </a:p>
          <a:p>
            <a:pPr algn="ctr"/>
            <a:r>
              <a:rPr lang="en-US" altLang="zh-CN" sz="2100" b="1" dirty="0">
                <a:cs typeface="Times New Roman" panose="02020603050405020304" pitchFamily="18" charset="0"/>
              </a:rPr>
              <a:t>Within</a:t>
            </a:r>
            <a:endParaRPr lang="zh-CN" altLang="en-US" sz="2100" dirty="0"/>
          </a:p>
        </p:txBody>
      </p:sp>
      <p:sp>
        <p:nvSpPr>
          <p:cNvPr id="50" name="左大括号 49"/>
          <p:cNvSpPr/>
          <p:nvPr/>
        </p:nvSpPr>
        <p:spPr>
          <a:xfrm>
            <a:off x="1892003" y="2293305"/>
            <a:ext cx="201397" cy="3185757"/>
          </a:xfrm>
          <a:prstGeom prst="leftBrace">
            <a:avLst>
              <a:gd name="adj1" fmla="val 0"/>
              <a:gd name="adj2" fmla="val 507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1" name="左大括号 50"/>
          <p:cNvSpPr/>
          <p:nvPr/>
        </p:nvSpPr>
        <p:spPr>
          <a:xfrm>
            <a:off x="3306100" y="2604890"/>
            <a:ext cx="143100" cy="612266"/>
          </a:xfrm>
          <a:prstGeom prst="leftBrace">
            <a:avLst>
              <a:gd name="adj1" fmla="val 0"/>
              <a:gd name="adj2" fmla="val 507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2" name="左大括号 51"/>
          <p:cNvSpPr/>
          <p:nvPr/>
        </p:nvSpPr>
        <p:spPr>
          <a:xfrm>
            <a:off x="3306101" y="3326065"/>
            <a:ext cx="143100" cy="612266"/>
          </a:xfrm>
          <a:prstGeom prst="leftBrace">
            <a:avLst>
              <a:gd name="adj1" fmla="val 0"/>
              <a:gd name="adj2" fmla="val 507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3" name="左大括号 52"/>
          <p:cNvSpPr/>
          <p:nvPr/>
        </p:nvSpPr>
        <p:spPr>
          <a:xfrm>
            <a:off x="3300901" y="4097762"/>
            <a:ext cx="143100" cy="511647"/>
          </a:xfrm>
          <a:prstGeom prst="leftBrace">
            <a:avLst>
              <a:gd name="adj1" fmla="val 0"/>
              <a:gd name="adj2" fmla="val 507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4" name="左大括号 53"/>
          <p:cNvSpPr/>
          <p:nvPr/>
        </p:nvSpPr>
        <p:spPr>
          <a:xfrm>
            <a:off x="3289313" y="4730245"/>
            <a:ext cx="143100" cy="348628"/>
          </a:xfrm>
          <a:prstGeom prst="leftBrace">
            <a:avLst>
              <a:gd name="adj1" fmla="val 0"/>
              <a:gd name="adj2" fmla="val 507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左大括号 22"/>
          <p:cNvSpPr/>
          <p:nvPr/>
        </p:nvSpPr>
        <p:spPr>
          <a:xfrm>
            <a:off x="3289313" y="5264746"/>
            <a:ext cx="143100" cy="348628"/>
          </a:xfrm>
          <a:prstGeom prst="leftBrace">
            <a:avLst>
              <a:gd name="adj1" fmla="val 0"/>
              <a:gd name="adj2" fmla="val 507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3459242" y="2527409"/>
            <a:ext cx="5299451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950" b="1" dirty="0">
                <a:solidFill>
                  <a:schemeClr val="accent1"/>
                </a:solidFill>
              </a:rPr>
              <a:t>urban development</a:t>
            </a:r>
            <a:endParaRPr lang="en-US" altLang="zh-CN" sz="1950" b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950" b="1" dirty="0">
                <a:solidFill>
                  <a:schemeClr val="accent1"/>
                </a:solidFill>
              </a:rPr>
              <a:t>climate change</a:t>
            </a:r>
            <a:endParaRPr lang="en-US" altLang="zh-CN" sz="1950" b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950" b="1" dirty="0">
                <a:solidFill>
                  <a:schemeClr val="accent1"/>
                </a:solidFill>
              </a:rPr>
              <a:t>habitat loss</a:t>
            </a:r>
            <a:endParaRPr lang="en-US" altLang="zh-CN" sz="1950" b="1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51260" y="3238320"/>
            <a:ext cx="5315414" cy="8102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950" b="1" dirty="0">
                <a:solidFill>
                  <a:srgbClr val="C00000"/>
                </a:solidFill>
              </a:rPr>
              <a:t>appealing spaces</a:t>
            </a:r>
            <a:endParaRPr lang="en-US" altLang="zh-CN" sz="195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950" b="1" dirty="0">
                <a:solidFill>
                  <a:srgbClr val="C00000"/>
                </a:solidFill>
              </a:rPr>
              <a:t>absence of predators</a:t>
            </a:r>
            <a:endParaRPr lang="en-US" altLang="zh-CN" sz="195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950" b="1" dirty="0">
                <a:solidFill>
                  <a:srgbClr val="C00000"/>
                </a:solidFill>
              </a:rPr>
              <a:t>sufficient food</a:t>
            </a:r>
            <a:endParaRPr lang="zh-CN" altLang="en-US" sz="1950" b="1" dirty="0">
              <a:solidFill>
                <a:srgbClr val="C0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32413" y="4079233"/>
            <a:ext cx="304466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950" b="1" dirty="0">
                <a:solidFill>
                  <a:schemeClr val="accent1"/>
                </a:solidFill>
              </a:rPr>
              <a:t>becoming more intelligent</a:t>
            </a:r>
            <a:endParaRPr lang="en-US" altLang="zh-CN" sz="1950" b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950" b="1" dirty="0">
                <a:solidFill>
                  <a:schemeClr val="accent1"/>
                </a:solidFill>
              </a:rPr>
              <a:t>changing living habits</a:t>
            </a:r>
            <a:endParaRPr lang="zh-CN" altLang="en-US" sz="1950" b="1" dirty="0">
              <a:solidFill>
                <a:schemeClr val="accent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43227" y="4744641"/>
            <a:ext cx="447463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950" b="1" dirty="0">
                <a:solidFill>
                  <a:srgbClr val="C00000"/>
                </a:solidFill>
              </a:rPr>
              <a:t>window impacts</a:t>
            </a:r>
            <a:endParaRPr lang="zh-CN" altLang="en-US" sz="1950" b="1" dirty="0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39988" y="5281140"/>
            <a:ext cx="447463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950" b="1" dirty="0">
                <a:solidFill>
                  <a:schemeClr val="accent1"/>
                </a:solidFill>
              </a:rPr>
              <a:t>understanding/appreciating/sharing </a:t>
            </a:r>
            <a:endParaRPr lang="zh-CN" altLang="en-US" sz="1950" b="1" dirty="0">
              <a:solidFill>
                <a:schemeClr val="accent1"/>
              </a:solidFill>
            </a:endParaRPr>
          </a:p>
        </p:txBody>
      </p:sp>
      <p:sp>
        <p:nvSpPr>
          <p:cNvPr id="28" name="对话气泡: 圆角矩形 27"/>
          <p:cNvSpPr/>
          <p:nvPr/>
        </p:nvSpPr>
        <p:spPr>
          <a:xfrm>
            <a:off x="6026085" y="2073628"/>
            <a:ext cx="2553465" cy="1929021"/>
          </a:xfrm>
          <a:custGeom>
            <a:avLst/>
            <a:gdLst>
              <a:gd name="connsiteX0" fmla="*/ 0 w 3404620"/>
              <a:gd name="connsiteY0" fmla="*/ 428680 h 2572028"/>
              <a:gd name="connsiteX1" fmla="*/ 428680 w 3404620"/>
              <a:gd name="connsiteY1" fmla="*/ 0 h 2572028"/>
              <a:gd name="connsiteX2" fmla="*/ 567437 w 3404620"/>
              <a:gd name="connsiteY2" fmla="*/ 0 h 2572028"/>
              <a:gd name="connsiteX3" fmla="*/ 567437 w 3404620"/>
              <a:gd name="connsiteY3" fmla="*/ 0 h 2572028"/>
              <a:gd name="connsiteX4" fmla="*/ 1010038 w 3404620"/>
              <a:gd name="connsiteY4" fmla="*/ 0 h 2572028"/>
              <a:gd name="connsiteX5" fmla="*/ 1418592 w 3404620"/>
              <a:gd name="connsiteY5" fmla="*/ 0 h 2572028"/>
              <a:gd name="connsiteX6" fmla="*/ 1922135 w 3404620"/>
              <a:gd name="connsiteY6" fmla="*/ 0 h 2572028"/>
              <a:gd name="connsiteX7" fmla="*/ 2410104 w 3404620"/>
              <a:gd name="connsiteY7" fmla="*/ 0 h 2572028"/>
              <a:gd name="connsiteX8" fmla="*/ 2975940 w 3404620"/>
              <a:gd name="connsiteY8" fmla="*/ 0 h 2572028"/>
              <a:gd name="connsiteX9" fmla="*/ 3404620 w 3404620"/>
              <a:gd name="connsiteY9" fmla="*/ 428680 h 2572028"/>
              <a:gd name="connsiteX10" fmla="*/ 3404620 w 3404620"/>
              <a:gd name="connsiteY10" fmla="*/ 985948 h 2572028"/>
              <a:gd name="connsiteX11" fmla="*/ 3404620 w 3404620"/>
              <a:gd name="connsiteY11" fmla="*/ 1500350 h 2572028"/>
              <a:gd name="connsiteX12" fmla="*/ 3404620 w 3404620"/>
              <a:gd name="connsiteY12" fmla="*/ 1500350 h 2572028"/>
              <a:gd name="connsiteX13" fmla="*/ 3404620 w 3404620"/>
              <a:gd name="connsiteY13" fmla="*/ 1802563 h 2572028"/>
              <a:gd name="connsiteX14" fmla="*/ 3404620 w 3404620"/>
              <a:gd name="connsiteY14" fmla="*/ 2143357 h 2572028"/>
              <a:gd name="connsiteX15" fmla="*/ 3404620 w 3404620"/>
              <a:gd name="connsiteY15" fmla="*/ 2143348 h 2572028"/>
              <a:gd name="connsiteX16" fmla="*/ 2975940 w 3404620"/>
              <a:gd name="connsiteY16" fmla="*/ 2572028 h 2572028"/>
              <a:gd name="connsiteX17" fmla="*/ 2456824 w 3404620"/>
              <a:gd name="connsiteY17" fmla="*/ 2572028 h 2572028"/>
              <a:gd name="connsiteX18" fmla="*/ 1968855 w 3404620"/>
              <a:gd name="connsiteY18" fmla="*/ 2572028 h 2572028"/>
              <a:gd name="connsiteX19" fmla="*/ 1418592 w 3404620"/>
              <a:gd name="connsiteY19" fmla="*/ 2572028 h 2572028"/>
              <a:gd name="connsiteX20" fmla="*/ 993015 w 3404620"/>
              <a:gd name="connsiteY20" fmla="*/ 2572028 h 2572028"/>
              <a:gd name="connsiteX21" fmla="*/ 567437 w 3404620"/>
              <a:gd name="connsiteY21" fmla="*/ 2572028 h 2572028"/>
              <a:gd name="connsiteX22" fmla="*/ 567437 w 3404620"/>
              <a:gd name="connsiteY22" fmla="*/ 2572028 h 2572028"/>
              <a:gd name="connsiteX23" fmla="*/ 428680 w 3404620"/>
              <a:gd name="connsiteY23" fmla="*/ 2572028 h 2572028"/>
              <a:gd name="connsiteX24" fmla="*/ 0 w 3404620"/>
              <a:gd name="connsiteY24" fmla="*/ 2143348 h 2572028"/>
              <a:gd name="connsiteX25" fmla="*/ 0 w 3404620"/>
              <a:gd name="connsiteY25" fmla="*/ 2143357 h 2572028"/>
              <a:gd name="connsiteX26" fmla="*/ -319115 w 3404620"/>
              <a:gd name="connsiteY26" fmla="*/ 2060194 h 2572028"/>
              <a:gd name="connsiteX27" fmla="*/ -162749 w 3404620"/>
              <a:gd name="connsiteY27" fmla="*/ 1785870 h 2572028"/>
              <a:gd name="connsiteX28" fmla="*/ 0 w 3404620"/>
              <a:gd name="connsiteY28" fmla="*/ 1500350 h 2572028"/>
              <a:gd name="connsiteX29" fmla="*/ 0 w 3404620"/>
              <a:gd name="connsiteY29" fmla="*/ 975232 h 2572028"/>
              <a:gd name="connsiteX30" fmla="*/ 0 w 3404620"/>
              <a:gd name="connsiteY30" fmla="*/ 428680 h 25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04620" h="2572028" fill="none" extrusionOk="0">
                <a:moveTo>
                  <a:pt x="0" y="428680"/>
                </a:moveTo>
                <a:cubicBezTo>
                  <a:pt x="-18398" y="159179"/>
                  <a:pt x="181504" y="46458"/>
                  <a:pt x="428680" y="0"/>
                </a:cubicBezTo>
                <a:cubicBezTo>
                  <a:pt x="486266" y="-3071"/>
                  <a:pt x="499211" y="1887"/>
                  <a:pt x="567437" y="0"/>
                </a:cubicBezTo>
                <a:lnTo>
                  <a:pt x="567437" y="0"/>
                </a:lnTo>
                <a:cubicBezTo>
                  <a:pt x="660697" y="-9033"/>
                  <a:pt x="817979" y="41427"/>
                  <a:pt x="1010038" y="0"/>
                </a:cubicBezTo>
                <a:cubicBezTo>
                  <a:pt x="1202097" y="-41427"/>
                  <a:pt x="1244493" y="48375"/>
                  <a:pt x="1418592" y="0"/>
                </a:cubicBezTo>
                <a:cubicBezTo>
                  <a:pt x="1526555" y="-50380"/>
                  <a:pt x="1690516" y="38283"/>
                  <a:pt x="1922135" y="0"/>
                </a:cubicBezTo>
                <a:cubicBezTo>
                  <a:pt x="2153754" y="-38283"/>
                  <a:pt x="2204457" y="7883"/>
                  <a:pt x="2410104" y="0"/>
                </a:cubicBezTo>
                <a:cubicBezTo>
                  <a:pt x="2615751" y="-7883"/>
                  <a:pt x="2862771" y="63124"/>
                  <a:pt x="2975940" y="0"/>
                </a:cubicBezTo>
                <a:cubicBezTo>
                  <a:pt x="3208811" y="-4336"/>
                  <a:pt x="3452634" y="194181"/>
                  <a:pt x="3404620" y="428680"/>
                </a:cubicBezTo>
                <a:cubicBezTo>
                  <a:pt x="3461391" y="677633"/>
                  <a:pt x="3404459" y="734243"/>
                  <a:pt x="3404620" y="985948"/>
                </a:cubicBezTo>
                <a:cubicBezTo>
                  <a:pt x="3404781" y="1237653"/>
                  <a:pt x="3399088" y="1342563"/>
                  <a:pt x="3404620" y="1500350"/>
                </a:cubicBezTo>
                <a:lnTo>
                  <a:pt x="3404620" y="1500350"/>
                </a:lnTo>
                <a:cubicBezTo>
                  <a:pt x="3425488" y="1624840"/>
                  <a:pt x="3380577" y="1708454"/>
                  <a:pt x="3404620" y="1802563"/>
                </a:cubicBezTo>
                <a:cubicBezTo>
                  <a:pt x="3428663" y="1896672"/>
                  <a:pt x="3384354" y="2010347"/>
                  <a:pt x="3404620" y="2143357"/>
                </a:cubicBezTo>
                <a:lnTo>
                  <a:pt x="3404620" y="2143348"/>
                </a:lnTo>
                <a:cubicBezTo>
                  <a:pt x="3379669" y="2347927"/>
                  <a:pt x="3207746" y="2509864"/>
                  <a:pt x="2975940" y="2572028"/>
                </a:cubicBezTo>
                <a:cubicBezTo>
                  <a:pt x="2862411" y="2610102"/>
                  <a:pt x="2584751" y="2539410"/>
                  <a:pt x="2456824" y="2572028"/>
                </a:cubicBezTo>
                <a:cubicBezTo>
                  <a:pt x="2328897" y="2604646"/>
                  <a:pt x="2169130" y="2535830"/>
                  <a:pt x="1968855" y="2572028"/>
                </a:cubicBezTo>
                <a:cubicBezTo>
                  <a:pt x="1768580" y="2608226"/>
                  <a:pt x="1532516" y="2538422"/>
                  <a:pt x="1418592" y="2572028"/>
                </a:cubicBezTo>
                <a:cubicBezTo>
                  <a:pt x="1257921" y="2620428"/>
                  <a:pt x="1113123" y="2540773"/>
                  <a:pt x="993015" y="2572028"/>
                </a:cubicBezTo>
                <a:cubicBezTo>
                  <a:pt x="872907" y="2603283"/>
                  <a:pt x="655547" y="2537388"/>
                  <a:pt x="567437" y="2572028"/>
                </a:cubicBezTo>
                <a:lnTo>
                  <a:pt x="567437" y="2572028"/>
                </a:lnTo>
                <a:cubicBezTo>
                  <a:pt x="522745" y="2585619"/>
                  <a:pt x="483971" y="2561077"/>
                  <a:pt x="428680" y="2572028"/>
                </a:cubicBezTo>
                <a:cubicBezTo>
                  <a:pt x="190550" y="2589575"/>
                  <a:pt x="5388" y="2442571"/>
                  <a:pt x="0" y="2143348"/>
                </a:cubicBezTo>
                <a:lnTo>
                  <a:pt x="0" y="2143357"/>
                </a:lnTo>
                <a:cubicBezTo>
                  <a:pt x="-141119" y="2115610"/>
                  <a:pt x="-179000" y="2090134"/>
                  <a:pt x="-319115" y="2060194"/>
                </a:cubicBezTo>
                <a:cubicBezTo>
                  <a:pt x="-285934" y="1944059"/>
                  <a:pt x="-227038" y="1905574"/>
                  <a:pt x="-162749" y="1785870"/>
                </a:cubicBezTo>
                <a:cubicBezTo>
                  <a:pt x="-98459" y="1666166"/>
                  <a:pt x="-48364" y="1634793"/>
                  <a:pt x="0" y="1500350"/>
                </a:cubicBezTo>
                <a:cubicBezTo>
                  <a:pt x="-44704" y="1349504"/>
                  <a:pt x="23479" y="1200669"/>
                  <a:pt x="0" y="975232"/>
                </a:cubicBezTo>
                <a:cubicBezTo>
                  <a:pt x="-23479" y="749795"/>
                  <a:pt x="10006" y="594013"/>
                  <a:pt x="0" y="428680"/>
                </a:cubicBezTo>
                <a:close/>
              </a:path>
              <a:path w="3404620" h="2572028" stroke="0" extrusionOk="0">
                <a:moveTo>
                  <a:pt x="0" y="428680"/>
                </a:moveTo>
                <a:cubicBezTo>
                  <a:pt x="11299" y="171327"/>
                  <a:pt x="215842" y="24728"/>
                  <a:pt x="428680" y="0"/>
                </a:cubicBezTo>
                <a:cubicBezTo>
                  <a:pt x="483792" y="-7522"/>
                  <a:pt x="502089" y="5060"/>
                  <a:pt x="567437" y="0"/>
                </a:cubicBezTo>
                <a:lnTo>
                  <a:pt x="567437" y="0"/>
                </a:lnTo>
                <a:cubicBezTo>
                  <a:pt x="720685" y="-24331"/>
                  <a:pt x="814634" y="41698"/>
                  <a:pt x="967480" y="0"/>
                </a:cubicBezTo>
                <a:cubicBezTo>
                  <a:pt x="1120326" y="-41698"/>
                  <a:pt x="1200088" y="35016"/>
                  <a:pt x="1418592" y="0"/>
                </a:cubicBezTo>
                <a:cubicBezTo>
                  <a:pt x="1652901" y="-40010"/>
                  <a:pt x="1727527" y="2690"/>
                  <a:pt x="1922135" y="0"/>
                </a:cubicBezTo>
                <a:cubicBezTo>
                  <a:pt x="2116743" y="-2690"/>
                  <a:pt x="2199013" y="29259"/>
                  <a:pt x="2425677" y="0"/>
                </a:cubicBezTo>
                <a:cubicBezTo>
                  <a:pt x="2652341" y="-29259"/>
                  <a:pt x="2770375" y="25473"/>
                  <a:pt x="2975940" y="0"/>
                </a:cubicBezTo>
                <a:cubicBezTo>
                  <a:pt x="3211604" y="-13554"/>
                  <a:pt x="3404932" y="175972"/>
                  <a:pt x="3404620" y="428680"/>
                </a:cubicBezTo>
                <a:cubicBezTo>
                  <a:pt x="3439018" y="620139"/>
                  <a:pt x="3344105" y="776664"/>
                  <a:pt x="3404620" y="985948"/>
                </a:cubicBezTo>
                <a:cubicBezTo>
                  <a:pt x="3465135" y="1195232"/>
                  <a:pt x="3343109" y="1306155"/>
                  <a:pt x="3404620" y="1500350"/>
                </a:cubicBezTo>
                <a:lnTo>
                  <a:pt x="3404620" y="1500350"/>
                </a:lnTo>
                <a:cubicBezTo>
                  <a:pt x="3408263" y="1634175"/>
                  <a:pt x="3375796" y="1711864"/>
                  <a:pt x="3404620" y="1802563"/>
                </a:cubicBezTo>
                <a:cubicBezTo>
                  <a:pt x="3433444" y="1893262"/>
                  <a:pt x="3372587" y="2035906"/>
                  <a:pt x="3404620" y="2143357"/>
                </a:cubicBezTo>
                <a:lnTo>
                  <a:pt x="3404620" y="2143348"/>
                </a:lnTo>
                <a:cubicBezTo>
                  <a:pt x="3388006" y="2384692"/>
                  <a:pt x="3203427" y="2567695"/>
                  <a:pt x="2975940" y="2572028"/>
                </a:cubicBezTo>
                <a:cubicBezTo>
                  <a:pt x="2819538" y="2587898"/>
                  <a:pt x="2647629" y="2544030"/>
                  <a:pt x="2441251" y="2572028"/>
                </a:cubicBezTo>
                <a:cubicBezTo>
                  <a:pt x="2234873" y="2600026"/>
                  <a:pt x="2014355" y="2552513"/>
                  <a:pt x="1890988" y="2572028"/>
                </a:cubicBezTo>
                <a:cubicBezTo>
                  <a:pt x="1767621" y="2591543"/>
                  <a:pt x="1614742" y="2518709"/>
                  <a:pt x="1418592" y="2572028"/>
                </a:cubicBezTo>
                <a:cubicBezTo>
                  <a:pt x="1219146" y="2614221"/>
                  <a:pt x="1137138" y="2536670"/>
                  <a:pt x="1010038" y="2572028"/>
                </a:cubicBezTo>
                <a:cubicBezTo>
                  <a:pt x="882938" y="2607386"/>
                  <a:pt x="699830" y="2524336"/>
                  <a:pt x="567437" y="2572028"/>
                </a:cubicBezTo>
                <a:lnTo>
                  <a:pt x="567437" y="2572028"/>
                </a:lnTo>
                <a:cubicBezTo>
                  <a:pt x="520833" y="2576440"/>
                  <a:pt x="481085" y="2557370"/>
                  <a:pt x="428680" y="2572028"/>
                </a:cubicBezTo>
                <a:cubicBezTo>
                  <a:pt x="250341" y="2606247"/>
                  <a:pt x="17134" y="2385635"/>
                  <a:pt x="0" y="2143348"/>
                </a:cubicBezTo>
                <a:lnTo>
                  <a:pt x="0" y="2143357"/>
                </a:lnTo>
                <a:cubicBezTo>
                  <a:pt x="-88068" y="2158832"/>
                  <a:pt x="-187232" y="2072666"/>
                  <a:pt x="-319115" y="2060194"/>
                </a:cubicBezTo>
                <a:cubicBezTo>
                  <a:pt x="-290433" y="1966090"/>
                  <a:pt x="-205479" y="1917284"/>
                  <a:pt x="-162749" y="1785870"/>
                </a:cubicBezTo>
                <a:cubicBezTo>
                  <a:pt x="-120019" y="1654457"/>
                  <a:pt x="-38055" y="1601438"/>
                  <a:pt x="0" y="1500350"/>
                </a:cubicBezTo>
                <a:cubicBezTo>
                  <a:pt x="-40399" y="1278047"/>
                  <a:pt x="48586" y="1224576"/>
                  <a:pt x="0" y="975232"/>
                </a:cubicBezTo>
                <a:cubicBezTo>
                  <a:pt x="-48586" y="725888"/>
                  <a:pt x="14115" y="639041"/>
                  <a:pt x="0" y="42868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altLang="zh-CN" sz="2100" b="1" dirty="0">
                <a:solidFill>
                  <a:schemeClr val="tx1"/>
                </a:solidFill>
              </a:rPr>
              <a:t>“Out of reach from many of their natural</a:t>
            </a:r>
            <a:r>
              <a:rPr lang="en-US" altLang="zh-CN" sz="2100" b="1" dirty="0">
                <a:solidFill>
                  <a:srgbClr val="C00000"/>
                </a:solidFill>
              </a:rPr>
              <a:t> predators</a:t>
            </a:r>
            <a:r>
              <a:rPr lang="en-US" altLang="zh-CN" sz="2100" b="1" dirty="0">
                <a:solidFill>
                  <a:schemeClr val="tx1"/>
                </a:solidFill>
              </a:rPr>
              <a:t>, these newcomers often </a:t>
            </a:r>
            <a:r>
              <a:rPr lang="en-US" altLang="zh-CN" sz="2100" b="1" dirty="0">
                <a:solidFill>
                  <a:srgbClr val="C00000"/>
                </a:solidFill>
              </a:rPr>
              <a:t>flourish</a:t>
            </a:r>
            <a:r>
              <a:rPr lang="en-US" altLang="zh-CN" sz="2100" b="1" dirty="0">
                <a:solidFill>
                  <a:schemeClr val="tx1"/>
                </a:solidFill>
              </a:rPr>
              <a:t> in their new city lives.” </a:t>
            </a:r>
            <a:endParaRPr lang="en-US" altLang="zh-CN" sz="2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bldLvl="0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黄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集体备课模板">
      <a:majorFont>
        <a:latin typeface="Britannic Bold"/>
        <a:ea typeface="楷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4990</Words>
  <Application>WPS 演示</Application>
  <PresentationFormat>宽屏</PresentationFormat>
  <Paragraphs>313</Paragraphs>
  <Slides>19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Bahnschrift Light SemiCondensed</vt:lpstr>
      <vt:lpstr>Vrinda</vt:lpstr>
      <vt:lpstr>微软雅黑</vt:lpstr>
      <vt:lpstr>楷体</vt:lpstr>
      <vt:lpstr>Britannic Bold</vt:lpstr>
      <vt:lpstr>Segoe Print</vt:lpstr>
      <vt:lpstr>Calibri Light</vt:lpstr>
      <vt:lpstr>Calibri</vt:lpstr>
      <vt:lpstr>Verdana</vt:lpstr>
      <vt:lpstr>Franklin Gothic Medium Cond</vt:lpstr>
      <vt:lpstr>Franklin Gothic Medium</vt:lpstr>
      <vt:lpstr>Calibri</vt:lpstr>
      <vt:lpstr>Century Schoolbook</vt:lpstr>
      <vt:lpstr>Times New Roman</vt:lpstr>
      <vt:lpstr>Tahoma</vt:lpstr>
      <vt:lpstr>Arial Unicode MS</vt:lpstr>
      <vt:lpstr>等线</vt:lpstr>
      <vt:lpstr>Office 主题​​</vt:lpstr>
      <vt:lpstr>Survival</vt:lpstr>
      <vt:lpstr>PowerPoint 演示文稿</vt:lpstr>
      <vt:lpstr>PowerPoint 演示文稿</vt:lpstr>
      <vt:lpstr>PowerPoint 演示文稿</vt:lpstr>
      <vt:lpstr>Predicting </vt:lpstr>
      <vt:lpstr>Fast reading </vt:lpstr>
      <vt:lpstr>Fast reading </vt:lpstr>
      <vt:lpstr>Detailed reading </vt:lpstr>
      <vt:lpstr>Detailed reading </vt:lpstr>
      <vt:lpstr>Critical thinking </vt:lpstr>
      <vt:lpstr>Critical thinking </vt:lpstr>
      <vt:lpstr>PowerPoint 演示文稿</vt:lpstr>
      <vt:lpstr>Language points – Para. 1</vt:lpstr>
      <vt:lpstr>Language points – Para. 2</vt:lpstr>
      <vt:lpstr>Language points – Para. 3</vt:lpstr>
      <vt:lpstr>Language points – Para. 4</vt:lpstr>
      <vt:lpstr>Language points – Para. 4-5</vt:lpstr>
      <vt:lpstr>Language points – Para. 5-6</vt:lpstr>
      <vt:lpstr>Language points – Para.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邵 宇杰</dc:creator>
  <cp:lastModifiedBy>十一</cp:lastModifiedBy>
  <cp:revision>46</cp:revision>
  <dcterms:created xsi:type="dcterms:W3CDTF">2021-01-05T03:22:00Z</dcterms:created>
  <dcterms:modified xsi:type="dcterms:W3CDTF">2025-02-15T10:06:32Z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2DDBD9762459444484C87AF03682B7B8_13</vt:lpwstr>
  </property>
  <property fmtid="{D5CDD505-2E9C-101B-9397-08002B2CF9AE}" pid="3" name="KSOProductBuildVer">
    <vt:lpwstr>2052-12.1.0.19770</vt:lpwstr>
  </property>
</Properties>
</file>