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wdp" ContentType="image/vnd.ms-photo"/>
  <Default Extension="mp3" ContentType="audio/mp3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ink/ink1.xml" ContentType="application/inkml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0"/>
  </p:notesMasterIdLst>
  <p:sldIdLst>
    <p:sldId id="259" r:id="rId3"/>
    <p:sldId id="815" r:id="rId4"/>
    <p:sldId id="816" r:id="rId5"/>
    <p:sldId id="817" r:id="rId6"/>
    <p:sldId id="818" r:id="rId7"/>
    <p:sldId id="819" r:id="rId8"/>
    <p:sldId id="820" r:id="rId9"/>
    <p:sldId id="821" r:id="rId11"/>
    <p:sldId id="822" r:id="rId12"/>
    <p:sldId id="823" r:id="rId13"/>
    <p:sldId id="824" r:id="rId14"/>
    <p:sldId id="828" r:id="rId15"/>
    <p:sldId id="829" r:id="rId16"/>
    <p:sldId id="830" r:id="rId17"/>
    <p:sldId id="831" r:id="rId18"/>
    <p:sldId id="832" r:id="rId19"/>
    <p:sldId id="833" r:id="rId20"/>
    <p:sldId id="834" r:id="rId21"/>
    <p:sldId id="835" r:id="rId22"/>
    <p:sldId id="836" r:id="rId23"/>
    <p:sldId id="837" r:id="rId24"/>
    <p:sldId id="838" r:id="rId25"/>
    <p:sldId id="839" r:id="rId26"/>
    <p:sldId id="840" r:id="rId27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CDDDF"/>
    <a:srgbClr val="418AB3"/>
    <a:srgbClr val="D9D7CB"/>
    <a:srgbClr val="F0A22E"/>
    <a:srgbClr val="3A3531"/>
    <a:srgbClr val="1C9C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4233" autoAdjust="0"/>
  </p:normalViewPr>
  <p:slideViewPr>
    <p:cSldViewPr snapToGrid="0">
      <p:cViewPr varScale="1">
        <p:scale>
          <a:sx n="51" d="100"/>
          <a:sy n="51" d="100"/>
        </p:scale>
        <p:origin x="96" y="318"/>
      </p:cViewPr>
      <p:guideLst/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0" Type="http://schemas.openxmlformats.org/officeDocument/2006/relationships/tableStyles" Target="tableStyles.xml"/><Relationship Id="rId3" Type="http://schemas.openxmlformats.org/officeDocument/2006/relationships/slide" Target="slides/slide1.xml"/><Relationship Id="rId29" Type="http://schemas.openxmlformats.org/officeDocument/2006/relationships/viewProps" Target="viewProps.xml"/><Relationship Id="rId28" Type="http://schemas.openxmlformats.org/officeDocument/2006/relationships/presProps" Target="presProps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8191" units="cm"/>
          <inkml:channel name="T" type="integer" max="2" units="dev"/>
        </inkml:traceFormat>
        <inkml:channelProperties>
          <inkml:channelProperty channel="X" name="resolution" value="15999.51074" units="1/in"/>
          <inkml:channelProperty channel="Y" name="resolution" value="15999.51074" units="1/in"/>
          <inkml:channelProperty channel="F" name="resolution" value="3999.51147" units="1/cm"/>
          <inkml:channelProperty channel="T" name="resolution" value="1" units="1/dev"/>
        </inkml:channelProperties>
      </inkml:inkSource>
      <inkml:timestamp xml:id="ts0" timeString="2022-05-12T02:48:3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23401.000 12110.000 40 0,'11.000'18.000'690'0,"-1.000"-8.000"99"0,1.000-2.000 65 15,2.000-2.000 81-15,4.000 1.000-441 0,1.000-1.000-197 16,5.000-4.000-91-16,1.000 1.000-55 0,6.000-4.000-73 15,3.000-2.000-38-15,7.000-3.000-8 0,5.000-2.000 8 16,6.000 0.000 0-16,5.000-2.000 4 0,11.000-3.000 5 16,3.000 1.000-3-16,5.000-3.000-17 0,5.000 2.000-17 0,6.000-1.000-7 15,3.000 3.000-1-15,4.000 0.000 1 16,4.000 1.000 13-16,4.000 1.000 12 0,2.000 2.000 4 0,5.000-3.000 5 15,-1.000 2.000 6-15,9.000 1.000 13 0,2.000 0.000 11 16,5.000-3.000 10-16,5.000 3.000 16 0,6.000-5.000 16 16,4.000 2.000-13-16,3.000 0.000-19 0,-2.000 4.000-11 15,1.000 2.000-21-15,0.000 4.000-23 0,4.000 0.000-17 16,-2.000 4.000-11-16,6.000 2.000 8 0,1.000 0.000-2 15,3.000 1.000-3-15,-1.000 5.000-9 0,4.000-2.000 25 0,-2.000 2.000-6 16,3.000 0.000-2-16,2.000 0.000 18 0,3.000-1.000 35 16,1.000 1.000 8-16,5.000-2.000-3 0,-2.000 0.000 16 15,1.000 2.000-2-15,0.000-1.000-15 0,1.000 1.000-9 16,-1.000 0.000 17-16,0.000 0.000-9 0,-5.000 1.000-14 15,0.000 1.000-17-15,-8.000 0.000 2 0,0.000 3.000-17 16,-11.000-1.000-11-16,-2.000 2.000-9 0,-11.000-3.000 16 0,-5.000-1.000-9 16,-10.000 2.000-10-16,-7.000-3.000-2 0,-12.000-1.000-12 15,-8.000 0.000-83-15,-11.000-3.000-113 0,-9.000-3.000-187 16,-9.000-1.000-444-16,-11.000-7.000-280 0,-8.000-7.000-61 15,-11.000-9.000 49-15,-11.000-7.000 161 0,-11.000-8.000 437 16</inkml:trace>
  <inkml:trace contextRef="#ctx0" brushRef="#br0">20994.000 13264.000 201 0,'9.000'5.000'928'16,"-3.000"-7.000"131"-16,-3.000 1.000 57 0,1.000-3.000 27 16,4.000 1.000-628-16,2.000-4.000-285 0,3.000 3.000-129 15,6.000-2.000-57-15,2.000-4.000-26 0,5.000 2.000-1 16,2.000-1.000 3-16,8.000-2.000 3 0,3.000 2.000 21 15,6.000-1.000 19-15,3.000 2.000 3 0,3.000 1.000 13 0,5.000 2.000 8 16,8.000 1.000-1-16,3.000 2.000-7 0,5.000-2.000-12 16,7.000 4.000-22-16,6.000-3.000 11 0,7.000 0.000-2 15,8.000 2.000 0-15,5.000-2.000-1 0,9.000 0.000 15 16,2.000 1.000-8-16,6.000 0.000-9 0,3.000 0.000-3 15,6.000 1.000-1-15,-1.000 4.000-8 0,5.000 1.000 1 16,1.000 3.000 0-16,1.000 3.000-4 0,0.000 4.000 11 0,4.000 0.000 24 16,0.000 3.000 16-16,4.000-1.000 11 0,-3.000 0.000 0 15,5.000-2.000 15-15,-2.000 0.000 5 0,1.000-3.000 2 16,-3.000-1.000 14-16,-1.000-2.000 28 0,-6.000-4.000 14 15,-1.000-1.000 8-15,-6.000-3.000-78 0,-4.000 0.000-106 16,-9.000-1.000 0-16,-1.000-1.000 0 0,-6.000-2.000 0 16,-4.000 1.000 0-16,-7.000 0.000 0 0,-4.000-3.000 0 0,-10.000 4.000 0 15,-7.000-2.000 0-15,-10.000 2.000 0 16,-7.000-1.000 0-16,-10.000 0.000 0 0,-7.000 1.000 0 0,-9.000 2.000 0 15,-7.000-1.000 0-15,-8.000 2.000 0 0,-1.000-1.000 0 16,-7.000 1.000 0-16,-5.000 0.000 0 0,-2.000 1.000 0 16,-6.000 0.000-286-16,-7.000 4.000-938 0,-11.000 0.000-311 15,-18.000-6.000-11-15,-9.000-19.000 128 0,-13.000-23.000 204 16,-9.000-21.000 446-16</inkml:trace>
  <inkml:trace contextRef="#ctx0" brushRef="#br0">26722.000 14486.000 113 0,'-44.000'11.000'806'0,"5.000"-9.000"117"0,8.000-1.000 61 16,7.000-2.000 33-16,8.000 2.000-534 0,6.000-1.000-250 0,6.000 1.000-117 16,4.000 2.000-59-16,2.000 3.000-36 15,7.000 4.000-14-15,5.000 5.000-2 0,8.000 6.000 2 0,11.000 4.000 0 16,10.000 1.000 9-16,9.000 2.000 9 0,12.000-1.000 3 15,6.000 2.000 1-15,15.000-4.000 1 0,1.000-3.000-16 16,10.000-2.000-8-16,5.000-5.000 15 0,9.000-7.000 17 16,2.000-4.000 16-16,8.000-6.000 20 0,4.000-2.000 6 15,8.000-9.000 9-15,2.000-1.000 2 0,6.000-6.000 4 0,2.000 1.000-4 16,6.000-5.000 18-16,1.000 0.000-15 0,1.000 1.000-19 15,-2.000 3.000-27-15,-1.000 2.000 1 0,-3.000 3.000-15 16,-3.000 3.000-8-16,-5.000 4.000-7 0,-3.000 4.000 12 16,-7.000 1.000-5-16,-1.000 2.000-7 0,-7.000 0.000-7 15,-4.000 0.000-4-15,-8.000 0.000-14 0,-3.000-5.000 0 16,-9.000-2.000 4-16,-4.000-6.000 8 0,-10.000-2.000 12 0,-5.000-5.000 21 15,-14.000 1.000 3-15,-11.000-5.000 17 0,-8.000 1.000 18 16,-10.000-3.000 17-16,-11.000 0.000 2 0,-5.000-7.000-1 16,-8.000 1.000-20-16,-8.000-10.000-27 0,-8.000-2.000-24 15,-11.000-6.000-12-15,-9.000-4.000-10 0,-12.000-5.000-5 16,-9.000-4.000-4-16,-11.000-1.000-6 0,-10.000 0.000-9 15,-9.000-4.000-10-15,-9.000 1.000 9 0,-9.000-4.000 7 0,-7.000 3.000 6 16,-8.000 3.000 5-16,-3.000 4.000 3 0,-7.000 2.000-1 16,-1.000 6.000 0-16,-7.000 2.000 1 0,2.000 11.000-2 15,-4.000 5.000 0-15,4.000 9.000 5 0,-6.000 7.000 0 16,3.000 9.000 2-16,-3.000 7.000-1 0,3.000 8.000 12 15,-4.000 6.000-7-15,3.000 5.000-5 0,0.000 5.000-6 16,2.000 6.000-4-16,-1.000 3.000 6 0,4.000 2.000 3 0,-2.000 1.000-1 16,5.000 5.000 3-16,1.000 2.000 0 15,4.000 0.000-1-15,3.000 2.000-1 0,4.000 1.000 2 0,7.000-2.000 0 16,8.000-2.000 5-16,8.000 0.000-12 0,10.000-4.000-2 15,7.000-3.000 1-15,6.000-1.000 5 0,9.000-1.000 5 16,9.000-1.000 2-16,6.000 0.000-11 0,4.000 2.000-60 16,4.000 1.000-86-16,6.000 8.000-109 0,-1.000 8.000-236 15,5.000 5.000-465-15,0.000 4.000-191 0,2.000-7.000-29 16,-1.000-16.000 58-16,3.000-20.000 214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741C31-721F-487A-8663-380534FF6B5B}" type="datetimeFigureOut">
              <a:rPr lang="en-GB" smtClean="0"/>
            </a:fld>
            <a:endParaRPr lang="en-GB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GB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4452E8-7CC2-4B68-A675-F617BC1112D2}" type="slidenum">
              <a:rPr lang="en-GB" smtClean="0"/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4452E8-7CC2-4B68-A675-F617BC1112D2}" type="slidenum">
              <a:rPr lang="en-GB" smtClean="0"/>
            </a:fld>
            <a:endParaRPr lang="en-GB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E4452E8-7CC2-4B68-A675-F617BC1112D2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E4452E8-7CC2-4B68-A675-F617BC1112D2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FDE6136-2495-44E2-A98E-6661FDFD9122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FDE6136-2495-44E2-A98E-6661FDFD9122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4452E8-7CC2-4B68-A675-F617BC1112D2}" type="slidenum">
              <a:rPr lang="en-GB" smtClean="0"/>
            </a:fld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4452E8-7CC2-4B68-A675-F617BC1112D2}" type="slidenum">
              <a:rPr lang="en-GB" smtClean="0"/>
            </a:fld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DE6136-2495-44E2-A98E-6661FDFD9122}" type="slidenum">
              <a:rPr lang="en-GB" smtClean="0"/>
            </a:fld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4452E8-7CC2-4B68-A675-F617BC1112D2}" type="slidenum">
              <a:rPr lang="en-GB" smtClean="0"/>
            </a:fld>
            <a:endParaRPr lang="en-GB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4452E8-7CC2-4B68-A675-F617BC1112D2}" type="slidenum">
              <a:rPr lang="en-GB" smtClean="0"/>
            </a:fld>
            <a:endParaRPr lang="en-GB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4452E8-7CC2-4B68-A675-F617BC1112D2}" type="slidenum">
              <a:rPr lang="en-GB" smtClean="0"/>
            </a:fld>
            <a:endParaRPr lang="en-GB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4452E8-7CC2-4B68-A675-F617BC1112D2}" type="slidenum">
              <a:rPr lang="en-GB" smtClean="0"/>
            </a:fld>
            <a:endParaRPr lang="en-GB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E4452E8-7CC2-4B68-A675-F617BC1112D2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4" Type="http://schemas.openxmlformats.org/officeDocument/2006/relationships/tags" Target="../tags/tag6.xml"/><Relationship Id="rId3" Type="http://schemas.openxmlformats.org/officeDocument/2006/relationships/tags" Target="../tags/tag5.xml"/><Relationship Id="rId2" Type="http://schemas.openxmlformats.org/officeDocument/2006/relationships/tags" Target="../tags/tag4.xml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/>
        </p:nvSpPr>
        <p:spPr>
          <a:xfrm>
            <a:off x="1276903" y="1553378"/>
            <a:ext cx="9636084" cy="3751242"/>
          </a:xfrm>
          <a:prstGeom prst="rect">
            <a:avLst/>
          </a:prstGeom>
          <a:noFill/>
          <a:ln w="25400">
            <a:solidFill>
              <a:srgbClr val="3F403E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 userDrawn="1"/>
        </p:nvSpPr>
        <p:spPr>
          <a:xfrm>
            <a:off x="2525485" y="955300"/>
            <a:ext cx="7141030" cy="4993807"/>
          </a:xfrm>
          <a:prstGeom prst="rect">
            <a:avLst/>
          </a:prstGeom>
          <a:solidFill>
            <a:srgbClr val="FCFCFD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2" name="矩形: 圆角 11"/>
          <p:cNvSpPr/>
          <p:nvPr userDrawn="1"/>
        </p:nvSpPr>
        <p:spPr>
          <a:xfrm>
            <a:off x="0" y="2247071"/>
            <a:ext cx="12192000" cy="2363856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>
            <a:noFill/>
          </a:ln>
          <a:effectLst>
            <a:outerShdw blurRad="254000" dist="381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3970" y="2754982"/>
            <a:ext cx="10521950" cy="1348034"/>
          </a:xfrm>
        </p:spPr>
        <p:txBody>
          <a:bodyPr anchor="b">
            <a:noAutofit/>
          </a:bodyPr>
          <a:lstStyle>
            <a:lvl1pPr algn="ctr">
              <a:defRPr sz="8800" b="1" spc="0">
                <a:solidFill>
                  <a:schemeClr val="bg1"/>
                </a:solidFill>
                <a:latin typeface="Bahnschrift Light SemiCondensed" panose="020B0502040204020203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3275937" y="1266290"/>
            <a:ext cx="5638015" cy="672587"/>
          </a:xfrm>
        </p:spPr>
        <p:txBody>
          <a:bodyPr>
            <a:noAutofit/>
          </a:bodyPr>
          <a:lstStyle>
            <a:lvl1pPr marL="0" indent="0" algn="ctr">
              <a:buNone/>
              <a:defRPr sz="4400" b="1" i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A3B80-B0CF-4B0D-9833-5F5D06800D33}" type="datetimeFigureOut">
              <a:rPr lang="en-GB" smtClean="0"/>
            </a:fld>
            <a:endParaRPr lang="en-GB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7DC03-4CE9-4684-A0B9-47EBE8FF52EA}" type="slidenum">
              <a:rPr lang="en-GB" smtClean="0"/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1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2" grpId="0"/>
      <p:bldP spid="3" grpId="0" build="p">
        <p:tmplLst>
          <p:tmpl lvl="1">
            <p:tnLst>
              <p:par>
                <p:cTn presetID="22" presetClass="entr" presetSubtype="8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chemeClr val="accent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>
                <a:latin typeface="+mn-lt"/>
              </a:defRPr>
            </a:lvl1pPr>
            <a:lvl2pPr>
              <a:defRPr sz="2800">
                <a:latin typeface="+mn-lt"/>
              </a:defRPr>
            </a:lvl2pPr>
            <a:lvl3pPr>
              <a:defRPr sz="2400">
                <a:latin typeface="+mn-lt"/>
              </a:defRPr>
            </a:lvl3pPr>
            <a:lvl4pPr>
              <a:defRPr sz="2000">
                <a:latin typeface="+mn-lt"/>
              </a:defRPr>
            </a:lvl4pPr>
            <a:lvl5pPr>
              <a:defRPr sz="2000">
                <a:latin typeface="+mn-lt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/>
              <a:t>五级</a:t>
            </a:r>
            <a:endParaRPr lang="en-GB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+mn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A3B80-B0CF-4B0D-9833-5F5D06800D33}" type="datetimeFigureOut">
              <a:rPr lang="en-GB" smtClean="0"/>
            </a:fld>
            <a:endParaRPr lang="en-GB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7DC03-4CE9-4684-A0B9-47EBE8FF52EA}" type="slidenum">
              <a:rPr lang="en-GB" smtClean="0"/>
            </a:fld>
            <a:endParaRPr lang="en-GB"/>
          </a:p>
        </p:txBody>
      </p:sp>
      <p:sp>
        <p:nvSpPr>
          <p:cNvPr id="11" name="矩形 10"/>
          <p:cNvSpPr/>
          <p:nvPr userDrawn="1"/>
        </p:nvSpPr>
        <p:spPr>
          <a:xfrm>
            <a:off x="-469" y="6678000"/>
            <a:ext cx="12192000" cy="180000"/>
          </a:xfrm>
          <a:prstGeom prst="rect">
            <a:avLst/>
          </a:prstGeom>
          <a:solidFill>
            <a:schemeClr val="accent1">
              <a:lumMod val="5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 userDrawn="1"/>
        </p:nvSpPr>
        <p:spPr>
          <a:xfrm>
            <a:off x="-936" y="6498000"/>
            <a:ext cx="12192000" cy="360000"/>
          </a:xfrm>
          <a:prstGeom prst="rect">
            <a:avLst/>
          </a:prstGeom>
          <a:solidFill>
            <a:schemeClr val="accent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 userDrawn="1"/>
        </p:nvSpPr>
        <p:spPr>
          <a:xfrm>
            <a:off x="-936" y="6318000"/>
            <a:ext cx="12192000" cy="540000"/>
          </a:xfrm>
          <a:prstGeom prst="rect">
            <a:avLst/>
          </a:prstGeom>
          <a:solidFill>
            <a:schemeClr val="accent1">
              <a:lumMod val="60000"/>
              <a:lumOff val="4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chemeClr val="accent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+mn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A3B80-B0CF-4B0D-9833-5F5D06800D33}" type="datetimeFigureOut">
              <a:rPr lang="en-GB" smtClean="0"/>
            </a:fld>
            <a:endParaRPr lang="en-GB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7DC03-4CE9-4684-A0B9-47EBE8FF52EA}" type="slidenum">
              <a:rPr lang="en-GB" smtClean="0"/>
            </a:fld>
            <a:endParaRPr lang="en-GB"/>
          </a:p>
        </p:txBody>
      </p:sp>
      <p:sp>
        <p:nvSpPr>
          <p:cNvPr id="11" name="矩形 10"/>
          <p:cNvSpPr/>
          <p:nvPr userDrawn="1"/>
        </p:nvSpPr>
        <p:spPr>
          <a:xfrm>
            <a:off x="-469" y="6678000"/>
            <a:ext cx="12192000" cy="180000"/>
          </a:xfrm>
          <a:prstGeom prst="rect">
            <a:avLst/>
          </a:prstGeom>
          <a:solidFill>
            <a:schemeClr val="accent1">
              <a:lumMod val="5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 userDrawn="1"/>
        </p:nvSpPr>
        <p:spPr>
          <a:xfrm>
            <a:off x="-936" y="6498000"/>
            <a:ext cx="12192000" cy="360000"/>
          </a:xfrm>
          <a:prstGeom prst="rect">
            <a:avLst/>
          </a:prstGeom>
          <a:solidFill>
            <a:schemeClr val="accent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 userDrawn="1"/>
        </p:nvSpPr>
        <p:spPr>
          <a:xfrm>
            <a:off x="-936" y="6318000"/>
            <a:ext cx="12192000" cy="540000"/>
          </a:xfrm>
          <a:prstGeom prst="rect">
            <a:avLst/>
          </a:prstGeom>
          <a:solidFill>
            <a:schemeClr val="accent1">
              <a:lumMod val="60000"/>
              <a:lumOff val="4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27054" y="150653"/>
            <a:ext cx="11446569" cy="729671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27053" y="1021973"/>
            <a:ext cx="11446569" cy="5203951"/>
          </a:xfrm>
        </p:spPr>
        <p:txBody>
          <a:bodyPr vert="eaVert"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/>
              <a:t>五级</a:t>
            </a:r>
            <a:endParaRPr lang="en-GB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A3B80-B0CF-4B0D-9833-5F5D06800D33}" type="datetimeFigureOut">
              <a:rPr lang="en-GB" smtClean="0"/>
            </a:fld>
            <a:endParaRPr lang="en-GB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7DC03-4CE9-4684-A0B9-47EBE8FF52EA}" type="slidenum">
              <a:rPr lang="en-GB" smtClean="0"/>
            </a:fld>
            <a:endParaRPr lang="en-GB"/>
          </a:p>
        </p:txBody>
      </p:sp>
      <p:grpSp>
        <p:nvGrpSpPr>
          <p:cNvPr id="10" name="组合 9"/>
          <p:cNvGrpSpPr/>
          <p:nvPr userDrawn="1"/>
        </p:nvGrpSpPr>
        <p:grpSpPr>
          <a:xfrm flipH="1">
            <a:off x="-469" y="150653"/>
            <a:ext cx="376535" cy="729670"/>
            <a:chOff x="11722066" y="1592297"/>
            <a:chExt cx="469934" cy="1431122"/>
          </a:xfrm>
          <a:solidFill>
            <a:schemeClr val="accent1"/>
          </a:solidFill>
        </p:grpSpPr>
        <p:sp>
          <p:nvSpPr>
            <p:cNvPr id="11" name="矩形 10"/>
            <p:cNvSpPr/>
            <p:nvPr/>
          </p:nvSpPr>
          <p:spPr>
            <a:xfrm>
              <a:off x="11857703" y="1592297"/>
              <a:ext cx="334297" cy="1431122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矩形 11"/>
            <p:cNvSpPr/>
            <p:nvPr/>
          </p:nvSpPr>
          <p:spPr>
            <a:xfrm>
              <a:off x="11722066" y="1592297"/>
              <a:ext cx="72000" cy="1431122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3" name="矩形 12"/>
          <p:cNvSpPr/>
          <p:nvPr userDrawn="1"/>
        </p:nvSpPr>
        <p:spPr>
          <a:xfrm>
            <a:off x="-469" y="6678000"/>
            <a:ext cx="12192000" cy="180000"/>
          </a:xfrm>
          <a:prstGeom prst="rect">
            <a:avLst/>
          </a:prstGeom>
          <a:solidFill>
            <a:schemeClr val="accent1">
              <a:lumMod val="5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-936" y="6498000"/>
            <a:ext cx="12192000" cy="360000"/>
          </a:xfrm>
          <a:prstGeom prst="rect">
            <a:avLst/>
          </a:prstGeom>
          <a:solidFill>
            <a:schemeClr val="accent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/>
          <p:cNvSpPr/>
          <p:nvPr userDrawn="1"/>
        </p:nvSpPr>
        <p:spPr>
          <a:xfrm>
            <a:off x="-936" y="6318000"/>
            <a:ext cx="12192000" cy="540000"/>
          </a:xfrm>
          <a:prstGeom prst="rect">
            <a:avLst/>
          </a:prstGeom>
          <a:solidFill>
            <a:schemeClr val="accent1">
              <a:lumMod val="60000"/>
              <a:lumOff val="4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11042374" y="427522"/>
            <a:ext cx="726206" cy="6111633"/>
          </a:xfrm>
        </p:spPr>
        <p:txBody>
          <a:bodyPr vert="eaVert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1252980" y="427521"/>
            <a:ext cx="9609394" cy="6111633"/>
          </a:xfrm>
        </p:spPr>
        <p:txBody>
          <a:bodyPr vert="eaVert"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/>
              <a:t>五级</a:t>
            </a:r>
            <a:endParaRPr lang="en-GB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A3B80-B0CF-4B0D-9833-5F5D06800D33}" type="datetimeFigureOut">
              <a:rPr lang="en-GB" smtClean="0"/>
            </a:fld>
            <a:endParaRPr lang="en-GB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7DC03-4CE9-4684-A0B9-47EBE8FF52EA}" type="slidenum">
              <a:rPr lang="en-GB" smtClean="0"/>
            </a:fld>
            <a:endParaRPr lang="en-GB"/>
          </a:p>
        </p:txBody>
      </p:sp>
      <p:grpSp>
        <p:nvGrpSpPr>
          <p:cNvPr id="10" name="组合 9"/>
          <p:cNvGrpSpPr/>
          <p:nvPr userDrawn="1"/>
        </p:nvGrpSpPr>
        <p:grpSpPr>
          <a:xfrm rot="5400000" flipH="1">
            <a:off x="11215478" y="-176568"/>
            <a:ext cx="376535" cy="729670"/>
            <a:chOff x="11722066" y="1592297"/>
            <a:chExt cx="469934" cy="1431122"/>
          </a:xfrm>
          <a:solidFill>
            <a:schemeClr val="accent1"/>
          </a:solidFill>
        </p:grpSpPr>
        <p:sp>
          <p:nvSpPr>
            <p:cNvPr id="11" name="矩形 10"/>
            <p:cNvSpPr/>
            <p:nvPr/>
          </p:nvSpPr>
          <p:spPr>
            <a:xfrm>
              <a:off x="11857703" y="1592297"/>
              <a:ext cx="334297" cy="1431122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矩形 11"/>
            <p:cNvSpPr/>
            <p:nvPr/>
          </p:nvSpPr>
          <p:spPr>
            <a:xfrm>
              <a:off x="11722066" y="1592297"/>
              <a:ext cx="72000" cy="1431122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3" name="矩形 12"/>
          <p:cNvSpPr/>
          <p:nvPr userDrawn="1"/>
        </p:nvSpPr>
        <p:spPr>
          <a:xfrm rot="5400000">
            <a:off x="-3339001" y="3339001"/>
            <a:ext cx="6858002" cy="180000"/>
          </a:xfrm>
          <a:prstGeom prst="rect">
            <a:avLst/>
          </a:prstGeom>
          <a:solidFill>
            <a:schemeClr val="accent1">
              <a:lumMod val="5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 rot="5400000">
            <a:off x="-3252065" y="3249000"/>
            <a:ext cx="6858002" cy="360000"/>
          </a:xfrm>
          <a:prstGeom prst="rect">
            <a:avLst/>
          </a:prstGeom>
          <a:solidFill>
            <a:schemeClr val="accent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/>
          <p:cNvSpPr/>
          <p:nvPr userDrawn="1"/>
        </p:nvSpPr>
        <p:spPr>
          <a:xfrm rot="5400000">
            <a:off x="-3159001" y="3158999"/>
            <a:ext cx="6858002" cy="540000"/>
          </a:xfrm>
          <a:prstGeom prst="rect">
            <a:avLst/>
          </a:prstGeom>
          <a:solidFill>
            <a:schemeClr val="accent1">
              <a:lumMod val="60000"/>
              <a:lumOff val="4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/>
        </p:nvSpPr>
        <p:spPr>
          <a:xfrm>
            <a:off x="1276903" y="1553378"/>
            <a:ext cx="9636084" cy="3751242"/>
          </a:xfrm>
          <a:prstGeom prst="rect">
            <a:avLst/>
          </a:prstGeom>
          <a:noFill/>
          <a:ln w="25400">
            <a:solidFill>
              <a:srgbClr val="3F403E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 userDrawn="1"/>
        </p:nvSpPr>
        <p:spPr>
          <a:xfrm>
            <a:off x="2524428" y="982871"/>
            <a:ext cx="7141030" cy="4993807"/>
          </a:xfrm>
          <a:prstGeom prst="rect">
            <a:avLst/>
          </a:prstGeom>
          <a:solidFill>
            <a:srgbClr val="FCFCFD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2" name="矩形: 圆角 11"/>
          <p:cNvSpPr/>
          <p:nvPr userDrawn="1"/>
        </p:nvSpPr>
        <p:spPr>
          <a:xfrm>
            <a:off x="0" y="2247071"/>
            <a:ext cx="12192000" cy="2363856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>
            <a:noFill/>
          </a:ln>
          <a:effectLst>
            <a:outerShdw blurRad="254000" dist="381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3970" y="2754982"/>
            <a:ext cx="10521950" cy="1348034"/>
          </a:xfrm>
        </p:spPr>
        <p:txBody>
          <a:bodyPr anchor="b">
            <a:noAutofit/>
          </a:bodyPr>
          <a:lstStyle>
            <a:lvl1pPr algn="ctr">
              <a:defRPr sz="8800" b="1" spc="0">
                <a:solidFill>
                  <a:schemeClr val="bg1"/>
                </a:solidFill>
                <a:latin typeface="Calibri" panose="020F0502020204030204" charset="0"/>
              </a:defRPr>
            </a:lvl1pPr>
          </a:lstStyle>
          <a:p>
            <a:endParaRPr lang="en-GB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3275937" y="1266290"/>
            <a:ext cx="5638015" cy="672587"/>
          </a:xfrm>
        </p:spPr>
        <p:txBody>
          <a:bodyPr>
            <a:noAutofit/>
          </a:bodyPr>
          <a:lstStyle>
            <a:lvl1pPr marL="0" indent="0" algn="ctr">
              <a:buNone/>
              <a:defRPr sz="4400" b="1" i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A3B80-B0CF-4B0D-9833-5F5D06800D33}" type="datetimeFigureOut">
              <a:rPr lang="en-GB" smtClean="0"/>
            </a:fld>
            <a:endParaRPr lang="en-GB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7DC03-4CE9-4684-A0B9-47EBE8FF52EA}" type="slidenum">
              <a:rPr lang="en-GB" smtClean="0"/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1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2" grpId="0"/>
      <p:bldP spid="3" grpId="0" build="p">
        <p:tmplLst>
          <p:tmpl lvl="1">
            <p:tnLst>
              <p:par>
                <p:cTn presetID="22" presetClass="entr" presetSubtype="8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A3B80-B0CF-4B0D-9833-5F5D06800D33}" type="datetimeFigureOut">
              <a:rPr lang="en-GB" smtClean="0"/>
            </a:fld>
            <a:endParaRPr lang="en-GB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7DC03-4CE9-4684-A0B9-47EBE8FF52EA}" type="slidenum">
              <a:rPr lang="en-GB" smtClean="0"/>
            </a:fld>
            <a:endParaRPr lang="en-GB"/>
          </a:p>
        </p:txBody>
      </p:sp>
      <p:sp>
        <p:nvSpPr>
          <p:cNvPr id="8" name="PA_矩形 28"/>
          <p:cNvSpPr/>
          <p:nvPr userDrawn="1">
            <p:custDataLst>
              <p:tags r:id="rId2"/>
            </p:custDataLst>
          </p:nvPr>
        </p:nvSpPr>
        <p:spPr>
          <a:xfrm>
            <a:off x="-4" y="3438046"/>
            <a:ext cx="12192000" cy="342899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PA_矩形 32"/>
          <p:cNvSpPr/>
          <p:nvPr userDrawn="1">
            <p:custDataLst>
              <p:tags r:id="rId3"/>
            </p:custDataLst>
          </p:nvPr>
        </p:nvSpPr>
        <p:spPr>
          <a:xfrm>
            <a:off x="1329365" y="1344962"/>
            <a:ext cx="9533262" cy="4149985"/>
          </a:xfrm>
          <a:prstGeom prst="rect">
            <a:avLst/>
          </a:prstGeom>
          <a:solidFill>
            <a:srgbClr val="FCFCFD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/>
          </a:p>
        </p:txBody>
      </p:sp>
      <p:sp>
        <p:nvSpPr>
          <p:cNvPr id="11" name="PA_矩形 27"/>
          <p:cNvSpPr/>
          <p:nvPr userDrawn="1">
            <p:custDataLst>
              <p:tags r:id="rId4"/>
            </p:custDataLst>
          </p:nvPr>
        </p:nvSpPr>
        <p:spPr>
          <a:xfrm>
            <a:off x="2456002" y="2431159"/>
            <a:ext cx="7279995" cy="2013774"/>
          </a:xfrm>
          <a:prstGeom prst="rect">
            <a:avLst/>
          </a:prstGeom>
          <a:noFill/>
          <a:ln w="25400">
            <a:solidFill>
              <a:srgbClr val="3F40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3258585" y="1918817"/>
            <a:ext cx="5674821" cy="945374"/>
          </a:xfrm>
          <a:solidFill>
            <a:schemeClr val="bg1"/>
          </a:solidFill>
          <a:ln>
            <a:noFill/>
          </a:ln>
        </p:spPr>
        <p:txBody>
          <a:bodyPr anchor="b">
            <a:noAutofit/>
          </a:bodyPr>
          <a:lstStyle>
            <a:lvl1pPr algn="ctr">
              <a:defRPr sz="5400" baseline="0">
                <a:solidFill>
                  <a:schemeClr val="accent1"/>
                </a:solidFill>
                <a:latin typeface="Calibri" panose="020F0502020204030204" charset="0"/>
                <a:ea typeface="楷体" panose="02010609060101010101" pitchFamily="49" charset="-122"/>
              </a:defRPr>
            </a:lvl1pPr>
          </a:lstStyle>
          <a:p>
            <a:endParaRPr lang="en-GB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2796237" y="3339379"/>
            <a:ext cx="6599518" cy="665570"/>
          </a:xfrm>
        </p:spPr>
        <p:txBody>
          <a:bodyPr>
            <a:noAutofit/>
          </a:bodyPr>
          <a:lstStyle>
            <a:lvl1pPr marL="0" indent="0" algn="ctr">
              <a:buNone/>
              <a:defRPr lang="en-GB" altLang="en-US" sz="4000" kern="1200" baseline="0" dirty="0">
                <a:solidFill>
                  <a:schemeClr val="tx1"/>
                </a:solidFill>
                <a:latin typeface="Calibri" panose="020F0502020204030204" charset="0"/>
                <a:ea typeface="+mn-ea"/>
                <a:cs typeface="Calibri" panose="020F050202020403020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6" presetClass="entr" presetSubtype="37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 animBg="1"/>
      <p:bldP spid="2" grpId="0" animBg="1"/>
      <p:bldP spid="3" grpId="0" build="p">
        <p:tmplLst>
          <p:tmpl lvl="1">
            <p:tnLst>
              <p:par>
                <p:cTn presetID="16" presetClass="entr" presetSubtype="37" fill="hold" nodeType="after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barn(outVertical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427056" y="150654"/>
            <a:ext cx="9472597" cy="578349"/>
          </a:xfrm>
        </p:spPr>
        <p:txBody>
          <a:bodyPr>
            <a:noAutofit/>
          </a:bodyPr>
          <a:lstStyle>
            <a:lvl1pPr>
              <a:defRPr lang="en-GB" sz="3200" b="1" kern="1200" baseline="0" dirty="0">
                <a:solidFill>
                  <a:schemeClr val="accent1"/>
                </a:solidFill>
                <a:latin typeface="Verdana" panose="020B0604030504040204" pitchFamily="34" charset="0"/>
                <a:ea typeface="楷体" panose="02010609060101010101" pitchFamily="49" charset="-122"/>
                <a:cs typeface="+mj-cs"/>
              </a:defRPr>
            </a:lvl1pPr>
          </a:lstStyle>
          <a:p>
            <a:r>
              <a:rPr lang="en-GB" dirty="0"/>
              <a:t>Happy</a:t>
            </a:r>
            <a:endParaRPr lang="en-GB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27056" y="1060323"/>
            <a:ext cx="11446566" cy="5647023"/>
          </a:xfrm>
        </p:spPr>
        <p:txBody>
          <a:bodyPr>
            <a:normAutofit/>
          </a:bodyPr>
          <a:lstStyle>
            <a:lvl1pPr>
              <a:defRPr lang="zh-CN" altLang="en-US" sz="3000" kern="1200" baseline="0" dirty="0">
                <a:solidFill>
                  <a:schemeClr val="tx1"/>
                </a:solidFill>
                <a:latin typeface="Calibri" panose="020F0502020204030204" charset="0"/>
                <a:ea typeface="楷体" panose="02010609060101010101" pitchFamily="49" charset="-122"/>
                <a:cs typeface="Calibri" panose="020F0502020204030204" charset="0"/>
              </a:defRPr>
            </a:lvl1pPr>
            <a:lvl2pPr>
              <a:defRPr sz="2800">
                <a:latin typeface="+mn-lt"/>
                <a:ea typeface="楷体" panose="02010609060101010101" pitchFamily="49" charset="-122"/>
                <a:cs typeface="Calibri" panose="020F0502020204030204" charset="0"/>
              </a:defRPr>
            </a:lvl2pPr>
            <a:lvl3pPr>
              <a:defRPr sz="2400">
                <a:latin typeface="+mn-lt"/>
                <a:ea typeface="楷体" panose="02010609060101010101" pitchFamily="49" charset="-122"/>
                <a:cs typeface="Calibri" panose="020F0502020204030204" charset="0"/>
              </a:defRPr>
            </a:lvl3pPr>
            <a:lvl4pPr>
              <a:defRPr sz="2000">
                <a:latin typeface="+mn-lt"/>
                <a:ea typeface="楷体" panose="02010609060101010101" pitchFamily="49" charset="-122"/>
                <a:cs typeface="Calibri" panose="020F0502020204030204" charset="0"/>
              </a:defRPr>
            </a:lvl4pPr>
            <a:lvl5pPr>
              <a:defRPr sz="2000">
                <a:latin typeface="+mn-lt"/>
                <a:ea typeface="楷体" panose="02010609060101010101" pitchFamily="49" charset="-122"/>
                <a:cs typeface="Calibri" panose="020F0502020204030204" charset="0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/>
              <a:t>五级</a:t>
            </a:r>
            <a:endParaRPr lang="en-GB" dirty="0"/>
          </a:p>
        </p:txBody>
      </p:sp>
      <p:grpSp>
        <p:nvGrpSpPr>
          <p:cNvPr id="13" name="组合 12"/>
          <p:cNvGrpSpPr/>
          <p:nvPr userDrawn="1"/>
        </p:nvGrpSpPr>
        <p:grpSpPr>
          <a:xfrm flipH="1">
            <a:off x="-471" y="150653"/>
            <a:ext cx="427526" cy="540000"/>
            <a:chOff x="11722066" y="1592297"/>
            <a:chExt cx="469934" cy="1431122"/>
          </a:xfrm>
          <a:solidFill>
            <a:schemeClr val="accent1"/>
          </a:solidFill>
        </p:grpSpPr>
        <p:sp>
          <p:nvSpPr>
            <p:cNvPr id="14" name="矩形 13"/>
            <p:cNvSpPr/>
            <p:nvPr/>
          </p:nvSpPr>
          <p:spPr>
            <a:xfrm>
              <a:off x="11857703" y="1592297"/>
              <a:ext cx="334297" cy="1431122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矩形 14"/>
            <p:cNvSpPr/>
            <p:nvPr/>
          </p:nvSpPr>
          <p:spPr>
            <a:xfrm>
              <a:off x="11722066" y="1592297"/>
              <a:ext cx="72000" cy="1431122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9" name="标题 1"/>
          <p:cNvSpPr txBox="1"/>
          <p:nvPr userDrawn="1"/>
        </p:nvSpPr>
        <p:spPr>
          <a:xfrm>
            <a:off x="9964057" y="150654"/>
            <a:ext cx="1909565" cy="586832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0" kern="1200" baseline="0">
                <a:solidFill>
                  <a:schemeClr val="accent1"/>
                </a:solidFill>
                <a:latin typeface="Britannic Bold" panose="020B0903060703020204" pitchFamily="34" charset="0"/>
                <a:ea typeface="楷体" panose="02010609060101010101" pitchFamily="49" charset="-122"/>
                <a:cs typeface="+mj-cs"/>
              </a:defRPr>
            </a:lvl1pPr>
          </a:lstStyle>
          <a:p>
            <a:endParaRPr lang="en-GB" sz="3200" dirty="0">
              <a:solidFill>
                <a:schemeClr val="bg1"/>
              </a:solidFill>
              <a:latin typeface="Franklin Gothic Medium Cond" panose="020B0606030402020204" pitchFamily="34" charset="0"/>
              <a:cs typeface="Calibri" panose="020F0502020204030204" charset="0"/>
            </a:endParaRPr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0"/>
          </p:nvPr>
        </p:nvSpPr>
        <p:spPr>
          <a:xfrm>
            <a:off x="9985773" y="169953"/>
            <a:ext cx="1844675" cy="539750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bg1"/>
                </a:solidFill>
                <a:latin typeface="Franklin Gothic Medium Cond" panose="020B0606030402020204" pitchFamily="34" charset="0"/>
              </a:defRPr>
            </a:lvl1pPr>
          </a:lstStyle>
          <a:p>
            <a:pPr lvl="0"/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9" grpId="0" animBg="1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A3B80-B0CF-4B0D-9833-5F5D06800D33}" type="datetimeFigureOut">
              <a:rPr lang="en-GB" smtClean="0"/>
            </a:fld>
            <a:endParaRPr lang="en-GB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7DC03-4CE9-4684-A0B9-47EBE8FF52EA}" type="slidenum">
              <a:rPr lang="en-GB" smtClean="0"/>
            </a:fld>
            <a:endParaRPr lang="en-GB"/>
          </a:p>
        </p:txBody>
      </p:sp>
      <p:sp>
        <p:nvSpPr>
          <p:cNvPr id="8" name="PA_矩形 28"/>
          <p:cNvSpPr/>
          <p:nvPr userDrawn="1">
            <p:custDataLst>
              <p:tags r:id="rId2"/>
            </p:custDataLst>
          </p:nvPr>
        </p:nvSpPr>
        <p:spPr>
          <a:xfrm>
            <a:off x="-4" y="3438046"/>
            <a:ext cx="12192000" cy="342899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PA_矩形 32"/>
          <p:cNvSpPr/>
          <p:nvPr userDrawn="1">
            <p:custDataLst>
              <p:tags r:id="rId3"/>
            </p:custDataLst>
          </p:nvPr>
        </p:nvSpPr>
        <p:spPr>
          <a:xfrm>
            <a:off x="1329365" y="1344962"/>
            <a:ext cx="9533262" cy="4149985"/>
          </a:xfrm>
          <a:prstGeom prst="rect">
            <a:avLst/>
          </a:prstGeom>
          <a:solidFill>
            <a:srgbClr val="FCFCFD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/>
          </a:p>
        </p:txBody>
      </p:sp>
      <p:sp>
        <p:nvSpPr>
          <p:cNvPr id="11" name="PA_矩形 27"/>
          <p:cNvSpPr/>
          <p:nvPr userDrawn="1">
            <p:custDataLst>
              <p:tags r:id="rId4"/>
            </p:custDataLst>
          </p:nvPr>
        </p:nvSpPr>
        <p:spPr>
          <a:xfrm>
            <a:off x="2456002" y="2431159"/>
            <a:ext cx="7279995" cy="2013774"/>
          </a:xfrm>
          <a:prstGeom prst="rect">
            <a:avLst/>
          </a:prstGeom>
          <a:noFill/>
          <a:ln w="25400">
            <a:solidFill>
              <a:srgbClr val="3F40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3258585" y="1918817"/>
            <a:ext cx="5674821" cy="945374"/>
          </a:xfrm>
          <a:solidFill>
            <a:schemeClr val="bg1"/>
          </a:solidFill>
          <a:ln>
            <a:noFill/>
          </a:ln>
        </p:spPr>
        <p:txBody>
          <a:bodyPr anchor="b">
            <a:noAutofit/>
          </a:bodyPr>
          <a:lstStyle>
            <a:lvl1pPr algn="ctr">
              <a:defRPr sz="5400" baseline="0">
                <a:solidFill>
                  <a:schemeClr val="accent1"/>
                </a:solidFill>
                <a:latin typeface="Bahnschrift Light SemiCondensed" panose="020B0502040204020203" pitchFamily="34" charset="0"/>
                <a:ea typeface="楷体" panose="02010609060101010101" pitchFamily="49" charset="-122"/>
              </a:defRPr>
            </a:lvl1pPr>
          </a:lstStyle>
          <a:p>
            <a:endParaRPr lang="en-GB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2796237" y="3339379"/>
            <a:ext cx="6599518" cy="665570"/>
          </a:xfrm>
        </p:spPr>
        <p:txBody>
          <a:bodyPr>
            <a:noAutofit/>
          </a:bodyPr>
          <a:lstStyle>
            <a:lvl1pPr marL="0" indent="0" algn="ctr">
              <a:buNone/>
              <a:defRPr lang="en-GB" altLang="en-US" sz="4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6" presetClass="entr" presetSubtype="37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 animBg="1"/>
      <p:bldP spid="2" grpId="0" animBg="1"/>
      <p:bldP spid="3" grpId="0" build="p">
        <p:tmplLst>
          <p:tmpl lvl="1">
            <p:tnLst>
              <p:par>
                <p:cTn presetID="16" presetClass="entr" presetSubtype="37" fill="hold" nodeType="after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barn(outVertical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27056" y="150654"/>
            <a:ext cx="11446567" cy="729670"/>
          </a:xfrm>
        </p:spPr>
        <p:txBody>
          <a:bodyPr/>
          <a:lstStyle>
            <a:lvl1pPr>
              <a:defRPr b="0" baseline="0">
                <a:solidFill>
                  <a:schemeClr val="accent1"/>
                </a:solidFill>
                <a:latin typeface="Britannic Bold" panose="020B0903060703020204" pitchFamily="34" charset="0"/>
                <a:ea typeface="楷体" panose="02010609060101010101" pitchFamily="49" charset="-122"/>
              </a:defRPr>
            </a:lvl1pPr>
          </a:lstStyle>
          <a:p>
            <a:endParaRPr lang="en-GB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27056" y="1060323"/>
            <a:ext cx="11446566" cy="5121151"/>
          </a:xfrm>
        </p:spPr>
        <p:txBody>
          <a:bodyPr>
            <a:normAutofit/>
          </a:bodyPr>
          <a:lstStyle>
            <a:lvl1pPr>
              <a:defRPr sz="2800">
                <a:latin typeface="+mn-lt"/>
                <a:ea typeface="楷体" panose="02010609060101010101" pitchFamily="49" charset="-122"/>
                <a:cs typeface="Arial" panose="020B0604020202020204" pitchFamily="34" charset="0"/>
              </a:defRPr>
            </a:lvl1pPr>
            <a:lvl2pPr>
              <a:defRPr sz="2400">
                <a:latin typeface="+mn-lt"/>
                <a:ea typeface="楷体" panose="02010609060101010101" pitchFamily="49" charset="-122"/>
                <a:cs typeface="Arial" panose="020B0604020202020204" pitchFamily="34" charset="0"/>
              </a:defRPr>
            </a:lvl2pPr>
            <a:lvl3pPr>
              <a:defRPr sz="2000">
                <a:latin typeface="+mn-lt"/>
                <a:ea typeface="楷体" panose="02010609060101010101" pitchFamily="49" charset="-122"/>
                <a:cs typeface="Arial" panose="020B0604020202020204" pitchFamily="34" charset="0"/>
              </a:defRPr>
            </a:lvl3pPr>
            <a:lvl4pPr>
              <a:defRPr sz="1800">
                <a:latin typeface="+mn-lt"/>
                <a:ea typeface="楷体" panose="02010609060101010101" pitchFamily="49" charset="-122"/>
                <a:cs typeface="Arial" panose="020B0604020202020204" pitchFamily="34" charset="0"/>
              </a:defRPr>
            </a:lvl4pPr>
            <a:lvl5pPr>
              <a:defRPr sz="1800">
                <a:latin typeface="+mn-lt"/>
                <a:ea typeface="楷体" panose="02010609060101010101" pitchFamily="49" charset="-122"/>
                <a:cs typeface="Arial" panose="020B0604020202020204" pitchFamily="34" charset="0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/>
              <a:t>五级</a:t>
            </a:r>
            <a:endParaRPr lang="en-GB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A3B80-B0CF-4B0D-9833-5F5D06800D33}" type="datetimeFigureOut">
              <a:rPr lang="en-GB" smtClean="0"/>
            </a:fld>
            <a:endParaRPr lang="en-GB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7DC03-4CE9-4684-A0B9-47EBE8FF52EA}" type="slidenum">
              <a:rPr lang="en-GB" smtClean="0"/>
            </a:fld>
            <a:endParaRPr lang="en-GB"/>
          </a:p>
        </p:txBody>
      </p:sp>
      <p:grpSp>
        <p:nvGrpSpPr>
          <p:cNvPr id="13" name="组合 12"/>
          <p:cNvGrpSpPr/>
          <p:nvPr userDrawn="1"/>
        </p:nvGrpSpPr>
        <p:grpSpPr>
          <a:xfrm flipH="1">
            <a:off x="-469" y="150653"/>
            <a:ext cx="376535" cy="729670"/>
            <a:chOff x="11722066" y="1592297"/>
            <a:chExt cx="469934" cy="1431122"/>
          </a:xfrm>
          <a:solidFill>
            <a:schemeClr val="accent1"/>
          </a:solidFill>
        </p:grpSpPr>
        <p:sp>
          <p:nvSpPr>
            <p:cNvPr id="14" name="矩形 13"/>
            <p:cNvSpPr/>
            <p:nvPr/>
          </p:nvSpPr>
          <p:spPr>
            <a:xfrm>
              <a:off x="11857703" y="1592297"/>
              <a:ext cx="334297" cy="1431122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矩形 14"/>
            <p:cNvSpPr/>
            <p:nvPr/>
          </p:nvSpPr>
          <p:spPr>
            <a:xfrm>
              <a:off x="11722066" y="1592297"/>
              <a:ext cx="72000" cy="1431122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6" name="矩形 15"/>
          <p:cNvSpPr/>
          <p:nvPr userDrawn="1"/>
        </p:nvSpPr>
        <p:spPr>
          <a:xfrm>
            <a:off x="-469" y="6678000"/>
            <a:ext cx="12192000" cy="180000"/>
          </a:xfrm>
          <a:prstGeom prst="rect">
            <a:avLst/>
          </a:prstGeom>
          <a:solidFill>
            <a:schemeClr val="accent1">
              <a:lumMod val="5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矩形 16"/>
          <p:cNvSpPr/>
          <p:nvPr userDrawn="1"/>
        </p:nvSpPr>
        <p:spPr>
          <a:xfrm>
            <a:off x="-936" y="6498000"/>
            <a:ext cx="12192000" cy="360000"/>
          </a:xfrm>
          <a:prstGeom prst="rect">
            <a:avLst/>
          </a:prstGeom>
          <a:solidFill>
            <a:schemeClr val="accent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 17"/>
          <p:cNvSpPr/>
          <p:nvPr userDrawn="1"/>
        </p:nvSpPr>
        <p:spPr>
          <a:xfrm>
            <a:off x="-936" y="6318000"/>
            <a:ext cx="12192000" cy="540000"/>
          </a:xfrm>
          <a:prstGeom prst="rect">
            <a:avLst/>
          </a:prstGeom>
          <a:solidFill>
            <a:schemeClr val="accent1">
              <a:lumMod val="60000"/>
              <a:lumOff val="4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16225" y="121306"/>
            <a:ext cx="11257397" cy="668383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3600" b="1" baseline="0">
                <a:solidFill>
                  <a:schemeClr val="accent1"/>
                </a:solidFill>
                <a:latin typeface="Calibri Light" panose="020F0302020204030204" pitchFamily="34" charset="0"/>
                <a:ea typeface="楷体" panose="02010609060101010101" pitchFamily="49" charset="-122"/>
                <a:cs typeface="Calibri Light" panose="020F030202020403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27056" y="993913"/>
            <a:ext cx="11446566" cy="5187561"/>
          </a:xfrm>
        </p:spPr>
        <p:txBody>
          <a:bodyPr>
            <a:normAutofit/>
          </a:bodyPr>
          <a:lstStyle>
            <a:lvl1pPr>
              <a:defRPr sz="2800">
                <a:latin typeface="+mn-lt"/>
                <a:ea typeface="楷体" panose="02010609060101010101" pitchFamily="49" charset="-122"/>
                <a:cs typeface="Arial" panose="020B0604020202020204" pitchFamily="34" charset="0"/>
              </a:defRPr>
            </a:lvl1pPr>
            <a:lvl2pPr>
              <a:defRPr sz="2400">
                <a:latin typeface="+mn-lt"/>
                <a:ea typeface="楷体" panose="02010609060101010101" pitchFamily="49" charset="-122"/>
                <a:cs typeface="Arial" panose="020B0604020202020204" pitchFamily="34" charset="0"/>
              </a:defRPr>
            </a:lvl2pPr>
            <a:lvl3pPr>
              <a:defRPr sz="2000">
                <a:latin typeface="+mn-lt"/>
                <a:ea typeface="楷体" panose="02010609060101010101" pitchFamily="49" charset="-122"/>
                <a:cs typeface="Arial" panose="020B0604020202020204" pitchFamily="34" charset="0"/>
              </a:defRPr>
            </a:lvl3pPr>
            <a:lvl4pPr>
              <a:defRPr sz="1800">
                <a:latin typeface="+mn-lt"/>
                <a:ea typeface="楷体" panose="02010609060101010101" pitchFamily="49" charset="-122"/>
                <a:cs typeface="Arial" panose="020B0604020202020204" pitchFamily="34" charset="0"/>
              </a:defRPr>
            </a:lvl4pPr>
            <a:lvl5pPr>
              <a:defRPr sz="1800">
                <a:latin typeface="+mn-lt"/>
                <a:ea typeface="楷体" panose="02010609060101010101" pitchFamily="49" charset="-122"/>
                <a:cs typeface="Arial" panose="020B0604020202020204" pitchFamily="34" charset="0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/>
              <a:t>五级</a:t>
            </a:r>
            <a:endParaRPr lang="en-GB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A3B80-B0CF-4B0D-9833-5F5D06800D33}" type="datetimeFigureOut">
              <a:rPr lang="en-GB" smtClean="0"/>
            </a:fld>
            <a:endParaRPr lang="en-GB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7DC03-4CE9-4684-A0B9-47EBE8FF52EA}" type="slidenum">
              <a:rPr lang="en-GB" smtClean="0"/>
            </a:fld>
            <a:endParaRPr lang="en-GB"/>
          </a:p>
        </p:txBody>
      </p:sp>
      <p:sp>
        <p:nvSpPr>
          <p:cNvPr id="7" name="矩形 6"/>
          <p:cNvSpPr/>
          <p:nvPr userDrawn="1"/>
        </p:nvSpPr>
        <p:spPr>
          <a:xfrm>
            <a:off x="208722" y="150654"/>
            <a:ext cx="318052" cy="60968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-936" y="150654"/>
            <a:ext cx="12192936" cy="68423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27056" y="127935"/>
            <a:ext cx="11446567" cy="729670"/>
          </a:xfrm>
        </p:spPr>
        <p:txBody>
          <a:bodyPr>
            <a:normAutofit/>
          </a:bodyPr>
          <a:lstStyle>
            <a:lvl1pPr algn="ctr">
              <a:defRPr sz="4000" b="0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anose="020B0903060703020204" pitchFamily="34" charset="0"/>
                <a:ea typeface="楷体" panose="02010609060101010101" pitchFamily="49" charset="-122"/>
              </a:defRPr>
            </a:lvl1pPr>
          </a:lstStyle>
          <a:p>
            <a:endParaRPr lang="en-GB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27056" y="1060323"/>
            <a:ext cx="11446566" cy="5121151"/>
          </a:xfrm>
        </p:spPr>
        <p:txBody>
          <a:bodyPr>
            <a:normAutofit/>
          </a:bodyPr>
          <a:lstStyle>
            <a:lvl1pPr>
              <a:defRPr sz="3200">
                <a:latin typeface="+mn-lt"/>
                <a:ea typeface="楷体" panose="02010609060101010101" pitchFamily="49" charset="-122"/>
                <a:cs typeface="Arial" panose="020B0604020202020204" pitchFamily="34" charset="0"/>
              </a:defRPr>
            </a:lvl1pPr>
            <a:lvl2pPr>
              <a:defRPr sz="2800">
                <a:latin typeface="+mn-lt"/>
                <a:ea typeface="楷体" panose="02010609060101010101" pitchFamily="49" charset="-122"/>
                <a:cs typeface="Arial" panose="020B0604020202020204" pitchFamily="34" charset="0"/>
              </a:defRPr>
            </a:lvl2pPr>
            <a:lvl3pPr>
              <a:defRPr sz="2400">
                <a:latin typeface="+mn-lt"/>
                <a:ea typeface="楷体" panose="02010609060101010101" pitchFamily="49" charset="-122"/>
                <a:cs typeface="Arial" panose="020B0604020202020204" pitchFamily="34" charset="0"/>
              </a:defRPr>
            </a:lvl3pPr>
            <a:lvl4pPr>
              <a:defRPr sz="2000">
                <a:latin typeface="+mn-lt"/>
                <a:ea typeface="楷体" panose="02010609060101010101" pitchFamily="49" charset="-122"/>
                <a:cs typeface="Arial" panose="020B0604020202020204" pitchFamily="34" charset="0"/>
              </a:defRPr>
            </a:lvl4pPr>
            <a:lvl5pPr>
              <a:defRPr sz="2000">
                <a:latin typeface="+mn-lt"/>
                <a:ea typeface="楷体" panose="02010609060101010101" pitchFamily="49" charset="-122"/>
                <a:cs typeface="Arial" panose="020B0604020202020204" pitchFamily="34" charset="0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/>
              <a:t>五级</a:t>
            </a:r>
            <a:endParaRPr lang="en-GB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A3B80-B0CF-4B0D-9833-5F5D06800D33}" type="datetimeFigureOut">
              <a:rPr lang="en-GB" smtClean="0"/>
            </a:fld>
            <a:endParaRPr lang="en-GB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7DC03-4CE9-4684-A0B9-47EBE8FF52EA}" type="slidenum">
              <a:rPr lang="en-GB" smtClean="0"/>
            </a:fld>
            <a:endParaRPr lang="en-GB"/>
          </a:p>
        </p:txBody>
      </p:sp>
      <p:sp>
        <p:nvSpPr>
          <p:cNvPr id="16" name="矩形 15"/>
          <p:cNvSpPr/>
          <p:nvPr userDrawn="1"/>
        </p:nvSpPr>
        <p:spPr>
          <a:xfrm>
            <a:off x="-469" y="6678000"/>
            <a:ext cx="12192000" cy="180000"/>
          </a:xfrm>
          <a:prstGeom prst="rect">
            <a:avLst/>
          </a:prstGeom>
          <a:solidFill>
            <a:schemeClr val="accent1">
              <a:lumMod val="5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矩形 16"/>
          <p:cNvSpPr/>
          <p:nvPr userDrawn="1"/>
        </p:nvSpPr>
        <p:spPr>
          <a:xfrm>
            <a:off x="-936" y="6498000"/>
            <a:ext cx="12192000" cy="360000"/>
          </a:xfrm>
          <a:prstGeom prst="rect">
            <a:avLst/>
          </a:prstGeom>
          <a:solidFill>
            <a:schemeClr val="accent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 17"/>
          <p:cNvSpPr/>
          <p:nvPr userDrawn="1"/>
        </p:nvSpPr>
        <p:spPr>
          <a:xfrm>
            <a:off x="-936" y="6318000"/>
            <a:ext cx="12192000" cy="540000"/>
          </a:xfrm>
          <a:prstGeom prst="rect">
            <a:avLst/>
          </a:prstGeom>
          <a:solidFill>
            <a:schemeClr val="accent1">
              <a:lumMod val="60000"/>
              <a:lumOff val="4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27054" y="152290"/>
            <a:ext cx="11446569" cy="728033"/>
          </a:xfrm>
        </p:spPr>
        <p:txBody>
          <a:bodyPr/>
          <a:lstStyle>
            <a:lvl1pPr>
              <a:defRPr>
                <a:solidFill>
                  <a:schemeClr val="accent1"/>
                </a:solidFill>
                <a:latin typeface="Britannic Bold" panose="020B0903060703020204" pitchFamily="34" charset="0"/>
                <a:ea typeface="楷体" panose="02010609060101010101" pitchFamily="49" charset="-122"/>
              </a:defRPr>
            </a:lvl1pPr>
          </a:lstStyle>
          <a:p>
            <a:endParaRPr lang="en-GB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27053" y="1060323"/>
            <a:ext cx="5668947" cy="5121152"/>
          </a:xfrm>
        </p:spPr>
        <p:txBody>
          <a:bodyPr/>
          <a:lstStyle>
            <a:lvl1pPr>
              <a:defRPr sz="3200">
                <a:latin typeface="+mn-lt"/>
                <a:ea typeface="楷体" panose="02010609060101010101" pitchFamily="49" charset="-122"/>
                <a:cs typeface="Arial" panose="020B0604020202020204" pitchFamily="34" charset="0"/>
              </a:defRPr>
            </a:lvl1pPr>
            <a:lvl2pPr>
              <a:defRPr sz="2800">
                <a:latin typeface="+mn-lt"/>
                <a:ea typeface="楷体" panose="02010609060101010101" pitchFamily="49" charset="-122"/>
                <a:cs typeface="Arial" panose="020B0604020202020204" pitchFamily="34" charset="0"/>
              </a:defRPr>
            </a:lvl2pPr>
            <a:lvl3pPr>
              <a:defRPr sz="2400">
                <a:latin typeface="+mn-lt"/>
                <a:ea typeface="楷体" panose="02010609060101010101" pitchFamily="49" charset="-122"/>
                <a:cs typeface="Arial" panose="020B0604020202020204" pitchFamily="34" charset="0"/>
              </a:defRPr>
            </a:lvl3pPr>
            <a:lvl4pPr>
              <a:defRPr sz="2000">
                <a:latin typeface="+mn-lt"/>
                <a:ea typeface="楷体" panose="02010609060101010101" pitchFamily="49" charset="-122"/>
                <a:cs typeface="Arial" panose="020B0604020202020204" pitchFamily="34" charset="0"/>
              </a:defRPr>
            </a:lvl4pPr>
            <a:lvl5pPr>
              <a:defRPr sz="2000">
                <a:latin typeface="+mn-lt"/>
                <a:ea typeface="楷体" panose="02010609060101010101" pitchFamily="49" charset="-122"/>
                <a:cs typeface="Arial" panose="020B0604020202020204" pitchFamily="34" charset="0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/>
              <a:t>五级</a:t>
            </a:r>
            <a:endParaRPr lang="en-GB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4678" y="1060323"/>
            <a:ext cx="5668946" cy="5121152"/>
          </a:xfrm>
        </p:spPr>
        <p:txBody>
          <a:bodyPr/>
          <a:lstStyle>
            <a:lvl1pPr>
              <a:defRPr sz="3200">
                <a:latin typeface="+mn-lt"/>
                <a:ea typeface="楷体" panose="02010609060101010101" pitchFamily="49" charset="-122"/>
                <a:cs typeface="Arial" panose="020B0604020202020204" pitchFamily="34" charset="0"/>
              </a:defRPr>
            </a:lvl1pPr>
            <a:lvl2pPr>
              <a:defRPr sz="2800">
                <a:latin typeface="+mn-lt"/>
                <a:ea typeface="楷体" panose="02010609060101010101" pitchFamily="49" charset="-122"/>
                <a:cs typeface="Arial" panose="020B0604020202020204" pitchFamily="34" charset="0"/>
              </a:defRPr>
            </a:lvl2pPr>
            <a:lvl3pPr>
              <a:defRPr sz="2400">
                <a:latin typeface="+mn-lt"/>
                <a:ea typeface="楷体" panose="02010609060101010101" pitchFamily="49" charset="-122"/>
                <a:cs typeface="Arial" panose="020B0604020202020204" pitchFamily="34" charset="0"/>
              </a:defRPr>
            </a:lvl3pPr>
            <a:lvl4pPr>
              <a:defRPr sz="2000">
                <a:latin typeface="+mn-lt"/>
                <a:ea typeface="楷体" panose="02010609060101010101" pitchFamily="49" charset="-122"/>
                <a:cs typeface="Arial" panose="020B0604020202020204" pitchFamily="34" charset="0"/>
              </a:defRPr>
            </a:lvl4pPr>
            <a:lvl5pPr>
              <a:defRPr sz="2000">
                <a:latin typeface="+mn-lt"/>
                <a:ea typeface="楷体" panose="02010609060101010101" pitchFamily="49" charset="-122"/>
                <a:cs typeface="Arial" panose="020B0604020202020204" pitchFamily="34" charset="0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/>
              <a:t>五级</a:t>
            </a:r>
            <a:endParaRPr lang="en-GB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A3B80-B0CF-4B0D-9833-5F5D06800D33}" type="datetimeFigureOut">
              <a:rPr lang="en-GB" smtClean="0"/>
            </a:fld>
            <a:endParaRPr lang="en-GB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7DC03-4CE9-4684-A0B9-47EBE8FF52EA}" type="slidenum">
              <a:rPr lang="en-GB" smtClean="0"/>
            </a:fld>
            <a:endParaRPr lang="en-GB"/>
          </a:p>
        </p:txBody>
      </p:sp>
      <p:grpSp>
        <p:nvGrpSpPr>
          <p:cNvPr id="11" name="组合 10"/>
          <p:cNvGrpSpPr/>
          <p:nvPr userDrawn="1"/>
        </p:nvGrpSpPr>
        <p:grpSpPr>
          <a:xfrm flipH="1">
            <a:off x="-469" y="150653"/>
            <a:ext cx="376535" cy="729670"/>
            <a:chOff x="11722066" y="1592297"/>
            <a:chExt cx="469934" cy="1431122"/>
          </a:xfrm>
          <a:solidFill>
            <a:schemeClr val="accent1"/>
          </a:solidFill>
        </p:grpSpPr>
        <p:sp>
          <p:nvSpPr>
            <p:cNvPr id="12" name="矩形 11"/>
            <p:cNvSpPr/>
            <p:nvPr/>
          </p:nvSpPr>
          <p:spPr>
            <a:xfrm>
              <a:off x="11857703" y="1592297"/>
              <a:ext cx="334297" cy="1431122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矩形 12"/>
            <p:cNvSpPr/>
            <p:nvPr/>
          </p:nvSpPr>
          <p:spPr>
            <a:xfrm>
              <a:off x="11722066" y="1592297"/>
              <a:ext cx="72000" cy="1431122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7" name="矩形 16"/>
          <p:cNvSpPr/>
          <p:nvPr userDrawn="1"/>
        </p:nvSpPr>
        <p:spPr>
          <a:xfrm>
            <a:off x="-469" y="6678000"/>
            <a:ext cx="12192000" cy="180000"/>
          </a:xfrm>
          <a:prstGeom prst="rect">
            <a:avLst/>
          </a:prstGeom>
          <a:solidFill>
            <a:schemeClr val="accent1">
              <a:lumMod val="5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 17"/>
          <p:cNvSpPr/>
          <p:nvPr userDrawn="1"/>
        </p:nvSpPr>
        <p:spPr>
          <a:xfrm>
            <a:off x="-936" y="6498000"/>
            <a:ext cx="12192000" cy="360000"/>
          </a:xfrm>
          <a:prstGeom prst="rect">
            <a:avLst/>
          </a:prstGeom>
          <a:solidFill>
            <a:schemeClr val="accent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矩形 18"/>
          <p:cNvSpPr/>
          <p:nvPr userDrawn="1"/>
        </p:nvSpPr>
        <p:spPr>
          <a:xfrm>
            <a:off x="-936" y="6318000"/>
            <a:ext cx="12192000" cy="540000"/>
          </a:xfrm>
          <a:prstGeom prst="rect">
            <a:avLst/>
          </a:prstGeom>
          <a:solidFill>
            <a:schemeClr val="accent1">
              <a:lumMod val="60000"/>
              <a:lumOff val="4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27054" y="150654"/>
            <a:ext cx="11446569" cy="729670"/>
          </a:xfrm>
        </p:spPr>
        <p:txBody>
          <a:bodyPr/>
          <a:lstStyle>
            <a:lvl1pPr>
              <a:defRPr>
                <a:solidFill>
                  <a:schemeClr val="accent1"/>
                </a:solidFill>
                <a:latin typeface="Britannic Bold" panose="020B0903060703020204" pitchFamily="34" charset="0"/>
                <a:ea typeface="楷体" panose="02010609060101010101" pitchFamily="49" charset="-122"/>
              </a:defRPr>
            </a:lvl1pPr>
          </a:lstStyle>
          <a:p>
            <a:endParaRPr lang="en-GB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27054" y="1021974"/>
            <a:ext cx="5668946" cy="823912"/>
          </a:xfrm>
        </p:spPr>
        <p:txBody>
          <a:bodyPr anchor="b"/>
          <a:lstStyle>
            <a:lvl1pPr marL="0" indent="0">
              <a:buNone/>
              <a:defRPr sz="2400" b="1"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27053" y="1878971"/>
            <a:ext cx="5668946" cy="4310692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/>
              <a:t>五级</a:t>
            </a:r>
            <a:endParaRPr lang="en-GB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04677" y="1021974"/>
            <a:ext cx="5668946" cy="823912"/>
          </a:xfrm>
        </p:spPr>
        <p:txBody>
          <a:bodyPr anchor="b"/>
          <a:lstStyle>
            <a:lvl1pPr marL="0" indent="0">
              <a:buNone/>
              <a:defRPr sz="2400" b="1"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04677" y="1861925"/>
            <a:ext cx="5668946" cy="4327737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/>
              <a:t>五级</a:t>
            </a:r>
            <a:endParaRPr lang="en-GB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A3B80-B0CF-4B0D-9833-5F5D06800D33}" type="datetimeFigureOut">
              <a:rPr lang="en-GB" smtClean="0"/>
            </a:fld>
            <a:endParaRPr lang="en-GB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7DC03-4CE9-4684-A0B9-47EBE8FF52EA}" type="slidenum">
              <a:rPr lang="en-GB" smtClean="0"/>
            </a:fld>
            <a:endParaRPr lang="en-GB"/>
          </a:p>
        </p:txBody>
      </p:sp>
      <p:grpSp>
        <p:nvGrpSpPr>
          <p:cNvPr id="13" name="组合 12"/>
          <p:cNvGrpSpPr/>
          <p:nvPr userDrawn="1"/>
        </p:nvGrpSpPr>
        <p:grpSpPr>
          <a:xfrm flipH="1">
            <a:off x="-469" y="150653"/>
            <a:ext cx="376535" cy="729670"/>
            <a:chOff x="11722066" y="1592297"/>
            <a:chExt cx="469934" cy="1431122"/>
          </a:xfrm>
          <a:solidFill>
            <a:schemeClr val="accent1"/>
          </a:solidFill>
        </p:grpSpPr>
        <p:sp>
          <p:nvSpPr>
            <p:cNvPr id="14" name="矩形 13"/>
            <p:cNvSpPr/>
            <p:nvPr/>
          </p:nvSpPr>
          <p:spPr>
            <a:xfrm>
              <a:off x="11857703" y="1592297"/>
              <a:ext cx="334297" cy="1431122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矩形 14"/>
            <p:cNvSpPr/>
            <p:nvPr/>
          </p:nvSpPr>
          <p:spPr>
            <a:xfrm>
              <a:off x="11722066" y="1592297"/>
              <a:ext cx="72000" cy="1431122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6" name="矩形 15"/>
          <p:cNvSpPr/>
          <p:nvPr userDrawn="1"/>
        </p:nvSpPr>
        <p:spPr>
          <a:xfrm>
            <a:off x="-469" y="6678000"/>
            <a:ext cx="12192000" cy="180000"/>
          </a:xfrm>
          <a:prstGeom prst="rect">
            <a:avLst/>
          </a:prstGeom>
          <a:solidFill>
            <a:schemeClr val="accent1">
              <a:lumMod val="5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矩形 16"/>
          <p:cNvSpPr/>
          <p:nvPr userDrawn="1"/>
        </p:nvSpPr>
        <p:spPr>
          <a:xfrm>
            <a:off x="-936" y="6498000"/>
            <a:ext cx="12192000" cy="360000"/>
          </a:xfrm>
          <a:prstGeom prst="rect">
            <a:avLst/>
          </a:prstGeom>
          <a:solidFill>
            <a:schemeClr val="accent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 17"/>
          <p:cNvSpPr/>
          <p:nvPr userDrawn="1"/>
        </p:nvSpPr>
        <p:spPr>
          <a:xfrm>
            <a:off x="-936" y="6318000"/>
            <a:ext cx="12192000" cy="540000"/>
          </a:xfrm>
          <a:prstGeom prst="rect">
            <a:avLst/>
          </a:prstGeom>
          <a:solidFill>
            <a:schemeClr val="accent1">
              <a:lumMod val="60000"/>
              <a:lumOff val="4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27054" y="150654"/>
            <a:ext cx="11446569" cy="729669"/>
          </a:xfrm>
        </p:spPr>
        <p:txBody>
          <a:bodyPr/>
          <a:lstStyle>
            <a:lvl1pPr>
              <a:defRPr>
                <a:solidFill>
                  <a:schemeClr val="accent1"/>
                </a:solidFill>
                <a:latin typeface="Britannic Bold" panose="020B0903060703020204" pitchFamily="34" charset="0"/>
                <a:ea typeface="楷体" panose="02010609060101010101" pitchFamily="49" charset="-122"/>
              </a:defRPr>
            </a:lvl1pPr>
          </a:lstStyle>
          <a:p>
            <a:endParaRPr lang="en-GB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A3B80-B0CF-4B0D-9833-5F5D06800D33}" type="datetimeFigureOut">
              <a:rPr lang="en-GB" smtClean="0"/>
            </a:fld>
            <a:endParaRPr lang="en-GB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7DC03-4CE9-4684-A0B9-47EBE8FF52EA}" type="slidenum">
              <a:rPr lang="en-GB" smtClean="0"/>
            </a:fld>
            <a:endParaRPr lang="en-GB"/>
          </a:p>
        </p:txBody>
      </p:sp>
      <p:grpSp>
        <p:nvGrpSpPr>
          <p:cNvPr id="9" name="组合 8"/>
          <p:cNvGrpSpPr/>
          <p:nvPr userDrawn="1"/>
        </p:nvGrpSpPr>
        <p:grpSpPr>
          <a:xfrm flipH="1">
            <a:off x="-469" y="150653"/>
            <a:ext cx="376535" cy="729670"/>
            <a:chOff x="11722066" y="1592297"/>
            <a:chExt cx="469934" cy="1431122"/>
          </a:xfrm>
          <a:solidFill>
            <a:schemeClr val="accent1"/>
          </a:solidFill>
        </p:grpSpPr>
        <p:sp>
          <p:nvSpPr>
            <p:cNvPr id="10" name="矩形 9"/>
            <p:cNvSpPr/>
            <p:nvPr/>
          </p:nvSpPr>
          <p:spPr>
            <a:xfrm>
              <a:off x="11857703" y="1592297"/>
              <a:ext cx="334297" cy="1431122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矩形 10"/>
            <p:cNvSpPr/>
            <p:nvPr/>
          </p:nvSpPr>
          <p:spPr>
            <a:xfrm>
              <a:off x="11722066" y="1592297"/>
              <a:ext cx="72000" cy="1431122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2" name="矩形 11"/>
          <p:cNvSpPr/>
          <p:nvPr userDrawn="1"/>
        </p:nvSpPr>
        <p:spPr>
          <a:xfrm>
            <a:off x="-469" y="6678000"/>
            <a:ext cx="12192000" cy="180000"/>
          </a:xfrm>
          <a:prstGeom prst="rect">
            <a:avLst/>
          </a:prstGeom>
          <a:solidFill>
            <a:schemeClr val="accent1">
              <a:lumMod val="5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 userDrawn="1"/>
        </p:nvSpPr>
        <p:spPr>
          <a:xfrm>
            <a:off x="-936" y="6498000"/>
            <a:ext cx="12192000" cy="360000"/>
          </a:xfrm>
          <a:prstGeom prst="rect">
            <a:avLst/>
          </a:prstGeom>
          <a:solidFill>
            <a:schemeClr val="accent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-936" y="6318000"/>
            <a:ext cx="12192000" cy="540000"/>
          </a:xfrm>
          <a:prstGeom prst="rect">
            <a:avLst/>
          </a:prstGeom>
          <a:solidFill>
            <a:schemeClr val="accent1">
              <a:lumMod val="60000"/>
              <a:lumOff val="4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A3B80-B0CF-4B0D-9833-5F5D06800D33}" type="datetimeFigureOut">
              <a:rPr lang="en-GB" smtClean="0"/>
            </a:fld>
            <a:endParaRPr lang="en-GB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7DC03-4CE9-4684-A0B9-47EBE8FF52EA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7" Type="http://schemas.openxmlformats.org/officeDocument/2006/relationships/theme" Target="../theme/theme1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GB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GB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CA3B80-B0CF-4B0D-9833-5F5D06800D33}" type="datetimeFigureOut">
              <a:rPr lang="en-GB" smtClean="0"/>
            </a:fld>
            <a:endParaRPr lang="en-GB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07DC03-4CE9-4684-A0B9-47EBE8FF52EA}" type="slidenum">
              <a:rPr lang="en-GB" smtClean="0"/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9.xml"/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tags" Target="../tags/tag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microsoft.com/office/2007/relationships/hdphoto" Target="../media/image2.wdp"/><Relationship Id="rId1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4.xml"/><Relationship Id="rId2" Type="http://schemas.microsoft.com/office/2007/relationships/hdphoto" Target="../media/image4.wdp"/><Relationship Id="rId1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5.jpeg"/></Relationships>
</file>

<file path=ppt/slides/_rels/slide15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6.png"/><Relationship Id="rId2" Type="http://schemas.microsoft.com/office/2007/relationships/media" Target="../media/media1.mp3"/><Relationship Id="rId1" Type="http://schemas.openxmlformats.org/officeDocument/2006/relationships/audio" Target="../media/media1.mp3"/></Relationships>
</file>

<file path=ppt/slides/_rels/slide16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6.xml"/><Relationship Id="rId6" Type="http://schemas.openxmlformats.org/officeDocument/2006/relationships/slideLayout" Target="../slideLayouts/slideLayout4.xml"/><Relationship Id="rId5" Type="http://schemas.microsoft.com/office/2007/relationships/hdphoto" Target="../media/image8.wdp"/><Relationship Id="rId4" Type="http://schemas.openxmlformats.org/officeDocument/2006/relationships/image" Target="../media/image7.png"/><Relationship Id="rId3" Type="http://schemas.openxmlformats.org/officeDocument/2006/relationships/image" Target="../media/image6.png"/><Relationship Id="rId2" Type="http://schemas.microsoft.com/office/2007/relationships/media" Target="../media/media1.mp3"/><Relationship Id="rId1" Type="http://schemas.openxmlformats.org/officeDocument/2006/relationships/audio" Target="../media/media1.mp3"/></Relationships>
</file>

<file path=ppt/slides/_rels/slide17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7.xml"/><Relationship Id="rId6" Type="http://schemas.openxmlformats.org/officeDocument/2006/relationships/slideLayout" Target="../slideLayouts/slideLayout4.xml"/><Relationship Id="rId5" Type="http://schemas.microsoft.com/office/2007/relationships/hdphoto" Target="../media/image8.wdp"/><Relationship Id="rId4" Type="http://schemas.openxmlformats.org/officeDocument/2006/relationships/image" Target="../media/image7.png"/><Relationship Id="rId3" Type="http://schemas.openxmlformats.org/officeDocument/2006/relationships/image" Target="../media/image6.png"/><Relationship Id="rId2" Type="http://schemas.microsoft.com/office/2007/relationships/media" Target="../media/media1.mp3"/><Relationship Id="rId1" Type="http://schemas.openxmlformats.org/officeDocument/2006/relationships/audio" Target="../media/media1.mp3"/></Relationships>
</file>

<file path=ppt/slides/_rels/slide18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8.xml"/><Relationship Id="rId5" Type="http://schemas.openxmlformats.org/officeDocument/2006/relationships/slideLayout" Target="../slideLayouts/slideLayout4.xml"/><Relationship Id="rId4" Type="http://schemas.openxmlformats.org/officeDocument/2006/relationships/image" Target="../media/image6.png"/><Relationship Id="rId3" Type="http://schemas.microsoft.com/office/2007/relationships/media" Target="../media/media1.mp3"/><Relationship Id="rId2" Type="http://schemas.openxmlformats.org/officeDocument/2006/relationships/audio" Target="../media/media1.mp3"/><Relationship Id="rId1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9.xml"/><Relationship Id="rId3" Type="http://schemas.openxmlformats.org/officeDocument/2006/relationships/slideLayout" Target="../slideLayouts/slideLayout4.xml"/><Relationship Id="rId2" Type="http://schemas.microsoft.com/office/2007/relationships/hdphoto" Target="../media/image12.wdp"/><Relationship Id="rId1" Type="http://schemas.openxmlformats.org/officeDocument/2006/relationships/image" Target="../media/image11.png"/></Relationships>
</file>

<file path=ppt/slides/_rels/slide2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0.xml"/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13.png"/><Relationship Id="rId1" Type="http://schemas.openxmlformats.org/officeDocument/2006/relationships/customXml" Target="../ink/ink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4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占位符 16"/>
          <p:cNvSpPr txBox="1"/>
          <p:nvPr/>
        </p:nvSpPr>
        <p:spPr>
          <a:xfrm>
            <a:off x="1745584" y="365627"/>
            <a:ext cx="8700825" cy="3054328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zh-CN" altLang="en-US" sz="24000" kern="1200" dirty="0" smtClean="0">
                <a:solidFill>
                  <a:schemeClr val="accent1">
                    <a:alpha val="3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/>
              <a:t>B5U6</a:t>
            </a:r>
            <a:endParaRPr lang="en-US" dirty="0"/>
          </a:p>
        </p:txBody>
      </p:sp>
      <p:sp>
        <p:nvSpPr>
          <p:cNvPr id="6" name="PA_矩形 28"/>
          <p:cNvSpPr/>
          <p:nvPr>
            <p:custDataLst>
              <p:tags r:id="rId1"/>
            </p:custDataLst>
          </p:nvPr>
        </p:nvSpPr>
        <p:spPr>
          <a:xfrm>
            <a:off x="-4" y="3438046"/>
            <a:ext cx="12192000" cy="342899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PA_矩形 32"/>
          <p:cNvSpPr/>
          <p:nvPr>
            <p:custDataLst>
              <p:tags r:id="rId2"/>
            </p:custDataLst>
          </p:nvPr>
        </p:nvSpPr>
        <p:spPr>
          <a:xfrm>
            <a:off x="1329365" y="1344962"/>
            <a:ext cx="9533262" cy="4149985"/>
          </a:xfrm>
          <a:prstGeom prst="rect">
            <a:avLst/>
          </a:prstGeom>
          <a:solidFill>
            <a:srgbClr val="FCFCFD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/>
          </a:p>
        </p:txBody>
      </p:sp>
      <p:sp>
        <p:nvSpPr>
          <p:cNvPr id="8" name="PA_矩形 27"/>
          <p:cNvSpPr/>
          <p:nvPr>
            <p:custDataLst>
              <p:tags r:id="rId3"/>
            </p:custDataLst>
          </p:nvPr>
        </p:nvSpPr>
        <p:spPr>
          <a:xfrm>
            <a:off x="2456002" y="2431159"/>
            <a:ext cx="7279995" cy="2013774"/>
          </a:xfrm>
          <a:prstGeom prst="rect">
            <a:avLst/>
          </a:prstGeom>
          <a:noFill/>
          <a:ln w="25400">
            <a:solidFill>
              <a:srgbClr val="3F40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标题 1"/>
          <p:cNvSpPr txBox="1"/>
          <p:nvPr/>
        </p:nvSpPr>
        <p:spPr>
          <a:xfrm>
            <a:off x="3258585" y="2947267"/>
            <a:ext cx="5674821" cy="9453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baseline="0">
                <a:solidFill>
                  <a:schemeClr val="accent1"/>
                </a:solidFill>
                <a:latin typeface="Bahnschrift Light SemiCondensed" panose="020B0502040204020203" pitchFamily="34" charset="0"/>
                <a:ea typeface="楷体" panose="02010609060101010101" pitchFamily="49" charset="-122"/>
                <a:cs typeface="+mj-cs"/>
              </a:defRPr>
            </a:lvl1pPr>
          </a:lstStyle>
          <a:p>
            <a:r>
              <a:rPr lang="en-US" altLang="zh-CN" dirty="0"/>
              <a:t>Using language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 animBg="1"/>
      <p:bldP spid="8" grpId="0" animBg="1"/>
      <p:bldP spid="9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Practice</a:t>
            </a:r>
            <a:endParaRPr lang="en-GB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sz="3200" b="1" dirty="0">
                <a:solidFill>
                  <a:schemeClr val="accent1"/>
                </a:solidFill>
              </a:rPr>
              <a:t>1</a:t>
            </a:r>
            <a:r>
              <a:rPr lang="en-US" altLang="zh-CN" sz="3200" dirty="0"/>
              <a:t> </a:t>
            </a:r>
            <a:r>
              <a:rPr lang="zh-CN" altLang="en-US" sz="3200" dirty="0"/>
              <a:t>无论有多累，我都会坚持到底。</a:t>
            </a:r>
            <a:endParaRPr lang="zh-CN" altLang="en-US" sz="3200" dirty="0"/>
          </a:p>
          <a:p>
            <a:pPr marL="0" indent="0">
              <a:buNone/>
            </a:pPr>
            <a:r>
              <a:rPr lang="en-GB" sz="3200" dirty="0"/>
              <a:t>    I will hold on to the last </a:t>
            </a:r>
            <a:r>
              <a:rPr lang="en-GB" sz="3200" b="1" dirty="0">
                <a:solidFill>
                  <a:srgbClr val="C00000"/>
                </a:solidFill>
              </a:rPr>
              <a:t>no matter how</a:t>
            </a:r>
            <a:r>
              <a:rPr lang="en-GB" sz="3200" dirty="0"/>
              <a:t> tired I am.</a:t>
            </a:r>
            <a:endParaRPr lang="en-GB" sz="3200" dirty="0"/>
          </a:p>
          <a:p>
            <a:pPr marL="0" indent="0">
              <a:buNone/>
            </a:pPr>
            <a:r>
              <a:rPr lang="en-GB" sz="3200" dirty="0"/>
              <a:t>    I will hold on to the last </a:t>
            </a:r>
            <a:r>
              <a:rPr lang="en-GB" sz="3200" b="1" dirty="0">
                <a:solidFill>
                  <a:srgbClr val="C00000"/>
                </a:solidFill>
              </a:rPr>
              <a:t>however</a:t>
            </a:r>
            <a:r>
              <a:rPr lang="en-GB" sz="3200" dirty="0"/>
              <a:t> tired I am.</a:t>
            </a:r>
            <a:endParaRPr lang="en-GB" sz="3200" dirty="0"/>
          </a:p>
          <a:p>
            <a:pPr marL="0" indent="0">
              <a:buNone/>
            </a:pPr>
            <a:r>
              <a:rPr lang="en-GB" sz="3200" b="1" dirty="0">
                <a:solidFill>
                  <a:schemeClr val="accent1"/>
                </a:solidFill>
              </a:rPr>
              <a:t>2</a:t>
            </a:r>
            <a:r>
              <a:rPr lang="en-GB" sz="3200" dirty="0"/>
              <a:t> </a:t>
            </a:r>
            <a:r>
              <a:rPr lang="zh-CN" altLang="en-US" sz="3200" dirty="0"/>
              <a:t>你现在所学的任何东西可能都对将来有所帮助。</a:t>
            </a:r>
            <a:endParaRPr lang="zh-CN" altLang="en-US" sz="3200" dirty="0"/>
          </a:p>
          <a:p>
            <a:pPr marL="0" indent="0">
              <a:buNone/>
            </a:pPr>
            <a:r>
              <a:rPr lang="en-GB" sz="3200" dirty="0"/>
              <a:t>    </a:t>
            </a:r>
            <a:r>
              <a:rPr lang="en-GB" sz="3200" b="1" dirty="0">
                <a:solidFill>
                  <a:srgbClr val="C00000"/>
                </a:solidFill>
              </a:rPr>
              <a:t>Whatever</a:t>
            </a:r>
            <a:r>
              <a:rPr lang="en-GB" sz="3200" dirty="0"/>
              <a:t> you learn at the moment will be likely to help you later. </a:t>
            </a:r>
            <a:endParaRPr lang="en-GB" sz="3200" dirty="0"/>
          </a:p>
          <a:p>
            <a:pPr marL="0" indent="0">
              <a:buNone/>
            </a:pPr>
            <a:r>
              <a:rPr lang="en-GB" sz="3200" dirty="0"/>
              <a:t>    whatever you learn </a:t>
            </a:r>
            <a:r>
              <a:rPr lang="zh-CN" altLang="en-US" sz="3200" dirty="0"/>
              <a:t>引导的</a:t>
            </a:r>
            <a:r>
              <a:rPr lang="zh-CN" altLang="en-US" sz="3200" b="1" dirty="0">
                <a:solidFill>
                  <a:srgbClr val="0070C0"/>
                </a:solidFill>
              </a:rPr>
              <a:t>主语从句</a:t>
            </a:r>
            <a:endParaRPr lang="zh-CN" altLang="en-US" sz="3200" b="1" dirty="0">
              <a:solidFill>
                <a:srgbClr val="0070C0"/>
              </a:solidFill>
            </a:endParaRPr>
          </a:p>
          <a:p>
            <a:endParaRPr lang="en-GB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Consolidation</a:t>
            </a:r>
            <a:endParaRPr lang="en-GB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27056" y="993913"/>
            <a:ext cx="4187147" cy="518756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3200" dirty="0"/>
              <a:t>Rewrite the underlined parts using adverbial clauses with </a:t>
            </a:r>
            <a:r>
              <a:rPr lang="en-GB" sz="3200" i="1" dirty="0"/>
              <a:t>-ever </a:t>
            </a:r>
            <a:r>
              <a:rPr lang="en-GB" sz="3200" dirty="0"/>
              <a:t>and </a:t>
            </a:r>
            <a:r>
              <a:rPr lang="en-GB" sz="3200" i="1" dirty="0"/>
              <a:t>no matter</a:t>
            </a:r>
            <a:r>
              <a:rPr lang="en-GB" sz="3200" dirty="0"/>
              <a:t>.</a:t>
            </a:r>
            <a:endParaRPr lang="en-GB" sz="3200" dirty="0"/>
          </a:p>
        </p:txBody>
      </p:sp>
      <p:sp>
        <p:nvSpPr>
          <p:cNvPr id="4" name="内容占位符 9"/>
          <p:cNvSpPr txBox="1"/>
          <p:nvPr/>
        </p:nvSpPr>
        <p:spPr>
          <a:xfrm>
            <a:off x="10259736" y="188753"/>
            <a:ext cx="1932264" cy="533487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楷体" panose="02010609060101010101" pitchFamily="49" charset="-122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楷体" panose="02010609060101010101" pitchFamily="49" charset="-122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楷体" panose="02010609060101010101" pitchFamily="49" charset="-122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楷体" panose="02010609060101010101" pitchFamily="49" charset="-122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楷体" panose="02010609060101010101" pitchFamily="49" charset="-122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altLang="zh-CN" b="1" dirty="0">
                <a:solidFill>
                  <a:schemeClr val="bg1"/>
                </a:solidFill>
              </a:rPr>
              <a:t>Activity 2</a:t>
            </a:r>
            <a:endParaRPr lang="zh-CN" altLang="en-US" b="1" dirty="0">
              <a:solidFill>
                <a:schemeClr val="bg1"/>
              </a:solidFill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4519441" y="993913"/>
            <a:ext cx="7672559" cy="5823447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6701589" y="1957258"/>
            <a:ext cx="5172033" cy="86793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GB" sz="2800" b="1" dirty="0">
                <a:solidFill>
                  <a:srgbClr val="C00000"/>
                </a:solidFill>
              </a:rPr>
              <a:t>Whatever/No matter what </a:t>
            </a:r>
            <a:r>
              <a:rPr kumimoji="0" lang="en-GB" sz="2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楷体" panose="02010609060101010101" pitchFamily="49" charset="-122"/>
                <a:cs typeface="+mn-cs"/>
              </a:rPr>
              <a:t>past experience you 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楷体" panose="02010609060101010101" pitchFamily="49" charset="-122"/>
                <a:cs typeface="+mn-cs"/>
              </a:rPr>
              <a:t>have had</a:t>
            </a:r>
            <a:r>
              <a:rPr kumimoji="0" lang="en-GB" sz="2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楷体" panose="02010609060101010101" pitchFamily="49" charset="-122"/>
                <a:cs typeface="+mn-cs"/>
              </a:rPr>
              <a:t>, …</a:t>
            </a:r>
            <a:endParaRPr lang="en-GB" sz="2800" dirty="0"/>
          </a:p>
        </p:txBody>
      </p:sp>
      <p:sp>
        <p:nvSpPr>
          <p:cNvPr id="12" name="文本框 11"/>
          <p:cNvSpPr txBox="1"/>
          <p:nvPr/>
        </p:nvSpPr>
        <p:spPr>
          <a:xfrm>
            <a:off x="7566316" y="3282376"/>
            <a:ext cx="4307306" cy="86793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GB" sz="2800" b="1" dirty="0">
                <a:solidFill>
                  <a:srgbClr val="C00000"/>
                </a:solidFill>
              </a:rPr>
              <a:t>Whenever/No matter when </a:t>
            </a:r>
            <a:r>
              <a:rPr lang="en-GB" sz="2800" dirty="0">
                <a:solidFill>
                  <a:prstClr val="black"/>
                </a:solidFill>
              </a:rPr>
              <a:t>a </a:t>
            </a:r>
            <a:r>
              <a:rPr kumimoji="0" lang="en-GB" sz="2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楷体" panose="02010609060101010101" pitchFamily="49" charset="-122"/>
                <a:cs typeface="+mn-cs"/>
              </a:rPr>
              <a:t>wildfire breaks out, …</a:t>
            </a:r>
            <a:endParaRPr lang="en-GB" sz="2800" b="1" dirty="0">
              <a:solidFill>
                <a:srgbClr val="0070C0"/>
              </a:solidFill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6858000" y="4625619"/>
            <a:ext cx="5015622" cy="86793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GB" sz="2800" b="1" dirty="0">
                <a:solidFill>
                  <a:srgbClr val="C00000"/>
                </a:solidFill>
              </a:rPr>
              <a:t>However/No matter how many </a:t>
            </a:r>
            <a:r>
              <a:rPr lang="en-GB" sz="2800" dirty="0"/>
              <a:t>people there are in your group, …</a:t>
            </a:r>
            <a:endParaRPr lang="en-GB" sz="2800" dirty="0"/>
          </a:p>
        </p:txBody>
      </p:sp>
      <p:sp>
        <p:nvSpPr>
          <p:cNvPr id="14" name="文本框 13"/>
          <p:cNvSpPr txBox="1"/>
          <p:nvPr/>
        </p:nvSpPr>
        <p:spPr>
          <a:xfrm>
            <a:off x="7500602" y="5765222"/>
            <a:ext cx="4373020" cy="86793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GB" sz="2800" b="1" dirty="0">
                <a:solidFill>
                  <a:srgbClr val="C00000"/>
                </a:solidFill>
              </a:rPr>
              <a:t>Wherever/No matter where </a:t>
            </a:r>
            <a:r>
              <a:rPr lang="en-GB" sz="2800" dirty="0"/>
              <a:t>you go in the wild, …</a:t>
            </a:r>
            <a:endParaRPr lang="en-GB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844292" y="1602685"/>
            <a:ext cx="5888003" cy="389067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/>
              <a:t>Read and complete the sentences using adverbial clauses with </a:t>
            </a:r>
            <a:r>
              <a:rPr lang="en-GB" sz="2400" i="1" dirty="0"/>
              <a:t>-ever </a:t>
            </a:r>
            <a:r>
              <a:rPr lang="en-GB" sz="2400" dirty="0"/>
              <a:t>and </a:t>
            </a:r>
            <a:r>
              <a:rPr lang="en-GB" sz="2400" i="1" dirty="0"/>
              <a:t>no matter</a:t>
            </a:r>
            <a:r>
              <a:rPr lang="en-GB" sz="2400" dirty="0"/>
              <a:t>.</a:t>
            </a:r>
            <a:endParaRPr lang="en-GB" sz="2400" dirty="0"/>
          </a:p>
          <a:p>
            <a:pPr marL="0" indent="0">
              <a:buNone/>
            </a:pPr>
            <a:endParaRPr lang="en-GB" sz="2400" dirty="0"/>
          </a:p>
        </p:txBody>
      </p:sp>
      <p:sp>
        <p:nvSpPr>
          <p:cNvPr id="8" name="文本框 7"/>
          <p:cNvSpPr txBox="1"/>
          <p:nvPr/>
        </p:nvSpPr>
        <p:spPr>
          <a:xfrm>
            <a:off x="1844292" y="2272806"/>
            <a:ext cx="5888003" cy="3517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en-GB" sz="2100" b="1" dirty="0">
                <a:solidFill>
                  <a:schemeClr val="accent1"/>
                </a:solidFill>
              </a:rPr>
              <a:t>1</a:t>
            </a:r>
            <a:r>
              <a:rPr lang="en-GB" sz="2100" dirty="0"/>
              <a:t> _________________________________________</a:t>
            </a:r>
            <a:br>
              <a:rPr lang="en-GB" sz="2100" dirty="0"/>
            </a:br>
            <a:r>
              <a:rPr lang="en-GB" sz="2100" dirty="0"/>
              <a:t>________________ (how), Jane never gave up hope.</a:t>
            </a:r>
            <a:endParaRPr lang="en-GB" sz="2100" dirty="0"/>
          </a:p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en-GB" sz="2100" b="1" dirty="0">
                <a:solidFill>
                  <a:schemeClr val="accent1"/>
                </a:solidFill>
              </a:rPr>
              <a:t>2</a:t>
            </a:r>
            <a:r>
              <a:rPr lang="en-GB" sz="2100" dirty="0"/>
              <a:t> _________________________________ (where), Jane would invite to donate tissue samples for research purposes.</a:t>
            </a:r>
            <a:endParaRPr lang="en-GB" sz="2100" dirty="0"/>
          </a:p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en-GB" sz="2100" b="1" dirty="0">
                <a:solidFill>
                  <a:schemeClr val="accent1"/>
                </a:solidFill>
              </a:rPr>
              <a:t>3</a:t>
            </a:r>
            <a:r>
              <a:rPr lang="en-GB" sz="2100" dirty="0"/>
              <a:t> Jane is determined to live a fulfilling life _________</a:t>
            </a:r>
            <a:br>
              <a:rPr lang="en-GB" sz="2100" dirty="0"/>
            </a:br>
            <a:r>
              <a:rPr lang="en-GB" sz="2100" dirty="0"/>
              <a:t>____________________________ (what).</a:t>
            </a:r>
            <a:endParaRPr lang="en-GB" sz="2100" dirty="0"/>
          </a:p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en-GB" sz="2100" b="1" dirty="0">
                <a:solidFill>
                  <a:schemeClr val="accent1"/>
                </a:solidFill>
              </a:rPr>
              <a:t>4</a:t>
            </a:r>
            <a:r>
              <a:rPr lang="en-GB" sz="2100" dirty="0"/>
              <a:t> _________________________________________</a:t>
            </a:r>
            <a:br>
              <a:rPr lang="en-GB" sz="2100" dirty="0"/>
            </a:br>
            <a:r>
              <a:rPr lang="en-GB" sz="2100" dirty="0"/>
              <a:t>____ (what), Jane is determined to help patients recover from this cancer.</a:t>
            </a:r>
            <a:endParaRPr lang="en-GB" sz="2100" dirty="0"/>
          </a:p>
        </p:txBody>
      </p:sp>
      <p:sp>
        <p:nvSpPr>
          <p:cNvPr id="9" name="矩形 8"/>
          <p:cNvSpPr/>
          <p:nvPr/>
        </p:nvSpPr>
        <p:spPr>
          <a:xfrm>
            <a:off x="1844292" y="2272806"/>
            <a:ext cx="5460023" cy="671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zh-CN" sz="2100" b="1" dirty="0">
                <a:solidFill>
                  <a:srgbClr val="C00000"/>
                </a:solidFill>
                <a:cs typeface="+mn-ea"/>
                <a:sym typeface="+mn-lt"/>
              </a:rPr>
              <a:t>    However/No matter how </a:t>
            </a:r>
            <a:r>
              <a:rPr lang="en-US" altLang="zh-CN" sz="2100" dirty="0">
                <a:solidFill>
                  <a:srgbClr val="0070C0"/>
                </a:solidFill>
                <a:cs typeface="+mn-ea"/>
                <a:sym typeface="+mn-lt"/>
              </a:rPr>
              <a:t>many times she was rushed to the ICU</a:t>
            </a:r>
            <a:endParaRPr lang="zh-CN" altLang="en-US" sz="2100" dirty="0">
              <a:solidFill>
                <a:srgbClr val="0070C0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2081657" y="2917759"/>
            <a:ext cx="4331970" cy="3816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zh-CN" sz="2100" b="1" dirty="0">
                <a:solidFill>
                  <a:srgbClr val="C00000"/>
                </a:solidFill>
                <a:cs typeface="+mn-ea"/>
                <a:sym typeface="+mn-lt"/>
              </a:rPr>
              <a:t>Wherever/No matter where </a:t>
            </a:r>
            <a:r>
              <a:rPr lang="en-US" altLang="zh-CN" sz="2100" dirty="0">
                <a:solidFill>
                  <a:srgbClr val="0070C0"/>
                </a:solidFill>
                <a:cs typeface="+mn-ea"/>
                <a:sym typeface="+mn-lt"/>
              </a:rPr>
              <a:t>she went</a:t>
            </a:r>
            <a:endParaRPr lang="zh-CN" altLang="en-US" sz="2100" dirty="0">
              <a:solidFill>
                <a:srgbClr val="0070C0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844292" y="3812006"/>
            <a:ext cx="5888003" cy="671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zh-CN" sz="2100" b="1" dirty="0">
                <a:solidFill>
                  <a:srgbClr val="C00000"/>
                </a:solidFill>
                <a:cs typeface="+mn-ea"/>
                <a:sym typeface="+mn-lt"/>
              </a:rPr>
              <a:t>                                                                           whatever/ no matter what </a:t>
            </a:r>
            <a:r>
              <a:rPr lang="en-US" altLang="zh-CN" sz="2100" dirty="0">
                <a:solidFill>
                  <a:srgbClr val="0070C0"/>
                </a:solidFill>
                <a:cs typeface="+mn-ea"/>
                <a:sym typeface="+mn-lt"/>
              </a:rPr>
              <a:t>the future holds</a:t>
            </a:r>
            <a:endParaRPr lang="zh-CN" altLang="en-US" sz="2100" dirty="0">
              <a:solidFill>
                <a:srgbClr val="0070C0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844292" y="4454947"/>
            <a:ext cx="5888003" cy="671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zh-CN" sz="2100" b="1" dirty="0">
                <a:solidFill>
                  <a:srgbClr val="C00000"/>
                </a:solidFill>
                <a:cs typeface="+mn-ea"/>
                <a:sym typeface="+mn-lt"/>
              </a:rPr>
              <a:t>    Whatever/No matter what </a:t>
            </a:r>
            <a:r>
              <a:rPr lang="en-US" altLang="zh-CN" sz="2100" dirty="0">
                <a:solidFill>
                  <a:srgbClr val="0070C0"/>
                </a:solidFill>
                <a:cs typeface="+mn-ea"/>
                <a:sym typeface="+mn-lt"/>
              </a:rPr>
              <a:t>difficulties she might face</a:t>
            </a:r>
            <a:endParaRPr lang="zh-CN" altLang="en-US" sz="2100" dirty="0">
              <a:solidFill>
                <a:srgbClr val="0070C0"/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Consolidation</a:t>
            </a:r>
            <a:endParaRPr lang="en-GB" dirty="0"/>
          </a:p>
        </p:txBody>
      </p:sp>
      <p:sp>
        <p:nvSpPr>
          <p:cNvPr id="4" name="内容占位符 9"/>
          <p:cNvSpPr txBox="1"/>
          <p:nvPr/>
        </p:nvSpPr>
        <p:spPr>
          <a:xfrm>
            <a:off x="4082922" y="998815"/>
            <a:ext cx="1449198" cy="400115"/>
          </a:xfrm>
          <a:prstGeom prst="rect">
            <a:avLst/>
          </a:prstGeom>
          <a:solidFill>
            <a:schemeClr val="accent1"/>
          </a:solidFill>
        </p:spPr>
        <p:txBody>
          <a:bodyPr vert="horz" lIns="68580" tIns="34290" rIns="68580" bIns="34290" rtlCol="0">
            <a:normAutofit fontScale="90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楷体" panose="02010609060101010101" pitchFamily="49" charset="-122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楷体" panose="02010609060101010101" pitchFamily="49" charset="-122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楷体" panose="02010609060101010101" pitchFamily="49" charset="-122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楷体" panose="02010609060101010101" pitchFamily="49" charset="-122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楷体" panose="02010609060101010101" pitchFamily="49" charset="-122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altLang="zh-CN" sz="2400" b="1" dirty="0">
                <a:solidFill>
                  <a:schemeClr val="bg1"/>
                </a:solidFill>
              </a:rPr>
              <a:t>Activity 3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2701" r="2926" b="32468"/>
          <a:stretch>
            <a:fillRect/>
          </a:stretch>
        </p:blipFill>
        <p:spPr>
          <a:xfrm>
            <a:off x="7855364" y="857250"/>
            <a:ext cx="2812637" cy="5143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Language points – P65</a:t>
            </a:r>
            <a:endParaRPr lang="zh-CN" altLang="en-US" dirty="0"/>
          </a:p>
        </p:txBody>
      </p:sp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1844292" y="1602685"/>
            <a:ext cx="8584925" cy="4199315"/>
          </a:xfrm>
        </p:spPr>
        <p:txBody>
          <a:bodyPr>
            <a:noAutofit/>
          </a:bodyPr>
          <a:lstStyle/>
          <a:p>
            <a:pPr marL="0" indent="0">
              <a:spcBef>
                <a:spcPts val="200"/>
              </a:spcBef>
              <a:buNone/>
            </a:pPr>
            <a:r>
              <a:rPr lang="zh-CN" altLang="en-US" sz="2400" dirty="0"/>
              <a:t>非常有意义 </a:t>
            </a:r>
            <a:endParaRPr lang="zh-CN" altLang="en-US" sz="2400" dirty="0"/>
          </a:p>
          <a:p>
            <a:pPr marL="0" indent="0">
              <a:spcBef>
                <a:spcPts val="200"/>
              </a:spcBef>
              <a:buNone/>
            </a:pPr>
            <a:r>
              <a:rPr lang="zh-CN" altLang="en-US" sz="2400" dirty="0"/>
              <a:t>不管，不顾</a:t>
            </a:r>
            <a:endParaRPr lang="zh-CN" altLang="en-US" sz="2400" dirty="0"/>
          </a:p>
          <a:p>
            <a:pPr marL="0" indent="0">
              <a:spcBef>
                <a:spcPts val="200"/>
              </a:spcBef>
              <a:buNone/>
            </a:pPr>
            <a:r>
              <a:rPr lang="zh-CN" altLang="en-US" sz="2400" dirty="0"/>
              <a:t>突然发生；爆发</a:t>
            </a:r>
            <a:endParaRPr lang="zh-CN" altLang="en-US" sz="2400" dirty="0"/>
          </a:p>
          <a:p>
            <a:pPr marL="0" indent="0">
              <a:spcBef>
                <a:spcPts val="200"/>
              </a:spcBef>
              <a:buNone/>
            </a:pPr>
            <a:r>
              <a:rPr lang="zh-CN" altLang="en-US" sz="2400" dirty="0"/>
              <a:t>分开；分裂</a:t>
            </a:r>
            <a:endParaRPr lang="zh-CN" altLang="en-US" sz="2400" dirty="0"/>
          </a:p>
          <a:p>
            <a:pPr marL="0" indent="0">
              <a:spcBef>
                <a:spcPts val="200"/>
              </a:spcBef>
              <a:buNone/>
            </a:pPr>
            <a:r>
              <a:rPr lang="zh-CN" altLang="en-US" sz="2400" dirty="0"/>
              <a:t>急救箱</a:t>
            </a:r>
            <a:endParaRPr lang="zh-CN" altLang="en-US" sz="2400" dirty="0"/>
          </a:p>
          <a:p>
            <a:pPr marL="0" indent="0">
              <a:spcBef>
                <a:spcPts val="200"/>
              </a:spcBef>
              <a:buNone/>
            </a:pPr>
            <a:r>
              <a:rPr lang="zh-CN" altLang="en-US" sz="2400" dirty="0"/>
              <a:t>被诊断出患有</a:t>
            </a:r>
            <a:r>
              <a:rPr lang="en-US" altLang="zh-CN" sz="2400" dirty="0"/>
              <a:t>……</a:t>
            </a:r>
            <a:endParaRPr lang="en-US" altLang="zh-CN" sz="2400" dirty="0"/>
          </a:p>
          <a:p>
            <a:pPr marL="0" indent="0">
              <a:spcBef>
                <a:spcPts val="200"/>
              </a:spcBef>
              <a:buNone/>
            </a:pPr>
            <a:r>
              <a:rPr lang="zh-CN" altLang="en-US" sz="2400" dirty="0"/>
              <a:t>被告知</a:t>
            </a:r>
            <a:endParaRPr lang="zh-CN" altLang="en-US" sz="2400" dirty="0"/>
          </a:p>
          <a:p>
            <a:pPr marL="0" indent="0">
              <a:spcBef>
                <a:spcPts val="200"/>
              </a:spcBef>
              <a:buNone/>
            </a:pPr>
            <a:r>
              <a:rPr lang="zh-CN" altLang="en-US" sz="2400" dirty="0"/>
              <a:t>被送到重症监护室</a:t>
            </a:r>
            <a:endParaRPr lang="zh-CN" altLang="en-US" sz="2400" dirty="0"/>
          </a:p>
          <a:p>
            <a:pPr marL="0" indent="0">
              <a:spcBef>
                <a:spcPts val="200"/>
              </a:spcBef>
              <a:buNone/>
            </a:pPr>
            <a:r>
              <a:rPr lang="zh-CN" altLang="en-US" sz="2400" dirty="0"/>
              <a:t>在医学实验室参加实习</a:t>
            </a:r>
            <a:endParaRPr lang="zh-CN" altLang="en-US" sz="2400" dirty="0"/>
          </a:p>
          <a:p>
            <a:pPr marL="0" indent="0">
              <a:spcBef>
                <a:spcPts val="200"/>
              </a:spcBef>
              <a:buNone/>
            </a:pPr>
            <a:r>
              <a:rPr lang="zh-CN" altLang="en-US" sz="2400" dirty="0"/>
              <a:t>尽管；不管</a:t>
            </a:r>
            <a:endParaRPr lang="zh-CN" altLang="en-US" sz="2400" dirty="0"/>
          </a:p>
          <a:p>
            <a:pPr marL="0" indent="0">
              <a:spcBef>
                <a:spcPts val="200"/>
              </a:spcBef>
              <a:buNone/>
            </a:pPr>
            <a:r>
              <a:rPr lang="zh-CN" altLang="en-US" sz="2400" dirty="0"/>
              <a:t>过着充实的生活</a:t>
            </a:r>
            <a:endParaRPr lang="zh-CN" altLang="en-US" sz="2400" dirty="0"/>
          </a:p>
          <a:p>
            <a:pPr marL="0" indent="0">
              <a:spcBef>
                <a:spcPts val="200"/>
              </a:spcBef>
              <a:buNone/>
            </a:pPr>
            <a:r>
              <a:rPr lang="zh-CN" altLang="en-US" sz="2400" dirty="0"/>
              <a:t>未来会发生什么</a:t>
            </a:r>
            <a:endParaRPr lang="zh-CN" altLang="en-US" sz="2400" dirty="0"/>
          </a:p>
        </p:txBody>
      </p:sp>
      <p:sp>
        <p:nvSpPr>
          <p:cNvPr id="5" name="文本框 4"/>
          <p:cNvSpPr txBox="1"/>
          <p:nvPr/>
        </p:nvSpPr>
        <p:spPr>
          <a:xfrm>
            <a:off x="5402580" y="1602685"/>
            <a:ext cx="5026637" cy="46913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ts val="200"/>
              </a:spcBef>
            </a:pPr>
            <a:r>
              <a:rPr lang="en-GB" altLang="zh-CN" sz="2400" dirty="0"/>
              <a:t>be</a:t>
            </a:r>
            <a:r>
              <a:rPr lang="en-GB" altLang="zh-CN" sz="2400" b="1" dirty="0">
                <a:solidFill>
                  <a:srgbClr val="C00000"/>
                </a:solidFill>
              </a:rPr>
              <a:t> </a:t>
            </a:r>
            <a:r>
              <a:rPr lang="en-GB" altLang="zh-CN" sz="2400" b="1" dirty="0">
                <a:solidFill>
                  <a:srgbClr val="0070C0"/>
                </a:solidFill>
              </a:rPr>
              <a:t>highly</a:t>
            </a:r>
            <a:r>
              <a:rPr lang="en-GB" altLang="zh-CN" sz="2400" b="1" dirty="0">
                <a:solidFill>
                  <a:srgbClr val="C00000"/>
                </a:solidFill>
              </a:rPr>
              <a:t> rewarding</a:t>
            </a:r>
            <a:endParaRPr lang="en-GB" altLang="zh-CN" sz="2400" b="1" dirty="0">
              <a:solidFill>
                <a:srgbClr val="C00000"/>
              </a:solidFill>
            </a:endParaRPr>
          </a:p>
          <a:p>
            <a:pPr>
              <a:lnSpc>
                <a:spcPct val="90000"/>
              </a:lnSpc>
              <a:spcBef>
                <a:spcPts val="200"/>
              </a:spcBef>
            </a:pPr>
            <a:r>
              <a:rPr lang="en-GB" altLang="zh-CN" sz="2400" b="1" dirty="0">
                <a:solidFill>
                  <a:srgbClr val="C00000"/>
                </a:solidFill>
              </a:rPr>
              <a:t>regardless of</a:t>
            </a:r>
            <a:endParaRPr lang="en-GB" altLang="zh-CN" sz="2400" b="1" dirty="0">
              <a:solidFill>
                <a:srgbClr val="C00000"/>
              </a:solidFill>
            </a:endParaRPr>
          </a:p>
          <a:p>
            <a:pPr>
              <a:lnSpc>
                <a:spcPct val="90000"/>
              </a:lnSpc>
              <a:spcBef>
                <a:spcPts val="200"/>
              </a:spcBef>
            </a:pPr>
            <a:r>
              <a:rPr lang="en-GB" altLang="zh-CN" sz="2400" dirty="0"/>
              <a:t>break</a:t>
            </a:r>
            <a:r>
              <a:rPr lang="en-GB" altLang="zh-CN" sz="2400" b="1" dirty="0">
                <a:solidFill>
                  <a:srgbClr val="C00000"/>
                </a:solidFill>
              </a:rPr>
              <a:t> out</a:t>
            </a:r>
            <a:endParaRPr lang="en-GB" altLang="zh-CN" sz="2400" b="1" dirty="0">
              <a:solidFill>
                <a:srgbClr val="C00000"/>
              </a:solidFill>
            </a:endParaRPr>
          </a:p>
          <a:p>
            <a:pPr>
              <a:lnSpc>
                <a:spcPct val="90000"/>
              </a:lnSpc>
              <a:spcBef>
                <a:spcPts val="200"/>
              </a:spcBef>
            </a:pPr>
            <a:r>
              <a:rPr lang="en-GB" altLang="zh-CN" sz="2400" b="1" dirty="0">
                <a:solidFill>
                  <a:srgbClr val="C00000"/>
                </a:solidFill>
              </a:rPr>
              <a:t>split up</a:t>
            </a:r>
            <a:endParaRPr lang="en-GB" altLang="zh-CN" sz="2400" b="1" dirty="0">
              <a:solidFill>
                <a:srgbClr val="C00000"/>
              </a:solidFill>
            </a:endParaRPr>
          </a:p>
          <a:p>
            <a:pPr>
              <a:lnSpc>
                <a:spcPct val="90000"/>
              </a:lnSpc>
              <a:spcBef>
                <a:spcPts val="200"/>
              </a:spcBef>
            </a:pPr>
            <a:r>
              <a:rPr lang="en-GB" altLang="zh-CN" sz="2400" dirty="0"/>
              <a:t>a first aid kit</a:t>
            </a:r>
            <a:endParaRPr lang="en-GB" altLang="zh-CN" sz="2400" dirty="0"/>
          </a:p>
          <a:p>
            <a:pPr>
              <a:lnSpc>
                <a:spcPct val="90000"/>
              </a:lnSpc>
              <a:spcBef>
                <a:spcPts val="200"/>
              </a:spcBef>
            </a:pPr>
            <a:r>
              <a:rPr lang="en-GB" altLang="zh-CN" sz="2400" dirty="0"/>
              <a:t>be</a:t>
            </a:r>
            <a:r>
              <a:rPr lang="en-GB" altLang="zh-CN" sz="2400" b="1" dirty="0">
                <a:solidFill>
                  <a:srgbClr val="C00000"/>
                </a:solidFill>
              </a:rPr>
              <a:t> diagnosed </a:t>
            </a:r>
            <a:r>
              <a:rPr lang="en-GB" altLang="zh-CN" sz="2400" b="1" dirty="0">
                <a:solidFill>
                  <a:srgbClr val="0070C0"/>
                </a:solidFill>
              </a:rPr>
              <a:t>with</a:t>
            </a:r>
            <a:endParaRPr lang="en-GB" altLang="zh-CN" sz="2400" b="1" dirty="0">
              <a:solidFill>
                <a:srgbClr val="0070C0"/>
              </a:solidFill>
            </a:endParaRPr>
          </a:p>
          <a:p>
            <a:pPr>
              <a:lnSpc>
                <a:spcPct val="90000"/>
              </a:lnSpc>
              <a:spcBef>
                <a:spcPts val="200"/>
              </a:spcBef>
            </a:pPr>
            <a:r>
              <a:rPr lang="en-GB" altLang="zh-CN" sz="2400" dirty="0"/>
              <a:t>be</a:t>
            </a:r>
            <a:r>
              <a:rPr lang="en-GB" altLang="zh-CN" sz="2400" b="1" dirty="0">
                <a:solidFill>
                  <a:srgbClr val="C00000"/>
                </a:solidFill>
              </a:rPr>
              <a:t> informed </a:t>
            </a:r>
            <a:r>
              <a:rPr lang="en-GB" altLang="zh-CN" sz="2400" b="1" dirty="0">
                <a:solidFill>
                  <a:srgbClr val="0070C0"/>
                </a:solidFill>
              </a:rPr>
              <a:t>of/about + n.; that + </a:t>
            </a:r>
            <a:r>
              <a:rPr lang="zh-CN" altLang="en-US" sz="2400" b="1" dirty="0">
                <a:solidFill>
                  <a:srgbClr val="0070C0"/>
                </a:solidFill>
              </a:rPr>
              <a:t>从句</a:t>
            </a:r>
            <a:endParaRPr lang="en-GB" altLang="zh-CN" sz="2400" b="1" dirty="0">
              <a:solidFill>
                <a:srgbClr val="0070C0"/>
              </a:solidFill>
            </a:endParaRPr>
          </a:p>
          <a:p>
            <a:pPr>
              <a:lnSpc>
                <a:spcPct val="90000"/>
              </a:lnSpc>
              <a:spcBef>
                <a:spcPts val="200"/>
              </a:spcBef>
            </a:pPr>
            <a:r>
              <a:rPr lang="en-GB" altLang="zh-CN" sz="2400" dirty="0"/>
              <a:t>be</a:t>
            </a:r>
            <a:r>
              <a:rPr lang="en-GB" altLang="zh-CN" sz="2400" b="1" dirty="0">
                <a:solidFill>
                  <a:srgbClr val="C00000"/>
                </a:solidFill>
              </a:rPr>
              <a:t> rushed </a:t>
            </a:r>
            <a:r>
              <a:rPr lang="en-GB" altLang="zh-CN" sz="2400" b="1" dirty="0">
                <a:solidFill>
                  <a:srgbClr val="0070C0"/>
                </a:solidFill>
              </a:rPr>
              <a:t>to</a:t>
            </a:r>
            <a:r>
              <a:rPr lang="en-GB" altLang="zh-CN" sz="2400" b="1" dirty="0">
                <a:solidFill>
                  <a:srgbClr val="C00000"/>
                </a:solidFill>
              </a:rPr>
              <a:t> </a:t>
            </a:r>
            <a:r>
              <a:rPr lang="en-GB" altLang="zh-CN" sz="2400" dirty="0"/>
              <a:t>the ICU</a:t>
            </a:r>
            <a:endParaRPr lang="en-GB" altLang="zh-CN" sz="2400" dirty="0"/>
          </a:p>
          <a:p>
            <a:pPr>
              <a:lnSpc>
                <a:spcPct val="90000"/>
              </a:lnSpc>
              <a:spcBef>
                <a:spcPts val="200"/>
              </a:spcBef>
            </a:pPr>
            <a:r>
              <a:rPr lang="en-GB" altLang="zh-CN" sz="2400" b="1" dirty="0">
                <a:solidFill>
                  <a:srgbClr val="0070C0"/>
                </a:solidFill>
              </a:rPr>
              <a:t>take</a:t>
            </a:r>
            <a:r>
              <a:rPr lang="en-GB" altLang="zh-CN" sz="2400" b="1" dirty="0">
                <a:solidFill>
                  <a:srgbClr val="C00000"/>
                </a:solidFill>
              </a:rPr>
              <a:t> an internship at </a:t>
            </a:r>
            <a:r>
              <a:rPr lang="en-GB" altLang="zh-CN" sz="2400" dirty="0"/>
              <a:t>a medical lab</a:t>
            </a:r>
            <a:endParaRPr lang="en-GB" altLang="zh-CN" sz="2400" dirty="0"/>
          </a:p>
          <a:p>
            <a:pPr>
              <a:lnSpc>
                <a:spcPct val="90000"/>
              </a:lnSpc>
              <a:spcBef>
                <a:spcPts val="200"/>
              </a:spcBef>
            </a:pPr>
            <a:r>
              <a:rPr lang="en-GB" altLang="zh-CN" sz="2400" b="1" dirty="0">
                <a:solidFill>
                  <a:srgbClr val="C00000"/>
                </a:solidFill>
              </a:rPr>
              <a:t>in spite of/despite</a:t>
            </a:r>
            <a:endParaRPr lang="en-GB" altLang="zh-CN" sz="2400" b="1" dirty="0">
              <a:solidFill>
                <a:srgbClr val="C00000"/>
              </a:solidFill>
            </a:endParaRPr>
          </a:p>
          <a:p>
            <a:pPr>
              <a:lnSpc>
                <a:spcPct val="90000"/>
              </a:lnSpc>
              <a:spcBef>
                <a:spcPts val="200"/>
              </a:spcBef>
            </a:pPr>
            <a:r>
              <a:rPr lang="en-GB" altLang="zh-CN" sz="2400" b="1" dirty="0">
                <a:solidFill>
                  <a:srgbClr val="C00000"/>
                </a:solidFill>
              </a:rPr>
              <a:t>live/lead a fulfilling life</a:t>
            </a:r>
            <a:endParaRPr lang="en-GB" altLang="zh-CN" sz="2400" b="1" dirty="0">
              <a:solidFill>
                <a:srgbClr val="C00000"/>
              </a:solidFill>
            </a:endParaRPr>
          </a:p>
          <a:p>
            <a:pPr>
              <a:lnSpc>
                <a:spcPct val="90000"/>
              </a:lnSpc>
              <a:spcBef>
                <a:spcPts val="200"/>
              </a:spcBef>
            </a:pPr>
            <a:r>
              <a:rPr lang="en-GB" altLang="zh-CN" sz="2400" b="1" dirty="0">
                <a:solidFill>
                  <a:srgbClr val="C00000"/>
                </a:solidFill>
              </a:rPr>
              <a:t>what the future </a:t>
            </a:r>
            <a:r>
              <a:rPr lang="en-GB" altLang="zh-CN" sz="2400" b="1" dirty="0">
                <a:solidFill>
                  <a:srgbClr val="0070C0"/>
                </a:solidFill>
              </a:rPr>
              <a:t>holds</a:t>
            </a:r>
            <a:endParaRPr lang="en-GB" altLang="zh-CN" sz="2400" b="1" dirty="0">
              <a:solidFill>
                <a:srgbClr val="0070C0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6408244" y="2624687"/>
            <a:ext cx="2957195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altLang="zh-CN" sz="2400" b="1" kern="0" dirty="0">
                <a:solidFill>
                  <a:srgbClr val="0070C0"/>
                </a:solidFill>
                <a:cs typeface="Calibri" panose="020F0502020204030204" charset="0"/>
              </a:rPr>
              <a:t>– split </a:t>
            </a:r>
            <a:r>
              <a:rPr lang="en-US" altLang="zh-CN" sz="2400" b="1" kern="0" noProof="0" dirty="0">
                <a:solidFill>
                  <a:srgbClr val="0070C0"/>
                </a:solidFill>
                <a:cs typeface="Calibri" panose="020F0502020204030204" charset="0"/>
              </a:rPr>
              <a:t>– split; spli</a:t>
            </a:r>
            <a:r>
              <a:rPr lang="en-US" altLang="zh-CN" sz="2400" b="1" kern="0" noProof="0" dirty="0">
                <a:solidFill>
                  <a:srgbClr val="C00000"/>
                </a:solidFill>
                <a:cs typeface="Calibri" panose="020F0502020204030204" charset="0"/>
              </a:rPr>
              <a:t>tt</a:t>
            </a:r>
            <a:r>
              <a:rPr lang="en-US" altLang="zh-CN" sz="2400" b="1" kern="0" noProof="0" dirty="0">
                <a:solidFill>
                  <a:srgbClr val="0070C0"/>
                </a:solidFill>
                <a:cs typeface="Calibri" panose="020F0502020204030204" charset="0"/>
              </a:rPr>
              <a:t>ing</a:t>
            </a:r>
            <a:endParaRPr kumimoji="0" lang="zh-CN" altLang="en-US" sz="1500" b="0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Facing crisis</a:t>
            </a:r>
            <a:endParaRPr lang="en-GB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844292" y="1602685"/>
            <a:ext cx="5084895" cy="3890671"/>
          </a:xfrm>
        </p:spPr>
        <p:txBody>
          <a:bodyPr/>
          <a:lstStyle/>
          <a:p>
            <a:pPr marL="0" indent="0">
              <a:buNone/>
            </a:pPr>
            <a:r>
              <a:rPr lang="en-GB" sz="2400" dirty="0"/>
              <a:t>What’s the theme of the book </a:t>
            </a:r>
            <a:r>
              <a:rPr lang="en-GB" sz="2400" b="1" i="1" dirty="0"/>
              <a:t>The Adventures of Robinson Crusoe</a:t>
            </a:r>
            <a:r>
              <a:rPr lang="en-GB" sz="2400" dirty="0"/>
              <a:t>? Have you read it before? Can you think of some plots in this book?</a:t>
            </a:r>
            <a:endParaRPr lang="en-GB" sz="2400" dirty="0"/>
          </a:p>
          <a:p>
            <a:pPr marL="0" indent="0">
              <a:buNone/>
            </a:pPr>
            <a:r>
              <a:rPr lang="en-GB" b="1" dirty="0">
                <a:solidFill>
                  <a:srgbClr val="C00000"/>
                </a:solidFill>
              </a:rPr>
              <a:t>SURVIVAL</a:t>
            </a:r>
            <a:endParaRPr lang="en-GB" b="1" dirty="0">
              <a:solidFill>
                <a:srgbClr val="C00000"/>
              </a:solidFill>
            </a:endParaRPr>
          </a:p>
        </p:txBody>
      </p:sp>
      <p:pic>
        <p:nvPicPr>
          <p:cNvPr id="4" name="Picture 2" descr="https://tse1-mm.cn.bing.net/th/id/R-C.90f9a45eddbd67647f6f067794250428?rik=XiLiRX4ZosL0Rw&amp;riu=http%3a%2f%2fcps-static.rovicorp.com%2f1%2fadg%2fcovers%2fdrt800%2ft893%2ft89362xph61.jpg%3fpartner%3dallrovi.com&amp;ehk=yPrrd4O07rHDOxG4bbgZrLMRHd3rafdyPnkVWY%2bIQaQ%3d&amp;risl=&amp;pid=ImgRaw"/>
          <p:cNvPicPr>
            <a:picLocks noChangeAspect="1" noChangeArrowheads="1"/>
          </p:cNvPicPr>
          <p:nvPr/>
        </p:nvPicPr>
        <p:blipFill>
          <a:blip r:embed="rId1" cstate="print"/>
          <a:stretch>
            <a:fillRect/>
          </a:stretch>
        </p:blipFill>
        <p:spPr bwMode="auto">
          <a:xfrm>
            <a:off x="7077225" y="1602686"/>
            <a:ext cx="3270483" cy="40912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Facing crisis</a:t>
            </a:r>
            <a:endParaRPr lang="en-GB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2400" dirty="0"/>
              <a:t>Listen to the conversation and choose the ideas </a:t>
            </a:r>
            <a:r>
              <a:rPr lang="en-GB" sz="2400" b="1" dirty="0"/>
              <a:t>NOT</a:t>
            </a:r>
            <a:r>
              <a:rPr lang="en-GB" sz="2400" dirty="0"/>
              <a:t> conveyed by the speakers.</a:t>
            </a:r>
            <a:endParaRPr lang="en-GB" sz="2400" dirty="0"/>
          </a:p>
          <a:p>
            <a:pPr marL="0" indent="0">
              <a:buNone/>
            </a:pPr>
            <a:r>
              <a:rPr lang="en-GB" sz="2400" b="1" dirty="0">
                <a:solidFill>
                  <a:schemeClr val="accent1"/>
                </a:solidFill>
              </a:rPr>
              <a:t>1</a:t>
            </a:r>
            <a:r>
              <a:rPr lang="en-GB" sz="2400" dirty="0"/>
              <a:t> The story of Robinson Crusoe is a very sad survival story. </a:t>
            </a:r>
            <a:endParaRPr lang="en-GB" sz="2400" dirty="0"/>
          </a:p>
          <a:p>
            <a:pPr marL="0" indent="0">
              <a:buNone/>
            </a:pPr>
            <a:r>
              <a:rPr lang="en-GB" sz="2400" b="1" dirty="0">
                <a:solidFill>
                  <a:schemeClr val="accent1"/>
                </a:solidFill>
              </a:rPr>
              <a:t>2</a:t>
            </a:r>
            <a:r>
              <a:rPr lang="en-GB" sz="2400" dirty="0"/>
              <a:t> It takes great patience for Robinson Crusoe to survive on the island. </a:t>
            </a:r>
            <a:endParaRPr lang="en-GB" sz="2400" dirty="0"/>
          </a:p>
          <a:p>
            <a:pPr marL="0" indent="0">
              <a:buNone/>
            </a:pPr>
            <a:r>
              <a:rPr lang="en-GB" sz="2400" b="1" dirty="0">
                <a:solidFill>
                  <a:schemeClr val="accent1"/>
                </a:solidFill>
              </a:rPr>
              <a:t>3</a:t>
            </a:r>
            <a:r>
              <a:rPr lang="en-GB" sz="2400" dirty="0"/>
              <a:t> Robinson Crusoe is a clever and optimistic man. </a:t>
            </a:r>
            <a:endParaRPr lang="en-GB" sz="2400" dirty="0"/>
          </a:p>
          <a:p>
            <a:pPr marL="0" indent="0">
              <a:buNone/>
            </a:pPr>
            <a:r>
              <a:rPr lang="en-GB" sz="2400" b="1" dirty="0">
                <a:solidFill>
                  <a:schemeClr val="accent1"/>
                </a:solidFill>
              </a:rPr>
              <a:t>4</a:t>
            </a:r>
            <a:r>
              <a:rPr lang="en-GB" sz="2400" dirty="0"/>
              <a:t> Robinson Crusoe’s words are good suggestions when we are faced with a crisis. </a:t>
            </a:r>
            <a:endParaRPr lang="en-GB" sz="2400" dirty="0"/>
          </a:p>
          <a:p>
            <a:pPr marL="0" indent="0">
              <a:buNone/>
            </a:pPr>
            <a:r>
              <a:rPr lang="en-GB" sz="2400" b="1" dirty="0">
                <a:solidFill>
                  <a:schemeClr val="accent1"/>
                </a:solidFill>
              </a:rPr>
              <a:t>5</a:t>
            </a:r>
            <a:r>
              <a:rPr lang="en-GB" sz="2400" dirty="0"/>
              <a:t> The most important reason for Robinson Crusoe’s survival is his calmness.</a:t>
            </a:r>
            <a:endParaRPr lang="en-GB" sz="2400" dirty="0"/>
          </a:p>
        </p:txBody>
      </p:sp>
      <p:sp>
        <p:nvSpPr>
          <p:cNvPr id="5" name="内容占位符 9"/>
          <p:cNvSpPr txBox="1"/>
          <p:nvPr/>
        </p:nvSpPr>
        <p:spPr>
          <a:xfrm>
            <a:off x="9218802" y="998815"/>
            <a:ext cx="1449198" cy="400115"/>
          </a:xfrm>
          <a:prstGeom prst="rect">
            <a:avLst/>
          </a:prstGeom>
          <a:solidFill>
            <a:schemeClr val="accent1"/>
          </a:solidFill>
        </p:spPr>
        <p:txBody>
          <a:bodyPr vert="horz" lIns="68580" tIns="34290" rIns="68580" bIns="34290" rtlCol="0">
            <a:normAutofit fontScale="90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楷体" panose="02010609060101010101" pitchFamily="49" charset="-122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楷体" panose="02010609060101010101" pitchFamily="49" charset="-122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楷体" panose="02010609060101010101" pitchFamily="49" charset="-122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楷体" panose="02010609060101010101" pitchFamily="49" charset="-122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楷体" panose="02010609060101010101" pitchFamily="49" charset="-122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altLang="zh-CN" sz="2400" b="1" dirty="0">
                <a:solidFill>
                  <a:schemeClr val="bg1"/>
                </a:solidFill>
              </a:rPr>
              <a:t>Activity 5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1844292" y="2335530"/>
            <a:ext cx="7374510" cy="44958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pic>
        <p:nvPicPr>
          <p:cNvPr id="7" name="Unit 6 Using Language P66-5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3811386" y="948229"/>
            <a:ext cx="501287" cy="5012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6" grpId="0" bldLvl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Facing crisis</a:t>
            </a:r>
            <a:endParaRPr lang="en-GB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844292" y="2028825"/>
            <a:ext cx="8584925" cy="3464531"/>
          </a:xfrm>
        </p:spPr>
        <p:txBody>
          <a:bodyPr/>
          <a:lstStyle/>
          <a:p>
            <a:pPr marL="0" indent="0">
              <a:buNone/>
            </a:pPr>
            <a:r>
              <a:rPr lang="en-GB" sz="2400" dirty="0"/>
              <a:t>Listen again and complete the diagram.</a:t>
            </a:r>
            <a:endParaRPr lang="en-GB" sz="2400" dirty="0"/>
          </a:p>
        </p:txBody>
      </p:sp>
      <p:sp>
        <p:nvSpPr>
          <p:cNvPr id="5" name="内容占位符 9"/>
          <p:cNvSpPr txBox="1"/>
          <p:nvPr/>
        </p:nvSpPr>
        <p:spPr>
          <a:xfrm>
            <a:off x="1986169" y="1539113"/>
            <a:ext cx="1449198" cy="400115"/>
          </a:xfrm>
          <a:prstGeom prst="rect">
            <a:avLst/>
          </a:prstGeom>
          <a:solidFill>
            <a:schemeClr val="accent1"/>
          </a:solidFill>
        </p:spPr>
        <p:txBody>
          <a:bodyPr vert="horz" lIns="68580" tIns="34290" rIns="68580" bIns="34290" rtlCol="0">
            <a:normAutofit fontScale="90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楷体" panose="02010609060101010101" pitchFamily="49" charset="-122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楷体" panose="02010609060101010101" pitchFamily="49" charset="-122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楷体" panose="02010609060101010101" pitchFamily="49" charset="-122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楷体" panose="02010609060101010101" pitchFamily="49" charset="-122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楷体" panose="02010609060101010101" pitchFamily="49" charset="-122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altLang="zh-CN" sz="2400" b="1" dirty="0">
                <a:solidFill>
                  <a:schemeClr val="bg1"/>
                </a:solidFill>
              </a:rPr>
              <a:t>Activity 6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pic>
        <p:nvPicPr>
          <p:cNvPr id="7" name="Unit 6 Using Language P66-5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3811386" y="948229"/>
            <a:ext cx="501287" cy="501287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2503" t="887" r="1371" b="1"/>
          <a:stretch>
            <a:fillRect/>
          </a:stretch>
        </p:blipFill>
        <p:spPr bwMode="auto">
          <a:xfrm>
            <a:off x="7211250" y="857250"/>
            <a:ext cx="3445416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Facing crisis</a:t>
            </a:r>
            <a:endParaRPr lang="en-GB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844292" y="2028825"/>
            <a:ext cx="3008334" cy="3464531"/>
          </a:xfrm>
        </p:spPr>
        <p:txBody>
          <a:bodyPr/>
          <a:lstStyle/>
          <a:p>
            <a:pPr marL="0" indent="0">
              <a:buNone/>
            </a:pPr>
            <a:r>
              <a:rPr lang="en-GB" sz="2400" dirty="0"/>
              <a:t>Listen again and complete the diagram.</a:t>
            </a:r>
            <a:endParaRPr lang="en-GB" sz="2400" dirty="0"/>
          </a:p>
        </p:txBody>
      </p:sp>
      <p:sp>
        <p:nvSpPr>
          <p:cNvPr id="5" name="内容占位符 9"/>
          <p:cNvSpPr txBox="1"/>
          <p:nvPr/>
        </p:nvSpPr>
        <p:spPr>
          <a:xfrm>
            <a:off x="1986169" y="1539113"/>
            <a:ext cx="1449198" cy="400115"/>
          </a:xfrm>
          <a:prstGeom prst="rect">
            <a:avLst/>
          </a:prstGeom>
          <a:solidFill>
            <a:schemeClr val="accent1"/>
          </a:solidFill>
        </p:spPr>
        <p:txBody>
          <a:bodyPr vert="horz" lIns="68580" tIns="34290" rIns="68580" bIns="34290" rtlCol="0">
            <a:normAutofit fontScale="90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楷体" panose="02010609060101010101" pitchFamily="49" charset="-122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楷体" panose="02010609060101010101" pitchFamily="49" charset="-122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楷体" panose="02010609060101010101" pitchFamily="49" charset="-122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楷体" panose="02010609060101010101" pitchFamily="49" charset="-122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楷体" panose="02010609060101010101" pitchFamily="49" charset="-122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altLang="zh-CN" sz="2400" b="1" dirty="0">
                <a:solidFill>
                  <a:schemeClr val="bg1"/>
                </a:solidFill>
              </a:rPr>
              <a:t>Activity 6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pic>
        <p:nvPicPr>
          <p:cNvPr id="7" name="Unit 6 Using Language P66-5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3811386" y="948229"/>
            <a:ext cx="501287" cy="501287"/>
          </a:xfrm>
          <a:prstGeom prst="rect">
            <a:avLst/>
          </a:prstGeom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2503" t="887" r="1371" b="40391"/>
          <a:stretch>
            <a:fillRect/>
          </a:stretch>
        </p:blipFill>
        <p:spPr bwMode="auto">
          <a:xfrm>
            <a:off x="4852626" y="857250"/>
            <a:ext cx="5815374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文本框 9"/>
          <p:cNvSpPr txBox="1"/>
          <p:nvPr/>
        </p:nvSpPr>
        <p:spPr>
          <a:xfrm>
            <a:off x="5061066" y="1697355"/>
            <a:ext cx="1760220" cy="414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100" b="1" dirty="0">
                <a:solidFill>
                  <a:srgbClr val="C00000"/>
                </a:solidFill>
              </a:rPr>
              <a:t>lose his head</a:t>
            </a:r>
            <a:endParaRPr lang="en-GB" sz="2100" b="1" dirty="0">
              <a:solidFill>
                <a:srgbClr val="C00000"/>
              </a:solidFill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5061066" y="1992818"/>
            <a:ext cx="2503193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100" b="1" dirty="0">
                <a:solidFill>
                  <a:srgbClr val="C00000"/>
                </a:solidFill>
              </a:rPr>
              <a:t>gets necessary things </a:t>
            </a:r>
            <a:endParaRPr lang="en-GB" sz="2100" b="1" dirty="0">
              <a:solidFill>
                <a:srgbClr val="C00000"/>
              </a:solidFill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5349354" y="2795612"/>
            <a:ext cx="1667248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100" b="1" dirty="0">
                <a:solidFill>
                  <a:srgbClr val="C00000"/>
                </a:solidFill>
              </a:rPr>
              <a:t>lives in a cave</a:t>
            </a:r>
            <a:endParaRPr lang="en-GB" sz="2100" b="1" dirty="0">
              <a:solidFill>
                <a:srgbClr val="C00000"/>
              </a:solidFill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5011077" y="3103717"/>
            <a:ext cx="1667248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100" b="1" dirty="0">
                <a:solidFill>
                  <a:srgbClr val="C00000"/>
                </a:solidFill>
              </a:rPr>
              <a:t>builds a fence</a:t>
            </a:r>
            <a:endParaRPr lang="en-GB" sz="2100" b="1" dirty="0">
              <a:solidFill>
                <a:srgbClr val="C00000"/>
              </a:solidFill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6327902" y="3441335"/>
            <a:ext cx="1667248" cy="414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100" b="1" dirty="0">
                <a:solidFill>
                  <a:srgbClr val="C00000"/>
                </a:solidFill>
              </a:rPr>
              <a:t>makes a fire</a:t>
            </a:r>
            <a:endParaRPr lang="en-GB" sz="2100" b="1" dirty="0">
              <a:solidFill>
                <a:srgbClr val="C00000"/>
              </a:solidFill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5790332" y="4765537"/>
            <a:ext cx="1667248" cy="414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100" b="1" dirty="0">
                <a:solidFill>
                  <a:srgbClr val="C00000"/>
                </a:solidFill>
              </a:rPr>
              <a:t>out of wood</a:t>
            </a:r>
            <a:endParaRPr lang="en-GB" sz="2100" b="1" dirty="0">
              <a:solidFill>
                <a:srgbClr val="C00000"/>
              </a:solidFill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6623955" y="5424256"/>
            <a:ext cx="3449685" cy="414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100" b="1" dirty="0">
                <a:solidFill>
                  <a:srgbClr val="C00000"/>
                </a:solidFill>
              </a:rPr>
              <a:t>sewing animal skins together</a:t>
            </a:r>
            <a:endParaRPr lang="en-GB" sz="2100" b="1" dirty="0">
              <a:solidFill>
                <a:srgbClr val="C00000"/>
              </a:solidFill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8704215" y="4251828"/>
            <a:ext cx="1879965" cy="414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100" b="1" dirty="0">
                <a:solidFill>
                  <a:srgbClr val="C00000"/>
                </a:solidFill>
              </a:rPr>
              <a:t>knowledgeable</a:t>
            </a:r>
            <a:endParaRPr lang="en-GB" sz="21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10" grpId="0"/>
      <p:bldP spid="1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52626" y="857250"/>
            <a:ext cx="5815584" cy="51435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Facing crisis</a:t>
            </a:r>
            <a:endParaRPr lang="en-GB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844292" y="2028825"/>
            <a:ext cx="3008334" cy="3464531"/>
          </a:xfrm>
        </p:spPr>
        <p:txBody>
          <a:bodyPr/>
          <a:lstStyle/>
          <a:p>
            <a:pPr marL="0" indent="0">
              <a:buNone/>
            </a:pPr>
            <a:r>
              <a:rPr lang="en-GB" sz="2400" dirty="0"/>
              <a:t>Listen again and complete the diagram.</a:t>
            </a:r>
            <a:endParaRPr lang="en-GB" sz="2400" dirty="0"/>
          </a:p>
        </p:txBody>
      </p:sp>
      <p:sp>
        <p:nvSpPr>
          <p:cNvPr id="5" name="内容占位符 9"/>
          <p:cNvSpPr txBox="1"/>
          <p:nvPr/>
        </p:nvSpPr>
        <p:spPr>
          <a:xfrm>
            <a:off x="1986169" y="1539113"/>
            <a:ext cx="1449198" cy="400115"/>
          </a:xfrm>
          <a:prstGeom prst="rect">
            <a:avLst/>
          </a:prstGeom>
          <a:solidFill>
            <a:schemeClr val="accent1"/>
          </a:solidFill>
        </p:spPr>
        <p:txBody>
          <a:bodyPr vert="horz" lIns="68580" tIns="34290" rIns="68580" bIns="34290" rtlCol="0">
            <a:normAutofit fontScale="90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楷体" panose="02010609060101010101" pitchFamily="49" charset="-122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楷体" panose="02010609060101010101" pitchFamily="49" charset="-122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楷体" panose="02010609060101010101" pitchFamily="49" charset="-122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楷体" panose="02010609060101010101" pitchFamily="49" charset="-122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楷体" panose="02010609060101010101" pitchFamily="49" charset="-122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altLang="zh-CN" sz="2400" b="1" dirty="0">
                <a:solidFill>
                  <a:schemeClr val="bg1"/>
                </a:solidFill>
              </a:rPr>
              <a:t>Activity 6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pic>
        <p:nvPicPr>
          <p:cNvPr id="7" name="Unit 6 Using Language P66-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811386" y="948229"/>
            <a:ext cx="501287" cy="501287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6678325" y="1440598"/>
            <a:ext cx="3168534" cy="414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100" b="1" dirty="0">
                <a:solidFill>
                  <a:srgbClr val="C00000"/>
                </a:solidFill>
              </a:rPr>
              <a:t>widen and deepen his cave</a:t>
            </a:r>
            <a:endParaRPr lang="en-GB" sz="2100" b="1" dirty="0">
              <a:solidFill>
                <a:srgbClr val="C00000"/>
              </a:solidFill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4729157" y="1997053"/>
            <a:ext cx="4067187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100" b="1" dirty="0">
                <a:solidFill>
                  <a:srgbClr val="C00000"/>
                </a:solidFill>
              </a:rPr>
              <a:t>ruined by a landslide/a fall of earth</a:t>
            </a:r>
            <a:endParaRPr lang="en-GB" sz="2100" b="1" dirty="0">
              <a:solidFill>
                <a:srgbClr val="C00000"/>
              </a:solidFill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5779293" y="2440064"/>
            <a:ext cx="1798063" cy="414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100" b="1" dirty="0">
                <a:solidFill>
                  <a:srgbClr val="C00000"/>
                </a:solidFill>
              </a:rPr>
              <a:t>feel depressed</a:t>
            </a:r>
            <a:endParaRPr lang="en-GB" sz="2100" b="1" dirty="0">
              <a:solidFill>
                <a:srgbClr val="C00000"/>
              </a:solidFill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5954248" y="2782415"/>
            <a:ext cx="3168535" cy="9626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GB" sz="2100" b="1" dirty="0">
                <a:solidFill>
                  <a:srgbClr val="C00000"/>
                </a:solidFill>
              </a:rPr>
              <a:t>redoes the work,  using wooden posts to make the cave stronger than before</a:t>
            </a:r>
            <a:endParaRPr lang="en-GB" sz="2100" b="1" dirty="0">
              <a:solidFill>
                <a:srgbClr val="C00000"/>
              </a:solidFill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5508404" y="4211533"/>
            <a:ext cx="4506659" cy="6718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GB" sz="2100" b="1" dirty="0">
                <a:solidFill>
                  <a:srgbClr val="C00000"/>
                </a:solidFill>
              </a:rPr>
              <a:t>looks more upon the bright side of his condition, and less upon the dark side</a:t>
            </a:r>
            <a:endParaRPr lang="en-GB" sz="2100" b="1" dirty="0">
              <a:solidFill>
                <a:srgbClr val="C00000"/>
              </a:solidFill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8597371" y="5034790"/>
            <a:ext cx="2070629" cy="414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100" b="1" dirty="0">
                <a:solidFill>
                  <a:srgbClr val="C00000"/>
                </a:solidFill>
              </a:rPr>
              <a:t>positive attitude</a:t>
            </a:r>
            <a:endParaRPr lang="en-GB" sz="21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10" grpId="0"/>
      <p:bldP spid="12" grpId="0"/>
      <p:bldP spid="13" grpId="0"/>
      <p:bldP spid="14" grpId="0" bldLvl="0" animBg="1"/>
      <p:bldP spid="15" grpId="0" bldLvl="0" animBg="1"/>
      <p:bldP spid="1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Facing crisis</a:t>
            </a:r>
            <a:endParaRPr lang="en-GB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844292" y="1602685"/>
            <a:ext cx="4191875" cy="389067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250" dirty="0"/>
              <a:t>Complete the boxes with the expressions from the conversation.</a:t>
            </a:r>
            <a:endParaRPr lang="en-GB" sz="2250" dirty="0"/>
          </a:p>
          <a:p>
            <a:pPr marL="0" indent="0">
              <a:buNone/>
            </a:pPr>
            <a:endParaRPr lang="en-GB" sz="2250" dirty="0"/>
          </a:p>
        </p:txBody>
      </p:sp>
      <p:sp>
        <p:nvSpPr>
          <p:cNvPr id="4" name="内容占位符 9"/>
          <p:cNvSpPr txBox="1"/>
          <p:nvPr/>
        </p:nvSpPr>
        <p:spPr>
          <a:xfrm>
            <a:off x="3797704" y="998815"/>
            <a:ext cx="1449198" cy="400115"/>
          </a:xfrm>
          <a:prstGeom prst="rect">
            <a:avLst/>
          </a:prstGeom>
          <a:solidFill>
            <a:schemeClr val="accent1"/>
          </a:solidFill>
        </p:spPr>
        <p:txBody>
          <a:bodyPr vert="horz" lIns="68580" tIns="34290" rIns="68580" bIns="34290" rtlCol="0">
            <a:normAutofit fontScale="90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楷体" panose="02010609060101010101" pitchFamily="49" charset="-122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楷体" panose="02010609060101010101" pitchFamily="49" charset="-122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楷体" panose="02010609060101010101" pitchFamily="49" charset="-122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楷体" panose="02010609060101010101" pitchFamily="49" charset="-122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楷体" panose="02010609060101010101" pitchFamily="49" charset="-122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altLang="zh-CN" sz="2400" b="1" dirty="0">
                <a:solidFill>
                  <a:schemeClr val="bg1"/>
                </a:solidFill>
              </a:rPr>
              <a:t>Activity 7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1"/>
          <a:srcRect l="4154" t="1830" r="9757" b="2547"/>
          <a:stretch>
            <a:fillRect/>
          </a:stretch>
        </p:blipFill>
        <p:spPr>
          <a:xfrm>
            <a:off x="2406251" y="2326457"/>
            <a:ext cx="3014204" cy="3292153"/>
          </a:xfrm>
          <a:prstGeom prst="rect">
            <a:avLst/>
          </a:prstGeom>
        </p:spPr>
      </p:pic>
      <p:graphicFrame>
        <p:nvGraphicFramePr>
          <p:cNvPr id="7" name="表格 7"/>
          <p:cNvGraphicFramePr>
            <a:graphicFrameLocks noGrp="1"/>
          </p:cNvGraphicFramePr>
          <p:nvPr/>
        </p:nvGraphicFramePr>
        <p:xfrm>
          <a:off x="6155833" y="1239390"/>
          <a:ext cx="4191635" cy="4378960"/>
        </p:xfrm>
        <a:graphic>
          <a:graphicData uri="http://schemas.openxmlformats.org/drawingml/2006/table">
            <a:tbl>
              <a:tblPr firstRow="1" bandRow="1"/>
              <a:tblGrid>
                <a:gridCol w="4191635"/>
              </a:tblGrid>
              <a:tr h="38862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  <a:ea typeface="楷体" panose="02010609060101010101" pitchFamily="49" charset="-122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  <a:ea typeface="楷体" panose="02010609060101010101" pitchFamily="49" charset="-122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  <a:ea typeface="楷体" panose="02010609060101010101" pitchFamily="49" charset="-122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  <a:ea typeface="楷体" panose="02010609060101010101" pitchFamily="49" charset="-122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  <a:ea typeface="楷体" panose="02010609060101010101" pitchFamily="49" charset="-122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  <a:ea typeface="楷体" panose="02010609060101010101" pitchFamily="49" charset="-122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  <a:ea typeface="楷体" panose="02010609060101010101" pitchFamily="49" charset="-122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  <a:ea typeface="楷体" panose="02010609060101010101" pitchFamily="49" charset="-122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  <a:ea typeface="楷体" panose="02010609060101010101" pitchFamily="49" charset="-122"/>
                        </a:defRPr>
                      </a:lvl9pPr>
                    </a:lstStyle>
                    <a:p>
                      <a:r>
                        <a:rPr lang="en-US" altLang="zh-CN" sz="2100" dirty="0">
                          <a:solidFill>
                            <a:srgbClr val="418AB3"/>
                          </a:solidFill>
                        </a:rPr>
                        <a:t>Asking for opinions</a:t>
                      </a:r>
                      <a:endParaRPr lang="en-US" altLang="zh-CN" sz="2100" dirty="0">
                        <a:solidFill>
                          <a:srgbClr val="418AB3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18A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2834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楷体" panose="02010609060101010101" pitchFamily="49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楷体" panose="02010609060101010101" pitchFamily="49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楷体" panose="02010609060101010101" pitchFamily="49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楷体" panose="02010609060101010101" pitchFamily="49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楷体" panose="02010609060101010101" pitchFamily="49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楷体" panose="02010609060101010101" pitchFamily="49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楷体" panose="02010609060101010101" pitchFamily="49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楷体" panose="02010609060101010101" pitchFamily="49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楷体" panose="02010609060101010101" pitchFamily="49" charset="-122"/>
                        </a:defRPr>
                      </a:lvl9pPr>
                    </a:lstStyle>
                    <a:p>
                      <a:endParaRPr lang="en-GB" sz="2400" dirty="0"/>
                    </a:p>
                  </a:txBody>
                  <a:tcPr marL="68580" marR="68580" marT="34290" marB="34290">
                    <a:lnL w="12700" cmpd="sng">
                      <a:solidFill>
                        <a:srgbClr val="418AB3"/>
                      </a:solidFill>
                    </a:lnL>
                    <a:lnR w="12700" cmpd="sng">
                      <a:solidFill>
                        <a:srgbClr val="418AB3"/>
                      </a:solidFill>
                    </a:lnR>
                    <a:lnT w="12700" cap="flat" cmpd="sng" algn="ctr">
                      <a:solidFill>
                        <a:srgbClr val="418A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18A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8925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楷体" panose="02010609060101010101" pitchFamily="49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楷体" panose="02010609060101010101" pitchFamily="49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楷体" panose="02010609060101010101" pitchFamily="49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楷体" panose="02010609060101010101" pitchFamily="49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楷体" panose="02010609060101010101" pitchFamily="49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楷体" panose="02010609060101010101" pitchFamily="49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楷体" panose="02010609060101010101" pitchFamily="49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楷体" panose="02010609060101010101" pitchFamily="49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楷体" panose="02010609060101010101" pitchFamily="49" charset="-122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GB" sz="2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18AB3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Giving opinions</a:t>
                      </a:r>
                      <a:endParaRPr kumimoji="0" lang="en-GB" sz="21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418AB3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18A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18A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24206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楷体" panose="02010609060101010101" pitchFamily="49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楷体" panose="02010609060101010101" pitchFamily="49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楷体" panose="02010609060101010101" pitchFamily="49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楷体" panose="02010609060101010101" pitchFamily="49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楷体" panose="02010609060101010101" pitchFamily="49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楷体" panose="02010609060101010101" pitchFamily="49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楷体" panose="02010609060101010101" pitchFamily="49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楷体" panose="02010609060101010101" pitchFamily="49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楷体" panose="02010609060101010101" pitchFamily="49" charset="-122"/>
                        </a:defRPr>
                      </a:lvl9pPr>
                    </a:lstStyle>
                    <a:p>
                      <a:endParaRPr lang="en-GB" sz="2400" dirty="0"/>
                    </a:p>
                  </a:txBody>
                  <a:tcPr marL="68580" marR="68580" marT="34290" marB="34290">
                    <a:lnL w="12700" cmpd="sng">
                      <a:solidFill>
                        <a:srgbClr val="418AB3"/>
                      </a:solidFill>
                    </a:lnL>
                    <a:lnR w="12700" cmpd="sng">
                      <a:solidFill>
                        <a:srgbClr val="418AB3"/>
                      </a:solidFill>
                    </a:lnR>
                    <a:lnT w="12700" cap="flat" cmpd="sng" algn="ctr">
                      <a:solidFill>
                        <a:srgbClr val="418A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18A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88620">
                <a:tc>
                  <a:txBody>
                    <a:bodyPr/>
                    <a:lstStyle/>
                    <a:p>
                      <a:r>
                        <a:rPr kumimoji="0" lang="en-GB" sz="21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418AB3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Agreeing</a:t>
                      </a:r>
                      <a:endParaRPr kumimoji="0" lang="en-GB" sz="21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418AB3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lnL w="12700" cmpd="sng">
                      <a:solidFill>
                        <a:srgbClr val="418AB3"/>
                      </a:solidFill>
                    </a:lnL>
                    <a:lnR w="12700" cmpd="sng">
                      <a:solidFill>
                        <a:srgbClr val="418AB3"/>
                      </a:solidFill>
                    </a:lnR>
                    <a:lnT w="12700" cap="flat" cmpd="sng" algn="ctr">
                      <a:solidFill>
                        <a:srgbClr val="418A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18A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242060">
                <a:tc>
                  <a:txBody>
                    <a:bodyPr/>
                    <a:lstStyle/>
                    <a:p>
                      <a:endParaRPr lang="en-GB" sz="2400" dirty="0"/>
                    </a:p>
                  </a:txBody>
                  <a:tcPr marL="68580" marR="68580" marT="34290" marB="34290">
                    <a:lnL w="12700" cmpd="sng">
                      <a:solidFill>
                        <a:srgbClr val="418AB3"/>
                      </a:solidFill>
                    </a:lnL>
                    <a:lnR w="12700" cmpd="sng">
                      <a:solidFill>
                        <a:srgbClr val="418AB3"/>
                      </a:solidFill>
                    </a:lnR>
                    <a:lnT w="12700" cap="flat" cmpd="sng" algn="ctr">
                      <a:solidFill>
                        <a:srgbClr val="418A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18A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" name="文本框 7"/>
          <p:cNvSpPr txBox="1"/>
          <p:nvPr/>
        </p:nvSpPr>
        <p:spPr>
          <a:xfrm>
            <a:off x="6207692" y="1689694"/>
            <a:ext cx="3352778" cy="671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zh-CN" sz="2100" b="1" dirty="0">
                <a:cs typeface="+mn-ea"/>
                <a:sym typeface="+mn-lt"/>
              </a:rPr>
              <a:t>What do you think…?</a:t>
            </a:r>
            <a:endParaRPr lang="zh-CN" altLang="zh-CN" sz="2100" b="1" dirty="0">
              <a:cs typeface="+mn-ea"/>
              <a:sym typeface="+mn-lt"/>
            </a:endParaRPr>
          </a:p>
          <a:p>
            <a:pPr indent="0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zh-CN" sz="2100" b="1" dirty="0">
                <a:cs typeface="+mn-ea"/>
                <a:sym typeface="+mn-lt"/>
              </a:rPr>
              <a:t>What’s your take on this?</a:t>
            </a:r>
            <a:endParaRPr lang="en-US" altLang="zh-CN" sz="2100" b="1" dirty="0">
              <a:cs typeface="+mn-ea"/>
              <a:sym typeface="+mn-lt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6207692" y="2777231"/>
            <a:ext cx="3637348" cy="12528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zh-CN" sz="2100" b="1" dirty="0">
                <a:cs typeface="+mn-ea"/>
                <a:sym typeface="+mn-lt"/>
              </a:rPr>
              <a:t>The way I see it, …      </a:t>
            </a:r>
            <a:endParaRPr lang="en-US" altLang="zh-CN" sz="2100" b="1" dirty="0">
              <a:cs typeface="+mn-ea"/>
              <a:sym typeface="+mn-lt"/>
            </a:endParaRPr>
          </a:p>
          <a:p>
            <a:pPr indent="0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zh-CN" sz="2100" b="1" dirty="0">
                <a:cs typeface="+mn-ea"/>
                <a:sym typeface="+mn-lt"/>
              </a:rPr>
              <a:t>Personally, I think/believe…</a:t>
            </a:r>
            <a:endParaRPr lang="zh-CN" altLang="zh-CN" sz="2100" b="1" dirty="0">
              <a:cs typeface="+mn-ea"/>
              <a:sym typeface="+mn-lt"/>
            </a:endParaRPr>
          </a:p>
          <a:p>
            <a:pPr indent="0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zh-CN" sz="2100" b="1" dirty="0">
                <a:cs typeface="+mn-ea"/>
                <a:sym typeface="+mn-lt"/>
              </a:rPr>
              <a:t>I’m quite impressed…</a:t>
            </a:r>
            <a:endParaRPr lang="zh-CN" altLang="zh-CN" sz="2100" b="1" dirty="0">
              <a:cs typeface="+mn-ea"/>
              <a:sym typeface="+mn-lt"/>
            </a:endParaRPr>
          </a:p>
          <a:p>
            <a:pPr indent="0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zh-CN" sz="2100" b="1" dirty="0">
                <a:cs typeface="+mn-ea"/>
                <a:sym typeface="+mn-lt"/>
              </a:rPr>
              <a:t>What surprises me more is…</a:t>
            </a:r>
            <a:endParaRPr lang="en-US" altLang="zh-CN" sz="2100" b="1" dirty="0">
              <a:cs typeface="+mn-ea"/>
              <a:sym typeface="+mn-lt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6207692" y="4385965"/>
            <a:ext cx="2860108" cy="12528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zh-CN" sz="2100" b="1" dirty="0">
                <a:cs typeface="+mn-ea"/>
                <a:sym typeface="+mn-lt"/>
              </a:rPr>
              <a:t>I can’t agree more.        </a:t>
            </a:r>
            <a:endParaRPr lang="en-US" altLang="zh-CN" sz="2100" b="1" dirty="0">
              <a:cs typeface="+mn-ea"/>
              <a:sym typeface="+mn-lt"/>
            </a:endParaRPr>
          </a:p>
          <a:p>
            <a:pPr indent="0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zh-CN" sz="2100" b="1" dirty="0">
                <a:cs typeface="+mn-ea"/>
                <a:sym typeface="+mn-lt"/>
              </a:rPr>
              <a:t>I think you are right.</a:t>
            </a:r>
            <a:endParaRPr lang="zh-CN" altLang="zh-CN" sz="2100" b="1" dirty="0">
              <a:cs typeface="+mn-ea"/>
              <a:sym typeface="+mn-lt"/>
            </a:endParaRPr>
          </a:p>
          <a:p>
            <a:pPr indent="0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zh-CN" sz="2100" b="1" dirty="0">
                <a:cs typeface="+mn-ea"/>
                <a:sym typeface="+mn-lt"/>
              </a:rPr>
              <a:t>I think so, too.                </a:t>
            </a:r>
            <a:endParaRPr lang="en-US" altLang="zh-CN" sz="2100" b="1" dirty="0">
              <a:cs typeface="+mn-ea"/>
              <a:sym typeface="+mn-lt"/>
            </a:endParaRPr>
          </a:p>
          <a:p>
            <a:pPr indent="0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zh-CN" sz="2100" b="1" dirty="0">
                <a:cs typeface="+mn-ea"/>
                <a:sym typeface="+mn-lt"/>
              </a:rPr>
              <a:t>That’s true. </a:t>
            </a:r>
            <a:endParaRPr lang="en-US" altLang="zh-CN" sz="2100" b="1" dirty="0">
              <a:cs typeface="+mn-ea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0" grpId="0"/>
      <p:bldP spid="10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Adverbial clauses with </a:t>
            </a:r>
            <a:r>
              <a:rPr lang="en-GB" i="1" dirty="0"/>
              <a:t>-ever </a:t>
            </a:r>
            <a:r>
              <a:rPr lang="en-GB" dirty="0"/>
              <a:t>and </a:t>
            </a:r>
            <a:r>
              <a:rPr lang="en-GB" i="1" dirty="0"/>
              <a:t>no matter</a:t>
            </a:r>
            <a:endParaRPr lang="en-GB" i="1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27056" y="4186316"/>
            <a:ext cx="11446566" cy="2479258"/>
          </a:xfrm>
        </p:spPr>
        <p:txBody>
          <a:bodyPr>
            <a:no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en-GB" sz="3200" b="1" dirty="0">
                <a:solidFill>
                  <a:schemeClr val="accent1"/>
                </a:solidFill>
              </a:rPr>
              <a:t>1</a:t>
            </a:r>
            <a:r>
              <a:rPr lang="en-GB" sz="3200" dirty="0"/>
              <a:t> What is the difference between the sentences in each group?</a:t>
            </a:r>
            <a:endParaRPr lang="en-GB" sz="3200" dirty="0"/>
          </a:p>
          <a:p>
            <a:pPr marL="0" indent="0">
              <a:spcBef>
                <a:spcPts val="600"/>
              </a:spcBef>
              <a:buNone/>
            </a:pPr>
            <a:r>
              <a:rPr lang="en-GB" sz="3200" b="1" dirty="0">
                <a:solidFill>
                  <a:schemeClr val="accent1"/>
                </a:solidFill>
              </a:rPr>
              <a:t>2 </a:t>
            </a:r>
            <a:r>
              <a:rPr lang="en-GB" sz="3200" dirty="0"/>
              <a:t>What is the meaning of </a:t>
            </a:r>
            <a:r>
              <a:rPr lang="en-GB" sz="3200" i="1" dirty="0"/>
              <a:t>-ever </a:t>
            </a:r>
            <a:r>
              <a:rPr lang="en-GB" sz="3200" dirty="0"/>
              <a:t>and </a:t>
            </a:r>
            <a:r>
              <a:rPr lang="en-GB" sz="3200" i="1" dirty="0"/>
              <a:t>no matter</a:t>
            </a:r>
            <a:r>
              <a:rPr lang="en-GB" sz="3200" dirty="0"/>
              <a:t>? Why does the author choose to use sentences (a) and (c)?</a:t>
            </a:r>
            <a:endParaRPr lang="en-GB" sz="3200" dirty="0"/>
          </a:p>
          <a:p>
            <a:pPr marL="0" indent="0">
              <a:spcBef>
                <a:spcPts val="600"/>
              </a:spcBef>
              <a:buNone/>
            </a:pPr>
            <a:r>
              <a:rPr lang="en-GB" sz="3200" b="1" dirty="0">
                <a:solidFill>
                  <a:schemeClr val="accent1"/>
                </a:solidFill>
              </a:rPr>
              <a:t>3</a:t>
            </a:r>
            <a:r>
              <a:rPr lang="en-GB" sz="3200" dirty="0"/>
              <a:t> What other words can be combined with -ever and no matter to form adverbial clauses?</a:t>
            </a:r>
            <a:endParaRPr lang="en-GB" sz="3200" dirty="0"/>
          </a:p>
        </p:txBody>
      </p:sp>
      <p:sp>
        <p:nvSpPr>
          <p:cNvPr id="5" name="文本框 4"/>
          <p:cNvSpPr txBox="1"/>
          <p:nvPr/>
        </p:nvSpPr>
        <p:spPr>
          <a:xfrm>
            <a:off x="427056" y="993913"/>
            <a:ext cx="11446566" cy="3059299"/>
          </a:xfrm>
          <a:custGeom>
            <a:avLst/>
            <a:gdLst>
              <a:gd name="connsiteX0" fmla="*/ 0 w 11446566"/>
              <a:gd name="connsiteY0" fmla="*/ 0 h 3059299"/>
              <a:gd name="connsiteX1" fmla="*/ 572328 w 11446566"/>
              <a:gd name="connsiteY1" fmla="*/ 0 h 3059299"/>
              <a:gd name="connsiteX2" fmla="*/ 1144657 w 11446566"/>
              <a:gd name="connsiteY2" fmla="*/ 0 h 3059299"/>
              <a:gd name="connsiteX3" fmla="*/ 1716985 w 11446566"/>
              <a:gd name="connsiteY3" fmla="*/ 0 h 3059299"/>
              <a:gd name="connsiteX4" fmla="*/ 2289313 w 11446566"/>
              <a:gd name="connsiteY4" fmla="*/ 0 h 3059299"/>
              <a:gd name="connsiteX5" fmla="*/ 2518245 w 11446566"/>
              <a:gd name="connsiteY5" fmla="*/ 0 h 3059299"/>
              <a:gd name="connsiteX6" fmla="*/ 3090573 w 11446566"/>
              <a:gd name="connsiteY6" fmla="*/ 0 h 3059299"/>
              <a:gd name="connsiteX7" fmla="*/ 3662901 w 11446566"/>
              <a:gd name="connsiteY7" fmla="*/ 0 h 3059299"/>
              <a:gd name="connsiteX8" fmla="*/ 4120764 w 11446566"/>
              <a:gd name="connsiteY8" fmla="*/ 0 h 3059299"/>
              <a:gd name="connsiteX9" fmla="*/ 4578626 w 11446566"/>
              <a:gd name="connsiteY9" fmla="*/ 0 h 3059299"/>
              <a:gd name="connsiteX10" fmla="*/ 5150955 w 11446566"/>
              <a:gd name="connsiteY10" fmla="*/ 0 h 3059299"/>
              <a:gd name="connsiteX11" fmla="*/ 5837749 w 11446566"/>
              <a:gd name="connsiteY11" fmla="*/ 0 h 3059299"/>
              <a:gd name="connsiteX12" fmla="*/ 6639008 w 11446566"/>
              <a:gd name="connsiteY12" fmla="*/ 0 h 3059299"/>
              <a:gd name="connsiteX13" fmla="*/ 7096871 w 11446566"/>
              <a:gd name="connsiteY13" fmla="*/ 0 h 3059299"/>
              <a:gd name="connsiteX14" fmla="*/ 7325802 w 11446566"/>
              <a:gd name="connsiteY14" fmla="*/ 0 h 3059299"/>
              <a:gd name="connsiteX15" fmla="*/ 7783665 w 11446566"/>
              <a:gd name="connsiteY15" fmla="*/ 0 h 3059299"/>
              <a:gd name="connsiteX16" fmla="*/ 8012596 w 11446566"/>
              <a:gd name="connsiteY16" fmla="*/ 0 h 3059299"/>
              <a:gd name="connsiteX17" fmla="*/ 8813856 w 11446566"/>
              <a:gd name="connsiteY17" fmla="*/ 0 h 3059299"/>
              <a:gd name="connsiteX18" fmla="*/ 9042787 w 11446566"/>
              <a:gd name="connsiteY18" fmla="*/ 0 h 3059299"/>
              <a:gd name="connsiteX19" fmla="*/ 9500650 w 11446566"/>
              <a:gd name="connsiteY19" fmla="*/ 0 h 3059299"/>
              <a:gd name="connsiteX20" fmla="*/ 9729581 w 11446566"/>
              <a:gd name="connsiteY20" fmla="*/ 0 h 3059299"/>
              <a:gd name="connsiteX21" fmla="*/ 10530841 w 11446566"/>
              <a:gd name="connsiteY21" fmla="*/ 0 h 3059299"/>
              <a:gd name="connsiteX22" fmla="*/ 10874238 w 11446566"/>
              <a:gd name="connsiteY22" fmla="*/ 0 h 3059299"/>
              <a:gd name="connsiteX23" fmla="*/ 11446566 w 11446566"/>
              <a:gd name="connsiteY23" fmla="*/ 0 h 3059299"/>
              <a:gd name="connsiteX24" fmla="*/ 11446566 w 11446566"/>
              <a:gd name="connsiteY24" fmla="*/ 448697 h 3059299"/>
              <a:gd name="connsiteX25" fmla="*/ 11446566 w 11446566"/>
              <a:gd name="connsiteY25" fmla="*/ 927987 h 3059299"/>
              <a:gd name="connsiteX26" fmla="*/ 11446566 w 11446566"/>
              <a:gd name="connsiteY26" fmla="*/ 1407278 h 3059299"/>
              <a:gd name="connsiteX27" fmla="*/ 11446566 w 11446566"/>
              <a:gd name="connsiteY27" fmla="*/ 1947754 h 3059299"/>
              <a:gd name="connsiteX28" fmla="*/ 11446566 w 11446566"/>
              <a:gd name="connsiteY28" fmla="*/ 2427044 h 3059299"/>
              <a:gd name="connsiteX29" fmla="*/ 11446566 w 11446566"/>
              <a:gd name="connsiteY29" fmla="*/ 3059299 h 3059299"/>
              <a:gd name="connsiteX30" fmla="*/ 10759772 w 11446566"/>
              <a:gd name="connsiteY30" fmla="*/ 3059299 h 3059299"/>
              <a:gd name="connsiteX31" fmla="*/ 10530841 w 11446566"/>
              <a:gd name="connsiteY31" fmla="*/ 3059299 h 3059299"/>
              <a:gd name="connsiteX32" fmla="*/ 9729581 w 11446566"/>
              <a:gd name="connsiteY32" fmla="*/ 3059299 h 3059299"/>
              <a:gd name="connsiteX33" fmla="*/ 9386184 w 11446566"/>
              <a:gd name="connsiteY33" fmla="*/ 3059299 h 3059299"/>
              <a:gd name="connsiteX34" fmla="*/ 9157253 w 11446566"/>
              <a:gd name="connsiteY34" fmla="*/ 3059299 h 3059299"/>
              <a:gd name="connsiteX35" fmla="*/ 8699390 w 11446566"/>
              <a:gd name="connsiteY35" fmla="*/ 3059299 h 3059299"/>
              <a:gd name="connsiteX36" fmla="*/ 8127062 w 11446566"/>
              <a:gd name="connsiteY36" fmla="*/ 3059299 h 3059299"/>
              <a:gd name="connsiteX37" fmla="*/ 7898131 w 11446566"/>
              <a:gd name="connsiteY37" fmla="*/ 3059299 h 3059299"/>
              <a:gd name="connsiteX38" fmla="*/ 7440268 w 11446566"/>
              <a:gd name="connsiteY38" fmla="*/ 3059299 h 3059299"/>
              <a:gd name="connsiteX39" fmla="*/ 6982405 w 11446566"/>
              <a:gd name="connsiteY39" fmla="*/ 3059299 h 3059299"/>
              <a:gd name="connsiteX40" fmla="*/ 6410077 w 11446566"/>
              <a:gd name="connsiteY40" fmla="*/ 3059299 h 3059299"/>
              <a:gd name="connsiteX41" fmla="*/ 6066680 w 11446566"/>
              <a:gd name="connsiteY41" fmla="*/ 3059299 h 3059299"/>
              <a:gd name="connsiteX42" fmla="*/ 5608817 w 11446566"/>
              <a:gd name="connsiteY42" fmla="*/ 3059299 h 3059299"/>
              <a:gd name="connsiteX43" fmla="*/ 5036489 w 11446566"/>
              <a:gd name="connsiteY43" fmla="*/ 3059299 h 3059299"/>
              <a:gd name="connsiteX44" fmla="*/ 4464161 w 11446566"/>
              <a:gd name="connsiteY44" fmla="*/ 3059299 h 3059299"/>
              <a:gd name="connsiteX45" fmla="*/ 3891832 w 11446566"/>
              <a:gd name="connsiteY45" fmla="*/ 3059299 h 3059299"/>
              <a:gd name="connsiteX46" fmla="*/ 3662901 w 11446566"/>
              <a:gd name="connsiteY46" fmla="*/ 3059299 h 3059299"/>
              <a:gd name="connsiteX47" fmla="*/ 3090573 w 11446566"/>
              <a:gd name="connsiteY47" fmla="*/ 3059299 h 3059299"/>
              <a:gd name="connsiteX48" fmla="*/ 2518245 w 11446566"/>
              <a:gd name="connsiteY48" fmla="*/ 3059299 h 3059299"/>
              <a:gd name="connsiteX49" fmla="*/ 2060382 w 11446566"/>
              <a:gd name="connsiteY49" fmla="*/ 3059299 h 3059299"/>
              <a:gd name="connsiteX50" fmla="*/ 1831451 w 11446566"/>
              <a:gd name="connsiteY50" fmla="*/ 3059299 h 3059299"/>
              <a:gd name="connsiteX51" fmla="*/ 1488054 w 11446566"/>
              <a:gd name="connsiteY51" fmla="*/ 3059299 h 3059299"/>
              <a:gd name="connsiteX52" fmla="*/ 1259122 w 11446566"/>
              <a:gd name="connsiteY52" fmla="*/ 3059299 h 3059299"/>
              <a:gd name="connsiteX53" fmla="*/ 686794 w 11446566"/>
              <a:gd name="connsiteY53" fmla="*/ 3059299 h 3059299"/>
              <a:gd name="connsiteX54" fmla="*/ 0 w 11446566"/>
              <a:gd name="connsiteY54" fmla="*/ 3059299 h 3059299"/>
              <a:gd name="connsiteX55" fmla="*/ 0 w 11446566"/>
              <a:gd name="connsiteY55" fmla="*/ 2518823 h 3059299"/>
              <a:gd name="connsiteX56" fmla="*/ 0 w 11446566"/>
              <a:gd name="connsiteY56" fmla="*/ 2070126 h 3059299"/>
              <a:gd name="connsiteX57" fmla="*/ 0 w 11446566"/>
              <a:gd name="connsiteY57" fmla="*/ 1499057 h 3059299"/>
              <a:gd name="connsiteX58" fmla="*/ 0 w 11446566"/>
              <a:gd name="connsiteY58" fmla="*/ 958580 h 3059299"/>
              <a:gd name="connsiteX59" fmla="*/ 0 w 11446566"/>
              <a:gd name="connsiteY59" fmla="*/ 509883 h 3059299"/>
              <a:gd name="connsiteX60" fmla="*/ 0 w 11446566"/>
              <a:gd name="connsiteY60" fmla="*/ 0 h 3059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</a:cxnLst>
            <a:rect l="l" t="t" r="r" b="b"/>
            <a:pathLst>
              <a:path w="11446566" h="3059299" extrusionOk="0">
                <a:moveTo>
                  <a:pt x="0" y="0"/>
                </a:moveTo>
                <a:cubicBezTo>
                  <a:pt x="156844" y="-2074"/>
                  <a:pt x="438394" y="30625"/>
                  <a:pt x="572328" y="0"/>
                </a:cubicBezTo>
                <a:cubicBezTo>
                  <a:pt x="706262" y="-30625"/>
                  <a:pt x="999336" y="24735"/>
                  <a:pt x="1144657" y="0"/>
                </a:cubicBezTo>
                <a:cubicBezTo>
                  <a:pt x="1289978" y="-24735"/>
                  <a:pt x="1558885" y="34682"/>
                  <a:pt x="1716985" y="0"/>
                </a:cubicBezTo>
                <a:cubicBezTo>
                  <a:pt x="1875085" y="-34682"/>
                  <a:pt x="2154021" y="56015"/>
                  <a:pt x="2289313" y="0"/>
                </a:cubicBezTo>
                <a:cubicBezTo>
                  <a:pt x="2424605" y="-56015"/>
                  <a:pt x="2436928" y="21986"/>
                  <a:pt x="2518245" y="0"/>
                </a:cubicBezTo>
                <a:cubicBezTo>
                  <a:pt x="2599562" y="-21986"/>
                  <a:pt x="2948033" y="52192"/>
                  <a:pt x="3090573" y="0"/>
                </a:cubicBezTo>
                <a:cubicBezTo>
                  <a:pt x="3233113" y="-52192"/>
                  <a:pt x="3536765" y="33753"/>
                  <a:pt x="3662901" y="0"/>
                </a:cubicBezTo>
                <a:cubicBezTo>
                  <a:pt x="3789037" y="-33753"/>
                  <a:pt x="3953214" y="22156"/>
                  <a:pt x="4120764" y="0"/>
                </a:cubicBezTo>
                <a:cubicBezTo>
                  <a:pt x="4288314" y="-22156"/>
                  <a:pt x="4364240" y="10704"/>
                  <a:pt x="4578626" y="0"/>
                </a:cubicBezTo>
                <a:cubicBezTo>
                  <a:pt x="4793012" y="-10704"/>
                  <a:pt x="5027956" y="30674"/>
                  <a:pt x="5150955" y="0"/>
                </a:cubicBezTo>
                <a:cubicBezTo>
                  <a:pt x="5273954" y="-30674"/>
                  <a:pt x="5684031" y="58297"/>
                  <a:pt x="5837749" y="0"/>
                </a:cubicBezTo>
                <a:cubicBezTo>
                  <a:pt x="5991467" y="-58297"/>
                  <a:pt x="6409212" y="32882"/>
                  <a:pt x="6639008" y="0"/>
                </a:cubicBezTo>
                <a:cubicBezTo>
                  <a:pt x="6868804" y="-32882"/>
                  <a:pt x="6922112" y="18395"/>
                  <a:pt x="7096871" y="0"/>
                </a:cubicBezTo>
                <a:cubicBezTo>
                  <a:pt x="7271630" y="-18395"/>
                  <a:pt x="7231285" y="12784"/>
                  <a:pt x="7325802" y="0"/>
                </a:cubicBezTo>
                <a:cubicBezTo>
                  <a:pt x="7420319" y="-12784"/>
                  <a:pt x="7630334" y="13785"/>
                  <a:pt x="7783665" y="0"/>
                </a:cubicBezTo>
                <a:cubicBezTo>
                  <a:pt x="7936996" y="-13785"/>
                  <a:pt x="7933243" y="2553"/>
                  <a:pt x="8012596" y="0"/>
                </a:cubicBezTo>
                <a:cubicBezTo>
                  <a:pt x="8091949" y="-2553"/>
                  <a:pt x="8592274" y="40595"/>
                  <a:pt x="8813856" y="0"/>
                </a:cubicBezTo>
                <a:cubicBezTo>
                  <a:pt x="9035438" y="-40595"/>
                  <a:pt x="8996584" y="19331"/>
                  <a:pt x="9042787" y="0"/>
                </a:cubicBezTo>
                <a:cubicBezTo>
                  <a:pt x="9088990" y="-19331"/>
                  <a:pt x="9370974" y="52528"/>
                  <a:pt x="9500650" y="0"/>
                </a:cubicBezTo>
                <a:cubicBezTo>
                  <a:pt x="9630326" y="-52528"/>
                  <a:pt x="9639238" y="2625"/>
                  <a:pt x="9729581" y="0"/>
                </a:cubicBezTo>
                <a:cubicBezTo>
                  <a:pt x="9819924" y="-2625"/>
                  <a:pt x="10167720" y="53080"/>
                  <a:pt x="10530841" y="0"/>
                </a:cubicBezTo>
                <a:cubicBezTo>
                  <a:pt x="10893962" y="-53080"/>
                  <a:pt x="10737869" y="39036"/>
                  <a:pt x="10874238" y="0"/>
                </a:cubicBezTo>
                <a:cubicBezTo>
                  <a:pt x="11010607" y="-39036"/>
                  <a:pt x="11291557" y="38449"/>
                  <a:pt x="11446566" y="0"/>
                </a:cubicBezTo>
                <a:cubicBezTo>
                  <a:pt x="11477604" y="113482"/>
                  <a:pt x="11427557" y="283392"/>
                  <a:pt x="11446566" y="448697"/>
                </a:cubicBezTo>
                <a:cubicBezTo>
                  <a:pt x="11465575" y="614002"/>
                  <a:pt x="11410378" y="829016"/>
                  <a:pt x="11446566" y="927987"/>
                </a:cubicBezTo>
                <a:cubicBezTo>
                  <a:pt x="11482754" y="1026958"/>
                  <a:pt x="11399020" y="1231501"/>
                  <a:pt x="11446566" y="1407278"/>
                </a:cubicBezTo>
                <a:cubicBezTo>
                  <a:pt x="11494112" y="1583055"/>
                  <a:pt x="11430654" y="1808821"/>
                  <a:pt x="11446566" y="1947754"/>
                </a:cubicBezTo>
                <a:cubicBezTo>
                  <a:pt x="11462478" y="2086687"/>
                  <a:pt x="11418877" y="2236746"/>
                  <a:pt x="11446566" y="2427044"/>
                </a:cubicBezTo>
                <a:cubicBezTo>
                  <a:pt x="11474255" y="2617342"/>
                  <a:pt x="11374523" y="2918941"/>
                  <a:pt x="11446566" y="3059299"/>
                </a:cubicBezTo>
                <a:cubicBezTo>
                  <a:pt x="11199242" y="3071870"/>
                  <a:pt x="11050821" y="3034852"/>
                  <a:pt x="10759772" y="3059299"/>
                </a:cubicBezTo>
                <a:cubicBezTo>
                  <a:pt x="10468723" y="3083746"/>
                  <a:pt x="10600028" y="3052944"/>
                  <a:pt x="10530841" y="3059299"/>
                </a:cubicBezTo>
                <a:cubicBezTo>
                  <a:pt x="10461654" y="3065654"/>
                  <a:pt x="10099704" y="2990768"/>
                  <a:pt x="9729581" y="3059299"/>
                </a:cubicBezTo>
                <a:cubicBezTo>
                  <a:pt x="9359458" y="3127830"/>
                  <a:pt x="9542738" y="3037681"/>
                  <a:pt x="9386184" y="3059299"/>
                </a:cubicBezTo>
                <a:cubicBezTo>
                  <a:pt x="9229630" y="3080917"/>
                  <a:pt x="9236615" y="3056786"/>
                  <a:pt x="9157253" y="3059299"/>
                </a:cubicBezTo>
                <a:cubicBezTo>
                  <a:pt x="9077891" y="3061812"/>
                  <a:pt x="8822632" y="3041106"/>
                  <a:pt x="8699390" y="3059299"/>
                </a:cubicBezTo>
                <a:cubicBezTo>
                  <a:pt x="8576148" y="3077492"/>
                  <a:pt x="8270687" y="3013592"/>
                  <a:pt x="8127062" y="3059299"/>
                </a:cubicBezTo>
                <a:cubicBezTo>
                  <a:pt x="7983437" y="3105006"/>
                  <a:pt x="7992385" y="3038091"/>
                  <a:pt x="7898131" y="3059299"/>
                </a:cubicBezTo>
                <a:cubicBezTo>
                  <a:pt x="7803877" y="3080507"/>
                  <a:pt x="7572523" y="3050020"/>
                  <a:pt x="7440268" y="3059299"/>
                </a:cubicBezTo>
                <a:cubicBezTo>
                  <a:pt x="7308013" y="3068578"/>
                  <a:pt x="7192412" y="3040032"/>
                  <a:pt x="6982405" y="3059299"/>
                </a:cubicBezTo>
                <a:cubicBezTo>
                  <a:pt x="6772398" y="3078566"/>
                  <a:pt x="6615531" y="3000594"/>
                  <a:pt x="6410077" y="3059299"/>
                </a:cubicBezTo>
                <a:cubicBezTo>
                  <a:pt x="6204623" y="3118004"/>
                  <a:pt x="6150065" y="3028481"/>
                  <a:pt x="6066680" y="3059299"/>
                </a:cubicBezTo>
                <a:cubicBezTo>
                  <a:pt x="5983295" y="3090117"/>
                  <a:pt x="5810431" y="3037860"/>
                  <a:pt x="5608817" y="3059299"/>
                </a:cubicBezTo>
                <a:cubicBezTo>
                  <a:pt x="5407203" y="3080738"/>
                  <a:pt x="5206669" y="3037326"/>
                  <a:pt x="5036489" y="3059299"/>
                </a:cubicBezTo>
                <a:cubicBezTo>
                  <a:pt x="4866309" y="3081272"/>
                  <a:pt x="4674621" y="3006653"/>
                  <a:pt x="4464161" y="3059299"/>
                </a:cubicBezTo>
                <a:cubicBezTo>
                  <a:pt x="4253701" y="3111945"/>
                  <a:pt x="4089507" y="3029748"/>
                  <a:pt x="3891832" y="3059299"/>
                </a:cubicBezTo>
                <a:cubicBezTo>
                  <a:pt x="3694157" y="3088850"/>
                  <a:pt x="3776426" y="3055629"/>
                  <a:pt x="3662901" y="3059299"/>
                </a:cubicBezTo>
                <a:cubicBezTo>
                  <a:pt x="3549376" y="3062969"/>
                  <a:pt x="3243254" y="3047152"/>
                  <a:pt x="3090573" y="3059299"/>
                </a:cubicBezTo>
                <a:cubicBezTo>
                  <a:pt x="2937892" y="3071446"/>
                  <a:pt x="2705094" y="3019536"/>
                  <a:pt x="2518245" y="3059299"/>
                </a:cubicBezTo>
                <a:cubicBezTo>
                  <a:pt x="2331396" y="3099062"/>
                  <a:pt x="2251709" y="3055078"/>
                  <a:pt x="2060382" y="3059299"/>
                </a:cubicBezTo>
                <a:cubicBezTo>
                  <a:pt x="1869055" y="3063520"/>
                  <a:pt x="1898841" y="3058748"/>
                  <a:pt x="1831451" y="3059299"/>
                </a:cubicBezTo>
                <a:cubicBezTo>
                  <a:pt x="1764061" y="3059850"/>
                  <a:pt x="1582150" y="3032087"/>
                  <a:pt x="1488054" y="3059299"/>
                </a:cubicBezTo>
                <a:cubicBezTo>
                  <a:pt x="1393958" y="3086511"/>
                  <a:pt x="1321110" y="3058856"/>
                  <a:pt x="1259122" y="3059299"/>
                </a:cubicBezTo>
                <a:cubicBezTo>
                  <a:pt x="1197134" y="3059742"/>
                  <a:pt x="872548" y="3019335"/>
                  <a:pt x="686794" y="3059299"/>
                </a:cubicBezTo>
                <a:cubicBezTo>
                  <a:pt x="501040" y="3099263"/>
                  <a:pt x="269351" y="3037377"/>
                  <a:pt x="0" y="3059299"/>
                </a:cubicBezTo>
                <a:cubicBezTo>
                  <a:pt x="-61089" y="2883065"/>
                  <a:pt x="39553" y="2785203"/>
                  <a:pt x="0" y="2518823"/>
                </a:cubicBezTo>
                <a:cubicBezTo>
                  <a:pt x="-39553" y="2252443"/>
                  <a:pt x="47525" y="2252716"/>
                  <a:pt x="0" y="2070126"/>
                </a:cubicBezTo>
                <a:cubicBezTo>
                  <a:pt x="-47525" y="1887536"/>
                  <a:pt x="67101" y="1691656"/>
                  <a:pt x="0" y="1499057"/>
                </a:cubicBezTo>
                <a:cubicBezTo>
                  <a:pt x="-67101" y="1306458"/>
                  <a:pt x="48024" y="1122174"/>
                  <a:pt x="0" y="958580"/>
                </a:cubicBezTo>
                <a:cubicBezTo>
                  <a:pt x="-48024" y="794986"/>
                  <a:pt x="39038" y="634334"/>
                  <a:pt x="0" y="509883"/>
                </a:cubicBezTo>
                <a:cubicBezTo>
                  <a:pt x="-39038" y="385432"/>
                  <a:pt x="5191" y="173846"/>
                  <a:pt x="0" y="0"/>
                </a:cubicBezTo>
                <a:close/>
              </a:path>
            </a:pathLst>
          </a:cu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en-GB" sz="3200" b="1" dirty="0">
                <a:solidFill>
                  <a:schemeClr val="accent1"/>
                </a:solidFill>
              </a:rPr>
              <a:t>a</a:t>
            </a:r>
            <a:r>
              <a:rPr lang="en-GB" sz="3200" dirty="0"/>
              <a:t> </a:t>
            </a:r>
            <a:r>
              <a:rPr lang="en-GB" sz="3200" b="1" dirty="0">
                <a:solidFill>
                  <a:schemeClr val="accent1">
                    <a:lumMod val="75000"/>
                  </a:schemeClr>
                </a:solidFill>
              </a:rPr>
              <a:t>Wherever they go</a:t>
            </a:r>
            <a:r>
              <a:rPr lang="en-GB" sz="3200" dirty="0"/>
              <a:t>, animals find towns and cities in their way.</a:t>
            </a:r>
            <a:endParaRPr lang="en-GB" sz="3200" dirty="0"/>
          </a:p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en-GB" sz="3200" b="1" dirty="0">
                <a:solidFill>
                  <a:schemeClr val="accent1"/>
                </a:solidFill>
              </a:rPr>
              <a:t>b</a:t>
            </a:r>
            <a:r>
              <a:rPr lang="en-GB" sz="3200" dirty="0"/>
              <a:t> Animals always find towns and cities in their way as they go.</a:t>
            </a:r>
            <a:endParaRPr lang="en-GB" sz="3200" dirty="0"/>
          </a:p>
          <a:p>
            <a:pPr>
              <a:lnSpc>
                <a:spcPct val="90000"/>
              </a:lnSpc>
              <a:spcBef>
                <a:spcPts val="1200"/>
              </a:spcBef>
            </a:pPr>
            <a:r>
              <a:rPr lang="en-GB" sz="3200" b="1" dirty="0">
                <a:solidFill>
                  <a:schemeClr val="accent1"/>
                </a:solidFill>
              </a:rPr>
              <a:t>c</a:t>
            </a:r>
            <a:r>
              <a:rPr lang="en-GB" sz="3200" dirty="0"/>
              <a:t> </a:t>
            </a:r>
            <a:r>
              <a:rPr lang="en-GB" sz="3200" b="1" dirty="0">
                <a:solidFill>
                  <a:schemeClr val="accent1">
                    <a:lumMod val="75000"/>
                  </a:schemeClr>
                </a:solidFill>
              </a:rPr>
              <a:t>No matter how many crimes he committed</a:t>
            </a:r>
            <a:r>
              <a:rPr lang="en-GB" sz="3200" dirty="0"/>
              <a:t>, the police were powerless to arrest him.</a:t>
            </a:r>
            <a:endParaRPr lang="en-GB" sz="3200" dirty="0"/>
          </a:p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en-GB" sz="3200" b="1" dirty="0">
                <a:solidFill>
                  <a:schemeClr val="accent1"/>
                </a:solidFill>
              </a:rPr>
              <a:t>d</a:t>
            </a:r>
            <a:r>
              <a:rPr lang="en-GB" sz="3200" dirty="0"/>
              <a:t> Even though he committed many crimes, the police were powerless to arrest him.</a:t>
            </a:r>
            <a:endParaRPr lang="en-GB" sz="3200" dirty="0"/>
          </a:p>
        </p:txBody>
      </p:sp>
      <p:cxnSp>
        <p:nvCxnSpPr>
          <p:cNvPr id="6" name="直接连接符 5"/>
          <p:cNvCxnSpPr/>
          <p:nvPr/>
        </p:nvCxnSpPr>
        <p:spPr>
          <a:xfrm>
            <a:off x="616225" y="2080557"/>
            <a:ext cx="11128735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内容占位符 9"/>
          <p:cNvSpPr txBox="1"/>
          <p:nvPr/>
        </p:nvSpPr>
        <p:spPr>
          <a:xfrm>
            <a:off x="10259736" y="188753"/>
            <a:ext cx="1932264" cy="533487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楷体" panose="02010609060101010101" pitchFamily="49" charset="-122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楷体" panose="02010609060101010101" pitchFamily="49" charset="-122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楷体" panose="02010609060101010101" pitchFamily="49" charset="-122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楷体" panose="02010609060101010101" pitchFamily="49" charset="-122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楷体" panose="02010609060101010101" pitchFamily="49" charset="-122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altLang="zh-CN" b="1" dirty="0">
                <a:solidFill>
                  <a:schemeClr val="bg1"/>
                </a:solidFill>
              </a:rPr>
              <a:t>Activity 1</a:t>
            </a:r>
            <a:endParaRPr lang="zh-CN" altLang="en-US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Facing crisis</a:t>
            </a:r>
            <a:endParaRPr lang="en-GB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844292" y="1602685"/>
            <a:ext cx="6324348" cy="3890671"/>
          </a:xfrm>
        </p:spPr>
        <p:txBody>
          <a:bodyPr/>
          <a:lstStyle/>
          <a:p>
            <a:pPr marL="0" indent="0">
              <a:buNone/>
            </a:pPr>
            <a:r>
              <a:rPr lang="en-GB" sz="2250" dirty="0"/>
              <a:t>1 What situations are mentioned in the headlines? </a:t>
            </a:r>
            <a:endParaRPr lang="en-GB" sz="2250" dirty="0"/>
          </a:p>
          <a:p>
            <a:r>
              <a:rPr lang="en-GB" sz="2250" b="1" dirty="0">
                <a:solidFill>
                  <a:srgbClr val="C00000"/>
                </a:solidFill>
              </a:rPr>
              <a:t>The 1</a:t>
            </a:r>
            <a:r>
              <a:rPr lang="en-GB" sz="2250" b="1" baseline="30000" dirty="0">
                <a:solidFill>
                  <a:srgbClr val="C00000"/>
                </a:solidFill>
              </a:rPr>
              <a:t>st</a:t>
            </a:r>
            <a:r>
              <a:rPr lang="en-GB" sz="2250" b="1" dirty="0">
                <a:solidFill>
                  <a:srgbClr val="C00000"/>
                </a:solidFill>
              </a:rPr>
              <a:t> one tells of an outbreak of a new disease. </a:t>
            </a:r>
            <a:endParaRPr lang="en-GB" sz="2250" b="1" dirty="0">
              <a:solidFill>
                <a:srgbClr val="C00000"/>
              </a:solidFill>
            </a:endParaRPr>
          </a:p>
          <a:p>
            <a:r>
              <a:rPr lang="en-GB" sz="2250" b="1" dirty="0">
                <a:solidFill>
                  <a:srgbClr val="C00000"/>
                </a:solidFill>
              </a:rPr>
              <a:t>The 2</a:t>
            </a:r>
            <a:r>
              <a:rPr lang="en-GB" sz="2250" b="1" baseline="30000" dirty="0">
                <a:solidFill>
                  <a:srgbClr val="C00000"/>
                </a:solidFill>
              </a:rPr>
              <a:t>nd</a:t>
            </a:r>
            <a:r>
              <a:rPr lang="en-GB" sz="2250" b="1" dirty="0">
                <a:solidFill>
                  <a:srgbClr val="C00000"/>
                </a:solidFill>
              </a:rPr>
              <a:t> one reports a heat wave. </a:t>
            </a:r>
            <a:endParaRPr lang="en-GB" sz="2250" b="1" dirty="0">
              <a:solidFill>
                <a:srgbClr val="C00000"/>
              </a:solidFill>
            </a:endParaRPr>
          </a:p>
          <a:p>
            <a:r>
              <a:rPr lang="en-GB" sz="2250" b="1" dirty="0">
                <a:solidFill>
                  <a:srgbClr val="C00000"/>
                </a:solidFill>
              </a:rPr>
              <a:t>The 3</a:t>
            </a:r>
            <a:r>
              <a:rPr lang="en-GB" sz="2250" b="1" baseline="30000" dirty="0">
                <a:solidFill>
                  <a:srgbClr val="C00000"/>
                </a:solidFill>
              </a:rPr>
              <a:t>rd</a:t>
            </a:r>
            <a:r>
              <a:rPr lang="en-GB" sz="2250" b="1" dirty="0">
                <a:solidFill>
                  <a:srgbClr val="C00000"/>
                </a:solidFill>
              </a:rPr>
              <a:t> one tells of an oil shortage. </a:t>
            </a:r>
            <a:endParaRPr lang="en-GB" sz="2250" b="1" dirty="0">
              <a:solidFill>
                <a:srgbClr val="C00000"/>
              </a:solidFill>
            </a:endParaRPr>
          </a:p>
          <a:p>
            <a:r>
              <a:rPr lang="en-GB" sz="2250" b="1" dirty="0">
                <a:solidFill>
                  <a:srgbClr val="C00000"/>
                </a:solidFill>
              </a:rPr>
              <a:t>The 4</a:t>
            </a:r>
            <a:r>
              <a:rPr lang="en-GB" sz="2250" b="1" baseline="30000" dirty="0">
                <a:solidFill>
                  <a:srgbClr val="C00000"/>
                </a:solidFill>
              </a:rPr>
              <a:t>th</a:t>
            </a:r>
            <a:r>
              <a:rPr lang="en-GB" sz="2250" b="1" dirty="0">
                <a:solidFill>
                  <a:srgbClr val="C00000"/>
                </a:solidFill>
              </a:rPr>
              <a:t> one reports the invasion of foreign species on an island. </a:t>
            </a:r>
            <a:endParaRPr lang="en-GB" sz="2250" b="1" dirty="0">
              <a:solidFill>
                <a:srgbClr val="C00000"/>
              </a:solidFill>
            </a:endParaRPr>
          </a:p>
          <a:p>
            <a:r>
              <a:rPr lang="en-GB" sz="2250" b="1" dirty="0">
                <a:solidFill>
                  <a:srgbClr val="C00000"/>
                </a:solidFill>
              </a:rPr>
              <a:t>The 5</a:t>
            </a:r>
            <a:r>
              <a:rPr lang="en-GB" sz="2250" b="1" baseline="30000" dirty="0">
                <a:solidFill>
                  <a:srgbClr val="C00000"/>
                </a:solidFill>
              </a:rPr>
              <a:t>th</a:t>
            </a:r>
            <a:r>
              <a:rPr lang="en-GB" sz="2250" b="1" dirty="0">
                <a:solidFill>
                  <a:srgbClr val="C00000"/>
                </a:solidFill>
              </a:rPr>
              <a:t> one tells of the spreading of a huge fire.</a:t>
            </a:r>
            <a:endParaRPr lang="en-GB" sz="2250" dirty="0"/>
          </a:p>
          <a:p>
            <a:pPr marL="0" indent="0">
              <a:buNone/>
            </a:pPr>
            <a:endParaRPr lang="en-GB" sz="2400" dirty="0"/>
          </a:p>
        </p:txBody>
      </p:sp>
      <p:sp>
        <p:nvSpPr>
          <p:cNvPr id="5" name="内容占位符 9"/>
          <p:cNvSpPr txBox="1"/>
          <p:nvPr/>
        </p:nvSpPr>
        <p:spPr>
          <a:xfrm>
            <a:off x="3770502" y="998815"/>
            <a:ext cx="1449198" cy="400115"/>
          </a:xfrm>
          <a:prstGeom prst="rect">
            <a:avLst/>
          </a:prstGeom>
          <a:solidFill>
            <a:schemeClr val="accent1"/>
          </a:solidFill>
        </p:spPr>
        <p:txBody>
          <a:bodyPr vert="horz" lIns="68580" tIns="34290" rIns="68580" bIns="34290" rtlCol="0">
            <a:normAutofit fontScale="90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楷体" panose="02010609060101010101" pitchFamily="49" charset="-122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楷体" panose="02010609060101010101" pitchFamily="49" charset="-122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楷体" panose="02010609060101010101" pitchFamily="49" charset="-122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楷体" panose="02010609060101010101" pitchFamily="49" charset="-122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楷体" panose="02010609060101010101" pitchFamily="49" charset="-122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楷体" panose="02010609060101010101" pitchFamily="49" charset="-122"/>
                <a:cs typeface="Arial" panose="020B0604020202020204" pitchFamily="34" charset="0"/>
              </a:rPr>
              <a:t>Activity 9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115300" y="923156"/>
            <a:ext cx="2552700" cy="50116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Facing crisis</a:t>
            </a:r>
            <a:endParaRPr lang="en-GB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sz="2400" dirty="0"/>
              <a:t>2 How do people and organisations react to these crises?</a:t>
            </a:r>
            <a:endParaRPr lang="en-GB" sz="2400" dirty="0"/>
          </a:p>
          <a:p>
            <a:pPr marL="0" indent="0">
              <a:buNone/>
            </a:pPr>
            <a:r>
              <a:rPr lang="en-GB" sz="2250" b="1" dirty="0">
                <a:solidFill>
                  <a:srgbClr val="C00000"/>
                </a:solidFill>
              </a:rPr>
              <a:t>1) Doctors are flying there and will be testing various medicines to find a cure. </a:t>
            </a:r>
            <a:endParaRPr lang="en-GB" sz="2250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en-GB" sz="2250" b="1" dirty="0">
                <a:solidFill>
                  <a:srgbClr val="C00000"/>
                </a:solidFill>
              </a:rPr>
              <a:t>2) Countries which are hit by a heat wave advise people to stay indoors and avoid exercise. Some people go to swimming pools and beaches to cool themselves down. </a:t>
            </a:r>
            <a:endParaRPr lang="en-GB" sz="2250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en-GB" sz="2250" b="1" dirty="0">
                <a:solidFill>
                  <a:srgbClr val="C00000"/>
                </a:solidFill>
              </a:rPr>
              <a:t>3) The president has announced measures to limit fuel consumption and scientists are finding new measures and fuel sources. </a:t>
            </a:r>
            <a:endParaRPr lang="en-GB" sz="2250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en-GB" sz="2250" b="1" dirty="0">
                <a:solidFill>
                  <a:srgbClr val="C00000"/>
                </a:solidFill>
              </a:rPr>
              <a:t>4) Scientists are carrying out a three-year programme to eliminate the introduced species. </a:t>
            </a:r>
            <a:endParaRPr lang="en-GB" sz="2250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en-GB" sz="2250" b="1" dirty="0">
                <a:solidFill>
                  <a:srgbClr val="C00000"/>
                </a:solidFill>
              </a:rPr>
              <a:t>5) Firefighters brought the huge fire under control after battling for hours.</a:t>
            </a:r>
            <a:endParaRPr lang="en-GB" sz="2250" b="1" dirty="0">
              <a:solidFill>
                <a:srgbClr val="C00000"/>
              </a:solidFill>
            </a:endParaRPr>
          </a:p>
        </p:txBody>
      </p:sp>
      <p:sp>
        <p:nvSpPr>
          <p:cNvPr id="5" name="内容占位符 9"/>
          <p:cNvSpPr txBox="1"/>
          <p:nvPr/>
        </p:nvSpPr>
        <p:spPr>
          <a:xfrm>
            <a:off x="3770502" y="998815"/>
            <a:ext cx="1449198" cy="400115"/>
          </a:xfrm>
          <a:prstGeom prst="rect">
            <a:avLst/>
          </a:prstGeom>
          <a:solidFill>
            <a:schemeClr val="accent1"/>
          </a:solidFill>
        </p:spPr>
        <p:txBody>
          <a:bodyPr vert="horz" lIns="68580" tIns="34290" rIns="68580" bIns="34290" rtlCol="0">
            <a:normAutofit fontScale="90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楷体" panose="02010609060101010101" pitchFamily="49" charset="-122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楷体" panose="02010609060101010101" pitchFamily="49" charset="-122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楷体" panose="02010609060101010101" pitchFamily="49" charset="-122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楷体" panose="02010609060101010101" pitchFamily="49" charset="-122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楷体" panose="02010609060101010101" pitchFamily="49" charset="-122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楷体" panose="02010609060101010101" pitchFamily="49" charset="-122"/>
                <a:cs typeface="Arial" panose="020B0604020202020204" pitchFamily="34" charset="0"/>
              </a:rPr>
              <a:t>Activity 9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r:id="rId1" p14:bwMode="auto">
            <p14:nvContentPartPr>
              <p14:cNvPr id="4" name="墨迹 3"/>
              <p14:cNvContentPartPr/>
              <p14:nvPr/>
            </p14:nvContentPartPr>
            <p14:xfrm>
              <a:off x="7192380" y="4077810"/>
              <a:ext cx="2721870" cy="771660"/>
            </p14:xfrm>
          </p:contentPart>
        </mc:Choice>
        <mc:Fallback xmlns="">
          <p:pic>
            <p:nvPicPr>
              <p:cNvPr id="4" name="墨迹 3"/>
            </p:nvPicPr>
            <p:blipFill>
              <a:blip r:embed="rId2"/>
            </p:blipFill>
            <p:spPr>
              <a:xfrm>
                <a:off x="7192380" y="4077810"/>
                <a:ext cx="2721870" cy="771660"/>
              </a:xfrm>
              <a:prstGeom prst="rect"/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Facing crisis</a:t>
            </a:r>
            <a:endParaRPr lang="en-GB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2400" dirty="0"/>
              <a:t>Read the advertisement and rewrite the underlined expressions with the correct form of words and expressions in Activity 9.</a:t>
            </a:r>
            <a:endParaRPr lang="en-GB" sz="2400" dirty="0"/>
          </a:p>
          <a:p>
            <a:pPr marL="0" indent="0">
              <a:buNone/>
            </a:pPr>
            <a:endParaRPr lang="en-GB" sz="2400" dirty="0"/>
          </a:p>
        </p:txBody>
      </p:sp>
      <p:sp>
        <p:nvSpPr>
          <p:cNvPr id="5" name="内容占位符 9"/>
          <p:cNvSpPr txBox="1"/>
          <p:nvPr/>
        </p:nvSpPr>
        <p:spPr>
          <a:xfrm>
            <a:off x="9098280" y="998815"/>
            <a:ext cx="1569720" cy="400115"/>
          </a:xfrm>
          <a:prstGeom prst="rect">
            <a:avLst/>
          </a:prstGeom>
          <a:solidFill>
            <a:schemeClr val="accent1"/>
          </a:solidFill>
        </p:spPr>
        <p:txBody>
          <a:bodyPr vert="horz" lIns="68580" tIns="34290" rIns="68580" bIns="34290" rtlCol="0">
            <a:normAutofit fontScale="90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楷体" panose="02010609060101010101" pitchFamily="49" charset="-122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楷体" panose="02010609060101010101" pitchFamily="49" charset="-122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楷体" panose="02010609060101010101" pitchFamily="49" charset="-122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楷体" panose="02010609060101010101" pitchFamily="49" charset="-122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楷体" panose="02010609060101010101" pitchFamily="49" charset="-122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楷体" panose="02010609060101010101" pitchFamily="49" charset="-122"/>
                <a:cs typeface="Arial" panose="020B0604020202020204" pitchFamily="34" charset="0"/>
              </a:rPr>
              <a:t>Activity 10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22442" y="2356321"/>
            <a:ext cx="7947116" cy="3432725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2846498" y="5360739"/>
            <a:ext cx="1123668" cy="755650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楷体" panose="02010609060101010101" pitchFamily="49" charset="-122"/>
                <a:cs typeface="+mn-ea"/>
                <a:sym typeface="+mn-lt"/>
              </a:rPr>
              <a:t>battling 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楷体" panose="02010609060101010101" pitchFamily="49" charset="-122"/>
              <a:cs typeface="+mn-cs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7487368" y="2720086"/>
            <a:ext cx="1404354" cy="755650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楷体" panose="02010609060101010101" pitchFamily="49" charset="-122"/>
                <a:cs typeface="+mn-ea"/>
                <a:sym typeface="+mn-lt"/>
              </a:rPr>
              <a:t>cope with        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楷体" panose="02010609060101010101" pitchFamily="49" charset="-122"/>
              <a:cs typeface="+mn-ea"/>
              <a:sym typeface="+mn-lt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6095999" y="3055426"/>
            <a:ext cx="1808431" cy="755650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楷体" panose="02010609060101010101" pitchFamily="49" charset="-122"/>
                <a:cs typeface="+mn-ea"/>
                <a:sym typeface="+mn-lt"/>
              </a:rPr>
              <a:t>struggle with 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楷体" panose="02010609060101010101" pitchFamily="49" charset="-122"/>
              <a:cs typeface="+mn-cs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9041592" y="3671035"/>
            <a:ext cx="1341023" cy="755650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楷体" panose="02010609060101010101" pitchFamily="49" charset="-122"/>
                <a:cs typeface="+mn-ea"/>
                <a:sym typeface="+mn-lt"/>
              </a:rPr>
              <a:t>eliminate 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楷体" panose="02010609060101010101" pitchFamily="49" charset="-122"/>
              <a:cs typeface="+mn-cs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7000214" y="4626692"/>
            <a:ext cx="2641414" cy="755650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楷体" panose="02010609060101010101" pitchFamily="49" charset="-122"/>
                <a:cs typeface="+mn-ea"/>
                <a:sym typeface="+mn-lt"/>
              </a:rPr>
              <a:t>bring our problems under control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楷体" panose="02010609060101010101" pitchFamily="49" charset="-122"/>
              <a:cs typeface="+mn-ea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12" grpId="0" bldLvl="0" animBg="1"/>
      <p:bldP spid="13" grpId="0" bldLvl="0" animBg="1"/>
      <p:bldP spid="14" grpId="0" bldLvl="0" animBg="1"/>
      <p:bldP spid="15" grpId="0" bldLvl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Language points – P66</a:t>
            </a:r>
            <a:endParaRPr lang="zh-CN" altLang="en-US" dirty="0"/>
          </a:p>
        </p:txBody>
      </p:sp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1844292" y="1602685"/>
            <a:ext cx="8584925" cy="4199315"/>
          </a:xfrm>
        </p:spPr>
        <p:txBody>
          <a:bodyPr>
            <a:noAutofit/>
          </a:bodyPr>
          <a:lstStyle/>
          <a:p>
            <a:pPr marL="0" indent="0">
              <a:spcBef>
                <a:spcPts val="200"/>
              </a:spcBef>
              <a:buNone/>
            </a:pPr>
            <a:r>
              <a:rPr lang="zh-CN" altLang="en-US" sz="2400" spc="-300" dirty="0"/>
              <a:t>对某人来说做某事需要很大的耐心</a:t>
            </a:r>
            <a:endParaRPr lang="zh-CN" altLang="en-US" sz="2400" spc="-300" dirty="0"/>
          </a:p>
          <a:p>
            <a:pPr marL="0" indent="0">
              <a:spcBef>
                <a:spcPts val="200"/>
              </a:spcBef>
              <a:buNone/>
            </a:pPr>
            <a:r>
              <a:rPr lang="zh-CN" altLang="en-US" sz="2400" dirty="0"/>
              <a:t>面临危机</a:t>
            </a:r>
            <a:endParaRPr lang="zh-CN" altLang="en-US" sz="2400" dirty="0"/>
          </a:p>
          <a:p>
            <a:pPr marL="0" indent="0">
              <a:spcBef>
                <a:spcPts val="200"/>
              </a:spcBef>
              <a:buNone/>
            </a:pPr>
            <a:r>
              <a:rPr lang="zh-CN" altLang="en-US" sz="2400" dirty="0"/>
              <a:t>慌张失措；冲动；失去理智</a:t>
            </a:r>
            <a:endParaRPr lang="zh-CN" altLang="en-US" sz="2400" dirty="0"/>
          </a:p>
          <a:p>
            <a:pPr marL="0" indent="0">
              <a:spcBef>
                <a:spcPts val="200"/>
              </a:spcBef>
              <a:buNone/>
            </a:pPr>
            <a:r>
              <a:rPr lang="zh-CN" altLang="en-US" sz="2400" dirty="0"/>
              <a:t>生火</a:t>
            </a:r>
            <a:endParaRPr lang="zh-CN" altLang="en-US" sz="2400" dirty="0"/>
          </a:p>
          <a:p>
            <a:pPr marL="0" indent="0">
              <a:spcBef>
                <a:spcPts val="200"/>
              </a:spcBef>
              <a:buNone/>
            </a:pPr>
            <a:r>
              <a:rPr lang="zh-CN" altLang="en-US" sz="2400" dirty="0"/>
              <a:t>把</a:t>
            </a:r>
            <a:r>
              <a:rPr lang="en-US" altLang="zh-CN" sz="2400" dirty="0"/>
              <a:t>……</a:t>
            </a:r>
            <a:r>
              <a:rPr lang="zh-CN" altLang="en-US" sz="2400" dirty="0"/>
              <a:t>相互摩擦</a:t>
            </a:r>
            <a:endParaRPr lang="zh-CN" altLang="en-US" sz="2400" dirty="0"/>
          </a:p>
          <a:p>
            <a:pPr marL="0" indent="0">
              <a:spcBef>
                <a:spcPts val="200"/>
              </a:spcBef>
              <a:buNone/>
            </a:pPr>
            <a:r>
              <a:rPr lang="zh-CN" altLang="en-US" sz="2400" dirty="0"/>
              <a:t>把</a:t>
            </a:r>
            <a:r>
              <a:rPr lang="en-US" altLang="zh-CN" sz="2400" dirty="0"/>
              <a:t>……</a:t>
            </a:r>
            <a:r>
              <a:rPr lang="zh-CN" altLang="en-US" sz="2400" dirty="0"/>
              <a:t>缝起来</a:t>
            </a:r>
            <a:endParaRPr lang="en-GB" altLang="zh-CN" sz="2400" dirty="0"/>
          </a:p>
          <a:p>
            <a:pPr marL="0" indent="0">
              <a:spcBef>
                <a:spcPts val="200"/>
              </a:spcBef>
              <a:buNone/>
            </a:pPr>
            <a:r>
              <a:rPr lang="zh-CN" altLang="en-US" sz="2400" dirty="0"/>
              <a:t>花了很多天做</a:t>
            </a:r>
            <a:r>
              <a:rPr lang="en-US" altLang="zh-CN" sz="2400" dirty="0"/>
              <a:t>……</a:t>
            </a:r>
            <a:endParaRPr lang="en-US" altLang="zh-CN" sz="2400" dirty="0"/>
          </a:p>
          <a:p>
            <a:pPr marL="0" indent="0">
              <a:spcBef>
                <a:spcPts val="200"/>
              </a:spcBef>
              <a:buNone/>
            </a:pPr>
            <a:r>
              <a:rPr lang="zh-CN" altLang="en-US" sz="2400" dirty="0"/>
              <a:t>用木头制成的工具</a:t>
            </a:r>
            <a:endParaRPr lang="zh-CN" altLang="en-US" sz="2400" dirty="0"/>
          </a:p>
          <a:p>
            <a:pPr marL="0" indent="0">
              <a:spcBef>
                <a:spcPts val="200"/>
              </a:spcBef>
              <a:buNone/>
            </a:pPr>
            <a:r>
              <a:rPr lang="en-GB" altLang="zh-CN" sz="2400" b="1" dirty="0">
                <a:solidFill>
                  <a:srgbClr val="C00000"/>
                </a:solidFill>
              </a:rPr>
              <a:t>be made </a:t>
            </a:r>
            <a:r>
              <a:rPr lang="en-GB" altLang="zh-CN" sz="2400" b="1" dirty="0">
                <a:solidFill>
                  <a:srgbClr val="0070C0"/>
                </a:solidFill>
              </a:rPr>
              <a:t>of</a:t>
            </a:r>
            <a:endParaRPr lang="en-GB" altLang="zh-CN" sz="2400" b="1" dirty="0">
              <a:solidFill>
                <a:srgbClr val="0070C0"/>
              </a:solidFill>
            </a:endParaRPr>
          </a:p>
          <a:p>
            <a:pPr marL="0" indent="0">
              <a:spcBef>
                <a:spcPts val="200"/>
              </a:spcBef>
              <a:buNone/>
            </a:pPr>
            <a:r>
              <a:rPr lang="en-GB" altLang="zh-CN" sz="2400" b="1" dirty="0">
                <a:solidFill>
                  <a:srgbClr val="C00000"/>
                </a:solidFill>
              </a:rPr>
              <a:t>be made </a:t>
            </a:r>
            <a:r>
              <a:rPr lang="en-GB" altLang="zh-CN" sz="2400" b="1" dirty="0">
                <a:solidFill>
                  <a:srgbClr val="0070C0"/>
                </a:solidFill>
              </a:rPr>
              <a:t>from</a:t>
            </a:r>
            <a:endParaRPr lang="en-GB" altLang="zh-CN" sz="2400" b="1" dirty="0">
              <a:solidFill>
                <a:srgbClr val="0070C0"/>
              </a:solidFill>
            </a:endParaRPr>
          </a:p>
          <a:p>
            <a:pPr marL="0" indent="0">
              <a:spcBef>
                <a:spcPts val="200"/>
              </a:spcBef>
              <a:buNone/>
            </a:pPr>
            <a:r>
              <a:rPr lang="en-GB" altLang="zh-CN" sz="2400" dirty="0"/>
              <a:t>It </a:t>
            </a:r>
            <a:r>
              <a:rPr lang="en-GB" altLang="zh-CN" sz="2400" b="1" dirty="0">
                <a:solidFill>
                  <a:srgbClr val="C00000"/>
                </a:solidFill>
              </a:rPr>
              <a:t>remains</a:t>
            </a:r>
            <a:r>
              <a:rPr lang="en-GB" altLang="zh-CN" sz="2400" dirty="0"/>
              <a:t> one of the most famous tales of survival </a:t>
            </a:r>
            <a:r>
              <a:rPr lang="en-GB" altLang="zh-CN" sz="2400" b="1" dirty="0">
                <a:solidFill>
                  <a:srgbClr val="C00000"/>
                </a:solidFill>
              </a:rPr>
              <a:t>ever told</a:t>
            </a:r>
            <a:r>
              <a:rPr lang="en-GB" altLang="zh-CN" sz="2400" dirty="0"/>
              <a:t>.</a:t>
            </a:r>
            <a:endParaRPr lang="en-GB" altLang="zh-CN" sz="2400" dirty="0"/>
          </a:p>
          <a:p>
            <a:pPr marL="0" indent="0">
              <a:spcBef>
                <a:spcPts val="200"/>
              </a:spcBef>
              <a:buNone/>
            </a:pPr>
            <a:r>
              <a:rPr lang="zh-CN" altLang="en-US" sz="2400" dirty="0"/>
              <a:t>它仍然是有史以来最著名的生存故事之一。</a:t>
            </a:r>
            <a:endParaRPr lang="en-GB" altLang="zh-CN" sz="2400" dirty="0"/>
          </a:p>
        </p:txBody>
      </p:sp>
      <p:sp>
        <p:nvSpPr>
          <p:cNvPr id="5" name="文本框 4"/>
          <p:cNvSpPr txBox="1"/>
          <p:nvPr/>
        </p:nvSpPr>
        <p:spPr>
          <a:xfrm>
            <a:off x="6096000" y="1602685"/>
            <a:ext cx="4404554" cy="36436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GB" altLang="zh-CN" sz="2400" b="0" i="0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楷体" panose="02010609060101010101" pitchFamily="49" charset="-122"/>
                <a:cs typeface="+mn-cs"/>
              </a:rPr>
              <a:t>it </a:t>
            </a:r>
            <a:r>
              <a:rPr kumimoji="0" lang="en-GB" altLang="zh-CN" sz="2400" b="1" i="0" u="none" strike="noStrike" kern="1200" cap="none" spc="-15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楷体" panose="02010609060101010101" pitchFamily="49" charset="-122"/>
                <a:cs typeface="+mn-cs"/>
              </a:rPr>
              <a:t>takes</a:t>
            </a:r>
            <a:r>
              <a:rPr kumimoji="0" lang="en-GB" altLang="zh-CN" sz="2400" b="0" i="0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楷体" panose="02010609060101010101" pitchFamily="49" charset="-122"/>
                <a:cs typeface="+mn-cs"/>
              </a:rPr>
              <a:t> great </a:t>
            </a:r>
            <a:r>
              <a:rPr kumimoji="0" lang="en-GB" altLang="zh-CN" sz="2400" b="1" i="0" u="none" strike="noStrike" kern="1200" cap="none" spc="-15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楷体" panose="02010609060101010101" pitchFamily="49" charset="-122"/>
                <a:cs typeface="+mn-cs"/>
              </a:rPr>
              <a:t>patience</a:t>
            </a:r>
            <a:r>
              <a:rPr kumimoji="0" lang="en-GB" altLang="zh-CN" sz="2400" b="0" i="0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楷体" panose="02010609060101010101" pitchFamily="49" charset="-122"/>
                <a:cs typeface="+mn-cs"/>
              </a:rPr>
              <a:t> </a:t>
            </a:r>
            <a:r>
              <a:rPr kumimoji="0" lang="en-GB" altLang="zh-CN" sz="2400" b="1" i="0" u="none" strike="noStrike" kern="1200" cap="none" spc="-15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楷体" panose="02010609060101010101" pitchFamily="49" charset="-122"/>
                <a:cs typeface="+mn-cs"/>
              </a:rPr>
              <a:t>for sb. to do </a:t>
            </a:r>
            <a:r>
              <a:rPr kumimoji="0" lang="en-GB" altLang="zh-CN" sz="2400" b="1" i="0" u="none" strike="noStrike" kern="1200" cap="none" spc="-15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楷体" panose="02010609060101010101" pitchFamily="49" charset="-122"/>
                <a:cs typeface="+mn-cs"/>
              </a:rPr>
              <a:t>sth</a:t>
            </a:r>
            <a:r>
              <a:rPr kumimoji="0" lang="en-GB" altLang="zh-CN" sz="2400" b="1" i="0" u="none" strike="noStrike" kern="1200" cap="none" spc="-15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楷体" panose="02010609060101010101" pitchFamily="49" charset="-122"/>
                <a:cs typeface="+mn-cs"/>
              </a:rPr>
              <a:t>.</a:t>
            </a:r>
            <a:endParaRPr kumimoji="0" lang="en-GB" altLang="zh-CN" sz="2400" b="1" i="0" u="none" strike="noStrike" kern="1200" cap="none" spc="-15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楷体" panose="02010609060101010101" pitchFamily="49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GB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楷体" panose="02010609060101010101" pitchFamily="49" charset="-122"/>
                <a:cs typeface="+mn-cs"/>
              </a:rPr>
              <a:t>be fac</a:t>
            </a:r>
            <a:r>
              <a:rPr kumimoji="0" lang="en-GB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楷体" panose="02010609060101010101" pitchFamily="49" charset="-122"/>
                <a:cs typeface="+mn-cs"/>
              </a:rPr>
              <a:t>ed</a:t>
            </a:r>
            <a:r>
              <a:rPr kumimoji="0" lang="en-GB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楷体" panose="02010609060101010101" pitchFamily="49" charset="-122"/>
                <a:cs typeface="+mn-cs"/>
              </a:rPr>
              <a:t> </a:t>
            </a:r>
            <a:r>
              <a:rPr kumimoji="0" lang="en-GB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楷体" panose="02010609060101010101" pitchFamily="49" charset="-122"/>
                <a:cs typeface="+mn-cs"/>
              </a:rPr>
              <a:t>with</a:t>
            </a:r>
            <a:r>
              <a:rPr kumimoji="0" lang="en-GB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楷体" panose="02010609060101010101" pitchFamily="49" charset="-122"/>
                <a:cs typeface="+mn-cs"/>
              </a:rPr>
              <a:t> a crisis</a:t>
            </a:r>
            <a:endParaRPr kumimoji="0" lang="en-GB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楷体" panose="02010609060101010101" pitchFamily="49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GB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楷体" panose="02010609060101010101" pitchFamily="49" charset="-122"/>
                <a:cs typeface="+mn-cs"/>
              </a:rPr>
              <a:t>lose one’s head</a:t>
            </a:r>
            <a:endParaRPr kumimoji="0" lang="en-GB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楷体" panose="02010609060101010101" pitchFamily="49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GB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楷体" panose="02010609060101010101" pitchFamily="49" charset="-122"/>
                <a:cs typeface="+mn-cs"/>
              </a:rPr>
              <a:t>make </a:t>
            </a:r>
            <a:r>
              <a:rPr kumimoji="0" lang="en-GB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楷体" panose="02010609060101010101" pitchFamily="49" charset="-122"/>
                <a:cs typeface="+mn-cs"/>
              </a:rPr>
              <a:t>a</a:t>
            </a:r>
            <a:r>
              <a:rPr kumimoji="0" lang="en-GB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楷体" panose="02010609060101010101" pitchFamily="49" charset="-122"/>
                <a:cs typeface="+mn-cs"/>
              </a:rPr>
              <a:t> fire</a:t>
            </a:r>
            <a:endParaRPr kumimoji="0" lang="en-GB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楷体" panose="02010609060101010101" pitchFamily="49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GB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楷体" panose="02010609060101010101" pitchFamily="49" charset="-122"/>
                <a:cs typeface="+mn-cs"/>
              </a:rPr>
              <a:t>rub</a:t>
            </a:r>
            <a:r>
              <a:rPr kumimoji="0" lang="en-GB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楷体" panose="02010609060101010101" pitchFamily="49" charset="-122"/>
                <a:cs typeface="+mn-cs"/>
              </a:rPr>
              <a:t>… together</a:t>
            </a:r>
            <a:endParaRPr kumimoji="0" lang="en-GB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楷体" panose="02010609060101010101" pitchFamily="49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GB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楷体" panose="02010609060101010101" pitchFamily="49" charset="-122"/>
                <a:cs typeface="+mn-cs"/>
              </a:rPr>
              <a:t>sew</a:t>
            </a:r>
            <a:r>
              <a:rPr kumimoji="0" lang="en-GB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楷体" panose="02010609060101010101" pitchFamily="49" charset="-122"/>
                <a:cs typeface="+mn-cs"/>
              </a:rPr>
              <a:t>… together</a:t>
            </a:r>
            <a:endParaRPr kumimoji="0" lang="en-GB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楷体" panose="02010609060101010101" pitchFamily="49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GB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楷体" panose="02010609060101010101" pitchFamily="49" charset="-122"/>
                <a:cs typeface="+mn-cs"/>
              </a:rPr>
              <a:t>take</a:t>
            </a:r>
            <a:r>
              <a:rPr kumimoji="0" lang="en-GB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楷体" panose="02010609060101010101" pitchFamily="49" charset="-122"/>
                <a:cs typeface="+mn-cs"/>
              </a:rPr>
              <a:t> days </a:t>
            </a:r>
            <a:r>
              <a:rPr kumimoji="0" lang="en-GB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楷体" panose="02010609060101010101" pitchFamily="49" charset="-122"/>
                <a:cs typeface="+mn-cs"/>
              </a:rPr>
              <a:t>to do</a:t>
            </a:r>
            <a:endParaRPr kumimoji="0" lang="en-GB" altLang="zh-CN" sz="2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楷体" panose="02010609060101010101" pitchFamily="49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GB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楷体" panose="02010609060101010101" pitchFamily="49" charset="-122"/>
                <a:cs typeface="+mn-cs"/>
              </a:rPr>
              <a:t>with</a:t>
            </a:r>
            <a:r>
              <a:rPr kumimoji="0" lang="en-GB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楷体" panose="02010609060101010101" pitchFamily="49" charset="-122"/>
                <a:cs typeface="+mn-cs"/>
              </a:rPr>
              <a:t> tools </a:t>
            </a:r>
            <a:r>
              <a:rPr kumimoji="0" lang="en-GB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楷体" panose="02010609060101010101" pitchFamily="49" charset="-122"/>
                <a:cs typeface="+mn-cs"/>
              </a:rPr>
              <a:t>made of</a:t>
            </a:r>
            <a:r>
              <a:rPr kumimoji="0" lang="en-GB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楷体" panose="02010609060101010101" pitchFamily="49" charset="-122"/>
                <a:cs typeface="+mn-cs"/>
              </a:rPr>
              <a:t> wood</a:t>
            </a:r>
            <a:endParaRPr kumimoji="0" lang="en-GB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楷体" panose="02010609060101010101" pitchFamily="49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楷体" panose="02010609060101010101" pitchFamily="49" charset="-122"/>
                <a:cs typeface="+mn-cs"/>
              </a:rPr>
              <a:t>能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楷体" panose="02010609060101010101" pitchFamily="49" charset="-122"/>
                <a:cs typeface="+mn-cs"/>
              </a:rPr>
              <a:t>直接看出原材料</a:t>
            </a:r>
            <a:endParaRPr kumimoji="0" lang="en-GB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楷体" panose="02010609060101010101" pitchFamily="49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楷体" panose="02010609060101010101" pitchFamily="49" charset="-122"/>
                <a:cs typeface="+mn-cs"/>
              </a:rPr>
              <a:t>不能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楷体" panose="02010609060101010101" pitchFamily="49" charset="-122"/>
                <a:cs typeface="+mn-cs"/>
              </a:rPr>
              <a:t>直接看出原材料</a:t>
            </a:r>
            <a:endParaRPr kumimoji="0" lang="en-GB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楷体" panose="02010609060101010101" pitchFamily="49" charset="-122"/>
              <a:cs typeface="+mn-cs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7985147" y="2956666"/>
            <a:ext cx="2237105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楷体" panose="02010609060101010101" pitchFamily="49" charset="-122"/>
                <a:cs typeface="Calibri" panose="020F0502020204030204" charset="0"/>
              </a:rPr>
              <a:t>rubbed; rubbing</a:t>
            </a:r>
            <a:endParaRPr kumimoji="0" lang="zh-CN" altLang="en-US" sz="1500" b="0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楷体" panose="02010609060101010101" pitchFamily="49" charset="-122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Language points – P66-67</a:t>
            </a:r>
            <a:endParaRPr lang="zh-CN" altLang="en-US" dirty="0"/>
          </a:p>
        </p:txBody>
      </p:sp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1844292" y="1602685"/>
            <a:ext cx="8584925" cy="4199315"/>
          </a:xfrm>
        </p:spPr>
        <p:txBody>
          <a:bodyPr>
            <a:noAutofit/>
          </a:bodyPr>
          <a:lstStyle/>
          <a:p>
            <a:pPr marL="0" indent="0">
              <a:spcBef>
                <a:spcPts val="200"/>
              </a:spcBef>
              <a:buNone/>
            </a:pPr>
            <a:r>
              <a:rPr lang="en-GB" altLang="zh-CN" sz="2400" b="1" dirty="0">
                <a:solidFill>
                  <a:srgbClr val="C00000"/>
                </a:solidFill>
              </a:rPr>
              <a:t>Countless</a:t>
            </a:r>
            <a:r>
              <a:rPr lang="en-GB" altLang="zh-CN" sz="2400" dirty="0"/>
              <a:t> readers have been encouraged by Robinson Crusoe’s qualities</a:t>
            </a:r>
            <a:r>
              <a:rPr lang="en-GB" altLang="zh-CN" sz="2400" b="1" dirty="0">
                <a:solidFill>
                  <a:srgbClr val="0070C0"/>
                </a:solidFill>
              </a:rPr>
              <a:t>, which</a:t>
            </a:r>
            <a:r>
              <a:rPr lang="en-GB" altLang="zh-CN" sz="2400" dirty="0"/>
              <a:t> </a:t>
            </a:r>
            <a:r>
              <a:rPr lang="en-GB" altLang="zh-CN" sz="2400" b="1" dirty="0">
                <a:solidFill>
                  <a:srgbClr val="C00000"/>
                </a:solidFill>
              </a:rPr>
              <a:t>go beyond</a:t>
            </a:r>
            <a:r>
              <a:rPr lang="en-GB" altLang="zh-CN" sz="2400" dirty="0"/>
              <a:t> his survival on a desert island.</a:t>
            </a:r>
            <a:endParaRPr lang="en-GB" altLang="zh-CN" sz="2400" dirty="0"/>
          </a:p>
          <a:p>
            <a:pPr marL="0" indent="0">
              <a:spcBef>
                <a:spcPts val="200"/>
              </a:spcBef>
              <a:buNone/>
            </a:pPr>
            <a:r>
              <a:rPr lang="zh-CN" altLang="en-US" sz="2400" dirty="0"/>
              <a:t>无数读者都被鲁滨逊</a:t>
            </a:r>
            <a:r>
              <a:rPr lang="en-US" altLang="zh-CN" sz="2400" dirty="0"/>
              <a:t>·</a:t>
            </a:r>
            <a:r>
              <a:rPr lang="zh-CN" altLang="en-US" sz="2400" dirty="0"/>
              <a:t>克鲁索的品质所鼓舞，这超越了他在荒岛上的生存。 </a:t>
            </a:r>
            <a:endParaRPr lang="zh-CN" altLang="en-US" sz="2400" dirty="0"/>
          </a:p>
          <a:p>
            <a:pPr marL="0" indent="0">
              <a:spcBef>
                <a:spcPts val="200"/>
              </a:spcBef>
              <a:buNone/>
            </a:pPr>
            <a:r>
              <a:rPr lang="zh-CN" altLang="en-US" sz="2400" dirty="0"/>
              <a:t>在</a:t>
            </a:r>
            <a:r>
              <a:rPr lang="en-US" altLang="zh-CN" sz="2400" dirty="0"/>
              <a:t>……</a:t>
            </a:r>
            <a:r>
              <a:rPr lang="zh-CN" altLang="en-US" sz="2400" dirty="0"/>
              <a:t>的海岸线外</a:t>
            </a:r>
            <a:endParaRPr lang="en-GB" altLang="zh-CN" sz="2400" dirty="0"/>
          </a:p>
          <a:p>
            <a:pPr marL="0" indent="0">
              <a:spcBef>
                <a:spcPts val="200"/>
              </a:spcBef>
              <a:buNone/>
            </a:pPr>
            <a:r>
              <a:rPr lang="zh-CN" altLang="en-US" sz="2400" dirty="0"/>
              <a:t>一种新型疾病的爆发</a:t>
            </a:r>
            <a:endParaRPr lang="zh-CN" altLang="en-US" sz="2400" dirty="0"/>
          </a:p>
          <a:p>
            <a:pPr marL="0" indent="0">
              <a:spcBef>
                <a:spcPts val="200"/>
              </a:spcBef>
              <a:buNone/>
            </a:pPr>
            <a:r>
              <a:rPr lang="zh-CN" altLang="en-US" sz="2400" dirty="0"/>
              <a:t>热浪</a:t>
            </a:r>
            <a:endParaRPr lang="zh-CN" altLang="en-US" sz="2400" dirty="0"/>
          </a:p>
          <a:p>
            <a:pPr marL="0" indent="0">
              <a:spcBef>
                <a:spcPts val="200"/>
              </a:spcBef>
              <a:buNone/>
            </a:pPr>
            <a:r>
              <a:rPr lang="zh-CN" altLang="en-US" sz="2400" dirty="0"/>
              <a:t>发出警告</a:t>
            </a:r>
            <a:endParaRPr lang="en-GB" altLang="zh-CN" sz="2400" dirty="0"/>
          </a:p>
          <a:p>
            <a:pPr marL="0" indent="0">
              <a:spcBef>
                <a:spcPts val="200"/>
              </a:spcBef>
              <a:buNone/>
            </a:pPr>
            <a:r>
              <a:rPr lang="zh-CN" altLang="en-US" sz="2400" dirty="0"/>
              <a:t>建议某人做某事</a:t>
            </a:r>
            <a:endParaRPr lang="zh-CN" altLang="en-US" sz="2400" dirty="0"/>
          </a:p>
          <a:p>
            <a:pPr marL="0" indent="0">
              <a:spcBef>
                <a:spcPts val="200"/>
              </a:spcBef>
              <a:buNone/>
            </a:pPr>
            <a:r>
              <a:rPr lang="zh-CN" altLang="en-US" sz="2400" spc="-300" dirty="0"/>
              <a:t>宣布紧急措施来限制燃料消耗</a:t>
            </a:r>
            <a:endParaRPr lang="en-GB" altLang="zh-CN" sz="2400" spc="-300" dirty="0"/>
          </a:p>
          <a:p>
            <a:pPr marL="0" indent="0">
              <a:spcBef>
                <a:spcPts val="200"/>
              </a:spcBef>
              <a:buNone/>
            </a:pPr>
            <a:endParaRPr lang="zh-CN" altLang="en-US" sz="2400" dirty="0"/>
          </a:p>
          <a:p>
            <a:pPr marL="0" indent="0">
              <a:spcBef>
                <a:spcPts val="200"/>
              </a:spcBef>
              <a:buNone/>
            </a:pPr>
            <a:r>
              <a:rPr lang="zh-CN" altLang="en-US" sz="2400" dirty="0"/>
              <a:t>从事于</a:t>
            </a:r>
            <a:endParaRPr lang="zh-CN" altLang="en-US" sz="2400" dirty="0"/>
          </a:p>
        </p:txBody>
      </p:sp>
      <p:sp>
        <p:nvSpPr>
          <p:cNvPr id="5" name="文本框 4"/>
          <p:cNvSpPr txBox="1"/>
          <p:nvPr/>
        </p:nvSpPr>
        <p:spPr>
          <a:xfrm>
            <a:off x="5551437" y="1602685"/>
            <a:ext cx="4877780" cy="42824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br>
              <a:rPr kumimoji="0" lang="en-GB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楷体" panose="02010609060101010101" pitchFamily="49" charset="-122"/>
                <a:cs typeface="+mn-cs"/>
              </a:rPr>
            </a:br>
            <a:endParaRPr kumimoji="0" lang="en-GB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楷体" panose="02010609060101010101" pitchFamily="49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br>
              <a:rPr kumimoji="0" lang="en-GB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楷体" panose="02010609060101010101" pitchFamily="49" charset="-122"/>
                <a:cs typeface="+mn-cs"/>
              </a:rPr>
            </a:br>
            <a:endParaRPr kumimoji="0" lang="en-GB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楷体" panose="02010609060101010101" pitchFamily="49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GB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楷体" panose="02010609060101010101" pitchFamily="49" charset="-122"/>
                <a:cs typeface="+mn-cs"/>
              </a:rPr>
              <a:t>off</a:t>
            </a:r>
            <a:r>
              <a:rPr kumimoji="0" lang="en-GB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楷体" panose="02010609060101010101" pitchFamily="49" charset="-122"/>
                <a:cs typeface="+mn-cs"/>
              </a:rPr>
              <a:t> the coast of</a:t>
            </a:r>
            <a:endParaRPr kumimoji="0" lang="en-GB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楷体" panose="02010609060101010101" pitchFamily="49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GB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楷体" panose="02010609060101010101" pitchFamily="49" charset="-122"/>
                <a:cs typeface="+mn-cs"/>
              </a:rPr>
              <a:t>an </a:t>
            </a:r>
            <a:r>
              <a:rPr kumimoji="0" lang="en-GB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楷体" panose="02010609060101010101" pitchFamily="49" charset="-122"/>
                <a:cs typeface="+mn-cs"/>
              </a:rPr>
              <a:t>outbreak</a:t>
            </a:r>
            <a:r>
              <a:rPr kumimoji="0" lang="en-GB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楷体" panose="02010609060101010101" pitchFamily="49" charset="-122"/>
                <a:cs typeface="+mn-cs"/>
              </a:rPr>
              <a:t> of a new disease</a:t>
            </a:r>
            <a:endParaRPr kumimoji="0" lang="en-GB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楷体" panose="02010609060101010101" pitchFamily="49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GB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楷体" panose="02010609060101010101" pitchFamily="49" charset="-122"/>
                <a:cs typeface="+mn-cs"/>
              </a:rPr>
              <a:t>heat (n.)</a:t>
            </a:r>
            <a:r>
              <a:rPr kumimoji="0" lang="en-GB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楷体" panose="02010609060101010101" pitchFamily="49" charset="-122"/>
                <a:cs typeface="+mn-cs"/>
              </a:rPr>
              <a:t> wave</a:t>
            </a:r>
            <a:endParaRPr kumimoji="0" lang="en-GB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楷体" panose="02010609060101010101" pitchFamily="49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GB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楷体" panose="02010609060101010101" pitchFamily="49" charset="-122"/>
                <a:cs typeface="+mn-cs"/>
              </a:rPr>
              <a:t>issue (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楷体" panose="02010609060101010101" pitchFamily="49" charset="-122"/>
                <a:cs typeface="+mn-cs"/>
              </a:rPr>
              <a:t>v.)</a:t>
            </a:r>
            <a:r>
              <a:rPr kumimoji="0" lang="en-GB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楷体" panose="02010609060101010101" pitchFamily="49" charset="-122"/>
                <a:cs typeface="+mn-cs"/>
              </a:rPr>
              <a:t> warnings</a:t>
            </a:r>
            <a:endParaRPr kumimoji="0" lang="en-GB" altLang="zh-CN" sz="2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楷体" panose="02010609060101010101" pitchFamily="49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GB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楷体" panose="02010609060101010101" pitchFamily="49" charset="-122"/>
                <a:cs typeface="+mn-cs"/>
              </a:rPr>
              <a:t>advise</a:t>
            </a:r>
            <a:r>
              <a:rPr kumimoji="0" lang="en-GB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楷体" panose="02010609060101010101" pitchFamily="49" charset="-122"/>
                <a:cs typeface="+mn-cs"/>
              </a:rPr>
              <a:t> sb. </a:t>
            </a:r>
            <a:r>
              <a:rPr kumimoji="0" lang="en-GB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楷体" panose="02010609060101010101" pitchFamily="49" charset="-122"/>
                <a:cs typeface="+mn-cs"/>
              </a:rPr>
              <a:t>to</a:t>
            </a:r>
            <a:r>
              <a:rPr kumimoji="0" lang="en-GB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楷体" panose="02010609060101010101" pitchFamily="49" charset="-122"/>
                <a:cs typeface="+mn-cs"/>
              </a:rPr>
              <a:t> do</a:t>
            </a:r>
            <a:endParaRPr kumimoji="0" lang="en-GB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楷体" panose="02010609060101010101" pitchFamily="49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GB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楷体" panose="02010609060101010101" pitchFamily="49" charset="-122"/>
                <a:cs typeface="+mn-cs"/>
              </a:rPr>
              <a:t>announce</a:t>
            </a:r>
            <a:r>
              <a:rPr kumimoji="0" lang="en-GB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楷体" panose="02010609060101010101" pitchFamily="49" charset="-122"/>
                <a:cs typeface="+mn-cs"/>
              </a:rPr>
              <a:t> </a:t>
            </a:r>
            <a:r>
              <a:rPr kumimoji="0" lang="en-GB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楷体" panose="02010609060101010101" pitchFamily="49" charset="-122"/>
                <a:cs typeface="+mn-cs"/>
              </a:rPr>
              <a:t>emergency</a:t>
            </a:r>
            <a:r>
              <a:rPr kumimoji="0" lang="en-GB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楷体" panose="02010609060101010101" pitchFamily="49" charset="-122"/>
                <a:cs typeface="+mn-cs"/>
              </a:rPr>
              <a:t> </a:t>
            </a:r>
            <a:r>
              <a:rPr kumimoji="0" lang="en-GB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楷体" panose="02010609060101010101" pitchFamily="49" charset="-122"/>
                <a:cs typeface="+mn-cs"/>
              </a:rPr>
              <a:t>measures</a:t>
            </a:r>
            <a:r>
              <a:rPr kumimoji="0" lang="en-GB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楷体" panose="02010609060101010101" pitchFamily="49" charset="-122"/>
                <a:cs typeface="+mn-cs"/>
              </a:rPr>
              <a:t> </a:t>
            </a:r>
            <a:r>
              <a:rPr kumimoji="0" lang="en-GB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楷体" panose="02010609060101010101" pitchFamily="49" charset="-122"/>
                <a:cs typeface="+mn-cs"/>
              </a:rPr>
              <a:t>to</a:t>
            </a:r>
            <a:r>
              <a:rPr kumimoji="0" lang="en-GB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楷体" panose="02010609060101010101" pitchFamily="49" charset="-122"/>
                <a:cs typeface="+mn-cs"/>
              </a:rPr>
              <a:t> </a:t>
            </a:r>
            <a:r>
              <a:rPr kumimoji="0" lang="en-GB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楷体" panose="02010609060101010101" pitchFamily="49" charset="-122"/>
                <a:cs typeface="+mn-cs"/>
              </a:rPr>
              <a:t>limit fuel consumption</a:t>
            </a:r>
            <a:endParaRPr kumimoji="0" lang="en-GB" altLang="zh-CN" sz="2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楷体" panose="02010609060101010101" pitchFamily="49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楷体" panose="02010609060101010101" pitchFamily="49" charset="-122"/>
                <a:cs typeface="+mn-cs"/>
              </a:rPr>
              <a:t>work 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楷体" panose="02010609060101010101" pitchFamily="49" charset="-122"/>
                <a:cs typeface="+mn-cs"/>
              </a:rPr>
              <a:t>on</a:t>
            </a:r>
            <a:endParaRPr kumimoji="0" lang="en-GB" altLang="zh-CN" sz="2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楷体" panose="02010609060101010101" pitchFamily="49" charset="-122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Adverbial clauses with </a:t>
            </a:r>
            <a:r>
              <a:rPr lang="en-GB" i="1" dirty="0"/>
              <a:t>-ever </a:t>
            </a:r>
            <a:r>
              <a:rPr lang="en-GB" dirty="0"/>
              <a:t>and </a:t>
            </a:r>
            <a:r>
              <a:rPr lang="en-GB" i="1" dirty="0"/>
              <a:t>no matter</a:t>
            </a:r>
            <a:endParaRPr lang="en-GB" i="1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27056" y="4186316"/>
            <a:ext cx="11446566" cy="2479258"/>
          </a:xfrm>
        </p:spPr>
        <p:txBody>
          <a:bodyPr>
            <a:no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en-GB" sz="3200" b="1" dirty="0">
                <a:solidFill>
                  <a:schemeClr val="accent1"/>
                </a:solidFill>
              </a:rPr>
              <a:t>1</a:t>
            </a:r>
            <a:r>
              <a:rPr lang="en-GB" sz="3200" dirty="0"/>
              <a:t> What is the difference between the sentences in each group?</a:t>
            </a:r>
            <a:endParaRPr lang="en-GB" sz="3200" dirty="0"/>
          </a:p>
          <a:p>
            <a:pPr marL="0" indent="0">
              <a:spcBef>
                <a:spcPts val="600"/>
              </a:spcBef>
              <a:buNone/>
            </a:pPr>
            <a:r>
              <a:rPr lang="en-GB" sz="3200" dirty="0"/>
              <a:t>    Sentences (a) and (c) are </a:t>
            </a:r>
            <a:r>
              <a:rPr lang="en-GB" sz="3200" b="1" dirty="0">
                <a:solidFill>
                  <a:srgbClr val="C00000"/>
                </a:solidFill>
              </a:rPr>
              <a:t>more emphatic</a:t>
            </a:r>
            <a:r>
              <a:rPr lang="en-GB" sz="3200" dirty="0"/>
              <a:t>. Sentences (b) and (d) state </a:t>
            </a:r>
            <a:r>
              <a:rPr lang="en-GB" sz="3200" b="1" dirty="0">
                <a:solidFill>
                  <a:srgbClr val="C00000"/>
                </a:solidFill>
              </a:rPr>
              <a:t>facts</a:t>
            </a:r>
            <a:r>
              <a:rPr lang="en-GB" sz="3200" dirty="0"/>
              <a:t> without any particular emphasis.</a:t>
            </a:r>
            <a:endParaRPr lang="en-GB" sz="3200" dirty="0"/>
          </a:p>
          <a:p>
            <a:pPr marL="0" indent="0">
              <a:spcBef>
                <a:spcPts val="600"/>
              </a:spcBef>
              <a:buNone/>
            </a:pPr>
            <a:endParaRPr lang="en-GB" sz="3200" dirty="0"/>
          </a:p>
        </p:txBody>
      </p:sp>
      <p:sp>
        <p:nvSpPr>
          <p:cNvPr id="5" name="文本框 4"/>
          <p:cNvSpPr txBox="1"/>
          <p:nvPr/>
        </p:nvSpPr>
        <p:spPr>
          <a:xfrm>
            <a:off x="427056" y="993913"/>
            <a:ext cx="11446566" cy="3059299"/>
          </a:xfrm>
          <a:custGeom>
            <a:avLst/>
            <a:gdLst>
              <a:gd name="connsiteX0" fmla="*/ 0 w 11446566"/>
              <a:gd name="connsiteY0" fmla="*/ 0 h 3059299"/>
              <a:gd name="connsiteX1" fmla="*/ 572328 w 11446566"/>
              <a:gd name="connsiteY1" fmla="*/ 0 h 3059299"/>
              <a:gd name="connsiteX2" fmla="*/ 1144657 w 11446566"/>
              <a:gd name="connsiteY2" fmla="*/ 0 h 3059299"/>
              <a:gd name="connsiteX3" fmla="*/ 1716985 w 11446566"/>
              <a:gd name="connsiteY3" fmla="*/ 0 h 3059299"/>
              <a:gd name="connsiteX4" fmla="*/ 2289313 w 11446566"/>
              <a:gd name="connsiteY4" fmla="*/ 0 h 3059299"/>
              <a:gd name="connsiteX5" fmla="*/ 2518245 w 11446566"/>
              <a:gd name="connsiteY5" fmla="*/ 0 h 3059299"/>
              <a:gd name="connsiteX6" fmla="*/ 3090573 w 11446566"/>
              <a:gd name="connsiteY6" fmla="*/ 0 h 3059299"/>
              <a:gd name="connsiteX7" fmla="*/ 3662901 w 11446566"/>
              <a:gd name="connsiteY7" fmla="*/ 0 h 3059299"/>
              <a:gd name="connsiteX8" fmla="*/ 4120764 w 11446566"/>
              <a:gd name="connsiteY8" fmla="*/ 0 h 3059299"/>
              <a:gd name="connsiteX9" fmla="*/ 4578626 w 11446566"/>
              <a:gd name="connsiteY9" fmla="*/ 0 h 3059299"/>
              <a:gd name="connsiteX10" fmla="*/ 5150955 w 11446566"/>
              <a:gd name="connsiteY10" fmla="*/ 0 h 3059299"/>
              <a:gd name="connsiteX11" fmla="*/ 5837749 w 11446566"/>
              <a:gd name="connsiteY11" fmla="*/ 0 h 3059299"/>
              <a:gd name="connsiteX12" fmla="*/ 6639008 w 11446566"/>
              <a:gd name="connsiteY12" fmla="*/ 0 h 3059299"/>
              <a:gd name="connsiteX13" fmla="*/ 7096871 w 11446566"/>
              <a:gd name="connsiteY13" fmla="*/ 0 h 3059299"/>
              <a:gd name="connsiteX14" fmla="*/ 7325802 w 11446566"/>
              <a:gd name="connsiteY14" fmla="*/ 0 h 3059299"/>
              <a:gd name="connsiteX15" fmla="*/ 7783665 w 11446566"/>
              <a:gd name="connsiteY15" fmla="*/ 0 h 3059299"/>
              <a:gd name="connsiteX16" fmla="*/ 8012596 w 11446566"/>
              <a:gd name="connsiteY16" fmla="*/ 0 h 3059299"/>
              <a:gd name="connsiteX17" fmla="*/ 8813856 w 11446566"/>
              <a:gd name="connsiteY17" fmla="*/ 0 h 3059299"/>
              <a:gd name="connsiteX18" fmla="*/ 9042787 w 11446566"/>
              <a:gd name="connsiteY18" fmla="*/ 0 h 3059299"/>
              <a:gd name="connsiteX19" fmla="*/ 9500650 w 11446566"/>
              <a:gd name="connsiteY19" fmla="*/ 0 h 3059299"/>
              <a:gd name="connsiteX20" fmla="*/ 9729581 w 11446566"/>
              <a:gd name="connsiteY20" fmla="*/ 0 h 3059299"/>
              <a:gd name="connsiteX21" fmla="*/ 10530841 w 11446566"/>
              <a:gd name="connsiteY21" fmla="*/ 0 h 3059299"/>
              <a:gd name="connsiteX22" fmla="*/ 10874238 w 11446566"/>
              <a:gd name="connsiteY22" fmla="*/ 0 h 3059299"/>
              <a:gd name="connsiteX23" fmla="*/ 11446566 w 11446566"/>
              <a:gd name="connsiteY23" fmla="*/ 0 h 3059299"/>
              <a:gd name="connsiteX24" fmla="*/ 11446566 w 11446566"/>
              <a:gd name="connsiteY24" fmla="*/ 448697 h 3059299"/>
              <a:gd name="connsiteX25" fmla="*/ 11446566 w 11446566"/>
              <a:gd name="connsiteY25" fmla="*/ 927987 h 3059299"/>
              <a:gd name="connsiteX26" fmla="*/ 11446566 w 11446566"/>
              <a:gd name="connsiteY26" fmla="*/ 1407278 h 3059299"/>
              <a:gd name="connsiteX27" fmla="*/ 11446566 w 11446566"/>
              <a:gd name="connsiteY27" fmla="*/ 1947754 h 3059299"/>
              <a:gd name="connsiteX28" fmla="*/ 11446566 w 11446566"/>
              <a:gd name="connsiteY28" fmla="*/ 2427044 h 3059299"/>
              <a:gd name="connsiteX29" fmla="*/ 11446566 w 11446566"/>
              <a:gd name="connsiteY29" fmla="*/ 3059299 h 3059299"/>
              <a:gd name="connsiteX30" fmla="*/ 10759772 w 11446566"/>
              <a:gd name="connsiteY30" fmla="*/ 3059299 h 3059299"/>
              <a:gd name="connsiteX31" fmla="*/ 10530841 w 11446566"/>
              <a:gd name="connsiteY31" fmla="*/ 3059299 h 3059299"/>
              <a:gd name="connsiteX32" fmla="*/ 9729581 w 11446566"/>
              <a:gd name="connsiteY32" fmla="*/ 3059299 h 3059299"/>
              <a:gd name="connsiteX33" fmla="*/ 9386184 w 11446566"/>
              <a:gd name="connsiteY33" fmla="*/ 3059299 h 3059299"/>
              <a:gd name="connsiteX34" fmla="*/ 9157253 w 11446566"/>
              <a:gd name="connsiteY34" fmla="*/ 3059299 h 3059299"/>
              <a:gd name="connsiteX35" fmla="*/ 8699390 w 11446566"/>
              <a:gd name="connsiteY35" fmla="*/ 3059299 h 3059299"/>
              <a:gd name="connsiteX36" fmla="*/ 8127062 w 11446566"/>
              <a:gd name="connsiteY36" fmla="*/ 3059299 h 3059299"/>
              <a:gd name="connsiteX37" fmla="*/ 7898131 w 11446566"/>
              <a:gd name="connsiteY37" fmla="*/ 3059299 h 3059299"/>
              <a:gd name="connsiteX38" fmla="*/ 7440268 w 11446566"/>
              <a:gd name="connsiteY38" fmla="*/ 3059299 h 3059299"/>
              <a:gd name="connsiteX39" fmla="*/ 6982405 w 11446566"/>
              <a:gd name="connsiteY39" fmla="*/ 3059299 h 3059299"/>
              <a:gd name="connsiteX40" fmla="*/ 6410077 w 11446566"/>
              <a:gd name="connsiteY40" fmla="*/ 3059299 h 3059299"/>
              <a:gd name="connsiteX41" fmla="*/ 6066680 w 11446566"/>
              <a:gd name="connsiteY41" fmla="*/ 3059299 h 3059299"/>
              <a:gd name="connsiteX42" fmla="*/ 5608817 w 11446566"/>
              <a:gd name="connsiteY42" fmla="*/ 3059299 h 3059299"/>
              <a:gd name="connsiteX43" fmla="*/ 5036489 w 11446566"/>
              <a:gd name="connsiteY43" fmla="*/ 3059299 h 3059299"/>
              <a:gd name="connsiteX44" fmla="*/ 4464161 w 11446566"/>
              <a:gd name="connsiteY44" fmla="*/ 3059299 h 3059299"/>
              <a:gd name="connsiteX45" fmla="*/ 3891832 w 11446566"/>
              <a:gd name="connsiteY45" fmla="*/ 3059299 h 3059299"/>
              <a:gd name="connsiteX46" fmla="*/ 3662901 w 11446566"/>
              <a:gd name="connsiteY46" fmla="*/ 3059299 h 3059299"/>
              <a:gd name="connsiteX47" fmla="*/ 3090573 w 11446566"/>
              <a:gd name="connsiteY47" fmla="*/ 3059299 h 3059299"/>
              <a:gd name="connsiteX48" fmla="*/ 2518245 w 11446566"/>
              <a:gd name="connsiteY48" fmla="*/ 3059299 h 3059299"/>
              <a:gd name="connsiteX49" fmla="*/ 2060382 w 11446566"/>
              <a:gd name="connsiteY49" fmla="*/ 3059299 h 3059299"/>
              <a:gd name="connsiteX50" fmla="*/ 1831451 w 11446566"/>
              <a:gd name="connsiteY50" fmla="*/ 3059299 h 3059299"/>
              <a:gd name="connsiteX51" fmla="*/ 1488054 w 11446566"/>
              <a:gd name="connsiteY51" fmla="*/ 3059299 h 3059299"/>
              <a:gd name="connsiteX52" fmla="*/ 1259122 w 11446566"/>
              <a:gd name="connsiteY52" fmla="*/ 3059299 h 3059299"/>
              <a:gd name="connsiteX53" fmla="*/ 686794 w 11446566"/>
              <a:gd name="connsiteY53" fmla="*/ 3059299 h 3059299"/>
              <a:gd name="connsiteX54" fmla="*/ 0 w 11446566"/>
              <a:gd name="connsiteY54" fmla="*/ 3059299 h 3059299"/>
              <a:gd name="connsiteX55" fmla="*/ 0 w 11446566"/>
              <a:gd name="connsiteY55" fmla="*/ 2518823 h 3059299"/>
              <a:gd name="connsiteX56" fmla="*/ 0 w 11446566"/>
              <a:gd name="connsiteY56" fmla="*/ 2070126 h 3059299"/>
              <a:gd name="connsiteX57" fmla="*/ 0 w 11446566"/>
              <a:gd name="connsiteY57" fmla="*/ 1499057 h 3059299"/>
              <a:gd name="connsiteX58" fmla="*/ 0 w 11446566"/>
              <a:gd name="connsiteY58" fmla="*/ 958580 h 3059299"/>
              <a:gd name="connsiteX59" fmla="*/ 0 w 11446566"/>
              <a:gd name="connsiteY59" fmla="*/ 509883 h 3059299"/>
              <a:gd name="connsiteX60" fmla="*/ 0 w 11446566"/>
              <a:gd name="connsiteY60" fmla="*/ 0 h 3059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</a:cxnLst>
            <a:rect l="l" t="t" r="r" b="b"/>
            <a:pathLst>
              <a:path w="11446566" h="3059299" extrusionOk="0">
                <a:moveTo>
                  <a:pt x="0" y="0"/>
                </a:moveTo>
                <a:cubicBezTo>
                  <a:pt x="156844" y="-2074"/>
                  <a:pt x="438394" y="30625"/>
                  <a:pt x="572328" y="0"/>
                </a:cubicBezTo>
                <a:cubicBezTo>
                  <a:pt x="706262" y="-30625"/>
                  <a:pt x="999336" y="24735"/>
                  <a:pt x="1144657" y="0"/>
                </a:cubicBezTo>
                <a:cubicBezTo>
                  <a:pt x="1289978" y="-24735"/>
                  <a:pt x="1558885" y="34682"/>
                  <a:pt x="1716985" y="0"/>
                </a:cubicBezTo>
                <a:cubicBezTo>
                  <a:pt x="1875085" y="-34682"/>
                  <a:pt x="2154021" y="56015"/>
                  <a:pt x="2289313" y="0"/>
                </a:cubicBezTo>
                <a:cubicBezTo>
                  <a:pt x="2424605" y="-56015"/>
                  <a:pt x="2436928" y="21986"/>
                  <a:pt x="2518245" y="0"/>
                </a:cubicBezTo>
                <a:cubicBezTo>
                  <a:pt x="2599562" y="-21986"/>
                  <a:pt x="2948033" y="52192"/>
                  <a:pt x="3090573" y="0"/>
                </a:cubicBezTo>
                <a:cubicBezTo>
                  <a:pt x="3233113" y="-52192"/>
                  <a:pt x="3536765" y="33753"/>
                  <a:pt x="3662901" y="0"/>
                </a:cubicBezTo>
                <a:cubicBezTo>
                  <a:pt x="3789037" y="-33753"/>
                  <a:pt x="3953214" y="22156"/>
                  <a:pt x="4120764" y="0"/>
                </a:cubicBezTo>
                <a:cubicBezTo>
                  <a:pt x="4288314" y="-22156"/>
                  <a:pt x="4364240" y="10704"/>
                  <a:pt x="4578626" y="0"/>
                </a:cubicBezTo>
                <a:cubicBezTo>
                  <a:pt x="4793012" y="-10704"/>
                  <a:pt x="5027956" y="30674"/>
                  <a:pt x="5150955" y="0"/>
                </a:cubicBezTo>
                <a:cubicBezTo>
                  <a:pt x="5273954" y="-30674"/>
                  <a:pt x="5684031" y="58297"/>
                  <a:pt x="5837749" y="0"/>
                </a:cubicBezTo>
                <a:cubicBezTo>
                  <a:pt x="5991467" y="-58297"/>
                  <a:pt x="6409212" y="32882"/>
                  <a:pt x="6639008" y="0"/>
                </a:cubicBezTo>
                <a:cubicBezTo>
                  <a:pt x="6868804" y="-32882"/>
                  <a:pt x="6922112" y="18395"/>
                  <a:pt x="7096871" y="0"/>
                </a:cubicBezTo>
                <a:cubicBezTo>
                  <a:pt x="7271630" y="-18395"/>
                  <a:pt x="7231285" y="12784"/>
                  <a:pt x="7325802" y="0"/>
                </a:cubicBezTo>
                <a:cubicBezTo>
                  <a:pt x="7420319" y="-12784"/>
                  <a:pt x="7630334" y="13785"/>
                  <a:pt x="7783665" y="0"/>
                </a:cubicBezTo>
                <a:cubicBezTo>
                  <a:pt x="7936996" y="-13785"/>
                  <a:pt x="7933243" y="2553"/>
                  <a:pt x="8012596" y="0"/>
                </a:cubicBezTo>
                <a:cubicBezTo>
                  <a:pt x="8091949" y="-2553"/>
                  <a:pt x="8592274" y="40595"/>
                  <a:pt x="8813856" y="0"/>
                </a:cubicBezTo>
                <a:cubicBezTo>
                  <a:pt x="9035438" y="-40595"/>
                  <a:pt x="8996584" y="19331"/>
                  <a:pt x="9042787" y="0"/>
                </a:cubicBezTo>
                <a:cubicBezTo>
                  <a:pt x="9088990" y="-19331"/>
                  <a:pt x="9370974" y="52528"/>
                  <a:pt x="9500650" y="0"/>
                </a:cubicBezTo>
                <a:cubicBezTo>
                  <a:pt x="9630326" y="-52528"/>
                  <a:pt x="9639238" y="2625"/>
                  <a:pt x="9729581" y="0"/>
                </a:cubicBezTo>
                <a:cubicBezTo>
                  <a:pt x="9819924" y="-2625"/>
                  <a:pt x="10167720" y="53080"/>
                  <a:pt x="10530841" y="0"/>
                </a:cubicBezTo>
                <a:cubicBezTo>
                  <a:pt x="10893962" y="-53080"/>
                  <a:pt x="10737869" y="39036"/>
                  <a:pt x="10874238" y="0"/>
                </a:cubicBezTo>
                <a:cubicBezTo>
                  <a:pt x="11010607" y="-39036"/>
                  <a:pt x="11291557" y="38449"/>
                  <a:pt x="11446566" y="0"/>
                </a:cubicBezTo>
                <a:cubicBezTo>
                  <a:pt x="11477604" y="113482"/>
                  <a:pt x="11427557" y="283392"/>
                  <a:pt x="11446566" y="448697"/>
                </a:cubicBezTo>
                <a:cubicBezTo>
                  <a:pt x="11465575" y="614002"/>
                  <a:pt x="11410378" y="829016"/>
                  <a:pt x="11446566" y="927987"/>
                </a:cubicBezTo>
                <a:cubicBezTo>
                  <a:pt x="11482754" y="1026958"/>
                  <a:pt x="11399020" y="1231501"/>
                  <a:pt x="11446566" y="1407278"/>
                </a:cubicBezTo>
                <a:cubicBezTo>
                  <a:pt x="11494112" y="1583055"/>
                  <a:pt x="11430654" y="1808821"/>
                  <a:pt x="11446566" y="1947754"/>
                </a:cubicBezTo>
                <a:cubicBezTo>
                  <a:pt x="11462478" y="2086687"/>
                  <a:pt x="11418877" y="2236746"/>
                  <a:pt x="11446566" y="2427044"/>
                </a:cubicBezTo>
                <a:cubicBezTo>
                  <a:pt x="11474255" y="2617342"/>
                  <a:pt x="11374523" y="2918941"/>
                  <a:pt x="11446566" y="3059299"/>
                </a:cubicBezTo>
                <a:cubicBezTo>
                  <a:pt x="11199242" y="3071870"/>
                  <a:pt x="11050821" y="3034852"/>
                  <a:pt x="10759772" y="3059299"/>
                </a:cubicBezTo>
                <a:cubicBezTo>
                  <a:pt x="10468723" y="3083746"/>
                  <a:pt x="10600028" y="3052944"/>
                  <a:pt x="10530841" y="3059299"/>
                </a:cubicBezTo>
                <a:cubicBezTo>
                  <a:pt x="10461654" y="3065654"/>
                  <a:pt x="10099704" y="2990768"/>
                  <a:pt x="9729581" y="3059299"/>
                </a:cubicBezTo>
                <a:cubicBezTo>
                  <a:pt x="9359458" y="3127830"/>
                  <a:pt x="9542738" y="3037681"/>
                  <a:pt x="9386184" y="3059299"/>
                </a:cubicBezTo>
                <a:cubicBezTo>
                  <a:pt x="9229630" y="3080917"/>
                  <a:pt x="9236615" y="3056786"/>
                  <a:pt x="9157253" y="3059299"/>
                </a:cubicBezTo>
                <a:cubicBezTo>
                  <a:pt x="9077891" y="3061812"/>
                  <a:pt x="8822632" y="3041106"/>
                  <a:pt x="8699390" y="3059299"/>
                </a:cubicBezTo>
                <a:cubicBezTo>
                  <a:pt x="8576148" y="3077492"/>
                  <a:pt x="8270687" y="3013592"/>
                  <a:pt x="8127062" y="3059299"/>
                </a:cubicBezTo>
                <a:cubicBezTo>
                  <a:pt x="7983437" y="3105006"/>
                  <a:pt x="7992385" y="3038091"/>
                  <a:pt x="7898131" y="3059299"/>
                </a:cubicBezTo>
                <a:cubicBezTo>
                  <a:pt x="7803877" y="3080507"/>
                  <a:pt x="7572523" y="3050020"/>
                  <a:pt x="7440268" y="3059299"/>
                </a:cubicBezTo>
                <a:cubicBezTo>
                  <a:pt x="7308013" y="3068578"/>
                  <a:pt x="7192412" y="3040032"/>
                  <a:pt x="6982405" y="3059299"/>
                </a:cubicBezTo>
                <a:cubicBezTo>
                  <a:pt x="6772398" y="3078566"/>
                  <a:pt x="6615531" y="3000594"/>
                  <a:pt x="6410077" y="3059299"/>
                </a:cubicBezTo>
                <a:cubicBezTo>
                  <a:pt x="6204623" y="3118004"/>
                  <a:pt x="6150065" y="3028481"/>
                  <a:pt x="6066680" y="3059299"/>
                </a:cubicBezTo>
                <a:cubicBezTo>
                  <a:pt x="5983295" y="3090117"/>
                  <a:pt x="5810431" y="3037860"/>
                  <a:pt x="5608817" y="3059299"/>
                </a:cubicBezTo>
                <a:cubicBezTo>
                  <a:pt x="5407203" y="3080738"/>
                  <a:pt x="5206669" y="3037326"/>
                  <a:pt x="5036489" y="3059299"/>
                </a:cubicBezTo>
                <a:cubicBezTo>
                  <a:pt x="4866309" y="3081272"/>
                  <a:pt x="4674621" y="3006653"/>
                  <a:pt x="4464161" y="3059299"/>
                </a:cubicBezTo>
                <a:cubicBezTo>
                  <a:pt x="4253701" y="3111945"/>
                  <a:pt x="4089507" y="3029748"/>
                  <a:pt x="3891832" y="3059299"/>
                </a:cubicBezTo>
                <a:cubicBezTo>
                  <a:pt x="3694157" y="3088850"/>
                  <a:pt x="3776426" y="3055629"/>
                  <a:pt x="3662901" y="3059299"/>
                </a:cubicBezTo>
                <a:cubicBezTo>
                  <a:pt x="3549376" y="3062969"/>
                  <a:pt x="3243254" y="3047152"/>
                  <a:pt x="3090573" y="3059299"/>
                </a:cubicBezTo>
                <a:cubicBezTo>
                  <a:pt x="2937892" y="3071446"/>
                  <a:pt x="2705094" y="3019536"/>
                  <a:pt x="2518245" y="3059299"/>
                </a:cubicBezTo>
                <a:cubicBezTo>
                  <a:pt x="2331396" y="3099062"/>
                  <a:pt x="2251709" y="3055078"/>
                  <a:pt x="2060382" y="3059299"/>
                </a:cubicBezTo>
                <a:cubicBezTo>
                  <a:pt x="1869055" y="3063520"/>
                  <a:pt x="1898841" y="3058748"/>
                  <a:pt x="1831451" y="3059299"/>
                </a:cubicBezTo>
                <a:cubicBezTo>
                  <a:pt x="1764061" y="3059850"/>
                  <a:pt x="1582150" y="3032087"/>
                  <a:pt x="1488054" y="3059299"/>
                </a:cubicBezTo>
                <a:cubicBezTo>
                  <a:pt x="1393958" y="3086511"/>
                  <a:pt x="1321110" y="3058856"/>
                  <a:pt x="1259122" y="3059299"/>
                </a:cubicBezTo>
                <a:cubicBezTo>
                  <a:pt x="1197134" y="3059742"/>
                  <a:pt x="872548" y="3019335"/>
                  <a:pt x="686794" y="3059299"/>
                </a:cubicBezTo>
                <a:cubicBezTo>
                  <a:pt x="501040" y="3099263"/>
                  <a:pt x="269351" y="3037377"/>
                  <a:pt x="0" y="3059299"/>
                </a:cubicBezTo>
                <a:cubicBezTo>
                  <a:pt x="-61089" y="2883065"/>
                  <a:pt x="39553" y="2785203"/>
                  <a:pt x="0" y="2518823"/>
                </a:cubicBezTo>
                <a:cubicBezTo>
                  <a:pt x="-39553" y="2252443"/>
                  <a:pt x="47525" y="2252716"/>
                  <a:pt x="0" y="2070126"/>
                </a:cubicBezTo>
                <a:cubicBezTo>
                  <a:pt x="-47525" y="1887536"/>
                  <a:pt x="67101" y="1691656"/>
                  <a:pt x="0" y="1499057"/>
                </a:cubicBezTo>
                <a:cubicBezTo>
                  <a:pt x="-67101" y="1306458"/>
                  <a:pt x="48024" y="1122174"/>
                  <a:pt x="0" y="958580"/>
                </a:cubicBezTo>
                <a:cubicBezTo>
                  <a:pt x="-48024" y="794986"/>
                  <a:pt x="39038" y="634334"/>
                  <a:pt x="0" y="509883"/>
                </a:cubicBezTo>
                <a:cubicBezTo>
                  <a:pt x="-39038" y="385432"/>
                  <a:pt x="5191" y="173846"/>
                  <a:pt x="0" y="0"/>
                </a:cubicBezTo>
                <a:close/>
              </a:path>
            </a:pathLst>
          </a:cu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en-GB" sz="3200" b="1" dirty="0">
                <a:solidFill>
                  <a:schemeClr val="accent1"/>
                </a:solidFill>
              </a:rPr>
              <a:t>a</a:t>
            </a:r>
            <a:r>
              <a:rPr lang="en-GB" sz="3200" dirty="0"/>
              <a:t> </a:t>
            </a:r>
            <a:r>
              <a:rPr lang="en-GB" sz="3200" b="1" dirty="0">
                <a:solidFill>
                  <a:schemeClr val="accent1">
                    <a:lumMod val="75000"/>
                  </a:schemeClr>
                </a:solidFill>
              </a:rPr>
              <a:t>Wherever they go</a:t>
            </a:r>
            <a:r>
              <a:rPr lang="en-GB" sz="3200" dirty="0"/>
              <a:t>, animals find towns and cities in their way.</a:t>
            </a:r>
            <a:endParaRPr lang="en-GB" sz="3200" dirty="0"/>
          </a:p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en-GB" sz="3200" b="1" dirty="0">
                <a:solidFill>
                  <a:schemeClr val="accent1"/>
                </a:solidFill>
              </a:rPr>
              <a:t>b</a:t>
            </a:r>
            <a:r>
              <a:rPr lang="en-GB" sz="3200" dirty="0"/>
              <a:t> Animals always find towns and cities in their way as they go.</a:t>
            </a:r>
            <a:endParaRPr lang="en-GB" sz="3200" dirty="0"/>
          </a:p>
          <a:p>
            <a:pPr>
              <a:lnSpc>
                <a:spcPct val="90000"/>
              </a:lnSpc>
              <a:spcBef>
                <a:spcPts val="1200"/>
              </a:spcBef>
            </a:pPr>
            <a:r>
              <a:rPr lang="en-GB" sz="3200" b="1" dirty="0">
                <a:solidFill>
                  <a:schemeClr val="accent1"/>
                </a:solidFill>
              </a:rPr>
              <a:t>c</a:t>
            </a:r>
            <a:r>
              <a:rPr lang="en-GB" sz="3200" dirty="0"/>
              <a:t> </a:t>
            </a:r>
            <a:r>
              <a:rPr lang="en-GB" sz="3200" b="1" dirty="0">
                <a:solidFill>
                  <a:schemeClr val="accent1">
                    <a:lumMod val="75000"/>
                  </a:schemeClr>
                </a:solidFill>
              </a:rPr>
              <a:t>No matter how many crimes he committed</a:t>
            </a:r>
            <a:r>
              <a:rPr lang="en-GB" sz="3200" dirty="0"/>
              <a:t>, the police were powerless to arrest him.</a:t>
            </a:r>
            <a:endParaRPr lang="en-GB" sz="3200" dirty="0"/>
          </a:p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en-GB" sz="3200" b="1" dirty="0">
                <a:solidFill>
                  <a:schemeClr val="accent1"/>
                </a:solidFill>
              </a:rPr>
              <a:t>d</a:t>
            </a:r>
            <a:r>
              <a:rPr lang="en-GB" sz="3200" dirty="0"/>
              <a:t> Even though he committed many crimes, the police were powerless to arrest him.</a:t>
            </a:r>
            <a:endParaRPr lang="en-GB" sz="3200" dirty="0"/>
          </a:p>
        </p:txBody>
      </p:sp>
      <p:cxnSp>
        <p:nvCxnSpPr>
          <p:cNvPr id="6" name="直接连接符 5"/>
          <p:cNvCxnSpPr/>
          <p:nvPr/>
        </p:nvCxnSpPr>
        <p:spPr>
          <a:xfrm>
            <a:off x="616225" y="2080557"/>
            <a:ext cx="11128735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内容占位符 9"/>
          <p:cNvSpPr txBox="1"/>
          <p:nvPr/>
        </p:nvSpPr>
        <p:spPr>
          <a:xfrm>
            <a:off x="10259736" y="188753"/>
            <a:ext cx="1932264" cy="533487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楷体" panose="02010609060101010101" pitchFamily="49" charset="-122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楷体" panose="02010609060101010101" pitchFamily="49" charset="-122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楷体" panose="02010609060101010101" pitchFamily="49" charset="-122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楷体" panose="02010609060101010101" pitchFamily="49" charset="-122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楷体" panose="02010609060101010101" pitchFamily="49" charset="-122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altLang="zh-CN" b="1" dirty="0">
                <a:solidFill>
                  <a:schemeClr val="bg1"/>
                </a:solidFill>
              </a:rPr>
              <a:t>Activity 1</a:t>
            </a:r>
            <a:endParaRPr lang="zh-CN" altLang="en-US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Adverbial clauses with </a:t>
            </a:r>
            <a:r>
              <a:rPr lang="en-GB" i="1" dirty="0"/>
              <a:t>-ever </a:t>
            </a:r>
            <a:r>
              <a:rPr lang="en-GB" dirty="0"/>
              <a:t>and </a:t>
            </a:r>
            <a:r>
              <a:rPr lang="en-GB" i="1" dirty="0"/>
              <a:t>no matter</a:t>
            </a:r>
            <a:endParaRPr lang="en-GB" i="1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27056" y="4186316"/>
            <a:ext cx="11446566" cy="2479258"/>
          </a:xfrm>
        </p:spPr>
        <p:txBody>
          <a:bodyPr>
            <a:no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en-GB" sz="3200" b="1" dirty="0">
                <a:solidFill>
                  <a:schemeClr val="accent1"/>
                </a:solidFill>
              </a:rPr>
              <a:t>2 </a:t>
            </a:r>
            <a:r>
              <a:rPr lang="en-GB" sz="3200" dirty="0"/>
              <a:t>What is the meaning of </a:t>
            </a:r>
            <a:r>
              <a:rPr lang="en-GB" sz="3200" i="1" dirty="0"/>
              <a:t>-ever </a:t>
            </a:r>
            <a:r>
              <a:rPr lang="en-GB" sz="3200" dirty="0"/>
              <a:t>and </a:t>
            </a:r>
            <a:r>
              <a:rPr lang="en-GB" sz="3200" i="1" dirty="0"/>
              <a:t>no matter</a:t>
            </a:r>
            <a:r>
              <a:rPr lang="en-GB" sz="3200" dirty="0"/>
              <a:t>? Why does the author choose to use sentences (a) and (c)?</a:t>
            </a:r>
            <a:endParaRPr lang="en-GB" sz="3200" dirty="0"/>
          </a:p>
          <a:p>
            <a:pPr marL="0" indent="0">
              <a:spcBef>
                <a:spcPts val="0"/>
              </a:spcBef>
              <a:buNone/>
            </a:pPr>
            <a:r>
              <a:rPr lang="en-GB" sz="3200" dirty="0"/>
              <a:t>   </a:t>
            </a:r>
            <a:r>
              <a:rPr lang="en-GB" i="1" dirty="0"/>
              <a:t>-ever </a:t>
            </a:r>
            <a:r>
              <a:rPr lang="en-GB" dirty="0"/>
              <a:t>and </a:t>
            </a:r>
            <a:r>
              <a:rPr lang="en-GB" i="1" dirty="0"/>
              <a:t>no matter </a:t>
            </a:r>
            <a:r>
              <a:rPr lang="en-GB" dirty="0"/>
              <a:t>mean that something is true or happens </a:t>
            </a:r>
            <a:r>
              <a:rPr lang="en-GB" b="1" dirty="0">
                <a:solidFill>
                  <a:srgbClr val="C00000"/>
                </a:solidFill>
              </a:rPr>
              <a:t>in all circumstances</a:t>
            </a:r>
            <a:r>
              <a:rPr lang="en-GB" dirty="0"/>
              <a:t>. Sentences (a) and (c) are used to </a:t>
            </a:r>
            <a:r>
              <a:rPr lang="en-GB" b="1" dirty="0">
                <a:solidFill>
                  <a:srgbClr val="C00000"/>
                </a:solidFill>
              </a:rPr>
              <a:t>stress</a:t>
            </a:r>
            <a:r>
              <a:rPr lang="en-GB" dirty="0"/>
              <a:t> that animals cannot avoid towns and cities </a:t>
            </a:r>
            <a:r>
              <a:rPr lang="en-GB" b="1" dirty="0">
                <a:solidFill>
                  <a:srgbClr val="0070C0"/>
                </a:solidFill>
              </a:rPr>
              <a:t>encroaching upon </a:t>
            </a:r>
            <a:r>
              <a:rPr lang="en-GB" dirty="0"/>
              <a:t>their habitats, and that the police had no power to arrest the thief, regardless of his crimes.</a:t>
            </a:r>
            <a:endParaRPr lang="en-GB" sz="3200" dirty="0"/>
          </a:p>
        </p:txBody>
      </p:sp>
      <p:sp>
        <p:nvSpPr>
          <p:cNvPr id="5" name="文本框 4"/>
          <p:cNvSpPr txBox="1"/>
          <p:nvPr/>
        </p:nvSpPr>
        <p:spPr>
          <a:xfrm>
            <a:off x="427056" y="993913"/>
            <a:ext cx="11446566" cy="3059299"/>
          </a:xfrm>
          <a:custGeom>
            <a:avLst/>
            <a:gdLst>
              <a:gd name="connsiteX0" fmla="*/ 0 w 11446566"/>
              <a:gd name="connsiteY0" fmla="*/ 0 h 3059299"/>
              <a:gd name="connsiteX1" fmla="*/ 572328 w 11446566"/>
              <a:gd name="connsiteY1" fmla="*/ 0 h 3059299"/>
              <a:gd name="connsiteX2" fmla="*/ 1144657 w 11446566"/>
              <a:gd name="connsiteY2" fmla="*/ 0 h 3059299"/>
              <a:gd name="connsiteX3" fmla="*/ 1716985 w 11446566"/>
              <a:gd name="connsiteY3" fmla="*/ 0 h 3059299"/>
              <a:gd name="connsiteX4" fmla="*/ 2289313 w 11446566"/>
              <a:gd name="connsiteY4" fmla="*/ 0 h 3059299"/>
              <a:gd name="connsiteX5" fmla="*/ 2518245 w 11446566"/>
              <a:gd name="connsiteY5" fmla="*/ 0 h 3059299"/>
              <a:gd name="connsiteX6" fmla="*/ 3090573 w 11446566"/>
              <a:gd name="connsiteY6" fmla="*/ 0 h 3059299"/>
              <a:gd name="connsiteX7" fmla="*/ 3662901 w 11446566"/>
              <a:gd name="connsiteY7" fmla="*/ 0 h 3059299"/>
              <a:gd name="connsiteX8" fmla="*/ 4120764 w 11446566"/>
              <a:gd name="connsiteY8" fmla="*/ 0 h 3059299"/>
              <a:gd name="connsiteX9" fmla="*/ 4578626 w 11446566"/>
              <a:gd name="connsiteY9" fmla="*/ 0 h 3059299"/>
              <a:gd name="connsiteX10" fmla="*/ 5150955 w 11446566"/>
              <a:gd name="connsiteY10" fmla="*/ 0 h 3059299"/>
              <a:gd name="connsiteX11" fmla="*/ 5837749 w 11446566"/>
              <a:gd name="connsiteY11" fmla="*/ 0 h 3059299"/>
              <a:gd name="connsiteX12" fmla="*/ 6639008 w 11446566"/>
              <a:gd name="connsiteY12" fmla="*/ 0 h 3059299"/>
              <a:gd name="connsiteX13" fmla="*/ 7096871 w 11446566"/>
              <a:gd name="connsiteY13" fmla="*/ 0 h 3059299"/>
              <a:gd name="connsiteX14" fmla="*/ 7325802 w 11446566"/>
              <a:gd name="connsiteY14" fmla="*/ 0 h 3059299"/>
              <a:gd name="connsiteX15" fmla="*/ 7783665 w 11446566"/>
              <a:gd name="connsiteY15" fmla="*/ 0 h 3059299"/>
              <a:gd name="connsiteX16" fmla="*/ 8012596 w 11446566"/>
              <a:gd name="connsiteY16" fmla="*/ 0 h 3059299"/>
              <a:gd name="connsiteX17" fmla="*/ 8813856 w 11446566"/>
              <a:gd name="connsiteY17" fmla="*/ 0 h 3059299"/>
              <a:gd name="connsiteX18" fmla="*/ 9042787 w 11446566"/>
              <a:gd name="connsiteY18" fmla="*/ 0 h 3059299"/>
              <a:gd name="connsiteX19" fmla="*/ 9500650 w 11446566"/>
              <a:gd name="connsiteY19" fmla="*/ 0 h 3059299"/>
              <a:gd name="connsiteX20" fmla="*/ 9729581 w 11446566"/>
              <a:gd name="connsiteY20" fmla="*/ 0 h 3059299"/>
              <a:gd name="connsiteX21" fmla="*/ 10530841 w 11446566"/>
              <a:gd name="connsiteY21" fmla="*/ 0 h 3059299"/>
              <a:gd name="connsiteX22" fmla="*/ 10874238 w 11446566"/>
              <a:gd name="connsiteY22" fmla="*/ 0 h 3059299"/>
              <a:gd name="connsiteX23" fmla="*/ 11446566 w 11446566"/>
              <a:gd name="connsiteY23" fmla="*/ 0 h 3059299"/>
              <a:gd name="connsiteX24" fmla="*/ 11446566 w 11446566"/>
              <a:gd name="connsiteY24" fmla="*/ 448697 h 3059299"/>
              <a:gd name="connsiteX25" fmla="*/ 11446566 w 11446566"/>
              <a:gd name="connsiteY25" fmla="*/ 927987 h 3059299"/>
              <a:gd name="connsiteX26" fmla="*/ 11446566 w 11446566"/>
              <a:gd name="connsiteY26" fmla="*/ 1407278 h 3059299"/>
              <a:gd name="connsiteX27" fmla="*/ 11446566 w 11446566"/>
              <a:gd name="connsiteY27" fmla="*/ 1947754 h 3059299"/>
              <a:gd name="connsiteX28" fmla="*/ 11446566 w 11446566"/>
              <a:gd name="connsiteY28" fmla="*/ 2427044 h 3059299"/>
              <a:gd name="connsiteX29" fmla="*/ 11446566 w 11446566"/>
              <a:gd name="connsiteY29" fmla="*/ 3059299 h 3059299"/>
              <a:gd name="connsiteX30" fmla="*/ 10759772 w 11446566"/>
              <a:gd name="connsiteY30" fmla="*/ 3059299 h 3059299"/>
              <a:gd name="connsiteX31" fmla="*/ 10530841 w 11446566"/>
              <a:gd name="connsiteY31" fmla="*/ 3059299 h 3059299"/>
              <a:gd name="connsiteX32" fmla="*/ 9729581 w 11446566"/>
              <a:gd name="connsiteY32" fmla="*/ 3059299 h 3059299"/>
              <a:gd name="connsiteX33" fmla="*/ 9386184 w 11446566"/>
              <a:gd name="connsiteY33" fmla="*/ 3059299 h 3059299"/>
              <a:gd name="connsiteX34" fmla="*/ 9157253 w 11446566"/>
              <a:gd name="connsiteY34" fmla="*/ 3059299 h 3059299"/>
              <a:gd name="connsiteX35" fmla="*/ 8699390 w 11446566"/>
              <a:gd name="connsiteY35" fmla="*/ 3059299 h 3059299"/>
              <a:gd name="connsiteX36" fmla="*/ 8127062 w 11446566"/>
              <a:gd name="connsiteY36" fmla="*/ 3059299 h 3059299"/>
              <a:gd name="connsiteX37" fmla="*/ 7898131 w 11446566"/>
              <a:gd name="connsiteY37" fmla="*/ 3059299 h 3059299"/>
              <a:gd name="connsiteX38" fmla="*/ 7440268 w 11446566"/>
              <a:gd name="connsiteY38" fmla="*/ 3059299 h 3059299"/>
              <a:gd name="connsiteX39" fmla="*/ 6982405 w 11446566"/>
              <a:gd name="connsiteY39" fmla="*/ 3059299 h 3059299"/>
              <a:gd name="connsiteX40" fmla="*/ 6410077 w 11446566"/>
              <a:gd name="connsiteY40" fmla="*/ 3059299 h 3059299"/>
              <a:gd name="connsiteX41" fmla="*/ 6066680 w 11446566"/>
              <a:gd name="connsiteY41" fmla="*/ 3059299 h 3059299"/>
              <a:gd name="connsiteX42" fmla="*/ 5608817 w 11446566"/>
              <a:gd name="connsiteY42" fmla="*/ 3059299 h 3059299"/>
              <a:gd name="connsiteX43" fmla="*/ 5036489 w 11446566"/>
              <a:gd name="connsiteY43" fmla="*/ 3059299 h 3059299"/>
              <a:gd name="connsiteX44" fmla="*/ 4464161 w 11446566"/>
              <a:gd name="connsiteY44" fmla="*/ 3059299 h 3059299"/>
              <a:gd name="connsiteX45" fmla="*/ 3891832 w 11446566"/>
              <a:gd name="connsiteY45" fmla="*/ 3059299 h 3059299"/>
              <a:gd name="connsiteX46" fmla="*/ 3662901 w 11446566"/>
              <a:gd name="connsiteY46" fmla="*/ 3059299 h 3059299"/>
              <a:gd name="connsiteX47" fmla="*/ 3090573 w 11446566"/>
              <a:gd name="connsiteY47" fmla="*/ 3059299 h 3059299"/>
              <a:gd name="connsiteX48" fmla="*/ 2518245 w 11446566"/>
              <a:gd name="connsiteY48" fmla="*/ 3059299 h 3059299"/>
              <a:gd name="connsiteX49" fmla="*/ 2060382 w 11446566"/>
              <a:gd name="connsiteY49" fmla="*/ 3059299 h 3059299"/>
              <a:gd name="connsiteX50" fmla="*/ 1831451 w 11446566"/>
              <a:gd name="connsiteY50" fmla="*/ 3059299 h 3059299"/>
              <a:gd name="connsiteX51" fmla="*/ 1488054 w 11446566"/>
              <a:gd name="connsiteY51" fmla="*/ 3059299 h 3059299"/>
              <a:gd name="connsiteX52" fmla="*/ 1259122 w 11446566"/>
              <a:gd name="connsiteY52" fmla="*/ 3059299 h 3059299"/>
              <a:gd name="connsiteX53" fmla="*/ 686794 w 11446566"/>
              <a:gd name="connsiteY53" fmla="*/ 3059299 h 3059299"/>
              <a:gd name="connsiteX54" fmla="*/ 0 w 11446566"/>
              <a:gd name="connsiteY54" fmla="*/ 3059299 h 3059299"/>
              <a:gd name="connsiteX55" fmla="*/ 0 w 11446566"/>
              <a:gd name="connsiteY55" fmla="*/ 2518823 h 3059299"/>
              <a:gd name="connsiteX56" fmla="*/ 0 w 11446566"/>
              <a:gd name="connsiteY56" fmla="*/ 2070126 h 3059299"/>
              <a:gd name="connsiteX57" fmla="*/ 0 w 11446566"/>
              <a:gd name="connsiteY57" fmla="*/ 1499057 h 3059299"/>
              <a:gd name="connsiteX58" fmla="*/ 0 w 11446566"/>
              <a:gd name="connsiteY58" fmla="*/ 958580 h 3059299"/>
              <a:gd name="connsiteX59" fmla="*/ 0 w 11446566"/>
              <a:gd name="connsiteY59" fmla="*/ 509883 h 3059299"/>
              <a:gd name="connsiteX60" fmla="*/ 0 w 11446566"/>
              <a:gd name="connsiteY60" fmla="*/ 0 h 3059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</a:cxnLst>
            <a:rect l="l" t="t" r="r" b="b"/>
            <a:pathLst>
              <a:path w="11446566" h="3059299" extrusionOk="0">
                <a:moveTo>
                  <a:pt x="0" y="0"/>
                </a:moveTo>
                <a:cubicBezTo>
                  <a:pt x="156844" y="-2074"/>
                  <a:pt x="438394" y="30625"/>
                  <a:pt x="572328" y="0"/>
                </a:cubicBezTo>
                <a:cubicBezTo>
                  <a:pt x="706262" y="-30625"/>
                  <a:pt x="999336" y="24735"/>
                  <a:pt x="1144657" y="0"/>
                </a:cubicBezTo>
                <a:cubicBezTo>
                  <a:pt x="1289978" y="-24735"/>
                  <a:pt x="1558885" y="34682"/>
                  <a:pt x="1716985" y="0"/>
                </a:cubicBezTo>
                <a:cubicBezTo>
                  <a:pt x="1875085" y="-34682"/>
                  <a:pt x="2154021" y="56015"/>
                  <a:pt x="2289313" y="0"/>
                </a:cubicBezTo>
                <a:cubicBezTo>
                  <a:pt x="2424605" y="-56015"/>
                  <a:pt x="2436928" y="21986"/>
                  <a:pt x="2518245" y="0"/>
                </a:cubicBezTo>
                <a:cubicBezTo>
                  <a:pt x="2599562" y="-21986"/>
                  <a:pt x="2948033" y="52192"/>
                  <a:pt x="3090573" y="0"/>
                </a:cubicBezTo>
                <a:cubicBezTo>
                  <a:pt x="3233113" y="-52192"/>
                  <a:pt x="3536765" y="33753"/>
                  <a:pt x="3662901" y="0"/>
                </a:cubicBezTo>
                <a:cubicBezTo>
                  <a:pt x="3789037" y="-33753"/>
                  <a:pt x="3953214" y="22156"/>
                  <a:pt x="4120764" y="0"/>
                </a:cubicBezTo>
                <a:cubicBezTo>
                  <a:pt x="4288314" y="-22156"/>
                  <a:pt x="4364240" y="10704"/>
                  <a:pt x="4578626" y="0"/>
                </a:cubicBezTo>
                <a:cubicBezTo>
                  <a:pt x="4793012" y="-10704"/>
                  <a:pt x="5027956" y="30674"/>
                  <a:pt x="5150955" y="0"/>
                </a:cubicBezTo>
                <a:cubicBezTo>
                  <a:pt x="5273954" y="-30674"/>
                  <a:pt x="5684031" y="58297"/>
                  <a:pt x="5837749" y="0"/>
                </a:cubicBezTo>
                <a:cubicBezTo>
                  <a:pt x="5991467" y="-58297"/>
                  <a:pt x="6409212" y="32882"/>
                  <a:pt x="6639008" y="0"/>
                </a:cubicBezTo>
                <a:cubicBezTo>
                  <a:pt x="6868804" y="-32882"/>
                  <a:pt x="6922112" y="18395"/>
                  <a:pt x="7096871" y="0"/>
                </a:cubicBezTo>
                <a:cubicBezTo>
                  <a:pt x="7271630" y="-18395"/>
                  <a:pt x="7231285" y="12784"/>
                  <a:pt x="7325802" y="0"/>
                </a:cubicBezTo>
                <a:cubicBezTo>
                  <a:pt x="7420319" y="-12784"/>
                  <a:pt x="7630334" y="13785"/>
                  <a:pt x="7783665" y="0"/>
                </a:cubicBezTo>
                <a:cubicBezTo>
                  <a:pt x="7936996" y="-13785"/>
                  <a:pt x="7933243" y="2553"/>
                  <a:pt x="8012596" y="0"/>
                </a:cubicBezTo>
                <a:cubicBezTo>
                  <a:pt x="8091949" y="-2553"/>
                  <a:pt x="8592274" y="40595"/>
                  <a:pt x="8813856" y="0"/>
                </a:cubicBezTo>
                <a:cubicBezTo>
                  <a:pt x="9035438" y="-40595"/>
                  <a:pt x="8996584" y="19331"/>
                  <a:pt x="9042787" y="0"/>
                </a:cubicBezTo>
                <a:cubicBezTo>
                  <a:pt x="9088990" y="-19331"/>
                  <a:pt x="9370974" y="52528"/>
                  <a:pt x="9500650" y="0"/>
                </a:cubicBezTo>
                <a:cubicBezTo>
                  <a:pt x="9630326" y="-52528"/>
                  <a:pt x="9639238" y="2625"/>
                  <a:pt x="9729581" y="0"/>
                </a:cubicBezTo>
                <a:cubicBezTo>
                  <a:pt x="9819924" y="-2625"/>
                  <a:pt x="10167720" y="53080"/>
                  <a:pt x="10530841" y="0"/>
                </a:cubicBezTo>
                <a:cubicBezTo>
                  <a:pt x="10893962" y="-53080"/>
                  <a:pt x="10737869" y="39036"/>
                  <a:pt x="10874238" y="0"/>
                </a:cubicBezTo>
                <a:cubicBezTo>
                  <a:pt x="11010607" y="-39036"/>
                  <a:pt x="11291557" y="38449"/>
                  <a:pt x="11446566" y="0"/>
                </a:cubicBezTo>
                <a:cubicBezTo>
                  <a:pt x="11477604" y="113482"/>
                  <a:pt x="11427557" y="283392"/>
                  <a:pt x="11446566" y="448697"/>
                </a:cubicBezTo>
                <a:cubicBezTo>
                  <a:pt x="11465575" y="614002"/>
                  <a:pt x="11410378" y="829016"/>
                  <a:pt x="11446566" y="927987"/>
                </a:cubicBezTo>
                <a:cubicBezTo>
                  <a:pt x="11482754" y="1026958"/>
                  <a:pt x="11399020" y="1231501"/>
                  <a:pt x="11446566" y="1407278"/>
                </a:cubicBezTo>
                <a:cubicBezTo>
                  <a:pt x="11494112" y="1583055"/>
                  <a:pt x="11430654" y="1808821"/>
                  <a:pt x="11446566" y="1947754"/>
                </a:cubicBezTo>
                <a:cubicBezTo>
                  <a:pt x="11462478" y="2086687"/>
                  <a:pt x="11418877" y="2236746"/>
                  <a:pt x="11446566" y="2427044"/>
                </a:cubicBezTo>
                <a:cubicBezTo>
                  <a:pt x="11474255" y="2617342"/>
                  <a:pt x="11374523" y="2918941"/>
                  <a:pt x="11446566" y="3059299"/>
                </a:cubicBezTo>
                <a:cubicBezTo>
                  <a:pt x="11199242" y="3071870"/>
                  <a:pt x="11050821" y="3034852"/>
                  <a:pt x="10759772" y="3059299"/>
                </a:cubicBezTo>
                <a:cubicBezTo>
                  <a:pt x="10468723" y="3083746"/>
                  <a:pt x="10600028" y="3052944"/>
                  <a:pt x="10530841" y="3059299"/>
                </a:cubicBezTo>
                <a:cubicBezTo>
                  <a:pt x="10461654" y="3065654"/>
                  <a:pt x="10099704" y="2990768"/>
                  <a:pt x="9729581" y="3059299"/>
                </a:cubicBezTo>
                <a:cubicBezTo>
                  <a:pt x="9359458" y="3127830"/>
                  <a:pt x="9542738" y="3037681"/>
                  <a:pt x="9386184" y="3059299"/>
                </a:cubicBezTo>
                <a:cubicBezTo>
                  <a:pt x="9229630" y="3080917"/>
                  <a:pt x="9236615" y="3056786"/>
                  <a:pt x="9157253" y="3059299"/>
                </a:cubicBezTo>
                <a:cubicBezTo>
                  <a:pt x="9077891" y="3061812"/>
                  <a:pt x="8822632" y="3041106"/>
                  <a:pt x="8699390" y="3059299"/>
                </a:cubicBezTo>
                <a:cubicBezTo>
                  <a:pt x="8576148" y="3077492"/>
                  <a:pt x="8270687" y="3013592"/>
                  <a:pt x="8127062" y="3059299"/>
                </a:cubicBezTo>
                <a:cubicBezTo>
                  <a:pt x="7983437" y="3105006"/>
                  <a:pt x="7992385" y="3038091"/>
                  <a:pt x="7898131" y="3059299"/>
                </a:cubicBezTo>
                <a:cubicBezTo>
                  <a:pt x="7803877" y="3080507"/>
                  <a:pt x="7572523" y="3050020"/>
                  <a:pt x="7440268" y="3059299"/>
                </a:cubicBezTo>
                <a:cubicBezTo>
                  <a:pt x="7308013" y="3068578"/>
                  <a:pt x="7192412" y="3040032"/>
                  <a:pt x="6982405" y="3059299"/>
                </a:cubicBezTo>
                <a:cubicBezTo>
                  <a:pt x="6772398" y="3078566"/>
                  <a:pt x="6615531" y="3000594"/>
                  <a:pt x="6410077" y="3059299"/>
                </a:cubicBezTo>
                <a:cubicBezTo>
                  <a:pt x="6204623" y="3118004"/>
                  <a:pt x="6150065" y="3028481"/>
                  <a:pt x="6066680" y="3059299"/>
                </a:cubicBezTo>
                <a:cubicBezTo>
                  <a:pt x="5983295" y="3090117"/>
                  <a:pt x="5810431" y="3037860"/>
                  <a:pt x="5608817" y="3059299"/>
                </a:cubicBezTo>
                <a:cubicBezTo>
                  <a:pt x="5407203" y="3080738"/>
                  <a:pt x="5206669" y="3037326"/>
                  <a:pt x="5036489" y="3059299"/>
                </a:cubicBezTo>
                <a:cubicBezTo>
                  <a:pt x="4866309" y="3081272"/>
                  <a:pt x="4674621" y="3006653"/>
                  <a:pt x="4464161" y="3059299"/>
                </a:cubicBezTo>
                <a:cubicBezTo>
                  <a:pt x="4253701" y="3111945"/>
                  <a:pt x="4089507" y="3029748"/>
                  <a:pt x="3891832" y="3059299"/>
                </a:cubicBezTo>
                <a:cubicBezTo>
                  <a:pt x="3694157" y="3088850"/>
                  <a:pt x="3776426" y="3055629"/>
                  <a:pt x="3662901" y="3059299"/>
                </a:cubicBezTo>
                <a:cubicBezTo>
                  <a:pt x="3549376" y="3062969"/>
                  <a:pt x="3243254" y="3047152"/>
                  <a:pt x="3090573" y="3059299"/>
                </a:cubicBezTo>
                <a:cubicBezTo>
                  <a:pt x="2937892" y="3071446"/>
                  <a:pt x="2705094" y="3019536"/>
                  <a:pt x="2518245" y="3059299"/>
                </a:cubicBezTo>
                <a:cubicBezTo>
                  <a:pt x="2331396" y="3099062"/>
                  <a:pt x="2251709" y="3055078"/>
                  <a:pt x="2060382" y="3059299"/>
                </a:cubicBezTo>
                <a:cubicBezTo>
                  <a:pt x="1869055" y="3063520"/>
                  <a:pt x="1898841" y="3058748"/>
                  <a:pt x="1831451" y="3059299"/>
                </a:cubicBezTo>
                <a:cubicBezTo>
                  <a:pt x="1764061" y="3059850"/>
                  <a:pt x="1582150" y="3032087"/>
                  <a:pt x="1488054" y="3059299"/>
                </a:cubicBezTo>
                <a:cubicBezTo>
                  <a:pt x="1393958" y="3086511"/>
                  <a:pt x="1321110" y="3058856"/>
                  <a:pt x="1259122" y="3059299"/>
                </a:cubicBezTo>
                <a:cubicBezTo>
                  <a:pt x="1197134" y="3059742"/>
                  <a:pt x="872548" y="3019335"/>
                  <a:pt x="686794" y="3059299"/>
                </a:cubicBezTo>
                <a:cubicBezTo>
                  <a:pt x="501040" y="3099263"/>
                  <a:pt x="269351" y="3037377"/>
                  <a:pt x="0" y="3059299"/>
                </a:cubicBezTo>
                <a:cubicBezTo>
                  <a:pt x="-61089" y="2883065"/>
                  <a:pt x="39553" y="2785203"/>
                  <a:pt x="0" y="2518823"/>
                </a:cubicBezTo>
                <a:cubicBezTo>
                  <a:pt x="-39553" y="2252443"/>
                  <a:pt x="47525" y="2252716"/>
                  <a:pt x="0" y="2070126"/>
                </a:cubicBezTo>
                <a:cubicBezTo>
                  <a:pt x="-47525" y="1887536"/>
                  <a:pt x="67101" y="1691656"/>
                  <a:pt x="0" y="1499057"/>
                </a:cubicBezTo>
                <a:cubicBezTo>
                  <a:pt x="-67101" y="1306458"/>
                  <a:pt x="48024" y="1122174"/>
                  <a:pt x="0" y="958580"/>
                </a:cubicBezTo>
                <a:cubicBezTo>
                  <a:pt x="-48024" y="794986"/>
                  <a:pt x="39038" y="634334"/>
                  <a:pt x="0" y="509883"/>
                </a:cubicBezTo>
                <a:cubicBezTo>
                  <a:pt x="-39038" y="385432"/>
                  <a:pt x="5191" y="173846"/>
                  <a:pt x="0" y="0"/>
                </a:cubicBezTo>
                <a:close/>
              </a:path>
            </a:pathLst>
          </a:cu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en-GB" sz="3200" b="1" dirty="0">
                <a:solidFill>
                  <a:schemeClr val="accent1"/>
                </a:solidFill>
              </a:rPr>
              <a:t>a</a:t>
            </a:r>
            <a:r>
              <a:rPr lang="en-GB" sz="3200" dirty="0"/>
              <a:t> </a:t>
            </a:r>
            <a:r>
              <a:rPr lang="en-GB" sz="3200" b="1" dirty="0">
                <a:solidFill>
                  <a:schemeClr val="accent1">
                    <a:lumMod val="75000"/>
                  </a:schemeClr>
                </a:solidFill>
              </a:rPr>
              <a:t>Wherever they go</a:t>
            </a:r>
            <a:r>
              <a:rPr lang="en-GB" sz="3200" dirty="0"/>
              <a:t>, animals find towns and cities in their way.</a:t>
            </a:r>
            <a:endParaRPr lang="en-GB" sz="3200" dirty="0"/>
          </a:p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en-GB" sz="3200" b="1" dirty="0">
                <a:solidFill>
                  <a:schemeClr val="accent1"/>
                </a:solidFill>
              </a:rPr>
              <a:t>b</a:t>
            </a:r>
            <a:r>
              <a:rPr lang="en-GB" sz="3200" dirty="0"/>
              <a:t> Animals always find towns and cities in their way as they go.</a:t>
            </a:r>
            <a:endParaRPr lang="en-GB" sz="3200" dirty="0"/>
          </a:p>
          <a:p>
            <a:pPr>
              <a:lnSpc>
                <a:spcPct val="90000"/>
              </a:lnSpc>
              <a:spcBef>
                <a:spcPts val="1200"/>
              </a:spcBef>
            </a:pPr>
            <a:r>
              <a:rPr lang="en-GB" sz="3200" b="1" dirty="0">
                <a:solidFill>
                  <a:schemeClr val="accent1"/>
                </a:solidFill>
              </a:rPr>
              <a:t>c</a:t>
            </a:r>
            <a:r>
              <a:rPr lang="en-GB" sz="3200" dirty="0"/>
              <a:t> </a:t>
            </a:r>
            <a:r>
              <a:rPr lang="en-GB" sz="3200" b="1" dirty="0">
                <a:solidFill>
                  <a:schemeClr val="accent1">
                    <a:lumMod val="75000"/>
                  </a:schemeClr>
                </a:solidFill>
              </a:rPr>
              <a:t>No matter how many crimes he committed</a:t>
            </a:r>
            <a:r>
              <a:rPr lang="en-GB" sz="3200" dirty="0"/>
              <a:t>, the police were powerless to arrest him.</a:t>
            </a:r>
            <a:endParaRPr lang="en-GB" sz="3200" dirty="0"/>
          </a:p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en-GB" sz="3200" b="1" dirty="0">
                <a:solidFill>
                  <a:schemeClr val="accent1"/>
                </a:solidFill>
              </a:rPr>
              <a:t>d</a:t>
            </a:r>
            <a:r>
              <a:rPr lang="en-GB" sz="3200" dirty="0"/>
              <a:t> Even though he committed many crimes, the police were powerless to arrest him.</a:t>
            </a:r>
            <a:endParaRPr lang="en-GB" sz="3200" dirty="0"/>
          </a:p>
        </p:txBody>
      </p:sp>
      <p:cxnSp>
        <p:nvCxnSpPr>
          <p:cNvPr id="6" name="直接连接符 5"/>
          <p:cNvCxnSpPr/>
          <p:nvPr/>
        </p:nvCxnSpPr>
        <p:spPr>
          <a:xfrm>
            <a:off x="616225" y="2080557"/>
            <a:ext cx="11128735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内容占位符 9"/>
          <p:cNvSpPr txBox="1"/>
          <p:nvPr/>
        </p:nvSpPr>
        <p:spPr>
          <a:xfrm>
            <a:off x="10259736" y="188753"/>
            <a:ext cx="1932264" cy="533487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楷体" panose="02010609060101010101" pitchFamily="49" charset="-122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楷体" panose="02010609060101010101" pitchFamily="49" charset="-122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楷体" panose="02010609060101010101" pitchFamily="49" charset="-122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楷体" panose="02010609060101010101" pitchFamily="49" charset="-122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楷体" panose="02010609060101010101" pitchFamily="49" charset="-122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altLang="zh-CN" b="1" dirty="0">
                <a:solidFill>
                  <a:schemeClr val="bg1"/>
                </a:solidFill>
              </a:rPr>
              <a:t>Activity 1</a:t>
            </a:r>
            <a:endParaRPr lang="zh-CN" altLang="en-US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Adverbial clauses with </a:t>
            </a:r>
            <a:r>
              <a:rPr lang="en-GB" i="1" dirty="0"/>
              <a:t>-ever </a:t>
            </a:r>
            <a:r>
              <a:rPr lang="en-GB" dirty="0"/>
              <a:t>and </a:t>
            </a:r>
            <a:r>
              <a:rPr lang="en-GB" i="1" dirty="0"/>
              <a:t>no matter</a:t>
            </a:r>
            <a:endParaRPr lang="en-GB" i="1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27056" y="4186316"/>
            <a:ext cx="11446566" cy="2479258"/>
          </a:xfrm>
        </p:spPr>
        <p:txBody>
          <a:bodyPr>
            <a:no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en-GB" sz="3200" b="1" dirty="0">
                <a:solidFill>
                  <a:schemeClr val="accent1"/>
                </a:solidFill>
              </a:rPr>
              <a:t>3</a:t>
            </a:r>
            <a:r>
              <a:rPr lang="en-GB" sz="3200" dirty="0"/>
              <a:t> What other words can be combined with -ever and no matter to form adverbial clauses?</a:t>
            </a:r>
            <a:endParaRPr lang="en-GB" sz="3200" dirty="0"/>
          </a:p>
          <a:p>
            <a:pPr>
              <a:spcBef>
                <a:spcPts val="600"/>
              </a:spcBef>
            </a:pPr>
            <a:r>
              <a:rPr lang="en-GB" sz="3000" i="1" dirty="0"/>
              <a:t>-ever</a:t>
            </a:r>
            <a:r>
              <a:rPr lang="en-GB" sz="3000" dirty="0"/>
              <a:t>: </a:t>
            </a:r>
            <a:r>
              <a:rPr lang="en-GB" sz="3000" b="1" dirty="0">
                <a:solidFill>
                  <a:srgbClr val="C00000"/>
                </a:solidFill>
              </a:rPr>
              <a:t>whoever, whomever, whatever, whichever, whenever, however</a:t>
            </a:r>
            <a:endParaRPr lang="en-GB" sz="3000" b="1" dirty="0">
              <a:solidFill>
                <a:srgbClr val="C00000"/>
              </a:solidFill>
            </a:endParaRPr>
          </a:p>
          <a:p>
            <a:pPr>
              <a:spcBef>
                <a:spcPts val="600"/>
              </a:spcBef>
            </a:pPr>
            <a:r>
              <a:rPr lang="en-GB" sz="3000" i="1" dirty="0"/>
              <a:t>no matter</a:t>
            </a:r>
            <a:r>
              <a:rPr lang="en-GB" sz="3000" dirty="0"/>
              <a:t>: </a:t>
            </a:r>
            <a:r>
              <a:rPr lang="en-GB" sz="3000" b="1" dirty="0">
                <a:solidFill>
                  <a:srgbClr val="C00000"/>
                </a:solidFill>
              </a:rPr>
              <a:t>no matter who/whom/what/which/when/where/ whether/if/how, etc.</a:t>
            </a:r>
            <a:endParaRPr lang="en-GB" sz="3000" b="1" dirty="0">
              <a:solidFill>
                <a:srgbClr val="C00000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27056" y="993913"/>
            <a:ext cx="11446566" cy="3059299"/>
          </a:xfrm>
          <a:custGeom>
            <a:avLst/>
            <a:gdLst>
              <a:gd name="connsiteX0" fmla="*/ 0 w 11446566"/>
              <a:gd name="connsiteY0" fmla="*/ 0 h 3059299"/>
              <a:gd name="connsiteX1" fmla="*/ 572328 w 11446566"/>
              <a:gd name="connsiteY1" fmla="*/ 0 h 3059299"/>
              <a:gd name="connsiteX2" fmla="*/ 1144657 w 11446566"/>
              <a:gd name="connsiteY2" fmla="*/ 0 h 3059299"/>
              <a:gd name="connsiteX3" fmla="*/ 1716985 w 11446566"/>
              <a:gd name="connsiteY3" fmla="*/ 0 h 3059299"/>
              <a:gd name="connsiteX4" fmla="*/ 2289313 w 11446566"/>
              <a:gd name="connsiteY4" fmla="*/ 0 h 3059299"/>
              <a:gd name="connsiteX5" fmla="*/ 2518245 w 11446566"/>
              <a:gd name="connsiteY5" fmla="*/ 0 h 3059299"/>
              <a:gd name="connsiteX6" fmla="*/ 3090573 w 11446566"/>
              <a:gd name="connsiteY6" fmla="*/ 0 h 3059299"/>
              <a:gd name="connsiteX7" fmla="*/ 3662901 w 11446566"/>
              <a:gd name="connsiteY7" fmla="*/ 0 h 3059299"/>
              <a:gd name="connsiteX8" fmla="*/ 4120764 w 11446566"/>
              <a:gd name="connsiteY8" fmla="*/ 0 h 3059299"/>
              <a:gd name="connsiteX9" fmla="*/ 4578626 w 11446566"/>
              <a:gd name="connsiteY9" fmla="*/ 0 h 3059299"/>
              <a:gd name="connsiteX10" fmla="*/ 5150955 w 11446566"/>
              <a:gd name="connsiteY10" fmla="*/ 0 h 3059299"/>
              <a:gd name="connsiteX11" fmla="*/ 5837749 w 11446566"/>
              <a:gd name="connsiteY11" fmla="*/ 0 h 3059299"/>
              <a:gd name="connsiteX12" fmla="*/ 6639008 w 11446566"/>
              <a:gd name="connsiteY12" fmla="*/ 0 h 3059299"/>
              <a:gd name="connsiteX13" fmla="*/ 7096871 w 11446566"/>
              <a:gd name="connsiteY13" fmla="*/ 0 h 3059299"/>
              <a:gd name="connsiteX14" fmla="*/ 7325802 w 11446566"/>
              <a:gd name="connsiteY14" fmla="*/ 0 h 3059299"/>
              <a:gd name="connsiteX15" fmla="*/ 7783665 w 11446566"/>
              <a:gd name="connsiteY15" fmla="*/ 0 h 3059299"/>
              <a:gd name="connsiteX16" fmla="*/ 8012596 w 11446566"/>
              <a:gd name="connsiteY16" fmla="*/ 0 h 3059299"/>
              <a:gd name="connsiteX17" fmla="*/ 8813856 w 11446566"/>
              <a:gd name="connsiteY17" fmla="*/ 0 h 3059299"/>
              <a:gd name="connsiteX18" fmla="*/ 9042787 w 11446566"/>
              <a:gd name="connsiteY18" fmla="*/ 0 h 3059299"/>
              <a:gd name="connsiteX19" fmla="*/ 9500650 w 11446566"/>
              <a:gd name="connsiteY19" fmla="*/ 0 h 3059299"/>
              <a:gd name="connsiteX20" fmla="*/ 9729581 w 11446566"/>
              <a:gd name="connsiteY20" fmla="*/ 0 h 3059299"/>
              <a:gd name="connsiteX21" fmla="*/ 10530841 w 11446566"/>
              <a:gd name="connsiteY21" fmla="*/ 0 h 3059299"/>
              <a:gd name="connsiteX22" fmla="*/ 10874238 w 11446566"/>
              <a:gd name="connsiteY22" fmla="*/ 0 h 3059299"/>
              <a:gd name="connsiteX23" fmla="*/ 11446566 w 11446566"/>
              <a:gd name="connsiteY23" fmla="*/ 0 h 3059299"/>
              <a:gd name="connsiteX24" fmla="*/ 11446566 w 11446566"/>
              <a:gd name="connsiteY24" fmla="*/ 448697 h 3059299"/>
              <a:gd name="connsiteX25" fmla="*/ 11446566 w 11446566"/>
              <a:gd name="connsiteY25" fmla="*/ 927987 h 3059299"/>
              <a:gd name="connsiteX26" fmla="*/ 11446566 w 11446566"/>
              <a:gd name="connsiteY26" fmla="*/ 1407278 h 3059299"/>
              <a:gd name="connsiteX27" fmla="*/ 11446566 w 11446566"/>
              <a:gd name="connsiteY27" fmla="*/ 1947754 h 3059299"/>
              <a:gd name="connsiteX28" fmla="*/ 11446566 w 11446566"/>
              <a:gd name="connsiteY28" fmla="*/ 2427044 h 3059299"/>
              <a:gd name="connsiteX29" fmla="*/ 11446566 w 11446566"/>
              <a:gd name="connsiteY29" fmla="*/ 3059299 h 3059299"/>
              <a:gd name="connsiteX30" fmla="*/ 10759772 w 11446566"/>
              <a:gd name="connsiteY30" fmla="*/ 3059299 h 3059299"/>
              <a:gd name="connsiteX31" fmla="*/ 10530841 w 11446566"/>
              <a:gd name="connsiteY31" fmla="*/ 3059299 h 3059299"/>
              <a:gd name="connsiteX32" fmla="*/ 9729581 w 11446566"/>
              <a:gd name="connsiteY32" fmla="*/ 3059299 h 3059299"/>
              <a:gd name="connsiteX33" fmla="*/ 9386184 w 11446566"/>
              <a:gd name="connsiteY33" fmla="*/ 3059299 h 3059299"/>
              <a:gd name="connsiteX34" fmla="*/ 9157253 w 11446566"/>
              <a:gd name="connsiteY34" fmla="*/ 3059299 h 3059299"/>
              <a:gd name="connsiteX35" fmla="*/ 8699390 w 11446566"/>
              <a:gd name="connsiteY35" fmla="*/ 3059299 h 3059299"/>
              <a:gd name="connsiteX36" fmla="*/ 8127062 w 11446566"/>
              <a:gd name="connsiteY36" fmla="*/ 3059299 h 3059299"/>
              <a:gd name="connsiteX37" fmla="*/ 7898131 w 11446566"/>
              <a:gd name="connsiteY37" fmla="*/ 3059299 h 3059299"/>
              <a:gd name="connsiteX38" fmla="*/ 7440268 w 11446566"/>
              <a:gd name="connsiteY38" fmla="*/ 3059299 h 3059299"/>
              <a:gd name="connsiteX39" fmla="*/ 6982405 w 11446566"/>
              <a:gd name="connsiteY39" fmla="*/ 3059299 h 3059299"/>
              <a:gd name="connsiteX40" fmla="*/ 6410077 w 11446566"/>
              <a:gd name="connsiteY40" fmla="*/ 3059299 h 3059299"/>
              <a:gd name="connsiteX41" fmla="*/ 6066680 w 11446566"/>
              <a:gd name="connsiteY41" fmla="*/ 3059299 h 3059299"/>
              <a:gd name="connsiteX42" fmla="*/ 5608817 w 11446566"/>
              <a:gd name="connsiteY42" fmla="*/ 3059299 h 3059299"/>
              <a:gd name="connsiteX43" fmla="*/ 5036489 w 11446566"/>
              <a:gd name="connsiteY43" fmla="*/ 3059299 h 3059299"/>
              <a:gd name="connsiteX44" fmla="*/ 4464161 w 11446566"/>
              <a:gd name="connsiteY44" fmla="*/ 3059299 h 3059299"/>
              <a:gd name="connsiteX45" fmla="*/ 3891832 w 11446566"/>
              <a:gd name="connsiteY45" fmla="*/ 3059299 h 3059299"/>
              <a:gd name="connsiteX46" fmla="*/ 3662901 w 11446566"/>
              <a:gd name="connsiteY46" fmla="*/ 3059299 h 3059299"/>
              <a:gd name="connsiteX47" fmla="*/ 3090573 w 11446566"/>
              <a:gd name="connsiteY47" fmla="*/ 3059299 h 3059299"/>
              <a:gd name="connsiteX48" fmla="*/ 2518245 w 11446566"/>
              <a:gd name="connsiteY48" fmla="*/ 3059299 h 3059299"/>
              <a:gd name="connsiteX49" fmla="*/ 2060382 w 11446566"/>
              <a:gd name="connsiteY49" fmla="*/ 3059299 h 3059299"/>
              <a:gd name="connsiteX50" fmla="*/ 1831451 w 11446566"/>
              <a:gd name="connsiteY50" fmla="*/ 3059299 h 3059299"/>
              <a:gd name="connsiteX51" fmla="*/ 1488054 w 11446566"/>
              <a:gd name="connsiteY51" fmla="*/ 3059299 h 3059299"/>
              <a:gd name="connsiteX52" fmla="*/ 1259122 w 11446566"/>
              <a:gd name="connsiteY52" fmla="*/ 3059299 h 3059299"/>
              <a:gd name="connsiteX53" fmla="*/ 686794 w 11446566"/>
              <a:gd name="connsiteY53" fmla="*/ 3059299 h 3059299"/>
              <a:gd name="connsiteX54" fmla="*/ 0 w 11446566"/>
              <a:gd name="connsiteY54" fmla="*/ 3059299 h 3059299"/>
              <a:gd name="connsiteX55" fmla="*/ 0 w 11446566"/>
              <a:gd name="connsiteY55" fmla="*/ 2518823 h 3059299"/>
              <a:gd name="connsiteX56" fmla="*/ 0 w 11446566"/>
              <a:gd name="connsiteY56" fmla="*/ 2070126 h 3059299"/>
              <a:gd name="connsiteX57" fmla="*/ 0 w 11446566"/>
              <a:gd name="connsiteY57" fmla="*/ 1499057 h 3059299"/>
              <a:gd name="connsiteX58" fmla="*/ 0 w 11446566"/>
              <a:gd name="connsiteY58" fmla="*/ 958580 h 3059299"/>
              <a:gd name="connsiteX59" fmla="*/ 0 w 11446566"/>
              <a:gd name="connsiteY59" fmla="*/ 509883 h 3059299"/>
              <a:gd name="connsiteX60" fmla="*/ 0 w 11446566"/>
              <a:gd name="connsiteY60" fmla="*/ 0 h 3059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</a:cxnLst>
            <a:rect l="l" t="t" r="r" b="b"/>
            <a:pathLst>
              <a:path w="11446566" h="3059299" extrusionOk="0">
                <a:moveTo>
                  <a:pt x="0" y="0"/>
                </a:moveTo>
                <a:cubicBezTo>
                  <a:pt x="156844" y="-2074"/>
                  <a:pt x="438394" y="30625"/>
                  <a:pt x="572328" y="0"/>
                </a:cubicBezTo>
                <a:cubicBezTo>
                  <a:pt x="706262" y="-30625"/>
                  <a:pt x="999336" y="24735"/>
                  <a:pt x="1144657" y="0"/>
                </a:cubicBezTo>
                <a:cubicBezTo>
                  <a:pt x="1289978" y="-24735"/>
                  <a:pt x="1558885" y="34682"/>
                  <a:pt x="1716985" y="0"/>
                </a:cubicBezTo>
                <a:cubicBezTo>
                  <a:pt x="1875085" y="-34682"/>
                  <a:pt x="2154021" y="56015"/>
                  <a:pt x="2289313" y="0"/>
                </a:cubicBezTo>
                <a:cubicBezTo>
                  <a:pt x="2424605" y="-56015"/>
                  <a:pt x="2436928" y="21986"/>
                  <a:pt x="2518245" y="0"/>
                </a:cubicBezTo>
                <a:cubicBezTo>
                  <a:pt x="2599562" y="-21986"/>
                  <a:pt x="2948033" y="52192"/>
                  <a:pt x="3090573" y="0"/>
                </a:cubicBezTo>
                <a:cubicBezTo>
                  <a:pt x="3233113" y="-52192"/>
                  <a:pt x="3536765" y="33753"/>
                  <a:pt x="3662901" y="0"/>
                </a:cubicBezTo>
                <a:cubicBezTo>
                  <a:pt x="3789037" y="-33753"/>
                  <a:pt x="3953214" y="22156"/>
                  <a:pt x="4120764" y="0"/>
                </a:cubicBezTo>
                <a:cubicBezTo>
                  <a:pt x="4288314" y="-22156"/>
                  <a:pt x="4364240" y="10704"/>
                  <a:pt x="4578626" y="0"/>
                </a:cubicBezTo>
                <a:cubicBezTo>
                  <a:pt x="4793012" y="-10704"/>
                  <a:pt x="5027956" y="30674"/>
                  <a:pt x="5150955" y="0"/>
                </a:cubicBezTo>
                <a:cubicBezTo>
                  <a:pt x="5273954" y="-30674"/>
                  <a:pt x="5684031" y="58297"/>
                  <a:pt x="5837749" y="0"/>
                </a:cubicBezTo>
                <a:cubicBezTo>
                  <a:pt x="5991467" y="-58297"/>
                  <a:pt x="6409212" y="32882"/>
                  <a:pt x="6639008" y="0"/>
                </a:cubicBezTo>
                <a:cubicBezTo>
                  <a:pt x="6868804" y="-32882"/>
                  <a:pt x="6922112" y="18395"/>
                  <a:pt x="7096871" y="0"/>
                </a:cubicBezTo>
                <a:cubicBezTo>
                  <a:pt x="7271630" y="-18395"/>
                  <a:pt x="7231285" y="12784"/>
                  <a:pt x="7325802" y="0"/>
                </a:cubicBezTo>
                <a:cubicBezTo>
                  <a:pt x="7420319" y="-12784"/>
                  <a:pt x="7630334" y="13785"/>
                  <a:pt x="7783665" y="0"/>
                </a:cubicBezTo>
                <a:cubicBezTo>
                  <a:pt x="7936996" y="-13785"/>
                  <a:pt x="7933243" y="2553"/>
                  <a:pt x="8012596" y="0"/>
                </a:cubicBezTo>
                <a:cubicBezTo>
                  <a:pt x="8091949" y="-2553"/>
                  <a:pt x="8592274" y="40595"/>
                  <a:pt x="8813856" y="0"/>
                </a:cubicBezTo>
                <a:cubicBezTo>
                  <a:pt x="9035438" y="-40595"/>
                  <a:pt x="8996584" y="19331"/>
                  <a:pt x="9042787" y="0"/>
                </a:cubicBezTo>
                <a:cubicBezTo>
                  <a:pt x="9088990" y="-19331"/>
                  <a:pt x="9370974" y="52528"/>
                  <a:pt x="9500650" y="0"/>
                </a:cubicBezTo>
                <a:cubicBezTo>
                  <a:pt x="9630326" y="-52528"/>
                  <a:pt x="9639238" y="2625"/>
                  <a:pt x="9729581" y="0"/>
                </a:cubicBezTo>
                <a:cubicBezTo>
                  <a:pt x="9819924" y="-2625"/>
                  <a:pt x="10167720" y="53080"/>
                  <a:pt x="10530841" y="0"/>
                </a:cubicBezTo>
                <a:cubicBezTo>
                  <a:pt x="10893962" y="-53080"/>
                  <a:pt x="10737869" y="39036"/>
                  <a:pt x="10874238" y="0"/>
                </a:cubicBezTo>
                <a:cubicBezTo>
                  <a:pt x="11010607" y="-39036"/>
                  <a:pt x="11291557" y="38449"/>
                  <a:pt x="11446566" y="0"/>
                </a:cubicBezTo>
                <a:cubicBezTo>
                  <a:pt x="11477604" y="113482"/>
                  <a:pt x="11427557" y="283392"/>
                  <a:pt x="11446566" y="448697"/>
                </a:cubicBezTo>
                <a:cubicBezTo>
                  <a:pt x="11465575" y="614002"/>
                  <a:pt x="11410378" y="829016"/>
                  <a:pt x="11446566" y="927987"/>
                </a:cubicBezTo>
                <a:cubicBezTo>
                  <a:pt x="11482754" y="1026958"/>
                  <a:pt x="11399020" y="1231501"/>
                  <a:pt x="11446566" y="1407278"/>
                </a:cubicBezTo>
                <a:cubicBezTo>
                  <a:pt x="11494112" y="1583055"/>
                  <a:pt x="11430654" y="1808821"/>
                  <a:pt x="11446566" y="1947754"/>
                </a:cubicBezTo>
                <a:cubicBezTo>
                  <a:pt x="11462478" y="2086687"/>
                  <a:pt x="11418877" y="2236746"/>
                  <a:pt x="11446566" y="2427044"/>
                </a:cubicBezTo>
                <a:cubicBezTo>
                  <a:pt x="11474255" y="2617342"/>
                  <a:pt x="11374523" y="2918941"/>
                  <a:pt x="11446566" y="3059299"/>
                </a:cubicBezTo>
                <a:cubicBezTo>
                  <a:pt x="11199242" y="3071870"/>
                  <a:pt x="11050821" y="3034852"/>
                  <a:pt x="10759772" y="3059299"/>
                </a:cubicBezTo>
                <a:cubicBezTo>
                  <a:pt x="10468723" y="3083746"/>
                  <a:pt x="10600028" y="3052944"/>
                  <a:pt x="10530841" y="3059299"/>
                </a:cubicBezTo>
                <a:cubicBezTo>
                  <a:pt x="10461654" y="3065654"/>
                  <a:pt x="10099704" y="2990768"/>
                  <a:pt x="9729581" y="3059299"/>
                </a:cubicBezTo>
                <a:cubicBezTo>
                  <a:pt x="9359458" y="3127830"/>
                  <a:pt x="9542738" y="3037681"/>
                  <a:pt x="9386184" y="3059299"/>
                </a:cubicBezTo>
                <a:cubicBezTo>
                  <a:pt x="9229630" y="3080917"/>
                  <a:pt x="9236615" y="3056786"/>
                  <a:pt x="9157253" y="3059299"/>
                </a:cubicBezTo>
                <a:cubicBezTo>
                  <a:pt x="9077891" y="3061812"/>
                  <a:pt x="8822632" y="3041106"/>
                  <a:pt x="8699390" y="3059299"/>
                </a:cubicBezTo>
                <a:cubicBezTo>
                  <a:pt x="8576148" y="3077492"/>
                  <a:pt x="8270687" y="3013592"/>
                  <a:pt x="8127062" y="3059299"/>
                </a:cubicBezTo>
                <a:cubicBezTo>
                  <a:pt x="7983437" y="3105006"/>
                  <a:pt x="7992385" y="3038091"/>
                  <a:pt x="7898131" y="3059299"/>
                </a:cubicBezTo>
                <a:cubicBezTo>
                  <a:pt x="7803877" y="3080507"/>
                  <a:pt x="7572523" y="3050020"/>
                  <a:pt x="7440268" y="3059299"/>
                </a:cubicBezTo>
                <a:cubicBezTo>
                  <a:pt x="7308013" y="3068578"/>
                  <a:pt x="7192412" y="3040032"/>
                  <a:pt x="6982405" y="3059299"/>
                </a:cubicBezTo>
                <a:cubicBezTo>
                  <a:pt x="6772398" y="3078566"/>
                  <a:pt x="6615531" y="3000594"/>
                  <a:pt x="6410077" y="3059299"/>
                </a:cubicBezTo>
                <a:cubicBezTo>
                  <a:pt x="6204623" y="3118004"/>
                  <a:pt x="6150065" y="3028481"/>
                  <a:pt x="6066680" y="3059299"/>
                </a:cubicBezTo>
                <a:cubicBezTo>
                  <a:pt x="5983295" y="3090117"/>
                  <a:pt x="5810431" y="3037860"/>
                  <a:pt x="5608817" y="3059299"/>
                </a:cubicBezTo>
                <a:cubicBezTo>
                  <a:pt x="5407203" y="3080738"/>
                  <a:pt x="5206669" y="3037326"/>
                  <a:pt x="5036489" y="3059299"/>
                </a:cubicBezTo>
                <a:cubicBezTo>
                  <a:pt x="4866309" y="3081272"/>
                  <a:pt x="4674621" y="3006653"/>
                  <a:pt x="4464161" y="3059299"/>
                </a:cubicBezTo>
                <a:cubicBezTo>
                  <a:pt x="4253701" y="3111945"/>
                  <a:pt x="4089507" y="3029748"/>
                  <a:pt x="3891832" y="3059299"/>
                </a:cubicBezTo>
                <a:cubicBezTo>
                  <a:pt x="3694157" y="3088850"/>
                  <a:pt x="3776426" y="3055629"/>
                  <a:pt x="3662901" y="3059299"/>
                </a:cubicBezTo>
                <a:cubicBezTo>
                  <a:pt x="3549376" y="3062969"/>
                  <a:pt x="3243254" y="3047152"/>
                  <a:pt x="3090573" y="3059299"/>
                </a:cubicBezTo>
                <a:cubicBezTo>
                  <a:pt x="2937892" y="3071446"/>
                  <a:pt x="2705094" y="3019536"/>
                  <a:pt x="2518245" y="3059299"/>
                </a:cubicBezTo>
                <a:cubicBezTo>
                  <a:pt x="2331396" y="3099062"/>
                  <a:pt x="2251709" y="3055078"/>
                  <a:pt x="2060382" y="3059299"/>
                </a:cubicBezTo>
                <a:cubicBezTo>
                  <a:pt x="1869055" y="3063520"/>
                  <a:pt x="1898841" y="3058748"/>
                  <a:pt x="1831451" y="3059299"/>
                </a:cubicBezTo>
                <a:cubicBezTo>
                  <a:pt x="1764061" y="3059850"/>
                  <a:pt x="1582150" y="3032087"/>
                  <a:pt x="1488054" y="3059299"/>
                </a:cubicBezTo>
                <a:cubicBezTo>
                  <a:pt x="1393958" y="3086511"/>
                  <a:pt x="1321110" y="3058856"/>
                  <a:pt x="1259122" y="3059299"/>
                </a:cubicBezTo>
                <a:cubicBezTo>
                  <a:pt x="1197134" y="3059742"/>
                  <a:pt x="872548" y="3019335"/>
                  <a:pt x="686794" y="3059299"/>
                </a:cubicBezTo>
                <a:cubicBezTo>
                  <a:pt x="501040" y="3099263"/>
                  <a:pt x="269351" y="3037377"/>
                  <a:pt x="0" y="3059299"/>
                </a:cubicBezTo>
                <a:cubicBezTo>
                  <a:pt x="-61089" y="2883065"/>
                  <a:pt x="39553" y="2785203"/>
                  <a:pt x="0" y="2518823"/>
                </a:cubicBezTo>
                <a:cubicBezTo>
                  <a:pt x="-39553" y="2252443"/>
                  <a:pt x="47525" y="2252716"/>
                  <a:pt x="0" y="2070126"/>
                </a:cubicBezTo>
                <a:cubicBezTo>
                  <a:pt x="-47525" y="1887536"/>
                  <a:pt x="67101" y="1691656"/>
                  <a:pt x="0" y="1499057"/>
                </a:cubicBezTo>
                <a:cubicBezTo>
                  <a:pt x="-67101" y="1306458"/>
                  <a:pt x="48024" y="1122174"/>
                  <a:pt x="0" y="958580"/>
                </a:cubicBezTo>
                <a:cubicBezTo>
                  <a:pt x="-48024" y="794986"/>
                  <a:pt x="39038" y="634334"/>
                  <a:pt x="0" y="509883"/>
                </a:cubicBezTo>
                <a:cubicBezTo>
                  <a:pt x="-39038" y="385432"/>
                  <a:pt x="5191" y="173846"/>
                  <a:pt x="0" y="0"/>
                </a:cubicBezTo>
                <a:close/>
              </a:path>
            </a:pathLst>
          </a:cu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en-GB" sz="3200" b="1" dirty="0">
                <a:solidFill>
                  <a:schemeClr val="accent1"/>
                </a:solidFill>
              </a:rPr>
              <a:t>a</a:t>
            </a:r>
            <a:r>
              <a:rPr lang="en-GB" sz="3200" dirty="0"/>
              <a:t> </a:t>
            </a:r>
            <a:r>
              <a:rPr lang="en-GB" sz="3200" b="1" dirty="0">
                <a:solidFill>
                  <a:schemeClr val="accent1">
                    <a:lumMod val="75000"/>
                  </a:schemeClr>
                </a:solidFill>
              </a:rPr>
              <a:t>Wherever they go</a:t>
            </a:r>
            <a:r>
              <a:rPr lang="en-GB" sz="3200" dirty="0"/>
              <a:t>, animals find towns and cities in their way.</a:t>
            </a:r>
            <a:endParaRPr lang="en-GB" sz="3200" dirty="0"/>
          </a:p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en-GB" sz="3200" b="1" dirty="0">
                <a:solidFill>
                  <a:schemeClr val="accent1"/>
                </a:solidFill>
              </a:rPr>
              <a:t>b</a:t>
            </a:r>
            <a:r>
              <a:rPr lang="en-GB" sz="3200" dirty="0"/>
              <a:t> Animals always find towns and cities in their way as they go.</a:t>
            </a:r>
            <a:endParaRPr lang="en-GB" sz="3200" dirty="0"/>
          </a:p>
          <a:p>
            <a:pPr>
              <a:lnSpc>
                <a:spcPct val="90000"/>
              </a:lnSpc>
              <a:spcBef>
                <a:spcPts val="1200"/>
              </a:spcBef>
            </a:pPr>
            <a:r>
              <a:rPr lang="en-GB" sz="3200" b="1" dirty="0">
                <a:solidFill>
                  <a:schemeClr val="accent1"/>
                </a:solidFill>
              </a:rPr>
              <a:t>c</a:t>
            </a:r>
            <a:r>
              <a:rPr lang="en-GB" sz="3200" dirty="0"/>
              <a:t> </a:t>
            </a:r>
            <a:r>
              <a:rPr lang="en-GB" sz="3200" b="1" dirty="0">
                <a:solidFill>
                  <a:schemeClr val="accent1">
                    <a:lumMod val="75000"/>
                  </a:schemeClr>
                </a:solidFill>
              </a:rPr>
              <a:t>No matter how many crimes he committed</a:t>
            </a:r>
            <a:r>
              <a:rPr lang="en-GB" sz="3200" dirty="0"/>
              <a:t>, the police were powerless to arrest him.</a:t>
            </a:r>
            <a:endParaRPr lang="en-GB" sz="3200" dirty="0"/>
          </a:p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en-GB" sz="3200" b="1" dirty="0">
                <a:solidFill>
                  <a:schemeClr val="accent1"/>
                </a:solidFill>
              </a:rPr>
              <a:t>d</a:t>
            </a:r>
            <a:r>
              <a:rPr lang="en-GB" sz="3200" dirty="0"/>
              <a:t> Even though he committed many crimes, the police were powerless to arrest him.</a:t>
            </a:r>
            <a:endParaRPr lang="en-GB" sz="3200" dirty="0"/>
          </a:p>
        </p:txBody>
      </p:sp>
      <p:cxnSp>
        <p:nvCxnSpPr>
          <p:cNvPr id="6" name="直接连接符 5"/>
          <p:cNvCxnSpPr/>
          <p:nvPr/>
        </p:nvCxnSpPr>
        <p:spPr>
          <a:xfrm>
            <a:off x="616225" y="2080557"/>
            <a:ext cx="11128735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内容占位符 9"/>
          <p:cNvSpPr txBox="1"/>
          <p:nvPr/>
        </p:nvSpPr>
        <p:spPr>
          <a:xfrm>
            <a:off x="10259736" y="188753"/>
            <a:ext cx="1932264" cy="533487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楷体" panose="02010609060101010101" pitchFamily="49" charset="-122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楷体" panose="02010609060101010101" pitchFamily="49" charset="-122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楷体" panose="02010609060101010101" pitchFamily="49" charset="-122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楷体" panose="02010609060101010101" pitchFamily="49" charset="-122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楷体" panose="02010609060101010101" pitchFamily="49" charset="-122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altLang="zh-CN" b="1" dirty="0">
                <a:solidFill>
                  <a:schemeClr val="bg1"/>
                </a:solidFill>
              </a:rPr>
              <a:t>Activity 1</a:t>
            </a:r>
            <a:endParaRPr lang="zh-CN" altLang="en-US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Adverbial clauses with </a:t>
            </a:r>
            <a:r>
              <a:rPr lang="en-GB" i="1" dirty="0"/>
              <a:t>-ever </a:t>
            </a:r>
            <a:r>
              <a:rPr lang="en-GB" dirty="0"/>
              <a:t>and </a:t>
            </a:r>
            <a:r>
              <a:rPr lang="en-GB" i="1" dirty="0"/>
              <a:t>no matter</a:t>
            </a:r>
            <a:endParaRPr lang="en-GB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27056" y="993913"/>
            <a:ext cx="11673504" cy="5742781"/>
          </a:xfrm>
        </p:spPr>
        <p:txBody>
          <a:bodyPr>
            <a:no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en-GB" sz="3200" dirty="0"/>
              <a:t>Now look for more examples in the reading passage and summarise their uses in your own words.</a:t>
            </a:r>
            <a:endParaRPr lang="en-GB" sz="3200" dirty="0"/>
          </a:p>
          <a:p>
            <a:pPr>
              <a:spcBef>
                <a:spcPts val="600"/>
              </a:spcBef>
            </a:pPr>
            <a:r>
              <a:rPr lang="en-GB" b="1" dirty="0">
                <a:solidFill>
                  <a:schemeClr val="accent1">
                    <a:lumMod val="75000"/>
                  </a:schemeClr>
                </a:solidFill>
              </a:rPr>
              <a:t>However they adapt to our ways of urban living</a:t>
            </a:r>
            <a:r>
              <a:rPr lang="en-GB" dirty="0"/>
              <a:t>, it’s important that we get a better understanding of…</a:t>
            </a:r>
            <a:endParaRPr lang="en-GB" dirty="0"/>
          </a:p>
          <a:p>
            <a:pPr>
              <a:spcBef>
                <a:spcPts val="600"/>
              </a:spcBef>
            </a:pPr>
            <a:r>
              <a:rPr lang="en-GB" b="1" dirty="0">
                <a:solidFill>
                  <a:schemeClr val="accent1">
                    <a:lumMod val="75000"/>
                  </a:schemeClr>
                </a:solidFill>
              </a:rPr>
              <a:t>However true this is</a:t>
            </a:r>
            <a:r>
              <a:rPr lang="en-GB" dirty="0"/>
              <a:t>, we also need to consider that some of these so-called “urban animals” have never moved at all – it’s we humans who have moved into their territory.</a:t>
            </a:r>
            <a:endParaRPr lang="en-GB" dirty="0"/>
          </a:p>
          <a:p>
            <a:pPr>
              <a:spcBef>
                <a:spcPts val="600"/>
              </a:spcBef>
            </a:pPr>
            <a:r>
              <a:rPr lang="en-GB" b="1" dirty="0">
                <a:solidFill>
                  <a:schemeClr val="accent1">
                    <a:lumMod val="75000"/>
                  </a:schemeClr>
                </a:solidFill>
              </a:rPr>
              <a:t>Whatever the reasons behind these species entering our cities</a:t>
            </a:r>
            <a:r>
              <a:rPr lang="en-GB" dirty="0"/>
              <a:t>, one thing is…</a:t>
            </a:r>
            <a:endParaRPr lang="en-GB" dirty="0"/>
          </a:p>
          <a:p>
            <a:pPr marL="0" indent="0">
              <a:spcBef>
                <a:spcPts val="600"/>
              </a:spcBef>
              <a:buNone/>
            </a:pPr>
            <a:r>
              <a:rPr lang="zh-CN" altLang="en-US" sz="3200" b="1" dirty="0">
                <a:solidFill>
                  <a:srgbClr val="C00000"/>
                </a:solidFill>
              </a:rPr>
              <a:t>疑问词 </a:t>
            </a:r>
            <a:r>
              <a:rPr lang="en-US" altLang="zh-CN" sz="3200" b="1" dirty="0">
                <a:solidFill>
                  <a:srgbClr val="C00000"/>
                </a:solidFill>
              </a:rPr>
              <a:t>+ </a:t>
            </a:r>
            <a:r>
              <a:rPr lang="en-GB" sz="3200" b="1" dirty="0">
                <a:solidFill>
                  <a:srgbClr val="C00000"/>
                </a:solidFill>
              </a:rPr>
              <a:t>ever </a:t>
            </a:r>
            <a:r>
              <a:rPr lang="zh-CN" altLang="en-US" sz="3200" b="1" dirty="0">
                <a:solidFill>
                  <a:srgbClr val="C00000"/>
                </a:solidFill>
              </a:rPr>
              <a:t>和 </a:t>
            </a:r>
            <a:r>
              <a:rPr lang="en-GB" sz="3200" b="1" dirty="0">
                <a:solidFill>
                  <a:srgbClr val="C00000"/>
                </a:solidFill>
              </a:rPr>
              <a:t>no matter + </a:t>
            </a:r>
            <a:r>
              <a:rPr lang="zh-CN" altLang="en-US" sz="3200" b="1" dirty="0">
                <a:solidFill>
                  <a:srgbClr val="C00000"/>
                </a:solidFill>
              </a:rPr>
              <a:t>疑问词引导的状语从句</a:t>
            </a:r>
            <a:endParaRPr lang="zh-CN" altLang="en-US" sz="3200" b="1" dirty="0">
              <a:solidFill>
                <a:srgbClr val="C00000"/>
              </a:solidFill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zh-CN" altLang="en-US" sz="3200" dirty="0"/>
              <a:t>二者的语义相同，都意为“无论</a:t>
            </a:r>
            <a:r>
              <a:rPr lang="en-US" altLang="zh-CN" sz="3200" dirty="0"/>
              <a:t>……, </a:t>
            </a:r>
            <a:r>
              <a:rPr lang="zh-CN" altLang="en-US" sz="3200" dirty="0"/>
              <a:t>不管</a:t>
            </a:r>
            <a:r>
              <a:rPr lang="en-US" altLang="zh-CN" sz="3200" dirty="0"/>
              <a:t>……</a:t>
            </a:r>
            <a:r>
              <a:rPr lang="zh-CN" altLang="en-US" sz="3200" dirty="0"/>
              <a:t>”，均可引导让步状语从句，在句子中起强调、加强语气的作用。</a:t>
            </a:r>
            <a:endParaRPr lang="zh-CN" altLang="en-US" sz="3200" dirty="0"/>
          </a:p>
        </p:txBody>
      </p:sp>
      <p:sp>
        <p:nvSpPr>
          <p:cNvPr id="5" name="文本框 4"/>
          <p:cNvSpPr txBox="1"/>
          <p:nvPr/>
        </p:nvSpPr>
        <p:spPr>
          <a:xfrm>
            <a:off x="427056" y="5984111"/>
            <a:ext cx="8432800" cy="584775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楷体" panose="02010609060101010101" pitchFamily="49" charset="-122"/>
                <a:cs typeface="Arial" panose="020B0604020202020204" pitchFamily="34" charset="0"/>
              </a:rPr>
              <a:t>“</a:t>
            </a:r>
            <a:r>
              <a:rPr kumimoji="0" lang="zh-CN" altLang="en-US" sz="3200" b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楷体" panose="02010609060101010101" pitchFamily="49" charset="-122"/>
                <a:cs typeface="Arial" panose="020B0604020202020204" pitchFamily="34" charset="0"/>
              </a:rPr>
              <a:t>疑问词 </a:t>
            </a:r>
            <a:r>
              <a:rPr kumimoji="0" lang="en-US" altLang="zh-CN" sz="3200" b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楷体" panose="02010609060101010101" pitchFamily="49" charset="-122"/>
                <a:cs typeface="Arial" panose="020B0604020202020204" pitchFamily="34" charset="0"/>
              </a:rPr>
              <a:t>+ </a:t>
            </a:r>
            <a:r>
              <a:rPr kumimoji="0" lang="en-GB" sz="3200" b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楷体" panose="02010609060101010101" pitchFamily="49" charset="-122"/>
                <a:cs typeface="Arial" panose="020B0604020202020204" pitchFamily="34" charset="0"/>
              </a:rPr>
              <a:t>ever</a:t>
            </a:r>
            <a:r>
              <a:rPr kumimoji="0" lang="zh-CN" altLang="en-US" sz="3200" b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楷体" panose="02010609060101010101" pitchFamily="49" charset="-122"/>
                <a:cs typeface="Arial" panose="020B0604020202020204" pitchFamily="34" charset="0"/>
              </a:rPr>
              <a:t>”</a:t>
            </a:r>
            <a:r>
              <a:rPr kumimoji="0" lang="en-GB" sz="3200" b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楷体" panose="02010609060101010101" pitchFamily="49" charset="-122"/>
                <a:cs typeface="Arial" panose="020B0604020202020204" pitchFamily="34" charset="0"/>
              </a:rPr>
              <a:t>=</a:t>
            </a:r>
            <a:r>
              <a:rPr kumimoji="0" lang="zh-CN" altLang="en-US" sz="3200" b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楷体" panose="02010609060101010101" pitchFamily="49" charset="-122"/>
                <a:cs typeface="Arial" panose="020B0604020202020204" pitchFamily="34" charset="0"/>
              </a:rPr>
              <a:t>“</a:t>
            </a:r>
            <a:r>
              <a:rPr kumimoji="0" lang="en-GB" sz="3200" b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楷体" panose="02010609060101010101" pitchFamily="49" charset="-122"/>
                <a:cs typeface="Arial" panose="020B0604020202020204" pitchFamily="34" charset="0"/>
              </a:rPr>
              <a:t>no matter + 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楷体" panose="02010609060101010101" pitchFamily="49" charset="-122"/>
                <a:cs typeface="Arial" panose="020B0604020202020204" pitchFamily="34" charset="0"/>
              </a:rPr>
              <a:t>疑问词”么？</a:t>
            </a:r>
            <a:endParaRPr lang="en-GB" b="1" dirty="0">
              <a:solidFill>
                <a:srgbClr val="C00000"/>
              </a:solidFill>
            </a:endParaRPr>
          </a:p>
        </p:txBody>
      </p:sp>
      <p:sp>
        <p:nvSpPr>
          <p:cNvPr id="6" name="内容占位符 9"/>
          <p:cNvSpPr txBox="1"/>
          <p:nvPr/>
        </p:nvSpPr>
        <p:spPr>
          <a:xfrm>
            <a:off x="10259736" y="188753"/>
            <a:ext cx="1932264" cy="533487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楷体" panose="02010609060101010101" pitchFamily="49" charset="-122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楷体" panose="02010609060101010101" pitchFamily="49" charset="-122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楷体" panose="02010609060101010101" pitchFamily="49" charset="-122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楷体" panose="02010609060101010101" pitchFamily="49" charset="-122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楷体" panose="02010609060101010101" pitchFamily="49" charset="-122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altLang="zh-CN" b="1" dirty="0">
                <a:solidFill>
                  <a:schemeClr val="bg1"/>
                </a:solidFill>
              </a:rPr>
              <a:t>Activity 2</a:t>
            </a:r>
            <a:endParaRPr lang="zh-CN" altLang="en-US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疑问词 </a:t>
            </a:r>
            <a:r>
              <a:rPr lang="en-US" altLang="zh-CN" dirty="0"/>
              <a:t>+ </a:t>
            </a:r>
            <a:r>
              <a:rPr lang="en-GB" i="1" dirty="0"/>
              <a:t>ever</a:t>
            </a:r>
            <a:r>
              <a:rPr lang="en-GB" dirty="0"/>
              <a:t> </a:t>
            </a:r>
            <a:r>
              <a:rPr lang="zh-CN" altLang="en-US" dirty="0"/>
              <a:t>和</a:t>
            </a:r>
            <a:r>
              <a:rPr lang="zh-CN" altLang="en-US" i="1" dirty="0"/>
              <a:t> </a:t>
            </a:r>
            <a:r>
              <a:rPr lang="en-GB" i="1" dirty="0"/>
              <a:t>no matter </a:t>
            </a:r>
            <a:r>
              <a:rPr lang="en-GB" dirty="0"/>
              <a:t>+ </a:t>
            </a:r>
            <a:r>
              <a:rPr lang="zh-CN" altLang="en-US" dirty="0"/>
              <a:t>疑问词引导的状语从句</a:t>
            </a:r>
            <a:endParaRPr lang="en-GB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27056" y="993913"/>
            <a:ext cx="11446566" cy="5620247"/>
          </a:xfrm>
        </p:spPr>
        <p:txBody>
          <a:bodyPr>
            <a:no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en-GB" sz="3200" b="1" dirty="0">
                <a:solidFill>
                  <a:schemeClr val="accent1"/>
                </a:solidFill>
              </a:rPr>
              <a:t>1 </a:t>
            </a:r>
            <a:r>
              <a:rPr lang="zh-CN" altLang="en-US" sz="3200" dirty="0"/>
              <a:t>“疑问词 </a:t>
            </a:r>
            <a:r>
              <a:rPr lang="en-US" altLang="zh-CN" sz="3200" dirty="0"/>
              <a:t>+ -ever</a:t>
            </a:r>
            <a:r>
              <a:rPr lang="zh-CN" altLang="en-US" sz="3200" dirty="0"/>
              <a:t>”和“</a:t>
            </a:r>
            <a:r>
              <a:rPr lang="en-GB" sz="3200" dirty="0"/>
              <a:t>no matter + </a:t>
            </a:r>
            <a:r>
              <a:rPr lang="zh-CN" altLang="en-US" sz="3200" dirty="0"/>
              <a:t>疑问词”</a:t>
            </a:r>
            <a:r>
              <a:rPr lang="zh-CN" altLang="en-US" sz="3200" b="1" dirty="0">
                <a:solidFill>
                  <a:schemeClr val="accent1">
                    <a:lumMod val="75000"/>
                  </a:schemeClr>
                </a:solidFill>
              </a:rPr>
              <a:t>引导让步状语从句时</a:t>
            </a:r>
            <a:r>
              <a:rPr lang="zh-CN" altLang="en-US" sz="3200" dirty="0"/>
              <a:t>，从句可以位于主句</a:t>
            </a:r>
            <a:r>
              <a:rPr lang="zh-CN" altLang="en-US" sz="3200" b="1" dirty="0">
                <a:solidFill>
                  <a:schemeClr val="accent1">
                    <a:lumMod val="75000"/>
                  </a:schemeClr>
                </a:solidFill>
              </a:rPr>
              <a:t>之前或之后</a:t>
            </a:r>
            <a:r>
              <a:rPr lang="zh-CN" altLang="en-US" sz="3200" dirty="0"/>
              <a:t>，且从句要用</a:t>
            </a:r>
            <a:r>
              <a:rPr lang="zh-CN" altLang="en-US" sz="3200" b="1" dirty="0">
                <a:solidFill>
                  <a:schemeClr val="accent1">
                    <a:lumMod val="75000"/>
                  </a:schemeClr>
                </a:solidFill>
              </a:rPr>
              <a:t>一般时来表将来</a:t>
            </a:r>
            <a:r>
              <a:rPr lang="zh-CN" altLang="en-US" sz="3200" dirty="0"/>
              <a:t>。</a:t>
            </a:r>
            <a:endParaRPr lang="zh-CN" altLang="en-US" sz="3200" dirty="0"/>
          </a:p>
          <a:p>
            <a:pPr>
              <a:spcBef>
                <a:spcPts val="600"/>
              </a:spcBef>
            </a:pPr>
            <a:r>
              <a:rPr lang="en-GB" sz="3200" b="1" dirty="0">
                <a:solidFill>
                  <a:srgbClr val="C00000"/>
                </a:solidFill>
              </a:rPr>
              <a:t>No matter how </a:t>
            </a:r>
            <a:r>
              <a:rPr lang="en-GB" sz="3200" dirty="0"/>
              <a:t>hard you try, loss is something you have to accept. </a:t>
            </a:r>
            <a:endParaRPr lang="en-GB" sz="3200" dirty="0"/>
          </a:p>
          <a:p>
            <a:pPr marL="0" indent="0">
              <a:spcBef>
                <a:spcPts val="600"/>
              </a:spcBef>
              <a:buNone/>
            </a:pPr>
            <a:r>
              <a:rPr lang="en-GB" sz="3200" dirty="0"/>
              <a:t>= </a:t>
            </a:r>
            <a:r>
              <a:rPr lang="en-GB" sz="3200" b="1" dirty="0">
                <a:solidFill>
                  <a:srgbClr val="C00000"/>
                </a:solidFill>
              </a:rPr>
              <a:t>However</a:t>
            </a:r>
            <a:r>
              <a:rPr lang="en-GB" sz="3200" dirty="0"/>
              <a:t> hard you try, loss is something you have to accept.</a:t>
            </a:r>
            <a:endParaRPr lang="en-GB" sz="3200" dirty="0"/>
          </a:p>
          <a:p>
            <a:pPr>
              <a:spcBef>
                <a:spcPts val="600"/>
              </a:spcBef>
            </a:pPr>
            <a:r>
              <a:rPr lang="en-US" altLang="zh-CN" sz="3200" b="1" dirty="0">
                <a:solidFill>
                  <a:srgbClr val="C00000"/>
                </a:solidFill>
              </a:rPr>
              <a:t>Whatever</a:t>
            </a:r>
            <a:r>
              <a:rPr lang="en-US" altLang="zh-CN" sz="3200" dirty="0"/>
              <a:t> happens, I’ll help you.</a:t>
            </a:r>
            <a:endParaRPr lang="en-US" altLang="zh-CN" sz="3200" dirty="0"/>
          </a:p>
          <a:p>
            <a:pPr marL="0" indent="0">
              <a:spcBef>
                <a:spcPts val="600"/>
              </a:spcBef>
              <a:buNone/>
            </a:pPr>
            <a:r>
              <a:rPr lang="en-US" sz="3200" dirty="0"/>
              <a:t>= </a:t>
            </a:r>
            <a:r>
              <a:rPr lang="en-US" sz="3200" b="1" dirty="0">
                <a:solidFill>
                  <a:srgbClr val="C00000"/>
                </a:solidFill>
              </a:rPr>
              <a:t>No matter what </a:t>
            </a:r>
            <a:r>
              <a:rPr lang="en-US" sz="3200" b="1" dirty="0">
                <a:solidFill>
                  <a:srgbClr val="0070C0"/>
                </a:solidFill>
              </a:rPr>
              <a:t>(happens)</a:t>
            </a:r>
            <a:r>
              <a:rPr lang="en-US" sz="3200" dirty="0"/>
              <a:t>, I’ll help you.</a:t>
            </a:r>
            <a:endParaRPr lang="en-US" sz="3200" dirty="0"/>
          </a:p>
          <a:p>
            <a:pPr>
              <a:spcBef>
                <a:spcPts val="600"/>
              </a:spcBef>
            </a:pPr>
            <a:r>
              <a:rPr lang="zh-CN" altLang="en-US" sz="3200" dirty="0"/>
              <a:t>无论什么代价，我们都必须救她。</a:t>
            </a:r>
            <a:endParaRPr lang="en-GB" altLang="zh-CN" sz="3200" dirty="0"/>
          </a:p>
          <a:p>
            <a:pPr marL="0" indent="0">
              <a:spcBef>
                <a:spcPts val="600"/>
              </a:spcBef>
              <a:buNone/>
            </a:pPr>
            <a:r>
              <a:rPr lang="en-GB" sz="3200" dirty="0"/>
              <a:t>   We must save her, </a:t>
            </a:r>
            <a:r>
              <a:rPr lang="en-GB" sz="3200" b="1" dirty="0">
                <a:solidFill>
                  <a:srgbClr val="C00000"/>
                </a:solidFill>
              </a:rPr>
              <a:t>whatever the cost </a:t>
            </a:r>
            <a:r>
              <a:rPr lang="en-GB" sz="3200" b="1" dirty="0">
                <a:solidFill>
                  <a:srgbClr val="0070C0"/>
                </a:solidFill>
              </a:rPr>
              <a:t>(is)</a:t>
            </a:r>
            <a:r>
              <a:rPr lang="en-GB" sz="3200" dirty="0"/>
              <a:t>.</a:t>
            </a:r>
            <a:endParaRPr lang="en-GB" sz="3200" dirty="0"/>
          </a:p>
          <a:p>
            <a:pPr marL="0" indent="0">
              <a:spcBef>
                <a:spcPts val="600"/>
              </a:spcBef>
              <a:buNone/>
            </a:pPr>
            <a:r>
              <a:rPr lang="zh-CN" altLang="en-US" sz="3200" b="1" dirty="0">
                <a:solidFill>
                  <a:srgbClr val="C00000"/>
                </a:solidFill>
              </a:rPr>
              <a:t>注意：二者一般不与</a:t>
            </a:r>
            <a:r>
              <a:rPr lang="en-GB" altLang="zh-CN" sz="3200" b="1" dirty="0">
                <a:solidFill>
                  <a:srgbClr val="C00000"/>
                </a:solidFill>
              </a:rPr>
              <a:t>why</a:t>
            </a:r>
            <a:r>
              <a:rPr lang="zh-CN" altLang="en-US" sz="3200" b="1" dirty="0">
                <a:solidFill>
                  <a:srgbClr val="C00000"/>
                </a:solidFill>
              </a:rPr>
              <a:t>连用。</a:t>
            </a:r>
            <a:endParaRPr lang="en-GB" altLang="zh-CN" sz="3200" b="1" dirty="0">
              <a:solidFill>
                <a:srgbClr val="C00000"/>
              </a:solidFill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en-US" altLang="zh-CN" sz="3200" b="1" dirty="0">
                <a:solidFill>
                  <a:srgbClr val="C00000"/>
                </a:solidFill>
              </a:rPr>
              <a:t>Whatever the reason</a:t>
            </a:r>
            <a:r>
              <a:rPr lang="en-US" altLang="zh-CN" sz="3200" dirty="0"/>
              <a:t>, you should </a:t>
            </a:r>
            <a:r>
              <a:rPr lang="en-GB" altLang="zh-CN" sz="3200" dirty="0"/>
              <a:t>apologise</a:t>
            </a:r>
            <a:r>
              <a:rPr lang="en-US" altLang="zh-CN" sz="3200" dirty="0"/>
              <a:t>.</a:t>
            </a:r>
            <a:endParaRPr lang="en-GB" sz="3200" dirty="0"/>
          </a:p>
        </p:txBody>
      </p:sp>
      <p:sp>
        <p:nvSpPr>
          <p:cNvPr id="4" name="文本框 3"/>
          <p:cNvSpPr txBox="1"/>
          <p:nvPr/>
        </p:nvSpPr>
        <p:spPr>
          <a:xfrm>
            <a:off x="1615440" y="1869440"/>
            <a:ext cx="53644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rgbClr val="C00000"/>
                </a:solidFill>
              </a:rPr>
              <a:t>从句的动词有时候可以省略。</a:t>
            </a:r>
            <a:endParaRPr lang="en-GB" sz="32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疑问词 </a:t>
            </a:r>
            <a:r>
              <a:rPr lang="en-US" altLang="zh-CN" dirty="0"/>
              <a:t>+ </a:t>
            </a:r>
            <a:r>
              <a:rPr lang="en-GB" i="1" dirty="0"/>
              <a:t>ever</a:t>
            </a:r>
            <a:r>
              <a:rPr lang="en-GB" dirty="0"/>
              <a:t> </a:t>
            </a:r>
            <a:r>
              <a:rPr lang="zh-CN" altLang="en-US" dirty="0"/>
              <a:t>和</a:t>
            </a:r>
            <a:r>
              <a:rPr lang="zh-CN" altLang="en-US" i="1" dirty="0"/>
              <a:t> </a:t>
            </a:r>
            <a:r>
              <a:rPr lang="en-GB" i="1" dirty="0"/>
              <a:t>no matter </a:t>
            </a:r>
            <a:r>
              <a:rPr lang="en-GB" dirty="0"/>
              <a:t>+ </a:t>
            </a:r>
            <a:r>
              <a:rPr lang="zh-CN" altLang="en-US" dirty="0"/>
              <a:t>疑问词引导的状语从句</a:t>
            </a:r>
            <a:endParaRPr lang="en-GB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27056" y="993913"/>
            <a:ext cx="11446566" cy="5569447"/>
          </a:xfrm>
        </p:spPr>
        <p:txBody>
          <a:bodyPr>
            <a:no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en-GB" sz="3200" b="1" dirty="0">
                <a:solidFill>
                  <a:schemeClr val="accent1"/>
                </a:solidFill>
              </a:rPr>
              <a:t>2</a:t>
            </a:r>
            <a:r>
              <a:rPr lang="en-GB" sz="3200" dirty="0"/>
              <a:t> </a:t>
            </a:r>
            <a:r>
              <a:rPr lang="zh-CN" altLang="en-US" sz="3200" b="1" dirty="0">
                <a:highlight>
                  <a:srgbClr val="FFFF00"/>
                </a:highlight>
              </a:rPr>
              <a:t>“疑问词 </a:t>
            </a:r>
            <a:r>
              <a:rPr lang="en-US" altLang="zh-CN" sz="3200" b="1" dirty="0">
                <a:highlight>
                  <a:srgbClr val="FFFF00"/>
                </a:highlight>
              </a:rPr>
              <a:t>+ </a:t>
            </a:r>
            <a:r>
              <a:rPr lang="en-GB" sz="3200" b="1" dirty="0">
                <a:highlight>
                  <a:srgbClr val="FFFF00"/>
                </a:highlight>
              </a:rPr>
              <a:t>ever</a:t>
            </a:r>
            <a:r>
              <a:rPr lang="zh-CN" altLang="en-US" sz="3200" b="1" dirty="0">
                <a:highlight>
                  <a:srgbClr val="FFFF00"/>
                </a:highlight>
              </a:rPr>
              <a:t>”</a:t>
            </a:r>
            <a:r>
              <a:rPr lang="zh-CN" altLang="en-US" sz="3200" dirty="0"/>
              <a:t>还可用来</a:t>
            </a:r>
            <a:r>
              <a:rPr lang="zh-CN" altLang="en-US" sz="3200" b="1" dirty="0">
                <a:solidFill>
                  <a:srgbClr val="C00000"/>
                </a:solidFill>
              </a:rPr>
              <a:t>引导主语从句、宾语从句或表语从句等名词性从句</a:t>
            </a:r>
            <a:r>
              <a:rPr lang="zh-CN" altLang="en-US" sz="3200" dirty="0"/>
              <a:t>，从句用陈述句语序。</a:t>
            </a:r>
            <a:endParaRPr lang="zh-CN" altLang="en-US" sz="3200" dirty="0"/>
          </a:p>
          <a:p>
            <a:pPr>
              <a:spcBef>
                <a:spcPts val="600"/>
              </a:spcBef>
            </a:pPr>
            <a:r>
              <a:rPr lang="zh-CN" altLang="en-US" sz="3200" dirty="0"/>
              <a:t>我将会承受生活给我的任何东西。</a:t>
            </a:r>
            <a:endParaRPr lang="zh-CN" altLang="en-US" sz="3200" dirty="0"/>
          </a:p>
          <a:p>
            <a:pPr marL="0" indent="0">
              <a:spcBef>
                <a:spcPts val="600"/>
              </a:spcBef>
              <a:buNone/>
            </a:pPr>
            <a:r>
              <a:rPr lang="en-GB" sz="3200" dirty="0"/>
              <a:t>   I will take </a:t>
            </a:r>
            <a:r>
              <a:rPr lang="en-GB" sz="3200" b="1" dirty="0">
                <a:solidFill>
                  <a:srgbClr val="0070C0"/>
                </a:solidFill>
              </a:rPr>
              <a:t>whatever life gives me</a:t>
            </a:r>
            <a:r>
              <a:rPr lang="en-GB" sz="3200" dirty="0"/>
              <a:t>.</a:t>
            </a:r>
            <a:endParaRPr lang="en-GB" sz="3200" dirty="0"/>
          </a:p>
          <a:p>
            <a:pPr>
              <a:spcBef>
                <a:spcPts val="600"/>
              </a:spcBef>
            </a:pPr>
            <a:r>
              <a:rPr lang="zh-CN" altLang="en-US" sz="3200" dirty="0"/>
              <a:t>无论谁违法都会受到惩罚。</a:t>
            </a:r>
            <a:endParaRPr lang="en-GB" altLang="zh-CN" sz="3200" dirty="0"/>
          </a:p>
          <a:p>
            <a:pPr marL="0" indent="0">
              <a:spcBef>
                <a:spcPts val="600"/>
              </a:spcBef>
              <a:buNone/>
            </a:pPr>
            <a:r>
              <a:rPr lang="en-US" altLang="zh-CN" sz="3200" dirty="0"/>
              <a:t>   </a:t>
            </a:r>
            <a:r>
              <a:rPr lang="en-US" altLang="zh-CN" sz="3200" b="1" dirty="0">
                <a:solidFill>
                  <a:srgbClr val="0070C0"/>
                </a:solidFill>
              </a:rPr>
              <a:t>Whoever breaks the law </a:t>
            </a:r>
            <a:r>
              <a:rPr lang="en-US" altLang="zh-CN" sz="3200" dirty="0"/>
              <a:t>will be punished.</a:t>
            </a:r>
            <a:endParaRPr lang="en-GB" sz="3200" dirty="0"/>
          </a:p>
        </p:txBody>
      </p:sp>
      <p:sp>
        <p:nvSpPr>
          <p:cNvPr id="6" name="文本框 5"/>
          <p:cNvSpPr txBox="1"/>
          <p:nvPr/>
        </p:nvSpPr>
        <p:spPr>
          <a:xfrm>
            <a:off x="427056" y="4073097"/>
            <a:ext cx="11446566" cy="2462213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GB" altLang="zh-CN" sz="3200" b="1" dirty="0">
                <a:solidFill>
                  <a:srgbClr val="C00000"/>
                </a:solidFill>
                <a:latin typeface="Calibri" panose="020F0502020204030204"/>
                <a:ea typeface="楷体" panose="02010609060101010101" pitchFamily="49" charset="-122"/>
                <a:cs typeface="Arial" panose="020B0604020202020204" pitchFamily="34" charset="0"/>
              </a:rPr>
              <a:t>Summary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楷体" panose="02010609060101010101" pitchFamily="49" charset="-122"/>
              <a:cs typeface="Arial" panose="020B0604020202020204" pitchFamily="34" charset="0"/>
            </a:endParaRPr>
          </a:p>
          <a:p>
            <a:pPr marL="360045" marR="0" lvl="0" indent="-360045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tx1"/>
              </a:buClr>
              <a:buSzTx/>
              <a:buFont typeface="Wingdings" panose="05000000000000000000" pitchFamily="2" charset="2"/>
              <a:buChar char="ü"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/>
                <a:ea typeface="楷体" panose="02010609060101010101" pitchFamily="49" charset="-122"/>
                <a:cs typeface="Arial" panose="020B0604020202020204" pitchFamily="34" charset="0"/>
              </a:rPr>
              <a:t>“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/>
                <a:ea typeface="楷体" panose="02010609060101010101" pitchFamily="49" charset="-122"/>
                <a:cs typeface="Arial" panose="020B0604020202020204" pitchFamily="34" charset="0"/>
              </a:rPr>
              <a:t>no matter + 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/>
                <a:ea typeface="楷体" panose="02010609060101010101" pitchFamily="49" charset="-122"/>
                <a:cs typeface="Arial" panose="020B0604020202020204" pitchFamily="34" charset="0"/>
              </a:rPr>
              <a:t>疑问词”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楷体" panose="02010609060101010101" pitchFamily="49" charset="-122"/>
                <a:cs typeface="Arial" panose="020B0604020202020204" pitchFamily="34" charset="0"/>
              </a:rPr>
              <a:t>只能用来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楷体" panose="02010609060101010101" pitchFamily="49" charset="-122"/>
                <a:cs typeface="Arial" panose="020B0604020202020204" pitchFamily="34" charset="0"/>
              </a:rPr>
              <a:t>引导让步状语从句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楷体" panose="02010609060101010101" pitchFamily="49" charset="-122"/>
                <a:cs typeface="Arial" panose="020B0604020202020204" pitchFamily="34" charset="0"/>
              </a:rPr>
              <a:t>，此时相当于“疑问词 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楷体" panose="02010609060101010101" pitchFamily="49" charset="-122"/>
                <a:cs typeface="Arial" panose="020B0604020202020204" pitchFamily="34" charset="0"/>
              </a:rPr>
              <a:t>+ 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楷体" panose="02010609060101010101" pitchFamily="49" charset="-122"/>
                <a:cs typeface="Arial" panose="020B0604020202020204" pitchFamily="34" charset="0"/>
              </a:rPr>
              <a:t>ever</a:t>
            </a:r>
            <a:r>
              <a:rPr lang="zh-CN" altLang="en-US" sz="3200" dirty="0">
                <a:solidFill>
                  <a:prstClr val="black"/>
                </a:solidFill>
                <a:latin typeface="Calibri" panose="020F0502020204030204"/>
                <a:ea typeface="楷体" panose="02010609060101010101" pitchFamily="49" charset="-122"/>
                <a:cs typeface="Arial" panose="020B0604020202020204" pitchFamily="34" charset="0"/>
              </a:rPr>
              <a:t>”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楷体" panose="02010609060101010101" pitchFamily="49" charset="-122"/>
                <a:cs typeface="Arial" panose="020B0604020202020204" pitchFamily="34" charset="0"/>
              </a:rPr>
              <a:t>。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楷体" panose="02010609060101010101" pitchFamily="49" charset="-122"/>
              <a:cs typeface="Arial" panose="020B0604020202020204" pitchFamily="34" charset="0"/>
            </a:endParaRPr>
          </a:p>
          <a:p>
            <a:pPr marL="360045" marR="0" lvl="0" indent="-360045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tx1"/>
              </a:buClr>
              <a:buSzTx/>
              <a:buFont typeface="Wingdings" panose="05000000000000000000" pitchFamily="2" charset="2"/>
              <a:buChar char="ü"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/>
                <a:ea typeface="楷体" panose="02010609060101010101" pitchFamily="49" charset="-122"/>
                <a:cs typeface="Arial" panose="020B0604020202020204" pitchFamily="34" charset="0"/>
              </a:rPr>
              <a:t>“疑问词 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/>
                <a:ea typeface="楷体" panose="02010609060101010101" pitchFamily="49" charset="-122"/>
                <a:cs typeface="Arial" panose="020B0604020202020204" pitchFamily="34" charset="0"/>
              </a:rPr>
              <a:t>+ 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/>
                <a:ea typeface="楷体" panose="02010609060101010101" pitchFamily="49" charset="-122"/>
                <a:cs typeface="Arial" panose="020B0604020202020204" pitchFamily="34" charset="0"/>
              </a:rPr>
              <a:t>ever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/>
                <a:ea typeface="楷体" panose="02010609060101010101" pitchFamily="49" charset="-122"/>
                <a:cs typeface="Arial" panose="020B0604020202020204" pitchFamily="34" charset="0"/>
              </a:rPr>
              <a:t>”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楷体" panose="02010609060101010101" pitchFamily="49" charset="-122"/>
                <a:cs typeface="Arial" panose="020B0604020202020204" pitchFamily="34" charset="0"/>
              </a:rPr>
              <a:t> 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楷体" panose="02010609060101010101" pitchFamily="49" charset="-122"/>
                <a:cs typeface="Arial" panose="020B0604020202020204" pitchFamily="34" charset="0"/>
              </a:rPr>
              <a:t>还可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楷体" panose="02010609060101010101" pitchFamily="49" charset="-122"/>
                <a:cs typeface="Arial" panose="020B0604020202020204" pitchFamily="34" charset="0"/>
              </a:rPr>
              <a:t>引导名词性从句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楷体" panose="02010609060101010101" pitchFamily="49" charset="-122"/>
                <a:cs typeface="Arial" panose="020B0604020202020204" pitchFamily="34" charset="0"/>
              </a:rPr>
              <a:t>（主语从句，宾语从句、表语从句），此时不能用 “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楷体" panose="02010609060101010101" pitchFamily="49" charset="-122"/>
                <a:cs typeface="Arial" panose="020B0604020202020204" pitchFamily="34" charset="0"/>
              </a:rPr>
              <a:t>no matter + 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楷体" panose="02010609060101010101" pitchFamily="49" charset="-122"/>
                <a:cs typeface="Arial" panose="020B0604020202020204" pitchFamily="34" charset="0"/>
              </a:rPr>
              <a:t>疑问词”替换。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辨析</a:t>
            </a:r>
            <a:endParaRPr lang="en-GB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zh-CN" altLang="en-US" sz="3200" dirty="0"/>
              <a:t>下面三个句子中，均有从句，请说明是什么从句，且引导词是什么，哪个从句的引导词可被替换。</a:t>
            </a:r>
            <a:endParaRPr lang="zh-CN" altLang="en-US" sz="3200" dirty="0"/>
          </a:p>
          <a:p>
            <a:r>
              <a:rPr lang="en-GB" sz="3200" dirty="0"/>
              <a:t>No matter when you have the problems, I will do everything that I can to help you.</a:t>
            </a:r>
            <a:endParaRPr lang="en-GB" sz="3200" dirty="0"/>
          </a:p>
          <a:p>
            <a:pPr>
              <a:spcBef>
                <a:spcPts val="5400"/>
              </a:spcBef>
            </a:pPr>
            <a:r>
              <a:rPr lang="en-GB" sz="3200" dirty="0"/>
              <a:t>Whatever problems you may face, you have to be brave enough.</a:t>
            </a:r>
            <a:endParaRPr lang="en-GB" sz="3200" dirty="0"/>
          </a:p>
          <a:p>
            <a:pPr>
              <a:spcBef>
                <a:spcPts val="5400"/>
              </a:spcBef>
            </a:pPr>
            <a:r>
              <a:rPr lang="en-GB" sz="3200" dirty="0"/>
              <a:t>Whoever comes late should explain the reason to the head teacher.</a:t>
            </a:r>
            <a:endParaRPr lang="en-GB" sz="3200" dirty="0"/>
          </a:p>
        </p:txBody>
      </p:sp>
      <p:sp>
        <p:nvSpPr>
          <p:cNvPr id="4" name="矩形 3"/>
          <p:cNvSpPr/>
          <p:nvPr/>
        </p:nvSpPr>
        <p:spPr>
          <a:xfrm>
            <a:off x="711200" y="2004705"/>
            <a:ext cx="2796275" cy="47752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文本框 5"/>
          <p:cNvSpPr txBox="1"/>
          <p:nvPr/>
        </p:nvSpPr>
        <p:spPr>
          <a:xfrm>
            <a:off x="616224" y="2836764"/>
            <a:ext cx="1023465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楷体" panose="02010609060101010101" pitchFamily="49" charset="-122"/>
                <a:cs typeface="Arial" panose="020B0604020202020204" pitchFamily="34" charset="0"/>
              </a:rPr>
              <a:t>让步状语从句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楷体" panose="02010609060101010101" pitchFamily="49" charset="-122"/>
                <a:cs typeface="Arial" panose="020B0604020202020204" pitchFamily="34" charset="0"/>
              </a:rPr>
              <a:t>，可替换成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楷体" panose="02010609060101010101" pitchFamily="49" charset="-122"/>
                <a:cs typeface="Arial" panose="020B0604020202020204" pitchFamily="34" charset="0"/>
              </a:rPr>
              <a:t>whenever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楷体" panose="02010609060101010101" pitchFamily="49" charset="-122"/>
                <a:cs typeface="Arial" panose="020B0604020202020204" pitchFamily="34" charset="0"/>
              </a:rPr>
              <a:t> you have the problems</a:t>
            </a:r>
            <a:endParaRPr lang="en-GB" dirty="0"/>
          </a:p>
        </p:txBody>
      </p:sp>
      <p:sp>
        <p:nvSpPr>
          <p:cNvPr id="7" name="矩形 6"/>
          <p:cNvSpPr/>
          <p:nvPr/>
        </p:nvSpPr>
        <p:spPr>
          <a:xfrm>
            <a:off x="711200" y="3537318"/>
            <a:ext cx="1688124" cy="47752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文本框 8"/>
          <p:cNvSpPr txBox="1"/>
          <p:nvPr/>
        </p:nvSpPr>
        <p:spPr>
          <a:xfrm>
            <a:off x="616224" y="4032688"/>
            <a:ext cx="1132339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3200" b="1" dirty="0">
                <a:solidFill>
                  <a:srgbClr val="0070C0"/>
                </a:solidFill>
                <a:latin typeface="Calibri" panose="020F0502020204030204"/>
                <a:ea typeface="楷体" panose="02010609060101010101" pitchFamily="49" charset="-122"/>
                <a:cs typeface="Arial" panose="020B0604020202020204" pitchFamily="34" charset="0"/>
              </a:rPr>
              <a:t>让步状语从句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楷体" panose="02010609060101010101" pitchFamily="49" charset="-122"/>
                <a:cs typeface="Arial" panose="020B0604020202020204" pitchFamily="34" charset="0"/>
              </a:rPr>
              <a:t>，可替换成 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楷体" panose="02010609060101010101" pitchFamily="49" charset="-122"/>
                <a:cs typeface="Arial" panose="020B0604020202020204" pitchFamily="34" charset="0"/>
              </a:rPr>
              <a:t>no matter what 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楷体" panose="02010609060101010101" pitchFamily="49" charset="-122"/>
                <a:cs typeface="Arial" panose="020B0604020202020204" pitchFamily="34" charset="0"/>
              </a:rPr>
              <a:t>problems you may face</a:t>
            </a:r>
            <a:endParaRPr lang="en-GB" dirty="0"/>
          </a:p>
        </p:txBody>
      </p:sp>
      <p:sp>
        <p:nvSpPr>
          <p:cNvPr id="10" name="矩形 9"/>
          <p:cNvSpPr/>
          <p:nvPr/>
        </p:nvSpPr>
        <p:spPr>
          <a:xfrm>
            <a:off x="711200" y="4653500"/>
            <a:ext cx="1586727" cy="47752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文本框 11"/>
          <p:cNvSpPr txBox="1"/>
          <p:nvPr/>
        </p:nvSpPr>
        <p:spPr>
          <a:xfrm>
            <a:off x="616224" y="5481581"/>
            <a:ext cx="846761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3200" b="1" dirty="0">
                <a:solidFill>
                  <a:srgbClr val="0070C0"/>
                </a:solidFill>
                <a:latin typeface="Calibri" panose="020F0502020204030204"/>
                <a:ea typeface="楷体" panose="02010609060101010101" pitchFamily="49" charset="-122"/>
                <a:cs typeface="Arial" panose="020B0604020202020204" pitchFamily="34" charset="0"/>
              </a:rPr>
              <a:t>主语从句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楷体" panose="02010609060101010101" pitchFamily="49" charset="-122"/>
                <a:cs typeface="Arial" panose="020B0604020202020204" pitchFamily="34" charset="0"/>
              </a:rPr>
              <a:t>，不能替换成 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楷体" panose="02010609060101010101" pitchFamily="49" charset="-122"/>
                <a:cs typeface="Arial" panose="020B0604020202020204" pitchFamily="34" charset="0"/>
              </a:rPr>
              <a:t>no matter who</a:t>
            </a:r>
            <a:endParaRPr lang="en-GB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7" grpId="0" animBg="1"/>
      <p:bldP spid="9" grpId="0"/>
      <p:bldP spid="10" grpId="0" animBg="1"/>
      <p:bldP spid="12" grpId="0"/>
    </p:bldLst>
  </p:timing>
</p:sld>
</file>

<file path=ppt/tags/tag1.xml><?xml version="1.0" encoding="utf-8"?>
<p:tagLst xmlns:p="http://schemas.openxmlformats.org/presentationml/2006/main">
  <p:tag name="PA" val="v4.0.0"/>
</p:tagLst>
</file>

<file path=ppt/tags/tag2.xml><?xml version="1.0" encoding="utf-8"?>
<p:tagLst xmlns:p="http://schemas.openxmlformats.org/presentationml/2006/main">
  <p:tag name="PA" val="v4.0.0"/>
</p:tagLst>
</file>

<file path=ppt/tags/tag3.xml><?xml version="1.0" encoding="utf-8"?>
<p:tagLst xmlns:p="http://schemas.openxmlformats.org/presentationml/2006/main">
  <p:tag name="PA" val="v4.0.0"/>
</p:tagLst>
</file>

<file path=ppt/tags/tag4.xml><?xml version="1.0" encoding="utf-8"?>
<p:tagLst xmlns:p="http://schemas.openxmlformats.org/presentationml/2006/main">
  <p:tag name="PA" val="v4.0.0"/>
</p:tagLst>
</file>

<file path=ppt/tags/tag5.xml><?xml version="1.0" encoding="utf-8"?>
<p:tagLst xmlns:p="http://schemas.openxmlformats.org/presentationml/2006/main">
  <p:tag name="PA" val="v4.0.0"/>
</p:tagLst>
</file>

<file path=ppt/tags/tag6.xml><?xml version="1.0" encoding="utf-8"?>
<p:tagLst xmlns:p="http://schemas.openxmlformats.org/presentationml/2006/main">
  <p:tag name="PA" val="v4.0.0"/>
</p:tagLst>
</file>

<file path=ppt/tags/tag7.xml><?xml version="1.0" encoding="utf-8"?>
<p:tagLst xmlns:p="http://schemas.openxmlformats.org/presentationml/2006/main">
  <p:tag name="PA" val="v4.0.0"/>
</p:tagLst>
</file>

<file path=ppt/tags/tag8.xml><?xml version="1.0" encoding="utf-8"?>
<p:tagLst xmlns:p="http://schemas.openxmlformats.org/presentationml/2006/main">
  <p:tag name="PA" val="v4.0.0"/>
</p:tagLst>
</file>

<file path=ppt/tags/tag9.xml><?xml version="1.0" encoding="utf-8"?>
<p:tagLst xmlns:p="http://schemas.openxmlformats.org/presentationml/2006/main">
  <p:tag name="PA" val="v4.0.0"/>
</p:tagLst>
</file>

<file path=ppt/theme/theme1.xml><?xml version="1.0" encoding="utf-8"?>
<a:theme xmlns:a="http://schemas.openxmlformats.org/drawingml/2006/main" name="Office 主题​​">
  <a:themeElements>
    <a:clrScheme name="黄橙色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集体备课模板">
      <a:majorFont>
        <a:latin typeface="Britannic Bold"/>
        <a:ea typeface="楷体"/>
        <a:cs typeface=""/>
      </a:majorFont>
      <a:minorFont>
        <a:latin typeface="Calibri"/>
        <a:ea typeface="楷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9246</Words>
  <Application>WPS 演示</Application>
  <PresentationFormat>宽屏</PresentationFormat>
  <Paragraphs>360</Paragraphs>
  <Slides>24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42" baseType="lpstr">
      <vt:lpstr>Arial</vt:lpstr>
      <vt:lpstr>宋体</vt:lpstr>
      <vt:lpstr>Wingdings</vt:lpstr>
      <vt:lpstr>Bahnschrift Light SemiCondensed</vt:lpstr>
      <vt:lpstr>Vrinda</vt:lpstr>
      <vt:lpstr>微软雅黑</vt:lpstr>
      <vt:lpstr>楷体</vt:lpstr>
      <vt:lpstr>Britannic Bold</vt:lpstr>
      <vt:lpstr>Segoe Print</vt:lpstr>
      <vt:lpstr>Calibri Light</vt:lpstr>
      <vt:lpstr>Calibri</vt:lpstr>
      <vt:lpstr>Verdana</vt:lpstr>
      <vt:lpstr>Franklin Gothic Medium Cond</vt:lpstr>
      <vt:lpstr>Franklin Gothic Medium</vt:lpstr>
      <vt:lpstr>Calibri</vt:lpstr>
      <vt:lpstr>Arial Unicode MS</vt:lpstr>
      <vt:lpstr>等线</vt:lpstr>
      <vt:lpstr>Office 主题​​</vt:lpstr>
      <vt:lpstr>PowerPoint 演示文稿</vt:lpstr>
      <vt:lpstr>Adverbial clauses with -ever and no matter</vt:lpstr>
      <vt:lpstr>Adverbial clauses with -ever and no matter</vt:lpstr>
      <vt:lpstr>Adverbial clauses with -ever and no matter</vt:lpstr>
      <vt:lpstr>Adverbial clauses with -ever and no matter</vt:lpstr>
      <vt:lpstr>Adverbial clauses with -ever and no matter</vt:lpstr>
      <vt:lpstr>疑问词 + ever 和 no matter + 疑问词引导的状语从句</vt:lpstr>
      <vt:lpstr>疑问词 + ever 和 no matter + 疑问词引导的状语从句</vt:lpstr>
      <vt:lpstr>辨析</vt:lpstr>
      <vt:lpstr>Practice</vt:lpstr>
      <vt:lpstr>Consolidation</vt:lpstr>
      <vt:lpstr>Consolidation</vt:lpstr>
      <vt:lpstr>Language points – P65</vt:lpstr>
      <vt:lpstr>Facing crisis</vt:lpstr>
      <vt:lpstr>Facing crisis</vt:lpstr>
      <vt:lpstr>Facing crisis</vt:lpstr>
      <vt:lpstr>Facing crisis</vt:lpstr>
      <vt:lpstr>Facing crisis</vt:lpstr>
      <vt:lpstr>Facing crisis</vt:lpstr>
      <vt:lpstr>Facing crisis</vt:lpstr>
      <vt:lpstr>Facing crisis</vt:lpstr>
      <vt:lpstr>Facing crisis</vt:lpstr>
      <vt:lpstr>Language points – P66</vt:lpstr>
      <vt:lpstr>Language points – P66-67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邵 宇杰</dc:creator>
  <cp:lastModifiedBy>十一</cp:lastModifiedBy>
  <cp:revision>51</cp:revision>
  <dcterms:created xsi:type="dcterms:W3CDTF">2021-01-05T03:22:00Z</dcterms:created>
  <dcterms:modified xsi:type="dcterms:W3CDTF">2025-02-15T10:10:00Z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CBF1A2B76BD54398A665D464CD2E75C5_13</vt:lpwstr>
  </property>
  <property fmtid="{D5CDD505-2E9C-101B-9397-08002B2CF9AE}" pid="3" name="KSOProductBuildVer">
    <vt:lpwstr>2052-12.1.0.19770</vt:lpwstr>
  </property>
</Properties>
</file>