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handoutMasterIdLst>
    <p:handoutMasterId r:id="rId55"/>
  </p:handoutMasterIdLst>
  <p:sldIdLst>
    <p:sldId id="256" r:id="rId3"/>
    <p:sldId id="281" r:id="rId4"/>
    <p:sldId id="257" r:id="rId5"/>
    <p:sldId id="283" r:id="rId6"/>
    <p:sldId id="488" r:id="rId7"/>
    <p:sldId id="282" r:id="rId8"/>
    <p:sldId id="299" r:id="rId9"/>
    <p:sldId id="445" r:id="rId10"/>
    <p:sldId id="284" r:id="rId11"/>
    <p:sldId id="289" r:id="rId12"/>
    <p:sldId id="293" r:id="rId13"/>
    <p:sldId id="532" r:id="rId15"/>
    <p:sldId id="533" r:id="rId16"/>
    <p:sldId id="328" r:id="rId17"/>
    <p:sldId id="295" r:id="rId18"/>
    <p:sldId id="296" r:id="rId19"/>
    <p:sldId id="308" r:id="rId20"/>
    <p:sldId id="314" r:id="rId21"/>
    <p:sldId id="311" r:id="rId22"/>
    <p:sldId id="312" r:id="rId23"/>
    <p:sldId id="322" r:id="rId24"/>
    <p:sldId id="323" r:id="rId25"/>
    <p:sldId id="384" r:id="rId26"/>
    <p:sldId id="324" r:id="rId27"/>
    <p:sldId id="290" r:id="rId28"/>
    <p:sldId id="333" r:id="rId29"/>
    <p:sldId id="330" r:id="rId30"/>
    <p:sldId id="334" r:id="rId31"/>
    <p:sldId id="331" r:id="rId32"/>
    <p:sldId id="335" r:id="rId33"/>
    <p:sldId id="385" r:id="rId34"/>
    <p:sldId id="336" r:id="rId35"/>
    <p:sldId id="412" r:id="rId36"/>
    <p:sldId id="386" r:id="rId37"/>
    <p:sldId id="390" r:id="rId38"/>
    <p:sldId id="423" r:id="rId39"/>
    <p:sldId id="387" r:id="rId40"/>
    <p:sldId id="388" r:id="rId41"/>
    <p:sldId id="389" r:id="rId42"/>
    <p:sldId id="392" r:id="rId43"/>
    <p:sldId id="337" r:id="rId44"/>
    <p:sldId id="437" r:id="rId45"/>
    <p:sldId id="394" r:id="rId46"/>
    <p:sldId id="414" r:id="rId47"/>
    <p:sldId id="258" r:id="rId48"/>
    <p:sldId id="397" r:id="rId49"/>
    <p:sldId id="413" r:id="rId50"/>
    <p:sldId id="415" r:id="rId51"/>
    <p:sldId id="424" r:id="rId52"/>
    <p:sldId id="570" r:id="rId53"/>
    <p:sldId id="571" r:id="rId54"/>
  </p:sldIdLst>
  <p:sldSz cx="12192000" cy="6858000"/>
  <p:notesSz cx="6858000" cy="9144000"/>
  <p:embeddedFontLst>
    <p:embeddedFont>
      <p:font typeface="方正粗黑宋简体" panose="02000000000000000000" pitchFamily="2" charset="-122"/>
      <p:regular r:id="rId60"/>
    </p:embeddedFont>
    <p:embeddedFont>
      <p:font typeface="华文中宋" panose="02010600040101010101" charset="-122"/>
      <p:regular r:id="rId61"/>
    </p:embeddedFont>
    <p:embeddedFont>
      <p:font typeface="楷体" panose="02010609060101010101" charset="-122"/>
      <p:regular r:id="rId62"/>
    </p:embeddedFont>
    <p:embeddedFont>
      <p:font typeface="方正姚体" panose="02010601030101010101" pitchFamily="2" charset="-122"/>
      <p:regular r:id="rId63"/>
    </p:embeddedFont>
    <p:embeddedFont>
      <p:font typeface="华文仿宋" panose="02010600040101010101" charset="-122"/>
      <p:regular r:id="rId64"/>
    </p:embeddedFont>
    <p:embeddedFont>
      <p:font typeface="黑体" panose="02010609060101010101" charset="-122"/>
      <p:regular r:id="rId65"/>
    </p:embeddedFont>
    <p:embeddedFont>
      <p:font typeface="华文楷体" panose="02010600040101010101" charset="-122"/>
      <p:regular r:id="rId66"/>
    </p:embeddedFont>
    <p:embeddedFont>
      <p:font typeface="微软雅黑" panose="020B0503020204020204" charset="-122"/>
      <p:regular r:id="rId67"/>
    </p:embeddedFont>
    <p:embeddedFont>
      <p:font typeface="Calibri" panose="020F0502020204030204" charset="0"/>
      <p:regular r:id="rId68"/>
      <p:bold r:id="rId69"/>
      <p:italic r:id="rId70"/>
      <p:boldItalic r:id="rId71"/>
    </p:embeddedFont>
    <p:embeddedFont>
      <p:font typeface="仿宋" panose="02010609060101010101" charset="-122"/>
      <p:regular r:id="rId72"/>
    </p:embeddedFont>
    <p:embeddedFont>
      <p:font typeface="等线" panose="02010600030101010101" charset="-122"/>
      <p:regular r:id="rId73"/>
    </p:embeddedFont>
    <p:embeddedFont>
      <p:font typeface="方正超粗黑简体" panose="03000509000000000000" charset="-122"/>
      <p:regular r:id="rId74"/>
    </p:embeddedFont>
    <p:embeddedFont>
      <p:font typeface="楷体_GB2312" panose="02010609030101010101" pitchFamily="1" charset="-122"/>
      <p:regular r:id="rId75"/>
    </p:embeddedFont>
    <p:embeddedFont>
      <p:font typeface="方正粗倩_GBK" panose="03000509000000000000" charset="-122"/>
      <p:regular r:id="rId76"/>
    </p:embeddedFont>
    <p:embeddedFont>
      <p:font typeface="华文新魏" panose="02010800040101010101" charset="-122"/>
      <p:regular r:id="rId77"/>
    </p:embeddedFont>
    <p:embeddedFont>
      <p:font typeface="Wingdings 2" panose="05020102010507070707" pitchFamily="18" charset="2"/>
      <p:regular r:id="rId78"/>
    </p:embeddedFont>
  </p:embeddedFontLst>
  <p:custDataLst>
    <p:tags r:id="rId7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4" userDrawn="1">
          <p15:clr>
            <a:srgbClr val="A4A3A4"/>
          </p15:clr>
        </p15:guide>
        <p15:guide id="2" pos="384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ovo" initials="" lastIdx="0" clrIdx="0"/>
  <p:cmAuthor id="1" name="rebacca" initials="" lastIdx="0" clrIdx="1"/>
  <p:cmAuthor id="2" name="Author" initials="" lastIdx="0" clrIdx="2"/>
  <p:cmAuthor id="6" name="诗栖阁主" initials="诗" lastIdx="0" clrIdx="5"/>
  <p:cmAuthor id="4" name="新课标第一网" initials="新" lastIdx="0" clrIdx="0"/>
  <p:cmAuthor id="7" name="宋洁然" initials="宋" lastIdx="0" clrIdx="1"/>
  <p:cmAuthor id="8" name="ming qiu" initials="m" lastIdx="0" clrIdx="1"/>
  <p:cmAuthor id="9" name="PPTer_Tang" initials="P" lastIdx="0" clrIdx="0"/>
  <p:cmAuthor id="10" name="86136" initials="8" lastIdx="0" clrIdx="9"/>
  <p:cmAuthor id="12" name="12279" initials="1" lastIdx="0" clrIdx="11"/>
  <p:cmAuthor id="11" name="Jing" initials="J" lastIdx="0" clrIdx="10"/>
  <p:cmAuthor id="13" name="xtzj" initials="x" lastIdx="0" clrIdx="0"/>
  <p:cmAuthor id="15" name="付" initials="付" lastIdx="0" clrIdx="14"/>
  <p:cmAuthor id="5" name="MING" initials="M" lastIdx="0" clrIdx="2"/>
  <p:cmAuthor id="3" name="user" initials="u" lastIdx="0" clrIdx="0"/>
  <p:cmAuthor id="75" name="作者" initials="A" lastIdx="0" clrIdx="24"/>
  <p:cmAuthor id="14" name="pc" initials="p" lastIdx="0" clrIdx="0"/>
  <p:cmAuthor id="16" name="Nicole Li  李倩" initials="N" lastIdx="0" clrIdx="0"/>
  <p:cmAuthor id="17" name="admin" initials="a" lastIdx="0" clrIdx="0"/>
  <p:cmAuthor id="18" name="222" initials="2" lastIdx="0" clrIdx="0"/>
  <p:cmAuthor id="19" name="Mia Vida Villanueva" initials="MVV" lastIdx="0" clrIdx="0"/>
  <p:cmAuthor id="21" name="xiaoxuan Zeng" initials="x" lastIdx="0" clrIdx="0"/>
  <p:cmAuthor id="20" name="iwenping" initials="" lastIdx="0" clrIdx="0"/>
  <p:cmAuthor id="23" name="administrator-pc" initials="" lastIdx="0" clrIdx="0"/>
  <p:cmAuthor id="2001" name="骆倩怡_Znauj26B" initials="authorId_382814100" lastIdx="0" clrIdx="0"/>
  <p:cmAuthor id="22" name="dongwc0205" initials="d" lastIdx="0" clrIdx="15"/>
  <p:cmAuthor id="24" name="easonyoun" initials="e" lastIdx="0" clrIdx="0"/>
  <p:cmAuthor id="25" name="zhouyangfan" initials="z" lastIdx="0" clrIdx="0"/>
  <p:cmAuthor id="26" name="tplife" initials="t" lastIdx="0" clrIdx="0"/>
  <p:cmAuthor id="27" name="??" initials="?" lastIdx="0" clrIdx="0"/>
  <p:cmAuthor id="28" name="何 龙" initials="何" lastIdx="0" clrIdx="25"/>
  <p:cmAuthor id="76" name="学珍 马" initials="学马" lastIdx="0" clrIdx="25"/>
  <p:cmAuthor id="49837067" name="刘浩" initials="刘" lastIdx="0" clrIdx="0"/>
  <p:cmAuthor id="2000" name="张瑞霞" initials="authorId_524709945" lastIdx="0" clrIdx="0"/>
  <p:cmAuthor id="29" name="韩琳晶" initials="韩" lastIdx="0" clrIdx="28"/>
  <p:cmAuthor id="30" name="LJH" initials="L" lastIdx="0" clrIdx="0"/>
  <p:cmAuthor id="31" name="未知用户1" initials="未" lastIdx="0" clrIdx="22"/>
  <p:cmAuthor id="32" name="陈庆" initials="陈" lastIdx="0" clrIdx="31"/>
  <p:cmAuthor id="34" name="a'su's" initials="a" lastIdx="0" clrIdx="33"/>
  <p:cmAuthor id="35" name="陈芳" initials="" lastIdx="0" clrIdx="35"/>
  <p:cmAuthor id="37" name="DELL" initials="" lastIdx="0" clrIdx="25"/>
  <p:cmAuthor id="38" name="邹 嘉豪" initials="" lastIdx="0" clrIdx="25"/>
  <p:cmAuthor id="40" name="乐胜中学微机室" initials="乐" lastIdx="0" clrIdx="39"/>
  <p:cmAuthor id="42" name="hanying" initials="h"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FE3E0"/>
    <a:srgbClr val="FAFBFB"/>
    <a:srgbClr val="233B26"/>
    <a:srgbClr val="F0F2F0"/>
    <a:srgbClr val="F6F7F7"/>
    <a:srgbClr val="6E7E70"/>
    <a:srgbClr val="262626"/>
    <a:srgbClr val="F6F5F5"/>
    <a:srgbClr val="DFD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84"/>
        <p:guide pos="384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9" Type="http://schemas.openxmlformats.org/officeDocument/2006/relationships/tags" Target="tags/tag296.xml"/><Relationship Id="rId78" Type="http://schemas.openxmlformats.org/officeDocument/2006/relationships/font" Target="fonts/font19.fntdata"/><Relationship Id="rId77" Type="http://schemas.openxmlformats.org/officeDocument/2006/relationships/font" Target="fonts/font18.fntdata"/><Relationship Id="rId76" Type="http://schemas.openxmlformats.org/officeDocument/2006/relationships/font" Target="fonts/font17.fntdata"/><Relationship Id="rId75" Type="http://schemas.openxmlformats.org/officeDocument/2006/relationships/font" Target="fonts/font16.fntdata"/><Relationship Id="rId74" Type="http://schemas.openxmlformats.org/officeDocument/2006/relationships/font" Target="fonts/font15.fntdata"/><Relationship Id="rId73" Type="http://schemas.openxmlformats.org/officeDocument/2006/relationships/font" Target="fonts/font14.fntdata"/><Relationship Id="rId72" Type="http://schemas.openxmlformats.org/officeDocument/2006/relationships/font" Target="fonts/font13.fntdata"/><Relationship Id="rId71" Type="http://schemas.openxmlformats.org/officeDocument/2006/relationships/font" Target="fonts/font12.fntdata"/><Relationship Id="rId70" Type="http://schemas.openxmlformats.org/officeDocument/2006/relationships/font" Target="fonts/font11.fntdata"/><Relationship Id="rId7" Type="http://schemas.openxmlformats.org/officeDocument/2006/relationships/slide" Target="slides/slide5.xml"/><Relationship Id="rId69" Type="http://schemas.openxmlformats.org/officeDocument/2006/relationships/font" Target="fonts/font10.fntdata"/><Relationship Id="rId68" Type="http://schemas.openxmlformats.org/officeDocument/2006/relationships/font" Target="fonts/font9.fntdata"/><Relationship Id="rId67" Type="http://schemas.openxmlformats.org/officeDocument/2006/relationships/font" Target="fonts/font8.fntdata"/><Relationship Id="rId66" Type="http://schemas.openxmlformats.org/officeDocument/2006/relationships/font" Target="fonts/font7.fntdata"/><Relationship Id="rId65" Type="http://schemas.openxmlformats.org/officeDocument/2006/relationships/font" Target="fonts/font6.fntdata"/><Relationship Id="rId64" Type="http://schemas.openxmlformats.org/officeDocument/2006/relationships/font" Target="fonts/font5.fntdata"/><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 Target="slides/slide4.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handoutMaster" Target="handoutMasters/handoutMaster1.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名词解释:多元:分布广泛，各具特色一体:相互融合、相互影响</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latin typeface="楷体" panose="02010609060101010101" charset="-122"/>
                <a:ea typeface="楷体" panose="02010609060101010101" charset="-122"/>
                <a:cs typeface="微软雅黑" panose="020B0503020204020204" charset="-122"/>
                <a:sym typeface="+mn-ea"/>
              </a:rPr>
              <a:t>恩格斯：</a:t>
            </a:r>
            <a:r>
              <a:rPr lang="zh-CN" altLang="en-US" b="1" dirty="0">
                <a:solidFill>
                  <a:srgbClr val="C00000"/>
                </a:solidFill>
                <a:latin typeface="楷体" panose="02010609060101010101" charset="-122"/>
                <a:ea typeface="楷体" panose="02010609060101010101" charset="-122"/>
                <a:cs typeface="微软雅黑" panose="020B0503020204020204" charset="-122"/>
                <a:sym typeface="+mn-ea"/>
              </a:rPr>
              <a:t>国家</a:t>
            </a:r>
            <a:r>
              <a:rPr lang="zh-CN" altLang="en-US" dirty="0">
                <a:latin typeface="楷体" panose="02010609060101010101" charset="-122"/>
                <a:ea typeface="楷体" panose="02010609060101010101" charset="-122"/>
                <a:cs typeface="微软雅黑" panose="020B0503020204020204" charset="-122"/>
                <a:sym typeface="+mn-ea"/>
              </a:rPr>
              <a:t>形成的标志：一是</a:t>
            </a:r>
            <a:r>
              <a:rPr lang="zh-CN" altLang="en-US" dirty="0">
                <a:solidFill>
                  <a:srgbClr val="C00000"/>
                </a:solidFill>
                <a:latin typeface="楷体" panose="02010609060101010101" charset="-122"/>
                <a:ea typeface="楷体" panose="02010609060101010101" charset="-122"/>
                <a:cs typeface="微软雅黑" panose="020B0503020204020204" charset="-122"/>
                <a:sym typeface="+mn-ea"/>
              </a:rPr>
              <a:t>阶级</a:t>
            </a:r>
            <a:r>
              <a:rPr lang="zh-CN" altLang="en-US" dirty="0">
                <a:latin typeface="楷体" panose="02010609060101010101" charset="-122"/>
                <a:ea typeface="楷体" panose="02010609060101010101" charset="-122"/>
                <a:cs typeface="微软雅黑" panose="020B0503020204020204" charset="-122"/>
                <a:sym typeface="+mn-ea"/>
              </a:rPr>
              <a:t>的存在，二是凌驾于社会之上的</a:t>
            </a:r>
            <a:r>
              <a:rPr lang="zh-CN" altLang="en-US" dirty="0">
                <a:solidFill>
                  <a:srgbClr val="C00000"/>
                </a:solidFill>
                <a:latin typeface="楷体" panose="02010609060101010101" charset="-122"/>
                <a:ea typeface="楷体" panose="02010609060101010101" charset="-122"/>
                <a:cs typeface="微软雅黑" panose="020B0503020204020204" charset="-122"/>
                <a:sym typeface="+mn-ea"/>
              </a:rPr>
              <a:t>公共权力</a:t>
            </a:r>
            <a:r>
              <a:rPr lang="zh-CN" altLang="en-US" dirty="0">
                <a:latin typeface="楷体" panose="02010609060101010101" charset="-122"/>
                <a:ea typeface="楷体" panose="02010609060101010101" charset="-122"/>
                <a:cs typeface="微软雅黑" panose="020B0503020204020204" charset="-122"/>
                <a:sym typeface="+mn-ea"/>
              </a:rPr>
              <a:t>的设立。”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b="1">
                <a:solidFill>
                  <a:srgbClr val="FF0000"/>
                </a:solidFill>
                <a:latin typeface="黑体" panose="02010609060101010101" charset="-122"/>
                <a:ea typeface="黑体" panose="02010609060101010101" charset="-122"/>
                <a:cs typeface="黑体" panose="02010609060101010101" charset="-122"/>
                <a:sym typeface="+mn-ea"/>
              </a:rPr>
              <a:t>天道观</a:t>
            </a:r>
            <a:r>
              <a:rPr lang="zh-CN" altLang="en-US" b="1">
                <a:solidFill>
                  <a:srgbClr val="FF0000"/>
                </a:solidFill>
                <a:latin typeface="黑体" panose="02010609060101010101" charset="-122"/>
                <a:ea typeface="黑体" panose="02010609060101010101" charset="-122"/>
                <a:cs typeface="黑体" panose="02010609060101010101" charset="-122"/>
                <a:sym typeface="+mn-ea"/>
              </a:rPr>
              <a:t>：</a:t>
            </a:r>
            <a:r>
              <a:rPr lang="zh-CN" b="1">
                <a:latin typeface="黑体" panose="02010609060101010101" charset="-122"/>
                <a:ea typeface="黑体" panose="02010609060101010101" charset="-122"/>
                <a:cs typeface="黑体" panose="02010609060101010101" charset="-122"/>
                <a:sym typeface="+mn-ea"/>
              </a:rPr>
              <a:t>即关于世界本原的根本观点。</a:t>
            </a:r>
            <a:endParaRPr lang="zh-CN" altLang="en-US" b="1">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72D48-7BA1-4667-BA44-B29510DB44F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BE72D48-7BA1-4667-BA44-B29510DB44F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0_标题幻灯片">
    <p:bg>
      <p:bgPr>
        <a:solidFill>
          <a:srgbClr val="E4FFEE"/>
        </a:solidFill>
        <a:effectLst/>
      </p:bgPr>
    </p:bg>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solidFill>
            <a:srgbClr val="E4F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11" name="箭头: 五边形 10"/>
          <p:cNvSpPr/>
          <p:nvPr userDrawn="1"/>
        </p:nvSpPr>
        <p:spPr>
          <a:xfrm>
            <a:off x="0" y="678741"/>
            <a:ext cx="10093911" cy="625475"/>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表格 7"/>
          <p:cNvGraphicFramePr>
            <a:graphicFrameLocks noGrp="1"/>
          </p:cNvGraphicFramePr>
          <p:nvPr userDrawn="1"/>
        </p:nvGraphicFramePr>
        <p:xfrm>
          <a:off x="0" y="17583"/>
          <a:ext cx="12192000" cy="625475"/>
        </p:xfrm>
        <a:graphic>
          <a:graphicData uri="http://schemas.openxmlformats.org/drawingml/2006/table">
            <a:tbl>
              <a:tblPr firstRow="1" bandRow="1">
                <a:tableStyleId>{5C22544A-7EE6-4342-B048-85BDC9FD1C3A}</a:tableStyleId>
              </a:tblPr>
              <a:tblGrid>
                <a:gridCol w="2438400"/>
                <a:gridCol w="2438400"/>
                <a:gridCol w="2438400"/>
                <a:gridCol w="2438400"/>
                <a:gridCol w="2438400"/>
              </a:tblGrid>
              <a:tr h="625475">
                <a:tc>
                  <a:txBody>
                    <a:bodyPr/>
                    <a:lstStyle/>
                    <a:p>
                      <a:pPr algn="ctr"/>
                      <a:r>
                        <a:rPr lang="zh-CN" altLang="en-US" sz="2400" b="0" kern="1200" dirty="0">
                          <a:solidFill>
                            <a:schemeClr val="tx1"/>
                          </a:solidFill>
                          <a:latin typeface="方正粗黑宋简体" panose="02000000000000000000" pitchFamily="2" charset="-122"/>
                          <a:ea typeface="方正粗黑宋简体" panose="02000000000000000000" pitchFamily="2" charset="-122"/>
                          <a:cs typeface="+mn-cs"/>
                        </a:rPr>
                        <a:t>课标解读</a:t>
                      </a:r>
                      <a:endParaRPr lang="zh-CN" altLang="en-US" sz="2400" b="0" kern="1200" dirty="0">
                        <a:solidFill>
                          <a:schemeClr val="tx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五年高频考点</a:t>
                      </a:r>
                      <a:endPar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bg1"/>
                          </a:solidFill>
                          <a:latin typeface="方正粗黑宋简体" panose="02000000000000000000" pitchFamily="2" charset="-122"/>
                          <a:ea typeface="方正粗黑宋简体" panose="02000000000000000000" pitchFamily="2" charset="-122"/>
                          <a:cs typeface="+mn-cs"/>
                        </a:rPr>
                        <a:t>知识梳理</a:t>
                      </a:r>
                      <a:endParaRPr lang="zh-CN" altLang="en-US" sz="2400" b="0" kern="1200" noProof="0" dirty="0">
                        <a:solidFill>
                          <a:schemeClr val="bg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阶段特征</a:t>
                      </a:r>
                      <a:endPar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命题探究</a:t>
                      </a:r>
                      <a:endPar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r>
            </a:tbl>
          </a:graphicData>
        </a:graphic>
      </p:graphicFrame>
      <p:pic>
        <p:nvPicPr>
          <p:cNvPr id="3" name="图片 2"/>
          <p:cNvPicPr>
            <a:picLocks noChangeAspect="1"/>
          </p:cNvPicPr>
          <p:nvPr userDrawn="1"/>
        </p:nvPicPr>
        <p:blipFill>
          <a:blip r:embed="rId2"/>
          <a:stretch>
            <a:fillRect/>
          </a:stretch>
        </p:blipFill>
        <p:spPr>
          <a:xfrm>
            <a:off x="10400030" y="6550660"/>
            <a:ext cx="1725295" cy="238760"/>
          </a:xfrm>
          <a:prstGeom prst="rect">
            <a:avLst/>
          </a:prstGeom>
        </p:spPr>
      </p:pic>
      <p:sp>
        <p:nvSpPr>
          <p:cNvPr id="14" name="文本占位符 13"/>
          <p:cNvSpPr>
            <a:spLocks noGrp="1"/>
          </p:cNvSpPr>
          <p:nvPr userDrawn="1">
            <p:ph type="body" sz="quarter" idx="10" hasCustomPrompt="1"/>
          </p:nvPr>
        </p:nvSpPr>
        <p:spPr>
          <a:xfrm>
            <a:off x="852488" y="1819275"/>
            <a:ext cx="9702800" cy="3481388"/>
          </a:xfrm>
          <a:prstGeom prst="rect">
            <a:avLst/>
          </a:prstGeom>
        </p:spPr>
        <p:txBody>
          <a:bodyPr/>
          <a:lstStyle>
            <a:lvl1pPr marL="0" indent="0">
              <a:lnSpc>
                <a:spcPct val="120000"/>
              </a:lnSpc>
              <a:spcBef>
                <a:spcPts val="0"/>
              </a:spcBef>
              <a:buFontTx/>
              <a:buNone/>
              <a:defRPr>
                <a:latin typeface="华文中宋" panose="02010600040101010101" charset="-122"/>
                <a:ea typeface="华文中宋" panose="02010600040101010101" charset="-122"/>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dirty="0"/>
              <a:t>默认模板字体：华文中宋</a:t>
            </a:r>
            <a:endParaRPr lang="en-US" altLang="zh-CN" dirty="0"/>
          </a:p>
          <a:p>
            <a:pPr lvl="0"/>
            <a:r>
              <a:rPr lang="zh-CN" altLang="en-US" dirty="0"/>
              <a:t>默认模板字号：</a:t>
            </a:r>
            <a:r>
              <a:rPr lang="en-US" altLang="zh-CN" dirty="0"/>
              <a:t>28</a:t>
            </a:r>
            <a:r>
              <a:rPr lang="zh-CN" altLang="en-US" dirty="0"/>
              <a:t>号</a:t>
            </a:r>
            <a:endParaRPr lang="en-US" altLang="zh-CN" dirty="0"/>
          </a:p>
          <a:p>
            <a:pPr lvl="0"/>
            <a:r>
              <a:rPr lang="zh-CN" altLang="en-US" dirty="0"/>
              <a:t>默认模板字距：</a:t>
            </a:r>
            <a:r>
              <a:rPr lang="en-US" altLang="zh-CN" dirty="0"/>
              <a:t>1.2</a:t>
            </a:r>
            <a:endParaRPr lang="en-US" altLang="zh-CN" dirty="0"/>
          </a:p>
          <a:p>
            <a:pPr lvl="0"/>
            <a:endParaRPr lang="en-US" altLang="zh-CN" dirty="0"/>
          </a:p>
          <a:p>
            <a:pPr lvl="0"/>
            <a:r>
              <a:rPr lang="zh-CN" altLang="en-US" dirty="0"/>
              <a:t>如需要修改，请转到“母版”修改</a:t>
            </a:r>
            <a:endParaRPr lang="zh-CN" altLang="en-US" dirty="0"/>
          </a:p>
        </p:txBody>
      </p:sp>
      <p:sp>
        <p:nvSpPr>
          <p:cNvPr id="17" name="文本占位符 16"/>
          <p:cNvSpPr>
            <a:spLocks noGrp="1"/>
          </p:cNvSpPr>
          <p:nvPr>
            <p:ph type="body" sz="quarter" idx="11"/>
          </p:nvPr>
        </p:nvSpPr>
        <p:spPr>
          <a:xfrm>
            <a:off x="0" y="716048"/>
            <a:ext cx="4077810" cy="550863"/>
          </a:xfrm>
          <a:prstGeom prst="rect">
            <a:avLst/>
          </a:prstGeom>
        </p:spPr>
        <p:txBody>
          <a:bodyPr/>
          <a:lstStyle>
            <a:lvl1pPr marL="0" indent="0">
              <a:lnSpc>
                <a:spcPct val="100000"/>
              </a:lnSpc>
              <a:spcBef>
                <a:spcPts val="0"/>
              </a:spcBef>
              <a:buFontTx/>
              <a:buNone/>
              <a:defRPr lang="zh-CN" altLang="en-US" sz="2800" b="1" kern="1200" dirty="0" smtClean="0">
                <a:solidFill>
                  <a:schemeClr val="bg1"/>
                </a:solidFill>
                <a:latin typeface="+mn-lt"/>
                <a:ea typeface="+mn-ea"/>
                <a:cs typeface="+mn-cs"/>
              </a:defRPr>
            </a:lvl1pPr>
          </a:lstStyle>
          <a:p>
            <a:pPr lvl="0"/>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aphicFrame>
        <p:nvGraphicFramePr>
          <p:cNvPr id="15" name="表格 7"/>
          <p:cNvGraphicFramePr>
            <a:graphicFrameLocks noGrp="1"/>
          </p:cNvGraphicFramePr>
          <p:nvPr userDrawn="1"/>
        </p:nvGraphicFramePr>
        <p:xfrm>
          <a:off x="0" y="17584"/>
          <a:ext cx="12192000" cy="685800"/>
        </p:xfrm>
        <a:graphic>
          <a:graphicData uri="http://schemas.openxmlformats.org/drawingml/2006/table">
            <a:tbl>
              <a:tblPr firstRow="1" bandRow="1">
                <a:tableStyleId>{5C22544A-7EE6-4342-B048-85BDC9FD1C3A}</a:tableStyleId>
              </a:tblPr>
              <a:tblGrid>
                <a:gridCol w="2438400"/>
                <a:gridCol w="2438400"/>
                <a:gridCol w="2438400"/>
                <a:gridCol w="2438400"/>
                <a:gridCol w="2438400"/>
              </a:tblGrid>
              <a:tr h="685800">
                <a:tc>
                  <a:txBody>
                    <a:bodyPr/>
                    <a:lstStyle/>
                    <a:p>
                      <a:pPr algn="ctr"/>
                      <a:r>
                        <a:rPr lang="zh-CN" altLang="en-US" sz="2400" b="0" kern="1200" dirty="0">
                          <a:solidFill>
                            <a:schemeClr val="tx1"/>
                          </a:solidFill>
                          <a:latin typeface="方正粗黑宋简体" panose="02000000000000000000" pitchFamily="2" charset="-122"/>
                          <a:ea typeface="方正粗黑宋简体" panose="02000000000000000000" pitchFamily="2" charset="-122"/>
                          <a:cs typeface="+mn-cs"/>
                        </a:rPr>
                        <a:t>课标解读</a:t>
                      </a:r>
                      <a:endParaRPr lang="zh-CN" altLang="en-US" sz="2400" b="0" kern="1200" dirty="0">
                        <a:solidFill>
                          <a:schemeClr val="tx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五年高频考点</a:t>
                      </a:r>
                      <a:endPar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知识梳理</a:t>
                      </a:r>
                      <a:endPar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rPr>
                        <a:t>阶段特征</a:t>
                      </a:r>
                      <a:endParaRPr lang="zh-CN" altLang="en-US" sz="2400" b="0" kern="1200" noProof="0" dirty="0">
                        <a:solidFill>
                          <a:schemeClr val="tx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0" kern="1200" noProof="0" dirty="0">
                          <a:solidFill>
                            <a:schemeClr val="bg1"/>
                          </a:solidFill>
                          <a:latin typeface="方正粗黑宋简体" panose="02000000000000000000" pitchFamily="2" charset="-122"/>
                          <a:ea typeface="方正粗黑宋简体" panose="02000000000000000000" pitchFamily="2" charset="-122"/>
                          <a:cs typeface="+mn-cs"/>
                        </a:rPr>
                        <a:t>命题探究</a:t>
                      </a:r>
                      <a:endParaRPr lang="zh-CN" altLang="en-US" sz="2400" b="0" kern="1200" noProof="0" dirty="0">
                        <a:solidFill>
                          <a:schemeClr val="bg1"/>
                        </a:solidFill>
                        <a:latin typeface="方正粗黑宋简体" panose="02000000000000000000" pitchFamily="2" charset="-122"/>
                        <a:ea typeface="方正粗黑宋简体" panose="02000000000000000000" pitchFamily="2" charset="-122"/>
                        <a:cs typeface="+mn-cs"/>
                      </a:endParaRPr>
                    </a:p>
                  </a:txBody>
                  <a:tcPr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r>
            </a:tbl>
          </a:graphicData>
        </a:graphic>
      </p:graphicFrame>
      <p:pic>
        <p:nvPicPr>
          <p:cNvPr id="3" name="图片 2"/>
          <p:cNvPicPr>
            <a:picLocks noChangeAspect="1"/>
          </p:cNvPicPr>
          <p:nvPr userDrawn="1"/>
        </p:nvPicPr>
        <p:blipFill>
          <a:blip r:embed="rId2"/>
          <a:stretch>
            <a:fillRect/>
          </a:stretch>
        </p:blipFill>
        <p:spPr>
          <a:xfrm>
            <a:off x="10400030" y="6550660"/>
            <a:ext cx="1725295" cy="2387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p14:ripple/>
      </p:transition>
    </mc:Choice>
    <mc:Fallback>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5_节标题">
    <p:spTree>
      <p:nvGrpSpPr>
        <p:cNvPr id="1" name=""/>
        <p:cNvGrpSpPr/>
        <p:nvPr/>
      </p:nvGrpSpPr>
      <p:grpSpPr>
        <a:xfrm>
          <a:off x="0" y="0"/>
          <a:ext cx="0" cy="0"/>
          <a:chOff x="0" y="0"/>
          <a:chExt cx="0" cy="0"/>
        </a:xfrm>
      </p:grpSpPr>
      <p:sp>
        <p:nvSpPr>
          <p:cNvPr id="7" name="五边形 6"/>
          <p:cNvSpPr/>
          <p:nvPr>
            <p:custDataLst>
              <p:tags r:id="rId2"/>
            </p:custDataLst>
          </p:nvPr>
        </p:nvSpPr>
        <p:spPr>
          <a:xfrm>
            <a:off x="263353" y="432894"/>
            <a:ext cx="836104" cy="557706"/>
          </a:xfrm>
          <a:prstGeom prst="homePlate">
            <a:avLst>
              <a:gd name="adj" fmla="val 38242"/>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8" name="矩形 7"/>
          <p:cNvSpPr/>
          <p:nvPr>
            <p:custDataLst>
              <p:tags r:id="rId3"/>
            </p:custDataLst>
          </p:nvPr>
        </p:nvSpPr>
        <p:spPr>
          <a:xfrm>
            <a:off x="131676" y="432894"/>
            <a:ext cx="95672" cy="557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9" name="矩形 8"/>
          <p:cNvSpPr/>
          <p:nvPr>
            <p:custDataLst>
              <p:tags r:id="rId4"/>
            </p:custDataLst>
          </p:nvPr>
        </p:nvSpPr>
        <p:spPr>
          <a:xfrm>
            <a:off x="0" y="432894"/>
            <a:ext cx="95673" cy="557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65.xml"/><Relationship Id="rId21" Type="http://schemas.openxmlformats.org/officeDocument/2006/relationships/tags" Target="../tags/tag64.xml"/><Relationship Id="rId20" Type="http://schemas.openxmlformats.org/officeDocument/2006/relationships/tags" Target="../tags/tag63.xml"/><Relationship Id="rId2" Type="http://schemas.openxmlformats.org/officeDocument/2006/relationships/slideLayout" Target="../slideLayouts/slideLayout2.xml"/><Relationship Id="rId19" Type="http://schemas.openxmlformats.org/officeDocument/2006/relationships/tags" Target="../tags/tag62.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8.xml"/><Relationship Id="rId3" Type="http://schemas.openxmlformats.org/officeDocument/2006/relationships/image" Target="../media/image2.png"/><Relationship Id="rId2" Type="http://schemas.openxmlformats.org/officeDocument/2006/relationships/tags" Target="../tags/tag67.xml"/><Relationship Id="rId1" Type="http://schemas.openxmlformats.org/officeDocument/2006/relationships/tags" Target="../tags/tag66.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11.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image" Target="../media/image17.png"/><Relationship Id="rId7" Type="http://schemas.openxmlformats.org/officeDocument/2006/relationships/tags" Target="../tags/tag107.xml"/><Relationship Id="rId6" Type="http://schemas.openxmlformats.org/officeDocument/2006/relationships/image" Target="../media/image16.png"/><Relationship Id="rId5" Type="http://schemas.openxmlformats.org/officeDocument/2006/relationships/tags" Target="../tags/tag106.xml"/><Relationship Id="rId4" Type="http://schemas.openxmlformats.org/officeDocument/2006/relationships/image" Target="../media/image15.png"/><Relationship Id="rId3" Type="http://schemas.openxmlformats.org/officeDocument/2006/relationships/tags" Target="../tags/tag105.xml"/><Relationship Id="rId20" Type="http://schemas.openxmlformats.org/officeDocument/2006/relationships/notesSlide" Target="../notesSlides/notesSlide1.xml"/><Relationship Id="rId2" Type="http://schemas.openxmlformats.org/officeDocument/2006/relationships/image" Target="../media/image14.png"/><Relationship Id="rId19" Type="http://schemas.openxmlformats.org/officeDocument/2006/relationships/slideLayout" Target="../slideLayouts/slideLayout1.xml"/><Relationship Id="rId18" Type="http://schemas.openxmlformats.org/officeDocument/2006/relationships/tags" Target="../tags/tag113.xml"/><Relationship Id="rId17" Type="http://schemas.openxmlformats.org/officeDocument/2006/relationships/image" Target="../media/image21.jpeg"/><Relationship Id="rId16" Type="http://schemas.openxmlformats.org/officeDocument/2006/relationships/tags" Target="../tags/tag112.xml"/><Relationship Id="rId15" Type="http://schemas.openxmlformats.org/officeDocument/2006/relationships/tags" Target="../tags/tag111.xml"/><Relationship Id="rId14" Type="http://schemas.openxmlformats.org/officeDocument/2006/relationships/image" Target="../media/image20.png"/><Relationship Id="rId13" Type="http://schemas.openxmlformats.org/officeDocument/2006/relationships/tags" Target="../tags/tag110.xml"/><Relationship Id="rId12" Type="http://schemas.openxmlformats.org/officeDocument/2006/relationships/image" Target="../media/image19.png"/><Relationship Id="rId11" Type="http://schemas.openxmlformats.org/officeDocument/2006/relationships/tags" Target="../tags/tag109.xml"/><Relationship Id="rId10" Type="http://schemas.openxmlformats.org/officeDocument/2006/relationships/image" Target="../media/image18.png"/><Relationship Id="rId1" Type="http://schemas.openxmlformats.org/officeDocument/2006/relationships/tags" Target="../tags/tag104.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19.xml"/><Relationship Id="rId7" Type="http://schemas.openxmlformats.org/officeDocument/2006/relationships/image" Target="../media/image31.svg"/><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tags" Target="../tags/tag118.xml"/><Relationship Id="rId1" Type="http://schemas.openxmlformats.org/officeDocument/2006/relationships/tags" Target="../tags/tag117.xml"/></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23.xml"/><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tags" Target="../tags/tag122.xml"/><Relationship Id="rId2" Type="http://schemas.openxmlformats.org/officeDocument/2006/relationships/tags" Target="../tags/tag121.xml"/><Relationship Id="rId10" Type="http://schemas.openxmlformats.org/officeDocument/2006/relationships/notesSlide" Target="../notesSlides/notesSlide2.xml"/><Relationship Id="rId1" Type="http://schemas.openxmlformats.org/officeDocument/2006/relationships/tags" Target="../tags/tag120.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19.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tags" Target="../tags/tag136.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image" Target="../media/image36.jpe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9" Type="http://schemas.openxmlformats.org/officeDocument/2006/relationships/slideLayout" Target="../slideLayouts/slideLayout1.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image" Target="../media/image38.png"/><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30.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1.xml"/><Relationship Id="rId3" Type="http://schemas.openxmlformats.org/officeDocument/2006/relationships/image" Target="../media/image3.jpeg"/><Relationship Id="rId2" Type="http://schemas.openxmlformats.org/officeDocument/2006/relationships/tags" Target="../tags/tag70.xml"/><Relationship Id="rId1" Type="http://schemas.openxmlformats.org/officeDocument/2006/relationships/tags" Target="../tags/tag69.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7.xml"/><Relationship Id="rId3" Type="http://schemas.openxmlformats.org/officeDocument/2006/relationships/image" Target="../media/image39.png"/><Relationship Id="rId2" Type="http://schemas.openxmlformats.org/officeDocument/2006/relationships/tags" Target="../tags/tag146.xml"/><Relationship Id="rId1" Type="http://schemas.openxmlformats.org/officeDocument/2006/relationships/tags" Target="../tags/tag145.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0.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tags" Target="../tags/tag149.xml"/><Relationship Id="rId1" Type="http://schemas.openxmlformats.org/officeDocument/2006/relationships/tags" Target="../tags/tag148.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54.xml"/><Relationship Id="rId4" Type="http://schemas.openxmlformats.org/officeDocument/2006/relationships/image" Target="../media/image41.png"/><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s>
</file>

<file path=ppt/slides/_rels/slide23.xml.rels><?xml version="1.0" encoding="UTF-8" standalone="yes"?>
<Relationships xmlns="http://schemas.openxmlformats.org/package/2006/relationships"><Relationship Id="rId9" Type="http://schemas.openxmlformats.org/officeDocument/2006/relationships/tags" Target="../tags/tag160.xml"/><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image" Target="../media/image44.jpeg"/><Relationship Id="rId4" Type="http://schemas.openxmlformats.org/officeDocument/2006/relationships/image" Target="../media/image43.png"/><Relationship Id="rId3" Type="http://schemas.openxmlformats.org/officeDocument/2006/relationships/image" Target="../media/image42.jpeg"/><Relationship Id="rId2" Type="http://schemas.openxmlformats.org/officeDocument/2006/relationships/tags" Target="../tags/tag156.xml"/><Relationship Id="rId10" Type="http://schemas.openxmlformats.org/officeDocument/2006/relationships/slideLayout" Target="../slideLayouts/slideLayout1.xml"/><Relationship Id="rId1" Type="http://schemas.openxmlformats.org/officeDocument/2006/relationships/tags" Target="../tags/tag155.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64.xml"/><Relationship Id="rId7" Type="http://schemas.openxmlformats.org/officeDocument/2006/relationships/image" Target="../media/image48.png"/><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tags" Target="../tags/tag163.xml"/><Relationship Id="rId3" Type="http://schemas.openxmlformats.org/officeDocument/2006/relationships/image" Target="../media/image45.jpeg"/><Relationship Id="rId2" Type="http://schemas.openxmlformats.org/officeDocument/2006/relationships/tags" Target="../tags/tag162.xml"/><Relationship Id="rId1" Type="http://schemas.openxmlformats.org/officeDocument/2006/relationships/tags" Target="../tags/tag161.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9.xml"/><Relationship Id="rId6" Type="http://schemas.openxmlformats.org/officeDocument/2006/relationships/image" Target="../media/image50.jpeg"/><Relationship Id="rId5" Type="http://schemas.openxmlformats.org/officeDocument/2006/relationships/tags" Target="../tags/tag168.xml"/><Relationship Id="rId4" Type="http://schemas.openxmlformats.org/officeDocument/2006/relationships/image" Target="../media/image49.jpeg"/><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73.xml"/><Relationship Id="rId6" Type="http://schemas.openxmlformats.org/officeDocument/2006/relationships/image" Target="../media/image53.png"/><Relationship Id="rId5" Type="http://schemas.openxmlformats.org/officeDocument/2006/relationships/tags" Target="../tags/tag172.xml"/><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tags" Target="../tags/tag171.xml"/><Relationship Id="rId1" Type="http://schemas.openxmlformats.org/officeDocument/2006/relationships/tags" Target="../tags/tag170.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76.xml"/><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tags" Target="../tags/tag175.xml"/><Relationship Id="rId1" Type="http://schemas.openxmlformats.org/officeDocument/2006/relationships/tags" Target="../tags/tag174.xml"/></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79.xml"/><Relationship Id="rId7" Type="http://schemas.openxmlformats.org/officeDocument/2006/relationships/image" Target="../media/image56.png"/><Relationship Id="rId6" Type="http://schemas.openxmlformats.org/officeDocument/2006/relationships/image" Target="../media/image54.png"/><Relationship Id="rId5" Type="http://schemas.openxmlformats.org/officeDocument/2006/relationships/image" Target="../media/image59.jpeg"/><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tags" Target="../tags/tag178.xml"/><Relationship Id="rId1" Type="http://schemas.openxmlformats.org/officeDocument/2006/relationships/tags" Target="../tags/tag17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82.xml"/><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tags" Target="../tags/tag7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8.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image" Target="../media/image61.png"/><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93.xml"/><Relationship Id="rId5" Type="http://schemas.openxmlformats.org/officeDocument/2006/relationships/image" Target="../media/image62.png"/><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s>
</file>

<file path=ppt/slides/_rels/slide32.xml.rels><?xml version="1.0" encoding="UTF-8" standalone="yes"?>
<Relationships xmlns="http://schemas.openxmlformats.org/package/2006/relationships"><Relationship Id="rId9" Type="http://schemas.openxmlformats.org/officeDocument/2006/relationships/tags" Target="../tags/tag202.xml"/><Relationship Id="rId8" Type="http://schemas.openxmlformats.org/officeDocument/2006/relationships/tags" Target="../tags/tag201.xml"/><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2" Type="http://schemas.openxmlformats.org/officeDocument/2006/relationships/slideLayout" Target="../slideLayouts/slideLayout1.xml"/><Relationship Id="rId11" Type="http://schemas.openxmlformats.org/officeDocument/2006/relationships/tags" Target="../tags/tag204.xml"/><Relationship Id="rId10" Type="http://schemas.openxmlformats.org/officeDocument/2006/relationships/tags" Target="../tags/tag203.xml"/><Relationship Id="rId1" Type="http://schemas.openxmlformats.org/officeDocument/2006/relationships/tags" Target="../tags/tag194.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13.xml"/><Relationship Id="rId6" Type="http://schemas.openxmlformats.org/officeDocument/2006/relationships/image" Target="../media/image63.png"/><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19.xml"/><Relationship Id="rId6" Type="http://schemas.openxmlformats.org/officeDocument/2006/relationships/image" Target="../media/image63.png"/><Relationship Id="rId5" Type="http://schemas.openxmlformats.org/officeDocument/2006/relationships/tags" Target="../tags/tag218.xml"/><Relationship Id="rId4" Type="http://schemas.openxmlformats.org/officeDocument/2006/relationships/tags" Target="../tags/tag217.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22.xml"/><Relationship Id="rId3" Type="http://schemas.openxmlformats.org/officeDocument/2006/relationships/image" Target="../media/image64.png"/><Relationship Id="rId2" Type="http://schemas.openxmlformats.org/officeDocument/2006/relationships/tags" Target="../tags/tag221.xml"/><Relationship Id="rId1" Type="http://schemas.openxmlformats.org/officeDocument/2006/relationships/tags" Target="../tags/tag220.xml"/></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25.xml"/><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tags" Target="../tags/tag224.xml"/><Relationship Id="rId1" Type="http://schemas.openxmlformats.org/officeDocument/2006/relationships/tags" Target="../tags/tag223.xml"/></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image" Target="../media/image68.png"/><Relationship Id="rId5" Type="http://schemas.openxmlformats.org/officeDocument/2006/relationships/tags" Target="../tags/tag229.xml"/><Relationship Id="rId4" Type="http://schemas.openxmlformats.org/officeDocument/2006/relationships/image" Target="../media/image67.jpeg"/><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77.xml"/><Relationship Id="rId4" Type="http://schemas.openxmlformats.org/officeDocument/2006/relationships/image" Target="../media/image9.jpeg"/><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s>
</file>

<file path=ppt/slides/_rels/slide4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41.xml"/><Relationship Id="rId5" Type="http://schemas.openxmlformats.org/officeDocument/2006/relationships/image" Target="../media/image69.png"/><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45.xml"/><Relationship Id="rId4" Type="http://schemas.openxmlformats.org/officeDocument/2006/relationships/image" Target="../media/image70.png"/><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42.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image" Target="../media/image73.png"/><Relationship Id="rId7" Type="http://schemas.openxmlformats.org/officeDocument/2006/relationships/tags" Target="../tags/tag25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0" Type="http://schemas.openxmlformats.org/officeDocument/2006/relationships/slideLayout" Target="../slideLayouts/slideLayout1.xml"/><Relationship Id="rId1" Type="http://schemas.openxmlformats.org/officeDocument/2006/relationships/tags" Target="../tags/tag246.xml"/></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55.xml"/><Relationship Id="rId5" Type="http://schemas.openxmlformats.org/officeDocument/2006/relationships/image" Target="../media/image75.png"/><Relationship Id="rId4" Type="http://schemas.openxmlformats.org/officeDocument/2006/relationships/image" Target="../media/image74.jpeg"/><Relationship Id="rId3" Type="http://schemas.openxmlformats.org/officeDocument/2006/relationships/tags" Target="../tags/tag254.xml"/><Relationship Id="rId2" Type="http://schemas.openxmlformats.org/officeDocument/2006/relationships/tags" Target="../tags/tag253.xml"/><Relationship Id="rId1" Type="http://schemas.openxmlformats.org/officeDocument/2006/relationships/tags" Target="../tags/tag252.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62.xml"/><Relationship Id="rId6" Type="http://schemas.openxmlformats.org/officeDocument/2006/relationships/tags" Target="../tags/tag261.xml"/><Relationship Id="rId5" Type="http://schemas.openxmlformats.org/officeDocument/2006/relationships/tags" Target="../tags/tag260.xml"/><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65.xml"/><Relationship Id="rId3" Type="http://schemas.openxmlformats.org/officeDocument/2006/relationships/image" Target="../media/image76.png"/><Relationship Id="rId2" Type="http://schemas.openxmlformats.org/officeDocument/2006/relationships/tags" Target="../tags/tag264.xml"/><Relationship Id="rId1" Type="http://schemas.openxmlformats.org/officeDocument/2006/relationships/tags" Target="../tags/tag263.xml"/></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70.xml"/><Relationship Id="rId5" Type="http://schemas.openxmlformats.org/officeDocument/2006/relationships/image" Target="../media/image77.jpeg"/><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s>
</file>

<file path=ppt/slides/_rels/slide47.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 Type="http://schemas.openxmlformats.org/officeDocument/2006/relationships/tags" Target="../tags/tag271.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s>
</file>

<file path=ppt/slides/_rels/slide49.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tags" Target="../tags/tag288.xml"/><Relationship Id="rId5" Type="http://schemas.openxmlformats.org/officeDocument/2006/relationships/tags" Target="../tags/tag287.xml"/><Relationship Id="rId4" Type="http://schemas.openxmlformats.org/officeDocument/2006/relationships/tags" Target="../tags/tag286.xml"/><Relationship Id="rId3" Type="http://schemas.openxmlformats.org/officeDocument/2006/relationships/tags" Target="../tags/tag285.xml"/><Relationship Id="rId2" Type="http://schemas.openxmlformats.org/officeDocument/2006/relationships/tags" Target="../tags/tag284.xml"/><Relationship Id="rId10" Type="http://schemas.openxmlformats.org/officeDocument/2006/relationships/slideLayout" Target="../slideLayouts/slideLayout1.xml"/><Relationship Id="rId1" Type="http://schemas.openxmlformats.org/officeDocument/2006/relationships/tags" Target="../tags/tag283.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2.xml"/><Relationship Id="rId5" Type="http://schemas.openxmlformats.org/officeDocument/2006/relationships/image" Target="../media/image10.pn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78.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image" Target="../media/image11.png"/><Relationship Id="rId1" Type="http://schemas.openxmlformats.org/officeDocument/2006/relationships/tags" Target="../tags/tag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488950" y="339090"/>
            <a:ext cx="11214100" cy="480695"/>
          </a:xfrm>
          <a:prstGeom prst="roundRect">
            <a:avLst/>
          </a:prstGeom>
          <a:solidFill>
            <a:srgbClr val="2626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第一单元：从中华文明起源到秦汉统一多民族封建国家的建立与巩固</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pic>
        <p:nvPicPr>
          <p:cNvPr id="53" name="25xlsz1-1.jpg" descr="id:2147514254;FounderCES"/>
          <p:cNvPicPr>
            <a:picLocks noChangeAspect="1"/>
          </p:cNvPicPr>
          <p:nvPr/>
        </p:nvPicPr>
        <p:blipFill>
          <a:blip r:embed="rId3"/>
          <a:stretch>
            <a:fillRect/>
          </a:stretch>
        </p:blipFill>
        <p:spPr>
          <a:xfrm>
            <a:off x="488950" y="937895"/>
            <a:ext cx="11329670" cy="5201285"/>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393065" y="5052060"/>
            <a:ext cx="11577955" cy="1986280"/>
          </a:xfrm>
          <a:prstGeom prst="rect">
            <a:avLst/>
          </a:prstGeom>
          <a:noFill/>
        </p:spPr>
        <p:txBody>
          <a:bodyPr wrap="square" rtlCol="0" anchor="t">
            <a:spAutoFit/>
          </a:bodyPr>
          <a:p>
            <a:pPr>
              <a:lnSpc>
                <a:spcPct val="110000"/>
              </a:lnSpc>
            </a:pPr>
            <a:r>
              <a:rPr lang="en-US" altLang="zh-CN" sz="2800" dirty="0">
                <a:latin typeface="华文中宋" panose="02010600040101010101" charset="-122"/>
                <a:ea typeface="华文中宋" panose="02010600040101010101" charset="-122"/>
                <a:sym typeface="+mn-ea"/>
              </a:rPr>
              <a:t>                           </a:t>
            </a:r>
            <a:r>
              <a:rPr lang="zh-CN" altLang="en-US" sz="2800" dirty="0">
                <a:latin typeface="华文中宋" panose="02010600040101010101" charset="-122"/>
                <a:ea typeface="华文中宋" panose="02010600040101010101" charset="-122"/>
                <a:sym typeface="+mn-ea"/>
              </a:rPr>
              <a:t>使用磨制石器；原始农业、家畜饲养、养蚕缫丝；大量使用陶器（火的应用）；</a:t>
            </a:r>
            <a:r>
              <a:rPr sz="2800" smtClean="0">
                <a:latin typeface="华文中宋" panose="02010600040101010101" charset="-122"/>
                <a:ea typeface="华文中宋" panose="02010600040101010101" charset="-122"/>
                <a:cs typeface="华文中宋" panose="02010600040101010101" charset="-122"/>
                <a:sym typeface="+mn-ea"/>
              </a:rPr>
              <a:t>男性开始在生产中占据主导地位</a:t>
            </a:r>
            <a:r>
              <a:rPr lang="zh-CN" sz="2800" smtClean="0">
                <a:latin typeface="华文中宋" panose="02010600040101010101" charset="-122"/>
                <a:ea typeface="华文中宋" panose="02010600040101010101" charset="-122"/>
                <a:cs typeface="华文中宋" panose="02010600040101010101" charset="-122"/>
                <a:sym typeface="+mn-ea"/>
              </a:rPr>
              <a:t>，</a:t>
            </a:r>
            <a:r>
              <a:rPr sz="2800" smtClean="0">
                <a:latin typeface="华文中宋" panose="02010600040101010101" charset="-122"/>
                <a:ea typeface="华文中宋" panose="02010600040101010101" charset="-122"/>
                <a:cs typeface="华文中宋" panose="02010600040101010101" charset="-122"/>
                <a:sym typeface="+mn-ea"/>
              </a:rPr>
              <a:t>女性从事家庭副业</a:t>
            </a:r>
            <a:r>
              <a:rPr sz="2800" smtClean="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sz="2800" smtClean="0">
                <a:solidFill>
                  <a:srgbClr val="C00000"/>
                </a:solidFill>
                <a:latin typeface="华文中宋" panose="02010600040101010101" charset="-122"/>
                <a:ea typeface="华文中宋" panose="02010600040101010101" charset="-122"/>
                <a:cs typeface="华文中宋" panose="02010600040101010101" charset="-122"/>
                <a:sym typeface="+mn-ea"/>
              </a:rPr>
              <a:t>父</a:t>
            </a:r>
            <a:r>
              <a:rPr sz="2800" smtClean="0">
                <a:solidFill>
                  <a:srgbClr val="C00000"/>
                </a:solidFill>
                <a:latin typeface="华文中宋" panose="02010600040101010101" charset="-122"/>
                <a:ea typeface="华文中宋" panose="02010600040101010101" charset="-122"/>
                <a:cs typeface="华文中宋" panose="02010600040101010101" charset="-122"/>
                <a:sym typeface="+mn-ea"/>
              </a:rPr>
              <a:t>系氏族）</a:t>
            </a:r>
            <a:r>
              <a:rPr lang="zh-CN" sz="2800" smtClean="0">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zh-CN" altLang="en-US" sz="2800" smtClean="0">
              <a:latin typeface="华文中宋" panose="02010600040101010101" charset="-122"/>
              <a:ea typeface="华文中宋" panose="02010600040101010101" charset="-122"/>
              <a:cs typeface="华文中宋" panose="02010600040101010101" charset="-122"/>
              <a:sym typeface="+mn-ea"/>
            </a:endParaRPr>
          </a:p>
          <a:p>
            <a:pPr>
              <a:lnSpc>
                <a:spcPct val="110000"/>
              </a:lnSpc>
            </a:pPr>
            <a:endParaRPr lang="zh-CN" altLang="en-US" sz="2800" dirty="0">
              <a:latin typeface="华文中宋" panose="02010600040101010101" charset="-122"/>
              <a:ea typeface="华文中宋" panose="02010600040101010101" charset="-122"/>
              <a:sym typeface="+mn-ea"/>
            </a:endParaRPr>
          </a:p>
        </p:txBody>
      </p:sp>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一、石器时代</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中华文明的起源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3" name="文本框 2"/>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（二）新石器时代</a:t>
            </a:r>
            <a:endParaRPr lang="zh-CN" altLang="en-US" sz="2800" b="1">
              <a:solidFill>
                <a:srgbClr val="233B26"/>
              </a:solidFill>
              <a:latin typeface="华文中宋" panose="02010600040101010101" charset="-122"/>
              <a:ea typeface="华文中宋" panose="02010600040101010101" charset="-122"/>
            </a:endParaRPr>
          </a:p>
        </p:txBody>
      </p:sp>
      <p:sp>
        <p:nvSpPr>
          <p:cNvPr id="4" name="文本框 3"/>
          <p:cNvSpPr txBox="1"/>
          <p:nvPr/>
        </p:nvSpPr>
        <p:spPr>
          <a:xfrm>
            <a:off x="2921000" y="894080"/>
            <a:ext cx="3876040" cy="521970"/>
          </a:xfrm>
          <a:prstGeom prst="rect">
            <a:avLst/>
          </a:prstGeom>
          <a:noFill/>
        </p:spPr>
        <p:txBody>
          <a:bodyPr wrap="square" rtlCol="0" anchor="t">
            <a:spAutoFit/>
          </a:bodyPr>
          <a:p>
            <a:r>
              <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rPr>
              <a:t>（距今约</a:t>
            </a:r>
            <a:r>
              <a:rPr lang="en-US" altLang="zh-CN" sz="2800" b="1" smtClean="0">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rPr>
              <a:t>万年前）</a:t>
            </a:r>
            <a:endPar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5917565" y="894080"/>
            <a:ext cx="3629025" cy="521970"/>
          </a:xfrm>
          <a:prstGeom prst="rect">
            <a:avLst/>
          </a:prstGeom>
          <a:noFill/>
        </p:spPr>
        <p:txBody>
          <a:bodyPr wrap="square" rtlCol="0" anchor="t">
            <a:spAutoFit/>
          </a:bodyPr>
          <a:p>
            <a:r>
              <a:rPr lang="en-US" altLang="zh-CN" sz="2800" b="1">
                <a:solidFill>
                  <a:srgbClr val="C00000"/>
                </a:solidFill>
                <a:latin typeface="华文中宋" panose="02010600040101010101" charset="-122"/>
                <a:ea typeface="华文中宋" panose="02010600040101010101" charset="-122"/>
                <a:sym typeface="+mn-ea"/>
              </a:rPr>
              <a:t>——</a:t>
            </a:r>
            <a:r>
              <a:rPr lang="zh-CN" altLang="en-US" sz="2800" b="1">
                <a:solidFill>
                  <a:srgbClr val="C00000"/>
                </a:solidFill>
                <a:latin typeface="华文中宋" panose="02010600040101010101" charset="-122"/>
                <a:ea typeface="华文中宋" panose="02010600040101010101" charset="-122"/>
                <a:sym typeface="+mn-ea"/>
              </a:rPr>
              <a:t>以磨制石器为主</a:t>
            </a:r>
            <a:endParaRPr lang="zh-CN" altLang="en-US" sz="2800" b="1">
              <a:solidFill>
                <a:srgbClr val="C00000"/>
              </a:solidFill>
              <a:latin typeface="华文中宋" panose="02010600040101010101" charset="-122"/>
              <a:ea typeface="华文中宋" panose="02010600040101010101" charset="-122"/>
              <a:sym typeface="+mn-ea"/>
            </a:endParaRPr>
          </a:p>
        </p:txBody>
      </p:sp>
      <p:graphicFrame>
        <p:nvGraphicFramePr>
          <p:cNvPr id="6" name="表格 5"/>
          <p:cNvGraphicFramePr/>
          <p:nvPr>
            <p:custDataLst>
              <p:tags r:id="rId3"/>
            </p:custDataLst>
          </p:nvPr>
        </p:nvGraphicFramePr>
        <p:xfrm>
          <a:off x="511148" y="1963251"/>
          <a:ext cx="11281410" cy="3108960"/>
        </p:xfrm>
        <a:graphic>
          <a:graphicData uri="http://schemas.openxmlformats.org/drawingml/2006/table">
            <a:tbl>
              <a:tblPr firstCol="1" bandRow="1">
                <a:tableStyleId>{00A15C55-8517-42AA-B614-E9B94910E393}</a:tableStyleId>
              </a:tblPr>
              <a:tblGrid>
                <a:gridCol w="1835150"/>
                <a:gridCol w="1805940"/>
                <a:gridCol w="2187040"/>
                <a:gridCol w="5453107"/>
              </a:tblGrid>
              <a:tr h="330200">
                <a:tc rowSpan="3">
                  <a:txBody>
                    <a:bodyPr/>
                    <a:p>
                      <a:pPr algn="ctr">
                        <a:buNone/>
                      </a:pPr>
                      <a:r>
                        <a:rPr lang="zh-CN" altLang="en-US" sz="2800" dirty="0">
                          <a:solidFill>
                            <a:schemeClr val="tx1"/>
                          </a:solidFill>
                          <a:latin typeface="华文中宋" panose="02010600040101010101" charset="-122"/>
                          <a:ea typeface="华文中宋" panose="02010600040101010101" charset="-122"/>
                        </a:rPr>
                        <a:t>距今约</a:t>
                      </a:r>
                      <a:r>
                        <a:rPr lang="en-US" altLang="zh-CN" sz="2800" dirty="0">
                          <a:solidFill>
                            <a:schemeClr val="tx1"/>
                          </a:solidFill>
                          <a:latin typeface="华文中宋" panose="02010600040101010101" charset="-122"/>
                          <a:ea typeface="华文中宋" panose="02010600040101010101" charset="-122"/>
                        </a:rPr>
                        <a:t>7000</a:t>
                      </a:r>
                      <a:r>
                        <a:rPr lang="zh-CN" altLang="en-US" sz="2800" dirty="0">
                          <a:solidFill>
                            <a:schemeClr val="tx1"/>
                          </a:solidFill>
                          <a:latin typeface="华文中宋" panose="02010600040101010101" charset="-122"/>
                          <a:ea typeface="华文中宋" panose="02010600040101010101" charset="-122"/>
                        </a:rPr>
                        <a:t>至</a:t>
                      </a:r>
                      <a:r>
                        <a:rPr lang="en-US" altLang="zh-CN" sz="2800" dirty="0">
                          <a:solidFill>
                            <a:schemeClr val="tx1"/>
                          </a:solidFill>
                          <a:latin typeface="华文中宋" panose="02010600040101010101" charset="-122"/>
                          <a:ea typeface="华文中宋" panose="02010600040101010101" charset="-122"/>
                        </a:rPr>
                        <a:t>5000</a:t>
                      </a:r>
                      <a:r>
                        <a:rPr lang="zh-CN" altLang="en-US" sz="2800" dirty="0">
                          <a:solidFill>
                            <a:schemeClr val="tx1"/>
                          </a:solidFill>
                          <a:latin typeface="华文中宋" panose="02010600040101010101" charset="-122"/>
                          <a:ea typeface="华文中宋" panose="02010600040101010101" charset="-122"/>
                        </a:rPr>
                        <a:t>年前</a:t>
                      </a:r>
                      <a:endParaRPr lang="zh-CN" altLang="en-US" sz="2800" dirty="0">
                        <a:solidFill>
                          <a:schemeClr val="tx1"/>
                        </a:solidFill>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algn="ctr">
                        <a:buNone/>
                      </a:pPr>
                      <a:r>
                        <a:rPr lang="zh-CN" altLang="en-US" sz="2800" dirty="0">
                          <a:latin typeface="华文中宋" panose="02010600040101010101" charset="-122"/>
                          <a:ea typeface="华文中宋" panose="02010600040101010101" charset="-122"/>
                        </a:rPr>
                        <a:t>黄河中游</a:t>
                      </a: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5285">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p>
                      <a:pPr algn="ctr">
                        <a:buNone/>
                      </a:pPr>
                      <a:r>
                        <a:rPr lang="zh-CN" altLang="en-US" sz="2800" dirty="0">
                          <a:latin typeface="华文中宋" panose="02010600040101010101" charset="-122"/>
                          <a:ea typeface="华文中宋" panose="02010600040101010101" charset="-122"/>
                        </a:rPr>
                        <a:t>黄河下游</a:t>
                      </a: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624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p>
                      <a:pPr algn="ctr">
                        <a:buNone/>
                      </a:pPr>
                      <a:r>
                        <a:rPr lang="zh-CN" altLang="en-US" sz="2800" dirty="0">
                          <a:latin typeface="华文中宋" panose="02010600040101010101" charset="-122"/>
                          <a:ea typeface="华文中宋" panose="02010600040101010101" charset="-122"/>
                        </a:rPr>
                        <a:t>长江下游</a:t>
                      </a: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18160">
                <a:tc rowSpan="3">
                  <a:txBody>
                    <a:bodyPr/>
                    <a:p>
                      <a:pPr algn="ctr">
                        <a:buNone/>
                      </a:pPr>
                      <a:r>
                        <a:rPr lang="zh-CN" altLang="en-US" sz="2800" dirty="0">
                          <a:solidFill>
                            <a:schemeClr val="tx1"/>
                          </a:solidFill>
                          <a:latin typeface="华文中宋" panose="02010600040101010101" charset="-122"/>
                          <a:ea typeface="华文中宋" panose="02010600040101010101" charset="-122"/>
                        </a:rPr>
                        <a:t>距今约</a:t>
                      </a:r>
                      <a:r>
                        <a:rPr lang="en-US" altLang="zh-CN" sz="2800" dirty="0">
                          <a:solidFill>
                            <a:schemeClr val="tx1"/>
                          </a:solidFill>
                          <a:latin typeface="华文中宋" panose="02010600040101010101" charset="-122"/>
                          <a:ea typeface="华文中宋" panose="02010600040101010101" charset="-122"/>
                        </a:rPr>
                        <a:t>5000</a:t>
                      </a:r>
                      <a:r>
                        <a:rPr lang="zh-CN" altLang="en-US" sz="2800" dirty="0">
                          <a:solidFill>
                            <a:schemeClr val="tx1"/>
                          </a:solidFill>
                          <a:latin typeface="华文中宋" panose="02010600040101010101" charset="-122"/>
                          <a:ea typeface="华文中宋" panose="02010600040101010101" charset="-122"/>
                        </a:rPr>
                        <a:t>年前</a:t>
                      </a:r>
                      <a:endParaRPr lang="zh-CN" altLang="en-US" sz="2800" dirty="0">
                        <a:solidFill>
                          <a:schemeClr val="tx1"/>
                        </a:solidFill>
                        <a:latin typeface="华文中宋" panose="02010600040101010101" charset="-122"/>
                        <a:ea typeface="华文中宋" panose="02010600040101010101" charset="-122"/>
                      </a:endParaRPr>
                    </a:p>
                    <a:p>
                      <a:pPr algn="ctr">
                        <a:buNone/>
                      </a:pPr>
                      <a:endParaRPr lang="zh-CN" altLang="en-US" sz="2800" dirty="0">
                        <a:solidFill>
                          <a:schemeClr val="tx1"/>
                        </a:solidFill>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p>
                      <a:pPr algn="ctr">
                        <a:buNone/>
                      </a:pPr>
                      <a:r>
                        <a:rPr lang="zh-CN" altLang="en-US" sz="2800">
                          <a:latin typeface="华文中宋" panose="02010600040101010101" charset="-122"/>
                          <a:ea typeface="华文中宋" panose="02010600040101010101" charset="-122"/>
                        </a:rPr>
                        <a:t>黄河流域</a:t>
                      </a:r>
                      <a:endParaRPr lang="zh-CN" altLang="en-US" sz="280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85445">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p>
                      <a:pPr algn="ctr">
                        <a:buNone/>
                      </a:pPr>
                      <a:r>
                        <a:rPr lang="zh-CN" altLang="en-US" sz="2800">
                          <a:latin typeface="华文中宋" panose="02010600040101010101" charset="-122"/>
                          <a:ea typeface="华文中宋" panose="02010600040101010101" charset="-122"/>
                        </a:rPr>
                        <a:t>辽河上游</a:t>
                      </a:r>
                      <a:endParaRPr lang="zh-CN" altLang="en-US" sz="280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3695">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p>
                      <a:pPr algn="ctr">
                        <a:buNone/>
                      </a:pPr>
                      <a:r>
                        <a:rPr lang="zh-CN" altLang="en-US" sz="2800" dirty="0">
                          <a:latin typeface="华文中宋" panose="02010600040101010101" charset="-122"/>
                          <a:ea typeface="华文中宋" panose="02010600040101010101" charset="-122"/>
                          <a:sym typeface="+mn-ea"/>
                        </a:rPr>
                        <a:t>长江下游</a:t>
                      </a:r>
                      <a:endParaRPr lang="zh-CN" altLang="en-US" sz="2800" dirty="0">
                        <a:latin typeface="华文中宋" panose="02010600040101010101" charset="-122"/>
                        <a:ea typeface="华文中宋" panose="02010600040101010101"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algn="ctr">
                        <a:buNone/>
                      </a:pPr>
                      <a:endParaRPr lang="zh-CN" altLang="en-US" sz="2800" dirty="0">
                        <a:latin typeface="华文中宋" panose="02010600040101010101" charset="-122"/>
                        <a:ea typeface="华文中宋" panose="0201060004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 name="文本框 6"/>
          <p:cNvSpPr txBox="1"/>
          <p:nvPr/>
        </p:nvSpPr>
        <p:spPr>
          <a:xfrm>
            <a:off x="393065" y="1416050"/>
            <a:ext cx="3111500" cy="521970"/>
          </a:xfrm>
          <a:prstGeom prst="rect">
            <a:avLst/>
          </a:prstGeom>
          <a:noFill/>
        </p:spPr>
        <p:txBody>
          <a:bodyPr wrap="square" rtlCol="0" anchor="t">
            <a:spAutoFit/>
          </a:bodyPr>
          <a:p>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代表性遗</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存：</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4025265" y="1963420"/>
            <a:ext cx="2256155" cy="521970"/>
          </a:xfrm>
          <a:prstGeom prst="rect">
            <a:avLst/>
          </a:prstGeom>
          <a:noFill/>
        </p:spPr>
        <p:txBody>
          <a:bodyPr wrap="square" rtlCol="0" anchor="t">
            <a:spAutoFit/>
          </a:bodyPr>
          <a:p>
            <a:pPr algn="ctr">
              <a:buNone/>
            </a:pPr>
            <a:r>
              <a:rPr lang="zh-CN" altLang="en-US" sz="2800" dirty="0">
                <a:latin typeface="华文中宋" panose="02010600040101010101" charset="-122"/>
                <a:ea typeface="华文中宋" panose="02010600040101010101" charset="-122"/>
                <a:sym typeface="+mn-ea"/>
              </a:rPr>
              <a:t>仰韶文化</a:t>
            </a:r>
            <a:endParaRPr lang="zh-CN" altLang="en-US" sz="2800" dirty="0">
              <a:latin typeface="华文中宋" panose="02010600040101010101" charset="-122"/>
              <a:ea typeface="华文中宋" panose="02010600040101010101" charset="-122"/>
              <a:sym typeface="+mn-ea"/>
            </a:endParaRPr>
          </a:p>
        </p:txBody>
      </p:sp>
      <p:sp>
        <p:nvSpPr>
          <p:cNvPr id="9" name="文本框 8"/>
          <p:cNvSpPr txBox="1"/>
          <p:nvPr/>
        </p:nvSpPr>
        <p:spPr>
          <a:xfrm>
            <a:off x="6493510" y="1963420"/>
            <a:ext cx="5579745" cy="521970"/>
          </a:xfrm>
          <a:prstGeom prst="rect">
            <a:avLst/>
          </a:prstGeom>
          <a:noFill/>
        </p:spPr>
        <p:txBody>
          <a:bodyPr wrap="square" rtlCol="0" anchor="t">
            <a:spAutoFit/>
          </a:bodyPr>
          <a:p>
            <a:r>
              <a:rPr lang="zh-CN" altLang="en-US" sz="2800" dirty="0">
                <a:solidFill>
                  <a:srgbClr val="C00000"/>
                </a:solidFill>
                <a:latin typeface="华文中宋" panose="02010600040101010101" charset="-122"/>
                <a:ea typeface="华文中宋" panose="02010600040101010101" charset="-122"/>
                <a:sym typeface="+mn-ea"/>
              </a:rPr>
              <a:t>彩绘陶器</a:t>
            </a:r>
            <a:r>
              <a:rPr lang="zh-CN" altLang="en-US" sz="2800" dirty="0">
                <a:latin typeface="华文中宋" panose="02010600040101010101" charset="-122"/>
                <a:ea typeface="华文中宋" panose="02010600040101010101" charset="-122"/>
                <a:sym typeface="+mn-ea"/>
              </a:rPr>
              <a:t>，以</a:t>
            </a:r>
            <a:r>
              <a:rPr lang="zh-CN" altLang="en-US" sz="2800" dirty="0">
                <a:solidFill>
                  <a:srgbClr val="C00000"/>
                </a:solidFill>
                <a:latin typeface="华文中宋" panose="02010600040101010101" charset="-122"/>
                <a:ea typeface="华文中宋" panose="02010600040101010101" charset="-122"/>
                <a:sym typeface="+mn-ea"/>
              </a:rPr>
              <a:t>粟</a:t>
            </a:r>
            <a:r>
              <a:rPr lang="zh-CN" altLang="en-US" sz="2800" dirty="0">
                <a:latin typeface="华文中宋" panose="02010600040101010101" charset="-122"/>
                <a:ea typeface="华文中宋" panose="02010600040101010101" charset="-122"/>
                <a:sym typeface="+mn-ea"/>
              </a:rPr>
              <a:t>为主要栽培物</a:t>
            </a:r>
            <a:endParaRPr lang="zh-CN" altLang="en-US" sz="2800" dirty="0">
              <a:latin typeface="华文中宋" panose="02010600040101010101" charset="-122"/>
              <a:ea typeface="华文中宋" panose="02010600040101010101" charset="-122"/>
              <a:sym typeface="+mn-ea"/>
            </a:endParaRPr>
          </a:p>
        </p:txBody>
      </p:sp>
      <p:sp>
        <p:nvSpPr>
          <p:cNvPr id="10" name="文本框 9"/>
          <p:cNvSpPr txBox="1"/>
          <p:nvPr/>
        </p:nvSpPr>
        <p:spPr>
          <a:xfrm>
            <a:off x="4288155" y="2486025"/>
            <a:ext cx="1992630" cy="521970"/>
          </a:xfrm>
          <a:prstGeom prst="rect">
            <a:avLst/>
          </a:prstGeom>
          <a:noFill/>
        </p:spPr>
        <p:txBody>
          <a:bodyPr wrap="square" rtlCol="0" anchor="t">
            <a:spAutoFit/>
          </a:bodyPr>
          <a:p>
            <a:r>
              <a:rPr lang="zh-CN" altLang="en-US" sz="2800" dirty="0">
                <a:latin typeface="华文中宋" panose="02010600040101010101" charset="-122"/>
                <a:ea typeface="华文中宋" panose="02010600040101010101" charset="-122"/>
                <a:sym typeface="+mn-ea"/>
              </a:rPr>
              <a:t>大汶口文化</a:t>
            </a:r>
            <a:endParaRPr lang="zh-CN" altLang="en-US" sz="2800" dirty="0">
              <a:latin typeface="华文中宋" panose="02010600040101010101" charset="-122"/>
              <a:ea typeface="华文中宋" panose="02010600040101010101" charset="-122"/>
              <a:sym typeface="+mn-ea"/>
            </a:endParaRPr>
          </a:p>
        </p:txBody>
      </p:sp>
      <p:sp>
        <p:nvSpPr>
          <p:cNvPr id="11" name="文本框 10"/>
          <p:cNvSpPr txBox="1"/>
          <p:nvPr/>
        </p:nvSpPr>
        <p:spPr>
          <a:xfrm>
            <a:off x="4025265" y="3008630"/>
            <a:ext cx="2332355" cy="521970"/>
          </a:xfrm>
          <a:prstGeom prst="rect">
            <a:avLst/>
          </a:prstGeom>
          <a:noFill/>
        </p:spPr>
        <p:txBody>
          <a:bodyPr wrap="square" rtlCol="0" anchor="t">
            <a:spAutoFit/>
          </a:bodyPr>
          <a:p>
            <a:pPr algn="ctr">
              <a:buNone/>
            </a:pPr>
            <a:r>
              <a:rPr lang="zh-CN" altLang="en-US" sz="2800" dirty="0">
                <a:latin typeface="华文中宋" panose="02010600040101010101" charset="-122"/>
                <a:ea typeface="华文中宋" panose="02010600040101010101" charset="-122"/>
                <a:sym typeface="+mn-ea"/>
              </a:rPr>
              <a:t>河姆渡文化</a:t>
            </a:r>
            <a:endParaRPr lang="zh-CN" altLang="en-US" sz="2800" dirty="0">
              <a:latin typeface="华文中宋" panose="02010600040101010101" charset="-122"/>
              <a:ea typeface="华文中宋" panose="02010600040101010101" charset="-122"/>
              <a:sym typeface="+mn-ea"/>
            </a:endParaRPr>
          </a:p>
        </p:txBody>
      </p:sp>
      <p:sp>
        <p:nvSpPr>
          <p:cNvPr id="12" name="文本框 11"/>
          <p:cNvSpPr txBox="1"/>
          <p:nvPr/>
        </p:nvSpPr>
        <p:spPr>
          <a:xfrm>
            <a:off x="4144010" y="3530600"/>
            <a:ext cx="2070100" cy="521970"/>
          </a:xfrm>
          <a:prstGeom prst="rect">
            <a:avLst/>
          </a:prstGeom>
          <a:noFill/>
        </p:spPr>
        <p:txBody>
          <a:bodyPr wrap="square" rtlCol="0" anchor="t">
            <a:spAutoFit/>
          </a:bodyPr>
          <a:p>
            <a:pPr algn="ctr">
              <a:buNone/>
            </a:pPr>
            <a:r>
              <a:rPr lang="zh-CN" altLang="en-US" sz="2800" dirty="0">
                <a:latin typeface="华文中宋" panose="02010600040101010101" charset="-122"/>
                <a:ea typeface="华文中宋" panose="02010600040101010101" charset="-122"/>
                <a:sym typeface="+mn-ea"/>
              </a:rPr>
              <a:t>龙山文化</a:t>
            </a:r>
            <a:endParaRPr lang="zh-CN" altLang="en-US" sz="2800" dirty="0">
              <a:latin typeface="华文中宋" panose="02010600040101010101" charset="-122"/>
              <a:ea typeface="华文中宋" panose="02010600040101010101" charset="-122"/>
              <a:sym typeface="+mn-ea"/>
            </a:endParaRPr>
          </a:p>
        </p:txBody>
      </p:sp>
      <p:sp>
        <p:nvSpPr>
          <p:cNvPr id="13" name="文本框 12"/>
          <p:cNvSpPr txBox="1"/>
          <p:nvPr/>
        </p:nvSpPr>
        <p:spPr>
          <a:xfrm>
            <a:off x="4216400" y="4053205"/>
            <a:ext cx="1925320" cy="521970"/>
          </a:xfrm>
          <a:prstGeom prst="rect">
            <a:avLst/>
          </a:prstGeom>
          <a:noFill/>
        </p:spPr>
        <p:txBody>
          <a:bodyPr wrap="square" rtlCol="0" anchor="t">
            <a:spAutoFit/>
          </a:bodyPr>
          <a:p>
            <a:pPr algn="ctr">
              <a:buNone/>
            </a:pPr>
            <a:r>
              <a:rPr lang="zh-CN" altLang="en-US" sz="2800" dirty="0">
                <a:latin typeface="华文中宋" panose="02010600040101010101" charset="-122"/>
                <a:ea typeface="华文中宋" panose="02010600040101010101" charset="-122"/>
                <a:sym typeface="+mn-ea"/>
              </a:rPr>
              <a:t>红山文化</a:t>
            </a:r>
            <a:endParaRPr lang="zh-CN" altLang="en-US" sz="2800" dirty="0">
              <a:latin typeface="华文中宋" panose="02010600040101010101" charset="-122"/>
              <a:ea typeface="华文中宋" panose="02010600040101010101" charset="-122"/>
              <a:sym typeface="+mn-ea"/>
            </a:endParaRPr>
          </a:p>
        </p:txBody>
      </p:sp>
      <p:sp>
        <p:nvSpPr>
          <p:cNvPr id="14" name="文本框 13"/>
          <p:cNvSpPr txBox="1"/>
          <p:nvPr/>
        </p:nvSpPr>
        <p:spPr>
          <a:xfrm>
            <a:off x="4366895" y="4575175"/>
            <a:ext cx="1914525" cy="521970"/>
          </a:xfrm>
          <a:prstGeom prst="rect">
            <a:avLst/>
          </a:prstGeom>
          <a:noFill/>
        </p:spPr>
        <p:txBody>
          <a:bodyPr wrap="square" rtlCol="0" anchor="t">
            <a:spAutoFit/>
          </a:bodyPr>
          <a:p>
            <a:r>
              <a:rPr lang="zh-CN" altLang="en-US" sz="2800" dirty="0">
                <a:latin typeface="华文中宋" panose="02010600040101010101" charset="-122"/>
                <a:ea typeface="华文中宋" panose="02010600040101010101" charset="-122"/>
                <a:sym typeface="+mn-ea"/>
              </a:rPr>
              <a:t>良渚文化</a:t>
            </a:r>
            <a:endParaRPr lang="zh-CN" altLang="en-US" sz="2800" dirty="0">
              <a:latin typeface="华文中宋" panose="02010600040101010101" charset="-122"/>
              <a:ea typeface="华文中宋" panose="02010600040101010101" charset="-122"/>
              <a:sym typeface="+mn-ea"/>
            </a:endParaRPr>
          </a:p>
        </p:txBody>
      </p:sp>
      <p:sp>
        <p:nvSpPr>
          <p:cNvPr id="16" name="文本框 15"/>
          <p:cNvSpPr txBox="1"/>
          <p:nvPr/>
        </p:nvSpPr>
        <p:spPr>
          <a:xfrm>
            <a:off x="6214110" y="3008630"/>
            <a:ext cx="5504180" cy="521970"/>
          </a:xfrm>
          <a:prstGeom prst="rect">
            <a:avLst/>
          </a:prstGeom>
          <a:noFill/>
        </p:spPr>
        <p:txBody>
          <a:bodyPr wrap="square" rtlCol="0" anchor="t">
            <a:spAutoFit/>
          </a:bodyPr>
          <a:p>
            <a:pPr algn="ctr">
              <a:buNone/>
            </a:pPr>
            <a:r>
              <a:rPr lang="zh-CN" altLang="en-US" sz="2800" dirty="0">
                <a:latin typeface="华文中宋" panose="02010600040101010101" charset="-122"/>
                <a:ea typeface="华文中宋" panose="02010600040101010101" charset="-122"/>
                <a:sym typeface="+mn-ea"/>
              </a:rPr>
              <a:t>种植</a:t>
            </a:r>
            <a:r>
              <a:rPr lang="zh-CN" altLang="en-US" sz="2800" dirty="0">
                <a:solidFill>
                  <a:srgbClr val="C00000"/>
                </a:solidFill>
                <a:latin typeface="华文中宋" panose="02010600040101010101" charset="-122"/>
                <a:ea typeface="华文中宋" panose="02010600040101010101" charset="-122"/>
                <a:sym typeface="+mn-ea"/>
              </a:rPr>
              <a:t>水稻</a:t>
            </a:r>
            <a:r>
              <a:rPr lang="zh-CN" altLang="en-US" sz="2800" dirty="0">
                <a:latin typeface="华文中宋" panose="02010600040101010101" charset="-122"/>
                <a:ea typeface="华文中宋" panose="02010600040101010101" charset="-122"/>
                <a:sym typeface="+mn-ea"/>
              </a:rPr>
              <a:t>，掌握</a:t>
            </a:r>
            <a:r>
              <a:rPr lang="zh-CN" altLang="en-US" sz="2800" dirty="0">
                <a:solidFill>
                  <a:srgbClr val="C00000"/>
                </a:solidFill>
                <a:latin typeface="华文中宋" panose="02010600040101010101" charset="-122"/>
                <a:ea typeface="华文中宋" panose="02010600040101010101" charset="-122"/>
                <a:sym typeface="+mn-ea"/>
              </a:rPr>
              <a:t>养蚕缫丝</a:t>
            </a:r>
            <a:r>
              <a:rPr lang="zh-CN" altLang="en-US" sz="2800" dirty="0">
                <a:latin typeface="华文中宋" panose="02010600040101010101" charset="-122"/>
                <a:ea typeface="华文中宋" panose="02010600040101010101" charset="-122"/>
                <a:sym typeface="+mn-ea"/>
              </a:rPr>
              <a:t>技术</a:t>
            </a:r>
            <a:endParaRPr lang="zh-CN" altLang="en-US" sz="2800" dirty="0">
              <a:latin typeface="华文中宋" panose="02010600040101010101" charset="-122"/>
              <a:ea typeface="华文中宋" panose="02010600040101010101" charset="-122"/>
              <a:sym typeface="+mn-ea"/>
            </a:endParaRPr>
          </a:p>
        </p:txBody>
      </p:sp>
      <p:sp>
        <p:nvSpPr>
          <p:cNvPr id="17" name="文本框 16"/>
          <p:cNvSpPr txBox="1"/>
          <p:nvPr/>
        </p:nvSpPr>
        <p:spPr>
          <a:xfrm>
            <a:off x="7755890" y="3531235"/>
            <a:ext cx="2672080" cy="521970"/>
          </a:xfrm>
          <a:prstGeom prst="rect">
            <a:avLst/>
          </a:prstGeom>
          <a:noFill/>
        </p:spPr>
        <p:txBody>
          <a:bodyPr wrap="square" rtlCol="0" anchor="t">
            <a:spAutoFit/>
          </a:bodyPr>
          <a:p>
            <a:r>
              <a:rPr lang="zh-CN" altLang="en-US" sz="2800" dirty="0">
                <a:solidFill>
                  <a:srgbClr val="C00000"/>
                </a:solidFill>
                <a:latin typeface="华文中宋" panose="02010600040101010101" charset="-122"/>
                <a:ea typeface="华文中宋" panose="02010600040101010101" charset="-122"/>
                <a:sym typeface="+mn-ea"/>
              </a:rPr>
              <a:t>黑陶</a:t>
            </a:r>
            <a:r>
              <a:rPr lang="zh-CN" altLang="en-US" sz="2800" dirty="0">
                <a:latin typeface="华文中宋" panose="02010600040101010101" charset="-122"/>
                <a:ea typeface="华文中宋" panose="02010600040101010101" charset="-122"/>
                <a:sym typeface="+mn-ea"/>
              </a:rPr>
              <a:t>（蛋壳陶）</a:t>
            </a:r>
            <a:endParaRPr lang="zh-CN" altLang="en-US" sz="2800" dirty="0">
              <a:latin typeface="华文中宋" panose="02010600040101010101" charset="-122"/>
              <a:ea typeface="华文中宋" panose="02010600040101010101" charset="-122"/>
              <a:sym typeface="+mn-ea"/>
            </a:endParaRPr>
          </a:p>
        </p:txBody>
      </p:sp>
      <p:sp>
        <p:nvSpPr>
          <p:cNvPr id="18" name="文本框 17"/>
          <p:cNvSpPr txBox="1"/>
          <p:nvPr/>
        </p:nvSpPr>
        <p:spPr>
          <a:xfrm>
            <a:off x="6357620" y="4098925"/>
            <a:ext cx="5599430" cy="953135"/>
          </a:xfrm>
          <a:prstGeom prst="rect">
            <a:avLst/>
          </a:prstGeom>
          <a:noFill/>
        </p:spPr>
        <p:txBody>
          <a:bodyPr wrap="square" rtlCol="0" anchor="t">
            <a:spAutoFit/>
          </a:bodyPr>
          <a:p>
            <a:r>
              <a:rPr lang="zh-CN" altLang="en-US" sz="2800" dirty="0">
                <a:solidFill>
                  <a:schemeClr val="dk1"/>
                </a:solidFill>
                <a:latin typeface="华文中宋" panose="02010600040101010101" charset="-122"/>
                <a:ea typeface="华文中宋" panose="02010600040101010101" charset="-122"/>
                <a:sym typeface="+mn-ea"/>
              </a:rPr>
              <a:t>出土精美的</a:t>
            </a:r>
            <a:r>
              <a:rPr lang="zh-CN" altLang="en-US" sz="2800" dirty="0">
                <a:solidFill>
                  <a:srgbClr val="C00000"/>
                </a:solidFill>
                <a:latin typeface="华文中宋" panose="02010600040101010101" charset="-122"/>
                <a:ea typeface="华文中宋" panose="02010600040101010101" charset="-122"/>
                <a:sym typeface="+mn-ea"/>
              </a:rPr>
              <a:t>玉器</a:t>
            </a:r>
            <a:r>
              <a:rPr lang="zh-CN" altLang="en-US" sz="2800" dirty="0">
                <a:solidFill>
                  <a:schemeClr val="dk1"/>
                </a:solidFill>
                <a:latin typeface="华文中宋" panose="02010600040101010101" charset="-122"/>
                <a:ea typeface="华文中宋" panose="02010600040101010101" charset="-122"/>
                <a:sym typeface="+mn-ea"/>
              </a:rPr>
              <a:t>，出现较大规模的</a:t>
            </a:r>
            <a:r>
              <a:rPr lang="zh-CN" altLang="en-US" sz="2800" dirty="0">
                <a:solidFill>
                  <a:srgbClr val="C00000"/>
                </a:solidFill>
                <a:latin typeface="华文中宋" panose="02010600040101010101" charset="-122"/>
                <a:ea typeface="华文中宋" panose="02010600040101010101" charset="-122"/>
                <a:sym typeface="+mn-ea"/>
              </a:rPr>
              <a:t>祭坛</a:t>
            </a:r>
            <a:r>
              <a:rPr lang="zh-CN" altLang="en-US" sz="2800" dirty="0">
                <a:solidFill>
                  <a:schemeClr val="dk1"/>
                </a:solidFill>
                <a:latin typeface="华文中宋" panose="02010600040101010101" charset="-122"/>
                <a:ea typeface="华文中宋" panose="02010600040101010101" charset="-122"/>
                <a:sym typeface="+mn-ea"/>
              </a:rPr>
              <a:t>和</a:t>
            </a:r>
            <a:r>
              <a:rPr lang="zh-CN" altLang="en-US" sz="2800" dirty="0">
                <a:solidFill>
                  <a:srgbClr val="C00000"/>
                </a:solidFill>
                <a:latin typeface="华文中宋" panose="02010600040101010101" charset="-122"/>
                <a:ea typeface="华文中宋" panose="02010600040101010101" charset="-122"/>
                <a:sym typeface="+mn-ea"/>
              </a:rPr>
              <a:t>神庙</a:t>
            </a:r>
            <a:endParaRPr lang="zh-CN" altLang="en-US" sz="2800" dirty="0">
              <a:solidFill>
                <a:schemeClr val="dk1"/>
              </a:solidFill>
              <a:latin typeface="华文中宋" panose="02010600040101010101" charset="-122"/>
              <a:ea typeface="华文中宋" panose="02010600040101010101" charset="-122"/>
              <a:sym typeface="+mn-ea"/>
            </a:endParaRPr>
          </a:p>
        </p:txBody>
      </p:sp>
      <p:sp>
        <p:nvSpPr>
          <p:cNvPr id="20" name="文本框 19"/>
          <p:cNvSpPr txBox="1"/>
          <p:nvPr/>
        </p:nvSpPr>
        <p:spPr>
          <a:xfrm>
            <a:off x="393065" y="5097780"/>
            <a:ext cx="3505835" cy="521970"/>
          </a:xfrm>
          <a:prstGeom prst="rect">
            <a:avLst/>
          </a:prstGeom>
          <a:noFill/>
        </p:spPr>
        <p:txBody>
          <a:bodyPr wrap="square" rtlCol="0" anchor="t">
            <a:spAutoFit/>
          </a:bodyPr>
          <a:p>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、生产生活状态：</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3" name="文本框 22"/>
          <p:cNvSpPr txBox="1"/>
          <p:nvPr/>
        </p:nvSpPr>
        <p:spPr>
          <a:xfrm>
            <a:off x="6489065" y="6084570"/>
            <a:ext cx="522922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p>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生产力发展，生产关系发生变化</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endParaRPr>
          </a:p>
        </p:txBody>
      </p:sp>
      <p:sp>
        <p:nvSpPr>
          <p:cNvPr id="19" name="文本框 18"/>
          <p:cNvSpPr txBox="1"/>
          <p:nvPr/>
        </p:nvSpPr>
        <p:spPr>
          <a:xfrm>
            <a:off x="7893050" y="2486025"/>
            <a:ext cx="2990215" cy="521970"/>
          </a:xfrm>
          <a:prstGeom prst="rect">
            <a:avLst/>
          </a:prstGeom>
          <a:noFill/>
        </p:spPr>
        <p:txBody>
          <a:bodyPr wrap="square" rtlCol="0" anchor="t">
            <a:spAutoFit/>
          </a:bodyPr>
          <a:p>
            <a:r>
              <a:rPr lang="zh-CN" altLang="en-US" sz="2800" dirty="0">
                <a:latin typeface="华文中宋" panose="02010600040101010101" charset="-122"/>
                <a:ea typeface="华文中宋" panose="02010600040101010101" charset="-122"/>
                <a:sym typeface="+mn-ea"/>
              </a:rPr>
              <a:t>龙山文化的源头</a:t>
            </a:r>
            <a:endParaRPr lang="zh-CN" altLang="en-US" sz="2800" dirty="0">
              <a:latin typeface="华文中宋" panose="02010600040101010101" charset="-122"/>
              <a:ea typeface="华文中宋" panose="0201060004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7" grpId="0"/>
      <p:bldP spid="7" grpId="1"/>
      <p:bldP spid="8" grpId="0"/>
      <p:bldP spid="8" grpId="1"/>
      <p:bldP spid="9" grpId="0"/>
      <p:bldP spid="9" grpId="1"/>
      <p:bldP spid="10" grpId="0"/>
      <p:bldP spid="10" grpId="1"/>
      <p:bldP spid="19" grpId="0"/>
      <p:bldP spid="19" grpId="1"/>
      <p:bldP spid="11" grpId="0"/>
      <p:bldP spid="11" grpId="1"/>
      <p:bldP spid="16" grpId="0"/>
      <p:bldP spid="16" grpId="1"/>
      <p:bldP spid="12" grpId="0"/>
      <p:bldP spid="12" grpId="1"/>
      <p:bldP spid="17" grpId="0"/>
      <p:bldP spid="17" grpId="1"/>
      <p:bldP spid="13" grpId="0"/>
      <p:bldP spid="13" grpId="1"/>
      <p:bldP spid="14" grpId="0"/>
      <p:bldP spid="14" grpId="1"/>
      <p:bldP spid="18" grpId="0"/>
      <p:bldP spid="18" grpId="1"/>
      <p:bldP spid="20" grpId="0"/>
      <p:bldP spid="20" grpId="1"/>
      <p:bldP spid="21" grpId="0"/>
      <p:bldP spid="21" grpId="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241028" y="1005205"/>
            <a:ext cx="7061308" cy="5295614"/>
            <a:chOff x="8360" y="1720"/>
            <a:chExt cx="10996" cy="9254"/>
          </a:xfrm>
        </p:grpSpPr>
        <p:grpSp>
          <p:nvGrpSpPr>
            <p:cNvPr id="12" name="组合 11"/>
            <p:cNvGrpSpPr/>
            <p:nvPr/>
          </p:nvGrpSpPr>
          <p:grpSpPr>
            <a:xfrm>
              <a:off x="8575" y="1720"/>
              <a:ext cx="10361" cy="8427"/>
              <a:chOff x="8077" y="1330"/>
              <a:chExt cx="10915" cy="8807"/>
            </a:xfrm>
          </p:grpSpPr>
          <p:grpSp>
            <p:nvGrpSpPr>
              <p:cNvPr id="11" name="组合 10"/>
              <p:cNvGrpSpPr/>
              <p:nvPr/>
            </p:nvGrpSpPr>
            <p:grpSpPr>
              <a:xfrm>
                <a:off x="8077" y="1330"/>
                <a:ext cx="10915" cy="8807"/>
                <a:chOff x="608" y="1290"/>
                <a:chExt cx="10915" cy="8807"/>
              </a:xfrm>
            </p:grpSpPr>
            <p:pic>
              <p:nvPicPr>
                <p:cNvPr id="21505" name="图片 5"/>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rcRect l="531" r="-2"/>
                <a:stretch>
                  <a:fillRect/>
                </a:stretch>
              </p:blipFill>
              <p:spPr bwMode="auto">
                <a:xfrm>
                  <a:off x="608" y="1290"/>
                  <a:ext cx="10915" cy="8807"/>
                </a:xfrm>
                <a:prstGeom prst="rect">
                  <a:avLst/>
                </a:prstGeom>
                <a:noFill/>
                <a:ln w="12700">
                  <a:noFill/>
                  <a:miter lim="800000"/>
                  <a:headEnd/>
                  <a:tailEnd/>
                </a:ln>
              </p:spPr>
            </p:pic>
            <p:pic>
              <p:nvPicPr>
                <p:cNvPr id="21506" name="图片 12"/>
                <p:cNvPicPr>
                  <a:picLocks noChangeAspect="1"/>
                </p:cNvPicPr>
                <p:nvPr>
                  <p:custDataLst>
                    <p:tags r:id="rId3"/>
                  </p:custDataLst>
                </p:nvPr>
              </p:nvPicPr>
              <p:blipFill>
                <a:blip r:embed="rId4"/>
                <a:stretch>
                  <a:fillRect/>
                </a:stretch>
              </p:blipFill>
              <p:spPr bwMode="auto">
                <a:xfrm>
                  <a:off x="2466" y="4288"/>
                  <a:ext cx="1008" cy="221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511" name="图片 17"/>
                <p:cNvPicPr>
                  <a:picLocks noChangeAspect="1"/>
                </p:cNvPicPr>
                <p:nvPr>
                  <p:custDataLst>
                    <p:tags r:id="rId5"/>
                  </p:custDataLst>
                </p:nvPr>
              </p:nvPicPr>
              <p:blipFill>
                <a:blip r:embed="rId6"/>
                <a:stretch>
                  <a:fillRect/>
                </a:stretch>
              </p:blipFill>
              <p:spPr bwMode="auto">
                <a:xfrm>
                  <a:off x="8239" y="3364"/>
                  <a:ext cx="502" cy="14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509" name="图片 15"/>
                <p:cNvPicPr>
                  <a:picLocks noChangeAspect="1"/>
                </p:cNvPicPr>
                <p:nvPr>
                  <p:custDataLst>
                    <p:tags r:id="rId7"/>
                  </p:custDataLst>
                </p:nvPr>
              </p:nvPicPr>
              <p:blipFill>
                <a:blip r:embed="rId8">
                  <a:lum bright="-12000"/>
                </a:blip>
                <a:stretch>
                  <a:fillRect/>
                </a:stretch>
              </p:blipFill>
              <p:spPr bwMode="auto">
                <a:xfrm>
                  <a:off x="9260" y="5535"/>
                  <a:ext cx="1081" cy="86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1510" name="图片 16"/>
                <p:cNvPicPr>
                  <a:picLocks noChangeAspect="1"/>
                </p:cNvPicPr>
                <p:nvPr>
                  <p:custDataLst>
                    <p:tags r:id="rId9"/>
                  </p:custDataLst>
                </p:nvPr>
              </p:nvPicPr>
              <p:blipFill>
                <a:blip r:embed="rId10">
                  <a:lum bright="-12000"/>
                </a:blip>
                <a:stretch>
                  <a:fillRect/>
                </a:stretch>
              </p:blipFill>
              <p:spPr bwMode="auto">
                <a:xfrm>
                  <a:off x="10394" y="5970"/>
                  <a:ext cx="1008" cy="150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6" name="图片 55"/>
                <p:cNvPicPr>
                  <a:picLocks noChangeAspect="1"/>
                </p:cNvPicPr>
                <p:nvPr>
                  <p:custDataLst>
                    <p:tags r:id="rId11"/>
                  </p:custDataLst>
                </p:nvPr>
              </p:nvPicPr>
              <p:blipFill>
                <a:blip r:embed="rId12"/>
                <a:stretch>
                  <a:fillRect/>
                </a:stretch>
              </p:blipFill>
              <p:spPr>
                <a:xfrm>
                  <a:off x="6538" y="2265"/>
                  <a:ext cx="1409" cy="1549"/>
                </a:xfrm>
                <a:prstGeom prst="rect">
                  <a:avLst/>
                </a:prstGeom>
                <a:effectLst>
                  <a:outerShdw blurRad="50800" dist="38100" dir="2700000" algn="tl" rotWithShape="0">
                    <a:prstClr val="black">
                      <a:alpha val="40000"/>
                    </a:prstClr>
                  </a:outerShdw>
                </a:effectLst>
              </p:spPr>
            </p:pic>
          </p:grpSp>
          <p:sp>
            <p:nvSpPr>
              <p:cNvPr id="13" name="文本框 12"/>
              <p:cNvSpPr txBox="1"/>
              <p:nvPr/>
            </p:nvSpPr>
            <p:spPr>
              <a:xfrm>
                <a:off x="10098" y="6874"/>
                <a:ext cx="3691" cy="560"/>
              </a:xfrm>
              <a:prstGeom prst="rect">
                <a:avLst/>
              </a:prstGeom>
              <a:noFill/>
            </p:spPr>
            <p:txBody>
              <a:bodyPr wrap="square" rtlCol="0" anchor="t">
                <a:spAutoFit/>
              </a:bodyPr>
              <a:p>
                <a:pPr algn="l"/>
                <a:r>
                  <a:rPr lang="zh-CN" altLang="en-US" sz="1400" b="1">
                    <a:solidFill>
                      <a:schemeClr val="bg2">
                        <a:lumMod val="25000"/>
                      </a:schemeClr>
                    </a:solidFill>
                    <a:latin typeface="楷体" panose="02010609060101010101" charset="-122"/>
                    <a:ea typeface="楷体" panose="02010609060101010101" charset="-122"/>
                    <a:cs typeface="方正宋刻本秀楷简体"/>
                    <a:sym typeface="+mn-ea"/>
                  </a:rPr>
                  <a:t>四川广汉</a:t>
                </a:r>
                <a:r>
                  <a:rPr lang="en-US" altLang="zh-CN" sz="1400" b="1">
                    <a:solidFill>
                      <a:schemeClr val="bg2">
                        <a:lumMod val="25000"/>
                      </a:schemeClr>
                    </a:solidFill>
                    <a:latin typeface="楷体" panose="02010609060101010101" charset="-122"/>
                    <a:ea typeface="楷体" panose="02010609060101010101" charset="-122"/>
                    <a:cs typeface="方正宋刻本秀楷简体"/>
                    <a:sym typeface="+mn-ea"/>
                  </a:rPr>
                  <a:t>·</a:t>
                </a:r>
                <a:r>
                  <a:rPr lang="zh-CN" altLang="en-US" sz="1400" b="1">
                    <a:solidFill>
                      <a:schemeClr val="bg2">
                        <a:lumMod val="25000"/>
                      </a:schemeClr>
                    </a:solidFill>
                    <a:latin typeface="楷体" panose="02010609060101010101" charset="-122"/>
                    <a:ea typeface="楷体" panose="02010609060101010101" charset="-122"/>
                    <a:cs typeface="方正宋刻本秀楷简体"/>
                    <a:sym typeface="+mn-ea"/>
                  </a:rPr>
                  <a:t>三星堆</a:t>
                </a:r>
                <a:endParaRPr lang="zh-CN" altLang="en-US" sz="1400" b="1">
                  <a:solidFill>
                    <a:schemeClr val="bg2">
                      <a:lumMod val="25000"/>
                    </a:schemeClr>
                  </a:solidFill>
                  <a:latin typeface="楷体" panose="02010609060101010101" charset="-122"/>
                  <a:ea typeface="楷体" panose="02010609060101010101" charset="-122"/>
                  <a:cs typeface="方正宋刻本秀楷简体"/>
                  <a:sym typeface="+mn-ea"/>
                </a:endParaRPr>
              </a:p>
            </p:txBody>
          </p:sp>
          <p:pic>
            <p:nvPicPr>
              <p:cNvPr id="19" name="图片 14" descr="IMG_268"/>
              <p:cNvPicPr>
                <a:picLocks noChangeAspect="1"/>
              </p:cNvPicPr>
              <p:nvPr>
                <p:custDataLst>
                  <p:tags r:id="rId13"/>
                </p:custDataLst>
              </p:nvPr>
            </p:nvPicPr>
            <p:blipFill>
              <a:blip r:embed="rId14"/>
              <a:stretch>
                <a:fillRect/>
              </a:stretch>
            </p:blipFill>
            <p:spPr>
              <a:xfrm>
                <a:off x="9417" y="7097"/>
                <a:ext cx="2089" cy="1447"/>
              </a:xfrm>
              <a:prstGeom prst="rect">
                <a:avLst/>
              </a:prstGeom>
              <a:noFill/>
              <a:ln w="9525">
                <a:noFill/>
              </a:ln>
              <a:effectLst>
                <a:outerShdw blurRad="50800" dist="38100" dir="2700000" algn="tl" rotWithShape="0">
                  <a:prstClr val="black">
                    <a:alpha val="40000"/>
                  </a:prstClr>
                </a:outerShdw>
              </a:effectLst>
            </p:spPr>
          </p:pic>
        </p:grpSp>
        <p:sp>
          <p:nvSpPr>
            <p:cNvPr id="20" name="文本框 19"/>
            <p:cNvSpPr txBox="1"/>
            <p:nvPr/>
          </p:nvSpPr>
          <p:spPr>
            <a:xfrm>
              <a:off x="8360" y="10170"/>
              <a:ext cx="10996" cy="804"/>
            </a:xfrm>
            <a:prstGeom prst="rect">
              <a:avLst/>
            </a:prstGeom>
            <a:noFill/>
          </p:spPr>
          <p:txBody>
            <a:bodyPr wrap="square" rtlCol="0" anchor="t">
              <a:spAutoFit/>
            </a:bodyPr>
            <a:p>
              <a:r>
                <a:rPr lang="zh-CN" altLang="en-US" sz="2400">
                  <a:latin typeface="华文仿宋" panose="02010600040101010101" charset="-122"/>
                  <a:ea typeface="华文仿宋" panose="02010600040101010101" charset="-122"/>
                  <a:sym typeface="+mn-ea"/>
                </a:rPr>
                <a:t>◎中国石器时代古人类遗址和文化遗存分布示意图</a:t>
              </a:r>
              <a:endParaRPr lang="zh-CN" altLang="en-US" sz="2400">
                <a:latin typeface="华文仿宋" panose="02010600040101010101" charset="-122"/>
                <a:ea typeface="华文仿宋" panose="02010600040101010101" charset="-122"/>
                <a:sym typeface="+mn-ea"/>
              </a:endParaRPr>
            </a:p>
          </p:txBody>
        </p:sp>
      </p:grpSp>
      <p:sp>
        <p:nvSpPr>
          <p:cNvPr id="15" name="矩形 14"/>
          <p:cNvSpPr/>
          <p:nvPr>
            <p:custDataLst>
              <p:tags r:id="rId15"/>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16"/>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一、石器时代</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中华文明的起源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2921000" y="894080"/>
            <a:ext cx="3876040" cy="521970"/>
          </a:xfrm>
          <a:prstGeom prst="rect">
            <a:avLst/>
          </a:prstGeom>
          <a:noFill/>
        </p:spPr>
        <p:txBody>
          <a:bodyPr wrap="square" rtlCol="0" anchor="t">
            <a:spAutoFit/>
          </a:bodyPr>
          <a:p>
            <a:r>
              <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rPr>
              <a:t>（距今约</a:t>
            </a:r>
            <a:r>
              <a:rPr lang="en-US" altLang="zh-CN" sz="2800" b="1" smtClean="0">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rPr>
              <a:t>万年前）</a:t>
            </a:r>
            <a:endPar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3" name="文本框 2"/>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（二）新石器时代</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5917565" y="894080"/>
            <a:ext cx="3629025" cy="521970"/>
          </a:xfrm>
          <a:prstGeom prst="rect">
            <a:avLst/>
          </a:prstGeom>
          <a:noFill/>
        </p:spPr>
        <p:txBody>
          <a:bodyPr wrap="square" rtlCol="0" anchor="t">
            <a:spAutoFit/>
          </a:bodyPr>
          <a:p>
            <a:r>
              <a:rPr lang="en-US" altLang="zh-CN" sz="2800" b="1">
                <a:solidFill>
                  <a:srgbClr val="C00000"/>
                </a:solidFill>
                <a:latin typeface="华文中宋" panose="02010600040101010101" charset="-122"/>
                <a:ea typeface="华文中宋" panose="02010600040101010101" charset="-122"/>
                <a:sym typeface="+mn-ea"/>
              </a:rPr>
              <a:t>——</a:t>
            </a:r>
            <a:r>
              <a:rPr lang="zh-CN" altLang="en-US" sz="2800" b="1">
                <a:solidFill>
                  <a:srgbClr val="C00000"/>
                </a:solidFill>
                <a:latin typeface="华文中宋" panose="02010600040101010101" charset="-122"/>
                <a:ea typeface="华文中宋" panose="02010600040101010101" charset="-122"/>
                <a:sym typeface="+mn-ea"/>
              </a:rPr>
              <a:t>以磨制石器为主</a:t>
            </a:r>
            <a:endParaRPr lang="zh-CN" altLang="en-US" sz="2800" b="1">
              <a:solidFill>
                <a:srgbClr val="C00000"/>
              </a:solidFill>
              <a:latin typeface="华文中宋" panose="02010600040101010101" charset="-122"/>
              <a:ea typeface="华文中宋" panose="02010600040101010101" charset="-122"/>
              <a:sym typeface="+mn-ea"/>
            </a:endParaRPr>
          </a:p>
        </p:txBody>
      </p:sp>
      <p:sp>
        <p:nvSpPr>
          <p:cNvPr id="282" name="文本框 4"/>
          <p:cNvSpPr txBox="1"/>
          <p:nvPr/>
        </p:nvSpPr>
        <p:spPr>
          <a:xfrm>
            <a:off x="150495" y="6313805"/>
            <a:ext cx="12033885" cy="501650"/>
          </a:xfrm>
          <a:prstGeom prst="rect">
            <a:avLst/>
          </a:prstGeom>
          <a:solidFill>
            <a:srgbClr val="C00000"/>
          </a:solidFill>
          <a:effectLst>
            <a:outerShdw blurRad="50800" dist="38100" dir="2700000" algn="tl" rotWithShape="0">
              <a:prstClr val="black">
                <a:alpha val="40000"/>
              </a:prstClr>
            </a:outerShdw>
          </a:effectLst>
        </p:spPr>
        <p:txBody>
          <a:bodyPr wrap="square" lIns="71323" tIns="35662" rIns="71323" bIns="35662"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黑体" panose="02010609060101010101" charset="-122"/>
              </a:rPr>
              <a:t>江河附近、平原地带、分布广泛并逐渐朝着多元一体、中原核心的方向发展</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黑体" panose="02010609060101010101" charset="-122"/>
            </a:endParaRPr>
          </a:p>
        </p:txBody>
      </p:sp>
      <p:pic>
        <p:nvPicPr>
          <p:cNvPr id="14" name="图片 13" descr="u_2128588375_537797935&amp;fm_253&amp;app_120&amp;f_JPEG"/>
          <p:cNvPicPr>
            <a:picLocks noChangeAspect="1"/>
          </p:cNvPicPr>
          <p:nvPr/>
        </p:nvPicPr>
        <p:blipFill>
          <a:blip r:embed="rId17">
            <a:clrChange>
              <a:clrFrom>
                <a:srgbClr val="FFFFFF">
                  <a:alpha val="100000"/>
                </a:srgbClr>
              </a:clrFrom>
              <a:clrTo>
                <a:srgbClr val="FFFFFF">
                  <a:alpha val="100000"/>
                  <a:alpha val="0"/>
                </a:srgbClr>
              </a:clrTo>
            </a:clrChange>
          </a:blip>
          <a:srcRect b="13261"/>
          <a:stretch>
            <a:fillRect/>
          </a:stretch>
        </p:blipFill>
        <p:spPr>
          <a:xfrm>
            <a:off x="6344920" y="797560"/>
            <a:ext cx="5927090" cy="5355590"/>
          </a:xfrm>
          <a:prstGeom prst="rect">
            <a:avLst/>
          </a:prstGeom>
        </p:spPr>
      </p:pic>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animBg="1"/>
      <p:bldP spid="28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1"/>
            <a:ext cx="12192000" cy="6857999"/>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 y="217805"/>
            <a:ext cx="3681095" cy="521779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305" y="217170"/>
            <a:ext cx="3300730" cy="5220335"/>
          </a:xfrm>
          <a:prstGeom prst="rect">
            <a:avLst/>
          </a:prstGeom>
        </p:spPr>
      </p:pic>
      <p:sp>
        <p:nvSpPr>
          <p:cNvPr id="3" name="文本框 2"/>
          <p:cNvSpPr txBox="1"/>
          <p:nvPr/>
        </p:nvSpPr>
        <p:spPr>
          <a:xfrm>
            <a:off x="5361044" y="5562937"/>
            <a:ext cx="3383280" cy="521970"/>
          </a:xfrm>
          <a:prstGeom prst="rect">
            <a:avLst/>
          </a:prstGeom>
          <a:noFill/>
        </p:spPr>
        <p:txBody>
          <a:bodyPr wrap="none" rtlCol="0">
            <a:spAutoFit/>
          </a:bodyPr>
          <a:lstStyle/>
          <a:p>
            <a:r>
              <a:rPr lang="zh-CN" altLang="en-US" sz="2800" dirty="0">
                <a:latin typeface="华文中宋" panose="02010600040101010101" charset="-122"/>
                <a:ea typeface="华文中宋" panose="02010600040101010101" charset="-122"/>
              </a:rPr>
              <a:t>牛河梁遗址出土玉人</a:t>
            </a:r>
            <a:endParaRPr lang="zh-CN" altLang="en-US" sz="2800" dirty="0">
              <a:latin typeface="华文中宋" panose="02010600040101010101" charset="-122"/>
              <a:ea typeface="华文中宋" panose="02010600040101010101" charset="-122"/>
            </a:endParaRPr>
          </a:p>
        </p:txBody>
      </p:sp>
      <p:sp>
        <p:nvSpPr>
          <p:cNvPr id="5" name="文本框 4"/>
          <p:cNvSpPr txBox="1"/>
          <p:nvPr/>
        </p:nvSpPr>
        <p:spPr>
          <a:xfrm>
            <a:off x="258355" y="5562937"/>
            <a:ext cx="4094480" cy="521970"/>
          </a:xfrm>
          <a:prstGeom prst="rect">
            <a:avLst/>
          </a:prstGeom>
          <a:noFill/>
        </p:spPr>
        <p:txBody>
          <a:bodyPr wrap="none" rtlCol="0">
            <a:spAutoFit/>
          </a:bodyPr>
          <a:lstStyle/>
          <a:p>
            <a:r>
              <a:rPr lang="zh-CN" altLang="en-US" sz="2800" dirty="0">
                <a:latin typeface="华文中宋" panose="02010600040101010101" charset="-122"/>
                <a:ea typeface="华文中宋" panose="02010600040101010101" charset="-122"/>
              </a:rPr>
              <a:t>安徽凌家滩遗址出土玉人</a:t>
            </a:r>
            <a:endParaRPr lang="zh-CN" altLang="en-US" sz="2800" dirty="0">
              <a:latin typeface="华文中宋" panose="02010600040101010101" charset="-122"/>
              <a:ea typeface="华文中宋" panose="02010600040101010101" charset="-122"/>
            </a:endParaRPr>
          </a:p>
        </p:txBody>
      </p:sp>
      <p:sp>
        <p:nvSpPr>
          <p:cNvPr id="7" name="文本框 6"/>
          <p:cNvSpPr txBox="1"/>
          <p:nvPr/>
        </p:nvSpPr>
        <p:spPr>
          <a:xfrm>
            <a:off x="8807450" y="640080"/>
            <a:ext cx="3260090" cy="3538220"/>
          </a:xfrm>
          <a:prstGeom prst="rect">
            <a:avLst/>
          </a:prstGeom>
          <a:noFill/>
        </p:spPr>
        <p:txBody>
          <a:bodyPr wrap="square" rtlCol="0">
            <a:spAutoFit/>
          </a:bodyPr>
          <a:lstStyle/>
          <a:p>
            <a:r>
              <a:rPr lang="en-US" altLang="zh-CN" sz="3200" dirty="0">
                <a:latin typeface="华文楷体" panose="02010600040101010101" charset="-122"/>
                <a:ea typeface="华文楷体" panose="02010600040101010101" charset="-122"/>
                <a:cs typeface="华文楷体" panose="02010600040101010101" charset="-122"/>
              </a:rPr>
              <a:t>        </a:t>
            </a:r>
            <a:r>
              <a:rPr lang="zh-CN" altLang="en-US" sz="3200" dirty="0">
                <a:latin typeface="华文楷体" panose="02010600040101010101" charset="-122"/>
                <a:ea typeface="华文楷体" panose="02010600040101010101" charset="-122"/>
                <a:cs typeface="华文楷体" panose="02010600040101010101" charset="-122"/>
              </a:rPr>
              <a:t>观察这两张图片，你会有什么发现？在教材第</a:t>
            </a:r>
            <a:r>
              <a:rPr lang="en-US" altLang="zh-CN" sz="3200" dirty="0">
                <a:latin typeface="华文楷体" panose="02010600040101010101" charset="-122"/>
                <a:ea typeface="华文楷体" panose="02010600040101010101" charset="-122"/>
                <a:cs typeface="华文楷体" panose="02010600040101010101" charset="-122"/>
              </a:rPr>
              <a:t>3</a:t>
            </a:r>
            <a:r>
              <a:rPr lang="zh-CN" altLang="en-US" sz="3200" dirty="0">
                <a:latin typeface="华文楷体" panose="02010600040101010101" charset="-122"/>
                <a:ea typeface="华文楷体" panose="02010600040101010101" charset="-122"/>
                <a:cs typeface="华文楷体" panose="02010600040101010101" charset="-122"/>
              </a:rPr>
              <a:t>页地图上找到牛河梁遗址，思考为什么会出现这种现象？</a:t>
            </a:r>
            <a:endParaRPr lang="zh-CN" altLang="en-US" sz="3200" dirty="0">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0"/>
            <a:ext cx="12192000" cy="6857999"/>
          </a:xfrm>
          <a:prstGeom prst="rect">
            <a:avLst/>
          </a:prstGeom>
        </p:spPr>
      </p:pic>
      <p:pic>
        <p:nvPicPr>
          <p:cNvPr id="3" name="图片 2"/>
          <p:cNvPicPr>
            <a:picLocks noChangeAspect="1"/>
          </p:cNvPicPr>
          <p:nvPr/>
        </p:nvPicPr>
        <p:blipFill>
          <a:blip r:embed="rId2"/>
          <a:stretch>
            <a:fillRect/>
          </a:stretch>
        </p:blipFill>
        <p:spPr>
          <a:xfrm>
            <a:off x="376588" y="290762"/>
            <a:ext cx="4994309" cy="3503470"/>
          </a:xfrm>
          <a:prstGeom prst="rect">
            <a:avLst/>
          </a:prstGeom>
        </p:spPr>
      </p:pic>
      <p:sp>
        <p:nvSpPr>
          <p:cNvPr id="5" name="文本框 4"/>
          <p:cNvSpPr txBox="1"/>
          <p:nvPr/>
        </p:nvSpPr>
        <p:spPr>
          <a:xfrm>
            <a:off x="-1" y="4175577"/>
            <a:ext cx="5999599" cy="1569660"/>
          </a:xfrm>
          <a:prstGeom prst="rect">
            <a:avLst/>
          </a:prstGeom>
          <a:noFill/>
        </p:spPr>
        <p:txBody>
          <a:bodyPr wrap="square">
            <a:spAutoFit/>
          </a:bodyPr>
          <a:lstStyle/>
          <a:p>
            <a:pPr algn="ctr"/>
            <a:r>
              <a:rPr lang="zh-CN" altLang="en-US" sz="3200" b="1" dirty="0">
                <a:latin typeface="楷体" panose="02010609060101010101" charset="-122"/>
                <a:ea typeface="楷体" panose="02010609060101010101" charset="-122"/>
              </a:rPr>
              <a:t>花瓣纹彩陶盆</a:t>
            </a:r>
            <a:endParaRPr lang="en-US" altLang="zh-CN" sz="3200" b="1" dirty="0">
              <a:latin typeface="楷体" panose="02010609060101010101" charset="-122"/>
              <a:ea typeface="楷体" panose="02010609060101010101" charset="-122"/>
            </a:endParaRPr>
          </a:p>
          <a:p>
            <a:pPr algn="ctr"/>
            <a:r>
              <a:rPr lang="zh-CN" altLang="en-US" sz="3200" b="1" dirty="0">
                <a:latin typeface="楷体" panose="02010609060101010101" charset="-122"/>
                <a:ea typeface="楷体" panose="02010609060101010101" charset="-122"/>
              </a:rPr>
              <a:t>河南陕县庙底沟出土，河南省博物院藏，距今约</a:t>
            </a:r>
            <a:r>
              <a:rPr lang="en-US" altLang="zh-CN" sz="3200" b="1" dirty="0">
                <a:latin typeface="楷体" panose="02010609060101010101" charset="-122"/>
                <a:ea typeface="楷体" panose="02010609060101010101" charset="-122"/>
              </a:rPr>
              <a:t>5000-7000</a:t>
            </a:r>
            <a:r>
              <a:rPr lang="zh-CN" altLang="en-US" sz="3200" b="1" dirty="0">
                <a:latin typeface="楷体" panose="02010609060101010101" charset="-122"/>
                <a:ea typeface="楷体" panose="02010609060101010101" charset="-122"/>
              </a:rPr>
              <a:t>年</a:t>
            </a:r>
            <a:endParaRPr lang="zh-CN" altLang="en-US" sz="3200" b="1" dirty="0">
              <a:latin typeface="楷体" panose="02010609060101010101" charset="-122"/>
              <a:ea typeface="楷体" panose="02010609060101010101" charset="-122"/>
            </a:endParaRPr>
          </a:p>
        </p:txBody>
      </p:sp>
      <p:pic>
        <p:nvPicPr>
          <p:cNvPr id="4" name="图片 3"/>
          <p:cNvPicPr>
            <a:picLocks noChangeAspect="1"/>
          </p:cNvPicPr>
          <p:nvPr/>
        </p:nvPicPr>
        <p:blipFill>
          <a:blip r:embed="rId3"/>
          <a:stretch>
            <a:fillRect/>
          </a:stretch>
        </p:blipFill>
        <p:spPr>
          <a:xfrm>
            <a:off x="6447376" y="1483359"/>
            <a:ext cx="5296847" cy="5161279"/>
          </a:xfrm>
          <a:prstGeom prst="rect">
            <a:avLst/>
          </a:prstGeom>
        </p:spPr>
      </p:pic>
      <p:sp>
        <p:nvSpPr>
          <p:cNvPr id="6" name="文本框 5"/>
          <p:cNvSpPr txBox="1"/>
          <p:nvPr/>
        </p:nvSpPr>
        <p:spPr>
          <a:xfrm>
            <a:off x="6870921" y="772507"/>
            <a:ext cx="4450080" cy="521970"/>
          </a:xfrm>
          <a:prstGeom prst="rect">
            <a:avLst/>
          </a:prstGeom>
          <a:noFill/>
        </p:spPr>
        <p:txBody>
          <a:bodyPr wrap="none" rtlCol="0">
            <a:spAutoFit/>
          </a:bodyPr>
          <a:lstStyle/>
          <a:p>
            <a:r>
              <a:rPr lang="zh-CN" altLang="en-US" sz="2800" dirty="0">
                <a:latin typeface="华文中宋" panose="02010600040101010101" charset="-122"/>
                <a:ea typeface="华文中宋" panose="02010600040101010101" charset="-122"/>
              </a:rPr>
              <a:t>不同地区出土的花瓣纹彩陶</a:t>
            </a:r>
            <a:endParaRPr lang="zh-CN" altLang="en-US" sz="2800" dirty="0">
              <a:latin typeface="华文中宋" panose="02010600040101010101" charset="-122"/>
              <a:ea typeface="华文中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一、石器时代</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中华文明的起源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3" name="文本框 2"/>
          <p:cNvSpPr txBox="1"/>
          <p:nvPr/>
        </p:nvSpPr>
        <p:spPr>
          <a:xfrm>
            <a:off x="10256520" y="339090"/>
            <a:ext cx="1700530"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高考链接</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4" name="文本框 3"/>
          <p:cNvSpPr txBox="1"/>
          <p:nvPr/>
        </p:nvSpPr>
        <p:spPr>
          <a:xfrm>
            <a:off x="241300" y="943610"/>
            <a:ext cx="11840210" cy="2084070"/>
          </a:xfrm>
          <a:prstGeom prst="rect">
            <a:avLst/>
          </a:prstGeom>
          <a:noFill/>
        </p:spPr>
        <p:txBody>
          <a:bodyPr wrap="square" rtlCol="0" anchor="t">
            <a:spAutoFit/>
          </a:bodyPr>
          <a:p>
            <a:pPr>
              <a:lnSpc>
                <a:spcPct val="135000"/>
              </a:lnSpc>
            </a:pPr>
            <a:r>
              <a:rPr lang="en-US" sz="2400" kern="100" dirty="0">
                <a:solidFill>
                  <a:srgbClr val="C00000"/>
                </a:solidFill>
                <a:latin typeface="黑体" panose="02010609060101010101" charset="-122"/>
                <a:ea typeface="黑体" panose="02010609060101010101" charset="-122"/>
                <a:cs typeface="黑体" panose="02010609060101010101" charset="-122"/>
                <a:sym typeface="+mn-ea"/>
              </a:rPr>
              <a:t>1</a:t>
            </a:r>
            <a:r>
              <a:rPr lang="zh-CN" altLang="en-US" sz="2400" kern="100" dirty="0">
                <a:solidFill>
                  <a:srgbClr val="C00000"/>
                </a:solidFill>
                <a:latin typeface="黑体" panose="02010609060101010101" charset="-122"/>
                <a:ea typeface="黑体" panose="02010609060101010101" charset="-122"/>
                <a:cs typeface="黑体" panose="02010609060101010101" charset="-122"/>
                <a:sym typeface="+mn-ea"/>
              </a:rPr>
              <a:t>、</a:t>
            </a:r>
            <a:r>
              <a:rPr lang="en-US" sz="2400" kern="100" dirty="0">
                <a:solidFill>
                  <a:srgbClr val="C00000"/>
                </a:solidFill>
                <a:latin typeface="黑体" panose="02010609060101010101" charset="-122"/>
                <a:ea typeface="黑体" panose="02010609060101010101" charset="-122"/>
                <a:cs typeface="黑体" panose="02010609060101010101" charset="-122"/>
                <a:sym typeface="+mn-ea"/>
              </a:rPr>
              <a:t>（2023.6·浙江高考·1）</a:t>
            </a:r>
            <a:r>
              <a:rPr lang="en-US" sz="2400" kern="100" dirty="0">
                <a:latin typeface="黑体" panose="02010609060101010101" charset="-122"/>
                <a:ea typeface="黑体" panose="02010609060101010101" charset="-122"/>
                <a:cs typeface="黑体" panose="02010609060101010101" charset="-122"/>
                <a:sym typeface="+mn-ea"/>
              </a:rPr>
              <a:t>中国原始文化星罗棋布，多姿多彩。龙山文化是新石器时代晚期的一种文化，1928年首次发现于山东章丘龙山镇，广泛分布于黄河中下游等地区。该文化的代表器物是（　　）</a:t>
            </a:r>
            <a:endParaRPr lang="en-US" sz="2400" kern="100" dirty="0">
              <a:solidFill>
                <a:schemeClr val="tx1"/>
              </a:solidFill>
              <a:latin typeface="黑体" panose="02010609060101010101" charset="-122"/>
              <a:ea typeface="黑体" panose="02010609060101010101" charset="-122"/>
              <a:cs typeface="黑体" panose="02010609060101010101" charset="-122"/>
            </a:endParaRPr>
          </a:p>
          <a:p>
            <a:pPr>
              <a:lnSpc>
                <a:spcPct val="135000"/>
              </a:lnSpc>
            </a:pPr>
            <a:r>
              <a:rPr lang="en-US" sz="2400" kern="100" dirty="0">
                <a:latin typeface="黑体" panose="02010609060101010101" charset="-122"/>
                <a:ea typeface="黑体" panose="02010609060101010101" charset="-122"/>
                <a:cs typeface="黑体" panose="02010609060101010101" charset="-122"/>
                <a:sym typeface="+mn-ea"/>
              </a:rPr>
              <a:t>  A．黑陶          B．彩绘陶器       C．玉器          D．骨器</a:t>
            </a:r>
            <a:endParaRPr lang="en-US" altLang="en-US" sz="2400" kern="100" dirty="0">
              <a:latin typeface="黑体" panose="02010609060101010101" charset="-122"/>
              <a:ea typeface="黑体" panose="02010609060101010101" charset="-122"/>
              <a:cs typeface="黑体" panose="02010609060101010101" charset="-122"/>
              <a:sym typeface="+mn-ea"/>
            </a:endParaRPr>
          </a:p>
        </p:txBody>
      </p:sp>
      <p:sp>
        <p:nvSpPr>
          <p:cNvPr id="6" name="文本框 5"/>
          <p:cNvSpPr txBox="1"/>
          <p:nvPr/>
        </p:nvSpPr>
        <p:spPr>
          <a:xfrm>
            <a:off x="241935" y="3110230"/>
            <a:ext cx="11839575" cy="2306320"/>
          </a:xfrm>
          <a:prstGeom prst="rect">
            <a:avLst/>
          </a:prstGeom>
          <a:noFill/>
        </p:spPr>
        <p:txBody>
          <a:bodyPr wrap="square" rtlCol="0" anchor="t">
            <a:spAutoFit/>
          </a:bodyPr>
          <a:p>
            <a:pPr>
              <a:lnSpc>
                <a:spcPct val="120000"/>
              </a:lnSpc>
            </a:pPr>
            <a:r>
              <a:rPr lang="en-US" altLang="zh-CN" sz="2400">
                <a:solidFill>
                  <a:srgbClr val="C00000"/>
                </a:solidFill>
                <a:latin typeface="黑体" panose="02010609060101010101" charset="-122"/>
                <a:ea typeface="黑体" panose="02010609060101010101" charset="-122"/>
                <a:cs typeface="黑体" panose="02010609060101010101" charset="-122"/>
              </a:rPr>
              <a:t>2</a:t>
            </a:r>
            <a:r>
              <a:rPr lang="zh-CN" altLang="en-US" sz="2400">
                <a:solidFill>
                  <a:srgbClr val="C00000"/>
                </a:solidFill>
                <a:latin typeface="黑体" panose="02010609060101010101" charset="-122"/>
                <a:ea typeface="黑体" panose="02010609060101010101" charset="-122"/>
                <a:cs typeface="黑体" panose="02010609060101010101" charset="-122"/>
              </a:rPr>
              <a:t>、(2022·天津高考·1)</a:t>
            </a:r>
            <a:r>
              <a:rPr lang="zh-CN" altLang="en-US" sz="2400">
                <a:latin typeface="黑体" panose="02010609060101010101" charset="-122"/>
                <a:ea typeface="黑体" panose="02010609060101010101" charset="-122"/>
                <a:cs typeface="黑体" panose="02010609060101010101" charset="-122"/>
              </a:rPr>
              <a:t>考古研究表明，在今渤海至泰山之间的海岱地区出土了具有代表性的鬻、觚等陶质酒器，这种器型的酒器后来也出现在五帝后期中原地区文化遗址中。这可用于说明(  </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 )</a:t>
            </a:r>
            <a:endParaRPr lang="zh-CN" altLang="en-US" sz="2400">
              <a:latin typeface="黑体" panose="02010609060101010101" charset="-122"/>
              <a:ea typeface="黑体" panose="02010609060101010101" charset="-122"/>
              <a:cs typeface="黑体" panose="02010609060101010101" charset="-122"/>
            </a:endParaRPr>
          </a:p>
          <a:p>
            <a:pPr>
              <a:lnSpc>
                <a:spcPct val="120000"/>
              </a:lnSpc>
            </a:pPr>
            <a:r>
              <a:rPr lang="zh-CN" altLang="en-US" sz="2400">
                <a:latin typeface="黑体" panose="02010609060101010101" charset="-122"/>
                <a:ea typeface="黑体" panose="02010609060101010101" charset="-122"/>
                <a:cs typeface="黑体" panose="02010609060101010101" charset="-122"/>
              </a:rPr>
              <a:t>A.良渚文化的传承</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B</a:t>
            </a:r>
            <a:r>
              <a:rPr lang="zh-CN" altLang="en-US" sz="2400">
                <a:latin typeface="黑体" panose="02010609060101010101" charset="-122"/>
                <a:ea typeface="黑体" panose="02010609060101010101" charset="-122"/>
                <a:cs typeface="黑体" panose="02010609060101010101" charset="-122"/>
                <a:sym typeface="+mn-ea"/>
              </a:rPr>
              <a:t>.</a:t>
            </a:r>
            <a:r>
              <a:rPr lang="zh-CN" altLang="en-US" sz="2400">
                <a:latin typeface="黑体" panose="02010609060101010101" charset="-122"/>
                <a:ea typeface="黑体" panose="02010609060101010101" charset="-122"/>
                <a:cs typeface="黑体" panose="02010609060101010101" charset="-122"/>
              </a:rPr>
              <a:t>红山文化的传承</a:t>
            </a:r>
            <a:endParaRPr lang="zh-CN" altLang="en-US" sz="2400">
              <a:latin typeface="黑体" panose="02010609060101010101" charset="-122"/>
              <a:ea typeface="黑体" panose="02010609060101010101" charset="-122"/>
              <a:cs typeface="黑体" panose="02010609060101010101" charset="-122"/>
            </a:endParaRPr>
          </a:p>
          <a:p>
            <a:pPr>
              <a:lnSpc>
                <a:spcPct val="120000"/>
              </a:lnSpc>
            </a:pPr>
            <a:r>
              <a:rPr lang="zh-CN" altLang="en-US" sz="2400">
                <a:latin typeface="黑体" panose="02010609060101010101" charset="-122"/>
                <a:ea typeface="黑体" panose="02010609060101010101" charset="-122"/>
                <a:cs typeface="黑体" panose="02010609060101010101" charset="-122"/>
              </a:rPr>
              <a:t>C.龙山文化的传承</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D.巴蜀文化的传承</a:t>
            </a:r>
            <a:endParaRPr lang="zh-CN" altLang="en-US" sz="2400">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10446385" y="2005330"/>
            <a:ext cx="955040" cy="1568450"/>
          </a:xfrm>
          <a:prstGeom prst="rect">
            <a:avLst/>
          </a:prstGeom>
          <a:noFill/>
        </p:spPr>
        <p:txBody>
          <a:bodyPr wrap="square" rtlCol="0">
            <a:spAutoFit/>
          </a:bodyPr>
          <a:p>
            <a:r>
              <a:rPr lang="en-US" altLang="zh-CN" sz="9600" b="1">
                <a:solidFill>
                  <a:srgbClr val="C00000"/>
                </a:solidFill>
              </a:rPr>
              <a:t>A</a:t>
            </a:r>
            <a:endParaRPr lang="en-US" altLang="zh-CN" sz="9600" b="1">
              <a:solidFill>
                <a:srgbClr val="C00000"/>
              </a:solidFill>
            </a:endParaRPr>
          </a:p>
        </p:txBody>
      </p:sp>
      <p:sp>
        <p:nvSpPr>
          <p:cNvPr id="8" name="文本框 7"/>
          <p:cNvSpPr txBox="1"/>
          <p:nvPr/>
        </p:nvSpPr>
        <p:spPr>
          <a:xfrm>
            <a:off x="10578465" y="4344670"/>
            <a:ext cx="955040" cy="1568450"/>
          </a:xfrm>
          <a:prstGeom prst="rect">
            <a:avLst/>
          </a:prstGeom>
          <a:noFill/>
        </p:spPr>
        <p:txBody>
          <a:bodyPr wrap="square" rtlCol="0">
            <a:spAutoFit/>
          </a:bodyPr>
          <a:p>
            <a:r>
              <a:rPr lang="en-US" altLang="zh-CN" sz="9600" b="1">
                <a:solidFill>
                  <a:srgbClr val="C00000"/>
                </a:solidFill>
              </a:rPr>
              <a:t>C</a:t>
            </a:r>
            <a:endParaRPr lang="en-US" altLang="zh-CN" sz="9600" b="1">
              <a:solidFill>
                <a:srgbClr val="C00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一、石器时代</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中华文明的起源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5226050"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（三）原始社会组织的社会特征</a:t>
            </a:r>
            <a:endParaRPr lang="zh-CN" altLang="en-US" sz="2800" b="1">
              <a:solidFill>
                <a:srgbClr val="233B26"/>
              </a:solidFill>
              <a:latin typeface="华文中宋" panose="02010600040101010101" charset="-122"/>
              <a:ea typeface="华文中宋" panose="02010600040101010101" charset="-122"/>
            </a:endParaRPr>
          </a:p>
        </p:txBody>
      </p:sp>
      <p:sp>
        <p:nvSpPr>
          <p:cNvPr id="14" name="右箭头 101"/>
          <p:cNvSpPr/>
          <p:nvPr/>
        </p:nvSpPr>
        <p:spPr>
          <a:xfrm>
            <a:off x="379095" y="1963420"/>
            <a:ext cx="11401425" cy="308610"/>
          </a:xfrm>
          <a:prstGeom prst="rightArrow">
            <a:avLst>
              <a:gd name="adj1" fmla="val 50000"/>
              <a:gd name="adj2" fmla="val 168453"/>
            </a:avLst>
          </a:prstGeom>
          <a:solidFill>
            <a:schemeClr val="tx1">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50000"/>
              </a:lnSpc>
            </a:pPr>
            <a:endParaRPr lang="zh-CN" altLang="en-US" sz="20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 name="文本框 229"/>
          <p:cNvSpPr/>
          <p:nvPr/>
        </p:nvSpPr>
        <p:spPr>
          <a:xfrm>
            <a:off x="2370523" y="1490213"/>
            <a:ext cx="1960880" cy="52197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rgbClr val="233B26"/>
                </a:solidFill>
                <a:latin typeface="华文中宋" panose="02010600040101010101" charset="-122"/>
                <a:ea typeface="华文中宋" panose="02010600040101010101" charset="-122"/>
                <a:sym typeface="Arial" panose="020B0604020202020204" pitchFamily="34" charset="0"/>
              </a:rPr>
              <a:t>旧石器时代</a:t>
            </a:r>
            <a:endParaRPr lang="zh-CN" altLang="en-US" dirty="0">
              <a:solidFill>
                <a:srgbClr val="233B26"/>
              </a:solidFill>
              <a:latin typeface="华文中宋" panose="02010600040101010101" charset="-122"/>
              <a:ea typeface="华文中宋" panose="02010600040101010101" charset="-122"/>
              <a:sym typeface="Arial" panose="020B0604020202020204" pitchFamily="34" charset="0"/>
            </a:endParaRPr>
          </a:p>
        </p:txBody>
      </p:sp>
      <p:sp>
        <p:nvSpPr>
          <p:cNvPr id="6" name="文本框 229"/>
          <p:cNvSpPr/>
          <p:nvPr/>
        </p:nvSpPr>
        <p:spPr>
          <a:xfrm>
            <a:off x="7896293" y="1490213"/>
            <a:ext cx="1960880" cy="52197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rgbClr val="233B26"/>
                </a:solidFill>
                <a:latin typeface="华文中宋" panose="02010600040101010101" charset="-122"/>
                <a:ea typeface="华文中宋" panose="02010600040101010101" charset="-122"/>
                <a:sym typeface="Arial" panose="020B0604020202020204" pitchFamily="34" charset="0"/>
              </a:rPr>
              <a:t>新石器时代</a:t>
            </a:r>
            <a:endParaRPr lang="zh-CN" altLang="en-US" dirty="0">
              <a:solidFill>
                <a:srgbClr val="233B26"/>
              </a:solidFill>
              <a:latin typeface="华文中宋" panose="02010600040101010101" charset="-122"/>
              <a:ea typeface="华文中宋" panose="02010600040101010101" charset="-122"/>
              <a:sym typeface="Arial" panose="020B0604020202020204" pitchFamily="34" charset="0"/>
            </a:endParaRPr>
          </a:p>
        </p:txBody>
      </p:sp>
      <p:cxnSp>
        <p:nvCxnSpPr>
          <p:cNvPr id="206" name="直接连接符 205"/>
          <p:cNvCxnSpPr/>
          <p:nvPr/>
        </p:nvCxnSpPr>
        <p:spPr bwMode="auto">
          <a:xfrm>
            <a:off x="6213996" y="1307951"/>
            <a:ext cx="24130" cy="1483360"/>
          </a:xfrm>
          <a:prstGeom prst="line">
            <a:avLst/>
          </a:prstGeom>
          <a:solidFill>
            <a:schemeClr val="accent1"/>
          </a:solidFill>
          <a:ln w="28575" cap="flat" cmpd="sng" algn="ctr">
            <a:solidFill>
              <a:schemeClr val="tx1"/>
            </a:solidFill>
            <a:prstDash val="dash"/>
            <a:round/>
            <a:headEnd type="none" w="med" len="med"/>
            <a:tailEnd type="none" w="med" len="med"/>
          </a:ln>
        </p:spPr>
      </p:cxnSp>
      <p:sp>
        <p:nvSpPr>
          <p:cNvPr id="21" name="文本框 229"/>
          <p:cNvSpPr/>
          <p:nvPr/>
        </p:nvSpPr>
        <p:spPr>
          <a:xfrm>
            <a:off x="4934117" y="2271992"/>
            <a:ext cx="894080" cy="52197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chemeClr val="tx1"/>
                </a:solidFill>
                <a:latin typeface="华文中宋" panose="02010600040101010101" charset="-122"/>
                <a:ea typeface="华文中宋" panose="02010600040101010101" charset="-122"/>
                <a:sym typeface="Arial" panose="020B0604020202020204" pitchFamily="34" charset="0"/>
              </a:rPr>
              <a:t>晚期</a:t>
            </a:r>
            <a:endParaRPr lang="zh-CN" altLang="en-US" dirty="0">
              <a:solidFill>
                <a:schemeClr val="tx1"/>
              </a:solidFill>
              <a:latin typeface="华文中宋" panose="02010600040101010101" charset="-122"/>
              <a:ea typeface="华文中宋" panose="02010600040101010101" charset="-122"/>
              <a:sym typeface="Arial" panose="020B0604020202020204" pitchFamily="34" charset="0"/>
            </a:endParaRPr>
          </a:p>
        </p:txBody>
      </p:sp>
      <p:sp>
        <p:nvSpPr>
          <p:cNvPr id="7" name="文本框 229"/>
          <p:cNvSpPr/>
          <p:nvPr/>
        </p:nvSpPr>
        <p:spPr>
          <a:xfrm>
            <a:off x="6508917" y="2271992"/>
            <a:ext cx="894080" cy="52197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chemeClr val="tx1"/>
                </a:solidFill>
                <a:latin typeface="华文中宋" panose="02010600040101010101" charset="-122"/>
                <a:ea typeface="华文中宋" panose="02010600040101010101" charset="-122"/>
                <a:sym typeface="Arial" panose="020B0604020202020204" pitchFamily="34" charset="0"/>
              </a:rPr>
              <a:t>早期</a:t>
            </a:r>
            <a:endParaRPr lang="zh-CN" altLang="en-US" dirty="0">
              <a:solidFill>
                <a:schemeClr val="tx1"/>
              </a:solidFill>
              <a:latin typeface="华文中宋" panose="02010600040101010101" charset="-122"/>
              <a:ea typeface="华文中宋" panose="02010600040101010101" charset="-122"/>
              <a:sym typeface="Arial" panose="020B0604020202020204" pitchFamily="34" charset="0"/>
            </a:endParaRPr>
          </a:p>
        </p:txBody>
      </p:sp>
      <p:grpSp>
        <p:nvGrpSpPr>
          <p:cNvPr id="3" name="组合 2"/>
          <p:cNvGrpSpPr/>
          <p:nvPr/>
        </p:nvGrpSpPr>
        <p:grpSpPr>
          <a:xfrm>
            <a:off x="437515" y="2819400"/>
            <a:ext cx="3589020" cy="2915285"/>
            <a:chOff x="689" y="4440"/>
            <a:chExt cx="5652" cy="4591"/>
          </a:xfrm>
        </p:grpSpPr>
        <p:pic>
          <p:nvPicPr>
            <p:cNvPr id="8" name="图片 7" descr="图片包含 游戏机&#10;&#10;描述已自动生成"/>
            <p:cNvPicPr>
              <a:picLocks noChangeAspect="1"/>
            </p:cNvPicPr>
            <p:nvPr/>
          </p:nvPicPr>
          <p:blipFill>
            <a:blip r:embed="rId3"/>
            <a:stretch>
              <a:fillRect/>
            </a:stretch>
          </p:blipFill>
          <p:spPr>
            <a:xfrm>
              <a:off x="689" y="4440"/>
              <a:ext cx="5652" cy="3769"/>
            </a:xfrm>
            <a:prstGeom prst="roundRect">
              <a:avLst/>
            </a:prstGeom>
          </p:spPr>
        </p:pic>
        <p:sp>
          <p:nvSpPr>
            <p:cNvPr id="10" name="文本框 260"/>
            <p:cNvSpPr/>
            <p:nvPr/>
          </p:nvSpPr>
          <p:spPr>
            <a:xfrm>
              <a:off x="2252" y="8209"/>
              <a:ext cx="3121" cy="82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chemeClr val="tx1"/>
                  </a:solidFill>
                  <a:latin typeface="华文中宋" panose="02010600040101010101" charset="-122"/>
                  <a:ea typeface="华文中宋" panose="02010600040101010101" charset="-122"/>
                  <a:sym typeface="宋体" panose="02010600030101010101" pitchFamily="2" charset="-122"/>
                </a:rPr>
                <a:t>原始人群</a:t>
              </a:r>
              <a:endParaRPr lang="zh-CN" altLang="en-US" dirty="0">
                <a:solidFill>
                  <a:schemeClr val="tx1"/>
                </a:solidFill>
                <a:latin typeface="华文中宋" panose="02010600040101010101" charset="-122"/>
                <a:ea typeface="华文中宋" panose="02010600040101010101" charset="-122"/>
                <a:sym typeface="宋体" panose="02010600030101010101" pitchFamily="2" charset="-122"/>
              </a:endParaRPr>
            </a:p>
          </p:txBody>
        </p:sp>
      </p:grpSp>
      <p:grpSp>
        <p:nvGrpSpPr>
          <p:cNvPr id="18" name="组合 17"/>
          <p:cNvGrpSpPr/>
          <p:nvPr/>
        </p:nvGrpSpPr>
        <p:grpSpPr>
          <a:xfrm>
            <a:off x="4126865" y="2819400"/>
            <a:ext cx="3856990" cy="2915285"/>
            <a:chOff x="6499" y="4440"/>
            <a:chExt cx="6074" cy="4591"/>
          </a:xfrm>
        </p:grpSpPr>
        <p:pic>
          <p:nvPicPr>
            <p:cNvPr id="9" name="图片 8" descr="山上有雪&#10;&#10;描述已自动生成"/>
            <p:cNvPicPr>
              <a:picLocks noChangeAspect="1"/>
            </p:cNvPicPr>
            <p:nvPr/>
          </p:nvPicPr>
          <p:blipFill>
            <a:blip r:embed="rId4"/>
            <a:stretch>
              <a:fillRect/>
            </a:stretch>
          </p:blipFill>
          <p:spPr>
            <a:xfrm>
              <a:off x="6499" y="4440"/>
              <a:ext cx="6074" cy="3729"/>
            </a:xfrm>
            <a:prstGeom prst="roundRect">
              <a:avLst/>
            </a:prstGeom>
          </p:spPr>
        </p:pic>
        <p:sp>
          <p:nvSpPr>
            <p:cNvPr id="12" name="文本框 260"/>
            <p:cNvSpPr/>
            <p:nvPr/>
          </p:nvSpPr>
          <p:spPr>
            <a:xfrm>
              <a:off x="8467" y="8209"/>
              <a:ext cx="3121" cy="82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chemeClr val="tx1"/>
                  </a:solidFill>
                  <a:latin typeface="华文中宋" panose="02010600040101010101" charset="-122"/>
                  <a:ea typeface="华文中宋" panose="02010600040101010101" charset="-122"/>
                  <a:sym typeface="宋体" panose="02010600030101010101" pitchFamily="2" charset="-122"/>
                </a:rPr>
                <a:t>母系氏族</a:t>
              </a:r>
              <a:endParaRPr lang="zh-CN" altLang="en-US" dirty="0">
                <a:solidFill>
                  <a:schemeClr val="tx1"/>
                </a:solidFill>
                <a:latin typeface="华文中宋" panose="02010600040101010101" charset="-122"/>
                <a:ea typeface="华文中宋" panose="02010600040101010101" charset="-122"/>
                <a:sym typeface="宋体" panose="02010600030101010101" pitchFamily="2" charset="-122"/>
              </a:endParaRPr>
            </a:p>
          </p:txBody>
        </p:sp>
      </p:grpSp>
      <p:sp>
        <p:nvSpPr>
          <p:cNvPr id="20" name="左中括号 19"/>
          <p:cNvSpPr/>
          <p:nvPr/>
        </p:nvSpPr>
        <p:spPr bwMode="auto">
          <a:xfrm rot="16200000">
            <a:off x="4209925" y="3886989"/>
            <a:ext cx="219320" cy="3898499"/>
          </a:xfrm>
          <a:prstGeom prst="leftBracket">
            <a:avLst/>
          </a:prstGeom>
          <a:ln w="381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3" name="文本框 260"/>
          <p:cNvSpPr/>
          <p:nvPr/>
        </p:nvSpPr>
        <p:spPr>
          <a:xfrm>
            <a:off x="1189355" y="6062345"/>
            <a:ext cx="6324600" cy="521970"/>
          </a:xfrm>
          <a:prstGeom prst="rect">
            <a:avLst/>
          </a:prstGeom>
          <a:solidFill>
            <a:srgbClr val="C00000"/>
          </a:solidFill>
          <a:ln w="9525">
            <a:noFill/>
          </a:ln>
          <a:effectLst>
            <a:outerShdw blurRad="50800" dist="38100" dir="2700000" algn="tl" rotWithShape="0">
              <a:prstClr val="black">
                <a:alpha val="40000"/>
              </a:prstClr>
            </a:outerShdw>
          </a:effectLst>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algn="ctr" eaLnBrk="1" hangingPunct="1">
              <a:lnSpc>
                <a:spcPct val="100000"/>
              </a:lnSpc>
              <a:spcBef>
                <a:spcPct val="0"/>
              </a:spcBef>
              <a:buNone/>
            </a:pPr>
            <a:r>
              <a:rPr lang="zh-CN" altLang="en-US"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宋体" panose="02010600030101010101" pitchFamily="2" charset="-122"/>
              </a:rPr>
              <a:t>共同劳动，成果共享未产生贫富分化</a:t>
            </a:r>
            <a:endParaRPr lang="zh-CN" altLang="en-US"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宋体" panose="02010600030101010101" pitchFamily="2" charset="-122"/>
            </a:endParaRPr>
          </a:p>
        </p:txBody>
      </p:sp>
      <p:grpSp>
        <p:nvGrpSpPr>
          <p:cNvPr id="19" name="组合 18"/>
          <p:cNvGrpSpPr/>
          <p:nvPr/>
        </p:nvGrpSpPr>
        <p:grpSpPr>
          <a:xfrm>
            <a:off x="8083550" y="2790825"/>
            <a:ext cx="3755390" cy="2956260"/>
            <a:chOff x="12730" y="4283"/>
            <a:chExt cx="5914" cy="4768"/>
          </a:xfrm>
        </p:grpSpPr>
        <p:pic>
          <p:nvPicPr>
            <p:cNvPr id="11" name="图片 10" descr="图片包含 自然, 山谷, 山&#10;&#10;描述已自动生成"/>
            <p:cNvPicPr>
              <a:picLocks noChangeAspect="1"/>
            </p:cNvPicPr>
            <p:nvPr/>
          </p:nvPicPr>
          <p:blipFill rotWithShape="1">
            <a:blip r:embed="rId5"/>
            <a:srcRect b="23311"/>
            <a:stretch>
              <a:fillRect/>
            </a:stretch>
          </p:blipFill>
          <p:spPr>
            <a:xfrm>
              <a:off x="12730" y="4283"/>
              <a:ext cx="5914" cy="3926"/>
            </a:xfrm>
            <a:prstGeom prst="roundRect">
              <a:avLst/>
            </a:prstGeom>
          </p:spPr>
        </p:pic>
        <p:sp>
          <p:nvSpPr>
            <p:cNvPr id="16" name="文本框 260"/>
            <p:cNvSpPr/>
            <p:nvPr/>
          </p:nvSpPr>
          <p:spPr>
            <a:xfrm>
              <a:off x="14577" y="8209"/>
              <a:ext cx="3121" cy="84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chemeClr val="tx1"/>
                  </a:solidFill>
                  <a:latin typeface="华文中宋" panose="02010600040101010101" charset="-122"/>
                  <a:ea typeface="华文中宋" panose="02010600040101010101" charset="-122"/>
                  <a:sym typeface="宋体" panose="02010600030101010101" pitchFamily="2" charset="-122"/>
                </a:rPr>
                <a:t>父系氏族</a:t>
              </a:r>
              <a:endParaRPr lang="zh-CN" altLang="en-US" dirty="0">
                <a:solidFill>
                  <a:schemeClr val="tx1"/>
                </a:solidFill>
                <a:latin typeface="华文中宋" panose="02010600040101010101" charset="-122"/>
                <a:ea typeface="华文中宋" panose="02010600040101010101" charset="-122"/>
                <a:sym typeface="宋体" panose="02010600030101010101" pitchFamily="2" charset="-122"/>
              </a:endParaRPr>
            </a:p>
          </p:txBody>
        </p:sp>
      </p:grpSp>
      <p:pic>
        <p:nvPicPr>
          <p:cNvPr id="17" name="图片 16" descr="问号"/>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0415" y="5712460"/>
            <a:ext cx="840105" cy="84010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44"/>
          <p:cNvSpPr txBox="1"/>
          <p:nvPr/>
        </p:nvSpPr>
        <p:spPr>
          <a:xfrm>
            <a:off x="232410" y="5655945"/>
            <a:ext cx="11724640" cy="953135"/>
          </a:xfrm>
          <a:prstGeom prst="rect">
            <a:avLst/>
          </a:prstGeom>
          <a:noFill/>
        </p:spPr>
        <p:txBody>
          <a:bodyPr wrap="square" rtlCol="0" anchor="t">
            <a:spAutoFit/>
          </a:bodyPr>
          <a:p>
            <a:r>
              <a:rPr lang="zh-CN" altLang="en-US" sz="2800" dirty="0">
                <a:latin typeface="楷体" panose="02010609060101010101" charset="-122"/>
                <a:ea typeface="楷体" panose="02010609060101010101" charset="-122"/>
                <a:cs typeface="微软雅黑" panose="020B0503020204020204" charset="-122"/>
                <a:sym typeface="+mn-ea"/>
              </a:rPr>
              <a:t>恩格斯：</a:t>
            </a:r>
            <a:r>
              <a:rPr lang="zh-CN" altLang="en-US" sz="2800" b="1" dirty="0">
                <a:solidFill>
                  <a:srgbClr val="C00000"/>
                </a:solidFill>
                <a:latin typeface="楷体" panose="02010609060101010101" charset="-122"/>
                <a:ea typeface="楷体" panose="02010609060101010101" charset="-122"/>
                <a:cs typeface="微软雅黑" panose="020B0503020204020204" charset="-122"/>
                <a:sym typeface="+mn-ea"/>
              </a:rPr>
              <a:t>国家</a:t>
            </a:r>
            <a:r>
              <a:rPr lang="zh-CN" altLang="en-US" sz="2800" dirty="0">
                <a:latin typeface="楷体" panose="02010609060101010101" charset="-122"/>
                <a:ea typeface="楷体" panose="02010609060101010101" charset="-122"/>
                <a:cs typeface="微软雅黑" panose="020B0503020204020204" charset="-122"/>
                <a:sym typeface="+mn-ea"/>
              </a:rPr>
              <a:t>形成的标志：一是</a:t>
            </a:r>
            <a:r>
              <a:rPr lang="zh-CN" altLang="en-US" sz="2800" dirty="0">
                <a:solidFill>
                  <a:srgbClr val="C00000"/>
                </a:solidFill>
                <a:latin typeface="楷体" panose="02010609060101010101" charset="-122"/>
                <a:ea typeface="楷体" panose="02010609060101010101" charset="-122"/>
                <a:cs typeface="微软雅黑" panose="020B0503020204020204" charset="-122"/>
                <a:sym typeface="+mn-ea"/>
              </a:rPr>
              <a:t>阶级</a:t>
            </a:r>
            <a:r>
              <a:rPr lang="zh-CN" altLang="en-US" sz="2800" dirty="0">
                <a:latin typeface="楷体" panose="02010609060101010101" charset="-122"/>
                <a:ea typeface="楷体" panose="02010609060101010101" charset="-122"/>
                <a:cs typeface="微软雅黑" panose="020B0503020204020204" charset="-122"/>
                <a:sym typeface="+mn-ea"/>
              </a:rPr>
              <a:t>的存在，二是凌驾于社会之上的</a:t>
            </a:r>
            <a:r>
              <a:rPr lang="zh-CN" altLang="en-US" sz="2800" dirty="0">
                <a:solidFill>
                  <a:srgbClr val="C00000"/>
                </a:solidFill>
                <a:latin typeface="楷体" panose="02010609060101010101" charset="-122"/>
                <a:ea typeface="楷体" panose="02010609060101010101" charset="-122"/>
                <a:cs typeface="微软雅黑" panose="020B0503020204020204" charset="-122"/>
                <a:sym typeface="+mn-ea"/>
              </a:rPr>
              <a:t>公共权力</a:t>
            </a:r>
            <a:r>
              <a:rPr lang="zh-CN" altLang="en-US" sz="2800" dirty="0">
                <a:latin typeface="楷体" panose="02010609060101010101" charset="-122"/>
                <a:ea typeface="楷体" panose="02010609060101010101" charset="-122"/>
                <a:cs typeface="微软雅黑" panose="020B0503020204020204" charset="-122"/>
                <a:sym typeface="+mn-ea"/>
              </a:rPr>
              <a:t>的设立。” </a:t>
            </a:r>
            <a:endParaRPr lang="zh-CN" altLang="en-US" sz="2800" dirty="0">
              <a:latin typeface="楷体" panose="02010609060101010101" charset="-122"/>
              <a:ea typeface="楷体" panose="02010609060101010101" charset="-122"/>
              <a:cs typeface="微软雅黑" panose="020B0503020204020204" charset="-122"/>
              <a:sym typeface="+mn-ea"/>
            </a:endParaRPr>
          </a:p>
        </p:txBody>
      </p:sp>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一、石器时代</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中华文明的起源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196" name="CustomShape 2"/>
          <p:cNvSpPr/>
          <p:nvPr>
            <p:custDataLst>
              <p:tags r:id="rId3"/>
            </p:custDataLst>
          </p:nvPr>
        </p:nvSpPr>
        <p:spPr>
          <a:xfrm>
            <a:off x="379095" y="1010920"/>
            <a:ext cx="6697980" cy="515620"/>
          </a:xfrm>
          <a:prstGeom prst="rect">
            <a:avLst/>
          </a:prstGeom>
          <a:solidFill>
            <a:srgbClr val="6E7E70"/>
          </a:solidFill>
          <a:ln>
            <a:noFill/>
          </a:ln>
        </p:spPr>
        <p:style>
          <a:lnRef idx="0">
            <a:srgbClr val="FFFFFF"/>
          </a:lnRef>
          <a:fillRef idx="0">
            <a:srgbClr val="FFFFFF"/>
          </a:fillRef>
          <a:effectRef idx="0">
            <a:srgbClr val="FFFFFF"/>
          </a:effectRef>
          <a:fontRef idx="minor"/>
        </p:style>
        <p:txBody>
          <a:bodyPr lIns="67732" tIns="33866" rIns="67732" bIns="33866"/>
          <a:p>
            <a:pPr algn="l">
              <a:lnSpc>
                <a:spcPct val="100000"/>
              </a:lnSpc>
            </a:pPr>
            <a:r>
              <a:rPr lang="zh-CN" altLang="en-US" sz="2800" b="1" strike="noStrike" spc="-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探究</a:t>
            </a:r>
            <a:r>
              <a:rPr lang="en-US" altLang="zh-CN" sz="2800" b="1" strike="noStrike" spc="-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1</a:t>
            </a:r>
            <a:r>
              <a:rPr lang="zh-CN" altLang="en-US" sz="2800" b="1" strike="noStrike" spc="-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a:t>
            </a:r>
            <a:r>
              <a:rPr lang="en-US" sz="2800" b="1" strike="noStrike" spc="-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以良渚考古成果来看社会的变化</a:t>
            </a:r>
            <a:endParaRPr lang="en-US" sz="2800" b="1" strike="noStrike" spc="-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pic>
        <p:nvPicPr>
          <p:cNvPr id="4" name="图片 3" descr="巧克力蛋糕&#10;&#10;描述已自动生成"/>
          <p:cNvPicPr>
            <a:picLocks noChangeAspect="1"/>
          </p:cNvPicPr>
          <p:nvPr/>
        </p:nvPicPr>
        <p:blipFill rotWithShape="1">
          <a:blip r:embed="rId4"/>
          <a:srcRect l="12526" t="3261" r="14025" b="1489"/>
          <a:stretch>
            <a:fillRect/>
          </a:stretch>
        </p:blipFill>
        <p:spPr>
          <a:xfrm>
            <a:off x="365760" y="1635760"/>
            <a:ext cx="2361565" cy="1447800"/>
          </a:xfrm>
          <a:prstGeom prst="rect">
            <a:avLst/>
          </a:prstGeom>
        </p:spPr>
      </p:pic>
      <p:pic>
        <p:nvPicPr>
          <p:cNvPr id="8" name="内容占位符 4" descr="良渚分等级墓地"/>
          <p:cNvPicPr>
            <a:picLocks noGrp="1" noChangeAspect="1"/>
          </p:cNvPicPr>
          <p:nvPr/>
        </p:nvPicPr>
        <p:blipFill>
          <a:blip r:embed="rId5"/>
          <a:srcRect b="8869"/>
          <a:stretch>
            <a:fillRect/>
          </a:stretch>
        </p:blipFill>
        <p:spPr>
          <a:xfrm>
            <a:off x="2740660" y="1633855"/>
            <a:ext cx="4121150" cy="1460500"/>
          </a:xfrm>
          <a:prstGeom prst="rect">
            <a:avLst/>
          </a:prstGeom>
          <a:noFill/>
          <a:ln w="9525">
            <a:noFill/>
          </a:ln>
        </p:spPr>
      </p:pic>
      <p:pic>
        <p:nvPicPr>
          <p:cNvPr id="12" name="图片 11" descr="桌子上放着杯子&#10;&#10;描述已自动生成"/>
          <p:cNvPicPr>
            <a:picLocks noChangeAspect="1"/>
          </p:cNvPicPr>
          <p:nvPr/>
        </p:nvPicPr>
        <p:blipFill>
          <a:blip r:embed="rId6"/>
          <a:stretch>
            <a:fillRect/>
          </a:stretch>
        </p:blipFill>
        <p:spPr>
          <a:xfrm>
            <a:off x="6875145" y="1633220"/>
            <a:ext cx="2021205" cy="1460500"/>
          </a:xfrm>
          <a:prstGeom prst="rect">
            <a:avLst/>
          </a:prstGeom>
        </p:spPr>
      </p:pic>
      <p:pic>
        <p:nvPicPr>
          <p:cNvPr id="13" name="图片 12" descr="黄色的地图&#10;&#10;描述已自动生成"/>
          <p:cNvPicPr>
            <a:picLocks noChangeAspect="1"/>
          </p:cNvPicPr>
          <p:nvPr/>
        </p:nvPicPr>
        <p:blipFill>
          <a:blip r:embed="rId7"/>
          <a:stretch>
            <a:fillRect/>
          </a:stretch>
        </p:blipFill>
        <p:spPr>
          <a:xfrm>
            <a:off x="8909685" y="1633220"/>
            <a:ext cx="2891790" cy="1460500"/>
          </a:xfrm>
          <a:prstGeom prst="rect">
            <a:avLst/>
          </a:prstGeom>
        </p:spPr>
      </p:pic>
      <p:sp>
        <p:nvSpPr>
          <p:cNvPr id="7" name="文本框 6"/>
          <p:cNvSpPr txBox="1"/>
          <p:nvPr/>
        </p:nvSpPr>
        <p:spPr>
          <a:xfrm>
            <a:off x="2067560" y="3375660"/>
            <a:ext cx="991235" cy="95313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剩余</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产品</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3" name="文本框 2"/>
          <p:cNvSpPr txBox="1"/>
          <p:nvPr/>
        </p:nvSpPr>
        <p:spPr>
          <a:xfrm>
            <a:off x="3570605" y="3375660"/>
            <a:ext cx="1278255" cy="953135"/>
          </a:xfrm>
          <a:prstGeom prst="rect">
            <a:avLst/>
          </a:prstGeom>
          <a:solidFill>
            <a:srgbClr val="C00000"/>
          </a:solidFill>
        </p:spPr>
        <p:txBody>
          <a:bodyPr wrap="square" rtlCol="0" anchor="t">
            <a:spAutoFit/>
          </a:bodyPr>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私有制</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endParaRPr>
          </a:p>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出现</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endParaRPr>
          </a:p>
        </p:txBody>
      </p:sp>
      <p:sp>
        <p:nvSpPr>
          <p:cNvPr id="5" name="文本框 4"/>
          <p:cNvSpPr txBox="1"/>
          <p:nvPr/>
        </p:nvSpPr>
        <p:spPr>
          <a:xfrm>
            <a:off x="5353685" y="3375660"/>
            <a:ext cx="984250" cy="95313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贫富</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分化</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6" name="文本框 5"/>
          <p:cNvSpPr txBox="1"/>
          <p:nvPr/>
        </p:nvSpPr>
        <p:spPr>
          <a:xfrm>
            <a:off x="6843395" y="3375660"/>
            <a:ext cx="1114425" cy="95313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阶级</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分工</a:t>
            </a:r>
            <a:endParaRPr lang="en-US" altLang="zh-CN"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19" name="文本框 18"/>
          <p:cNvSpPr txBox="1"/>
          <p:nvPr/>
        </p:nvSpPr>
        <p:spPr>
          <a:xfrm>
            <a:off x="8509635" y="3143885"/>
            <a:ext cx="3483610" cy="521970"/>
          </a:xfrm>
          <a:prstGeom prst="rect">
            <a:avLst/>
          </a:prstGeom>
          <a:noFill/>
          <a:ln w="12700" cmpd="sng">
            <a:solidFill>
              <a:srgbClr val="C00000"/>
            </a:solidFill>
            <a:prstDash val="solid"/>
          </a:ln>
        </p:spPr>
        <p:txBody>
          <a:bodyPr wrap="square" rtlCol="0" anchor="t">
            <a:spAutoFit/>
          </a:bodyPr>
          <a:p>
            <a:r>
              <a:rPr lang="zh-CN" altLang="en-US" sz="2800" dirty="0">
                <a:latin typeface="华文中宋" panose="02010600040101010101" charset="-122"/>
                <a:ea typeface="华文中宋" panose="02010600040101010101" charset="-122"/>
                <a:sym typeface="+mn-ea"/>
              </a:rPr>
              <a:t>上层：掌握</a:t>
            </a:r>
            <a:r>
              <a:rPr lang="zh-CN" altLang="en-US" sz="2800" b="1" dirty="0">
                <a:solidFill>
                  <a:srgbClr val="C00000"/>
                </a:solidFill>
                <a:latin typeface="华文中宋" panose="02010600040101010101" charset="-122"/>
                <a:ea typeface="华文中宋" panose="02010600040101010101" charset="-122"/>
                <a:sym typeface="+mn-ea"/>
              </a:rPr>
              <a:t>公共权力</a:t>
            </a:r>
            <a:endParaRPr lang="zh-CN" altLang="en-US" sz="2800" b="1" dirty="0">
              <a:solidFill>
                <a:srgbClr val="C00000"/>
              </a:solidFill>
              <a:latin typeface="华文中宋" panose="02010600040101010101" charset="-122"/>
              <a:ea typeface="华文中宋" panose="02010600040101010101" charset="-122"/>
              <a:sym typeface="+mn-ea"/>
            </a:endParaRPr>
          </a:p>
        </p:txBody>
      </p:sp>
      <p:sp>
        <p:nvSpPr>
          <p:cNvPr id="20" name="文本框 19"/>
          <p:cNvSpPr txBox="1"/>
          <p:nvPr/>
        </p:nvSpPr>
        <p:spPr>
          <a:xfrm>
            <a:off x="9297035" y="3639185"/>
            <a:ext cx="2840355" cy="460375"/>
          </a:xfrm>
          <a:prstGeom prst="rect">
            <a:avLst/>
          </a:prstGeom>
          <a:noFill/>
        </p:spPr>
        <p:txBody>
          <a:bodyPr wrap="square" rtlCol="0" anchor="t">
            <a:spAutoFit/>
          </a:bodyPr>
          <a:p>
            <a:r>
              <a:rPr lang="zh-CN" altLang="en-US" sz="2400" dirty="0">
                <a:solidFill>
                  <a:schemeClr val="tx1"/>
                </a:solidFill>
                <a:latin typeface="楷体" panose="02010609060101010101" charset="-122"/>
                <a:ea typeface="楷体" panose="02010609060101010101" charset="-122"/>
                <a:sym typeface="+mn-ea"/>
              </a:rPr>
              <a:t>政府、军队、祭坛</a:t>
            </a:r>
            <a:endParaRPr lang="zh-CN" altLang="en-US" sz="2400" dirty="0">
              <a:solidFill>
                <a:schemeClr val="tx1"/>
              </a:solidFill>
              <a:latin typeface="楷体" panose="02010609060101010101" charset="-122"/>
              <a:ea typeface="楷体" panose="02010609060101010101" charset="-122"/>
              <a:sym typeface="+mn-ea"/>
            </a:endParaRPr>
          </a:p>
        </p:txBody>
      </p:sp>
      <p:sp>
        <p:nvSpPr>
          <p:cNvPr id="21" name="文本框 20"/>
          <p:cNvSpPr txBox="1"/>
          <p:nvPr/>
        </p:nvSpPr>
        <p:spPr>
          <a:xfrm>
            <a:off x="8519795" y="4103370"/>
            <a:ext cx="2402205" cy="521970"/>
          </a:xfrm>
          <a:prstGeom prst="rect">
            <a:avLst/>
          </a:prstGeom>
          <a:noFill/>
          <a:ln w="12700" cmpd="sng">
            <a:solidFill>
              <a:srgbClr val="C00000"/>
            </a:solidFill>
            <a:prstDash val="solid"/>
          </a:ln>
        </p:spPr>
        <p:txBody>
          <a:bodyPr wrap="square" rtlCol="0" anchor="t">
            <a:spAutoFit/>
          </a:bodyPr>
          <a:p>
            <a:r>
              <a:rPr lang="zh-CN" altLang="en-US" sz="2800" dirty="0">
                <a:latin typeface="华文中宋" panose="02010600040101010101" charset="-122"/>
                <a:ea typeface="华文中宋" panose="02010600040101010101" charset="-122"/>
                <a:sym typeface="+mn-ea"/>
              </a:rPr>
              <a:t>下层：被统治</a:t>
            </a:r>
            <a:endParaRPr lang="zh-CN" altLang="en-US" sz="2800" b="1" dirty="0">
              <a:solidFill>
                <a:srgbClr val="C00000"/>
              </a:solidFill>
              <a:latin typeface="华文中宋" panose="02010600040101010101" charset="-122"/>
              <a:ea typeface="华文中宋" panose="02010600040101010101" charset="-122"/>
              <a:sym typeface="+mn-ea"/>
            </a:endParaRPr>
          </a:p>
        </p:txBody>
      </p:sp>
      <p:cxnSp>
        <p:nvCxnSpPr>
          <p:cNvPr id="201" name="直接箭头连接符 200"/>
          <p:cNvCxnSpPr/>
          <p:nvPr/>
        </p:nvCxnSpPr>
        <p:spPr>
          <a:xfrm flipH="1">
            <a:off x="8833802" y="3715916"/>
            <a:ext cx="3175" cy="330200"/>
          </a:xfrm>
          <a:prstGeom prst="straightConnector1">
            <a:avLst/>
          </a:prstGeom>
          <a:ln w="19050">
            <a:solidFill>
              <a:srgbClr val="C0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853565" y="4912360"/>
            <a:ext cx="1784350" cy="521970"/>
          </a:xfrm>
          <a:prstGeom prst="rect">
            <a:avLst/>
          </a:prstGeom>
          <a:solidFill>
            <a:schemeClr val="bg1"/>
          </a:solidFill>
          <a:ln w="12700" cmpd="sng">
            <a:solidFill>
              <a:srgbClr val="C00000"/>
            </a:solidFill>
            <a:prstDash val="solid"/>
          </a:ln>
        </p:spPr>
        <p:txBody>
          <a:bodyPr wrap="square" rtlCol="0" anchor="t">
            <a:spAutoFit/>
          </a:bodyPr>
          <a:p>
            <a:pPr algn="ctr"/>
            <a:r>
              <a:rPr lang="zh-CN" altLang="en-US" sz="2800" b="1" dirty="0">
                <a:solidFill>
                  <a:srgbClr val="C00000"/>
                </a:solidFill>
                <a:effectLst/>
                <a:latin typeface="华文中宋" panose="02010600040101010101" charset="-122"/>
                <a:ea typeface="华文中宋" panose="02010600040101010101" charset="-122"/>
                <a:sym typeface="+mn-ea"/>
              </a:rPr>
              <a:t>氏族公社</a:t>
            </a:r>
            <a:endParaRPr lang="zh-CN" altLang="en-US" sz="2800" b="1" dirty="0">
              <a:solidFill>
                <a:srgbClr val="C00000"/>
              </a:solidFill>
              <a:effectLst/>
              <a:latin typeface="华文中宋" panose="02010600040101010101" charset="-122"/>
              <a:ea typeface="华文中宋" panose="02010600040101010101" charset="-122"/>
              <a:sym typeface="+mn-ea"/>
            </a:endParaRPr>
          </a:p>
        </p:txBody>
      </p:sp>
      <p:sp>
        <p:nvSpPr>
          <p:cNvPr id="28" name="箭头: 右 6"/>
          <p:cNvSpPr/>
          <p:nvPr/>
        </p:nvSpPr>
        <p:spPr bwMode="auto">
          <a:xfrm>
            <a:off x="7679690" y="5023485"/>
            <a:ext cx="478790" cy="418465"/>
          </a:xfrm>
          <a:prstGeom prst="rightArrow">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9" name="文本框 28"/>
          <p:cNvSpPr txBox="1"/>
          <p:nvPr/>
        </p:nvSpPr>
        <p:spPr>
          <a:xfrm>
            <a:off x="8456930" y="4919980"/>
            <a:ext cx="1092835" cy="521970"/>
          </a:xfrm>
          <a:prstGeom prst="rect">
            <a:avLst/>
          </a:prstGeom>
          <a:solidFill>
            <a:srgbClr val="C00000"/>
          </a:solidFill>
        </p:spPr>
        <p:txBody>
          <a:bodyPr wrap="square" rtlCol="0" anchor="t">
            <a:spAutoFit/>
          </a:bodyPr>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国家</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endParaRPr>
          </a:p>
        </p:txBody>
      </p:sp>
      <p:sp>
        <p:nvSpPr>
          <p:cNvPr id="30" name="箭头: 右 6"/>
          <p:cNvSpPr/>
          <p:nvPr/>
        </p:nvSpPr>
        <p:spPr bwMode="auto">
          <a:xfrm rot="5400000">
            <a:off x="8852535" y="4610100"/>
            <a:ext cx="302895" cy="418465"/>
          </a:xfrm>
          <a:prstGeom prst="rightArrow">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2" name="文本框 31"/>
          <p:cNvSpPr txBox="1"/>
          <p:nvPr/>
        </p:nvSpPr>
        <p:spPr>
          <a:xfrm>
            <a:off x="9549765" y="4920615"/>
            <a:ext cx="2834640" cy="460375"/>
          </a:xfrm>
          <a:prstGeom prst="rect">
            <a:avLst/>
          </a:prstGeom>
          <a:noFill/>
        </p:spPr>
        <p:txBody>
          <a:bodyPr wrap="square" rtlCol="0" anchor="t">
            <a:spAutoFit/>
          </a:bodyPr>
          <a:p>
            <a:r>
              <a:rPr lang="zh-CN" altLang="en-US" sz="2400" dirty="0">
                <a:solidFill>
                  <a:schemeClr val="tx1"/>
                </a:solidFill>
                <a:latin typeface="楷体" panose="02010609060101010101" charset="-122"/>
                <a:ea typeface="楷体" panose="02010609060101010101" charset="-122"/>
                <a:sym typeface="+mn-ea"/>
              </a:rPr>
              <a:t>（阶级统治的工具）</a:t>
            </a:r>
            <a:endParaRPr lang="zh-CN" altLang="en-US" sz="2400" dirty="0">
              <a:solidFill>
                <a:schemeClr val="tx1"/>
              </a:solidFill>
              <a:latin typeface="楷体" panose="02010609060101010101" charset="-122"/>
              <a:ea typeface="楷体" panose="02010609060101010101" charset="-122"/>
              <a:sym typeface="+mn-ea"/>
            </a:endParaRPr>
          </a:p>
        </p:txBody>
      </p:sp>
      <p:sp>
        <p:nvSpPr>
          <p:cNvPr id="9" name="文本框 8"/>
          <p:cNvSpPr txBox="1"/>
          <p:nvPr/>
        </p:nvSpPr>
        <p:spPr>
          <a:xfrm>
            <a:off x="261620" y="3375660"/>
            <a:ext cx="1294130" cy="95313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生产力</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发展</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11" name="箭头: 右 6"/>
          <p:cNvSpPr/>
          <p:nvPr/>
        </p:nvSpPr>
        <p:spPr bwMode="auto">
          <a:xfrm>
            <a:off x="1628775" y="3627755"/>
            <a:ext cx="366395" cy="418465"/>
          </a:xfrm>
          <a:prstGeom prst="rightArrow">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8" name="箭头: 右 6"/>
          <p:cNvSpPr/>
          <p:nvPr/>
        </p:nvSpPr>
        <p:spPr bwMode="auto">
          <a:xfrm>
            <a:off x="3131820" y="3681095"/>
            <a:ext cx="366395" cy="418465"/>
          </a:xfrm>
          <a:prstGeom prst="rightArrow">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2" name="箭头: 右 6"/>
          <p:cNvSpPr/>
          <p:nvPr/>
        </p:nvSpPr>
        <p:spPr bwMode="auto">
          <a:xfrm>
            <a:off x="4921250" y="3627755"/>
            <a:ext cx="366395" cy="418465"/>
          </a:xfrm>
          <a:prstGeom prst="rightArrow">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3" name="箭头: 右 6"/>
          <p:cNvSpPr/>
          <p:nvPr/>
        </p:nvSpPr>
        <p:spPr bwMode="auto">
          <a:xfrm>
            <a:off x="6424295" y="3627755"/>
            <a:ext cx="366395" cy="418465"/>
          </a:xfrm>
          <a:prstGeom prst="rightArrow">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箭头: 右 6"/>
          <p:cNvSpPr/>
          <p:nvPr/>
        </p:nvSpPr>
        <p:spPr bwMode="auto">
          <a:xfrm>
            <a:off x="8010525" y="3684905"/>
            <a:ext cx="366395" cy="418465"/>
          </a:xfrm>
          <a:prstGeom prst="rightArrow">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2" name="箭头: 右 6"/>
          <p:cNvSpPr/>
          <p:nvPr/>
        </p:nvSpPr>
        <p:spPr bwMode="auto">
          <a:xfrm>
            <a:off x="3789045" y="4912995"/>
            <a:ext cx="478790" cy="418465"/>
          </a:xfrm>
          <a:prstGeom prst="rightArrow">
            <a:avLst/>
          </a:prstGeom>
          <a:solidFill>
            <a:srgbClr val="C000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3" name="文本框 42"/>
          <p:cNvSpPr txBox="1"/>
          <p:nvPr/>
        </p:nvSpPr>
        <p:spPr>
          <a:xfrm>
            <a:off x="4492625" y="4920615"/>
            <a:ext cx="2814955" cy="521970"/>
          </a:xfrm>
          <a:prstGeom prst="rect">
            <a:avLst/>
          </a:prstGeom>
          <a:solidFill>
            <a:schemeClr val="bg1"/>
          </a:solidFill>
          <a:ln w="12700" cmpd="sng">
            <a:solidFill>
              <a:srgbClr val="C00000"/>
            </a:solidFill>
            <a:prstDash val="solid"/>
          </a:ln>
        </p:spPr>
        <p:txBody>
          <a:bodyPr wrap="square" rtlCol="0" anchor="t">
            <a:spAutoFit/>
          </a:bodyPr>
          <a:p>
            <a:r>
              <a:rPr lang="zh-CN" altLang="en-US" sz="2800" b="1" dirty="0">
                <a:solidFill>
                  <a:srgbClr val="C00000"/>
                </a:solidFill>
                <a:effectLst/>
                <a:latin typeface="华文中宋" panose="02010600040101010101" charset="-122"/>
                <a:ea typeface="华文中宋" panose="02010600040101010101" charset="-122"/>
                <a:sym typeface="+mn-ea"/>
              </a:rPr>
              <a:t>部落、部落联盟</a:t>
            </a:r>
            <a:endParaRPr lang="zh-CN" altLang="en-US" sz="2800" b="1" dirty="0">
              <a:solidFill>
                <a:srgbClr val="C00000"/>
              </a:solidFill>
              <a:effectLst/>
              <a:latin typeface="华文中宋" panose="02010600040101010101" charset="-122"/>
              <a:ea typeface="华文中宋" panose="02010600040101010101" charset="-122"/>
              <a:sym typeface="+mn-ea"/>
            </a:endParaRPr>
          </a:p>
        </p:txBody>
      </p:sp>
      <p:sp>
        <p:nvSpPr>
          <p:cNvPr id="48" name="文本框 47"/>
          <p:cNvSpPr txBox="1"/>
          <p:nvPr/>
        </p:nvSpPr>
        <p:spPr>
          <a:xfrm>
            <a:off x="3427730" y="6247130"/>
            <a:ext cx="5191125" cy="521970"/>
          </a:xfrm>
          <a:prstGeom prst="rect">
            <a:avLst/>
          </a:prstGeom>
          <a:solidFill>
            <a:srgbClr val="C00000"/>
          </a:solidFill>
          <a:ln>
            <a:solidFill>
              <a:srgbClr val="FFFFFF"/>
            </a:solidFill>
          </a:ln>
          <a:effectLst>
            <a:outerShdw blurRad="50800" dist="38100" dir="2700000" algn="tl" rotWithShape="0">
              <a:prstClr val="black">
                <a:alpha val="40000"/>
              </a:prstClr>
            </a:outerShdw>
          </a:effectLst>
        </p:spPr>
        <p:txBody>
          <a:bodyPr wrap="square" rtlCol="0" anchor="t">
            <a:spAutoFit/>
          </a:bodyPr>
          <a:p>
            <a:pPr fontAlgn="auto"/>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仿宋" panose="02010609060101010101" charset="-122"/>
                <a:sym typeface="+mn-ea"/>
              </a:rPr>
              <a:t>唯物史观：生产力决定生产关系</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仿宋" panose="02010609060101010101" charset="-122"/>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1" grpId="0" bldLvl="0" animBg="1"/>
      <p:bldP spid="11" grpId="1" animBg="1"/>
      <p:bldP spid="7" grpId="0" bldLvl="0" animBg="1"/>
      <p:bldP spid="7" grpId="1" animBg="1"/>
      <p:bldP spid="18" grpId="0" bldLvl="0" animBg="1"/>
      <p:bldP spid="18" grpId="1" animBg="1"/>
      <p:bldP spid="3" grpId="0" bldLvl="0" animBg="1"/>
      <p:bldP spid="3" grpId="1" animBg="1"/>
      <p:bldP spid="22" grpId="0" bldLvl="0" animBg="1"/>
      <p:bldP spid="22" grpId="1" animBg="1"/>
      <p:bldP spid="5" grpId="0" bldLvl="0" animBg="1"/>
      <p:bldP spid="5" grpId="1" animBg="1"/>
      <p:bldP spid="23" grpId="0" bldLvl="0" animBg="1"/>
      <p:bldP spid="23" grpId="1" animBg="1"/>
      <p:bldP spid="6" grpId="0" bldLvl="0" animBg="1"/>
      <p:bldP spid="6" grpId="1" animBg="1"/>
      <p:bldP spid="25" grpId="0" bldLvl="0" animBg="1"/>
      <p:bldP spid="25" grpId="1" animBg="1"/>
      <p:bldP spid="19" grpId="0" bldLvl="0" animBg="1"/>
      <p:bldP spid="19" grpId="1" animBg="1"/>
      <p:bldP spid="20" grpId="0"/>
      <p:bldP spid="20" grpId="1"/>
      <p:bldP spid="21" grpId="0" bldLvl="0" animBg="1"/>
      <p:bldP spid="21" grpId="1" animBg="1"/>
      <p:bldP spid="30" grpId="0" bldLvl="0" animBg="1"/>
      <p:bldP spid="30" grpId="1" animBg="1"/>
      <p:bldP spid="29" grpId="0" bldLvl="0" animBg="1"/>
      <p:bldP spid="29" grpId="1" animBg="1"/>
      <p:bldP spid="32" grpId="0"/>
      <p:bldP spid="32" grpId="1"/>
      <p:bldP spid="24" grpId="0" bldLvl="0" animBg="1"/>
      <p:bldP spid="24" grpId="1" animBg="1"/>
      <p:bldP spid="28" grpId="0" bldLvl="0" animBg="1"/>
      <p:bldP spid="28" grpId="1" animBg="1"/>
      <p:bldP spid="42" grpId="0" bldLvl="0" animBg="1"/>
      <p:bldP spid="42" grpId="1" animBg="1"/>
      <p:bldP spid="43" grpId="0" bldLvl="0" animBg="1"/>
      <p:bldP spid="43" grpId="1" animBg="1"/>
      <p:bldP spid="48" grpId="0" bldLvl="0" animBg="1"/>
      <p:bldP spid="48" grpId="1" animBg="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29870"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一、石器时代</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中华文明的起源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271780" y="861060"/>
            <a:ext cx="11685270" cy="2399665"/>
          </a:xfrm>
          <a:prstGeom prst="rect">
            <a:avLst/>
          </a:prstGeom>
          <a:noFill/>
        </p:spPr>
        <p:txBody>
          <a:bodyPr wrap="square" rtlCol="0" anchor="t">
            <a:spAutoFit/>
          </a:bodyPr>
          <a:p>
            <a:pPr>
              <a:lnSpc>
                <a:spcPct val="125000"/>
              </a:lnSpc>
            </a:pPr>
            <a:r>
              <a:rPr lang="en-US" altLang="zh-CN" sz="2400" kern="100" dirty="0">
                <a:solidFill>
                  <a:srgbClr val="C00000"/>
                </a:solidFill>
                <a:latin typeface="黑体" panose="02010609060101010101" charset="-122"/>
                <a:ea typeface="黑体" panose="02010609060101010101" charset="-122"/>
                <a:cs typeface="黑体" panose="02010609060101010101" charset="-122"/>
                <a:sym typeface="+mn-ea"/>
              </a:rPr>
              <a:t>3</a:t>
            </a:r>
            <a:r>
              <a:rPr lang="zh-CN" altLang="en-US" sz="2400" kern="100" dirty="0">
                <a:solidFill>
                  <a:srgbClr val="C00000"/>
                </a:solidFill>
                <a:latin typeface="黑体" panose="02010609060101010101" charset="-122"/>
                <a:ea typeface="黑体" panose="02010609060101010101" charset="-122"/>
                <a:cs typeface="黑体" panose="02010609060101010101" charset="-122"/>
                <a:sym typeface="+mn-ea"/>
              </a:rPr>
              <a:t>、</a:t>
            </a:r>
            <a:r>
              <a:rPr lang="en-US" sz="2400" kern="100" dirty="0">
                <a:solidFill>
                  <a:srgbClr val="C00000"/>
                </a:solidFill>
                <a:latin typeface="黑体" panose="02010609060101010101" charset="-122"/>
                <a:ea typeface="黑体" panose="02010609060101010101" charset="-122"/>
                <a:cs typeface="黑体" panose="02010609060101010101" charset="-122"/>
                <a:sym typeface="+mn-ea"/>
              </a:rPr>
              <a:t>（2023·湖南高考·1）</a:t>
            </a:r>
            <a:r>
              <a:rPr lang="en-US" sz="2400" kern="100" dirty="0">
                <a:latin typeface="黑体" panose="02010609060101010101" charset="-122"/>
                <a:ea typeface="黑体" panose="02010609060101010101" charset="-122"/>
                <a:cs typeface="黑体" panose="02010609060101010101" charset="-122"/>
                <a:sym typeface="+mn-ea"/>
              </a:rPr>
              <a:t>湖南澧县城头山古城遗址距今约6000年，是中国迄今已知最早的新石器时代城址。城址内外发掘出大片房屋建筑遗迹、多座陶窑以及中国迄今已知最早的祭坛和古稻田。这说明（　　）</a:t>
            </a:r>
            <a:endParaRPr lang="en-US" sz="2400" kern="100" dirty="0">
              <a:solidFill>
                <a:schemeClr val="tx1"/>
              </a:solidFill>
              <a:latin typeface="黑体" panose="02010609060101010101" charset="-122"/>
              <a:ea typeface="黑体" panose="02010609060101010101" charset="-122"/>
              <a:cs typeface="黑体" panose="02010609060101010101" charset="-122"/>
            </a:endParaRPr>
          </a:p>
          <a:p>
            <a:pPr>
              <a:lnSpc>
                <a:spcPct val="125000"/>
              </a:lnSpc>
            </a:pPr>
            <a:r>
              <a:rPr lang="en-US" sz="2400" kern="100" dirty="0">
                <a:latin typeface="黑体" panose="02010609060101010101" charset="-122"/>
                <a:ea typeface="黑体" panose="02010609060101010101" charset="-122"/>
                <a:cs typeface="黑体" panose="02010609060101010101" charset="-122"/>
                <a:sym typeface="+mn-ea"/>
              </a:rPr>
              <a:t>A．城市是最早出现的人类文明要素      B．长江流域是中华文明的重要源头</a:t>
            </a:r>
            <a:endParaRPr lang="en-US" sz="2400" kern="100" dirty="0">
              <a:solidFill>
                <a:schemeClr val="tx1"/>
              </a:solidFill>
              <a:latin typeface="黑体" panose="02010609060101010101" charset="-122"/>
              <a:ea typeface="黑体" panose="02010609060101010101" charset="-122"/>
              <a:cs typeface="黑体" panose="02010609060101010101" charset="-122"/>
            </a:endParaRPr>
          </a:p>
          <a:p>
            <a:pPr>
              <a:lnSpc>
                <a:spcPct val="125000"/>
              </a:lnSpc>
            </a:pPr>
            <a:r>
              <a:rPr lang="en-US" sz="2400" kern="100" dirty="0">
                <a:latin typeface="黑体" panose="02010609060101010101" charset="-122"/>
                <a:ea typeface="黑体" panose="02010609060101010101" charset="-122"/>
                <a:cs typeface="黑体" panose="02010609060101010101" charset="-122"/>
                <a:sym typeface="+mn-ea"/>
              </a:rPr>
              <a:t>C．古城先民已摆脱对渔猎采集的依赖    D．遗址所处时代已迈入阶级社会门槛</a:t>
            </a:r>
            <a:endParaRPr lang="en-US" altLang="en-US" sz="2400" kern="100" dirty="0">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nvSpPr>
        <p:spPr>
          <a:xfrm>
            <a:off x="10991215" y="1860550"/>
            <a:ext cx="955040" cy="1568450"/>
          </a:xfrm>
          <a:prstGeom prst="rect">
            <a:avLst/>
          </a:prstGeom>
          <a:noFill/>
        </p:spPr>
        <p:txBody>
          <a:bodyPr wrap="square" rtlCol="0">
            <a:spAutoFit/>
          </a:bodyPr>
          <a:p>
            <a:r>
              <a:rPr lang="en-US" altLang="zh-CN" sz="9600" b="1">
                <a:solidFill>
                  <a:srgbClr val="C00000"/>
                </a:solidFill>
              </a:rPr>
              <a:t>B</a:t>
            </a:r>
            <a:endParaRPr lang="en-US" altLang="zh-CN" sz="9600" b="1">
              <a:solidFill>
                <a:srgbClr val="C00000"/>
              </a:solidFill>
            </a:endParaRPr>
          </a:p>
        </p:txBody>
      </p:sp>
      <p:sp>
        <p:nvSpPr>
          <p:cNvPr id="6" name="文本框 5"/>
          <p:cNvSpPr txBox="1"/>
          <p:nvPr/>
        </p:nvSpPr>
        <p:spPr>
          <a:xfrm>
            <a:off x="379095" y="3178810"/>
            <a:ext cx="11684635" cy="3322955"/>
          </a:xfrm>
          <a:prstGeom prst="rect">
            <a:avLst/>
          </a:prstGeom>
          <a:noFill/>
        </p:spPr>
        <p:txBody>
          <a:bodyPr wrap="square" rtlCol="0" anchor="t">
            <a:spAutoFit/>
          </a:bodyPr>
          <a:p>
            <a:pPr>
              <a:lnSpc>
                <a:spcPct val="125000"/>
              </a:lnSpc>
            </a:pPr>
            <a:r>
              <a:rPr lang="en-US" altLang="zh-CN" sz="2400" kern="100" dirty="0">
                <a:solidFill>
                  <a:srgbClr val="C00000"/>
                </a:solidFill>
                <a:latin typeface="黑体" panose="02010609060101010101" charset="-122"/>
                <a:ea typeface="黑体" panose="02010609060101010101" charset="-122"/>
                <a:cs typeface="黑体" panose="02010609060101010101" charset="-122"/>
                <a:sym typeface="+mn-ea"/>
              </a:rPr>
              <a:t>4</a:t>
            </a:r>
            <a:r>
              <a:rPr lang="zh-CN" altLang="en-US" sz="2400" kern="100" dirty="0">
                <a:solidFill>
                  <a:srgbClr val="C00000"/>
                </a:solidFill>
                <a:latin typeface="黑体" panose="02010609060101010101" charset="-122"/>
                <a:ea typeface="黑体" panose="02010609060101010101" charset="-122"/>
                <a:cs typeface="黑体" panose="02010609060101010101" charset="-122"/>
                <a:sym typeface="+mn-ea"/>
              </a:rPr>
              <a:t>、（2023.1·浙江高考·1）</a:t>
            </a:r>
            <a:r>
              <a:rPr sz="2400" dirty="0">
                <a:latin typeface="黑体" panose="02010609060101010101" charset="-122"/>
                <a:ea typeface="黑体" panose="02010609060101010101" charset="-122"/>
                <a:cs typeface="黑体" panose="02010609060101010101" charset="-122"/>
                <a:sym typeface="+mn-ea"/>
              </a:rPr>
              <a:t>2019年7月，中国“良渚古城遗址”被列入《世界遗产名录》。良渚古城遗址代表了五千多年中国史前稻作文化的伟大成就，也是早期城市文明的杰出典范，实证了中华五千年文明史，是中华民族的瑰宝，也是全人类共同的文化遗产。下列关于良渚古城遗址的表述，正确的有（　　）</a:t>
            </a:r>
            <a:endParaRPr sz="2400" dirty="0">
              <a:latin typeface="黑体" panose="02010609060101010101" charset="-122"/>
              <a:ea typeface="黑体" panose="02010609060101010101" charset="-122"/>
              <a:cs typeface="黑体" panose="02010609060101010101" charset="-122"/>
            </a:endParaRPr>
          </a:p>
          <a:p>
            <a:pPr>
              <a:lnSpc>
                <a:spcPct val="125000"/>
              </a:lnSpc>
            </a:pPr>
            <a:r>
              <a:rPr sz="2400" dirty="0">
                <a:latin typeface="黑体" panose="02010609060101010101" charset="-122"/>
                <a:ea typeface="黑体" panose="02010609060101010101" charset="-122"/>
                <a:cs typeface="黑体" panose="02010609060101010101" charset="-122"/>
                <a:sym typeface="+mn-ea"/>
              </a:rPr>
              <a:t>①属于夏文化的遗存 </a:t>
            </a:r>
            <a:r>
              <a:rPr lang="en-US" sz="2400" dirty="0">
                <a:latin typeface="黑体" panose="02010609060101010101" charset="-122"/>
                <a:ea typeface="黑体" panose="02010609060101010101" charset="-122"/>
                <a:cs typeface="黑体" panose="02010609060101010101" charset="-122"/>
                <a:sym typeface="+mn-ea"/>
              </a:rPr>
              <a:t>    </a:t>
            </a:r>
            <a:r>
              <a:rPr sz="2400" dirty="0">
                <a:latin typeface="黑体" panose="02010609060101010101" charset="-122"/>
                <a:ea typeface="黑体" panose="02010609060101010101" charset="-122"/>
                <a:cs typeface="黑体" panose="02010609060101010101" charset="-122"/>
                <a:sym typeface="+mn-ea"/>
              </a:rPr>
              <a:t>②已有私有制产生的实证</a:t>
            </a:r>
            <a:endParaRPr sz="2400" dirty="0">
              <a:latin typeface="黑体" panose="02010609060101010101" charset="-122"/>
              <a:ea typeface="黑体" panose="02010609060101010101" charset="-122"/>
              <a:cs typeface="黑体" panose="02010609060101010101" charset="-122"/>
              <a:sym typeface="+mn-ea"/>
            </a:endParaRPr>
          </a:p>
          <a:p>
            <a:pPr>
              <a:lnSpc>
                <a:spcPct val="125000"/>
              </a:lnSpc>
            </a:pPr>
            <a:r>
              <a:rPr sz="2400" dirty="0">
                <a:latin typeface="黑体" panose="02010609060101010101" charset="-122"/>
                <a:ea typeface="黑体" panose="02010609060101010101" charset="-122"/>
                <a:cs typeface="黑体" panose="02010609060101010101" charset="-122"/>
                <a:sym typeface="+mn-ea"/>
              </a:rPr>
              <a:t>③出土了精美的玉器 </a:t>
            </a:r>
            <a:r>
              <a:rPr lang="en-US" sz="2400" dirty="0">
                <a:latin typeface="黑体" panose="02010609060101010101" charset="-122"/>
                <a:ea typeface="黑体" panose="02010609060101010101" charset="-122"/>
                <a:cs typeface="黑体" panose="02010609060101010101" charset="-122"/>
                <a:sym typeface="+mn-ea"/>
              </a:rPr>
              <a:t>    </a:t>
            </a:r>
            <a:r>
              <a:rPr sz="2400" dirty="0">
                <a:latin typeface="黑体" panose="02010609060101010101" charset="-122"/>
                <a:ea typeface="黑体" panose="02010609060101010101" charset="-122"/>
                <a:cs typeface="黑体" panose="02010609060101010101" charset="-122"/>
                <a:sym typeface="+mn-ea"/>
              </a:rPr>
              <a:t>④出现较大规模的祭坛和神庙</a:t>
            </a:r>
            <a:endParaRPr sz="2400" dirty="0">
              <a:latin typeface="黑体" panose="02010609060101010101" charset="-122"/>
              <a:ea typeface="黑体" panose="02010609060101010101" charset="-122"/>
              <a:cs typeface="黑体" panose="02010609060101010101" charset="-122"/>
            </a:endParaRPr>
          </a:p>
          <a:p>
            <a:pPr>
              <a:lnSpc>
                <a:spcPct val="125000"/>
              </a:lnSpc>
            </a:pPr>
            <a:r>
              <a:rPr sz="2400" dirty="0">
                <a:latin typeface="黑体" panose="02010609060101010101" charset="-122"/>
                <a:ea typeface="黑体" panose="02010609060101010101" charset="-122"/>
                <a:cs typeface="黑体" panose="02010609060101010101" charset="-122"/>
                <a:sym typeface="+mn-ea"/>
              </a:rPr>
              <a:t>A．①②③        B．①②④         C．①③④        D．②③④</a:t>
            </a:r>
            <a:endParaRPr lang="zh-CN" altLang="en-US" sz="2400" dirty="0">
              <a:latin typeface="黑体" panose="02010609060101010101" charset="-122"/>
              <a:ea typeface="黑体" panose="02010609060101010101" charset="-122"/>
              <a:cs typeface="黑体" panose="02010609060101010101" charset="-122"/>
              <a:sym typeface="+mn-ea"/>
            </a:endParaRPr>
          </a:p>
        </p:txBody>
      </p:sp>
      <p:sp>
        <p:nvSpPr>
          <p:cNvPr id="8" name="文本框 7"/>
          <p:cNvSpPr txBox="1"/>
          <p:nvPr/>
        </p:nvSpPr>
        <p:spPr>
          <a:xfrm>
            <a:off x="10256520" y="339090"/>
            <a:ext cx="1700530"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高考链接</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10" name="文本框 9"/>
          <p:cNvSpPr txBox="1"/>
          <p:nvPr/>
        </p:nvSpPr>
        <p:spPr>
          <a:xfrm>
            <a:off x="11002010" y="4752975"/>
            <a:ext cx="955040" cy="1568450"/>
          </a:xfrm>
          <a:prstGeom prst="rect">
            <a:avLst/>
          </a:prstGeom>
          <a:noFill/>
        </p:spPr>
        <p:txBody>
          <a:bodyPr wrap="square" rtlCol="0">
            <a:spAutoFit/>
          </a:bodyPr>
          <a:p>
            <a:r>
              <a:rPr lang="en-US" altLang="zh-CN" sz="9600" b="1">
                <a:solidFill>
                  <a:srgbClr val="C00000"/>
                </a:solidFill>
              </a:rPr>
              <a:t>D</a:t>
            </a:r>
            <a:endParaRPr lang="en-US" altLang="zh-CN" sz="9600" b="1">
              <a:solidFill>
                <a:srgbClr val="C00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29870"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一、石器时代</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中华文明的起源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10256520" y="339090"/>
            <a:ext cx="1700530"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高考链接</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3" name="文本框 2"/>
          <p:cNvSpPr txBox="1"/>
          <p:nvPr/>
        </p:nvSpPr>
        <p:spPr>
          <a:xfrm>
            <a:off x="368300" y="825500"/>
            <a:ext cx="11577955" cy="2968625"/>
          </a:xfrm>
          <a:prstGeom prst="rect">
            <a:avLst/>
          </a:prstGeom>
          <a:noFill/>
        </p:spPr>
        <p:txBody>
          <a:bodyPr wrap="square" rtlCol="0" anchor="t">
            <a:spAutoFit/>
          </a:bodyPr>
          <a:p>
            <a:pPr>
              <a:lnSpc>
                <a:spcPct val="130000"/>
              </a:lnSpc>
              <a:spcBef>
                <a:spcPts val="0"/>
              </a:spcBef>
              <a:spcAft>
                <a:spcPts val="0"/>
              </a:spcAft>
            </a:pPr>
            <a:r>
              <a:rPr lang="en-US" altLang="zh-CN" sz="2400" kern="100" dirty="0">
                <a:solidFill>
                  <a:srgbClr val="C00000"/>
                </a:solidFill>
                <a:latin typeface="黑体" panose="02010609060101010101" charset="-122"/>
                <a:ea typeface="黑体" panose="02010609060101010101" charset="-122"/>
                <a:cs typeface="黑体" panose="02010609060101010101" charset="-122"/>
                <a:sym typeface="+mn-ea"/>
              </a:rPr>
              <a:t>5</a:t>
            </a:r>
            <a:r>
              <a:rPr lang="zh-CN" altLang="en-US" sz="2400" kern="100" dirty="0">
                <a:solidFill>
                  <a:srgbClr val="C00000"/>
                </a:solidFill>
                <a:latin typeface="黑体" panose="02010609060101010101" charset="-122"/>
                <a:ea typeface="黑体" panose="02010609060101010101" charset="-122"/>
                <a:cs typeface="黑体" panose="02010609060101010101" charset="-122"/>
                <a:sym typeface="+mn-ea"/>
              </a:rPr>
              <a:t>、</a:t>
            </a:r>
            <a:r>
              <a:rPr lang="en-US" sz="2400" kern="100" dirty="0">
                <a:solidFill>
                  <a:srgbClr val="C00000"/>
                </a:solidFill>
                <a:latin typeface="黑体" panose="02010609060101010101" charset="-122"/>
                <a:ea typeface="黑体" panose="02010609060101010101" charset="-122"/>
                <a:cs typeface="黑体" panose="02010609060101010101" charset="-122"/>
                <a:sym typeface="+mn-ea"/>
              </a:rPr>
              <a:t>（2023·山东高考·1）</a:t>
            </a:r>
            <a:r>
              <a:rPr lang="en-US" sz="2400" kern="100" dirty="0">
                <a:latin typeface="黑体" panose="02010609060101010101" charset="-122"/>
                <a:ea typeface="黑体" panose="02010609060101010101" charset="-122"/>
                <a:cs typeface="黑体" panose="02010609060101010101" charset="-122"/>
                <a:sym typeface="+mn-ea"/>
              </a:rPr>
              <a:t>私有财产是生产力发展到一定程度的产物。下列与陶器相关的考古发现中，可以用来作为私有财产已出现证据的是（　　）</a:t>
            </a:r>
            <a:endParaRPr lang="en-US" sz="2400" kern="100" dirty="0">
              <a:solidFill>
                <a:schemeClr val="tx1"/>
              </a:solidFill>
              <a:latin typeface="黑体" panose="02010609060101010101" charset="-122"/>
              <a:ea typeface="黑体" panose="02010609060101010101" charset="-122"/>
              <a:cs typeface="黑体" panose="02010609060101010101" charset="-122"/>
            </a:endParaRPr>
          </a:p>
          <a:p>
            <a:pPr>
              <a:lnSpc>
                <a:spcPct val="130000"/>
              </a:lnSpc>
              <a:spcBef>
                <a:spcPts val="0"/>
              </a:spcBef>
              <a:spcAft>
                <a:spcPts val="0"/>
              </a:spcAft>
            </a:pPr>
            <a:r>
              <a:rPr lang="en-US" sz="2400" kern="100" dirty="0">
                <a:latin typeface="黑体" panose="02010609060101010101" charset="-122"/>
                <a:ea typeface="黑体" panose="02010609060101010101" charset="-122"/>
                <a:cs typeface="黑体" panose="02010609060101010101" charset="-122"/>
                <a:sym typeface="+mn-ea"/>
              </a:rPr>
              <a:t>A．遗址出土有陶器和较多陶器碎片</a:t>
            </a:r>
            <a:endParaRPr lang="en-US" sz="2400" kern="100" dirty="0">
              <a:solidFill>
                <a:schemeClr val="tx1"/>
              </a:solidFill>
              <a:latin typeface="黑体" panose="02010609060101010101" charset="-122"/>
              <a:ea typeface="黑体" panose="02010609060101010101" charset="-122"/>
              <a:cs typeface="黑体" panose="02010609060101010101" charset="-122"/>
            </a:endParaRPr>
          </a:p>
          <a:p>
            <a:pPr>
              <a:lnSpc>
                <a:spcPct val="130000"/>
              </a:lnSpc>
              <a:spcBef>
                <a:spcPts val="0"/>
              </a:spcBef>
              <a:spcAft>
                <a:spcPts val="0"/>
              </a:spcAft>
            </a:pPr>
            <a:r>
              <a:rPr lang="en-US" sz="2400" kern="100" dirty="0">
                <a:latin typeface="黑体" panose="02010609060101010101" charset="-122"/>
                <a:ea typeface="黑体" panose="02010609060101010101" charset="-122"/>
                <a:cs typeface="黑体" panose="02010609060101010101" charset="-122"/>
                <a:sym typeface="+mn-ea"/>
              </a:rPr>
              <a:t>B．多人合葬墓随葬品有陶钵、陶罐、骨器等</a:t>
            </a:r>
            <a:endParaRPr lang="en-US" sz="2400" kern="100" dirty="0">
              <a:solidFill>
                <a:schemeClr val="tx1"/>
              </a:solidFill>
              <a:latin typeface="黑体" panose="02010609060101010101" charset="-122"/>
              <a:ea typeface="黑体" panose="02010609060101010101" charset="-122"/>
              <a:cs typeface="黑体" panose="02010609060101010101" charset="-122"/>
            </a:endParaRPr>
          </a:p>
          <a:p>
            <a:pPr>
              <a:lnSpc>
                <a:spcPct val="130000"/>
              </a:lnSpc>
              <a:spcBef>
                <a:spcPts val="0"/>
              </a:spcBef>
              <a:spcAft>
                <a:spcPts val="0"/>
              </a:spcAft>
            </a:pPr>
            <a:r>
              <a:rPr lang="en-US" sz="2400" kern="100" dirty="0">
                <a:latin typeface="黑体" panose="02010609060101010101" charset="-122"/>
                <a:ea typeface="黑体" panose="02010609060101010101" charset="-122"/>
                <a:cs typeface="黑体" panose="02010609060101010101" charset="-122"/>
                <a:sym typeface="+mn-ea"/>
              </a:rPr>
              <a:t>C．单人墓随葬品有陶器、石磬、玉钺等百余件</a:t>
            </a:r>
            <a:endParaRPr lang="en-US" sz="2400" kern="100" dirty="0">
              <a:solidFill>
                <a:schemeClr val="tx1"/>
              </a:solidFill>
              <a:latin typeface="黑体" panose="02010609060101010101" charset="-122"/>
              <a:ea typeface="黑体" panose="02010609060101010101" charset="-122"/>
              <a:cs typeface="黑体" panose="02010609060101010101" charset="-122"/>
            </a:endParaRPr>
          </a:p>
          <a:p>
            <a:pPr>
              <a:lnSpc>
                <a:spcPct val="130000"/>
              </a:lnSpc>
              <a:spcBef>
                <a:spcPts val="0"/>
              </a:spcBef>
              <a:spcAft>
                <a:spcPts val="0"/>
              </a:spcAft>
            </a:pPr>
            <a:r>
              <a:rPr lang="en-US" sz="2400" kern="100" dirty="0">
                <a:latin typeface="黑体" panose="02010609060101010101" charset="-122"/>
                <a:ea typeface="黑体" panose="02010609060101010101" charset="-122"/>
                <a:cs typeface="黑体" panose="02010609060101010101" charset="-122"/>
                <a:sym typeface="+mn-ea"/>
              </a:rPr>
              <a:t>D．陶器上绘有丰富多彩的几何图案和动植物纹样</a:t>
            </a:r>
            <a:endParaRPr lang="en-US" altLang="en-US" sz="2400" kern="100" dirty="0">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379095" y="3856990"/>
            <a:ext cx="11450955" cy="1641475"/>
          </a:xfrm>
          <a:prstGeom prst="rect">
            <a:avLst/>
          </a:prstGeom>
          <a:noFill/>
        </p:spPr>
        <p:txBody>
          <a:bodyPr wrap="square" rtlCol="0" anchor="t">
            <a:spAutoFit/>
          </a:bodyPr>
          <a:p>
            <a:pPr>
              <a:lnSpc>
                <a:spcPct val="140000"/>
              </a:lnSpc>
            </a:pPr>
            <a:r>
              <a:rPr lang="en-US" altLang="zh-CN" sz="2400" kern="100" dirty="0">
                <a:solidFill>
                  <a:srgbClr val="C00000"/>
                </a:solidFill>
                <a:latin typeface="黑体" panose="02010609060101010101" charset="-122"/>
                <a:ea typeface="黑体" panose="02010609060101010101" charset="-122"/>
                <a:cs typeface="黑体" panose="02010609060101010101" charset="-122"/>
                <a:sym typeface="+mn-ea"/>
              </a:rPr>
              <a:t>6</a:t>
            </a:r>
            <a:r>
              <a:rPr lang="zh-CN" altLang="en-US" sz="2400" kern="100" dirty="0">
                <a:solidFill>
                  <a:srgbClr val="C00000"/>
                </a:solidFill>
                <a:latin typeface="黑体" panose="02010609060101010101" charset="-122"/>
                <a:ea typeface="黑体" panose="02010609060101010101" charset="-122"/>
                <a:cs typeface="黑体" panose="02010609060101010101" charset="-122"/>
                <a:sym typeface="+mn-ea"/>
              </a:rPr>
              <a:t>、</a:t>
            </a:r>
            <a:r>
              <a:rPr lang="en-US" sz="2400" kern="100" dirty="0">
                <a:solidFill>
                  <a:srgbClr val="C00000"/>
                </a:solidFill>
                <a:latin typeface="黑体" panose="02010609060101010101" charset="-122"/>
                <a:ea typeface="黑体" panose="02010609060101010101" charset="-122"/>
                <a:cs typeface="黑体" panose="02010609060101010101" charset="-122"/>
                <a:sym typeface="+mn-ea"/>
              </a:rPr>
              <a:t>（2023·全国高考新课标卷·24）</a:t>
            </a:r>
            <a:r>
              <a:rPr lang="en-US" sz="2400" kern="100" dirty="0">
                <a:latin typeface="黑体" panose="02010609060101010101" charset="-122"/>
                <a:ea typeface="黑体" panose="02010609060101010101" charset="-122"/>
                <a:cs typeface="黑体" panose="02010609060101010101" charset="-122"/>
                <a:sym typeface="+mn-ea"/>
              </a:rPr>
              <a:t>中国新石器时代晚期，南方的良渚文化与北方的龙山文化都呈现出向更高社会阶段发展的迹象，这主要表现在（　　）</a:t>
            </a:r>
            <a:endParaRPr lang="en-US" sz="2400" kern="100" dirty="0">
              <a:latin typeface="黑体" panose="02010609060101010101" charset="-122"/>
              <a:ea typeface="黑体" panose="02010609060101010101" charset="-122"/>
              <a:cs typeface="黑体" panose="02010609060101010101" charset="-122"/>
            </a:endParaRPr>
          </a:p>
          <a:p>
            <a:pPr>
              <a:lnSpc>
                <a:spcPct val="140000"/>
              </a:lnSpc>
            </a:pPr>
            <a:r>
              <a:rPr lang="en-US" sz="2400" kern="100" dirty="0">
                <a:latin typeface="黑体" panose="02010609060101010101" charset="-122"/>
                <a:ea typeface="黑体" panose="02010609060101010101" charset="-122"/>
                <a:cs typeface="黑体" panose="02010609060101010101" charset="-122"/>
                <a:sym typeface="+mn-ea"/>
              </a:rPr>
              <a:t>A．公共墓地出现  B．农业的产生     C．贫富分化加剧  D．文字的使用</a:t>
            </a:r>
            <a:endParaRPr lang="en-US" altLang="en-US" sz="2400" kern="100" dirty="0">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nvSpPr>
        <p:spPr>
          <a:xfrm>
            <a:off x="10431780" y="1860550"/>
            <a:ext cx="955040" cy="1568450"/>
          </a:xfrm>
          <a:prstGeom prst="rect">
            <a:avLst/>
          </a:prstGeom>
          <a:noFill/>
        </p:spPr>
        <p:txBody>
          <a:bodyPr wrap="square" rtlCol="0">
            <a:spAutoFit/>
          </a:bodyPr>
          <a:p>
            <a:r>
              <a:rPr lang="en-US" altLang="zh-CN" sz="9600" b="1">
                <a:solidFill>
                  <a:srgbClr val="C00000"/>
                </a:solidFill>
              </a:rPr>
              <a:t>C</a:t>
            </a:r>
            <a:endParaRPr lang="en-US" altLang="zh-CN" sz="9600" b="1">
              <a:solidFill>
                <a:srgbClr val="C00000"/>
              </a:solidFill>
            </a:endParaRPr>
          </a:p>
        </p:txBody>
      </p:sp>
      <p:sp>
        <p:nvSpPr>
          <p:cNvPr id="11" name="文本框 10"/>
          <p:cNvSpPr txBox="1"/>
          <p:nvPr/>
        </p:nvSpPr>
        <p:spPr>
          <a:xfrm>
            <a:off x="10541635" y="4682490"/>
            <a:ext cx="955040" cy="1568450"/>
          </a:xfrm>
          <a:prstGeom prst="rect">
            <a:avLst/>
          </a:prstGeom>
          <a:noFill/>
        </p:spPr>
        <p:txBody>
          <a:bodyPr wrap="square" rtlCol="0">
            <a:spAutoFit/>
          </a:bodyPr>
          <a:p>
            <a:r>
              <a:rPr lang="en-US" altLang="zh-CN" sz="9600" b="1">
                <a:solidFill>
                  <a:srgbClr val="C00000"/>
                </a:solidFill>
              </a:rPr>
              <a:t>C</a:t>
            </a:r>
            <a:endParaRPr lang="en-US" altLang="zh-CN" sz="9600" b="1">
              <a:solidFill>
                <a:srgbClr val="C00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二、</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三皇至夏</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早期国家的形成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grpSp>
        <p:nvGrpSpPr>
          <p:cNvPr id="10" name="组合 9"/>
          <p:cNvGrpSpPr/>
          <p:nvPr>
            <p:custDataLst>
              <p:tags r:id="rId3"/>
            </p:custDataLst>
          </p:nvPr>
        </p:nvGrpSpPr>
        <p:grpSpPr>
          <a:xfrm>
            <a:off x="379095" y="1424305"/>
            <a:ext cx="3952875" cy="3054589"/>
            <a:chOff x="597" y="1610"/>
            <a:chExt cx="6225" cy="5459"/>
          </a:xfrm>
        </p:grpSpPr>
        <p:pic>
          <p:nvPicPr>
            <p:cNvPr id="3" name="图片 2" descr="图片包含 游戏机, 文字&#10;&#10;描述已自动生成"/>
            <p:cNvPicPr>
              <a:picLocks noChangeAspect="1"/>
            </p:cNvPicPr>
            <p:nvPr>
              <p:custDataLst>
                <p:tags r:id="rId4"/>
              </p:custDataLst>
            </p:nvPr>
          </p:nvPicPr>
          <p:blipFill>
            <a:blip r:embed="rId5"/>
            <a:stretch>
              <a:fillRect/>
            </a:stretch>
          </p:blipFill>
          <p:spPr>
            <a:xfrm>
              <a:off x="597" y="1610"/>
              <a:ext cx="6225" cy="4527"/>
            </a:xfrm>
            <a:prstGeom prst="rect">
              <a:avLst/>
            </a:prstGeom>
            <a:effectLst>
              <a:outerShdw blurRad="50800" dist="38100" dir="2700000" algn="tl" rotWithShape="0">
                <a:prstClr val="black">
                  <a:alpha val="40000"/>
                </a:prstClr>
              </a:outerShdw>
            </a:effectLst>
          </p:spPr>
        </p:pic>
        <p:sp>
          <p:nvSpPr>
            <p:cNvPr id="6" name="文本框 260"/>
            <p:cNvSpPr/>
            <p:nvPr>
              <p:custDataLst>
                <p:tags r:id="rId6"/>
              </p:custDataLst>
            </p:nvPr>
          </p:nvSpPr>
          <p:spPr>
            <a:xfrm>
              <a:off x="2038" y="6136"/>
              <a:ext cx="3573" cy="93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chemeClr val="tx1">
                      <a:lumMod val="85000"/>
                      <a:lumOff val="15000"/>
                    </a:schemeClr>
                  </a:solidFill>
                  <a:latin typeface="华文仿宋" panose="02010600040101010101" charset="-122"/>
                  <a:ea typeface="华文仿宋" panose="02010600040101010101" charset="-122"/>
                  <a:sym typeface="宋体" panose="02010600030101010101" pitchFamily="2" charset="-122"/>
                </a:rPr>
                <a:t>◎三皇五帝</a:t>
              </a:r>
              <a:endParaRPr lang="zh-CN" altLang="en-US" dirty="0">
                <a:solidFill>
                  <a:schemeClr val="tx1">
                    <a:lumMod val="85000"/>
                    <a:lumOff val="15000"/>
                  </a:schemeClr>
                </a:solidFill>
                <a:latin typeface="华文仿宋" panose="02010600040101010101" charset="-122"/>
                <a:ea typeface="华文仿宋" panose="02010600040101010101" charset="-122"/>
                <a:sym typeface="宋体" panose="02010600030101010101" pitchFamily="2" charset="-122"/>
              </a:endParaRPr>
            </a:p>
          </p:txBody>
        </p:sp>
      </p:grpSp>
      <p:grpSp>
        <p:nvGrpSpPr>
          <p:cNvPr id="12" name="组合 11"/>
          <p:cNvGrpSpPr/>
          <p:nvPr>
            <p:custDataLst>
              <p:tags r:id="rId7"/>
            </p:custDataLst>
          </p:nvPr>
        </p:nvGrpSpPr>
        <p:grpSpPr>
          <a:xfrm>
            <a:off x="4331970" y="1416050"/>
            <a:ext cx="3689985" cy="3062909"/>
            <a:chOff x="6822" y="1610"/>
            <a:chExt cx="5811" cy="5456"/>
          </a:xfrm>
        </p:grpSpPr>
        <p:pic>
          <p:nvPicPr>
            <p:cNvPr id="11" name="图片 10" descr="图片包含 室内, 桌子, 蛋糕, 装饰&#10;&#10;描述已自动生成"/>
            <p:cNvPicPr>
              <a:picLocks noChangeAspect="1"/>
            </p:cNvPicPr>
            <p:nvPr>
              <p:custDataLst>
                <p:tags r:id="rId8"/>
              </p:custDataLst>
            </p:nvPr>
          </p:nvPicPr>
          <p:blipFill>
            <a:blip r:embed="rId9"/>
            <a:stretch>
              <a:fillRect/>
            </a:stretch>
          </p:blipFill>
          <p:spPr>
            <a:xfrm>
              <a:off x="6822" y="1610"/>
              <a:ext cx="5811" cy="4526"/>
            </a:xfrm>
            <a:prstGeom prst="rect">
              <a:avLst/>
            </a:prstGeom>
            <a:effectLst>
              <a:outerShdw blurRad="50800" dist="38100" dir="2700000" algn="tl" rotWithShape="0">
                <a:prstClr val="black">
                  <a:alpha val="40000"/>
                </a:prstClr>
              </a:outerShdw>
            </a:effectLst>
          </p:spPr>
        </p:pic>
        <p:sp>
          <p:nvSpPr>
            <p:cNvPr id="4" name="文本框 260"/>
            <p:cNvSpPr/>
            <p:nvPr>
              <p:custDataLst>
                <p:tags r:id="rId10"/>
              </p:custDataLst>
            </p:nvPr>
          </p:nvSpPr>
          <p:spPr>
            <a:xfrm>
              <a:off x="7903" y="6136"/>
              <a:ext cx="3573" cy="9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chemeClr val="tx1">
                      <a:lumMod val="85000"/>
                      <a:lumOff val="15000"/>
                    </a:schemeClr>
                  </a:solidFill>
                  <a:latin typeface="华文仿宋" panose="02010600040101010101" charset="-122"/>
                  <a:ea typeface="华文仿宋" panose="02010600040101010101" charset="-122"/>
                  <a:sym typeface="宋体" panose="02010600030101010101" pitchFamily="2" charset="-122"/>
                </a:rPr>
                <a:t>◎大禹治水</a:t>
              </a:r>
              <a:endParaRPr lang="zh-CN" altLang="en-US" dirty="0">
                <a:solidFill>
                  <a:schemeClr val="tx1">
                    <a:lumMod val="85000"/>
                    <a:lumOff val="15000"/>
                  </a:schemeClr>
                </a:solidFill>
                <a:latin typeface="华文仿宋" panose="02010600040101010101" charset="-122"/>
                <a:ea typeface="华文仿宋" panose="02010600040101010101" charset="-122"/>
                <a:sym typeface="宋体" panose="02010600030101010101" pitchFamily="2" charset="-122"/>
              </a:endParaRPr>
            </a:p>
          </p:txBody>
        </p:sp>
      </p:grpSp>
      <p:grpSp>
        <p:nvGrpSpPr>
          <p:cNvPr id="13" name="组合 12"/>
          <p:cNvGrpSpPr/>
          <p:nvPr>
            <p:custDataLst>
              <p:tags r:id="rId11"/>
            </p:custDataLst>
          </p:nvPr>
        </p:nvGrpSpPr>
        <p:grpSpPr>
          <a:xfrm>
            <a:off x="8129270" y="1416050"/>
            <a:ext cx="3633470" cy="3064182"/>
            <a:chOff x="12802" y="1610"/>
            <a:chExt cx="5722" cy="5458"/>
          </a:xfrm>
        </p:grpSpPr>
        <p:pic>
          <p:nvPicPr>
            <p:cNvPr id="19459" name="图片 7"/>
            <p:cNvPicPr>
              <a:picLocks noChangeAspect="1"/>
            </p:cNvPicPr>
            <p:nvPr>
              <p:custDataLst>
                <p:tags r:id="rId12"/>
              </p:custDataLst>
            </p:nvPr>
          </p:nvPicPr>
          <p:blipFill>
            <a:blip r:embed="rId13"/>
            <a:srcRect l="2376" t="3729" r="2060" b="3264"/>
            <a:stretch>
              <a:fillRect/>
            </a:stretch>
          </p:blipFill>
          <p:spPr>
            <a:xfrm>
              <a:off x="12802" y="1610"/>
              <a:ext cx="5722" cy="4528"/>
            </a:xfrm>
            <a:prstGeom prst="rect">
              <a:avLst/>
            </a:prstGeom>
            <a:noFill/>
            <a:ln w="9525">
              <a:noFill/>
            </a:ln>
            <a:effectLst>
              <a:outerShdw blurRad="50800" dist="38100" dir="2700000" algn="tl" rotWithShape="0">
                <a:prstClr val="black">
                  <a:alpha val="40000"/>
                </a:prstClr>
              </a:outerShdw>
            </a:effectLst>
          </p:spPr>
        </p:pic>
        <p:sp>
          <p:nvSpPr>
            <p:cNvPr id="5" name="文本框 260"/>
            <p:cNvSpPr/>
            <p:nvPr>
              <p:custDataLst>
                <p:tags r:id="rId14"/>
              </p:custDataLst>
            </p:nvPr>
          </p:nvSpPr>
          <p:spPr>
            <a:xfrm>
              <a:off x="14067" y="6138"/>
              <a:ext cx="3573" cy="9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Calibri" panose="020F0502020204030204" charset="0"/>
                </a:defRPr>
              </a:lvl5pPr>
            </a:lstStyle>
            <a:p>
              <a:pPr marL="0" lvl="0" indent="0" eaLnBrk="1" hangingPunct="1">
                <a:lnSpc>
                  <a:spcPct val="100000"/>
                </a:lnSpc>
                <a:spcBef>
                  <a:spcPct val="0"/>
                </a:spcBef>
                <a:buNone/>
              </a:pPr>
              <a:r>
                <a:rPr lang="zh-CN" altLang="en-US" dirty="0">
                  <a:solidFill>
                    <a:schemeClr val="tx1">
                      <a:lumMod val="85000"/>
                      <a:lumOff val="15000"/>
                    </a:schemeClr>
                  </a:solidFill>
                  <a:latin typeface="华文仿宋" panose="02010600040101010101" charset="-122"/>
                  <a:ea typeface="华文仿宋" panose="02010600040101010101" charset="-122"/>
                  <a:sym typeface="宋体" panose="02010600030101010101" pitchFamily="2" charset="-122"/>
                </a:rPr>
                <a:t>◎万邦时代</a:t>
              </a:r>
              <a:endParaRPr lang="zh-CN" altLang="en-US" dirty="0">
                <a:solidFill>
                  <a:schemeClr val="tx1">
                    <a:lumMod val="85000"/>
                    <a:lumOff val="15000"/>
                  </a:schemeClr>
                </a:solidFill>
                <a:latin typeface="华文仿宋" panose="02010600040101010101" charset="-122"/>
                <a:ea typeface="华文仿宋" panose="02010600040101010101" charset="-122"/>
                <a:sym typeface="宋体" panose="02010600030101010101" pitchFamily="2" charset="-122"/>
              </a:endParaRPr>
            </a:p>
          </p:txBody>
        </p:sp>
      </p:grpSp>
      <p:sp>
        <p:nvSpPr>
          <p:cNvPr id="7" name="矩形 6"/>
          <p:cNvSpPr/>
          <p:nvPr>
            <p:custDataLst>
              <p:tags r:id="rId15"/>
            </p:custDataLst>
          </p:nvPr>
        </p:nvSpPr>
        <p:spPr>
          <a:xfrm>
            <a:off x="1294130" y="4418330"/>
            <a:ext cx="1979930" cy="511810"/>
          </a:xfrm>
          <a:prstGeom prst="rect">
            <a:avLst/>
          </a:prstGeom>
          <a:solidFill>
            <a:srgbClr val="C00000"/>
          </a:solidFill>
          <a:ln w="19050">
            <a:no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部落联盟</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14" name="矩形 13"/>
          <p:cNvSpPr/>
          <p:nvPr>
            <p:custDataLst>
              <p:tags r:id="rId16"/>
            </p:custDataLst>
          </p:nvPr>
        </p:nvSpPr>
        <p:spPr>
          <a:xfrm>
            <a:off x="5167630" y="4418330"/>
            <a:ext cx="2003425" cy="501015"/>
          </a:xfrm>
          <a:prstGeom prst="rect">
            <a:avLst/>
          </a:prstGeom>
          <a:solidFill>
            <a:srgbClr val="C00000"/>
          </a:solidFill>
          <a:ln w="19050">
            <a:no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禅让传承</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8" name="矩形 7"/>
          <p:cNvSpPr/>
          <p:nvPr>
            <p:custDataLst>
              <p:tags r:id="rId17"/>
            </p:custDataLst>
          </p:nvPr>
        </p:nvSpPr>
        <p:spPr>
          <a:xfrm>
            <a:off x="8319770" y="4419600"/>
            <a:ext cx="3442970" cy="501015"/>
          </a:xfrm>
          <a:prstGeom prst="rect">
            <a:avLst/>
          </a:prstGeom>
          <a:solidFill>
            <a:srgbClr val="C00000"/>
          </a:solidFill>
          <a:ln w="19050">
            <a:noFill/>
            <a:prstDash val="lg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具备国家的初始形态</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17" name="文本框 16"/>
          <p:cNvSpPr txBox="1"/>
          <p:nvPr/>
        </p:nvSpPr>
        <p:spPr>
          <a:xfrm>
            <a:off x="379095" y="5050790"/>
            <a:ext cx="7642225" cy="521970"/>
          </a:xfrm>
          <a:prstGeom prst="rect">
            <a:avLst/>
          </a:prstGeom>
          <a:solidFill>
            <a:srgbClr val="6E7E70"/>
          </a:solidFill>
          <a:effectLst>
            <a:outerShdw blurRad="50800" dist="38100" dir="2700000" algn="tl" rotWithShape="0">
              <a:prstClr val="black">
                <a:alpha val="40000"/>
              </a:prstClr>
            </a:outerShdw>
          </a:effectLst>
        </p:spPr>
        <p:txBody>
          <a:bodyPr wrap="square" rtlCol="0">
            <a:spAutoFit/>
          </a:bodyPr>
          <a:p>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思考：谈谈你对神话传说的历史价值有何看法？</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9" name="文本框 8"/>
          <p:cNvSpPr txBox="1"/>
          <p:nvPr/>
        </p:nvSpPr>
        <p:spPr>
          <a:xfrm>
            <a:off x="240665" y="5641975"/>
            <a:ext cx="11533505" cy="953135"/>
          </a:xfrm>
          <a:prstGeom prst="rect">
            <a:avLst/>
          </a:prstGeom>
          <a:noFill/>
        </p:spPr>
        <p:txBody>
          <a:bodyPr wrap="square" rtlCol="0" anchor="t">
            <a:spAutoFit/>
          </a:bodyPr>
          <a:p>
            <a:pPr algn="l" fontAlgn="auto"/>
            <a:r>
              <a:rPr lang="zh-CN" altLang="en-US" sz="2800" dirty="0">
                <a:solidFill>
                  <a:schemeClr val="tx1"/>
                </a:solidFill>
                <a:latin typeface="华文中宋" panose="02010600040101010101" charset="-122"/>
                <a:ea typeface="华文中宋" panose="02010600040101010101" charset="-122"/>
                <a:cs typeface="宋体" panose="02010600030101010101" pitchFamily="2" charset="-122"/>
                <a:sym typeface="+mn-ea"/>
              </a:rPr>
              <a:t>神话传说反映了古代人民对世界起源、自然现象和社会生活的原始理解，能一定程度上反映当时的历史事实。</a:t>
            </a:r>
            <a:endParaRPr lang="zh-CN" altLang="en-US" sz="2800" dirty="0">
              <a:solidFill>
                <a:schemeClr val="tx1"/>
              </a:solidFill>
              <a:latin typeface="华文中宋" panose="02010600040101010101" charset="-122"/>
              <a:ea typeface="华文中宋" panose="02010600040101010101" charset="-122"/>
              <a:cs typeface="宋体" panose="02010600030101010101" pitchFamily="2" charset="-122"/>
              <a:sym typeface="+mn-ea"/>
            </a:endParaRPr>
          </a:p>
        </p:txBody>
      </p:sp>
      <p:sp>
        <p:nvSpPr>
          <p:cNvPr id="16" name="文本框 15"/>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（一）</a:t>
            </a:r>
            <a:r>
              <a:rPr lang="en-US" altLang="zh-CN" sz="2800" b="1">
                <a:solidFill>
                  <a:srgbClr val="233B26"/>
                </a:solidFill>
                <a:latin typeface="华文中宋" panose="02010600040101010101" charset="-122"/>
                <a:ea typeface="华文中宋" panose="02010600040101010101" charset="-122"/>
              </a:rPr>
              <a:t>“</a:t>
            </a:r>
            <a:r>
              <a:rPr lang="zh-CN" altLang="en-US" sz="2800" b="1">
                <a:solidFill>
                  <a:srgbClr val="233B26"/>
                </a:solidFill>
                <a:latin typeface="华文中宋" panose="02010600040101010101" charset="-122"/>
                <a:ea typeface="华文中宋" panose="02010600040101010101" charset="-122"/>
              </a:rPr>
              <a:t>万邦</a:t>
            </a:r>
            <a:r>
              <a:rPr lang="en-US" altLang="zh-CN" sz="2800" b="1">
                <a:solidFill>
                  <a:srgbClr val="233B26"/>
                </a:solidFill>
                <a:latin typeface="华文中宋" panose="02010600040101010101" charset="-122"/>
                <a:ea typeface="华文中宋" panose="02010600040101010101" charset="-122"/>
              </a:rPr>
              <a:t>”</a:t>
            </a:r>
            <a:r>
              <a:rPr lang="zh-CN" altLang="en-US" sz="2800" b="1">
                <a:solidFill>
                  <a:srgbClr val="233B26"/>
                </a:solidFill>
                <a:latin typeface="华文中宋" panose="02010600040101010101" charset="-122"/>
                <a:ea typeface="华文中宋" panose="02010600040101010101" charset="-122"/>
              </a:rPr>
              <a:t>时代</a:t>
            </a:r>
            <a:endParaRPr lang="zh-CN" altLang="en-US" sz="2800" b="1">
              <a:solidFill>
                <a:srgbClr val="233B26"/>
              </a:solidFill>
              <a:latin typeface="华文中宋" panose="02010600040101010101" charset="-122"/>
              <a:ea typeface="华文中宋" panose="02010600040101010101" charset="-122"/>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P spid="14" grpId="1" animBg="1"/>
      <p:bldP spid="8" grpId="0" animBg="1"/>
      <p:bldP spid="8" grpId="1" animBg="1"/>
      <p:bldP spid="17" grpId="0" animBg="1"/>
      <p:bldP spid="17" grpId="1" animBg="1"/>
      <p:bldP spid="9" grpId="0"/>
      <p:bldP spid="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488950" y="339090"/>
            <a:ext cx="2061845" cy="480695"/>
          </a:xfrm>
          <a:prstGeom prst="roundRect">
            <a:avLst/>
          </a:prstGeom>
          <a:solidFill>
            <a:srgbClr val="2626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单元概览</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100" name="文本框 99"/>
          <p:cNvSpPr txBox="1"/>
          <p:nvPr/>
        </p:nvSpPr>
        <p:spPr>
          <a:xfrm>
            <a:off x="488950" y="936625"/>
            <a:ext cx="10226040" cy="521970"/>
          </a:xfrm>
          <a:prstGeom prst="rect">
            <a:avLst/>
          </a:prstGeom>
          <a:noFill/>
          <a:ln w="9525">
            <a:noFill/>
          </a:ln>
        </p:spPr>
        <p:txBody>
          <a:bodyPr wrap="square">
            <a:spAutoFit/>
          </a:bodyPr>
          <a:p>
            <a:pPr indent="0"/>
            <a:r>
              <a:rPr lang="zh-CN" sz="2800" b="1">
                <a:solidFill>
                  <a:srgbClr val="C00000"/>
                </a:solidFill>
                <a:latin typeface="华文中宋" panose="02010600040101010101" charset="-122"/>
                <a:ea typeface="华文中宋" panose="02010600040101010101" charset="-122"/>
                <a:cs typeface="华文中宋" panose="02010600040101010101" charset="-122"/>
              </a:rPr>
              <a:t>先秦时期</a:t>
            </a:r>
            <a:r>
              <a:rPr lang="zh-CN" sz="2800" b="0">
                <a:solidFill>
                  <a:srgbClr val="000000"/>
                </a:solidFill>
                <a:latin typeface="华文中宋" panose="02010600040101010101" charset="-122"/>
                <a:ea typeface="华文中宋" panose="02010600040101010101" charset="-122"/>
                <a:cs typeface="华文中宋" panose="02010600040101010101" charset="-122"/>
              </a:rPr>
              <a:t>（远古</a:t>
            </a:r>
            <a:r>
              <a:rPr lang="en-US" sz="2800" b="0">
                <a:solidFill>
                  <a:srgbClr val="000000"/>
                </a:solidFill>
                <a:latin typeface="华文中宋" panose="02010600040101010101" charset="-122"/>
                <a:ea typeface="华文中宋" panose="02010600040101010101" charset="-122"/>
                <a:cs typeface="华文中宋" panose="02010600040101010101" charset="-122"/>
              </a:rPr>
              <a:t>—</a:t>
            </a:r>
            <a:r>
              <a:rPr lang="zh-CN" sz="2800" b="0">
                <a:solidFill>
                  <a:srgbClr val="000000"/>
                </a:solidFill>
                <a:latin typeface="华文中宋" panose="02010600040101010101" charset="-122"/>
                <a:ea typeface="华文中宋" panose="02010600040101010101" charset="-122"/>
                <a:cs typeface="华文中宋" panose="02010600040101010101" charset="-122"/>
              </a:rPr>
              <a:t>公元前</a:t>
            </a:r>
            <a:r>
              <a:rPr lang="en-US" sz="2800" b="0">
                <a:solidFill>
                  <a:srgbClr val="000000"/>
                </a:solidFill>
                <a:latin typeface="华文中宋" panose="02010600040101010101" charset="-122"/>
                <a:ea typeface="华文中宋" panose="02010600040101010101" charset="-122"/>
                <a:cs typeface="华文中宋" panose="02010600040101010101" charset="-122"/>
              </a:rPr>
              <a:t>221</a:t>
            </a:r>
            <a:r>
              <a:rPr lang="zh-CN" sz="2800" b="0">
                <a:solidFill>
                  <a:srgbClr val="000000"/>
                </a:solidFill>
                <a:latin typeface="华文中宋" panose="02010600040101010101" charset="-122"/>
                <a:ea typeface="华文中宋" panose="02010600040101010101" charset="-122"/>
                <a:cs typeface="华文中宋" panose="02010600040101010101" charset="-122"/>
              </a:rPr>
              <a:t>年）中华文明多元起源，初步奠基。</a:t>
            </a:r>
            <a:endParaRPr lang="zh-CN" altLang="en-US" sz="2800" b="0">
              <a:solidFill>
                <a:srgbClr val="000000"/>
              </a:solidFill>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488950" y="1458595"/>
            <a:ext cx="11384915" cy="953135"/>
          </a:xfrm>
          <a:prstGeom prst="rect">
            <a:avLst/>
          </a:prstGeom>
          <a:noFill/>
        </p:spPr>
        <p:txBody>
          <a:bodyPr wrap="square" rtlCol="0" anchor="t">
            <a:spAutoFit/>
          </a:bodyPr>
          <a:p>
            <a:pPr indent="0"/>
            <a:r>
              <a:rPr lang="zh-CN" sz="2800" b="1">
                <a:solidFill>
                  <a:srgbClr val="C00000"/>
                </a:solidFill>
                <a:latin typeface="华文中宋" panose="02010600040101010101" charset="-122"/>
                <a:ea typeface="华文中宋" panose="02010600040101010101" charset="-122"/>
                <a:cs typeface="华文中宋" panose="02010600040101010101" charset="-122"/>
                <a:sym typeface="+mn-ea"/>
              </a:rPr>
              <a:t>秦汉时期</a:t>
            </a:r>
            <a:r>
              <a:rPr lang="zh-CN" sz="2800">
                <a:solidFill>
                  <a:srgbClr val="000000"/>
                </a:solidFill>
                <a:latin typeface="华文中宋" panose="02010600040101010101" charset="-122"/>
                <a:ea typeface="华文中宋" panose="02010600040101010101" charset="-122"/>
                <a:cs typeface="华文中宋" panose="02010600040101010101" charset="-122"/>
                <a:sym typeface="+mn-ea"/>
              </a:rPr>
              <a:t>（公元前</a:t>
            </a:r>
            <a:r>
              <a:rPr lang="en-US" sz="2800">
                <a:solidFill>
                  <a:srgbClr val="000000"/>
                </a:solidFill>
                <a:latin typeface="华文中宋" panose="02010600040101010101" charset="-122"/>
                <a:ea typeface="华文中宋" panose="02010600040101010101" charset="-122"/>
                <a:cs typeface="华文中宋" panose="02010600040101010101" charset="-122"/>
                <a:sym typeface="+mn-ea"/>
              </a:rPr>
              <a:t>221—</a:t>
            </a:r>
            <a:r>
              <a:rPr lang="zh-CN" sz="2800">
                <a:solidFill>
                  <a:srgbClr val="000000"/>
                </a:solidFill>
                <a:latin typeface="华文中宋" panose="02010600040101010101" charset="-122"/>
                <a:ea typeface="华文中宋" panose="02010600040101010101" charset="-122"/>
                <a:cs typeface="华文中宋" panose="02010600040101010101" charset="-122"/>
                <a:sym typeface="+mn-ea"/>
              </a:rPr>
              <a:t>公元</a:t>
            </a:r>
            <a:r>
              <a:rPr lang="en-US" sz="2800">
                <a:solidFill>
                  <a:srgbClr val="000000"/>
                </a:solidFill>
                <a:latin typeface="华文中宋" panose="02010600040101010101" charset="-122"/>
                <a:ea typeface="华文中宋" panose="02010600040101010101" charset="-122"/>
                <a:cs typeface="华文中宋" panose="02010600040101010101" charset="-122"/>
                <a:sym typeface="+mn-ea"/>
              </a:rPr>
              <a:t>220</a:t>
            </a:r>
            <a:r>
              <a:rPr lang="zh-CN" sz="2800">
                <a:solidFill>
                  <a:srgbClr val="000000"/>
                </a:solidFill>
                <a:latin typeface="华文中宋" panose="02010600040101010101" charset="-122"/>
                <a:ea typeface="华文中宋" panose="02010600040101010101" charset="-122"/>
                <a:cs typeface="华文中宋" panose="02010600040101010101" charset="-122"/>
                <a:sym typeface="+mn-ea"/>
              </a:rPr>
              <a:t>年）是中国历史上第一个多民族的封建大一统时代，中华文明形成并初步发展。</a:t>
            </a:r>
            <a:endParaRPr lang="zh-CN" altLang="en-US" sz="280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488950" y="2593975"/>
            <a:ext cx="5904865" cy="521970"/>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第</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1</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讲：中华文明的起源与早期国家</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488950" y="3343910"/>
            <a:ext cx="4862830" cy="521970"/>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第</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2</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讲：诸侯纷争与变法运动</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endParaRPr>
          </a:p>
        </p:txBody>
      </p:sp>
      <p:sp>
        <p:nvSpPr>
          <p:cNvPr id="7" name="文本框 6"/>
          <p:cNvSpPr txBox="1"/>
          <p:nvPr/>
        </p:nvSpPr>
        <p:spPr>
          <a:xfrm>
            <a:off x="488950" y="4094480"/>
            <a:ext cx="6201410" cy="521970"/>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第</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3</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讲：秦统一多民族封建国家的建立</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endParaRPr>
          </a:p>
        </p:txBody>
      </p:sp>
      <p:sp>
        <p:nvSpPr>
          <p:cNvPr id="8" name="文本框 7"/>
          <p:cNvSpPr txBox="1"/>
          <p:nvPr/>
        </p:nvSpPr>
        <p:spPr>
          <a:xfrm>
            <a:off x="488950" y="4890135"/>
            <a:ext cx="8405495" cy="521970"/>
          </a:xfrm>
          <a:prstGeom prst="rect">
            <a:avLst/>
          </a:prstGeom>
          <a:solidFill>
            <a:schemeClr val="tx1">
              <a:lumMod val="75000"/>
              <a:lumOff val="25000"/>
            </a:schemeClr>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第</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4</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讲：西汉与东汉</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统一多民族封建国家的巩固</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endParaRPr>
          </a:p>
        </p:txBody>
      </p:sp>
      <p:pic>
        <p:nvPicPr>
          <p:cNvPr id="9" name="http://photo-static-api.fotomore.com/creative/vcg/400/version23/VCG21403035587.jpg?uid=386&amp;timestamp=1713872238&amp;sign=ad4eb9916ed6b239d18781665524d5c0" descr="照片由Slaffka Che拍摄"/>
          <p:cNvPicPr>
            <a:picLocks noChangeAspect="1"/>
          </p:cNvPicPr>
          <p:nvPr/>
        </p:nvPicPr>
        <p:blipFill>
          <a:blip r:embed="rId3">
            <a:alphaModFix amt="25000"/>
            <a:clrChange>
              <a:clrFrom>
                <a:srgbClr val="D1CBB3">
                  <a:alpha val="100000"/>
                </a:srgbClr>
              </a:clrFrom>
              <a:clrTo>
                <a:srgbClr val="D1CBB3">
                  <a:alpha val="100000"/>
                  <a:alpha val="0"/>
                </a:srgbClr>
              </a:clrTo>
            </a:clrChange>
          </a:blip>
          <a:srcRect l="11845" r="44036"/>
          <a:stretch>
            <a:fillRect/>
          </a:stretch>
        </p:blipFill>
        <p:spPr>
          <a:xfrm flipH="1">
            <a:off x="8373745" y="1729740"/>
            <a:ext cx="3818255" cy="495363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P spid="5" grpId="0" animBg="1"/>
      <p:bldP spid="5" grpId="1" animBg="1"/>
      <p:bldP spid="6" grpId="0" animBg="1"/>
      <p:bldP spid="6" grpId="1" animBg="1"/>
      <p:bldP spid="7" grpId="0" animBg="1"/>
      <p:bldP spid="7" grpId="1" animBg="1"/>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二、</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三皇至夏</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早期国家的形成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（二）夏朝历史</a:t>
            </a:r>
            <a:endParaRPr lang="zh-CN" altLang="en-US" sz="2800" b="1">
              <a:solidFill>
                <a:srgbClr val="233B26"/>
              </a:solidFill>
              <a:latin typeface="华文中宋" panose="02010600040101010101" charset="-122"/>
              <a:ea typeface="华文中宋" panose="02010600040101010101" charset="-122"/>
            </a:endParaRPr>
          </a:p>
        </p:txBody>
      </p:sp>
      <p:sp>
        <p:nvSpPr>
          <p:cNvPr id="4" name="文本框 3"/>
          <p:cNvSpPr txBox="1"/>
          <p:nvPr/>
        </p:nvSpPr>
        <p:spPr>
          <a:xfrm>
            <a:off x="379095" y="1416050"/>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、概况：</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2590800" y="892175"/>
            <a:ext cx="490664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2070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1600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150495" y="2385060"/>
            <a:ext cx="313118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）最高统治者：</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9" name="文本框 18"/>
          <p:cNvSpPr txBox="1"/>
          <p:nvPr/>
        </p:nvSpPr>
        <p:spPr>
          <a:xfrm>
            <a:off x="3281680" y="2312670"/>
            <a:ext cx="4453890" cy="607695"/>
          </a:xfrm>
          <a:prstGeom prst="rect">
            <a:avLst/>
          </a:prstGeom>
          <a:noFill/>
        </p:spPr>
        <p:txBody>
          <a:bodyPr wrap="none" rtlCol="0" anchor="t">
            <a:spAutoFit/>
          </a:bodyPr>
          <a:p>
            <a:pPr>
              <a:lnSpc>
                <a:spcPct val="120000"/>
              </a:lnSpc>
              <a:defRPr/>
            </a:pPr>
            <a:r>
              <a:rPr lang="zh-CN" altLang="en-US" sz="2800">
                <a:latin typeface="华文中宋" panose="02010600040101010101" charset="-122"/>
                <a:ea typeface="华文中宋" panose="02010600040101010101" charset="-122"/>
                <a:cs typeface="华文中宋" panose="02010600040101010101" charset="-122"/>
                <a:sym typeface="+mn-ea"/>
              </a:rPr>
              <a:t>夏王，启实行</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王位世袭制</a:t>
            </a:r>
            <a:r>
              <a:rPr lang="zh-CN" altLang="en-US" sz="2800" b="1">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zh-CN" altLang="en-US" sz="2800" b="1">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22" name="文本框 21"/>
          <p:cNvSpPr txBox="1"/>
          <p:nvPr/>
        </p:nvSpPr>
        <p:spPr>
          <a:xfrm>
            <a:off x="1695450" y="2877185"/>
            <a:ext cx="3261995" cy="511175"/>
          </a:xfrm>
          <a:prstGeom prst="rect">
            <a:avLst/>
          </a:prstGeom>
          <a:noFill/>
          <a:ln w="12700" cmpd="sng">
            <a:noFill/>
            <a:prstDash val="solid"/>
          </a:ln>
        </p:spPr>
        <p:txBody>
          <a:bodyPr wrap="square" rtlCol="0" anchor="t">
            <a:noAutofit/>
          </a:bodyPr>
          <a:p>
            <a:pPr algn="l"/>
            <a:r>
              <a:rPr lang="zh-CN" altLang="en-US" sz="2800">
                <a:latin typeface="华文中宋" panose="02010600040101010101" charset="-122"/>
                <a:ea typeface="华文中宋" panose="02010600040101010101" charset="-122"/>
                <a:cs typeface="华文中宋" panose="02010600040101010101" charset="-122"/>
                <a:sym typeface="+mn-ea"/>
              </a:rPr>
              <a:t>父子相传,兄终弟及</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24" name="文本框 23"/>
          <p:cNvSpPr txBox="1"/>
          <p:nvPr/>
        </p:nvSpPr>
        <p:spPr>
          <a:xfrm>
            <a:off x="1695450" y="3344545"/>
            <a:ext cx="5316220" cy="521970"/>
          </a:xfrm>
          <a:prstGeom prst="rect">
            <a:avLst/>
          </a:prstGeom>
          <a:noFill/>
          <a:ln w="12700" cmpd="sng">
            <a:noFill/>
            <a:prstDash val="solid"/>
          </a:ln>
        </p:spPr>
        <p:txBody>
          <a:bodyPr wrap="square" rtlCol="0" anchor="t">
            <a:spAutoFit/>
          </a:bodyPr>
          <a:p>
            <a:pPr algn="l"/>
            <a:r>
              <a:rPr lang="zh-CN" altLang="en-US" sz="2800">
                <a:latin typeface="华文中宋" panose="02010600040101010101" charset="-122"/>
                <a:ea typeface="华文中宋" panose="02010600040101010101" charset="-122"/>
                <a:cs typeface="楷体" panose="02010609060101010101" charset="-122"/>
                <a:sym typeface="+mn-ea"/>
              </a:rPr>
              <a:t>王位在一家一姓中传承</a:t>
            </a:r>
            <a:endParaRPr lang="zh-CN" altLang="en-US" sz="2800">
              <a:latin typeface="华文中宋" panose="02010600040101010101" charset="-122"/>
              <a:ea typeface="华文中宋" panose="02010600040101010101" charset="-122"/>
              <a:cs typeface="楷体" panose="02010609060101010101" charset="-122"/>
              <a:sym typeface="+mn-ea"/>
            </a:endParaRPr>
          </a:p>
        </p:txBody>
      </p:sp>
      <p:pic>
        <p:nvPicPr>
          <p:cNvPr id="12" name="图片 11"/>
          <p:cNvPicPr>
            <a:picLocks noChangeAspect="1"/>
          </p:cNvPicPr>
          <p:nvPr/>
        </p:nvPicPr>
        <p:blipFill>
          <a:blip r:embed="rId3">
            <a:clrChange>
              <a:clrFrom>
                <a:srgbClr val="FDFDFD">
                  <a:alpha val="99608"/>
                </a:srgbClr>
              </a:clrFrom>
              <a:clrTo>
                <a:srgbClr val="FDFDFD">
                  <a:alpha val="99608"/>
                  <a:alpha val="0"/>
                </a:srgbClr>
              </a:clrTo>
            </a:clrChange>
            <a:biLevel thresh="50000"/>
          </a:blip>
          <a:srcRect b="25355"/>
          <a:stretch>
            <a:fillRect/>
          </a:stretch>
        </p:blipFill>
        <p:spPr>
          <a:xfrm>
            <a:off x="7497445" y="1958975"/>
            <a:ext cx="4448175" cy="2034540"/>
          </a:xfrm>
          <a:prstGeom prst="rect">
            <a:avLst/>
          </a:prstGeom>
        </p:spPr>
      </p:pic>
      <p:sp>
        <p:nvSpPr>
          <p:cNvPr id="14" name="文本框 13"/>
          <p:cNvSpPr txBox="1"/>
          <p:nvPr/>
        </p:nvSpPr>
        <p:spPr>
          <a:xfrm>
            <a:off x="379095" y="2884805"/>
            <a:ext cx="1727200"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①方式：</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7" name="文本框 16"/>
          <p:cNvSpPr txBox="1"/>
          <p:nvPr/>
        </p:nvSpPr>
        <p:spPr>
          <a:xfrm>
            <a:off x="379095" y="3344545"/>
            <a:ext cx="1727200"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②特点：</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0" name="文本框 19"/>
          <p:cNvSpPr txBox="1"/>
          <p:nvPr/>
        </p:nvSpPr>
        <p:spPr>
          <a:xfrm>
            <a:off x="369570" y="4472305"/>
            <a:ext cx="11576050" cy="1362710"/>
          </a:xfrm>
          <a:prstGeom prst="rect">
            <a:avLst/>
          </a:prstGeom>
          <a:noFill/>
          <a:ln w="12700" cmpd="sng">
            <a:noFill/>
            <a:prstDash val="solid"/>
          </a:ln>
        </p:spPr>
        <p:txBody>
          <a:bodyPr wrap="square" rtlCol="0">
            <a:noAutofit/>
          </a:bodyPr>
          <a:p>
            <a:pPr algn="just"/>
            <a:r>
              <a:rPr lang="zh-CN" altLang="en-US" sz="2800">
                <a:solidFill>
                  <a:prstClr val="black"/>
                </a:solidFill>
                <a:latin typeface="楷体" panose="02010609060101010101" charset="-122"/>
                <a:ea typeface="楷体" panose="02010609060101010101" charset="-122"/>
                <a:cs typeface="楷体" panose="02010609060101010101" charset="-122"/>
              </a:rPr>
              <a:t>材料：大道之行也，天下为公，选贤与能，讲信修睦</a:t>
            </a:r>
            <a:r>
              <a:rPr lang="en-US" altLang="zh-CN" sz="2800">
                <a:solidFill>
                  <a:prstClr val="black"/>
                </a:solidFill>
                <a:latin typeface="楷体" panose="02010609060101010101" charset="-122"/>
                <a:ea typeface="楷体" panose="02010609060101010101" charset="-122"/>
                <a:cs typeface="楷体" panose="02010609060101010101" charset="-122"/>
              </a:rPr>
              <a:t>……</a:t>
            </a:r>
            <a:r>
              <a:rPr lang="zh-CN" altLang="en-US" sz="2800">
                <a:solidFill>
                  <a:prstClr val="black"/>
                </a:solidFill>
                <a:latin typeface="楷体" panose="02010609060101010101" charset="-122"/>
                <a:ea typeface="楷体" panose="02010609060101010101" charset="-122"/>
                <a:cs typeface="楷体" panose="02010609060101010101" charset="-122"/>
              </a:rPr>
              <a:t>是谓大同。</a:t>
            </a:r>
            <a:endParaRPr lang="en-US" altLang="zh-CN" sz="2800">
              <a:solidFill>
                <a:prstClr val="black"/>
              </a:solidFill>
              <a:latin typeface="楷体" panose="02010609060101010101" charset="-122"/>
              <a:ea typeface="楷体" panose="02010609060101010101" charset="-122"/>
              <a:cs typeface="楷体" panose="02010609060101010101" charset="-122"/>
            </a:endParaRPr>
          </a:p>
          <a:p>
            <a:pPr algn="just"/>
            <a:r>
              <a:rPr lang="en-US" altLang="zh-CN" sz="2800">
                <a:solidFill>
                  <a:prstClr val="black"/>
                </a:solidFill>
                <a:latin typeface="楷体" panose="02010609060101010101" charset="-122"/>
                <a:ea typeface="楷体" panose="02010609060101010101" charset="-122"/>
                <a:cs typeface="楷体" panose="02010609060101010101" charset="-122"/>
              </a:rPr>
              <a:t>      </a:t>
            </a:r>
            <a:r>
              <a:rPr lang="zh-CN" altLang="en-US" sz="2800">
                <a:solidFill>
                  <a:prstClr val="black"/>
                </a:solidFill>
                <a:latin typeface="楷体" panose="02010609060101010101" charset="-122"/>
                <a:ea typeface="楷体" panose="02010609060101010101" charset="-122"/>
                <a:cs typeface="楷体" panose="02010609060101010101" charset="-122"/>
              </a:rPr>
              <a:t>今大道既隐，天下为家，各亲其亲，各子其子……是谓小康。</a:t>
            </a:r>
            <a:endParaRPr lang="zh-CN" altLang="en-US" sz="2800">
              <a:solidFill>
                <a:prstClr val="black"/>
              </a:solidFill>
              <a:latin typeface="楷体" panose="02010609060101010101" charset="-122"/>
              <a:ea typeface="楷体" panose="02010609060101010101" charset="-122"/>
              <a:cs typeface="楷体" panose="02010609060101010101" charset="-122"/>
            </a:endParaRPr>
          </a:p>
          <a:p>
            <a:pPr algn="r"/>
            <a:r>
              <a:rPr lang="zh-CN" altLang="en-US" sz="2800">
                <a:solidFill>
                  <a:prstClr val="black"/>
                </a:solidFill>
                <a:latin typeface="楷体" panose="02010609060101010101" charset="-122"/>
                <a:ea typeface="楷体" panose="02010609060101010101" charset="-122"/>
                <a:cs typeface="楷体" panose="02010609060101010101" charset="-122"/>
              </a:rPr>
              <a:t>——《礼记·礼运》</a:t>
            </a:r>
            <a:endParaRPr lang="zh-CN" altLang="en-US" sz="2800">
              <a:solidFill>
                <a:prstClr val="black"/>
              </a:solidFill>
              <a:latin typeface="楷体" panose="02010609060101010101" charset="-122"/>
              <a:ea typeface="楷体" panose="02010609060101010101" charset="-122"/>
              <a:cs typeface="楷体" panose="02010609060101010101" charset="-122"/>
            </a:endParaRPr>
          </a:p>
        </p:txBody>
      </p:sp>
      <p:sp>
        <p:nvSpPr>
          <p:cNvPr id="21" name="文本框 20"/>
          <p:cNvSpPr txBox="1"/>
          <p:nvPr/>
        </p:nvSpPr>
        <p:spPr>
          <a:xfrm>
            <a:off x="379095" y="3877945"/>
            <a:ext cx="9575165" cy="521970"/>
          </a:xfrm>
          <a:prstGeom prst="rect">
            <a:avLst/>
          </a:prstGeom>
          <a:solidFill>
            <a:srgbClr val="6E7E70"/>
          </a:solidFill>
          <a:effectLst>
            <a:outerShdw blurRad="50800" dist="38100" dir="2700000" algn="tl" rotWithShape="0">
              <a:prstClr val="black">
                <a:alpha val="40000"/>
              </a:prstClr>
            </a:outerShdw>
          </a:effectLst>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Times New Roman" panose="02020603050405020304" pitchFamily="18" charset="0"/>
                <a:sym typeface="+mn-ea"/>
              </a:rPr>
              <a:t>思考：根据材料和所学知识分析禅让制到世袭制产生的变化</a:t>
            </a:r>
            <a:endPar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Times New Roman" panose="02020603050405020304" pitchFamily="18" charset="0"/>
              <a:sym typeface="+mn-ea"/>
            </a:endParaRPr>
          </a:p>
        </p:txBody>
      </p:sp>
      <p:sp>
        <p:nvSpPr>
          <p:cNvPr id="23" name="文本框 22"/>
          <p:cNvSpPr txBox="1"/>
          <p:nvPr/>
        </p:nvSpPr>
        <p:spPr>
          <a:xfrm>
            <a:off x="4957445" y="2877185"/>
            <a:ext cx="1718310" cy="521970"/>
          </a:xfrm>
          <a:prstGeom prst="rect">
            <a:avLst/>
          </a:prstGeom>
          <a:solidFill>
            <a:srgbClr val="C00000"/>
          </a:solidFill>
        </p:spPr>
        <p:txBody>
          <a:bodyPr wrap="square" rtlCol="0">
            <a:spAutoFit/>
          </a:bodyPr>
          <a:p>
            <a:r>
              <a:rPr lang="zh-CN" altLang="en-US" sz="2800" b="1">
                <a:solidFill>
                  <a:schemeClr val="bg1"/>
                </a:solidFill>
                <a:latin typeface="华文中宋" panose="02010600040101010101" charset="-122"/>
                <a:ea typeface="华文中宋" panose="02010600040101010101" charset="-122"/>
                <a:cs typeface="华文中宋" panose="02010600040101010101" charset="-122"/>
              </a:rPr>
              <a:t>父系血缘</a:t>
            </a:r>
            <a:endParaRPr lang="zh-CN" altLang="en-US" sz="2800" b="1">
              <a:solidFill>
                <a:schemeClr val="bg1"/>
              </a:solidFill>
              <a:latin typeface="华文中宋" panose="02010600040101010101" charset="-122"/>
              <a:ea typeface="华文中宋" panose="02010600040101010101" charset="-122"/>
              <a:cs typeface="华文中宋" panose="02010600040101010101" charset="-122"/>
            </a:endParaRPr>
          </a:p>
        </p:txBody>
      </p:sp>
      <p:sp>
        <p:nvSpPr>
          <p:cNvPr id="25" name="文本框 24"/>
          <p:cNvSpPr txBox="1"/>
          <p:nvPr/>
        </p:nvSpPr>
        <p:spPr>
          <a:xfrm>
            <a:off x="2025015" y="1425575"/>
            <a:ext cx="10001250" cy="521970"/>
          </a:xfrm>
          <a:prstGeom prst="rect">
            <a:avLst/>
          </a:prstGeom>
          <a:noFill/>
        </p:spPr>
        <p:txBody>
          <a:bodyPr wrap="square" rtlCol="0" anchor="t">
            <a:spAutoFit/>
          </a:bodyPr>
          <a:p>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禹</a:t>
            </a:r>
            <a:r>
              <a:rPr lang="zh-CN" altLang="en-US" sz="2800">
                <a:latin typeface="华文中宋" panose="02010600040101010101" charset="-122"/>
                <a:ea typeface="华文中宋" panose="02010600040101010101" charset="-122"/>
                <a:cs typeface="华文中宋" panose="02010600040101010101" charset="-122"/>
                <a:sym typeface="+mn-ea"/>
              </a:rPr>
              <a:t>建立，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桀</a:t>
            </a:r>
            <a:r>
              <a:rPr lang="zh-CN" altLang="en-US" sz="2800">
                <a:latin typeface="华文中宋" panose="02010600040101010101" charset="-122"/>
                <a:ea typeface="华文中宋" panose="02010600040101010101" charset="-122"/>
                <a:cs typeface="华文中宋" panose="02010600040101010101" charset="-122"/>
                <a:sym typeface="+mn-ea"/>
              </a:rPr>
              <a:t>时被商部族首领</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汤</a:t>
            </a:r>
            <a:r>
              <a:rPr lang="zh-CN" altLang="en-US" sz="2800">
                <a:latin typeface="华文中宋" panose="02010600040101010101" charset="-122"/>
                <a:ea typeface="华文中宋" panose="02010600040101010101" charset="-122"/>
                <a:cs typeface="华文中宋" panose="02010600040101010101" charset="-122"/>
                <a:sym typeface="+mn-ea"/>
              </a:rPr>
              <a:t>所灭，是</a:t>
            </a:r>
            <a:r>
              <a:rPr lang="zh-CN" altLang="en-US" sz="2800">
                <a:latin typeface="华文中宋" panose="02010600040101010101" charset="-122"/>
                <a:ea typeface="华文中宋" panose="02010600040101010101" charset="-122"/>
                <a:cs typeface="华文中宋" panose="02010600040101010101" charset="-122"/>
                <a:sym typeface="+mn-ea"/>
              </a:rPr>
              <a:t>我国最早的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奴隶制国家</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27" name="文本框 26"/>
          <p:cNvSpPr txBox="1"/>
          <p:nvPr/>
        </p:nvSpPr>
        <p:spPr>
          <a:xfrm>
            <a:off x="379095" y="1938020"/>
            <a:ext cx="2372995" cy="478155"/>
          </a:xfrm>
          <a:prstGeom prst="rect">
            <a:avLst/>
          </a:prstGeom>
          <a:noFill/>
        </p:spPr>
        <p:txBody>
          <a:bodyPr wrap="square" rtlCol="0" anchor="t">
            <a:spAutoFit/>
          </a:bodyPr>
          <a:p>
            <a:pPr>
              <a:lnSpc>
                <a:spcPct val="9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、政治制度：</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P spid="4" grpId="0"/>
      <p:bldP spid="4" grpId="1"/>
      <p:bldP spid="25" grpId="0"/>
      <p:bldP spid="25" grpId="1"/>
      <p:bldP spid="27" grpId="0"/>
      <p:bldP spid="27" grpId="1"/>
      <p:bldP spid="8" grpId="0"/>
      <p:bldP spid="8" grpId="1"/>
      <p:bldP spid="19" grpId="0"/>
      <p:bldP spid="19" grpId="1"/>
      <p:bldP spid="14" grpId="0"/>
      <p:bldP spid="14" grpId="1"/>
      <p:bldP spid="22" grpId="0"/>
      <p:bldP spid="22" grpId="1"/>
      <p:bldP spid="23" grpId="0" animBg="1"/>
      <p:bldP spid="23" grpId="1" animBg="1"/>
      <p:bldP spid="17" grpId="0"/>
      <p:bldP spid="17" grpId="1"/>
      <p:bldP spid="24" grpId="0"/>
      <p:bldP spid="24" grpId="1"/>
      <p:bldP spid="21" grpId="0" animBg="1"/>
      <p:bldP spid="21" grpId="1" animBg="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二、</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三皇至夏</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早期国家的形成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（二）夏朝历史</a:t>
            </a:r>
            <a:endParaRPr lang="zh-CN" altLang="en-US" sz="2800" b="1">
              <a:solidFill>
                <a:srgbClr val="233B26"/>
              </a:solidFill>
              <a:latin typeface="华文中宋" panose="02010600040101010101" charset="-122"/>
              <a:ea typeface="华文中宋" panose="02010600040101010101" charset="-122"/>
            </a:endParaRPr>
          </a:p>
        </p:txBody>
      </p:sp>
      <p:sp>
        <p:nvSpPr>
          <p:cNvPr id="4" name="文本框 3"/>
          <p:cNvSpPr txBox="1"/>
          <p:nvPr/>
        </p:nvSpPr>
        <p:spPr>
          <a:xfrm>
            <a:off x="379095" y="1416050"/>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、概况：</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2590800" y="892175"/>
            <a:ext cx="490664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2070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1600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150495" y="2385060"/>
            <a:ext cx="313118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）最高统治者：</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9" name="文本框 18"/>
          <p:cNvSpPr txBox="1"/>
          <p:nvPr/>
        </p:nvSpPr>
        <p:spPr>
          <a:xfrm>
            <a:off x="3281680" y="2312670"/>
            <a:ext cx="4453890" cy="607695"/>
          </a:xfrm>
          <a:prstGeom prst="rect">
            <a:avLst/>
          </a:prstGeom>
          <a:noFill/>
        </p:spPr>
        <p:txBody>
          <a:bodyPr wrap="none" rtlCol="0" anchor="t">
            <a:spAutoFit/>
          </a:bodyPr>
          <a:p>
            <a:pPr>
              <a:lnSpc>
                <a:spcPct val="120000"/>
              </a:lnSpc>
              <a:defRPr/>
            </a:pPr>
            <a:r>
              <a:rPr lang="zh-CN" altLang="en-US" sz="2800">
                <a:latin typeface="华文中宋" panose="02010600040101010101" charset="-122"/>
                <a:ea typeface="华文中宋" panose="02010600040101010101" charset="-122"/>
                <a:cs typeface="华文中宋" panose="02010600040101010101" charset="-122"/>
                <a:sym typeface="+mn-ea"/>
              </a:rPr>
              <a:t>夏王，启实行</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王位世袭制</a:t>
            </a:r>
            <a:r>
              <a:rPr lang="zh-CN" altLang="en-US" sz="2800" b="1">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zh-CN" altLang="en-US" sz="2800" b="1">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22" name="文本框 21"/>
          <p:cNvSpPr txBox="1"/>
          <p:nvPr/>
        </p:nvSpPr>
        <p:spPr>
          <a:xfrm>
            <a:off x="1695450" y="2877185"/>
            <a:ext cx="3261995" cy="511175"/>
          </a:xfrm>
          <a:prstGeom prst="rect">
            <a:avLst/>
          </a:prstGeom>
          <a:noFill/>
          <a:ln w="12700" cmpd="sng">
            <a:noFill/>
            <a:prstDash val="solid"/>
          </a:ln>
        </p:spPr>
        <p:txBody>
          <a:bodyPr wrap="square" rtlCol="0" anchor="t">
            <a:noAutofit/>
          </a:bodyPr>
          <a:p>
            <a:pPr algn="l"/>
            <a:r>
              <a:rPr lang="zh-CN" altLang="en-US" sz="2800">
                <a:latin typeface="华文中宋" panose="02010600040101010101" charset="-122"/>
                <a:ea typeface="华文中宋" panose="02010600040101010101" charset="-122"/>
                <a:cs typeface="华文中宋" panose="02010600040101010101" charset="-122"/>
                <a:sym typeface="+mn-ea"/>
              </a:rPr>
              <a:t>父子相传,兄终弟及</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24" name="文本框 23"/>
          <p:cNvSpPr txBox="1"/>
          <p:nvPr/>
        </p:nvSpPr>
        <p:spPr>
          <a:xfrm>
            <a:off x="1695450" y="3344545"/>
            <a:ext cx="5316220" cy="521970"/>
          </a:xfrm>
          <a:prstGeom prst="rect">
            <a:avLst/>
          </a:prstGeom>
          <a:noFill/>
          <a:ln w="12700" cmpd="sng">
            <a:noFill/>
            <a:prstDash val="solid"/>
          </a:ln>
        </p:spPr>
        <p:txBody>
          <a:bodyPr wrap="square" rtlCol="0" anchor="t">
            <a:spAutoFit/>
          </a:bodyPr>
          <a:p>
            <a:pPr algn="l"/>
            <a:r>
              <a:rPr lang="zh-CN" altLang="en-US" sz="2800">
                <a:latin typeface="华文中宋" panose="02010600040101010101" charset="-122"/>
                <a:ea typeface="华文中宋" panose="02010600040101010101" charset="-122"/>
                <a:cs typeface="楷体" panose="02010609060101010101" charset="-122"/>
                <a:sym typeface="+mn-ea"/>
              </a:rPr>
              <a:t>王位在一家一姓中传承</a:t>
            </a:r>
            <a:endParaRPr lang="zh-CN" altLang="en-US" sz="2800">
              <a:latin typeface="华文中宋" panose="02010600040101010101" charset="-122"/>
              <a:ea typeface="华文中宋" panose="02010600040101010101" charset="-122"/>
              <a:cs typeface="楷体" panose="02010609060101010101" charset="-122"/>
              <a:sym typeface="+mn-ea"/>
            </a:endParaRPr>
          </a:p>
        </p:txBody>
      </p:sp>
      <p:pic>
        <p:nvPicPr>
          <p:cNvPr id="12" name="图片 11"/>
          <p:cNvPicPr>
            <a:picLocks noChangeAspect="1"/>
          </p:cNvPicPr>
          <p:nvPr/>
        </p:nvPicPr>
        <p:blipFill>
          <a:blip r:embed="rId3">
            <a:clrChange>
              <a:clrFrom>
                <a:srgbClr val="FDFDFD">
                  <a:alpha val="99608"/>
                </a:srgbClr>
              </a:clrFrom>
              <a:clrTo>
                <a:srgbClr val="FDFDFD">
                  <a:alpha val="99608"/>
                  <a:alpha val="0"/>
                </a:srgbClr>
              </a:clrTo>
            </a:clrChange>
            <a:biLevel thresh="50000"/>
          </a:blip>
          <a:srcRect b="25355"/>
          <a:stretch>
            <a:fillRect/>
          </a:stretch>
        </p:blipFill>
        <p:spPr>
          <a:xfrm>
            <a:off x="7497445" y="1958975"/>
            <a:ext cx="4448175" cy="2034540"/>
          </a:xfrm>
          <a:prstGeom prst="rect">
            <a:avLst/>
          </a:prstGeom>
        </p:spPr>
      </p:pic>
      <p:sp>
        <p:nvSpPr>
          <p:cNvPr id="14" name="文本框 13"/>
          <p:cNvSpPr txBox="1"/>
          <p:nvPr/>
        </p:nvSpPr>
        <p:spPr>
          <a:xfrm>
            <a:off x="379095" y="2884805"/>
            <a:ext cx="1727200"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①方式：</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7" name="文本框 16"/>
          <p:cNvSpPr txBox="1"/>
          <p:nvPr/>
        </p:nvSpPr>
        <p:spPr>
          <a:xfrm>
            <a:off x="379095" y="3344545"/>
            <a:ext cx="1727200"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②特点：</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1" name="文本框 20"/>
          <p:cNvSpPr txBox="1"/>
          <p:nvPr/>
        </p:nvSpPr>
        <p:spPr>
          <a:xfrm>
            <a:off x="379095" y="3877945"/>
            <a:ext cx="9575165" cy="521970"/>
          </a:xfrm>
          <a:prstGeom prst="rect">
            <a:avLst/>
          </a:prstGeom>
          <a:solidFill>
            <a:srgbClr val="6E7E70"/>
          </a:solidFill>
          <a:effectLst>
            <a:outerShdw blurRad="50800" dist="38100" dir="2700000" algn="tl" rotWithShape="0">
              <a:prstClr val="black">
                <a:alpha val="40000"/>
              </a:prstClr>
            </a:outerShdw>
          </a:effectLst>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Times New Roman" panose="02020603050405020304" pitchFamily="18" charset="0"/>
                <a:sym typeface="+mn-ea"/>
              </a:rPr>
              <a:t>思考：根据材料和所学知识分析禅让制到世袭制产生的变化</a:t>
            </a:r>
            <a:endPar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Times New Roman" panose="02020603050405020304" pitchFamily="18" charset="0"/>
              <a:sym typeface="+mn-ea"/>
            </a:endParaRPr>
          </a:p>
        </p:txBody>
      </p:sp>
      <p:sp>
        <p:nvSpPr>
          <p:cNvPr id="5" name="流程图: 可选过程 4"/>
          <p:cNvSpPr/>
          <p:nvPr/>
        </p:nvSpPr>
        <p:spPr>
          <a:xfrm>
            <a:off x="379095" y="4585335"/>
            <a:ext cx="2030095" cy="492760"/>
          </a:xfrm>
          <a:prstGeom prst="flowChartAlternateProcess">
            <a:avLst/>
          </a:prstGeom>
          <a:solidFill>
            <a:srgbClr val="C00000">
              <a:alpha val="94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政权</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性质</a:t>
            </a: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2409190" y="4614545"/>
            <a:ext cx="3298190" cy="521970"/>
          </a:xfrm>
          <a:prstGeom prst="rect">
            <a:avLst/>
          </a:prstGeom>
          <a:noFill/>
          <a:ln w="12700" cmpd="sng">
            <a:noFill/>
            <a:prstDash val="solid"/>
            <a:bevel/>
          </a:ln>
        </p:spPr>
        <p:txBody>
          <a:bodyPr wrap="square" rtlCol="0" anchor="t">
            <a:spAutoFit/>
          </a:bodyPr>
          <a:p>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公天下</a:t>
            </a:r>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家天下</a:t>
            </a:r>
            <a:endPar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9" name="流程图: 可选过程 8"/>
          <p:cNvSpPr/>
          <p:nvPr/>
        </p:nvSpPr>
        <p:spPr>
          <a:xfrm>
            <a:off x="5295265" y="4585335"/>
            <a:ext cx="2030095" cy="492760"/>
          </a:xfrm>
          <a:prstGeom prst="flowChartAlternateProcess">
            <a:avLst/>
          </a:prstGeom>
          <a:solidFill>
            <a:srgbClr val="C00000">
              <a:alpha val="94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权力传承</a:t>
            </a: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
        <p:nvSpPr>
          <p:cNvPr id="13" name="文本框 12"/>
          <p:cNvSpPr txBox="1"/>
          <p:nvPr/>
        </p:nvSpPr>
        <p:spPr>
          <a:xfrm>
            <a:off x="7402195" y="4568190"/>
            <a:ext cx="2983230" cy="521970"/>
          </a:xfrm>
          <a:prstGeom prst="rect">
            <a:avLst/>
          </a:prstGeom>
          <a:noFill/>
        </p:spPr>
        <p:txBody>
          <a:bodyPr wrap="square" rtlCol="0" anchor="t">
            <a:spAutoFit/>
          </a:bodyPr>
          <a:p>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传贤 </a:t>
            </a:r>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传子</a:t>
            </a:r>
            <a:endPar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3" name="流程图: 可选过程 22"/>
          <p:cNvSpPr/>
          <p:nvPr/>
        </p:nvSpPr>
        <p:spPr>
          <a:xfrm>
            <a:off x="379095" y="5191125"/>
            <a:ext cx="2030095" cy="492760"/>
          </a:xfrm>
          <a:prstGeom prst="flowChartAlternateProcess">
            <a:avLst/>
          </a:prstGeom>
          <a:solidFill>
            <a:srgbClr val="C00000">
              <a:alpha val="94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社会形态</a:t>
            </a:r>
            <a:endPar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
        <p:nvSpPr>
          <p:cNvPr id="26638" name="矩形 26637"/>
          <p:cNvSpPr/>
          <p:nvPr/>
        </p:nvSpPr>
        <p:spPr>
          <a:xfrm>
            <a:off x="2409190" y="5154295"/>
            <a:ext cx="4749165" cy="521970"/>
          </a:xfrm>
          <a:prstGeom prst="rect">
            <a:avLst/>
          </a:prstGeom>
          <a:noFill/>
          <a:ln w="9525">
            <a:noFill/>
          </a:ln>
        </p:spPr>
        <p:txBody>
          <a:bodyPr wrap="square" anchor="t">
            <a:spAutoFit/>
          </a:bodyPr>
          <a:p>
            <a:pPr algn="l"/>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原始公有制 </a:t>
            </a:r>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 </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奴隶私有制</a:t>
            </a:r>
            <a:endPar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16" name="文本框 15"/>
          <p:cNvSpPr txBox="1"/>
          <p:nvPr/>
        </p:nvSpPr>
        <p:spPr>
          <a:xfrm>
            <a:off x="379730" y="5795010"/>
            <a:ext cx="11476990" cy="953135"/>
          </a:xfrm>
          <a:prstGeom prst="rect">
            <a:avLst/>
          </a:prstGeom>
          <a:solidFill>
            <a:schemeClr val="bg1">
              <a:alpha val="94000"/>
            </a:schemeClr>
          </a:solidFill>
          <a:ln w="12700" cmpd="sng">
            <a:solidFill>
              <a:srgbClr val="C00000"/>
            </a:solidFill>
            <a:prstDash val="solid"/>
          </a:ln>
        </p:spPr>
        <p:txBody>
          <a:bodyPr wrap="square" rtlCol="0" anchor="t">
            <a:spAutoFit/>
          </a:bodyPr>
          <a:p>
            <a:r>
              <a:rPr lang="zh-CN" altLang="en-US" sz="2800" b="1">
                <a:solidFill>
                  <a:srgbClr val="C00000"/>
                </a:solidFill>
                <a:latin typeface="华文中宋" panose="02010600040101010101" charset="-122"/>
                <a:ea typeface="华文中宋" panose="02010600040101010101" charset="-122"/>
                <a:cs typeface="微软雅黑" panose="020B0503020204020204" charset="-122"/>
                <a:sym typeface="+mn-ea"/>
              </a:rPr>
              <a:t>认识：王位世袭制的出现是私有制发展到一定阶段的产物，是阶级对立的必然趋势，顺应了历史发展潮流，推动了中国社会的进步。</a:t>
            </a:r>
            <a:endParaRPr lang="zh-CN" altLang="en-US" sz="2800" b="1">
              <a:solidFill>
                <a:srgbClr val="C00000"/>
              </a:solidFill>
              <a:latin typeface="华文中宋" panose="02010600040101010101" charset="-122"/>
              <a:ea typeface="华文中宋" panose="02010600040101010101" charset="-122"/>
              <a:cs typeface="微软雅黑" panose="020B0503020204020204" charset="-122"/>
              <a:sym typeface="+mn-ea"/>
            </a:endParaRPr>
          </a:p>
        </p:txBody>
      </p:sp>
      <p:pic>
        <p:nvPicPr>
          <p:cNvPr id="100" name="图片 99"/>
          <p:cNvPicPr/>
          <p:nvPr/>
        </p:nvPicPr>
        <p:blipFill>
          <a:blip r:embed="rId4"/>
          <a:srcRect l="27670" r="22285" b="51981"/>
          <a:stretch>
            <a:fillRect/>
          </a:stretch>
        </p:blipFill>
        <p:spPr>
          <a:xfrm>
            <a:off x="10385425" y="3997960"/>
            <a:ext cx="1745615" cy="1746250"/>
          </a:xfrm>
          <a:prstGeom prst="rect">
            <a:avLst/>
          </a:prstGeom>
          <a:noFill/>
          <a:ln w="9525">
            <a:noFill/>
          </a:ln>
        </p:spPr>
      </p:pic>
      <p:sp>
        <p:nvSpPr>
          <p:cNvPr id="25" name="文本框 24"/>
          <p:cNvSpPr txBox="1"/>
          <p:nvPr/>
        </p:nvSpPr>
        <p:spPr>
          <a:xfrm>
            <a:off x="2025015" y="1425575"/>
            <a:ext cx="10001250" cy="521970"/>
          </a:xfrm>
          <a:prstGeom prst="rect">
            <a:avLst/>
          </a:prstGeom>
          <a:noFill/>
        </p:spPr>
        <p:txBody>
          <a:bodyPr wrap="square" rtlCol="0" anchor="t">
            <a:spAutoFit/>
          </a:bodyPr>
          <a:p>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禹</a:t>
            </a:r>
            <a:r>
              <a:rPr lang="zh-CN" altLang="en-US" sz="2800">
                <a:latin typeface="华文中宋" panose="02010600040101010101" charset="-122"/>
                <a:ea typeface="华文中宋" panose="02010600040101010101" charset="-122"/>
                <a:cs typeface="华文中宋" panose="02010600040101010101" charset="-122"/>
                <a:sym typeface="+mn-ea"/>
              </a:rPr>
              <a:t>建立，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桀</a:t>
            </a:r>
            <a:r>
              <a:rPr lang="zh-CN" altLang="en-US" sz="2800">
                <a:latin typeface="华文中宋" panose="02010600040101010101" charset="-122"/>
                <a:ea typeface="华文中宋" panose="02010600040101010101" charset="-122"/>
                <a:cs typeface="华文中宋" panose="02010600040101010101" charset="-122"/>
                <a:sym typeface="+mn-ea"/>
              </a:rPr>
              <a:t>时被商部族首领</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汤</a:t>
            </a:r>
            <a:r>
              <a:rPr lang="zh-CN" altLang="en-US" sz="2800">
                <a:latin typeface="华文中宋" panose="02010600040101010101" charset="-122"/>
                <a:ea typeface="华文中宋" panose="02010600040101010101" charset="-122"/>
                <a:cs typeface="华文中宋" panose="02010600040101010101" charset="-122"/>
                <a:sym typeface="+mn-ea"/>
              </a:rPr>
              <a:t>所灭，是</a:t>
            </a:r>
            <a:r>
              <a:rPr lang="zh-CN" altLang="en-US" sz="2800">
                <a:latin typeface="华文中宋" panose="02010600040101010101" charset="-122"/>
                <a:ea typeface="华文中宋" panose="02010600040101010101" charset="-122"/>
                <a:cs typeface="华文中宋" panose="02010600040101010101" charset="-122"/>
                <a:sym typeface="+mn-ea"/>
              </a:rPr>
              <a:t>我国最早的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奴隶制国家</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26" name="文本框 25"/>
          <p:cNvSpPr txBox="1"/>
          <p:nvPr/>
        </p:nvSpPr>
        <p:spPr>
          <a:xfrm>
            <a:off x="379095" y="1938020"/>
            <a:ext cx="2372995" cy="478155"/>
          </a:xfrm>
          <a:prstGeom prst="rect">
            <a:avLst/>
          </a:prstGeom>
          <a:noFill/>
        </p:spPr>
        <p:txBody>
          <a:bodyPr wrap="square" rtlCol="0" anchor="t">
            <a:spAutoFit/>
          </a:bodyPr>
          <a:p>
            <a:pPr>
              <a:lnSpc>
                <a:spcPct val="9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、政治制度：</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P spid="24" grpId="1" animBg="1"/>
      <p:bldP spid="5" grpId="0" animBg="1"/>
      <p:bldP spid="5" grpId="1" animBg="1"/>
      <p:bldP spid="7" grpId="0"/>
      <p:bldP spid="7" grpId="1"/>
      <p:bldP spid="9" grpId="0" animBg="1"/>
      <p:bldP spid="9" grpId="1" animBg="1"/>
      <p:bldP spid="13" grpId="0"/>
      <p:bldP spid="13" grpId="1"/>
      <p:bldP spid="23" grpId="0" animBg="1"/>
      <p:bldP spid="23" grpId="1" animBg="1"/>
      <p:bldP spid="26638" grpId="0"/>
      <p:bldP spid="26638" grpId="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二、</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三皇至夏</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早期国家的形成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（二）夏朝历史</a:t>
            </a:r>
            <a:endParaRPr lang="zh-CN" altLang="en-US" sz="2800" b="1">
              <a:solidFill>
                <a:srgbClr val="233B26"/>
              </a:solidFill>
              <a:latin typeface="华文中宋" panose="02010600040101010101" charset="-122"/>
              <a:ea typeface="华文中宋" panose="02010600040101010101" charset="-122"/>
            </a:endParaRPr>
          </a:p>
        </p:txBody>
      </p:sp>
      <p:sp>
        <p:nvSpPr>
          <p:cNvPr id="4" name="文本框 3"/>
          <p:cNvSpPr txBox="1"/>
          <p:nvPr/>
        </p:nvSpPr>
        <p:spPr>
          <a:xfrm>
            <a:off x="379095" y="1416050"/>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、概况：</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2590800" y="892175"/>
            <a:ext cx="490664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2070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1600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150495" y="2385060"/>
            <a:ext cx="313118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）最高统治者：</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9" name="文本框 18"/>
          <p:cNvSpPr txBox="1"/>
          <p:nvPr/>
        </p:nvSpPr>
        <p:spPr>
          <a:xfrm>
            <a:off x="3281680" y="2312670"/>
            <a:ext cx="4453890" cy="607695"/>
          </a:xfrm>
          <a:prstGeom prst="rect">
            <a:avLst/>
          </a:prstGeom>
          <a:noFill/>
        </p:spPr>
        <p:txBody>
          <a:bodyPr wrap="none" rtlCol="0" anchor="t">
            <a:spAutoFit/>
          </a:bodyPr>
          <a:p>
            <a:pPr>
              <a:lnSpc>
                <a:spcPct val="120000"/>
              </a:lnSpc>
              <a:defRPr/>
            </a:pPr>
            <a:r>
              <a:rPr lang="zh-CN" altLang="en-US" sz="2800">
                <a:latin typeface="华文中宋" panose="02010600040101010101" charset="-122"/>
                <a:ea typeface="华文中宋" panose="02010600040101010101" charset="-122"/>
                <a:cs typeface="华文中宋" panose="02010600040101010101" charset="-122"/>
                <a:sym typeface="+mn-ea"/>
              </a:rPr>
              <a:t>夏王，启实行</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王位世袭制</a:t>
            </a:r>
            <a:r>
              <a:rPr lang="zh-CN" altLang="en-US" sz="2800" b="1">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zh-CN" altLang="en-US" sz="2800" b="1">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0" name="文本框 9"/>
          <p:cNvSpPr txBox="1"/>
          <p:nvPr/>
        </p:nvSpPr>
        <p:spPr>
          <a:xfrm>
            <a:off x="2025015" y="1425575"/>
            <a:ext cx="10001250" cy="521970"/>
          </a:xfrm>
          <a:prstGeom prst="rect">
            <a:avLst/>
          </a:prstGeom>
          <a:noFill/>
        </p:spPr>
        <p:txBody>
          <a:bodyPr wrap="square" rtlCol="0" anchor="t">
            <a:spAutoFit/>
          </a:bodyPr>
          <a:p>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禹</a:t>
            </a:r>
            <a:r>
              <a:rPr lang="zh-CN" altLang="en-US" sz="2800">
                <a:latin typeface="华文中宋" panose="02010600040101010101" charset="-122"/>
                <a:ea typeface="华文中宋" panose="02010600040101010101" charset="-122"/>
                <a:cs typeface="华文中宋" panose="02010600040101010101" charset="-122"/>
                <a:sym typeface="+mn-ea"/>
              </a:rPr>
              <a:t>建立，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桀</a:t>
            </a:r>
            <a:r>
              <a:rPr lang="zh-CN" altLang="en-US" sz="2800">
                <a:latin typeface="华文中宋" panose="02010600040101010101" charset="-122"/>
                <a:ea typeface="华文中宋" panose="02010600040101010101" charset="-122"/>
                <a:cs typeface="华文中宋" panose="02010600040101010101" charset="-122"/>
                <a:sym typeface="+mn-ea"/>
              </a:rPr>
              <a:t>时被商部族首领</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汤</a:t>
            </a:r>
            <a:r>
              <a:rPr lang="zh-CN" altLang="en-US" sz="2800">
                <a:latin typeface="华文中宋" panose="02010600040101010101" charset="-122"/>
                <a:ea typeface="华文中宋" panose="02010600040101010101" charset="-122"/>
                <a:cs typeface="华文中宋" panose="02010600040101010101" charset="-122"/>
                <a:sym typeface="+mn-ea"/>
              </a:rPr>
              <a:t>所灭，是</a:t>
            </a:r>
            <a:r>
              <a:rPr lang="zh-CN" altLang="en-US" sz="2800">
                <a:latin typeface="华文中宋" panose="02010600040101010101" charset="-122"/>
                <a:ea typeface="华文中宋" panose="02010600040101010101" charset="-122"/>
                <a:cs typeface="华文中宋" panose="02010600040101010101" charset="-122"/>
                <a:sym typeface="+mn-ea"/>
              </a:rPr>
              <a:t>我国最早的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奴隶制国家</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379095" y="1938020"/>
            <a:ext cx="2372995" cy="478155"/>
          </a:xfrm>
          <a:prstGeom prst="rect">
            <a:avLst/>
          </a:prstGeom>
          <a:noFill/>
        </p:spPr>
        <p:txBody>
          <a:bodyPr wrap="square" rtlCol="0" anchor="t">
            <a:spAutoFit/>
          </a:bodyPr>
          <a:p>
            <a:pPr>
              <a:lnSpc>
                <a:spcPct val="9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、政治制度：</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150495" y="2888615"/>
            <a:ext cx="313118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）中央机构：</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2752090" y="2922905"/>
            <a:ext cx="6754495" cy="521970"/>
          </a:xfrm>
          <a:prstGeom prst="rect">
            <a:avLst/>
          </a:prstGeom>
          <a:noFill/>
        </p:spPr>
        <p:txBody>
          <a:bodyPr wrap="square" rtlCol="0" anchor="t">
            <a:spAutoFit/>
          </a:bodyPr>
          <a:p>
            <a:pPr>
              <a:lnSpc>
                <a:spcPct val="100000"/>
              </a:lnSpc>
              <a:defRPr/>
            </a:pPr>
            <a:r>
              <a:rPr lang="zh-CN" altLang="en-US" sz="2800">
                <a:latin typeface="华文中宋" panose="02010600040101010101" charset="-122"/>
                <a:ea typeface="华文中宋" panose="02010600040101010101" charset="-122"/>
                <a:cs typeface="华文中宋" panose="02010600040101010101" charset="-122"/>
                <a:sym typeface="+mn-ea"/>
              </a:rPr>
              <a:t>设有主管行政、司法和宗教的机构与职官</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9" name="文本框 8"/>
          <p:cNvSpPr txBox="1"/>
          <p:nvPr/>
        </p:nvSpPr>
        <p:spPr>
          <a:xfrm>
            <a:off x="150495" y="3384550"/>
            <a:ext cx="313118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）地方机构：</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3" name="文本框 12"/>
          <p:cNvSpPr txBox="1"/>
          <p:nvPr/>
        </p:nvSpPr>
        <p:spPr>
          <a:xfrm>
            <a:off x="2752090" y="3344545"/>
            <a:ext cx="10734675" cy="607695"/>
          </a:xfrm>
          <a:prstGeom prst="rect">
            <a:avLst/>
          </a:prstGeom>
          <a:noFill/>
        </p:spPr>
        <p:txBody>
          <a:bodyPr wrap="square" rtlCol="0" anchor="t">
            <a:spAutoFit/>
          </a:bodyPr>
          <a:p>
            <a:pPr>
              <a:lnSpc>
                <a:spcPct val="120000"/>
              </a:lnSpc>
              <a:defRPr/>
            </a:pPr>
            <a:r>
              <a:rPr lang="zh-CN" altLang="en-US" sz="2800">
                <a:latin typeface="华文中宋" panose="02010600040101010101" charset="-122"/>
                <a:ea typeface="华文中宋" panose="02010600040101010101" charset="-122"/>
                <a:cs typeface="华文中宋" panose="02010600040101010101" charset="-122"/>
                <a:sym typeface="+mn-ea"/>
              </a:rPr>
              <a:t>夏朝仍是</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聚族</a:t>
            </a:r>
            <a:r>
              <a:rPr lang="zh-CN" altLang="en-US" sz="2800">
                <a:latin typeface="华文中宋" panose="02010600040101010101" charset="-122"/>
                <a:ea typeface="华文中宋" panose="02010600040101010101" charset="-122"/>
                <a:cs typeface="华文中宋" panose="02010600040101010101" charset="-122"/>
                <a:sym typeface="+mn-ea"/>
              </a:rPr>
              <a:t>而居，</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直接统治</a:t>
            </a:r>
            <a:r>
              <a:rPr lang="zh-CN" altLang="en-US" sz="2800">
                <a:latin typeface="华文中宋" panose="02010600040101010101" charset="-122"/>
                <a:ea typeface="华文中宋" panose="02010600040101010101" charset="-122"/>
                <a:cs typeface="华文中宋" panose="02010600040101010101" charset="-122"/>
                <a:sym typeface="+mn-ea"/>
              </a:rPr>
              <a:t>夏部族，</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间接统治</a:t>
            </a:r>
            <a:r>
              <a:rPr lang="zh-CN" altLang="en-US" sz="2800">
                <a:latin typeface="华文中宋" panose="02010600040101010101" charset="-122"/>
                <a:ea typeface="华文中宋" panose="02010600040101010101" charset="-122"/>
                <a:cs typeface="华文中宋" panose="02010600040101010101" charset="-122"/>
                <a:sym typeface="+mn-ea"/>
              </a:rPr>
              <a:t>其他部族。</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16" name="文本框 15"/>
          <p:cNvSpPr txBox="1"/>
          <p:nvPr/>
        </p:nvSpPr>
        <p:spPr>
          <a:xfrm>
            <a:off x="379095" y="3877945"/>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、经济文化：</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8" name="文本框 17"/>
          <p:cNvSpPr txBox="1"/>
          <p:nvPr/>
        </p:nvSpPr>
        <p:spPr>
          <a:xfrm>
            <a:off x="150495" y="4370705"/>
            <a:ext cx="3131185" cy="1383665"/>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）经济发展：</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）文化成就：</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）文化遗存：</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3" name="文本框 22"/>
          <p:cNvSpPr txBox="1"/>
          <p:nvPr/>
        </p:nvSpPr>
        <p:spPr>
          <a:xfrm>
            <a:off x="2847340" y="4351655"/>
            <a:ext cx="5516880" cy="521970"/>
          </a:xfrm>
          <a:prstGeom prst="rect">
            <a:avLst/>
          </a:prstGeom>
          <a:noFill/>
        </p:spPr>
        <p:txBody>
          <a:bodyPr wrap="none" rtlCol="0" anchor="t">
            <a:spAutoFit/>
          </a:bodyPr>
          <a:p>
            <a:pPr>
              <a:defRPr/>
            </a:pPr>
            <a:r>
              <a:rPr lang="zh-CN" altLang="en-US" sz="2800">
                <a:latin typeface="华文中宋" panose="02010600040101010101" charset="-122"/>
                <a:ea typeface="华文中宋" panose="02010600040101010101" charset="-122"/>
                <a:cs typeface="等线" panose="02010600030101010101" charset="-122"/>
                <a:sym typeface="+mn-ea"/>
              </a:rPr>
              <a:t>以农业为主，辅以畜牧业和手工业</a:t>
            </a:r>
            <a:endParaRPr lang="zh-CN" altLang="en-US" sz="2800">
              <a:latin typeface="华文中宋" panose="02010600040101010101" charset="-122"/>
              <a:ea typeface="华文中宋" panose="02010600040101010101" charset="-122"/>
              <a:cs typeface="等线" panose="02010600030101010101" charset="-122"/>
              <a:sym typeface="+mn-ea"/>
            </a:endParaRPr>
          </a:p>
        </p:txBody>
      </p:sp>
      <p:sp>
        <p:nvSpPr>
          <p:cNvPr id="25" name="文本框 24"/>
          <p:cNvSpPr txBox="1"/>
          <p:nvPr/>
        </p:nvSpPr>
        <p:spPr>
          <a:xfrm>
            <a:off x="2847340" y="4874895"/>
            <a:ext cx="3383280" cy="521970"/>
          </a:xfrm>
          <a:prstGeom prst="rect">
            <a:avLst/>
          </a:prstGeom>
          <a:noFill/>
        </p:spPr>
        <p:txBody>
          <a:bodyPr wrap="none" rtlCol="0" anchor="t">
            <a:spAutoFit/>
          </a:bodyPr>
          <a:p>
            <a:pPr>
              <a:defRPr/>
            </a:pPr>
            <a:r>
              <a:rPr lang="zh-CN" altLang="en-US" sz="2800">
                <a:latin typeface="华文中宋" panose="02010600040101010101" charset="-122"/>
                <a:ea typeface="华文中宋" panose="02010600040101010101" charset="-122"/>
                <a:cs typeface="等线" panose="02010600030101010101" charset="-122"/>
                <a:sym typeface="+mn-ea"/>
              </a:rPr>
              <a:t>夏朝历法《夏小正》</a:t>
            </a:r>
            <a:endParaRPr lang="zh-CN" altLang="en-US" sz="2800">
              <a:latin typeface="华文中宋" panose="02010600040101010101" charset="-122"/>
              <a:ea typeface="华文中宋" panose="02010600040101010101" charset="-122"/>
              <a:cs typeface="等线" panose="02010600030101010101" charset="-122"/>
              <a:sym typeface="+mn-ea"/>
            </a:endParaRPr>
          </a:p>
        </p:txBody>
      </p:sp>
      <p:sp>
        <p:nvSpPr>
          <p:cNvPr id="26" name="文本框 25"/>
          <p:cNvSpPr txBox="1"/>
          <p:nvPr/>
        </p:nvSpPr>
        <p:spPr>
          <a:xfrm>
            <a:off x="2830830" y="5318760"/>
            <a:ext cx="3383280" cy="521970"/>
          </a:xfrm>
          <a:prstGeom prst="rect">
            <a:avLst/>
          </a:prstGeom>
          <a:noFill/>
        </p:spPr>
        <p:txBody>
          <a:bodyPr wrap="none" rtlCol="0" anchor="t">
            <a:spAutoFit/>
          </a:bodyPr>
          <a:p>
            <a:pPr>
              <a:defRPr/>
            </a:pPr>
            <a:r>
              <a:rPr lang="zh-CN" altLang="en-US" sz="2800">
                <a:latin typeface="华文中宋" panose="02010600040101010101" charset="-122"/>
                <a:ea typeface="华文中宋" panose="02010600040101010101" charset="-122"/>
                <a:cs typeface="等线" panose="02010600030101010101" charset="-122"/>
                <a:sym typeface="+mn-ea"/>
              </a:rPr>
              <a:t>河南偃师二里头遗址</a:t>
            </a:r>
            <a:endParaRPr lang="zh-CN" altLang="en-US" sz="2800">
              <a:latin typeface="华文中宋" panose="02010600040101010101" charset="-122"/>
              <a:ea typeface="华文中宋" panose="02010600040101010101" charset="-122"/>
              <a:cs typeface="等线" panose="02010600030101010101" charset="-122"/>
              <a:sym typeface="+mn-ea"/>
            </a:endParaRPr>
          </a:p>
        </p:txBody>
      </p:sp>
      <p:grpSp>
        <p:nvGrpSpPr>
          <p:cNvPr id="29" name="组合 28"/>
          <p:cNvGrpSpPr/>
          <p:nvPr/>
        </p:nvGrpSpPr>
        <p:grpSpPr>
          <a:xfrm>
            <a:off x="7119620" y="4009390"/>
            <a:ext cx="4906010" cy="2559685"/>
            <a:chOff x="11212" y="6314"/>
            <a:chExt cx="7726" cy="4031"/>
          </a:xfrm>
        </p:grpSpPr>
        <p:pic>
          <p:nvPicPr>
            <p:cNvPr id="27" name="图片 26"/>
            <p:cNvPicPr>
              <a:picLocks noChangeAspect="1"/>
            </p:cNvPicPr>
            <p:nvPr>
              <p:custDataLst>
                <p:tags r:id="rId3"/>
              </p:custDataLst>
            </p:nvPr>
          </p:nvPicPr>
          <p:blipFill>
            <a:blip r:embed="rId4"/>
            <a:stretch>
              <a:fillRect/>
            </a:stretch>
          </p:blipFill>
          <p:spPr>
            <a:xfrm>
              <a:off x="13322" y="6314"/>
              <a:ext cx="5274" cy="3217"/>
            </a:xfrm>
            <a:prstGeom prst="rect">
              <a:avLst/>
            </a:prstGeom>
            <a:ln>
              <a:noFill/>
            </a:ln>
            <a:effectLst/>
          </p:spPr>
        </p:pic>
        <p:sp>
          <p:nvSpPr>
            <p:cNvPr id="28" name="文本框 27"/>
            <p:cNvSpPr txBox="1"/>
            <p:nvPr/>
          </p:nvSpPr>
          <p:spPr>
            <a:xfrm>
              <a:off x="11212" y="9621"/>
              <a:ext cx="7727" cy="725"/>
            </a:xfrm>
            <a:prstGeom prst="rect">
              <a:avLst/>
            </a:prstGeom>
            <a:noFill/>
          </p:spPr>
          <p:txBody>
            <a:bodyPr wrap="square" rtlCol="0" anchor="t">
              <a:spAutoFit/>
            </a:bodyPr>
            <a:p>
              <a:r>
                <a:rPr lang="zh-CN" sz="2400" dirty="0">
                  <a:latin typeface="华文仿宋" panose="02010600040101010101" charset="-122"/>
                  <a:ea typeface="华文仿宋" panose="02010600040101010101" charset="-122"/>
                  <a:sym typeface="+mn-ea"/>
                </a:rPr>
                <a:t>◎河南洛阳偃师二里头宫殿复原图</a:t>
              </a:r>
              <a:endParaRPr lang="zh-CN" altLang="en-US" sz="2400" dirty="0">
                <a:latin typeface="华文仿宋" panose="02010600040101010101" charset="-122"/>
                <a:ea typeface="华文仿宋" panose="02010600040101010101" charset="-122"/>
                <a:sym typeface="+mn-ea"/>
              </a:endParaRPr>
            </a:p>
          </p:txBody>
        </p:sp>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3" grpId="0"/>
      <p:bldP spid="13" grpId="1"/>
      <p:bldP spid="16" grpId="0"/>
      <p:bldP spid="16" grpId="1"/>
      <p:bldP spid="18" grpId="0"/>
      <p:bldP spid="18" grpId="1"/>
      <p:bldP spid="23" grpId="0"/>
      <p:bldP spid="23" grpId="1"/>
      <p:bldP spid="25" grpId="0"/>
      <p:bldP spid="25" grpId="1"/>
      <p:bldP spid="26" grpId="0"/>
      <p:bldP spid="2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467360" y="1427480"/>
            <a:ext cx="11366500" cy="1383665"/>
          </a:xfrm>
          <a:prstGeom prst="rect">
            <a:avLst/>
          </a:prstGeom>
          <a:noFill/>
        </p:spPr>
        <p:txBody>
          <a:bodyPr wrap="square" rtlCol="0" anchor="t">
            <a:spAutoFit/>
          </a:bodyPr>
          <a:p>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汤</a:t>
            </a:r>
            <a:r>
              <a:rPr lang="zh-CN" altLang="en-US" sz="2800">
                <a:latin typeface="华文中宋" panose="02010600040101010101" charset="-122"/>
                <a:ea typeface="华文中宋" panose="02010600040101010101" charset="-122"/>
                <a:cs typeface="华文中宋" panose="02010600040101010101" charset="-122"/>
                <a:sym typeface="+mn-ea"/>
              </a:rPr>
              <a:t>灭夏后建立了商朝，商朝的都城多次迁移，后来</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盘庚迁殷</a:t>
            </a:r>
            <a:r>
              <a:rPr lang="zh-CN" altLang="en-US" sz="2800">
                <a:latin typeface="华文中宋" panose="02010600040101010101" charset="-122"/>
                <a:ea typeface="华文中宋" panose="02010600040101010101" charset="-122"/>
                <a:cs typeface="华文中宋" panose="02010600040101010101" charset="-122"/>
                <a:sym typeface="+mn-ea"/>
              </a:rPr>
              <a:t>，定都于殷，故商朝也称</a:t>
            </a:r>
            <a:r>
              <a:rPr lang="zh-CN" altLang="en-US" sz="2800">
                <a:solidFill>
                  <a:srgbClr val="FF0000"/>
                </a:solidFill>
                <a:latin typeface="华文中宋" panose="02010600040101010101" charset="-122"/>
                <a:ea typeface="华文中宋" panose="02010600040101010101" charset="-122"/>
                <a:cs typeface="华文中宋" panose="02010600040101010101" charset="-122"/>
                <a:sym typeface="+mn-ea"/>
              </a:rPr>
              <a:t>殷朝</a:t>
            </a:r>
            <a:r>
              <a:rPr lang="zh-CN" altLang="en-US" sz="2800">
                <a:latin typeface="华文中宋" panose="02010600040101010101" charset="-122"/>
                <a:ea typeface="华文中宋" panose="02010600040101010101" charset="-122"/>
                <a:cs typeface="华文中宋" panose="02010600040101010101" charset="-122"/>
                <a:sym typeface="+mn-ea"/>
              </a:rPr>
              <a:t>，商朝最后一个王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纣</a:t>
            </a:r>
            <a:r>
              <a:rPr lang="zh-CN" altLang="en-US" sz="2800">
                <a:latin typeface="华文中宋" panose="02010600040101010101" charset="-122"/>
                <a:ea typeface="华文中宋" panose="02010600040101010101" charset="-122"/>
                <a:cs typeface="华文中宋" panose="02010600040101010101" charset="-122"/>
                <a:sym typeface="+mn-ea"/>
              </a:rPr>
              <a:t>，暴虐无道，被</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周</a:t>
            </a:r>
            <a:r>
              <a:rPr lang="zh-CN" altLang="en-US" sz="2800">
                <a:latin typeface="华文中宋" panose="02010600040101010101" charset="-122"/>
                <a:ea typeface="华文中宋" panose="02010600040101010101" charset="-122"/>
                <a:cs typeface="华文中宋" panose="02010600040101010101" charset="-122"/>
                <a:sym typeface="+mn-ea"/>
              </a:rPr>
              <a:t>部族首领姬发所灭。</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（一）商朝历史</a:t>
            </a:r>
            <a:endParaRPr lang="zh-CN" altLang="en-US" sz="2800" b="1">
              <a:solidFill>
                <a:srgbClr val="233B26"/>
              </a:solidFill>
              <a:latin typeface="华文中宋" panose="02010600040101010101" charset="-122"/>
              <a:ea typeface="华文中宋" panose="02010600040101010101" charset="-122"/>
            </a:endParaRPr>
          </a:p>
        </p:txBody>
      </p:sp>
      <p:sp>
        <p:nvSpPr>
          <p:cNvPr id="4" name="文本框 3"/>
          <p:cNvSpPr txBox="1"/>
          <p:nvPr/>
        </p:nvSpPr>
        <p:spPr>
          <a:xfrm>
            <a:off x="379095" y="1416050"/>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、概况：</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2583815" y="819785"/>
            <a:ext cx="4943475"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1600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1" name="文本框 20"/>
          <p:cNvSpPr txBox="1"/>
          <p:nvPr/>
        </p:nvSpPr>
        <p:spPr>
          <a:xfrm>
            <a:off x="445135" y="2822575"/>
            <a:ext cx="7489825" cy="521970"/>
          </a:xfrm>
          <a:prstGeom prst="rect">
            <a:avLst/>
          </a:prstGeom>
          <a:solidFill>
            <a:srgbClr val="6E7E70"/>
          </a:solidFill>
          <a:effectLst>
            <a:outerShdw blurRad="50800" dist="38100" dir="2700000" algn="tl" rotWithShape="0">
              <a:prstClr val="black">
                <a:alpha val="40000"/>
              </a:prstClr>
            </a:outerShdw>
          </a:effectLst>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问题思考：</a:t>
            </a:r>
            <a:r>
              <a:rPr lang="zh-CN" altLang="en-US" sz="2800" b="1" spc="200"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为何说商朝的历史是</a:t>
            </a:r>
            <a:r>
              <a:rPr lang="en-US" altLang="zh-CN" sz="2800" b="1" spc="2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spc="2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信史</a:t>
            </a:r>
            <a:r>
              <a:rPr lang="en-US" altLang="zh-CN" sz="2800" b="1" spc="2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spc="2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endParaRPr lang="zh-CN" altLang="en-US" sz="2800" b="1" spc="200"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grpSp>
        <p:nvGrpSpPr>
          <p:cNvPr id="6" name="组 3"/>
          <p:cNvGrpSpPr/>
          <p:nvPr/>
        </p:nvGrpSpPr>
        <p:grpSpPr>
          <a:xfrm>
            <a:off x="550545" y="3543300"/>
            <a:ext cx="2169795" cy="2264257"/>
            <a:chOff x="405183" y="1310880"/>
            <a:chExt cx="4248472" cy="4852109"/>
          </a:xfrm>
        </p:grpSpPr>
        <p:pic>
          <p:nvPicPr>
            <p:cNvPr id="9" name="图片 8"/>
            <p:cNvPicPr>
              <a:picLocks noChangeAspect="1"/>
            </p:cNvPicPr>
            <p:nvPr/>
          </p:nvPicPr>
          <p:blipFill>
            <a:blip r:embed="rId3"/>
            <a:stretch>
              <a:fillRect/>
            </a:stretch>
          </p:blipFill>
          <p:spPr>
            <a:xfrm>
              <a:off x="826673" y="1310880"/>
              <a:ext cx="2742795" cy="3720293"/>
            </a:xfrm>
            <a:prstGeom prst="rect">
              <a:avLst/>
            </a:prstGeom>
          </p:spPr>
        </p:pic>
        <p:sp>
          <p:nvSpPr>
            <p:cNvPr id="11" name="文本框 10"/>
            <p:cNvSpPr txBox="1"/>
            <p:nvPr/>
          </p:nvSpPr>
          <p:spPr>
            <a:xfrm>
              <a:off x="405183" y="5176445"/>
              <a:ext cx="4248472" cy="986544"/>
            </a:xfrm>
            <a:prstGeom prst="rect">
              <a:avLst/>
            </a:prstGeom>
            <a:noFill/>
          </p:spPr>
          <p:txBody>
            <a:bodyPr wrap="square" rtlCol="0">
              <a:spAutoFit/>
            </a:bodyPr>
            <a:p>
              <a:pPr algn="ctr"/>
              <a:r>
                <a:rPr kumimoji="1" lang="zh-CN" altLang="en-US" sz="2400" dirty="0">
                  <a:latin typeface="华文仿宋" panose="02010600040101010101" charset="-122"/>
                  <a:ea typeface="华文仿宋" panose="02010600040101010101" charset="-122"/>
                  <a:cs typeface="Weibei SC" charset="-122"/>
                </a:rPr>
                <a:t>三皇五帝</a:t>
              </a:r>
              <a:endParaRPr kumimoji="1" lang="zh-CN" altLang="en-US" sz="2400" dirty="0">
                <a:latin typeface="华文仿宋" panose="02010600040101010101" charset="-122"/>
                <a:ea typeface="华文仿宋" panose="02010600040101010101" charset="-122"/>
                <a:cs typeface="Weibei SC" charset="-122"/>
              </a:endParaRPr>
            </a:p>
          </p:txBody>
        </p:sp>
      </p:grpSp>
      <p:grpSp>
        <p:nvGrpSpPr>
          <p:cNvPr id="12" name="组 6"/>
          <p:cNvGrpSpPr>
            <a:grpSpLocks noChangeAspect="1"/>
          </p:cNvGrpSpPr>
          <p:nvPr/>
        </p:nvGrpSpPr>
        <p:grpSpPr>
          <a:xfrm>
            <a:off x="2842895" y="3567430"/>
            <a:ext cx="2005965" cy="2240125"/>
            <a:chOff x="2100464" y="6872694"/>
            <a:chExt cx="4248472" cy="4743875"/>
          </a:xfrm>
        </p:grpSpPr>
        <p:pic>
          <p:nvPicPr>
            <p:cNvPr id="14" name="图片 13"/>
            <p:cNvPicPr>
              <a:picLocks noChangeAspect="1"/>
            </p:cNvPicPr>
            <p:nvPr/>
          </p:nvPicPr>
          <p:blipFill>
            <a:blip r:embed="rId4"/>
            <a:stretch>
              <a:fillRect/>
            </a:stretch>
          </p:blipFill>
          <p:spPr>
            <a:xfrm>
              <a:off x="2643795" y="6872694"/>
              <a:ext cx="3070358" cy="3559498"/>
            </a:xfrm>
            <a:prstGeom prst="rect">
              <a:avLst/>
            </a:prstGeom>
          </p:spPr>
        </p:pic>
        <p:sp>
          <p:nvSpPr>
            <p:cNvPr id="19" name="文本框 18"/>
            <p:cNvSpPr txBox="1"/>
            <p:nvPr/>
          </p:nvSpPr>
          <p:spPr>
            <a:xfrm>
              <a:off x="2100464" y="10641640"/>
              <a:ext cx="4248472" cy="974929"/>
            </a:xfrm>
            <a:prstGeom prst="rect">
              <a:avLst/>
            </a:prstGeom>
            <a:noFill/>
          </p:spPr>
          <p:txBody>
            <a:bodyPr wrap="square" rtlCol="0">
              <a:spAutoFit/>
            </a:bodyPr>
            <a:p>
              <a:pPr algn="ctr"/>
              <a:r>
                <a:rPr kumimoji="1" lang="zh-CN" altLang="en-US" sz="2400" dirty="0">
                  <a:latin typeface="华文仿宋" panose="02010600040101010101" charset="-122"/>
                  <a:ea typeface="华文仿宋" panose="02010600040101010101" charset="-122"/>
                  <a:cs typeface="Weibei SC" charset="-122"/>
                </a:rPr>
                <a:t>夏朝</a:t>
              </a:r>
              <a:endParaRPr kumimoji="1" lang="zh-CN" altLang="en-US" sz="2400" dirty="0">
                <a:latin typeface="华文仿宋" panose="02010600040101010101" charset="-122"/>
                <a:ea typeface="华文仿宋" panose="02010600040101010101" charset="-122"/>
                <a:cs typeface="Weibei SC" charset="-122"/>
              </a:endParaRPr>
            </a:p>
          </p:txBody>
        </p:sp>
      </p:grpSp>
      <p:grpSp>
        <p:nvGrpSpPr>
          <p:cNvPr id="20" name="组 9"/>
          <p:cNvGrpSpPr>
            <a:grpSpLocks noChangeAspect="1"/>
          </p:cNvGrpSpPr>
          <p:nvPr/>
        </p:nvGrpSpPr>
        <p:grpSpPr>
          <a:xfrm>
            <a:off x="4971415" y="3567430"/>
            <a:ext cx="1806575" cy="2209259"/>
            <a:chOff x="4539899" y="11513262"/>
            <a:chExt cx="4248472" cy="5194790"/>
          </a:xfrm>
        </p:grpSpPr>
        <p:pic>
          <p:nvPicPr>
            <p:cNvPr id="22" name="图片 21"/>
            <p:cNvPicPr>
              <a:picLocks noChangeAspect="1"/>
            </p:cNvPicPr>
            <p:nvPr/>
          </p:nvPicPr>
          <p:blipFill>
            <a:blip r:embed="rId5"/>
            <a:stretch>
              <a:fillRect/>
            </a:stretch>
          </p:blipFill>
          <p:spPr>
            <a:xfrm>
              <a:off x="5149008" y="11513262"/>
              <a:ext cx="3030255" cy="4024800"/>
            </a:xfrm>
            <a:prstGeom prst="rect">
              <a:avLst/>
            </a:prstGeom>
          </p:spPr>
        </p:pic>
        <p:sp>
          <p:nvSpPr>
            <p:cNvPr id="23" name="文本框 22"/>
            <p:cNvSpPr txBox="1"/>
            <p:nvPr/>
          </p:nvSpPr>
          <p:spPr>
            <a:xfrm>
              <a:off x="4539899" y="15625539"/>
              <a:ext cx="4248472" cy="1082513"/>
            </a:xfrm>
            <a:prstGeom prst="rect">
              <a:avLst/>
            </a:prstGeom>
            <a:noFill/>
          </p:spPr>
          <p:txBody>
            <a:bodyPr wrap="square" rtlCol="0">
              <a:spAutoFit/>
            </a:bodyPr>
            <a:p>
              <a:pPr algn="ctr"/>
              <a:r>
                <a:rPr kumimoji="1" lang="zh-CN" altLang="en-US" sz="2400" dirty="0">
                  <a:latin typeface="华文仿宋" panose="02010600040101010101" charset="-122"/>
                  <a:ea typeface="华文仿宋" panose="02010600040101010101" charset="-122"/>
                  <a:cs typeface="Weibei SC" charset="-122"/>
                </a:rPr>
                <a:t>商朝</a:t>
              </a:r>
              <a:endParaRPr kumimoji="1" lang="zh-CN" altLang="en-US" sz="2400" dirty="0">
                <a:latin typeface="华文仿宋" panose="02010600040101010101" charset="-122"/>
                <a:ea typeface="华文仿宋" panose="02010600040101010101" charset="-122"/>
                <a:cs typeface="Weibei SC" charset="-122"/>
              </a:endParaRPr>
            </a:p>
          </p:txBody>
        </p:sp>
      </p:grpSp>
      <p:sp>
        <p:nvSpPr>
          <p:cNvPr id="24" name="文本框 23"/>
          <p:cNvSpPr txBox="1"/>
          <p:nvPr/>
        </p:nvSpPr>
        <p:spPr>
          <a:xfrm>
            <a:off x="6954520" y="3567430"/>
            <a:ext cx="4763770" cy="1814830"/>
          </a:xfrm>
          <a:prstGeom prst="rect">
            <a:avLst/>
          </a:prstGeom>
          <a:solidFill>
            <a:srgbClr val="F0F2F0"/>
          </a:solidFill>
        </p:spPr>
        <p:txBody>
          <a:bodyPr wrap="square" rtlCol="0" anchor="t">
            <a:spAutoFit/>
          </a:bodyPr>
          <a:p>
            <a:r>
              <a:rPr lang="zh-CN" altLang="zh-CN" sz="2800">
                <a:solidFill>
                  <a:srgbClr val="000000"/>
                </a:solidFill>
                <a:latin typeface="楷体" panose="02010609060101010101" charset="-122"/>
                <a:ea typeface="楷体" panose="02010609060101010101" charset="-122"/>
                <a:cs typeface="楷体" panose="02010609060101010101" charset="-122"/>
                <a:sym typeface="+mn-ea"/>
              </a:rPr>
              <a:t>信史时代是指有文字或出土文物记载当时社会情况的时代。与它相反的，就是传疑时代或是传说时代。</a:t>
            </a:r>
            <a:endParaRPr lang="zh-CN" altLang="zh-CN" sz="2800">
              <a:solidFill>
                <a:srgbClr val="000000"/>
              </a:solidFill>
              <a:latin typeface="楷体" panose="02010609060101010101" charset="-122"/>
              <a:ea typeface="楷体" panose="02010609060101010101" charset="-122"/>
              <a:cs typeface="楷体" panose="02010609060101010101" charset="-122"/>
              <a:sym typeface="+mn-ea"/>
            </a:endParaRPr>
          </a:p>
        </p:txBody>
      </p:sp>
      <p:sp>
        <p:nvSpPr>
          <p:cNvPr id="26" name="文本框 25"/>
          <p:cNvSpPr txBox="1"/>
          <p:nvPr>
            <p:custDataLst>
              <p:tags r:id="rId6"/>
            </p:custDataLst>
          </p:nvPr>
        </p:nvSpPr>
        <p:spPr>
          <a:xfrm>
            <a:off x="837565" y="5835650"/>
            <a:ext cx="1257935" cy="521970"/>
          </a:xfrm>
          <a:prstGeom prst="rect">
            <a:avLst/>
          </a:prstGeom>
          <a:noFill/>
        </p:spPr>
        <p:txBody>
          <a:bodyPr wrap="square" lIns="91440" tIns="45720" rIns="91440" bIns="45720" rtlCol="0">
            <a:spAutoFit/>
          </a:bodyPr>
          <a:p>
            <a:pPr algn="ctr"/>
            <a:r>
              <a:rPr kumimoji="1" lang="zh-CN" altLang="en-US" sz="2800" b="1" dirty="0">
                <a:solidFill>
                  <a:srgbClr val="233B26"/>
                </a:solidFill>
                <a:latin typeface="华文中宋" panose="02010600040101010101" charset="-122"/>
                <a:ea typeface="华文中宋" panose="02010600040101010101" charset="-122"/>
                <a:cs typeface="方正超粗黑简体" panose="03000509000000000000" charset="-122"/>
              </a:rPr>
              <a:t>传说</a:t>
            </a:r>
            <a:endParaRPr kumimoji="1" lang="zh-CN" altLang="en-US" sz="2800" b="1" dirty="0">
              <a:solidFill>
                <a:srgbClr val="233B26"/>
              </a:solidFill>
              <a:latin typeface="华文中宋" panose="02010600040101010101" charset="-122"/>
              <a:ea typeface="华文中宋" panose="02010600040101010101" charset="-122"/>
              <a:cs typeface="方正超粗黑简体" panose="03000509000000000000" charset="-122"/>
            </a:endParaRPr>
          </a:p>
        </p:txBody>
      </p:sp>
      <p:sp>
        <p:nvSpPr>
          <p:cNvPr id="27" name="文本框 26"/>
          <p:cNvSpPr txBox="1"/>
          <p:nvPr>
            <p:custDataLst>
              <p:tags r:id="rId7"/>
            </p:custDataLst>
          </p:nvPr>
        </p:nvSpPr>
        <p:spPr>
          <a:xfrm>
            <a:off x="3154045" y="5840095"/>
            <a:ext cx="1395095" cy="521970"/>
          </a:xfrm>
          <a:prstGeom prst="rect">
            <a:avLst/>
          </a:prstGeom>
          <a:noFill/>
        </p:spPr>
        <p:txBody>
          <a:bodyPr wrap="square" lIns="91440" tIns="45720" rIns="91440" bIns="45720" rtlCol="0">
            <a:spAutoFit/>
          </a:bodyPr>
          <a:p>
            <a:pPr algn="ctr"/>
            <a:r>
              <a:rPr kumimoji="1" lang="zh-CN" altLang="en-US" sz="2800" b="1" dirty="0">
                <a:solidFill>
                  <a:srgbClr val="233B26"/>
                </a:solidFill>
                <a:latin typeface="华文中宋" panose="02010600040101010101" charset="-122"/>
                <a:ea typeface="华文中宋" panose="02010600040101010101" charset="-122"/>
                <a:cs typeface="方正超粗黑简体" panose="03000509000000000000" charset="-122"/>
              </a:rPr>
              <a:t>争议</a:t>
            </a:r>
            <a:endParaRPr kumimoji="1" lang="zh-CN" altLang="en-US" sz="2800" b="1" dirty="0">
              <a:solidFill>
                <a:srgbClr val="233B26"/>
              </a:solidFill>
              <a:latin typeface="华文中宋" panose="02010600040101010101" charset="-122"/>
              <a:ea typeface="华文中宋" panose="02010600040101010101" charset="-122"/>
              <a:cs typeface="方正超粗黑简体" panose="03000509000000000000" charset="-122"/>
            </a:endParaRPr>
          </a:p>
        </p:txBody>
      </p:sp>
      <p:sp>
        <p:nvSpPr>
          <p:cNvPr id="29" name="文本框 28"/>
          <p:cNvSpPr txBox="1"/>
          <p:nvPr>
            <p:custDataLst>
              <p:tags r:id="rId8"/>
            </p:custDataLst>
          </p:nvPr>
        </p:nvSpPr>
        <p:spPr>
          <a:xfrm>
            <a:off x="5398135" y="5813425"/>
            <a:ext cx="1120140" cy="521970"/>
          </a:xfrm>
          <a:prstGeom prst="rect">
            <a:avLst/>
          </a:prstGeom>
          <a:noFill/>
        </p:spPr>
        <p:txBody>
          <a:bodyPr wrap="square" lIns="91440" tIns="45720" rIns="91440" bIns="45720" rtlCol="0">
            <a:spAutoFit/>
          </a:bodyPr>
          <a:p>
            <a:pPr algn="ctr"/>
            <a:r>
              <a:rPr kumimoji="1" lang="zh-CN" altLang="en-US" sz="2800" b="1" dirty="0">
                <a:solidFill>
                  <a:srgbClr val="233B26"/>
                </a:solidFill>
                <a:latin typeface="华文中宋" panose="02010600040101010101" charset="-122"/>
                <a:ea typeface="华文中宋" panose="02010600040101010101" charset="-122"/>
                <a:cs typeface="方正超粗黑简体" panose="03000509000000000000" charset="-122"/>
              </a:rPr>
              <a:t>信史</a:t>
            </a:r>
            <a:endParaRPr kumimoji="1" lang="zh-CN" altLang="en-US" sz="2800" b="1" dirty="0">
              <a:solidFill>
                <a:srgbClr val="233B26"/>
              </a:solidFill>
              <a:latin typeface="华文中宋" panose="02010600040101010101" charset="-122"/>
              <a:ea typeface="华文中宋" panose="02010600040101010101" charset="-122"/>
              <a:cs typeface="方正超粗黑简体" panose="03000509000000000000"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P spid="4" grpId="0"/>
      <p:bldP spid="4" grpId="1"/>
      <p:bldP spid="16" grpId="0"/>
      <p:bldP spid="16" grpId="1"/>
      <p:bldP spid="21" grpId="0" animBg="1"/>
      <p:bldP spid="21" grpId="1" animBg="1"/>
      <p:bldP spid="26" grpId="0"/>
      <p:bldP spid="26" grpId="1"/>
      <p:bldP spid="27" grpId="0"/>
      <p:bldP spid="27" grpId="1"/>
      <p:bldP spid="29" grpId="0"/>
      <p:bldP spid="29" grpId="1"/>
      <p:bldP spid="24" grpId="0" animBg="1"/>
      <p:bldP spid="2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467360" y="1427480"/>
            <a:ext cx="11366500" cy="1383665"/>
          </a:xfrm>
          <a:prstGeom prst="rect">
            <a:avLst/>
          </a:prstGeom>
          <a:noFill/>
        </p:spPr>
        <p:txBody>
          <a:bodyPr wrap="square" rtlCol="0" anchor="t">
            <a:spAutoFit/>
          </a:bodyPr>
          <a:p>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汤</a:t>
            </a:r>
            <a:r>
              <a:rPr lang="zh-CN" altLang="en-US" sz="2800">
                <a:latin typeface="华文中宋" panose="02010600040101010101" charset="-122"/>
                <a:ea typeface="华文中宋" panose="02010600040101010101" charset="-122"/>
                <a:cs typeface="华文中宋" panose="02010600040101010101" charset="-122"/>
                <a:sym typeface="+mn-ea"/>
              </a:rPr>
              <a:t>灭夏后建立了商朝，商朝的都城多次迁移，后来</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盘庚迁殷</a:t>
            </a:r>
            <a:r>
              <a:rPr lang="zh-CN" altLang="en-US" sz="2800">
                <a:latin typeface="华文中宋" panose="02010600040101010101" charset="-122"/>
                <a:ea typeface="华文中宋" panose="02010600040101010101" charset="-122"/>
                <a:cs typeface="华文中宋" panose="02010600040101010101" charset="-122"/>
                <a:sym typeface="+mn-ea"/>
              </a:rPr>
              <a:t>，定都于殷，故商朝也称殷朝，商朝最后一个王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纣</a:t>
            </a:r>
            <a:r>
              <a:rPr lang="zh-CN" altLang="en-US" sz="2800">
                <a:latin typeface="华文中宋" panose="02010600040101010101" charset="-122"/>
                <a:ea typeface="华文中宋" panose="02010600040101010101" charset="-122"/>
                <a:cs typeface="华文中宋" panose="02010600040101010101" charset="-122"/>
                <a:sym typeface="+mn-ea"/>
              </a:rPr>
              <a:t>，暴虐无道，被</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周</a:t>
            </a:r>
            <a:r>
              <a:rPr lang="zh-CN" altLang="en-US" sz="2800">
                <a:latin typeface="华文中宋" panose="02010600040101010101" charset="-122"/>
                <a:ea typeface="华文中宋" panose="02010600040101010101" charset="-122"/>
                <a:cs typeface="华文中宋" panose="02010600040101010101" charset="-122"/>
                <a:sym typeface="+mn-ea"/>
              </a:rPr>
              <a:t>部族首领姬发所灭。</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（一）商朝历史</a:t>
            </a:r>
            <a:endParaRPr lang="zh-CN" altLang="en-US" sz="2800" b="1">
              <a:solidFill>
                <a:srgbClr val="233B26"/>
              </a:solidFill>
              <a:latin typeface="华文中宋" panose="02010600040101010101" charset="-122"/>
              <a:ea typeface="华文中宋" panose="02010600040101010101" charset="-122"/>
            </a:endParaRPr>
          </a:p>
        </p:txBody>
      </p:sp>
      <p:sp>
        <p:nvSpPr>
          <p:cNvPr id="4" name="文本框 3"/>
          <p:cNvSpPr txBox="1"/>
          <p:nvPr/>
        </p:nvSpPr>
        <p:spPr>
          <a:xfrm>
            <a:off x="379095" y="1416050"/>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、概况：</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2583815" y="819785"/>
            <a:ext cx="4943475"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1600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1" name="文本框 20"/>
          <p:cNvSpPr txBox="1"/>
          <p:nvPr/>
        </p:nvSpPr>
        <p:spPr>
          <a:xfrm>
            <a:off x="445135" y="2822575"/>
            <a:ext cx="7489825" cy="521970"/>
          </a:xfrm>
          <a:prstGeom prst="rect">
            <a:avLst/>
          </a:prstGeom>
          <a:solidFill>
            <a:srgbClr val="6E7E70"/>
          </a:solidFill>
          <a:effectLst>
            <a:outerShdw blurRad="50800" dist="38100" dir="2700000" algn="tl" rotWithShape="0">
              <a:prstClr val="black">
                <a:alpha val="40000"/>
              </a:prstClr>
            </a:outerShdw>
          </a:effectLst>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问题思考：</a:t>
            </a:r>
            <a:r>
              <a:rPr lang="zh-CN" altLang="en-US" sz="2800" b="1" spc="200"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为何说商朝的历史是</a:t>
            </a:r>
            <a:r>
              <a:rPr lang="en-US" altLang="zh-CN" sz="2800" b="1" spc="2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spc="2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信史</a:t>
            </a:r>
            <a:r>
              <a:rPr lang="en-US" altLang="zh-CN" sz="2800" b="1" spc="2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spc="2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endParaRPr lang="zh-CN" altLang="en-US" sz="2800" b="1" spc="200"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467360" y="3474720"/>
            <a:ext cx="7176770" cy="2595245"/>
          </a:xfrm>
          <a:prstGeom prst="rect">
            <a:avLst/>
          </a:prstGeom>
          <a:noFill/>
          <a:ln w="12700" cmpd="sng">
            <a:solidFill>
              <a:srgbClr val="6E7E70"/>
            </a:solidFill>
            <a:prstDash val="solid"/>
          </a:ln>
          <a:effectLst/>
        </p:spPr>
        <p:txBody>
          <a:bodyPr wrap="square" rtlCol="0" anchor="t">
            <a:noAutofit/>
          </a:bodyPr>
          <a:p>
            <a:pPr>
              <a:lnSpc>
                <a:spcPct val="100000"/>
              </a:lnSpc>
            </a:pPr>
            <a:r>
              <a:rPr lang="zh-CN" altLang="zh-CN" sz="2800">
                <a:solidFill>
                  <a:srgbClr val="000000"/>
                </a:solidFill>
                <a:latin typeface="楷体" panose="02010609060101010101" charset="-122"/>
                <a:ea typeface="楷体" panose="02010609060101010101" charset="-122"/>
                <a:cs typeface="楷体" panose="02010609060101010101" charset="-122"/>
                <a:sym typeface="+mn-ea"/>
              </a:rPr>
              <a:t>考古学家在</a:t>
            </a:r>
            <a:r>
              <a:rPr lang="zh-CN" altLang="zh-CN" sz="2800">
                <a:solidFill>
                  <a:srgbClr val="C00000"/>
                </a:solidFill>
                <a:latin typeface="楷体" panose="02010609060101010101" charset="-122"/>
                <a:ea typeface="楷体" panose="02010609060101010101" charset="-122"/>
                <a:cs typeface="楷体" panose="02010609060101010101" charset="-122"/>
                <a:sym typeface="+mn-ea"/>
              </a:rPr>
              <a:t>殷墟遗址</a:t>
            </a:r>
            <a:r>
              <a:rPr lang="zh-CN" altLang="zh-CN" sz="2800">
                <a:solidFill>
                  <a:srgbClr val="000000"/>
                </a:solidFill>
                <a:latin typeface="楷体" panose="02010609060101010101" charset="-122"/>
                <a:ea typeface="楷体" panose="02010609060101010101" charset="-122"/>
                <a:cs typeface="楷体" panose="02010609060101010101" charset="-122"/>
                <a:sym typeface="+mn-ea"/>
              </a:rPr>
              <a:t>发现的</a:t>
            </a:r>
            <a:r>
              <a:rPr lang="zh-CN" altLang="zh-CN" sz="2800">
                <a:solidFill>
                  <a:srgbClr val="C00000"/>
                </a:solidFill>
                <a:latin typeface="楷体" panose="02010609060101010101" charset="-122"/>
                <a:ea typeface="楷体" panose="02010609060101010101" charset="-122"/>
                <a:cs typeface="楷体" panose="02010609060101010101" charset="-122"/>
                <a:sym typeface="+mn-ea"/>
              </a:rPr>
              <a:t>甲骨文</a:t>
            </a:r>
            <a:r>
              <a:rPr lang="en-US" altLang="zh-CN" sz="2800">
                <a:solidFill>
                  <a:srgbClr val="000000"/>
                </a:solidFill>
                <a:latin typeface="楷体" panose="02010609060101010101" charset="-122"/>
                <a:ea typeface="楷体" panose="02010609060101010101" charset="-122"/>
                <a:cs typeface="楷体" panose="02010609060101010101" charset="-122"/>
                <a:sym typeface="+mn-ea"/>
              </a:rPr>
              <a:t>,</a:t>
            </a:r>
            <a:r>
              <a:rPr lang="zh-CN" altLang="zh-CN" sz="2800">
                <a:solidFill>
                  <a:srgbClr val="000000"/>
                </a:solidFill>
                <a:latin typeface="楷体" panose="02010609060101010101" charset="-122"/>
                <a:ea typeface="楷体" panose="02010609060101010101" charset="-122"/>
                <a:cs typeface="楷体" panose="02010609060101010101" charset="-122"/>
                <a:sym typeface="+mn-ea"/>
              </a:rPr>
              <a:t>证实了文献中关于商朝的部分历史记载</a:t>
            </a:r>
            <a:r>
              <a:rPr lang="en-US" altLang="zh-CN" sz="2800">
                <a:solidFill>
                  <a:srgbClr val="000000"/>
                </a:solidFill>
                <a:latin typeface="楷体" panose="02010609060101010101" charset="-122"/>
                <a:ea typeface="楷体" panose="02010609060101010101" charset="-122"/>
                <a:cs typeface="楷体" panose="02010609060101010101" charset="-122"/>
                <a:sym typeface="+mn-ea"/>
              </a:rPr>
              <a:t>,</a:t>
            </a:r>
            <a:r>
              <a:rPr lang="zh-CN" altLang="zh-CN" sz="2800">
                <a:solidFill>
                  <a:srgbClr val="000000"/>
                </a:solidFill>
                <a:latin typeface="楷体" panose="02010609060101010101" charset="-122"/>
                <a:ea typeface="楷体" panose="02010609060101010101" charset="-122"/>
                <a:cs typeface="楷体" panose="02010609060101010101" charset="-122"/>
                <a:sym typeface="+mn-ea"/>
              </a:rPr>
              <a:t>所以商朝被称为信史时代</a:t>
            </a:r>
            <a:r>
              <a:rPr lang="zh-CN" altLang="zh-CN" sz="2800" smtClean="0">
                <a:solidFill>
                  <a:srgbClr val="000000"/>
                </a:solidFill>
                <a:latin typeface="楷体" panose="02010609060101010101" charset="-122"/>
                <a:ea typeface="楷体" panose="02010609060101010101" charset="-122"/>
                <a:cs typeface="楷体" panose="02010609060101010101" charset="-122"/>
                <a:sym typeface="+mn-ea"/>
              </a:rPr>
              <a:t>。</a:t>
            </a:r>
            <a:r>
              <a:rPr lang="en-US" altLang="zh-CN" sz="2800">
                <a:solidFill>
                  <a:srgbClr val="000000"/>
                </a:solidFill>
                <a:latin typeface="楷体" panose="02010609060101010101" charset="-122"/>
                <a:ea typeface="楷体" panose="02010609060101010101" charset="-122"/>
                <a:cs typeface="楷体" panose="02010609060101010101" charset="-122"/>
                <a:sym typeface="+mn-ea"/>
              </a:rPr>
              <a:t> </a:t>
            </a:r>
            <a:r>
              <a:rPr lang="zh-CN" altLang="en-US" sz="2800">
                <a:latin typeface="楷体" panose="02010609060101010101" charset="-122"/>
                <a:ea typeface="楷体" panose="02010609060101010101" charset="-122"/>
                <a:cs typeface="楷体" panose="02010609060101010101" charset="-122"/>
                <a:sym typeface="+mn-ea"/>
              </a:rPr>
              <a:t>甲骨文中共有不重复的单字4500个左右，它已具备</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“象形、会意、形声、指事、转注、假借”</a:t>
            </a:r>
            <a:r>
              <a:rPr lang="zh-CN" altLang="en-US" sz="2800">
                <a:latin typeface="楷体" panose="02010609060101010101" charset="-122"/>
                <a:ea typeface="楷体" panose="02010609060101010101" charset="-122"/>
                <a:cs typeface="楷体" panose="02010609060101010101" charset="-122"/>
                <a:sym typeface="+mn-ea"/>
              </a:rPr>
              <a:t>的造字方法，已形成完整体系。</a:t>
            </a:r>
            <a:endParaRPr lang="zh-CN" altLang="en-US" sz="2800">
              <a:latin typeface="楷体" panose="02010609060101010101" charset="-122"/>
              <a:ea typeface="楷体" panose="02010609060101010101" charset="-122"/>
              <a:cs typeface="楷体" panose="02010609060101010101" charset="-122"/>
              <a:sym typeface="+mn-ea"/>
            </a:endParaRPr>
          </a:p>
          <a:p>
            <a:pPr>
              <a:lnSpc>
                <a:spcPct val="100000"/>
              </a:lnSpc>
              <a:spcAft>
                <a:spcPct val="0"/>
              </a:spcAft>
              <a:tabLst>
                <a:tab pos="1188085" algn="l"/>
                <a:tab pos="2163445" algn="l"/>
                <a:tab pos="3142615" algn="l"/>
                <a:tab pos="4190365" algn="l"/>
              </a:tabLst>
            </a:pPr>
            <a:endParaRPr lang="en-US" altLang="zh-CN" sz="2800">
              <a:solidFill>
                <a:srgbClr val="000000"/>
              </a:solidFill>
              <a:latin typeface="楷体" panose="02010609060101010101" charset="-122"/>
              <a:ea typeface="楷体" panose="02010609060101010101" charset="-122"/>
              <a:cs typeface="楷体" panose="02010609060101010101" charset="-122"/>
              <a:sym typeface="+mn-ea"/>
            </a:endParaRPr>
          </a:p>
        </p:txBody>
      </p:sp>
      <p:grpSp>
        <p:nvGrpSpPr>
          <p:cNvPr id="12" name="组合 11"/>
          <p:cNvGrpSpPr/>
          <p:nvPr/>
        </p:nvGrpSpPr>
        <p:grpSpPr>
          <a:xfrm>
            <a:off x="7762240" y="2226945"/>
            <a:ext cx="4194810" cy="3816985"/>
            <a:chOff x="12224" y="3507"/>
            <a:chExt cx="6606" cy="6011"/>
          </a:xfrm>
        </p:grpSpPr>
        <p:grpSp>
          <p:nvGrpSpPr>
            <p:cNvPr id="8" name="组合 7"/>
            <p:cNvGrpSpPr/>
            <p:nvPr/>
          </p:nvGrpSpPr>
          <p:grpSpPr>
            <a:xfrm>
              <a:off x="12224" y="5384"/>
              <a:ext cx="6434" cy="4135"/>
              <a:chOff x="12276" y="5551"/>
              <a:chExt cx="6360" cy="3675"/>
            </a:xfrm>
          </p:grpSpPr>
          <p:pic>
            <p:nvPicPr>
              <p:cNvPr id="100" name="图片 99"/>
              <p:cNvPicPr/>
              <p:nvPr/>
            </p:nvPicPr>
            <p:blipFill>
              <a:blip r:embed="rId3"/>
              <a:srcRect t="9296"/>
              <a:stretch>
                <a:fillRect/>
              </a:stretch>
            </p:blipFill>
            <p:spPr>
              <a:xfrm>
                <a:off x="12301" y="5551"/>
                <a:ext cx="6335" cy="3675"/>
              </a:xfrm>
              <a:prstGeom prst="rect">
                <a:avLst/>
              </a:prstGeom>
              <a:noFill/>
              <a:ln w="9525">
                <a:noFill/>
              </a:ln>
              <a:effectLst>
                <a:outerShdw blurRad="50800" dist="38100" dir="2700000" algn="tl" rotWithShape="0">
                  <a:prstClr val="black">
                    <a:alpha val="40000"/>
                  </a:prstClr>
                </a:outerShdw>
              </a:effectLst>
            </p:spPr>
          </p:pic>
          <p:sp>
            <p:nvSpPr>
              <p:cNvPr id="28" name="文本框 27"/>
              <p:cNvSpPr txBox="1"/>
              <p:nvPr/>
            </p:nvSpPr>
            <p:spPr>
              <a:xfrm>
                <a:off x="12276" y="8526"/>
                <a:ext cx="6335" cy="644"/>
              </a:xfrm>
              <a:prstGeom prst="rect">
                <a:avLst/>
              </a:prstGeom>
              <a:solidFill>
                <a:srgbClr val="F0F2F0">
                  <a:alpha val="54000"/>
                </a:srgbClr>
              </a:solidFill>
            </p:spPr>
            <p:txBody>
              <a:bodyPr wrap="square" rtlCol="0" anchor="t">
                <a:spAutoFit/>
              </a:bodyPr>
              <a:p>
                <a:pPr algn="ctr"/>
                <a:r>
                  <a:rPr lang="zh-CN" sz="2400" dirty="0">
                    <a:latin typeface="华文仿宋" panose="02010600040101010101" charset="-122"/>
                    <a:ea typeface="华文仿宋" panose="02010600040101010101" charset="-122"/>
                    <a:sym typeface="+mn-ea"/>
                  </a:rPr>
                  <a:t>◎河南安阳殷墟</a:t>
                </a:r>
                <a:endParaRPr lang="zh-CN" altLang="en-US" sz="2400" dirty="0">
                  <a:latin typeface="华文仿宋" panose="02010600040101010101" charset="-122"/>
                  <a:ea typeface="华文仿宋" panose="02010600040101010101" charset="-122"/>
                  <a:sym typeface="+mn-ea"/>
                </a:endParaRPr>
              </a:p>
            </p:txBody>
          </p:sp>
        </p:grpSp>
        <p:pic>
          <p:nvPicPr>
            <p:cNvPr id="10" name="图片 9"/>
            <p:cNvPicPr>
              <a:picLocks noChangeAspect="1"/>
            </p:cNvPicPr>
            <p:nvPr>
              <p:custDataLst>
                <p:tags r:id="rId4"/>
              </p:custDataLst>
            </p:nvPr>
          </p:nvPicPr>
          <p:blipFill>
            <a:blip r:embed="rId5"/>
            <a:stretch>
              <a:fillRect/>
            </a:stretch>
          </p:blipFill>
          <p:spPr>
            <a:xfrm>
              <a:off x="15652" y="3507"/>
              <a:ext cx="3178" cy="2177"/>
            </a:xfrm>
            <a:prstGeom prst="rect">
              <a:avLst/>
            </a:prstGeom>
          </p:spPr>
        </p:pic>
      </p:grpSp>
      <p:grpSp>
        <p:nvGrpSpPr>
          <p:cNvPr id="9" name="组合 8"/>
          <p:cNvGrpSpPr/>
          <p:nvPr/>
        </p:nvGrpSpPr>
        <p:grpSpPr>
          <a:xfrm>
            <a:off x="7934960" y="339090"/>
            <a:ext cx="4001135" cy="1158240"/>
            <a:chOff x="12038" y="424"/>
            <a:chExt cx="6301" cy="1824"/>
          </a:xfrm>
        </p:grpSpPr>
        <p:pic>
          <p:nvPicPr>
            <p:cNvPr id="101" name="图片 100"/>
            <p:cNvPicPr/>
            <p:nvPr/>
          </p:nvPicPr>
          <p:blipFill>
            <a:blip r:embed="rId6">
              <a:clrChange>
                <a:clrFrom>
                  <a:srgbClr val="FCFCFC">
                    <a:alpha val="100000"/>
                  </a:srgbClr>
                </a:clrFrom>
                <a:clrTo>
                  <a:srgbClr val="FCFCFC">
                    <a:alpha val="100000"/>
                    <a:alpha val="0"/>
                  </a:srgbClr>
                </a:clrTo>
              </a:clrChange>
            </a:blip>
            <a:srcRect t="13021" r="8825" b="64684"/>
            <a:stretch>
              <a:fillRect/>
            </a:stretch>
          </p:blipFill>
          <p:spPr>
            <a:xfrm>
              <a:off x="13266" y="940"/>
              <a:ext cx="5073" cy="1157"/>
            </a:xfrm>
            <a:prstGeom prst="rect">
              <a:avLst/>
            </a:prstGeom>
            <a:noFill/>
            <a:ln w="9525">
              <a:noFill/>
            </a:ln>
          </p:spPr>
        </p:pic>
        <p:pic>
          <p:nvPicPr>
            <p:cNvPr id="6" name="图片 5"/>
            <p:cNvPicPr>
              <a:picLocks noChangeAspect="1"/>
            </p:cNvPicPr>
            <p:nvPr/>
          </p:nvPicPr>
          <p:blipFill>
            <a:blip r:embed="rId7"/>
            <a:stretch>
              <a:fillRect/>
            </a:stretch>
          </p:blipFill>
          <p:spPr>
            <a:xfrm>
              <a:off x="12038" y="424"/>
              <a:ext cx="1702" cy="1824"/>
            </a:xfrm>
            <a:prstGeom prst="rect">
              <a:avLst/>
            </a:prstGeom>
          </p:spPr>
        </p:pic>
      </p:grpSp>
      <p:sp>
        <p:nvSpPr>
          <p:cNvPr id="11" name="文本框 10"/>
          <p:cNvSpPr txBox="1"/>
          <p:nvPr/>
        </p:nvSpPr>
        <p:spPr>
          <a:xfrm>
            <a:off x="150495" y="6200140"/>
            <a:ext cx="1204150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楷体" panose="02010609060101010101" charset="-122"/>
                <a:sym typeface="+mn-ea"/>
              </a:rPr>
              <a:t>二重证据法</a:t>
            </a:r>
            <a:r>
              <a:rPr lang="zh-CN" altLang="zh-CN" sz="2800" b="1"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楷体" panose="02010609060101010101" charset="-122"/>
                <a:sym typeface="+mn-ea"/>
              </a:rPr>
              <a:t>：地上之史料（史书记载）与地下之史料（出土文物）相互验证</a:t>
            </a:r>
            <a:endParaRPr lang="zh-CN" altLang="zh-CN" sz="2800" b="1"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楷体" panose="02010609060101010101" charset="-122"/>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1" grpId="0" animBg="1"/>
      <p:bldP spid="1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（一）商朝历史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943475"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1600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379095" y="1416050"/>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、政治制度：</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150495" y="1840865"/>
            <a:ext cx="3013075" cy="1641475"/>
          </a:xfrm>
          <a:prstGeom prst="rect">
            <a:avLst/>
          </a:prstGeom>
          <a:noFill/>
        </p:spPr>
        <p:txBody>
          <a:bodyPr wrap="squar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）最高统治者：</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endParaRPr>
          </a:p>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）中央机构：</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endParaRPr>
          </a:p>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）地方行政：</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8" name="文本框 7"/>
          <p:cNvSpPr txBox="1"/>
          <p:nvPr/>
        </p:nvSpPr>
        <p:spPr>
          <a:xfrm>
            <a:off x="3075940" y="1938020"/>
            <a:ext cx="9465310" cy="521970"/>
          </a:xfrm>
          <a:prstGeom prst="rect">
            <a:avLst/>
          </a:prstGeom>
          <a:noFill/>
        </p:spPr>
        <p:txBody>
          <a:bodyPr wrap="square" rtlCol="0" anchor="t">
            <a:spAutoFit/>
          </a:bodyPr>
          <a:p>
            <a:pPr>
              <a:lnSpc>
                <a:spcPct val="100000"/>
              </a:lnSpc>
              <a:defRPr/>
            </a:pPr>
            <a:r>
              <a:rPr lang="zh-CN" altLang="en-US" sz="2800">
                <a:latin typeface="华文中宋" panose="02010600040101010101" charset="-122"/>
                <a:ea typeface="华文中宋" panose="02010600040101010101" charset="-122"/>
                <a:cs typeface="华文中宋" panose="02010600040101010101" charset="-122"/>
                <a:sym typeface="+mn-ea"/>
              </a:rPr>
              <a:t>商王，</a:t>
            </a:r>
            <a:r>
              <a:rPr lang="zh-CN" altLang="en-US" sz="2800">
                <a:latin typeface="华文中宋" panose="02010600040101010101" charset="-122"/>
                <a:ea typeface="华文中宋" panose="02010600040101010101" charset="-122"/>
                <a:sym typeface="+mn-ea"/>
              </a:rPr>
              <a:t>实行王位世袭制，</a:t>
            </a:r>
            <a:r>
              <a:rPr lang="zh-CN" altLang="en-US" sz="2800">
                <a:solidFill>
                  <a:srgbClr val="C00000"/>
                </a:solidFill>
                <a:latin typeface="华文中宋" panose="02010600040101010101" charset="-122"/>
                <a:ea typeface="华文中宋" panose="02010600040101010101" charset="-122"/>
                <a:sym typeface="+mn-ea"/>
              </a:rPr>
              <a:t>父死子继</a:t>
            </a:r>
            <a:r>
              <a:rPr lang="zh-CN" altLang="en-US" sz="2800">
                <a:latin typeface="华文中宋" panose="02010600040101010101" charset="-122"/>
                <a:ea typeface="华文中宋" panose="02010600040101010101" charset="-122"/>
                <a:sym typeface="+mn-ea"/>
              </a:rPr>
              <a:t>和</a:t>
            </a:r>
            <a:r>
              <a:rPr lang="zh-CN" altLang="en-US" sz="2800">
                <a:solidFill>
                  <a:srgbClr val="C00000"/>
                </a:solidFill>
                <a:latin typeface="华文中宋" panose="02010600040101010101" charset="-122"/>
                <a:ea typeface="华文中宋" panose="02010600040101010101" charset="-122"/>
                <a:sym typeface="+mn-ea"/>
              </a:rPr>
              <a:t>兄终弟及</a:t>
            </a:r>
            <a:r>
              <a:rPr lang="zh-CN" altLang="en-US" sz="2800">
                <a:latin typeface="华文中宋" panose="02010600040101010101" charset="-122"/>
                <a:ea typeface="华文中宋" panose="02010600040101010101" charset="-122"/>
                <a:sym typeface="+mn-ea"/>
              </a:rPr>
              <a:t>两种形式。</a:t>
            </a:r>
            <a:endParaRPr lang="zh-CN" altLang="en-US" sz="2800">
              <a:latin typeface="华文中宋" panose="02010600040101010101" charset="-122"/>
              <a:ea typeface="华文中宋" panose="02010600040101010101" charset="-122"/>
              <a:sym typeface="+mn-ea"/>
            </a:endParaRPr>
          </a:p>
        </p:txBody>
      </p:sp>
      <p:sp>
        <p:nvSpPr>
          <p:cNvPr id="9" name="文本框 8"/>
          <p:cNvSpPr txBox="1"/>
          <p:nvPr/>
        </p:nvSpPr>
        <p:spPr>
          <a:xfrm>
            <a:off x="2839085" y="2459990"/>
            <a:ext cx="6096000" cy="521970"/>
          </a:xfrm>
          <a:prstGeom prst="rect">
            <a:avLst/>
          </a:prstGeom>
          <a:noFill/>
        </p:spPr>
        <p:txBody>
          <a:bodyPr wrap="square" rtlCol="0" anchor="t">
            <a:spAutoFit/>
          </a:bodyPr>
          <a:p>
            <a:pPr>
              <a:lnSpc>
                <a:spcPct val="100000"/>
              </a:lnSpc>
              <a:defRPr/>
            </a:pPr>
            <a:r>
              <a:rPr lang="zh-CN" altLang="en-US" sz="2800">
                <a:latin typeface="华文中宋" panose="02010600040101010101" charset="-122"/>
                <a:ea typeface="华文中宋" panose="02010600040101010101" charset="-122"/>
                <a:sym typeface="+mn-ea"/>
              </a:rPr>
              <a:t>商王之下设有尹及各类事务官</a:t>
            </a:r>
            <a:endParaRPr lang="zh-CN" altLang="en-US" sz="2800">
              <a:latin typeface="华文中宋" panose="02010600040101010101" charset="-122"/>
              <a:ea typeface="华文中宋" panose="02010600040101010101" charset="-122"/>
              <a:sym typeface="+mn-ea"/>
            </a:endParaRPr>
          </a:p>
        </p:txBody>
      </p:sp>
      <p:sp>
        <p:nvSpPr>
          <p:cNvPr id="10" name="文本框 9"/>
          <p:cNvSpPr txBox="1"/>
          <p:nvPr/>
        </p:nvSpPr>
        <p:spPr>
          <a:xfrm>
            <a:off x="2839085" y="2970530"/>
            <a:ext cx="4296410"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sym typeface="+mn-ea"/>
              </a:rPr>
              <a:t>国家管理实行</a:t>
            </a:r>
            <a:r>
              <a:rPr lang="zh-CN" altLang="en-US" sz="2800">
                <a:solidFill>
                  <a:srgbClr val="C00000"/>
                </a:solidFill>
                <a:latin typeface="华文中宋" panose="02010600040101010101" charset="-122"/>
                <a:ea typeface="华文中宋" panose="02010600040101010101" charset="-122"/>
                <a:sym typeface="+mn-ea"/>
              </a:rPr>
              <a:t>内外服制</a:t>
            </a:r>
            <a:r>
              <a:rPr lang="zh-CN" altLang="en-US" sz="2800">
                <a:latin typeface="华文中宋" panose="02010600040101010101" charset="-122"/>
                <a:ea typeface="华文中宋" panose="02010600040101010101" charset="-122"/>
                <a:sym typeface="+mn-ea"/>
              </a:rPr>
              <a:t>。</a:t>
            </a:r>
            <a:endParaRPr lang="zh-CN" altLang="en-US" sz="2800">
              <a:latin typeface="华文中宋" panose="02010600040101010101" charset="-122"/>
              <a:ea typeface="华文中宋" panose="02010600040101010101" charset="-122"/>
              <a:sym typeface="+mn-ea"/>
            </a:endParaRPr>
          </a:p>
        </p:txBody>
      </p:sp>
      <p:pic>
        <p:nvPicPr>
          <p:cNvPr id="11" name="Picture 2" descr="C:\Users\lixf\Desktop\图片1.jpg"/>
          <p:cNvPicPr>
            <a:picLocks noChangeAspect="1" noChangeArrowheads="1"/>
          </p:cNvPicPr>
          <p:nvPr>
            <p:custDataLst>
              <p:tags r:id="rId3"/>
            </p:custDataLst>
          </p:nvPr>
        </p:nvPicPr>
        <p:blipFill>
          <a:blip r:embed="rId4"/>
          <a:stretch>
            <a:fillRect/>
          </a:stretch>
        </p:blipFill>
        <p:spPr bwMode="auto">
          <a:xfrm>
            <a:off x="6694170" y="3482340"/>
            <a:ext cx="5186680" cy="3053080"/>
          </a:xfrm>
          <a:prstGeom prst="rect">
            <a:avLst/>
          </a:prstGeom>
          <a:ln w="38100" cap="sq">
            <a:no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椭圆 17"/>
          <p:cNvSpPr/>
          <p:nvPr>
            <p:custDataLst>
              <p:tags r:id="rId5"/>
            </p:custDataLst>
          </p:nvPr>
        </p:nvSpPr>
        <p:spPr>
          <a:xfrm>
            <a:off x="9327515" y="4126230"/>
            <a:ext cx="1136015" cy="883285"/>
          </a:xfrm>
          <a:prstGeom prst="ellipse">
            <a:avLst/>
          </a:prstGeom>
          <a:noFill/>
          <a:ln w="57150" cmpd="sng">
            <a:solidFill>
              <a:srgbClr val="C00000"/>
            </a:solidFill>
            <a:prstDash val="solid"/>
          </a:ln>
        </p:spPr>
        <p:txBody>
          <a:bodyPr wrap="square" rtlCol="0" anchor="ctr">
            <a:noAutofit/>
          </a:bodyPr>
          <a:p>
            <a:pPr algn="l">
              <a:lnSpc>
                <a:spcPct val="120000"/>
              </a:lnSpc>
            </a:pPr>
            <a:endParaRPr lang="zh-CN" altLang="en-US" sz="3000"/>
          </a:p>
        </p:txBody>
      </p:sp>
      <p:sp>
        <p:nvSpPr>
          <p:cNvPr id="20" name="线形标注 1 19"/>
          <p:cNvSpPr/>
          <p:nvPr/>
        </p:nvSpPr>
        <p:spPr>
          <a:xfrm>
            <a:off x="10463530" y="3729990"/>
            <a:ext cx="1064260" cy="396240"/>
          </a:xfrm>
          <a:prstGeom prst="borderCallout1">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latin typeface="华文中宋" panose="02010600040101010101" charset="-122"/>
                <a:ea typeface="华文中宋" panose="02010600040101010101" charset="-122"/>
              </a:rPr>
              <a:t>内服</a:t>
            </a:r>
            <a:endParaRPr lang="zh-CN" altLang="en-US" sz="2800">
              <a:latin typeface="华文中宋" panose="02010600040101010101" charset="-122"/>
              <a:ea typeface="华文中宋" panose="02010600040101010101" charset="-122"/>
            </a:endParaRPr>
          </a:p>
        </p:txBody>
      </p:sp>
      <p:sp>
        <p:nvSpPr>
          <p:cNvPr id="21" name="线形标注 1 20"/>
          <p:cNvSpPr/>
          <p:nvPr/>
        </p:nvSpPr>
        <p:spPr>
          <a:xfrm>
            <a:off x="9327515" y="5793740"/>
            <a:ext cx="1064260" cy="396240"/>
          </a:xfrm>
          <a:prstGeom prst="borderCallout1">
            <a:avLst>
              <a:gd name="adj1" fmla="val 18750"/>
              <a:gd name="adj2" fmla="val -8333"/>
              <a:gd name="adj3" fmla="val -153205"/>
              <a:gd name="adj4" fmla="val 47315"/>
            </a:avLst>
          </a:prstGeom>
          <a:solidFill>
            <a:srgbClr val="C00000"/>
          </a:solidFill>
          <a:ln>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latin typeface="华文中宋" panose="02010600040101010101" charset="-122"/>
                <a:ea typeface="华文中宋" panose="02010600040101010101" charset="-122"/>
              </a:rPr>
              <a:t>外服</a:t>
            </a:r>
            <a:endParaRPr lang="zh-CN" altLang="en-US" sz="2800">
              <a:latin typeface="华文中宋" panose="02010600040101010101" charset="-122"/>
              <a:ea typeface="华文中宋" panose="02010600040101010101" charset="-122"/>
            </a:endParaRPr>
          </a:p>
        </p:txBody>
      </p:sp>
      <p:sp>
        <p:nvSpPr>
          <p:cNvPr id="22" name="文本框 21"/>
          <p:cNvSpPr txBox="1"/>
          <p:nvPr/>
        </p:nvSpPr>
        <p:spPr>
          <a:xfrm>
            <a:off x="379095" y="3428365"/>
            <a:ext cx="6096000" cy="607695"/>
          </a:xfrm>
          <a:prstGeom prst="rect">
            <a:avLst/>
          </a:prstGeom>
          <a:noFill/>
        </p:spPr>
        <p:txBody>
          <a:bodyPr wrap="square" rtlCol="0" anchor="t">
            <a:spAutoFit/>
          </a:bodyPr>
          <a:p>
            <a:pPr indent="0">
              <a:lnSpc>
                <a:spcPct val="120000"/>
              </a:lnSpc>
              <a:buFont typeface="+mj-ea"/>
              <a:buNone/>
            </a:pP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①内服：</a:t>
            </a:r>
            <a:r>
              <a:rPr lang="zh-CN" altLang="en-US" sz="2800">
                <a:latin typeface="华文中宋" panose="02010600040101010101" charset="-122"/>
                <a:ea typeface="华文中宋" panose="02010600040101010101" charset="-122"/>
                <a:cs typeface="华文中宋" panose="02010600040101010101" charset="-122"/>
                <a:sym typeface="+mn-ea"/>
              </a:rPr>
              <a:t>商王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直接控制</a:t>
            </a:r>
            <a:r>
              <a:rPr lang="zh-CN" altLang="en-US" sz="2800">
                <a:latin typeface="华文中宋" panose="02010600040101010101" charset="-122"/>
                <a:ea typeface="华文中宋" panose="02010600040101010101" charset="-122"/>
                <a:cs typeface="华文中宋" panose="02010600040101010101" charset="-122"/>
                <a:sym typeface="+mn-ea"/>
              </a:rPr>
              <a:t>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王畿地区</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3" name="文本框 22"/>
          <p:cNvSpPr txBox="1"/>
          <p:nvPr/>
        </p:nvSpPr>
        <p:spPr>
          <a:xfrm>
            <a:off x="379095" y="4025900"/>
            <a:ext cx="6096000" cy="521970"/>
          </a:xfrm>
          <a:prstGeom prst="rect">
            <a:avLst/>
          </a:prstGeom>
          <a:noFill/>
        </p:spPr>
        <p:txBody>
          <a:bodyPr wrap="square" rtlCol="0" anchor="t">
            <a:spAutoFit/>
          </a:bodyPr>
          <a:p>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②外服：</a:t>
            </a:r>
            <a:r>
              <a:rPr lang="zh-CN" altLang="en-US" sz="2800">
                <a:latin typeface="华文中宋" panose="02010600040101010101" charset="-122"/>
                <a:ea typeface="华文中宋" panose="02010600040101010101" charset="-122"/>
                <a:cs typeface="华文中宋" panose="02010600040101010101" charset="-122"/>
                <a:sym typeface="+mn-ea"/>
              </a:rPr>
              <a:t>商王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间接控制</a:t>
            </a:r>
            <a:r>
              <a:rPr lang="zh-CN" altLang="en-US" sz="2800">
                <a:latin typeface="华文中宋" panose="02010600040101010101" charset="-122"/>
                <a:ea typeface="华文中宋" panose="02010600040101010101" charset="-122"/>
                <a:cs typeface="华文中宋" panose="02010600040101010101" charset="-122"/>
                <a:sym typeface="+mn-ea"/>
              </a:rPr>
              <a:t>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方国和部族</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pic>
        <p:nvPicPr>
          <p:cNvPr id="30" name="图片 29"/>
          <p:cNvPicPr>
            <a:picLocks noChangeAspect="1"/>
          </p:cNvPicPr>
          <p:nvPr/>
        </p:nvPicPr>
        <p:blipFill>
          <a:blip r:embed="rId6"/>
          <a:stretch>
            <a:fillRect/>
          </a:stretch>
        </p:blipFill>
        <p:spPr>
          <a:xfrm>
            <a:off x="6694170" y="3481070"/>
            <a:ext cx="5186680" cy="3131185"/>
          </a:xfrm>
          <a:prstGeom prst="rect">
            <a:avLst/>
          </a:prstGeom>
          <a:solidFill>
            <a:schemeClr val="accent5">
              <a:lumMod val="20000"/>
              <a:lumOff val="80000"/>
            </a:schemeClr>
          </a:solidFill>
          <a:ln w="12700" cmpd="sng">
            <a:noFill/>
            <a:prstDash val="solid"/>
          </a:ln>
        </p:spPr>
      </p:pic>
      <p:sp>
        <p:nvSpPr>
          <p:cNvPr id="16" name="文本框 15"/>
          <p:cNvSpPr txBox="1"/>
          <p:nvPr/>
        </p:nvSpPr>
        <p:spPr>
          <a:xfrm>
            <a:off x="6694170" y="2981960"/>
            <a:ext cx="5563235" cy="499745"/>
          </a:xfrm>
          <a:prstGeom prst="rect">
            <a:avLst/>
          </a:prstGeom>
          <a:solidFill>
            <a:srgbClr val="C00000"/>
          </a:solidFill>
          <a:effectLst>
            <a:outerShdw blurRad="50800" dist="38100" dir="2700000" algn="tl" rotWithShape="0">
              <a:prstClr val="black">
                <a:alpha val="40000"/>
              </a:prstClr>
            </a:outerShdw>
          </a:effectLst>
        </p:spPr>
        <p:txBody>
          <a:bodyPr wrap="square" rtlCol="0" anchor="t">
            <a:noAutofit/>
          </a:bodyPr>
          <a:p>
            <a:pPr indent="0" fontAlgn="auto">
              <a:lnSpc>
                <a:spcPct val="100000"/>
              </a:lnSpc>
              <a:buFont typeface="Arial" panose="020B0604020202020204" pitchFamily="34" charset="0"/>
              <a:buNone/>
            </a:pPr>
            <a:r>
              <a:rPr lang="zh-CN" altLang="en-US" sz="2800" b="1" dirty="0">
                <a:solidFill>
                  <a:schemeClr val="bg1"/>
                </a:solidFill>
                <a:latin typeface="华文中宋" panose="02010600040101010101" charset="-122"/>
                <a:ea typeface="华文中宋" panose="02010600040101010101" charset="-122"/>
                <a:cs typeface="华文中宋" panose="02010600040101010101" charset="-122"/>
                <a:sym typeface="+mn-ea"/>
              </a:rPr>
              <a:t>特点：直接控制与间接控制相结合 </a:t>
            </a:r>
            <a:endParaRPr lang="zh-CN" altLang="en-US" sz="2800" b="1" dirty="0">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
        <p:nvSpPr>
          <p:cNvPr id="13" name="文本框 12"/>
          <p:cNvSpPr txBox="1"/>
          <p:nvPr/>
        </p:nvSpPr>
        <p:spPr>
          <a:xfrm>
            <a:off x="379095" y="4622165"/>
            <a:ext cx="6238240" cy="1814830"/>
          </a:xfrm>
          <a:prstGeom prst="rect">
            <a:avLst/>
          </a:prstGeom>
          <a:noFill/>
          <a:ln w="12700" cmpd="sng">
            <a:solidFill>
              <a:srgbClr val="6E7E70"/>
            </a:solidFill>
            <a:prstDash val="solid"/>
          </a:ln>
        </p:spPr>
        <p:txBody>
          <a:bodyPr wrap="square" rtlCol="0" anchor="t">
            <a:spAutoFit/>
          </a:bodyPr>
          <a:p>
            <a:pPr>
              <a:lnSpc>
                <a:spcPct val="100000"/>
              </a:lnSpc>
            </a:pPr>
            <a:r>
              <a:rPr lang="zh-CN" altLang="zh-CN" sz="2800" dirty="0">
                <a:latin typeface="楷体" panose="02010609060101010101" charset="-122"/>
                <a:ea typeface="楷体" panose="02010609060101010101" charset="-122"/>
                <a:cs typeface="楷体" panose="02010609060101010101" charset="-122"/>
                <a:sym typeface="+mn-ea"/>
              </a:rPr>
              <a:t>材料：外服之地只是间接地受商统治，隶属关系并</a:t>
            </a:r>
            <a:r>
              <a:rPr lang="zh-CN" altLang="zh-CN" sz="2800" dirty="0">
                <a:solidFill>
                  <a:srgbClr val="C00000"/>
                </a:solidFill>
                <a:latin typeface="楷体" panose="02010609060101010101" charset="-122"/>
                <a:ea typeface="楷体" panose="02010609060101010101" charset="-122"/>
                <a:cs typeface="楷体" panose="02010609060101010101" charset="-122"/>
                <a:sym typeface="+mn-ea"/>
              </a:rPr>
              <a:t>不稳固</a:t>
            </a:r>
            <a:r>
              <a:rPr lang="zh-CN" altLang="zh-CN" sz="2800" dirty="0">
                <a:latin typeface="楷体" panose="02010609060101010101" charset="-122"/>
                <a:ea typeface="楷体" panose="02010609060101010101" charset="-122"/>
                <a:cs typeface="楷体" panose="02010609060101010101" charset="-122"/>
                <a:sym typeface="+mn-ea"/>
              </a:rPr>
              <a:t>，往往视商之国力盛衰而定。</a:t>
            </a:r>
            <a:endParaRPr lang="zh-CN" altLang="zh-CN" sz="2800" dirty="0">
              <a:latin typeface="楷体" panose="02010609060101010101" charset="-122"/>
              <a:ea typeface="楷体" panose="02010609060101010101" charset="-122"/>
              <a:cs typeface="楷体" panose="02010609060101010101" charset="-122"/>
              <a:sym typeface="+mn-ea"/>
            </a:endParaRPr>
          </a:p>
          <a:p>
            <a:pPr>
              <a:lnSpc>
                <a:spcPct val="100000"/>
              </a:lnSpc>
            </a:pPr>
            <a:r>
              <a:rPr lang="en-US" altLang="zh-CN" sz="2800" dirty="0">
                <a:latin typeface="楷体" panose="02010609060101010101" charset="-122"/>
                <a:ea typeface="楷体" panose="02010609060101010101" charset="-122"/>
                <a:cs typeface="楷体" panose="02010609060101010101" charset="-122"/>
                <a:sym typeface="+mn-ea"/>
              </a:rPr>
              <a:t>           ——</a:t>
            </a:r>
            <a:r>
              <a:rPr lang="zh-CN" altLang="en-US" sz="2800" dirty="0">
                <a:latin typeface="楷体" panose="02010609060101010101" charset="-122"/>
                <a:ea typeface="楷体" panose="02010609060101010101" charset="-122"/>
                <a:cs typeface="楷体" panose="02010609060101010101" charset="-122"/>
                <a:sym typeface="+mn-ea"/>
              </a:rPr>
              <a:t>张帆</a:t>
            </a:r>
            <a:r>
              <a:rPr lang="zh-CN" altLang="zh-CN" sz="2800" dirty="0">
                <a:latin typeface="楷体" panose="02010609060101010101" charset="-122"/>
                <a:ea typeface="楷体" panose="02010609060101010101" charset="-122"/>
                <a:cs typeface="楷体" panose="02010609060101010101" charset="-122"/>
                <a:sym typeface="+mn-ea"/>
              </a:rPr>
              <a:t>《中国古代简史》</a:t>
            </a:r>
            <a:endParaRPr lang="en-US" altLang="zh-CN" sz="2800" b="1" dirty="0">
              <a:latin typeface="楷体" panose="02010609060101010101" charset="-122"/>
              <a:ea typeface="楷体" panose="02010609060101010101" charset="-122"/>
              <a:sym typeface="+mn-ea"/>
            </a:endParaRPr>
          </a:p>
        </p:txBody>
      </p:sp>
      <p:sp>
        <p:nvSpPr>
          <p:cNvPr id="14" name="文本框 13"/>
          <p:cNvSpPr txBox="1"/>
          <p:nvPr/>
        </p:nvSpPr>
        <p:spPr>
          <a:xfrm>
            <a:off x="379095" y="4566920"/>
            <a:ext cx="6238875" cy="1920875"/>
          </a:xfrm>
          <a:prstGeom prst="rect">
            <a:avLst/>
          </a:prstGeom>
          <a:solidFill>
            <a:schemeClr val="bg1"/>
          </a:solidFill>
          <a:ln w="22225" cmpd="sng">
            <a:solidFill>
              <a:srgbClr val="C00000"/>
            </a:solidFill>
            <a:prstDash val="solid"/>
          </a:ln>
        </p:spPr>
        <p:txBody>
          <a:bodyPr wrap="square" rtlCol="0" anchor="t">
            <a:noAutofit/>
          </a:bodyPr>
          <a:p>
            <a:pPr indent="0" fontAlgn="auto">
              <a:lnSpc>
                <a:spcPct val="110000"/>
              </a:lnSpc>
              <a:buFont typeface="Arial" panose="020B0604020202020204" pitchFamily="34" charset="0"/>
              <a:buNone/>
            </a:pPr>
            <a:r>
              <a:rPr lang="zh-CN" altLang="en-US" sz="2800" dirty="0">
                <a:solidFill>
                  <a:schemeClr val="tx1"/>
                </a:solidFill>
                <a:latin typeface="华文中宋" panose="02010600040101010101" charset="-122"/>
                <a:ea typeface="华文中宋" panose="02010600040101010101" charset="-122"/>
                <a:cs typeface="华文中宋" panose="02010600040101010101" charset="-122"/>
                <a:sym typeface="+mn-ea"/>
              </a:rPr>
              <a:t>内外服关系：</a:t>
            </a:r>
            <a:endParaRPr lang="zh-CN" altLang="en-US" sz="2800" dirty="0">
              <a:solidFill>
                <a:schemeClr val="tx1"/>
              </a:solidFill>
              <a:latin typeface="华文中宋" panose="02010600040101010101" charset="-122"/>
              <a:ea typeface="华文中宋" panose="02010600040101010101" charset="-122"/>
              <a:cs typeface="华文中宋" panose="02010600040101010101" charset="-122"/>
              <a:sym typeface="+mn-ea"/>
            </a:endParaRPr>
          </a:p>
          <a:p>
            <a:pPr indent="0" fontAlgn="auto">
              <a:lnSpc>
                <a:spcPct val="110000"/>
              </a:lnSpc>
              <a:buFont typeface="Arial" panose="020B0604020202020204" pitchFamily="34" charset="0"/>
              <a:buNone/>
            </a:pPr>
            <a:r>
              <a:rPr lang="en-US" altLang="zh-CN" sz="2800" dirty="0">
                <a:solidFill>
                  <a:schemeClr val="tx1"/>
                </a:solidFill>
                <a:latin typeface="华文中宋" panose="02010600040101010101" charset="-122"/>
                <a:ea typeface="华文中宋" panose="02010600040101010101" charset="-122"/>
                <a:cs typeface="华文中宋" panose="02010600040101010101" charset="-122"/>
                <a:sym typeface="+mn-ea"/>
              </a:rPr>
              <a:t>A</a:t>
            </a:r>
            <a:r>
              <a:rPr lang="zh-CN" altLang="en-US" sz="2800" dirty="0">
                <a:solidFill>
                  <a:schemeClr val="tx1"/>
                </a:solidFill>
                <a:latin typeface="华文中宋" panose="02010600040101010101" charset="-122"/>
                <a:ea typeface="华文中宋" panose="02010600040101010101" charset="-122"/>
                <a:cs typeface="华文中宋" panose="02010600040101010101" charset="-122"/>
                <a:sym typeface="+mn-ea"/>
              </a:rPr>
              <a:t>、存在一种松散的联盟关系 。</a:t>
            </a:r>
            <a:endParaRPr lang="zh-CN" altLang="en-US" sz="2800" dirty="0">
              <a:solidFill>
                <a:schemeClr val="tx1"/>
              </a:solidFill>
              <a:latin typeface="华文中宋" panose="02010600040101010101" charset="-122"/>
              <a:ea typeface="华文中宋" panose="02010600040101010101" charset="-122"/>
              <a:cs typeface="华文中宋" panose="02010600040101010101" charset="-122"/>
              <a:sym typeface="+mn-ea"/>
            </a:endParaRPr>
          </a:p>
          <a:p>
            <a:pPr fontAlgn="auto">
              <a:lnSpc>
                <a:spcPct val="110000"/>
              </a:lnSpc>
            </a:pPr>
            <a:r>
              <a:rPr lang="en-US" altLang="zh-CN" sz="2800" dirty="0">
                <a:solidFill>
                  <a:schemeClr val="tx1"/>
                </a:solidFill>
                <a:latin typeface="华文中宋" panose="02010600040101010101" charset="-122"/>
                <a:ea typeface="华文中宋" panose="02010600040101010101" charset="-122"/>
                <a:cs typeface="华文中宋" panose="02010600040101010101" charset="-122"/>
                <a:sym typeface="+mn-ea"/>
              </a:rPr>
              <a:t>B</a:t>
            </a:r>
            <a:r>
              <a:rPr lang="zh-CN" altLang="en-US" sz="2800" dirty="0">
                <a:solidFill>
                  <a:schemeClr val="tx1"/>
                </a:solidFill>
                <a:latin typeface="华文中宋" panose="02010600040101010101" charset="-122"/>
                <a:ea typeface="华文中宋" panose="02010600040101010101" charset="-122"/>
                <a:cs typeface="华文中宋" panose="02010600040101010101" charset="-122"/>
                <a:sym typeface="+mn-ea"/>
              </a:rPr>
              <a:t>、商王是方国联盟的共主。 </a:t>
            </a:r>
            <a:endParaRPr lang="zh-CN" altLang="en-US" sz="2800" dirty="0">
              <a:solidFill>
                <a:schemeClr val="tx1"/>
              </a:solidFill>
              <a:latin typeface="华文中宋" panose="02010600040101010101" charset="-122"/>
              <a:ea typeface="华文中宋" panose="02010600040101010101" charset="-122"/>
              <a:cs typeface="华文中宋" panose="02010600040101010101" charset="-122"/>
              <a:sym typeface="+mn-ea"/>
            </a:endParaRPr>
          </a:p>
          <a:p>
            <a:pPr fontAlgn="auto">
              <a:lnSpc>
                <a:spcPct val="110000"/>
              </a:lnSpc>
            </a:pPr>
            <a:r>
              <a:rPr lang="en-US" altLang="zh-CN" sz="2800" dirty="0">
                <a:solidFill>
                  <a:schemeClr val="tx1"/>
                </a:solidFill>
                <a:latin typeface="华文中宋" panose="02010600040101010101" charset="-122"/>
                <a:ea typeface="华文中宋" panose="02010600040101010101" charset="-122"/>
                <a:cs typeface="华文中宋" panose="02010600040101010101" charset="-122"/>
                <a:sym typeface="+mn-ea"/>
              </a:rPr>
              <a:t>C</a:t>
            </a:r>
            <a:r>
              <a:rPr lang="zh-CN" altLang="en-US" sz="2800" dirty="0">
                <a:solidFill>
                  <a:schemeClr val="tx1"/>
                </a:solidFill>
                <a:latin typeface="华文中宋" panose="02010600040101010101" charset="-122"/>
                <a:ea typeface="华文中宋" panose="02010600040101010101" charset="-122"/>
                <a:cs typeface="华文中宋" panose="02010600040101010101" charset="-122"/>
                <a:sym typeface="+mn-ea"/>
              </a:rPr>
              <a:t>、方国的向背影响商朝的兴衰 。</a:t>
            </a:r>
            <a:endParaRPr lang="zh-CN" altLang="en-US" sz="2800" dirty="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17" name="文本框 16"/>
          <p:cNvSpPr txBox="1"/>
          <p:nvPr/>
        </p:nvSpPr>
        <p:spPr>
          <a:xfrm>
            <a:off x="2430145" y="4580255"/>
            <a:ext cx="3512185" cy="521970"/>
          </a:xfrm>
          <a:prstGeom prst="rect">
            <a:avLst/>
          </a:prstGeom>
          <a:noFill/>
        </p:spPr>
        <p:txBody>
          <a:bodyPr wrap="square" rtlCol="0" anchor="t">
            <a:spAutoFit/>
          </a:bodyPr>
          <a:p>
            <a:r>
              <a:rPr lang="zh-CN" altLang="en-US" sz="2800" b="1" dirty="0">
                <a:solidFill>
                  <a:srgbClr val="C00000"/>
                </a:solidFill>
                <a:latin typeface="华文中宋" panose="02010600040101010101" charset="-122"/>
                <a:ea typeface="华文中宋" panose="02010600040101010101" charset="-122"/>
                <a:cs typeface="华文中宋" panose="02010600040101010101" charset="-122"/>
                <a:sym typeface="+mn-ea"/>
              </a:rPr>
              <a:t>（松散性、独立性） </a:t>
            </a:r>
            <a:endParaRPr lang="zh-CN" altLang="en-US" sz="2800" b="1" dirty="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6" grpId="0"/>
      <p:bldP spid="6" grpId="1"/>
      <p:bldP spid="7" grpId="0"/>
      <p:bldP spid="7" grpId="1"/>
      <p:bldP spid="8" grpId="0"/>
      <p:bldP spid="8" grpId="1"/>
      <p:bldP spid="9" grpId="0"/>
      <p:bldP spid="9" grpId="1"/>
      <p:bldP spid="10" grpId="0"/>
      <p:bldP spid="10" grpId="1"/>
      <p:bldP spid="22" grpId="0"/>
      <p:bldP spid="22" grpId="1"/>
      <p:bldP spid="20" grpId="0" animBg="1"/>
      <p:bldP spid="20" grpId="1" animBg="1"/>
      <p:bldP spid="23" grpId="0"/>
      <p:bldP spid="23" grpId="1"/>
      <p:bldP spid="21" grpId="0" animBg="1"/>
      <p:bldP spid="21" grpId="1" animBg="1"/>
      <p:bldP spid="16" grpId="0" animBg="1"/>
      <p:bldP spid="16" grpId="1" animBg="1"/>
      <p:bldP spid="13" grpId="0" animBg="1"/>
      <p:bldP spid="13" grpId="1" animBg="1"/>
      <p:bldP spid="14" grpId="0" animBg="1"/>
      <p:bldP spid="14" grpId="1" animBg="1"/>
      <p:bldP spid="17" grpId="0"/>
      <p:bldP spid="17" grpId="1"/>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（一）商朝历史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943475"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1600</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379095" y="1416050"/>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、政治制度：</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150495" y="1840865"/>
            <a:ext cx="3013075" cy="1641475"/>
          </a:xfrm>
          <a:prstGeom prst="rect">
            <a:avLst/>
          </a:prstGeom>
          <a:noFill/>
        </p:spPr>
        <p:txBody>
          <a:bodyPr wrap="squar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）最高统治者：</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endParaRPr>
          </a:p>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）中央机构：</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endParaRPr>
          </a:p>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）地方行政：</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8" name="文本框 7"/>
          <p:cNvSpPr txBox="1"/>
          <p:nvPr/>
        </p:nvSpPr>
        <p:spPr>
          <a:xfrm>
            <a:off x="3075940" y="1938020"/>
            <a:ext cx="9465310" cy="521970"/>
          </a:xfrm>
          <a:prstGeom prst="rect">
            <a:avLst/>
          </a:prstGeom>
          <a:noFill/>
        </p:spPr>
        <p:txBody>
          <a:bodyPr wrap="square" rtlCol="0" anchor="t">
            <a:spAutoFit/>
          </a:bodyPr>
          <a:p>
            <a:pPr>
              <a:lnSpc>
                <a:spcPct val="100000"/>
              </a:lnSpc>
              <a:defRPr/>
            </a:pPr>
            <a:r>
              <a:rPr lang="zh-CN" altLang="en-US" sz="2800">
                <a:latin typeface="华文中宋" panose="02010600040101010101" charset="-122"/>
                <a:ea typeface="华文中宋" panose="02010600040101010101" charset="-122"/>
                <a:cs typeface="华文中宋" panose="02010600040101010101" charset="-122"/>
                <a:sym typeface="+mn-ea"/>
              </a:rPr>
              <a:t>商王，</a:t>
            </a:r>
            <a:r>
              <a:rPr lang="zh-CN" altLang="en-US" sz="2800">
                <a:latin typeface="华文中宋" panose="02010600040101010101" charset="-122"/>
                <a:ea typeface="华文中宋" panose="02010600040101010101" charset="-122"/>
                <a:sym typeface="+mn-ea"/>
              </a:rPr>
              <a:t>实行王位世袭制，</a:t>
            </a:r>
            <a:r>
              <a:rPr lang="zh-CN" altLang="en-US" sz="2800">
                <a:solidFill>
                  <a:srgbClr val="C00000"/>
                </a:solidFill>
                <a:latin typeface="华文中宋" panose="02010600040101010101" charset="-122"/>
                <a:ea typeface="华文中宋" panose="02010600040101010101" charset="-122"/>
                <a:sym typeface="+mn-ea"/>
              </a:rPr>
              <a:t>父死子继</a:t>
            </a:r>
            <a:r>
              <a:rPr lang="zh-CN" altLang="en-US" sz="2800">
                <a:latin typeface="华文中宋" panose="02010600040101010101" charset="-122"/>
                <a:ea typeface="华文中宋" panose="02010600040101010101" charset="-122"/>
                <a:sym typeface="+mn-ea"/>
              </a:rPr>
              <a:t>和</a:t>
            </a:r>
            <a:r>
              <a:rPr lang="zh-CN" altLang="en-US" sz="2800">
                <a:solidFill>
                  <a:srgbClr val="C00000"/>
                </a:solidFill>
                <a:latin typeface="华文中宋" panose="02010600040101010101" charset="-122"/>
                <a:ea typeface="华文中宋" panose="02010600040101010101" charset="-122"/>
                <a:sym typeface="+mn-ea"/>
              </a:rPr>
              <a:t>兄终弟及</a:t>
            </a:r>
            <a:r>
              <a:rPr lang="zh-CN" altLang="en-US" sz="2800">
                <a:latin typeface="华文中宋" panose="02010600040101010101" charset="-122"/>
                <a:ea typeface="华文中宋" panose="02010600040101010101" charset="-122"/>
                <a:sym typeface="+mn-ea"/>
              </a:rPr>
              <a:t>两种形式。</a:t>
            </a:r>
            <a:endParaRPr lang="zh-CN" altLang="en-US" sz="2800">
              <a:latin typeface="华文中宋" panose="02010600040101010101" charset="-122"/>
              <a:ea typeface="华文中宋" panose="02010600040101010101" charset="-122"/>
              <a:sym typeface="+mn-ea"/>
            </a:endParaRPr>
          </a:p>
        </p:txBody>
      </p:sp>
      <p:sp>
        <p:nvSpPr>
          <p:cNvPr id="9" name="文本框 8"/>
          <p:cNvSpPr txBox="1"/>
          <p:nvPr/>
        </p:nvSpPr>
        <p:spPr>
          <a:xfrm>
            <a:off x="2839085" y="2459990"/>
            <a:ext cx="6096000" cy="521970"/>
          </a:xfrm>
          <a:prstGeom prst="rect">
            <a:avLst/>
          </a:prstGeom>
          <a:noFill/>
        </p:spPr>
        <p:txBody>
          <a:bodyPr wrap="square" rtlCol="0" anchor="t">
            <a:spAutoFit/>
          </a:bodyPr>
          <a:p>
            <a:pPr>
              <a:lnSpc>
                <a:spcPct val="100000"/>
              </a:lnSpc>
              <a:defRPr/>
            </a:pPr>
            <a:r>
              <a:rPr lang="zh-CN" altLang="en-US" sz="2800">
                <a:latin typeface="华文中宋" panose="02010600040101010101" charset="-122"/>
                <a:ea typeface="华文中宋" panose="02010600040101010101" charset="-122"/>
                <a:sym typeface="+mn-ea"/>
              </a:rPr>
              <a:t>商王之下设有尹及各类事务官</a:t>
            </a:r>
            <a:endParaRPr lang="zh-CN" altLang="en-US" sz="2800">
              <a:latin typeface="华文中宋" panose="02010600040101010101" charset="-122"/>
              <a:ea typeface="华文中宋" panose="02010600040101010101" charset="-122"/>
              <a:sym typeface="+mn-ea"/>
            </a:endParaRPr>
          </a:p>
        </p:txBody>
      </p:sp>
      <p:sp>
        <p:nvSpPr>
          <p:cNvPr id="10" name="文本框 9"/>
          <p:cNvSpPr txBox="1"/>
          <p:nvPr/>
        </p:nvSpPr>
        <p:spPr>
          <a:xfrm>
            <a:off x="2839085" y="2970530"/>
            <a:ext cx="4296410"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sym typeface="+mn-ea"/>
              </a:rPr>
              <a:t>国家管理实行</a:t>
            </a:r>
            <a:r>
              <a:rPr lang="zh-CN" altLang="en-US" sz="2800">
                <a:solidFill>
                  <a:srgbClr val="C00000"/>
                </a:solidFill>
                <a:latin typeface="华文中宋" panose="02010600040101010101" charset="-122"/>
                <a:ea typeface="华文中宋" panose="02010600040101010101" charset="-122"/>
                <a:sym typeface="+mn-ea"/>
              </a:rPr>
              <a:t>内外服制</a:t>
            </a:r>
            <a:r>
              <a:rPr lang="zh-CN" altLang="en-US" sz="2800">
                <a:latin typeface="华文中宋" panose="02010600040101010101" charset="-122"/>
                <a:ea typeface="华文中宋" panose="02010600040101010101" charset="-122"/>
                <a:sym typeface="+mn-ea"/>
              </a:rPr>
              <a:t>。</a:t>
            </a:r>
            <a:endParaRPr lang="zh-CN" altLang="en-US" sz="2800">
              <a:latin typeface="华文中宋" panose="02010600040101010101" charset="-122"/>
              <a:ea typeface="华文中宋" panose="02010600040101010101" charset="-122"/>
              <a:sym typeface="+mn-ea"/>
            </a:endParaRPr>
          </a:p>
        </p:txBody>
      </p:sp>
      <p:sp>
        <p:nvSpPr>
          <p:cNvPr id="22" name="文本框 21"/>
          <p:cNvSpPr txBox="1"/>
          <p:nvPr/>
        </p:nvSpPr>
        <p:spPr>
          <a:xfrm>
            <a:off x="379095" y="3428365"/>
            <a:ext cx="6096000" cy="607695"/>
          </a:xfrm>
          <a:prstGeom prst="rect">
            <a:avLst/>
          </a:prstGeom>
          <a:noFill/>
        </p:spPr>
        <p:txBody>
          <a:bodyPr wrap="square" rtlCol="0" anchor="t">
            <a:spAutoFit/>
          </a:bodyPr>
          <a:p>
            <a:pPr indent="0">
              <a:lnSpc>
                <a:spcPct val="120000"/>
              </a:lnSpc>
              <a:buFont typeface="+mj-ea"/>
              <a:buNone/>
            </a:pP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①内服：</a:t>
            </a:r>
            <a:r>
              <a:rPr lang="zh-CN" altLang="en-US" sz="2800">
                <a:latin typeface="华文中宋" panose="02010600040101010101" charset="-122"/>
                <a:ea typeface="华文中宋" panose="02010600040101010101" charset="-122"/>
                <a:cs typeface="华文中宋" panose="02010600040101010101" charset="-122"/>
                <a:sym typeface="+mn-ea"/>
              </a:rPr>
              <a:t>商王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直接控制</a:t>
            </a:r>
            <a:r>
              <a:rPr lang="zh-CN" altLang="en-US" sz="2800">
                <a:latin typeface="华文中宋" panose="02010600040101010101" charset="-122"/>
                <a:ea typeface="华文中宋" panose="02010600040101010101" charset="-122"/>
                <a:cs typeface="华文中宋" panose="02010600040101010101" charset="-122"/>
                <a:sym typeface="+mn-ea"/>
              </a:rPr>
              <a:t>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王畿地区</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3" name="文本框 22"/>
          <p:cNvSpPr txBox="1"/>
          <p:nvPr/>
        </p:nvSpPr>
        <p:spPr>
          <a:xfrm>
            <a:off x="379095" y="4025900"/>
            <a:ext cx="6096000" cy="521970"/>
          </a:xfrm>
          <a:prstGeom prst="rect">
            <a:avLst/>
          </a:prstGeom>
          <a:noFill/>
        </p:spPr>
        <p:txBody>
          <a:bodyPr wrap="square" rtlCol="0" anchor="t">
            <a:spAutoFit/>
          </a:bodyPr>
          <a:p>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②外服：</a:t>
            </a:r>
            <a:r>
              <a:rPr lang="zh-CN" altLang="en-US" sz="2800">
                <a:latin typeface="华文中宋" panose="02010600040101010101" charset="-122"/>
                <a:ea typeface="华文中宋" panose="02010600040101010101" charset="-122"/>
                <a:cs typeface="华文中宋" panose="02010600040101010101" charset="-122"/>
                <a:sym typeface="+mn-ea"/>
              </a:rPr>
              <a:t>商王</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间接控制</a:t>
            </a:r>
            <a:r>
              <a:rPr lang="zh-CN" altLang="en-US" sz="2800">
                <a:latin typeface="华文中宋" panose="02010600040101010101" charset="-122"/>
                <a:ea typeface="华文中宋" panose="02010600040101010101" charset="-122"/>
                <a:cs typeface="华文中宋" panose="02010600040101010101" charset="-122"/>
                <a:sym typeface="+mn-ea"/>
              </a:rPr>
              <a:t>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方国和部族</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nvSpPr>
        <p:spPr>
          <a:xfrm>
            <a:off x="150495" y="4482465"/>
            <a:ext cx="3013075" cy="521970"/>
          </a:xfrm>
          <a:prstGeom prst="rect">
            <a:avLst/>
          </a:prstGeom>
          <a:noFill/>
        </p:spPr>
        <p:txBody>
          <a:bodyPr wrap="square" rtlCol="0" anchor="t">
            <a:spAutoFit/>
          </a:bodyPr>
          <a:p>
            <a:pPr>
              <a:lnSpc>
                <a:spcPct val="10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4</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）其他措施：</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16" name="文本框 15"/>
          <p:cNvSpPr txBox="1"/>
          <p:nvPr/>
        </p:nvSpPr>
        <p:spPr>
          <a:xfrm>
            <a:off x="6694170" y="2981960"/>
            <a:ext cx="5563235" cy="499745"/>
          </a:xfrm>
          <a:prstGeom prst="rect">
            <a:avLst/>
          </a:prstGeom>
          <a:solidFill>
            <a:srgbClr val="C00000"/>
          </a:solidFill>
          <a:effectLst>
            <a:outerShdw blurRad="50800" dist="38100" dir="2700000" algn="tl" rotWithShape="0">
              <a:prstClr val="black">
                <a:alpha val="40000"/>
              </a:prstClr>
            </a:outerShdw>
          </a:effectLst>
        </p:spPr>
        <p:txBody>
          <a:bodyPr wrap="square" rtlCol="0" anchor="t">
            <a:noAutofit/>
          </a:bodyPr>
          <a:p>
            <a:pPr indent="0" fontAlgn="auto">
              <a:lnSpc>
                <a:spcPct val="100000"/>
              </a:lnSpc>
              <a:buFont typeface="Arial" panose="020B0604020202020204" pitchFamily="34" charset="0"/>
              <a:buNone/>
            </a:pPr>
            <a:r>
              <a:rPr lang="zh-CN" altLang="en-US" sz="2800" b="1" dirty="0">
                <a:solidFill>
                  <a:schemeClr val="bg1"/>
                </a:solidFill>
                <a:latin typeface="华文中宋" panose="02010600040101010101" charset="-122"/>
                <a:ea typeface="华文中宋" panose="02010600040101010101" charset="-122"/>
                <a:cs typeface="华文中宋" panose="02010600040101010101" charset="-122"/>
                <a:sym typeface="+mn-ea"/>
              </a:rPr>
              <a:t>特点：直接控制与间接控制相结合 </a:t>
            </a:r>
            <a:endParaRPr lang="zh-CN" altLang="en-US" sz="2800" b="1" dirty="0">
              <a:solidFill>
                <a:schemeClr val="bg1"/>
              </a:solidFill>
              <a:latin typeface="华文中宋" panose="02010600040101010101" charset="-122"/>
              <a:ea typeface="华文中宋" panose="02010600040101010101" charset="-122"/>
              <a:cs typeface="华文中宋" panose="02010600040101010101" charset="-122"/>
              <a:sym typeface="+mn-ea"/>
            </a:endParaRPr>
          </a:p>
        </p:txBody>
      </p:sp>
      <p:sp>
        <p:nvSpPr>
          <p:cNvPr id="19" name="文本框 18"/>
          <p:cNvSpPr txBox="1"/>
          <p:nvPr/>
        </p:nvSpPr>
        <p:spPr>
          <a:xfrm>
            <a:off x="379095" y="4939030"/>
            <a:ext cx="6315710" cy="1124585"/>
          </a:xfrm>
          <a:prstGeom prst="rect">
            <a:avLst/>
          </a:prstGeom>
          <a:noFill/>
        </p:spPr>
        <p:txBody>
          <a:bodyPr wrap="square" rtlCol="0" anchor="t">
            <a:spAutoFit/>
          </a:bodyPr>
          <a:p>
            <a:pPr>
              <a:lnSpc>
                <a:spcPct val="120000"/>
              </a:lnSpc>
              <a:defRPr/>
            </a:pPr>
            <a:r>
              <a:rPr lang="zh-CN" altLang="en-US" sz="2800" b="1">
                <a:latin typeface="宋体" panose="02010600030101010101" pitchFamily="2" charset="-122"/>
                <a:ea typeface="宋体" panose="02010600030101010101" pitchFamily="2" charset="-122"/>
                <a:sym typeface="+mn-ea"/>
              </a:rPr>
              <a:t>通过</a:t>
            </a:r>
            <a:r>
              <a:rPr lang="zh-CN" altLang="en-US" sz="2800" b="1">
                <a:solidFill>
                  <a:srgbClr val="C00000"/>
                </a:solidFill>
                <a:latin typeface="宋体" panose="02010600030101010101" pitchFamily="2" charset="-122"/>
                <a:ea typeface="宋体" panose="02010600030101010101" pitchFamily="2" charset="-122"/>
                <a:sym typeface="+mn-ea"/>
              </a:rPr>
              <a:t>占卜制度</a:t>
            </a:r>
            <a:r>
              <a:rPr lang="zh-CN" altLang="en-US" sz="2800" b="1">
                <a:latin typeface="宋体" panose="02010600030101010101" pitchFamily="2" charset="-122"/>
                <a:ea typeface="宋体" panose="02010600030101010101" pitchFamily="2" charset="-122"/>
                <a:sym typeface="+mn-ea"/>
              </a:rPr>
              <a:t>和</a:t>
            </a:r>
            <a:r>
              <a:rPr lang="zh-CN" altLang="en-US" sz="2800" b="1">
                <a:solidFill>
                  <a:srgbClr val="C00000"/>
                </a:solidFill>
                <a:latin typeface="宋体" panose="02010600030101010101" pitchFamily="2" charset="-122"/>
                <a:ea typeface="宋体" panose="02010600030101010101" pitchFamily="2" charset="-122"/>
                <a:sym typeface="+mn-ea"/>
              </a:rPr>
              <a:t>祭祀制度</a:t>
            </a:r>
            <a:r>
              <a:rPr lang="zh-CN" altLang="en-US" sz="2800" b="1">
                <a:solidFill>
                  <a:schemeClr val="tx1"/>
                </a:solidFill>
                <a:latin typeface="宋体" panose="02010600030101010101" pitchFamily="2" charset="-122"/>
                <a:ea typeface="宋体" panose="02010600030101010101" pitchFamily="2" charset="-122"/>
                <a:sym typeface="+mn-ea"/>
              </a:rPr>
              <a:t>来</a:t>
            </a:r>
            <a:r>
              <a:rPr lang="zh-CN" altLang="en-US" sz="2800" b="1">
                <a:latin typeface="宋体" panose="02010600030101010101" pitchFamily="2" charset="-122"/>
                <a:ea typeface="宋体" panose="02010600030101010101" pitchFamily="2" charset="-122"/>
                <a:sym typeface="+mn-ea"/>
              </a:rPr>
              <a:t>加强商王的权力。</a:t>
            </a:r>
            <a:endParaRPr lang="zh-CN" altLang="en-US" sz="2800" b="1">
              <a:latin typeface="宋体" panose="02010600030101010101" pitchFamily="2" charset="-122"/>
              <a:ea typeface="宋体" panose="02010600030101010101" pitchFamily="2" charset="-122"/>
              <a:sym typeface="+mn-ea"/>
            </a:endParaRPr>
          </a:p>
        </p:txBody>
      </p:sp>
      <p:sp>
        <p:nvSpPr>
          <p:cNvPr id="34" name="文本框 33"/>
          <p:cNvSpPr txBox="1"/>
          <p:nvPr/>
        </p:nvSpPr>
        <p:spPr>
          <a:xfrm>
            <a:off x="483870" y="6048375"/>
            <a:ext cx="5887085" cy="478155"/>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pPr>
              <a:lnSpc>
                <a:spcPct val="90000"/>
              </a:lnSpc>
            </a:pPr>
            <a:r>
              <a:rPr lang="zh-CN" altLang="en-US" sz="2800" b="1">
                <a:solidFill>
                  <a:schemeClr val="bg1"/>
                </a:solidFill>
                <a:latin typeface="华文中宋" panose="02010600040101010101" charset="-122"/>
                <a:ea typeface="华文中宋" panose="02010600040101010101" charset="-122"/>
              </a:rPr>
              <a:t>王权与神权相结合，用神权强化王权</a:t>
            </a:r>
            <a:endParaRPr lang="zh-CN" altLang="en-US" sz="2800" b="1">
              <a:solidFill>
                <a:schemeClr val="bg1"/>
              </a:solidFill>
              <a:latin typeface="华文中宋" panose="02010600040101010101" charset="-122"/>
              <a:ea typeface="华文中宋" panose="02010600040101010101" charset="-122"/>
            </a:endParaRPr>
          </a:p>
        </p:txBody>
      </p:sp>
      <p:grpSp>
        <p:nvGrpSpPr>
          <p:cNvPr id="31" name="组合 30"/>
          <p:cNvGrpSpPr/>
          <p:nvPr/>
        </p:nvGrpSpPr>
        <p:grpSpPr>
          <a:xfrm>
            <a:off x="6546850" y="3654425"/>
            <a:ext cx="5490845" cy="2992120"/>
            <a:chOff x="10310" y="5755"/>
            <a:chExt cx="8647" cy="4712"/>
          </a:xfrm>
        </p:grpSpPr>
        <p:sp>
          <p:nvSpPr>
            <p:cNvPr id="35" name="文本框 34"/>
            <p:cNvSpPr txBox="1"/>
            <p:nvPr/>
          </p:nvSpPr>
          <p:spPr>
            <a:xfrm>
              <a:off x="10698" y="5755"/>
              <a:ext cx="7881" cy="822"/>
            </a:xfrm>
            <a:prstGeom prst="rect">
              <a:avLst/>
            </a:prstGeom>
            <a:solidFill>
              <a:schemeClr val="bg1">
                <a:alpha val="36000"/>
              </a:schemeClr>
            </a:solidFill>
            <a:ln w="19050">
              <a:noFill/>
              <a:prstDash val="dash"/>
            </a:ln>
          </p:spPr>
          <p:txBody>
            <a:bodyPr vert="horz" wrap="square" rtlCol="0">
              <a:spAutoFit/>
            </a:bodyPr>
            <a:p>
              <a:pPr algn="l" fontAlgn="auto"/>
              <a:r>
                <a:rPr sz="2800">
                  <a:latin typeface="楷体" panose="02010609060101010101" charset="-122"/>
                  <a:ea typeface="楷体" panose="02010609060101010101" charset="-122"/>
                  <a:cs typeface="楷体" panose="02010609060101010101" charset="-122"/>
                  <a:sym typeface="+mn-ea"/>
                </a:rPr>
                <a:t>《左传</a:t>
              </a:r>
              <a:r>
                <a:rPr lang="en-US" altLang="zh-CN" sz="2800">
                  <a:latin typeface="楷体" panose="02010609060101010101" charset="-122"/>
                  <a:ea typeface="楷体" panose="02010609060101010101" charset="-122"/>
                  <a:cs typeface="楷体" panose="02010609060101010101" charset="-122"/>
                  <a:sym typeface="+mn-ea"/>
                </a:rPr>
                <a:t>》</a:t>
              </a:r>
              <a:r>
                <a:rPr sz="2800" err="1">
                  <a:latin typeface="楷体" panose="02010609060101010101" charset="-122"/>
                  <a:ea typeface="楷体" panose="02010609060101010101" charset="-122"/>
                  <a:cs typeface="楷体" panose="02010609060101010101" charset="-122"/>
                </a:rPr>
                <a:t>国之大事，在</a:t>
              </a:r>
              <a:r>
                <a:rPr sz="2800" err="1">
                  <a:solidFill>
                    <a:srgbClr val="C00000"/>
                  </a:solidFill>
                  <a:latin typeface="楷体" panose="02010609060101010101" charset="-122"/>
                  <a:ea typeface="楷体" panose="02010609060101010101" charset="-122"/>
                  <a:cs typeface="楷体" panose="02010609060101010101" charset="-122"/>
                </a:rPr>
                <a:t>祀</a:t>
              </a:r>
              <a:r>
                <a:rPr sz="2800" err="1">
                  <a:latin typeface="楷体" panose="02010609060101010101" charset="-122"/>
                  <a:ea typeface="楷体" panose="02010609060101010101" charset="-122"/>
                  <a:cs typeface="楷体" panose="02010609060101010101" charset="-122"/>
                </a:rPr>
                <a:t>与</a:t>
              </a:r>
              <a:r>
                <a:rPr sz="2800" err="1">
                  <a:solidFill>
                    <a:srgbClr val="C00000"/>
                  </a:solidFill>
                  <a:latin typeface="楷体" panose="02010609060101010101" charset="-122"/>
                  <a:ea typeface="楷体" panose="02010609060101010101" charset="-122"/>
                  <a:cs typeface="楷体" panose="02010609060101010101" charset="-122"/>
                </a:rPr>
                <a:t>戎</a:t>
              </a:r>
              <a:r>
                <a:rPr lang="zh-CN" altLang="en-US" sz="2800">
                  <a:latin typeface="楷体" panose="02010609060101010101" charset="-122"/>
                  <a:ea typeface="楷体" panose="02010609060101010101" charset="-122"/>
                  <a:cs typeface="楷体" panose="02010609060101010101" charset="-122"/>
                </a:rPr>
                <a:t>。</a:t>
              </a:r>
              <a:r>
                <a:rPr lang="en-US" sz="2800" b="1">
                  <a:latin typeface="楷体" panose="02010609060101010101" charset="-122"/>
                  <a:ea typeface="楷体" panose="02010609060101010101" charset="-122"/>
                  <a:cs typeface="楷体" panose="02010609060101010101" charset="-122"/>
                </a:rPr>
                <a:t> </a:t>
              </a:r>
              <a:endParaRPr lang="en-US" altLang="en-US" sz="2800" b="1">
                <a:latin typeface="楷体" panose="02010609060101010101" charset="-122"/>
                <a:ea typeface="楷体" panose="02010609060101010101" charset="-122"/>
                <a:cs typeface="楷体" panose="02010609060101010101" charset="-122"/>
              </a:endParaRPr>
            </a:p>
          </p:txBody>
        </p:sp>
        <p:pic>
          <p:nvPicPr>
            <p:cNvPr id="25" name="图片 24"/>
            <p:cNvPicPr>
              <a:picLocks noChangeAspect="1"/>
            </p:cNvPicPr>
            <p:nvPr/>
          </p:nvPicPr>
          <p:blipFill>
            <a:blip r:embed="rId3"/>
            <a:srcRect t="21807" b="7539"/>
            <a:stretch>
              <a:fillRect/>
            </a:stretch>
          </p:blipFill>
          <p:spPr>
            <a:xfrm>
              <a:off x="10310" y="6752"/>
              <a:ext cx="3051" cy="2874"/>
            </a:xfrm>
            <a:prstGeom prst="rect">
              <a:avLst/>
            </a:prstGeom>
          </p:spPr>
        </p:pic>
        <p:pic>
          <p:nvPicPr>
            <p:cNvPr id="26" name="图片 25"/>
            <p:cNvPicPr>
              <a:picLocks noChangeAspect="1"/>
            </p:cNvPicPr>
            <p:nvPr/>
          </p:nvPicPr>
          <p:blipFill>
            <a:blip r:embed="rId4"/>
            <a:stretch>
              <a:fillRect/>
            </a:stretch>
          </p:blipFill>
          <p:spPr>
            <a:xfrm>
              <a:off x="16517" y="6577"/>
              <a:ext cx="2440" cy="3252"/>
            </a:xfrm>
            <a:prstGeom prst="rect">
              <a:avLst/>
            </a:prstGeom>
          </p:spPr>
        </p:pic>
        <p:pic>
          <p:nvPicPr>
            <p:cNvPr id="27" name="Picture 11"/>
            <p:cNvPicPr>
              <a:picLocks noChangeAspect="1" noChangeArrowheads="1"/>
            </p:cNvPicPr>
            <p:nvPr>
              <p:custDataLst>
                <p:tags r:id="rId5"/>
              </p:custDataLst>
            </p:nvPr>
          </p:nvPicPr>
          <p:blipFill>
            <a:blip r:embed="rId6"/>
            <a:stretch>
              <a:fillRect/>
            </a:stretch>
          </p:blipFill>
          <p:spPr bwMode="auto">
            <a:xfrm>
              <a:off x="13020" y="6752"/>
              <a:ext cx="3806" cy="2976"/>
            </a:xfrm>
            <a:prstGeom prst="rect">
              <a:avLst/>
            </a:prstGeom>
            <a:ln>
              <a:noFill/>
            </a:ln>
            <a:effectLst/>
          </p:spPr>
        </p:pic>
        <p:sp>
          <p:nvSpPr>
            <p:cNvPr id="29" name="文本框 28"/>
            <p:cNvSpPr txBox="1"/>
            <p:nvPr/>
          </p:nvSpPr>
          <p:spPr>
            <a:xfrm>
              <a:off x="10833" y="9742"/>
              <a:ext cx="8106" cy="725"/>
            </a:xfrm>
            <a:prstGeom prst="rect">
              <a:avLst/>
            </a:prstGeom>
            <a:noFill/>
          </p:spPr>
          <p:txBody>
            <a:bodyPr wrap="square" rtlCol="0" anchor="t">
              <a:spAutoFit/>
            </a:bodyPr>
            <a:p>
              <a:r>
                <a:rPr lang="zh-CN" sz="2400" dirty="0">
                  <a:latin typeface="华文仿宋" panose="02010600040101010101" charset="-122"/>
                  <a:ea typeface="华文仿宋" panose="02010600040101010101" charset="-122"/>
                  <a:sym typeface="+mn-ea"/>
                </a:rPr>
                <a:t>◎四羊方尊、后母戊鼎、人头青铜甑</a:t>
              </a:r>
              <a:endParaRPr lang="zh-CN" altLang="en-US" sz="2400" dirty="0">
                <a:latin typeface="华文仿宋" panose="02010600040101010101" charset="-122"/>
                <a:ea typeface="华文仿宋" panose="02010600040101010101" charset="-122"/>
                <a:sym typeface="+mn-ea"/>
              </a:endParaRPr>
            </a:p>
          </p:txBody>
        </p:sp>
      </p:gr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p:bldP spid="23" grpId="1"/>
      <p:bldP spid="16" grpId="1" animBg="1"/>
      <p:bldP spid="2" grpId="0"/>
      <p:bldP spid="2" grpId="1"/>
      <p:bldP spid="19" grpId="0"/>
      <p:bldP spid="19" grpId="1"/>
      <p:bldP spid="34" grpId="0" animBg="1"/>
      <p:bldP spid="3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7" name="文本框 6"/>
          <p:cNvSpPr txBox="1"/>
          <p:nvPr/>
        </p:nvSpPr>
        <p:spPr>
          <a:xfrm>
            <a:off x="379095" y="1416050"/>
            <a:ext cx="237299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、重要君王：</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92" name="文本框 191"/>
          <p:cNvSpPr txBox="1"/>
          <p:nvPr/>
        </p:nvSpPr>
        <p:spPr>
          <a:xfrm>
            <a:off x="150495" y="1938020"/>
            <a:ext cx="10607675" cy="521970"/>
          </a:xfrm>
          <a:prstGeom prst="rect">
            <a:avLst/>
          </a:prstGeom>
          <a:noFill/>
        </p:spPr>
        <p:txBody>
          <a:bodyPr wrap="square" rtlCol="0">
            <a:spAutoFit/>
          </a:bodyPr>
          <a:p>
            <a:pPr indent="0" algn="just">
              <a:lnSpc>
                <a:spcPct val="100000"/>
              </a:lnSpc>
              <a:spcBef>
                <a:spcPts val="0"/>
              </a:spcBef>
              <a:spcAft>
                <a:spcPts val="0"/>
              </a:spcAft>
              <a:buFont typeface="Arial" panose="020B0604020202020204" pitchFamily="34" charset="0"/>
              <a:buNone/>
            </a:pPr>
            <a:r>
              <a:rPr lang="zh-CN" altLang="en-US" sz="2800" dirty="0">
                <a:latin typeface="华文中宋" panose="02010600040101010101" charset="-122"/>
                <a:ea typeface="华文中宋" panose="02010600040101010101" charset="-122"/>
                <a:cs typeface="华文中宋" panose="02010600040101010101" charset="-122"/>
                <a:sym typeface="+mn-ea"/>
              </a:rPr>
              <a:t>（</a:t>
            </a:r>
            <a:r>
              <a:rPr lang="en-US" altLang="zh-CN" sz="2800" dirty="0">
                <a:latin typeface="华文中宋" panose="02010600040101010101" charset="-122"/>
                <a:ea typeface="华文中宋" panose="02010600040101010101" charset="-122"/>
                <a:cs typeface="华文中宋" panose="02010600040101010101" charset="-122"/>
                <a:sym typeface="+mn-ea"/>
              </a:rPr>
              <a:t>1</a:t>
            </a:r>
            <a:r>
              <a:rPr lang="zh-CN" altLang="en-US" sz="2800" dirty="0">
                <a:latin typeface="华文中宋" panose="02010600040101010101" charset="-122"/>
                <a:ea typeface="华文中宋" panose="02010600040101010101" charset="-122"/>
                <a:cs typeface="华文中宋" panose="02010600040101010101" charset="-122"/>
                <a:sym typeface="+mn-ea"/>
              </a:rPr>
              <a:t>）公元前</a:t>
            </a:r>
            <a:r>
              <a:rPr lang="en-US" altLang="zh-CN" sz="2800" dirty="0">
                <a:latin typeface="华文中宋" panose="02010600040101010101" charset="-122"/>
                <a:ea typeface="华文中宋" panose="02010600040101010101" charset="-122"/>
                <a:cs typeface="华文中宋" panose="02010600040101010101" charset="-122"/>
                <a:sym typeface="+mn-ea"/>
              </a:rPr>
              <a:t>1046</a:t>
            </a:r>
            <a:r>
              <a:rPr lang="zh-CN" altLang="en-US" sz="2800" dirty="0">
                <a:latin typeface="华文中宋" panose="02010600040101010101" charset="-122"/>
                <a:ea typeface="华文中宋" panose="02010600040101010101" charset="-122"/>
                <a:cs typeface="华文中宋" panose="02010600040101010101" charset="-122"/>
                <a:sym typeface="+mn-ea"/>
              </a:rPr>
              <a:t>年，周武王建立周朝，定都镐京，史称西周。</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sp>
        <p:nvSpPr>
          <p:cNvPr id="193" name="文本框 192"/>
          <p:cNvSpPr txBox="1"/>
          <p:nvPr/>
        </p:nvSpPr>
        <p:spPr>
          <a:xfrm>
            <a:off x="150495" y="2336165"/>
            <a:ext cx="11806555" cy="1168400"/>
          </a:xfrm>
          <a:prstGeom prst="rect">
            <a:avLst/>
          </a:prstGeom>
          <a:noFill/>
        </p:spPr>
        <p:txBody>
          <a:bodyPr wrap="square" rtlCol="0">
            <a:spAutoFit/>
          </a:bodyPr>
          <a:p>
            <a:pPr indent="0" algn="just">
              <a:lnSpc>
                <a:spcPct val="125000"/>
              </a:lnSpc>
              <a:spcBef>
                <a:spcPts val="0"/>
              </a:spcBef>
              <a:spcAft>
                <a:spcPts val="0"/>
              </a:spcAft>
              <a:buFont typeface="Arial" panose="020B0604020202020204" pitchFamily="34" charset="0"/>
              <a:buNone/>
            </a:pPr>
            <a:r>
              <a:rPr lang="zh-CN" altLang="en-US" sz="2800" dirty="0">
                <a:latin typeface="华文中宋" panose="02010600040101010101" charset="-122"/>
                <a:ea typeface="华文中宋" panose="02010600040101010101" charset="-122"/>
                <a:cs typeface="华文中宋" panose="02010600040101010101" charset="-122"/>
                <a:sym typeface="+mn-ea"/>
              </a:rPr>
              <a:t>（</a:t>
            </a:r>
            <a:r>
              <a:rPr lang="en-US" altLang="zh-CN" sz="2800" dirty="0">
                <a:latin typeface="华文中宋" panose="02010600040101010101" charset="-122"/>
                <a:ea typeface="华文中宋" panose="02010600040101010101" charset="-122"/>
                <a:cs typeface="华文中宋" panose="02010600040101010101" charset="-122"/>
                <a:sym typeface="+mn-ea"/>
              </a:rPr>
              <a:t>2</a:t>
            </a:r>
            <a:r>
              <a:rPr lang="zh-CN" altLang="en-US" sz="2800" dirty="0">
                <a:latin typeface="华文中宋" panose="02010600040101010101" charset="-122"/>
                <a:ea typeface="华文中宋" panose="02010600040101010101" charset="-122"/>
                <a:cs typeface="华文中宋" panose="02010600040101010101" charset="-122"/>
                <a:sym typeface="+mn-ea"/>
              </a:rPr>
              <a:t>）公元前</a:t>
            </a:r>
            <a:r>
              <a:rPr lang="en-US" altLang="zh-CN" sz="2800" dirty="0">
                <a:latin typeface="华文中宋" panose="02010600040101010101" charset="-122"/>
                <a:ea typeface="华文中宋" panose="02010600040101010101" charset="-122"/>
                <a:cs typeface="华文中宋" panose="02010600040101010101" charset="-122"/>
                <a:sym typeface="+mn-ea"/>
              </a:rPr>
              <a:t>841</a:t>
            </a:r>
            <a:r>
              <a:rPr lang="zh-CN" altLang="en-US" sz="2800" dirty="0">
                <a:latin typeface="华文中宋" panose="02010600040101010101" charset="-122"/>
                <a:ea typeface="华文中宋" panose="02010600040101010101" charset="-122"/>
                <a:cs typeface="华文中宋" panose="02010600040101010101" charset="-122"/>
                <a:sym typeface="+mn-ea"/>
              </a:rPr>
              <a:t>年，</a:t>
            </a:r>
            <a:r>
              <a:rPr lang="en-US" altLang="zh-CN" sz="2800" dirty="0">
                <a:latin typeface="华文中宋" panose="02010600040101010101" charset="-122"/>
                <a:ea typeface="华文中宋" panose="02010600040101010101" charset="-122"/>
                <a:cs typeface="华文中宋" panose="02010600040101010101" charset="-122"/>
                <a:sym typeface="+mn-ea"/>
              </a:rPr>
              <a:t>“</a:t>
            </a:r>
            <a:r>
              <a:rPr lang="zh-CN" altLang="en-US" sz="2800" dirty="0">
                <a:latin typeface="华文中宋" panose="02010600040101010101" charset="-122"/>
                <a:ea typeface="华文中宋" panose="02010600040101010101" charset="-122"/>
                <a:cs typeface="华文中宋" panose="02010600040101010101" charset="-122"/>
                <a:sym typeface="+mn-ea"/>
              </a:rPr>
              <a:t>国人暴动</a:t>
            </a:r>
            <a:r>
              <a:rPr lang="en-US" altLang="zh-CN" sz="2800" dirty="0">
                <a:latin typeface="华文中宋" panose="02010600040101010101" charset="-122"/>
                <a:ea typeface="华文中宋" panose="02010600040101010101" charset="-122"/>
                <a:cs typeface="华文中宋" panose="02010600040101010101" charset="-122"/>
                <a:sym typeface="+mn-ea"/>
              </a:rPr>
              <a:t>”</a:t>
            </a:r>
            <a:r>
              <a:rPr lang="zh-CN" altLang="en-US" sz="2800" dirty="0">
                <a:latin typeface="华文中宋" panose="02010600040101010101" charset="-122"/>
                <a:ea typeface="华文中宋" panose="02010600040101010101" charset="-122"/>
                <a:cs typeface="华文中宋" panose="02010600040101010101" charset="-122"/>
                <a:sym typeface="+mn-ea"/>
              </a:rPr>
              <a:t>，周厉王出逃，召公、周公执政，史称“共和行政”</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grpSp>
        <p:nvGrpSpPr>
          <p:cNvPr id="9" name="组合 8"/>
          <p:cNvGrpSpPr/>
          <p:nvPr/>
        </p:nvGrpSpPr>
        <p:grpSpPr>
          <a:xfrm>
            <a:off x="7374255" y="229235"/>
            <a:ext cx="1685925" cy="1709420"/>
            <a:chOff x="15239" y="861"/>
            <a:chExt cx="3654" cy="3487"/>
          </a:xfrm>
        </p:grpSpPr>
        <p:pic>
          <p:nvPicPr>
            <p:cNvPr id="11" name="图片 10" descr="图片包含 游戏机, 帽子&#10;&#10;描述已自动生成"/>
            <p:cNvPicPr>
              <a:picLocks noChangeAspect="1"/>
            </p:cNvPicPr>
            <p:nvPr/>
          </p:nvPicPr>
          <p:blipFill>
            <a:blip r:embed="rId3"/>
            <a:stretch>
              <a:fillRect/>
            </a:stretch>
          </p:blipFill>
          <p:spPr>
            <a:xfrm flipH="1">
              <a:off x="15239" y="1104"/>
              <a:ext cx="3163" cy="3244"/>
            </a:xfrm>
            <a:prstGeom prst="rect">
              <a:avLst/>
            </a:prstGeom>
          </p:spPr>
        </p:pic>
        <p:sp>
          <p:nvSpPr>
            <p:cNvPr id="8" name="文本框 7"/>
            <p:cNvSpPr txBox="1"/>
            <p:nvPr/>
          </p:nvSpPr>
          <p:spPr>
            <a:xfrm>
              <a:off x="17697" y="861"/>
              <a:ext cx="1196" cy="2958"/>
            </a:xfrm>
            <a:prstGeom prst="rect">
              <a:avLst/>
            </a:prstGeom>
            <a:noFill/>
          </p:spPr>
          <p:txBody>
            <a:bodyPr vert="eaVert" wrap="square" rtlCol="0">
              <a:spAutoFit/>
            </a:bodyPr>
            <a:p>
              <a:r>
                <a:rPr lang="zh-CN" altLang="en-US" sz="2400">
                  <a:latin typeface="华文仿宋" panose="02010600040101010101" charset="-122"/>
                  <a:ea typeface="华文仿宋" panose="02010600040101010101" charset="-122"/>
                </a:rPr>
                <a:t>◎周武王</a:t>
              </a:r>
              <a:endParaRPr lang="zh-CN" altLang="en-US" sz="2400">
                <a:latin typeface="华文仿宋" panose="02010600040101010101" charset="-122"/>
                <a:ea typeface="华文仿宋" panose="02010600040101010101" charset="-122"/>
              </a:endParaRPr>
            </a:p>
          </p:txBody>
        </p:sp>
      </p:grpSp>
      <p:grpSp>
        <p:nvGrpSpPr>
          <p:cNvPr id="18" name="组合 17"/>
          <p:cNvGrpSpPr/>
          <p:nvPr/>
        </p:nvGrpSpPr>
        <p:grpSpPr>
          <a:xfrm>
            <a:off x="379095" y="3504565"/>
            <a:ext cx="11520170" cy="3109595"/>
            <a:chOff x="597" y="5519"/>
            <a:chExt cx="18142" cy="4897"/>
          </a:xfrm>
        </p:grpSpPr>
        <p:grpSp>
          <p:nvGrpSpPr>
            <p:cNvPr id="13" name="组合 12"/>
            <p:cNvGrpSpPr/>
            <p:nvPr/>
          </p:nvGrpSpPr>
          <p:grpSpPr>
            <a:xfrm>
              <a:off x="597" y="5519"/>
              <a:ext cx="4867" cy="4852"/>
              <a:chOff x="597" y="5594"/>
              <a:chExt cx="5453" cy="4852"/>
            </a:xfrm>
          </p:grpSpPr>
          <p:pic>
            <p:nvPicPr>
              <p:cNvPr id="14" name="图片 13" descr="图片包含 游戏机, 文字, 布, 画&#10;&#10;描述已自动生成"/>
              <p:cNvPicPr>
                <a:picLocks noChangeAspect="1"/>
              </p:cNvPicPr>
              <p:nvPr/>
            </p:nvPicPr>
            <p:blipFill>
              <a:blip r:embed="rId4"/>
              <a:stretch>
                <a:fillRect/>
              </a:stretch>
            </p:blipFill>
            <p:spPr>
              <a:xfrm>
                <a:off x="597" y="5594"/>
                <a:ext cx="5452" cy="4755"/>
              </a:xfrm>
              <a:prstGeom prst="rect">
                <a:avLst/>
              </a:prstGeom>
            </p:spPr>
          </p:pic>
          <p:sp>
            <p:nvSpPr>
              <p:cNvPr id="10" name="文本框 9"/>
              <p:cNvSpPr txBox="1"/>
              <p:nvPr/>
            </p:nvSpPr>
            <p:spPr>
              <a:xfrm>
                <a:off x="598" y="9721"/>
                <a:ext cx="5452" cy="725"/>
              </a:xfrm>
              <a:prstGeom prst="rect">
                <a:avLst/>
              </a:prstGeom>
              <a:solidFill>
                <a:srgbClr val="F0F2F0">
                  <a:alpha val="73000"/>
                </a:srgbClr>
              </a:solidFill>
            </p:spPr>
            <p:txBody>
              <a:bodyPr wrap="square" rtlCol="0">
                <a:spAutoFit/>
              </a:bodyPr>
              <a:p>
                <a:pPr algn="ctr"/>
                <a:r>
                  <a:rPr lang="zh-CN" altLang="en-US" sz="2400">
                    <a:latin typeface="华文仿宋" panose="02010600040101010101" charset="-122"/>
                    <a:ea typeface="华文仿宋" panose="02010600040101010101" charset="-122"/>
                  </a:rPr>
                  <a:t>◎国人暴动</a:t>
                </a:r>
                <a:endParaRPr lang="zh-CN" altLang="en-US" sz="2400">
                  <a:latin typeface="华文仿宋" panose="02010600040101010101" charset="-122"/>
                  <a:ea typeface="华文仿宋" panose="02010600040101010101" charset="-122"/>
                </a:endParaRPr>
              </a:p>
            </p:txBody>
          </p:sp>
        </p:grpSp>
        <p:sp>
          <p:nvSpPr>
            <p:cNvPr id="16" name="文本框 15"/>
            <p:cNvSpPr txBox="1"/>
            <p:nvPr/>
          </p:nvSpPr>
          <p:spPr>
            <a:xfrm>
              <a:off x="5463" y="5522"/>
              <a:ext cx="13276" cy="4894"/>
            </a:xfrm>
            <a:prstGeom prst="rect">
              <a:avLst/>
            </a:prstGeom>
            <a:solidFill>
              <a:srgbClr val="F0F2F0"/>
            </a:solidFill>
          </p:spPr>
          <p:txBody>
            <a:bodyPr wrap="square" rtlCol="0" anchor="t">
              <a:spAutoFit/>
            </a:bodyPr>
            <a:p>
              <a:r>
                <a:rPr lang="zh-CN" altLang="en-US" sz="2800">
                  <a:latin typeface="楷体" panose="02010609060101010101" charset="-122"/>
                  <a:ea typeface="楷体" panose="02010609060101010101" charset="-122"/>
                  <a:cs typeface="楷体" panose="02010609060101010101" charset="-122"/>
                </a:rPr>
                <a:t>国人”是居于“国”(都城)及其近郊之人。</a:t>
              </a:r>
              <a:r>
                <a:rPr lang="zh-CN" altLang="en-US" sz="2800">
                  <a:latin typeface="楷体" panose="02010609060101010101" charset="-122"/>
                  <a:ea typeface="楷体" panose="02010609060101010101" charset="-122"/>
                  <a:cs typeface="楷体" panose="02010609060101010101" charset="-122"/>
                  <a:sym typeface="+mn-ea"/>
                </a:rPr>
                <a:t>商周政体中，</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君主的权力不是绝对的</a:t>
              </a:r>
              <a:r>
                <a:rPr lang="zh-CN" altLang="en-US" sz="2800">
                  <a:latin typeface="楷体" panose="02010609060101010101" charset="-122"/>
                  <a:ea typeface="楷体" panose="02010609060101010101" charset="-122"/>
                  <a:cs typeface="楷体" panose="02010609060101010101" charset="-122"/>
                  <a:sym typeface="+mn-ea"/>
                </a:rPr>
                <a:t>，其中</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原始民主传统</a:t>
              </a:r>
              <a:r>
                <a:rPr lang="zh-CN" altLang="en-US" sz="2800">
                  <a:latin typeface="楷体" panose="02010609060101010101" charset="-122"/>
                  <a:ea typeface="楷体" panose="02010609060101010101" charset="-122"/>
                  <a:cs typeface="楷体" panose="02010609060101010101" charset="-122"/>
                  <a:sym typeface="+mn-ea"/>
                </a:rPr>
                <a:t>，对君主权力有</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制约</a:t>
              </a:r>
              <a:r>
                <a:rPr lang="zh-CN" altLang="en-US" sz="2800">
                  <a:latin typeface="楷体" panose="02010609060101010101" charset="-122"/>
                  <a:ea typeface="楷体" panose="02010609060101010101" charset="-122"/>
                  <a:cs typeface="楷体" panose="02010609060101010101" charset="-122"/>
                  <a:sym typeface="+mn-ea"/>
                </a:rPr>
                <a:t>作用。国家遇到重大问题时，君主要</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征求平民</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国人</a:t>
              </a:r>
              <a:r>
                <a:rPr lang="en-US" altLang="zh-CN" sz="2800">
                  <a:solidFill>
                    <a:srgbClr val="C00000"/>
                  </a:solidFill>
                  <a:latin typeface="楷体" panose="02010609060101010101" charset="-122"/>
                  <a:ea typeface="楷体" panose="02010609060101010101" charset="-122"/>
                  <a:cs typeface="楷体" panose="02010609060101010101" charset="-122"/>
                  <a:sym typeface="+mn-ea"/>
                </a:rPr>
                <a:t>”</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的意见</a:t>
              </a:r>
              <a:r>
                <a:rPr lang="zh-CN" altLang="en-US" sz="2800">
                  <a:latin typeface="楷体" panose="02010609060101010101" charset="-122"/>
                  <a:ea typeface="楷体" panose="02010609060101010101" charset="-122"/>
                  <a:cs typeface="楷体" panose="02010609060101010101" charset="-122"/>
                  <a:sym typeface="+mn-ea"/>
                </a:rPr>
                <a:t>，国人也可以通</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过舆论</a:t>
              </a:r>
              <a:r>
                <a:rPr lang="zh-CN" altLang="en-US" sz="2800">
                  <a:latin typeface="楷体" panose="02010609060101010101" charset="-122"/>
                  <a:ea typeface="楷体" panose="02010609060101010101" charset="-122"/>
                  <a:cs typeface="楷体" panose="02010609060101010101" charset="-122"/>
                  <a:sym typeface="+mn-ea"/>
                </a:rPr>
                <a:t>来影响朝政。王室重臣召公曾以</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防民之口，甚于防川</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的比喻来劝谏周厉王，不要限制民众的言论，但周厉王贪财好色，暴虐无度，最终引发</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国人暴动</a:t>
              </a:r>
              <a:r>
                <a:rPr lang="en-US" altLang="zh-CN" sz="2800">
                  <a:latin typeface="楷体" panose="02010609060101010101" charset="-122"/>
                  <a:ea typeface="楷体" panose="02010609060101010101" charset="-122"/>
                  <a:cs typeface="楷体" panose="02010609060101010101" charset="-122"/>
                  <a:sym typeface="+mn-ea"/>
                </a:rPr>
                <a:t>”</a:t>
              </a:r>
              <a:r>
                <a:rPr lang="zh-CN" altLang="en-US" sz="2800">
                  <a:latin typeface="楷体" panose="02010609060101010101" charset="-122"/>
                  <a:ea typeface="楷体" panose="02010609060101010101" charset="-122"/>
                  <a:cs typeface="楷体" panose="02010609060101010101" charset="-122"/>
                  <a:sym typeface="+mn-ea"/>
                </a:rPr>
                <a:t>。</a:t>
              </a:r>
              <a:endParaRPr lang="zh-CN" altLang="en-US" sz="2800">
                <a:latin typeface="楷体" panose="02010609060101010101" charset="-122"/>
                <a:ea typeface="楷体" panose="02010609060101010101" charset="-122"/>
                <a:cs typeface="楷体" panose="02010609060101010101" charset="-122"/>
              </a:endParaRPr>
            </a:p>
          </p:txBody>
        </p:sp>
      </p:grpSp>
      <p:sp>
        <p:nvSpPr>
          <p:cNvPr id="19" name="文本框 18"/>
          <p:cNvSpPr txBox="1"/>
          <p:nvPr/>
        </p:nvSpPr>
        <p:spPr>
          <a:xfrm>
            <a:off x="1146810" y="6204585"/>
            <a:ext cx="1019873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君主的权力不是绝对的，原始民主传统对君主的权力有制约作用</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grpSp>
        <p:nvGrpSpPr>
          <p:cNvPr id="12" name="组合 11"/>
          <p:cNvGrpSpPr/>
          <p:nvPr/>
        </p:nvGrpSpPr>
        <p:grpSpPr>
          <a:xfrm>
            <a:off x="9082405" y="191770"/>
            <a:ext cx="2955290" cy="1746250"/>
            <a:chOff x="14303" y="302"/>
            <a:chExt cx="4654" cy="2750"/>
          </a:xfrm>
        </p:grpSpPr>
        <p:pic>
          <p:nvPicPr>
            <p:cNvPr id="2" name="图片 1" descr="武王伐纣"/>
            <p:cNvPicPr>
              <a:picLocks noChangeAspect="1"/>
            </p:cNvPicPr>
            <p:nvPr/>
          </p:nvPicPr>
          <p:blipFill>
            <a:blip r:embed="rId5"/>
            <a:srcRect l="7829" t="32436" r="22346" b="3636"/>
            <a:stretch>
              <a:fillRect/>
            </a:stretch>
          </p:blipFill>
          <p:spPr>
            <a:xfrm>
              <a:off x="14303" y="534"/>
              <a:ext cx="3890" cy="2519"/>
            </a:xfrm>
            <a:prstGeom prst="rect">
              <a:avLst/>
            </a:prstGeom>
            <a:noFill/>
            <a:ln w="9525">
              <a:noFill/>
            </a:ln>
          </p:spPr>
        </p:pic>
        <p:sp>
          <p:nvSpPr>
            <p:cNvPr id="6" name="文本框 5"/>
            <p:cNvSpPr txBox="1"/>
            <p:nvPr/>
          </p:nvSpPr>
          <p:spPr>
            <a:xfrm>
              <a:off x="18089" y="302"/>
              <a:ext cx="869" cy="2750"/>
            </a:xfrm>
            <a:prstGeom prst="rect">
              <a:avLst/>
            </a:prstGeom>
            <a:noFill/>
          </p:spPr>
          <p:txBody>
            <a:bodyPr vert="eaVert" wrap="square" rtlCol="0">
              <a:spAutoFit/>
            </a:bodyPr>
            <a:p>
              <a:r>
                <a:rPr lang="zh-CN" altLang="en-US" sz="2400">
                  <a:latin typeface="华文仿宋" panose="02010600040101010101" charset="-122"/>
                  <a:ea typeface="华文仿宋" panose="02010600040101010101" charset="-122"/>
                </a:rPr>
                <a:t>◎牧野之战</a:t>
              </a:r>
              <a:endParaRPr lang="zh-CN" altLang="en-US" sz="2400">
                <a:latin typeface="华文仿宋" panose="02010600040101010101" charset="-122"/>
                <a:ea typeface="华文仿宋" panose="02010600040101010101" charset="-122"/>
              </a:endParaRPr>
            </a:p>
          </p:txBody>
        </p:sp>
      </p:gr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7" grpId="0"/>
      <p:bldP spid="7" grpId="1"/>
      <p:bldP spid="192" grpId="0"/>
      <p:bldP spid="192" grpId="1"/>
      <p:bldP spid="193" grpId="0"/>
      <p:bldP spid="193" grpId="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7" name="文本框 6"/>
          <p:cNvSpPr txBox="1"/>
          <p:nvPr/>
        </p:nvSpPr>
        <p:spPr>
          <a:xfrm>
            <a:off x="379095" y="1416050"/>
            <a:ext cx="238442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、重要君王：</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92" name="文本框 191"/>
          <p:cNvSpPr txBox="1"/>
          <p:nvPr/>
        </p:nvSpPr>
        <p:spPr>
          <a:xfrm>
            <a:off x="150495" y="1938020"/>
            <a:ext cx="10607675" cy="521970"/>
          </a:xfrm>
          <a:prstGeom prst="rect">
            <a:avLst/>
          </a:prstGeom>
          <a:noFill/>
        </p:spPr>
        <p:txBody>
          <a:bodyPr wrap="square" rtlCol="0">
            <a:spAutoFit/>
          </a:bodyPr>
          <a:p>
            <a:pPr indent="0" algn="just">
              <a:lnSpc>
                <a:spcPct val="100000"/>
              </a:lnSpc>
              <a:spcBef>
                <a:spcPts val="0"/>
              </a:spcBef>
              <a:spcAft>
                <a:spcPts val="0"/>
              </a:spcAft>
              <a:buFont typeface="Arial" panose="020B0604020202020204" pitchFamily="34" charset="0"/>
              <a:buNone/>
            </a:pPr>
            <a:r>
              <a:rPr lang="zh-CN" altLang="en-US" sz="2800" dirty="0">
                <a:latin typeface="华文中宋" panose="02010600040101010101" charset="-122"/>
                <a:ea typeface="华文中宋" panose="02010600040101010101" charset="-122"/>
                <a:cs typeface="华文中宋" panose="02010600040101010101" charset="-122"/>
                <a:sym typeface="+mn-ea"/>
              </a:rPr>
              <a:t>（</a:t>
            </a:r>
            <a:r>
              <a:rPr lang="en-US" altLang="zh-CN" sz="2800" dirty="0">
                <a:latin typeface="华文中宋" panose="02010600040101010101" charset="-122"/>
                <a:ea typeface="华文中宋" panose="02010600040101010101" charset="-122"/>
                <a:cs typeface="华文中宋" panose="02010600040101010101" charset="-122"/>
                <a:sym typeface="+mn-ea"/>
              </a:rPr>
              <a:t>1</a:t>
            </a:r>
            <a:r>
              <a:rPr lang="zh-CN" altLang="en-US" sz="2800" dirty="0">
                <a:latin typeface="华文中宋" panose="02010600040101010101" charset="-122"/>
                <a:ea typeface="华文中宋" panose="02010600040101010101" charset="-122"/>
                <a:cs typeface="华文中宋" panose="02010600040101010101" charset="-122"/>
                <a:sym typeface="+mn-ea"/>
              </a:rPr>
              <a:t>）公元前</a:t>
            </a:r>
            <a:r>
              <a:rPr lang="en-US" altLang="zh-CN" sz="2800" dirty="0">
                <a:latin typeface="华文中宋" panose="02010600040101010101" charset="-122"/>
                <a:ea typeface="华文中宋" panose="02010600040101010101" charset="-122"/>
                <a:cs typeface="华文中宋" panose="02010600040101010101" charset="-122"/>
                <a:sym typeface="+mn-ea"/>
              </a:rPr>
              <a:t>1046</a:t>
            </a:r>
            <a:r>
              <a:rPr lang="zh-CN" altLang="en-US" sz="2800" dirty="0">
                <a:latin typeface="华文中宋" panose="02010600040101010101" charset="-122"/>
                <a:ea typeface="华文中宋" panose="02010600040101010101" charset="-122"/>
                <a:cs typeface="华文中宋" panose="02010600040101010101" charset="-122"/>
                <a:sym typeface="+mn-ea"/>
              </a:rPr>
              <a:t>年，周武王建立周朝，定都镐京，史称西周。</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sp>
        <p:nvSpPr>
          <p:cNvPr id="193" name="文本框 192"/>
          <p:cNvSpPr txBox="1"/>
          <p:nvPr/>
        </p:nvSpPr>
        <p:spPr>
          <a:xfrm>
            <a:off x="150495" y="2336165"/>
            <a:ext cx="11806555" cy="1168400"/>
          </a:xfrm>
          <a:prstGeom prst="rect">
            <a:avLst/>
          </a:prstGeom>
          <a:noFill/>
        </p:spPr>
        <p:txBody>
          <a:bodyPr wrap="square" rtlCol="0">
            <a:spAutoFit/>
          </a:bodyPr>
          <a:p>
            <a:pPr indent="0" algn="just">
              <a:lnSpc>
                <a:spcPct val="125000"/>
              </a:lnSpc>
              <a:spcBef>
                <a:spcPts val="0"/>
              </a:spcBef>
              <a:spcAft>
                <a:spcPts val="0"/>
              </a:spcAft>
              <a:buFont typeface="Arial" panose="020B0604020202020204" pitchFamily="34" charset="0"/>
              <a:buNone/>
            </a:pPr>
            <a:r>
              <a:rPr lang="zh-CN" altLang="en-US" sz="2800" dirty="0">
                <a:latin typeface="华文中宋" panose="02010600040101010101" charset="-122"/>
                <a:ea typeface="华文中宋" panose="02010600040101010101" charset="-122"/>
                <a:cs typeface="华文中宋" panose="02010600040101010101" charset="-122"/>
                <a:sym typeface="+mn-ea"/>
              </a:rPr>
              <a:t>（</a:t>
            </a:r>
            <a:r>
              <a:rPr lang="en-US" altLang="zh-CN" sz="2800" dirty="0">
                <a:latin typeface="华文中宋" panose="02010600040101010101" charset="-122"/>
                <a:ea typeface="华文中宋" panose="02010600040101010101" charset="-122"/>
                <a:cs typeface="华文中宋" panose="02010600040101010101" charset="-122"/>
                <a:sym typeface="+mn-ea"/>
              </a:rPr>
              <a:t>2</a:t>
            </a:r>
            <a:r>
              <a:rPr lang="zh-CN" altLang="en-US" sz="2800" dirty="0">
                <a:latin typeface="华文中宋" panose="02010600040101010101" charset="-122"/>
                <a:ea typeface="华文中宋" panose="02010600040101010101" charset="-122"/>
                <a:cs typeface="华文中宋" panose="02010600040101010101" charset="-122"/>
                <a:sym typeface="+mn-ea"/>
              </a:rPr>
              <a:t>）公元前</a:t>
            </a:r>
            <a:r>
              <a:rPr lang="en-US" altLang="zh-CN" sz="2800" dirty="0">
                <a:latin typeface="华文中宋" panose="02010600040101010101" charset="-122"/>
                <a:ea typeface="华文中宋" panose="02010600040101010101" charset="-122"/>
                <a:cs typeface="华文中宋" panose="02010600040101010101" charset="-122"/>
                <a:sym typeface="+mn-ea"/>
              </a:rPr>
              <a:t>841</a:t>
            </a:r>
            <a:r>
              <a:rPr lang="zh-CN" altLang="en-US" sz="2800" dirty="0">
                <a:latin typeface="华文中宋" panose="02010600040101010101" charset="-122"/>
                <a:ea typeface="华文中宋" panose="02010600040101010101" charset="-122"/>
                <a:cs typeface="华文中宋" panose="02010600040101010101" charset="-122"/>
                <a:sym typeface="+mn-ea"/>
              </a:rPr>
              <a:t>年，</a:t>
            </a:r>
            <a:r>
              <a:rPr lang="en-US" altLang="zh-CN" sz="2800" dirty="0">
                <a:latin typeface="华文中宋" panose="02010600040101010101" charset="-122"/>
                <a:ea typeface="华文中宋" panose="02010600040101010101" charset="-122"/>
                <a:cs typeface="华文中宋" panose="02010600040101010101" charset="-122"/>
                <a:sym typeface="+mn-ea"/>
              </a:rPr>
              <a:t>“</a:t>
            </a:r>
            <a:r>
              <a:rPr lang="zh-CN" altLang="en-US" sz="2800" dirty="0">
                <a:latin typeface="华文中宋" panose="02010600040101010101" charset="-122"/>
                <a:ea typeface="华文中宋" panose="02010600040101010101" charset="-122"/>
                <a:cs typeface="华文中宋" panose="02010600040101010101" charset="-122"/>
                <a:sym typeface="+mn-ea"/>
              </a:rPr>
              <a:t>国人暴动</a:t>
            </a:r>
            <a:r>
              <a:rPr lang="en-US" altLang="zh-CN" sz="2800" dirty="0">
                <a:latin typeface="华文中宋" panose="02010600040101010101" charset="-122"/>
                <a:ea typeface="华文中宋" panose="02010600040101010101" charset="-122"/>
                <a:cs typeface="华文中宋" panose="02010600040101010101" charset="-122"/>
                <a:sym typeface="+mn-ea"/>
              </a:rPr>
              <a:t>”</a:t>
            </a:r>
            <a:r>
              <a:rPr lang="zh-CN" altLang="en-US" sz="2800" dirty="0">
                <a:latin typeface="华文中宋" panose="02010600040101010101" charset="-122"/>
                <a:ea typeface="华文中宋" panose="02010600040101010101" charset="-122"/>
                <a:cs typeface="华文中宋" panose="02010600040101010101" charset="-122"/>
                <a:sym typeface="+mn-ea"/>
              </a:rPr>
              <a:t>，周厉王出逃，召公、周公执政，史称“共和行政”</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sp>
        <p:nvSpPr>
          <p:cNvPr id="194" name="文本框 193"/>
          <p:cNvSpPr txBox="1"/>
          <p:nvPr/>
        </p:nvSpPr>
        <p:spPr>
          <a:xfrm>
            <a:off x="99695" y="3330575"/>
            <a:ext cx="11845925" cy="521970"/>
          </a:xfrm>
          <a:prstGeom prst="rect">
            <a:avLst/>
          </a:prstGeom>
          <a:noFill/>
        </p:spPr>
        <p:txBody>
          <a:bodyPr wrap="square" rtlCol="0">
            <a:spAutoFit/>
          </a:bodyPr>
          <a:p>
            <a:pPr indent="0" algn="just">
              <a:lnSpc>
                <a:spcPct val="100000"/>
              </a:lnSpc>
              <a:spcBef>
                <a:spcPts val="0"/>
              </a:spcBef>
              <a:spcAft>
                <a:spcPts val="0"/>
              </a:spcAft>
              <a:buFont typeface="Arial" panose="020B0604020202020204" pitchFamily="34" charset="0"/>
              <a:buNone/>
            </a:pPr>
            <a:r>
              <a:rPr lang="zh-CN" altLang="en-US" sz="2800" dirty="0">
                <a:latin typeface="华文中宋" panose="02010600040101010101" charset="-122"/>
                <a:ea typeface="华文中宋" panose="02010600040101010101" charset="-122"/>
                <a:cs typeface="华文中宋" panose="02010600040101010101" charset="-122"/>
                <a:sym typeface="+mn-ea"/>
              </a:rPr>
              <a:t>（</a:t>
            </a:r>
            <a:r>
              <a:rPr lang="en-US" altLang="zh-CN" sz="2800" dirty="0">
                <a:latin typeface="华文中宋" panose="02010600040101010101" charset="-122"/>
                <a:ea typeface="华文中宋" panose="02010600040101010101" charset="-122"/>
                <a:cs typeface="华文中宋" panose="02010600040101010101" charset="-122"/>
                <a:sym typeface="+mn-ea"/>
              </a:rPr>
              <a:t>3</a:t>
            </a:r>
            <a:r>
              <a:rPr lang="zh-CN" altLang="en-US" sz="2800" dirty="0">
                <a:latin typeface="华文中宋" panose="02010600040101010101" charset="-122"/>
                <a:ea typeface="华文中宋" panose="02010600040101010101" charset="-122"/>
                <a:cs typeface="华文中宋" panose="02010600040101010101" charset="-122"/>
                <a:sym typeface="+mn-ea"/>
              </a:rPr>
              <a:t>）公元前</a:t>
            </a:r>
            <a:r>
              <a:rPr lang="en-US" altLang="zh-CN" sz="2800" dirty="0">
                <a:latin typeface="华文中宋" panose="02010600040101010101" charset="-122"/>
                <a:ea typeface="华文中宋" panose="02010600040101010101" charset="-122"/>
                <a:cs typeface="华文中宋" panose="02010600040101010101" charset="-122"/>
                <a:sym typeface="+mn-ea"/>
              </a:rPr>
              <a:t>771</a:t>
            </a:r>
            <a:r>
              <a:rPr lang="zh-CN" altLang="en-US" sz="2800" dirty="0">
                <a:latin typeface="华文中宋" panose="02010600040101010101" charset="-122"/>
                <a:ea typeface="华文中宋" panose="02010600040101010101" charset="-122"/>
                <a:cs typeface="华文中宋" panose="02010600040101010101" charset="-122"/>
                <a:sym typeface="+mn-ea"/>
              </a:rPr>
              <a:t>年，乘周王室内乱，犬戎攻破镐京，杀周幽王，西周灭亡。</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pic>
        <p:nvPicPr>
          <p:cNvPr id="67588" name="图片 1"/>
          <p:cNvPicPr>
            <a:picLocks noChangeAspect="1" noChangeArrowheads="1"/>
          </p:cNvPicPr>
          <p:nvPr/>
        </p:nvPicPr>
        <p:blipFill>
          <a:blip r:embed="rId3"/>
          <a:srcRect/>
          <a:stretch>
            <a:fillRect/>
          </a:stretch>
        </p:blipFill>
        <p:spPr bwMode="auto">
          <a:xfrm>
            <a:off x="536575" y="3902710"/>
            <a:ext cx="3282315" cy="2609215"/>
          </a:xfrm>
          <a:prstGeom prst="rect">
            <a:avLst/>
          </a:prstGeom>
          <a:noFill/>
          <a:ln w="9525">
            <a:noFill/>
            <a:miter lim="800000"/>
            <a:headEnd/>
            <a:tailEnd/>
          </a:ln>
        </p:spPr>
      </p:pic>
      <p:pic>
        <p:nvPicPr>
          <p:cNvPr id="67589" name="图片 5"/>
          <p:cNvPicPr>
            <a:picLocks noChangeAspect="1" noChangeArrowheads="1"/>
          </p:cNvPicPr>
          <p:nvPr/>
        </p:nvPicPr>
        <p:blipFill>
          <a:blip r:embed="rId4"/>
          <a:srcRect/>
          <a:stretch>
            <a:fillRect/>
          </a:stretch>
        </p:blipFill>
        <p:spPr bwMode="auto">
          <a:xfrm>
            <a:off x="3839845" y="3902710"/>
            <a:ext cx="3110230" cy="2616835"/>
          </a:xfrm>
          <a:prstGeom prst="rect">
            <a:avLst/>
          </a:prstGeom>
          <a:noFill/>
          <a:ln w="9525">
            <a:noFill/>
            <a:miter lim="800000"/>
            <a:headEnd/>
            <a:tailEnd/>
          </a:ln>
        </p:spPr>
      </p:pic>
      <p:pic>
        <p:nvPicPr>
          <p:cNvPr id="67590" name="图片 7"/>
          <p:cNvPicPr>
            <a:picLocks noChangeAspect="1" noChangeArrowheads="1"/>
          </p:cNvPicPr>
          <p:nvPr/>
        </p:nvPicPr>
        <p:blipFill>
          <a:blip r:embed="rId5"/>
          <a:srcRect/>
          <a:stretch>
            <a:fillRect/>
          </a:stretch>
        </p:blipFill>
        <p:spPr bwMode="auto">
          <a:xfrm>
            <a:off x="6971030" y="3858895"/>
            <a:ext cx="4849495" cy="2628265"/>
          </a:xfrm>
          <a:prstGeom prst="rect">
            <a:avLst/>
          </a:prstGeom>
          <a:noFill/>
          <a:ln w="9525">
            <a:noFill/>
            <a:miter lim="800000"/>
            <a:headEnd/>
            <a:tailEnd/>
          </a:ln>
        </p:spPr>
      </p:pic>
      <p:sp>
        <p:nvSpPr>
          <p:cNvPr id="67593" name="文本框 99"/>
          <p:cNvSpPr txBox="1">
            <a:spLocks noChangeArrowheads="1"/>
          </p:cNvSpPr>
          <p:nvPr/>
        </p:nvSpPr>
        <p:spPr bwMode="auto">
          <a:xfrm>
            <a:off x="240665" y="5566410"/>
            <a:ext cx="11804015" cy="953135"/>
          </a:xfrm>
          <a:prstGeom prst="rect">
            <a:avLst/>
          </a:prstGeom>
          <a:solidFill>
            <a:srgbClr val="C00000"/>
          </a:solidFill>
          <a:ln w="28575" cmpd="sng">
            <a:noFill/>
            <a:prstDash val="solid"/>
            <a:miter lim="800000"/>
          </a:ln>
          <a:effectLst>
            <a:outerShdw blurRad="50800" dist="38100" dir="2700000" algn="tl" rotWithShape="0">
              <a:prstClr val="black">
                <a:alpha val="40000"/>
              </a:prstClr>
            </a:outerShdw>
          </a:effectLst>
        </p:spPr>
        <p:txBody>
          <a:bodyPr wrap="square" anchor="ctr">
            <a:spAutoFit/>
          </a:bodyPr>
          <a:p>
            <a:pPr indent="0" fontAlgn="auto">
              <a:lnSpc>
                <a:spcPct val="100000"/>
              </a:lnSpc>
            </a:pP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宋体" panose="02010600030101010101" pitchFamily="2" charset="-122"/>
                <a:sym typeface="+mn-ea"/>
              </a:rPr>
              <a:t>随着统治疆域的不断扩大，从夏朝、商朝到周朝的国家管理和国家机构也随之发生变革和完善，这反映了早期国家治理制度的不断发展并走向成熟。</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宋体" panose="02010600030101010101" pitchFamily="2" charset="-122"/>
              <a:sym typeface="+mn-ea"/>
            </a:endParaRPr>
          </a:p>
        </p:txBody>
      </p:sp>
      <p:grpSp>
        <p:nvGrpSpPr>
          <p:cNvPr id="2" name="组合 1"/>
          <p:cNvGrpSpPr/>
          <p:nvPr/>
        </p:nvGrpSpPr>
        <p:grpSpPr>
          <a:xfrm>
            <a:off x="7374255" y="229235"/>
            <a:ext cx="1685925" cy="1709420"/>
            <a:chOff x="15239" y="861"/>
            <a:chExt cx="3654" cy="3487"/>
          </a:xfrm>
        </p:grpSpPr>
        <p:pic>
          <p:nvPicPr>
            <p:cNvPr id="6" name="图片 5" descr="图片包含 游戏机, 帽子&#10;&#10;描述已自动生成"/>
            <p:cNvPicPr>
              <a:picLocks noChangeAspect="1"/>
            </p:cNvPicPr>
            <p:nvPr/>
          </p:nvPicPr>
          <p:blipFill>
            <a:blip r:embed="rId6"/>
            <a:stretch>
              <a:fillRect/>
            </a:stretch>
          </p:blipFill>
          <p:spPr>
            <a:xfrm flipH="1">
              <a:off x="15239" y="1104"/>
              <a:ext cx="3163" cy="3244"/>
            </a:xfrm>
            <a:prstGeom prst="rect">
              <a:avLst/>
            </a:prstGeom>
          </p:spPr>
        </p:pic>
        <p:sp>
          <p:nvSpPr>
            <p:cNvPr id="10" name="文本框 9"/>
            <p:cNvSpPr txBox="1"/>
            <p:nvPr/>
          </p:nvSpPr>
          <p:spPr>
            <a:xfrm>
              <a:off x="17697" y="861"/>
              <a:ext cx="1196" cy="2958"/>
            </a:xfrm>
            <a:prstGeom prst="rect">
              <a:avLst/>
            </a:prstGeom>
            <a:noFill/>
          </p:spPr>
          <p:txBody>
            <a:bodyPr vert="eaVert" wrap="square" rtlCol="0">
              <a:spAutoFit/>
            </a:bodyPr>
            <a:p>
              <a:r>
                <a:rPr lang="zh-CN" altLang="en-US" sz="2400">
                  <a:latin typeface="华文仿宋" panose="02010600040101010101" charset="-122"/>
                  <a:ea typeface="华文仿宋" panose="02010600040101010101" charset="-122"/>
                </a:rPr>
                <a:t>◎周武王</a:t>
              </a:r>
              <a:endParaRPr lang="zh-CN" altLang="en-US" sz="2400">
                <a:latin typeface="华文仿宋" panose="02010600040101010101" charset="-122"/>
                <a:ea typeface="华文仿宋" panose="02010600040101010101" charset="-122"/>
              </a:endParaRPr>
            </a:p>
          </p:txBody>
        </p:sp>
      </p:grpSp>
      <p:grpSp>
        <p:nvGrpSpPr>
          <p:cNvPr id="12" name="组合 11"/>
          <p:cNvGrpSpPr/>
          <p:nvPr/>
        </p:nvGrpSpPr>
        <p:grpSpPr>
          <a:xfrm>
            <a:off x="9082405" y="191770"/>
            <a:ext cx="2955290" cy="1746250"/>
            <a:chOff x="14303" y="302"/>
            <a:chExt cx="4654" cy="2750"/>
          </a:xfrm>
        </p:grpSpPr>
        <p:pic>
          <p:nvPicPr>
            <p:cNvPr id="13" name="图片 12" descr="武王伐纣"/>
            <p:cNvPicPr>
              <a:picLocks noChangeAspect="1"/>
            </p:cNvPicPr>
            <p:nvPr/>
          </p:nvPicPr>
          <p:blipFill>
            <a:blip r:embed="rId7"/>
            <a:srcRect l="7829" t="32436" r="22346" b="3636"/>
            <a:stretch>
              <a:fillRect/>
            </a:stretch>
          </p:blipFill>
          <p:spPr>
            <a:xfrm>
              <a:off x="14303" y="534"/>
              <a:ext cx="3890" cy="2519"/>
            </a:xfrm>
            <a:prstGeom prst="rect">
              <a:avLst/>
            </a:prstGeom>
            <a:noFill/>
            <a:ln w="9525">
              <a:noFill/>
            </a:ln>
          </p:spPr>
        </p:pic>
        <p:sp>
          <p:nvSpPr>
            <p:cNvPr id="14" name="文本框 13"/>
            <p:cNvSpPr txBox="1"/>
            <p:nvPr/>
          </p:nvSpPr>
          <p:spPr>
            <a:xfrm>
              <a:off x="18089" y="302"/>
              <a:ext cx="869" cy="2750"/>
            </a:xfrm>
            <a:prstGeom prst="rect">
              <a:avLst/>
            </a:prstGeom>
            <a:noFill/>
          </p:spPr>
          <p:txBody>
            <a:bodyPr vert="eaVert" wrap="square" rtlCol="0">
              <a:spAutoFit/>
            </a:bodyPr>
            <a:p>
              <a:r>
                <a:rPr lang="zh-CN" altLang="en-US" sz="2400">
                  <a:latin typeface="华文仿宋" panose="02010600040101010101" charset="-122"/>
                  <a:ea typeface="华文仿宋" panose="02010600040101010101" charset="-122"/>
                </a:rPr>
                <a:t>◎牧野之战</a:t>
              </a:r>
              <a:endParaRPr lang="zh-CN" altLang="en-US" sz="2400">
                <a:latin typeface="华文仿宋" panose="02010600040101010101" charset="-122"/>
                <a:ea typeface="华文仿宋" panose="02010600040101010101" charset="-122"/>
              </a:endParaRPr>
            </a:p>
          </p:txBody>
        </p:sp>
      </p:gr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p:bldP spid="193" grpId="1"/>
      <p:bldP spid="194" grpId="1"/>
      <p:bldP spid="67593" grpId="0" animBg="1"/>
      <p:bldP spid="6759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分封制"/>
          <p:cNvPicPr>
            <a:picLocks noChangeAspect="1"/>
          </p:cNvPicPr>
          <p:nvPr/>
        </p:nvPicPr>
        <p:blipFill>
          <a:blip r:embed="rId1"/>
          <a:stretch>
            <a:fillRect/>
          </a:stretch>
        </p:blipFill>
        <p:spPr>
          <a:xfrm>
            <a:off x="7162165" y="1084580"/>
            <a:ext cx="4839335" cy="3682365"/>
          </a:xfrm>
          <a:prstGeom prst="rect">
            <a:avLst/>
          </a:prstGeom>
        </p:spPr>
      </p:pic>
      <p:sp>
        <p:nvSpPr>
          <p:cNvPr id="15" name="矩形 14"/>
          <p:cNvSpPr/>
          <p:nvPr>
            <p:custDataLst>
              <p:tags r:id="rId2"/>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3"/>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1416050"/>
            <a:ext cx="404241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、等级森严的分封制：</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grpSp>
        <p:nvGrpSpPr>
          <p:cNvPr id="2" name="组合 1"/>
          <p:cNvGrpSpPr/>
          <p:nvPr/>
        </p:nvGrpSpPr>
        <p:grpSpPr>
          <a:xfrm>
            <a:off x="379095" y="1938020"/>
            <a:ext cx="1973580" cy="2712720"/>
            <a:chOff x="990" y="3052"/>
            <a:chExt cx="3108" cy="4272"/>
          </a:xfrm>
        </p:grpSpPr>
        <p:sp>
          <p:nvSpPr>
            <p:cNvPr id="22" name="文本框 21"/>
            <p:cNvSpPr txBox="1"/>
            <p:nvPr/>
          </p:nvSpPr>
          <p:spPr>
            <a:xfrm>
              <a:off x="990" y="3052"/>
              <a:ext cx="3093" cy="822"/>
            </a:xfrm>
            <a:prstGeom prst="rect">
              <a:avLst/>
            </a:prstGeom>
            <a:noFill/>
          </p:spPr>
          <p:txBody>
            <a:bodyPr wrap="none" rtlCol="0" anchor="t">
              <a:spAutoFit/>
            </a:bodyPr>
            <a:p>
              <a:pPr marL="0" indent="0">
                <a:lnSpc>
                  <a:spcPct val="10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分封含义：</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24" name="文本框 23"/>
            <p:cNvSpPr txBox="1"/>
            <p:nvPr/>
          </p:nvSpPr>
          <p:spPr>
            <a:xfrm>
              <a:off x="990" y="3912"/>
              <a:ext cx="3093" cy="822"/>
            </a:xfrm>
            <a:prstGeom prst="rect">
              <a:avLst/>
            </a:prstGeom>
            <a:noFill/>
          </p:spPr>
          <p:txBody>
            <a:bodyPr wrap="none" rtlCol="0" anchor="t">
              <a:spAutoFit/>
            </a:bodyPr>
            <a:p>
              <a:pPr marL="0" indent="0">
                <a:lnSpc>
                  <a:spcPct val="10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分封目的：</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25" name="文本框 24"/>
            <p:cNvSpPr txBox="1"/>
            <p:nvPr/>
          </p:nvSpPr>
          <p:spPr>
            <a:xfrm>
              <a:off x="1006" y="4782"/>
              <a:ext cx="3093" cy="822"/>
            </a:xfrm>
            <a:prstGeom prst="rect">
              <a:avLst/>
            </a:prstGeom>
            <a:noFill/>
          </p:spPr>
          <p:txBody>
            <a:bodyPr wrap="none" rtlCol="0" anchor="t">
              <a:spAutoFit/>
            </a:bodyPr>
            <a:p>
              <a:pPr marL="0" indent="0">
                <a:lnSpc>
                  <a:spcPct val="10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分封对象：</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26" name="文本框 25"/>
            <p:cNvSpPr txBox="1"/>
            <p:nvPr/>
          </p:nvSpPr>
          <p:spPr>
            <a:xfrm>
              <a:off x="1006" y="5645"/>
              <a:ext cx="3093" cy="822"/>
            </a:xfrm>
            <a:prstGeom prst="rect">
              <a:avLst/>
            </a:prstGeom>
            <a:noFill/>
          </p:spPr>
          <p:txBody>
            <a:bodyPr wrap="none" rtlCol="0" anchor="t">
              <a:spAutoFit/>
            </a:bodyPr>
            <a:p>
              <a:r>
                <a:rPr lang="zh-CN" altLang="en-US" sz="2800" b="1">
                  <a:solidFill>
                    <a:srgbClr val="233B26"/>
                  </a:solidFill>
                  <a:latin typeface="华文中宋" panose="02010600040101010101" charset="-122"/>
                  <a:ea typeface="华文中宋" panose="02010600040101010101" charset="-122"/>
                  <a:sym typeface="+mn-ea"/>
                </a:rPr>
                <a:t>分封内容：</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33" name="文本框 32"/>
            <p:cNvSpPr txBox="1"/>
            <p:nvPr/>
          </p:nvSpPr>
          <p:spPr>
            <a:xfrm>
              <a:off x="990" y="6502"/>
              <a:ext cx="3093" cy="822"/>
            </a:xfrm>
            <a:prstGeom prst="rect">
              <a:avLst/>
            </a:prstGeom>
            <a:noFill/>
          </p:spPr>
          <p:txBody>
            <a:bodyPr wrap="none" rtlCol="0" anchor="t">
              <a:spAutoFit/>
            </a:bodyPr>
            <a:p>
              <a:r>
                <a:rPr lang="zh-CN" altLang="en-US" sz="2800" b="1">
                  <a:solidFill>
                    <a:srgbClr val="233B26"/>
                  </a:solidFill>
                  <a:latin typeface="华文中宋" panose="02010600040101010101" charset="-122"/>
                  <a:ea typeface="华文中宋" panose="02010600040101010101" charset="-122"/>
                  <a:sym typeface="+mn-ea"/>
                </a:rPr>
                <a:t>分封地区：</a:t>
              </a:r>
              <a:endParaRPr lang="zh-CN" altLang="en-US" sz="2800" b="1">
                <a:solidFill>
                  <a:srgbClr val="233B26"/>
                </a:solidFill>
                <a:latin typeface="华文中宋" panose="02010600040101010101" charset="-122"/>
                <a:ea typeface="华文中宋" panose="02010600040101010101" charset="-122"/>
                <a:sym typeface="+mn-ea"/>
              </a:endParaRPr>
            </a:p>
          </p:txBody>
        </p:sp>
      </p:grpSp>
      <p:sp>
        <p:nvSpPr>
          <p:cNvPr id="23" name="文本框 22"/>
          <p:cNvSpPr txBox="1"/>
          <p:nvPr/>
        </p:nvSpPr>
        <p:spPr>
          <a:xfrm>
            <a:off x="2000885" y="1965325"/>
            <a:ext cx="5161280" cy="521970"/>
          </a:xfrm>
          <a:prstGeom prst="rect">
            <a:avLst/>
          </a:prstGeom>
          <a:noFill/>
        </p:spPr>
        <p:txBody>
          <a:bodyPr wrap="none" rtlCol="0" anchor="t">
            <a:spAutoFit/>
          </a:bodyPr>
          <a:p>
            <a:r>
              <a:rPr lang="en-US" altLang="zh-CN" sz="2800">
                <a:solidFill>
                  <a:schemeClr val="tx1">
                    <a:lumMod val="50000"/>
                  </a:schemeClr>
                </a:solidFill>
                <a:latin typeface="华文中宋" panose="02010600040101010101" charset="-122"/>
                <a:ea typeface="华文中宋" panose="02010600040101010101" charset="-122"/>
                <a:cs typeface="华文中宋" panose="02010600040101010101" charset="-122"/>
                <a:sym typeface="+mn-ea"/>
              </a:rPr>
              <a:t>“</a:t>
            </a:r>
            <a:r>
              <a:rPr lang="zh-CN" altLang="en-US" sz="2800">
                <a:solidFill>
                  <a:schemeClr val="tx1">
                    <a:lumMod val="50000"/>
                  </a:schemeClr>
                </a:solidFill>
                <a:latin typeface="华文中宋" panose="02010600040101010101" charset="-122"/>
                <a:ea typeface="华文中宋" panose="02010600040101010101" charset="-122"/>
                <a:cs typeface="华文中宋" panose="02010600040101010101" charset="-122"/>
                <a:sym typeface="+mn-ea"/>
              </a:rPr>
              <a:t>封邦建国</a:t>
            </a:r>
            <a:r>
              <a:rPr lang="en-US" altLang="zh-CN" sz="2800">
                <a:solidFill>
                  <a:schemeClr val="tx1">
                    <a:lumMod val="50000"/>
                  </a:schemeClr>
                </a:solidFill>
                <a:latin typeface="华文中宋" panose="02010600040101010101" charset="-122"/>
                <a:ea typeface="华文中宋" panose="02010600040101010101" charset="-122"/>
                <a:cs typeface="华文中宋" panose="02010600040101010101" charset="-122"/>
                <a:sym typeface="+mn-ea"/>
              </a:rPr>
              <a:t>”</a:t>
            </a:r>
            <a:r>
              <a:rPr lang="zh-CN" altLang="en-US" sz="2800">
                <a:solidFill>
                  <a:schemeClr val="tx1">
                    <a:lumMod val="50000"/>
                  </a:schemeClr>
                </a:solidFill>
                <a:latin typeface="华文中宋" panose="02010600040101010101" charset="-122"/>
                <a:ea typeface="华文中宋" panose="02010600040101010101" charset="-122"/>
                <a:cs typeface="华文中宋" panose="02010600040101010101" charset="-122"/>
                <a:sym typeface="+mn-ea"/>
              </a:rPr>
              <a:t>，划分</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土地</a:t>
            </a:r>
            <a:r>
              <a:rPr lang="zh-CN" altLang="en-US" sz="2800">
                <a:solidFill>
                  <a:schemeClr val="tx1">
                    <a:lumMod val="50000"/>
                  </a:schemeClr>
                </a:solidFill>
                <a:latin typeface="华文中宋" panose="02010600040101010101" charset="-122"/>
                <a:ea typeface="华文中宋" panose="02010600040101010101" charset="-122"/>
                <a:cs typeface="华文中宋" panose="02010600040101010101" charset="-122"/>
                <a:sym typeface="+mn-ea"/>
              </a:rPr>
              <a:t>和</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人民</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7" name="文本框 26"/>
          <p:cNvSpPr txBox="1"/>
          <p:nvPr/>
        </p:nvSpPr>
        <p:spPr>
          <a:xfrm>
            <a:off x="2152015" y="2534285"/>
            <a:ext cx="6260465" cy="521970"/>
          </a:xfrm>
          <a:prstGeom prst="rect">
            <a:avLst/>
          </a:prstGeom>
          <a:noFill/>
        </p:spPr>
        <p:txBody>
          <a:bodyPr wrap="none" rtlCol="0" anchor="t">
            <a:spAutoFit/>
          </a:bodyPr>
          <a:p>
            <a:r>
              <a:rPr lang="zh-CN" altLang="en-US" sz="2800" b="1">
                <a:solidFill>
                  <a:schemeClr val="tx1">
                    <a:lumMod val="50000"/>
                  </a:schemeClr>
                </a:solidFill>
                <a:latin typeface="楷体_GB2312" panose="02010609030101010101" pitchFamily="1" charset="-122"/>
                <a:ea typeface="楷体_GB2312" panose="02010609030101010101" pitchFamily="1" charset="-122"/>
                <a:sym typeface="+mn-ea"/>
              </a:rPr>
              <a:t>拓展</a:t>
            </a:r>
            <a:r>
              <a:rPr lang="zh-CN" altLang="en-US" sz="2800" b="1">
                <a:solidFill>
                  <a:srgbClr val="C00000"/>
                </a:solidFill>
                <a:latin typeface="楷体_GB2312" panose="02010609030101010101" pitchFamily="1" charset="-122"/>
                <a:ea typeface="楷体_GB2312" panose="02010609030101010101" pitchFamily="1" charset="-122"/>
                <a:sym typeface="+mn-ea"/>
              </a:rPr>
              <a:t>疆土</a:t>
            </a:r>
            <a:r>
              <a:rPr lang="zh-CN" altLang="en-US" sz="2800" b="1">
                <a:solidFill>
                  <a:schemeClr val="tx1">
                    <a:lumMod val="50000"/>
                  </a:schemeClr>
                </a:solidFill>
                <a:latin typeface="楷体_GB2312" panose="02010609030101010101" pitchFamily="1" charset="-122"/>
                <a:ea typeface="楷体_GB2312" panose="02010609030101010101" pitchFamily="1" charset="-122"/>
                <a:sym typeface="+mn-ea"/>
              </a:rPr>
              <a:t>，拱卫</a:t>
            </a:r>
            <a:r>
              <a:rPr lang="zh-CN" altLang="en-US" sz="2800" b="1">
                <a:solidFill>
                  <a:srgbClr val="C00000"/>
                </a:solidFill>
                <a:latin typeface="楷体_GB2312" panose="02010609030101010101" pitchFamily="1" charset="-122"/>
                <a:ea typeface="楷体_GB2312" panose="02010609030101010101" pitchFamily="1" charset="-122"/>
                <a:sym typeface="+mn-ea"/>
              </a:rPr>
              <a:t>王室</a:t>
            </a:r>
            <a:r>
              <a:rPr lang="zh-CN" altLang="en-US" sz="2800" b="1">
                <a:solidFill>
                  <a:schemeClr val="tx1">
                    <a:lumMod val="50000"/>
                  </a:schemeClr>
                </a:solidFill>
                <a:latin typeface="楷体_GB2312" panose="02010609030101010101" pitchFamily="1" charset="-122"/>
                <a:ea typeface="楷体_GB2312" panose="02010609030101010101" pitchFamily="1" charset="-122"/>
                <a:sym typeface="+mn-ea"/>
              </a:rPr>
              <a:t>，实行有效</a:t>
            </a:r>
            <a:r>
              <a:rPr lang="zh-CN" altLang="en-US" sz="2800" b="1">
                <a:solidFill>
                  <a:srgbClr val="C00000"/>
                </a:solidFill>
                <a:latin typeface="楷体_GB2312" panose="02010609030101010101" pitchFamily="1" charset="-122"/>
                <a:ea typeface="楷体_GB2312" panose="02010609030101010101" pitchFamily="1" charset="-122"/>
                <a:sym typeface="+mn-ea"/>
              </a:rPr>
              <a:t>统治</a:t>
            </a:r>
            <a:r>
              <a:rPr lang="zh-CN" altLang="en-US" sz="2800" b="1">
                <a:solidFill>
                  <a:schemeClr val="tx1">
                    <a:lumMod val="50000"/>
                  </a:schemeClr>
                </a:solidFill>
                <a:latin typeface="楷体_GB2312" panose="02010609030101010101" pitchFamily="1" charset="-122"/>
                <a:ea typeface="楷体_GB2312" panose="02010609030101010101" pitchFamily="1" charset="-122"/>
                <a:sym typeface="+mn-ea"/>
              </a:rPr>
              <a:t>。</a:t>
            </a:r>
            <a:endParaRPr lang="zh-CN" altLang="en-US" sz="2800" b="1">
              <a:solidFill>
                <a:schemeClr val="tx1">
                  <a:lumMod val="50000"/>
                </a:schemeClr>
              </a:solidFill>
              <a:latin typeface="楷体_GB2312" panose="02010609030101010101" pitchFamily="1" charset="-122"/>
              <a:ea typeface="楷体_GB2312" panose="02010609030101010101" pitchFamily="1" charset="-122"/>
              <a:sym typeface="+mn-ea"/>
            </a:endParaRPr>
          </a:p>
        </p:txBody>
      </p:sp>
      <p:sp>
        <p:nvSpPr>
          <p:cNvPr id="28" name="文本框 27"/>
          <p:cNvSpPr txBox="1"/>
          <p:nvPr/>
        </p:nvSpPr>
        <p:spPr>
          <a:xfrm>
            <a:off x="2152015" y="3033395"/>
            <a:ext cx="4450080" cy="521970"/>
          </a:xfrm>
          <a:prstGeom prst="rect">
            <a:avLst/>
          </a:prstGeom>
          <a:noFill/>
        </p:spPr>
        <p:txBody>
          <a:bodyPr wrap="none" rtlCol="0" anchor="t">
            <a:spAutoFit/>
          </a:bodyPr>
          <a:p>
            <a:pPr marL="0" indent="0">
              <a:lnSpc>
                <a:spcPct val="100000"/>
              </a:lnSpc>
              <a:buClr>
                <a:srgbClr val="070707"/>
              </a:buClr>
              <a:buFont typeface="Wingdings" panose="05000000000000000000" charset="0"/>
              <a:buNone/>
            </a:pPr>
            <a:r>
              <a:rPr lang="zh-CN" altLang="en-US" sz="2800">
                <a:solidFill>
                  <a:srgbClr val="C00000"/>
                </a:solidFill>
                <a:latin typeface="华文中宋" panose="02010600040101010101" charset="-122"/>
                <a:ea typeface="华文中宋" panose="02010600040101010101" charset="-122"/>
                <a:sym typeface="+mn-ea"/>
              </a:rPr>
              <a:t>王族</a:t>
            </a:r>
            <a:r>
              <a:rPr lang="zh-CN" altLang="en-US" sz="2800">
                <a:solidFill>
                  <a:schemeClr val="tx1">
                    <a:lumMod val="50000"/>
                  </a:schemeClr>
                </a:solidFill>
                <a:latin typeface="华文中宋" panose="02010600040101010101" charset="-122"/>
                <a:ea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sym typeface="+mn-ea"/>
              </a:rPr>
              <a:t>功臣</a:t>
            </a:r>
            <a:r>
              <a:rPr lang="zh-CN" altLang="en-US" sz="2800">
                <a:solidFill>
                  <a:schemeClr val="tx1">
                    <a:lumMod val="50000"/>
                  </a:schemeClr>
                </a:solidFill>
                <a:latin typeface="华文中宋" panose="02010600040101010101" charset="-122"/>
                <a:ea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sym typeface="+mn-ea"/>
              </a:rPr>
              <a:t>古代帝王后代</a:t>
            </a:r>
            <a:endParaRPr lang="zh-CN" altLang="en-US" sz="2800">
              <a:solidFill>
                <a:srgbClr val="C00000"/>
              </a:solidFill>
              <a:latin typeface="华文中宋" panose="02010600040101010101" charset="-122"/>
              <a:ea typeface="华文中宋" panose="02010600040101010101" charset="-122"/>
              <a:sym typeface="+mn-ea"/>
            </a:endParaRPr>
          </a:p>
        </p:txBody>
      </p:sp>
      <p:sp>
        <p:nvSpPr>
          <p:cNvPr id="29" name="文本框 28"/>
          <p:cNvSpPr txBox="1"/>
          <p:nvPr/>
        </p:nvSpPr>
        <p:spPr>
          <a:xfrm>
            <a:off x="2171065" y="3582670"/>
            <a:ext cx="3738880" cy="521970"/>
          </a:xfrm>
          <a:prstGeom prst="rect">
            <a:avLst/>
          </a:prstGeom>
          <a:noFill/>
        </p:spPr>
        <p:txBody>
          <a:bodyPr wrap="none" rtlCol="0" anchor="t">
            <a:spAutoFit/>
          </a:bodyPr>
          <a:p>
            <a:r>
              <a:rPr lang="zh-CN" altLang="en-US" sz="2800">
                <a:solidFill>
                  <a:srgbClr val="C00000"/>
                </a:solidFill>
                <a:latin typeface="华文中宋" panose="02010600040101010101" charset="-122"/>
                <a:ea typeface="华文中宋" panose="02010600040101010101" charset="-122"/>
                <a:sym typeface="+mn-ea"/>
              </a:rPr>
              <a:t>王畿以外</a:t>
            </a:r>
            <a:r>
              <a:rPr lang="zh-CN" altLang="en-US" sz="2800">
                <a:solidFill>
                  <a:schemeClr val="tx1">
                    <a:lumMod val="50000"/>
                  </a:schemeClr>
                </a:solidFill>
                <a:latin typeface="华文中宋" panose="02010600040101010101" charset="-122"/>
                <a:ea typeface="华文中宋" panose="02010600040101010101" charset="-122"/>
                <a:sym typeface="+mn-ea"/>
              </a:rPr>
              <a:t>的</a:t>
            </a:r>
            <a:r>
              <a:rPr lang="zh-CN" altLang="en-US" sz="2800">
                <a:solidFill>
                  <a:srgbClr val="C00000"/>
                </a:solidFill>
                <a:latin typeface="华文中宋" panose="02010600040101010101" charset="-122"/>
                <a:ea typeface="华文中宋" panose="02010600040101010101" charset="-122"/>
                <a:sym typeface="+mn-ea"/>
              </a:rPr>
              <a:t>土地</a:t>
            </a:r>
            <a:r>
              <a:rPr lang="zh-CN" altLang="en-US" sz="2800">
                <a:solidFill>
                  <a:schemeClr val="tx1">
                    <a:lumMod val="50000"/>
                  </a:schemeClr>
                </a:solidFill>
                <a:latin typeface="华文中宋" panose="02010600040101010101" charset="-122"/>
                <a:ea typeface="华文中宋" panose="02010600040101010101" charset="-122"/>
                <a:sym typeface="+mn-ea"/>
              </a:rPr>
              <a:t>和</a:t>
            </a:r>
            <a:r>
              <a:rPr lang="zh-CN" altLang="en-US" sz="2800">
                <a:solidFill>
                  <a:srgbClr val="C00000"/>
                </a:solidFill>
                <a:latin typeface="华文中宋" panose="02010600040101010101" charset="-122"/>
                <a:ea typeface="华文中宋" panose="02010600040101010101" charset="-122"/>
                <a:sym typeface="+mn-ea"/>
              </a:rPr>
              <a:t>人民</a:t>
            </a:r>
            <a:endParaRPr lang="zh-CN" altLang="en-US" sz="2800">
              <a:solidFill>
                <a:srgbClr val="C00000"/>
              </a:solidFill>
              <a:latin typeface="华文中宋" panose="02010600040101010101" charset="-122"/>
              <a:ea typeface="华文中宋" panose="02010600040101010101" charset="-122"/>
              <a:sym typeface="+mn-ea"/>
            </a:endParaRPr>
          </a:p>
        </p:txBody>
      </p:sp>
      <p:sp>
        <p:nvSpPr>
          <p:cNvPr id="34" name="文本框 33"/>
          <p:cNvSpPr txBox="1"/>
          <p:nvPr/>
        </p:nvSpPr>
        <p:spPr>
          <a:xfrm>
            <a:off x="2152015" y="4174490"/>
            <a:ext cx="3757930" cy="521970"/>
          </a:xfrm>
          <a:prstGeom prst="rect">
            <a:avLst/>
          </a:prstGeom>
          <a:noFill/>
        </p:spPr>
        <p:txBody>
          <a:bodyPr wrap="none" rtlCol="0" anchor="t">
            <a:spAutoFit/>
          </a:bodyPr>
          <a:p>
            <a:r>
              <a:rPr lang="zh-CN" altLang="en-US" sz="2800" b="1">
                <a:solidFill>
                  <a:schemeClr val="tx1">
                    <a:lumMod val="50000"/>
                  </a:schemeClr>
                </a:solidFill>
                <a:latin typeface="楷体_GB2312" panose="02010609030101010101" pitchFamily="1" charset="-122"/>
                <a:ea typeface="楷体_GB2312" panose="02010609030101010101" pitchFamily="1" charset="-122"/>
                <a:sym typeface="+mn-ea"/>
              </a:rPr>
              <a:t>主要集中于</a:t>
            </a:r>
            <a:r>
              <a:rPr lang="zh-CN" altLang="en-US" sz="2800" b="1">
                <a:solidFill>
                  <a:srgbClr val="C00000"/>
                </a:solidFill>
                <a:latin typeface="楷体_GB2312" panose="02010609030101010101" pitchFamily="1" charset="-122"/>
                <a:ea typeface="楷体_GB2312" panose="02010609030101010101" pitchFamily="1" charset="-122"/>
                <a:sym typeface="+mn-ea"/>
              </a:rPr>
              <a:t>黄河中下游</a:t>
            </a:r>
            <a:endParaRPr lang="zh-CN" altLang="en-US" sz="2800" b="1">
              <a:solidFill>
                <a:srgbClr val="C00000"/>
              </a:solidFill>
              <a:latin typeface="楷体_GB2312" panose="02010609030101010101" pitchFamily="1" charset="-122"/>
              <a:ea typeface="楷体_GB2312" panose="02010609030101010101" pitchFamily="1" charset="-122"/>
              <a:sym typeface="+mn-ea"/>
            </a:endParaRPr>
          </a:p>
        </p:txBody>
      </p:sp>
      <p:sp>
        <p:nvSpPr>
          <p:cNvPr id="6" name="文本框 5"/>
          <p:cNvSpPr txBox="1"/>
          <p:nvPr/>
        </p:nvSpPr>
        <p:spPr>
          <a:xfrm>
            <a:off x="8341995" y="3190240"/>
            <a:ext cx="1691640" cy="478155"/>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pPr>
              <a:lnSpc>
                <a:spcPct val="90000"/>
              </a:lnSpc>
            </a:pPr>
            <a:r>
              <a:rPr lang="zh-CN" altLang="en-US" sz="2800" b="1">
                <a:solidFill>
                  <a:schemeClr val="bg1"/>
                </a:solidFill>
                <a:latin typeface="华文中宋" panose="02010600040101010101" charset="-122"/>
                <a:ea typeface="华文中宋" panose="02010600040101010101" charset="-122"/>
              </a:rPr>
              <a:t>层层分封</a:t>
            </a:r>
            <a:endParaRPr lang="zh-CN" altLang="en-US" sz="2800" b="1">
              <a:solidFill>
                <a:schemeClr val="bg1"/>
              </a:solidFill>
              <a:latin typeface="华文中宋" panose="02010600040101010101" charset="-122"/>
              <a:ea typeface="华文中宋" panose="02010600040101010101" charset="-122"/>
            </a:endParaRPr>
          </a:p>
        </p:txBody>
      </p:sp>
      <p:sp>
        <p:nvSpPr>
          <p:cNvPr id="18" name="文本框 17"/>
          <p:cNvSpPr txBox="1"/>
          <p:nvPr/>
        </p:nvSpPr>
        <p:spPr>
          <a:xfrm>
            <a:off x="8341995" y="3797935"/>
            <a:ext cx="1691640" cy="478155"/>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pPr>
              <a:lnSpc>
                <a:spcPct val="90000"/>
              </a:lnSpc>
            </a:pPr>
            <a:r>
              <a:rPr lang="zh-CN" altLang="en-US" sz="2800" b="1">
                <a:solidFill>
                  <a:schemeClr val="bg1"/>
                </a:solidFill>
                <a:latin typeface="华文中宋" panose="02010600040101010101" charset="-122"/>
                <a:ea typeface="华文中宋" panose="02010600040101010101" charset="-122"/>
              </a:rPr>
              <a:t>等级森严</a:t>
            </a:r>
            <a:endParaRPr lang="zh-CN" altLang="en-US" sz="2800" b="1">
              <a:solidFill>
                <a:schemeClr val="bg1"/>
              </a:solidFill>
              <a:latin typeface="华文中宋" panose="02010600040101010101" charset="-122"/>
              <a:ea typeface="华文中宋" panose="02010600040101010101" charset="-122"/>
            </a:endParaRPr>
          </a:p>
        </p:txBody>
      </p:sp>
      <p:sp>
        <p:nvSpPr>
          <p:cNvPr id="10" name="文本框 9"/>
          <p:cNvSpPr txBox="1"/>
          <p:nvPr/>
        </p:nvSpPr>
        <p:spPr>
          <a:xfrm>
            <a:off x="379095" y="4685030"/>
            <a:ext cx="4813935" cy="521970"/>
          </a:xfrm>
          <a:prstGeom prst="rect">
            <a:avLst/>
          </a:prstGeom>
          <a:noFill/>
        </p:spPr>
        <p:txBody>
          <a:bodyPr wrap="none" rtlCol="0" anchor="t">
            <a:spAutoFit/>
          </a:bodyPr>
          <a:p>
            <a:r>
              <a:rPr lang="zh-CN" altLang="en-US" sz="2800" b="1">
                <a:solidFill>
                  <a:srgbClr val="233B26"/>
                </a:solidFill>
                <a:latin typeface="华文中宋" panose="02010600040101010101" charset="-122"/>
                <a:ea typeface="华文中宋" panose="02010600040101010101" charset="-122"/>
                <a:sym typeface="+mn-ea"/>
              </a:rPr>
              <a:t>分封制下诸侯的权利与义务：</a:t>
            </a:r>
            <a:endParaRPr lang="zh-CN" altLang="en-US" sz="2800" b="1">
              <a:solidFill>
                <a:srgbClr val="233B26"/>
              </a:solidFill>
              <a:latin typeface="华文中宋" panose="02010600040101010101" charset="-122"/>
              <a:ea typeface="华文中宋" panose="02010600040101010101" charset="-122"/>
              <a:sym typeface="+mn-ea"/>
            </a:endParaRPr>
          </a:p>
        </p:txBody>
      </p:sp>
      <p:grpSp>
        <p:nvGrpSpPr>
          <p:cNvPr id="11" name="组合 10"/>
          <p:cNvGrpSpPr/>
          <p:nvPr/>
        </p:nvGrpSpPr>
        <p:grpSpPr>
          <a:xfrm>
            <a:off x="389255" y="5241290"/>
            <a:ext cx="1964055" cy="1112520"/>
            <a:chOff x="696" y="8631"/>
            <a:chExt cx="3093" cy="1752"/>
          </a:xfrm>
        </p:grpSpPr>
        <p:sp>
          <p:nvSpPr>
            <p:cNvPr id="20" name="文本框 19"/>
            <p:cNvSpPr txBox="1"/>
            <p:nvPr/>
          </p:nvSpPr>
          <p:spPr>
            <a:xfrm>
              <a:off x="696" y="8631"/>
              <a:ext cx="3093" cy="822"/>
            </a:xfrm>
            <a:prstGeom prst="rect">
              <a:avLst/>
            </a:prstGeom>
            <a:noFill/>
          </p:spPr>
          <p:txBody>
            <a:bodyPr wrap="none" rtlCol="0" anchor="t">
              <a:spAutoFit/>
            </a:bodyPr>
            <a:p>
              <a:r>
                <a:rPr lang="zh-CN" altLang="en-US" sz="2800" b="1">
                  <a:solidFill>
                    <a:srgbClr val="233B26"/>
                  </a:solidFill>
                  <a:latin typeface="华文中宋" panose="02010600040101010101" charset="-122"/>
                  <a:ea typeface="华文中宋" panose="02010600040101010101" charset="-122"/>
                  <a:sym typeface="+mn-ea"/>
                </a:rPr>
                <a:t>诸侯义务：</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12" name="文本框 11"/>
            <p:cNvSpPr txBox="1"/>
            <p:nvPr/>
          </p:nvSpPr>
          <p:spPr>
            <a:xfrm>
              <a:off x="696" y="9561"/>
              <a:ext cx="3093" cy="822"/>
            </a:xfrm>
            <a:prstGeom prst="rect">
              <a:avLst/>
            </a:prstGeom>
            <a:noFill/>
          </p:spPr>
          <p:txBody>
            <a:bodyPr wrap="none" rtlCol="0" anchor="t">
              <a:spAutoFit/>
            </a:bodyPr>
            <a:p>
              <a:r>
                <a:rPr lang="zh-CN" altLang="en-US" sz="2800" b="1">
                  <a:solidFill>
                    <a:srgbClr val="233B26"/>
                  </a:solidFill>
                  <a:latin typeface="华文中宋" panose="02010600040101010101" charset="-122"/>
                  <a:ea typeface="华文中宋" panose="02010600040101010101" charset="-122"/>
                  <a:sym typeface="+mn-ea"/>
                </a:rPr>
                <a:t>诸侯权利：</a:t>
              </a:r>
              <a:endParaRPr lang="zh-CN" altLang="en-US" sz="2800" b="1">
                <a:solidFill>
                  <a:srgbClr val="233B26"/>
                </a:solidFill>
                <a:latin typeface="华文中宋" panose="02010600040101010101" charset="-122"/>
                <a:ea typeface="华文中宋" panose="02010600040101010101" charset="-122"/>
                <a:sym typeface="+mn-ea"/>
              </a:endParaRPr>
            </a:p>
          </p:txBody>
        </p:sp>
      </p:grpSp>
      <p:sp>
        <p:nvSpPr>
          <p:cNvPr id="21" name="文本框 20"/>
          <p:cNvSpPr txBox="1"/>
          <p:nvPr/>
        </p:nvSpPr>
        <p:spPr>
          <a:xfrm>
            <a:off x="2152015" y="5258435"/>
            <a:ext cx="8637270" cy="521970"/>
          </a:xfrm>
          <a:prstGeom prst="rect">
            <a:avLst/>
          </a:prstGeom>
          <a:noFill/>
        </p:spPr>
        <p:txBody>
          <a:bodyPr wrap="square" rtlCol="0" anchor="t">
            <a:spAutoFit/>
          </a:bodyPr>
          <a:p>
            <a:pPr marL="0" indent="0">
              <a:lnSpc>
                <a:spcPct val="100000"/>
              </a:lnSpc>
              <a:buClr>
                <a:srgbClr val="070707"/>
              </a:buClr>
              <a:buFont typeface="Wingdings" panose="05000000000000000000" charset="0"/>
              <a:buNone/>
            </a:pPr>
            <a:r>
              <a:rPr lang="zh-CN" altLang="en-US" sz="2800">
                <a:solidFill>
                  <a:schemeClr val="tx1"/>
                </a:solidFill>
                <a:latin typeface="华文中宋" panose="02010600040101010101" charset="-122"/>
                <a:ea typeface="华文中宋" panose="02010600040101010101" charset="-122"/>
                <a:sym typeface="+mn-ea"/>
              </a:rPr>
              <a:t>镇守疆土、交纳贡赋、朝觐述职、随从作战</a:t>
            </a:r>
            <a:endParaRPr lang="zh-CN" altLang="en-US" sz="2800">
              <a:solidFill>
                <a:schemeClr val="tx1"/>
              </a:solidFill>
              <a:latin typeface="华文中宋" panose="02010600040101010101" charset="-122"/>
              <a:ea typeface="华文中宋" panose="02010600040101010101" charset="-122"/>
              <a:sym typeface="+mn-ea"/>
            </a:endParaRPr>
          </a:p>
        </p:txBody>
      </p:sp>
      <p:sp>
        <p:nvSpPr>
          <p:cNvPr id="13" name="文本框 12"/>
          <p:cNvSpPr txBox="1"/>
          <p:nvPr/>
        </p:nvSpPr>
        <p:spPr>
          <a:xfrm>
            <a:off x="2152015" y="5831840"/>
            <a:ext cx="8428355" cy="521970"/>
          </a:xfrm>
          <a:prstGeom prst="rect">
            <a:avLst/>
          </a:prstGeom>
          <a:noFill/>
        </p:spPr>
        <p:txBody>
          <a:bodyPr wrap="square" rtlCol="0" anchor="t">
            <a:spAutoFit/>
          </a:bodyPr>
          <a:p>
            <a:pPr marL="0" indent="0">
              <a:lnSpc>
                <a:spcPct val="100000"/>
              </a:lnSpc>
              <a:buClr>
                <a:srgbClr val="070707"/>
              </a:buClr>
              <a:buFont typeface="Wingdings" panose="05000000000000000000" charset="0"/>
              <a:buNone/>
            </a:pPr>
            <a:r>
              <a:rPr lang="zh-CN" altLang="en-US" sz="2800">
                <a:solidFill>
                  <a:schemeClr val="tx1"/>
                </a:solidFill>
                <a:latin typeface="华文中宋" panose="02010600040101010101" charset="-122"/>
                <a:ea typeface="华文中宋" panose="02010600040101010101" charset="-122"/>
                <a:sym typeface="+mn-ea"/>
              </a:rPr>
              <a:t>职位</a:t>
            </a:r>
            <a:r>
              <a:rPr lang="zh-CN" altLang="en-US" sz="2800">
                <a:solidFill>
                  <a:srgbClr val="C00000"/>
                </a:solidFill>
                <a:latin typeface="华文中宋" panose="02010600040101010101" charset="-122"/>
                <a:ea typeface="华文中宋" panose="02010600040101010101" charset="-122"/>
                <a:sym typeface="+mn-ea"/>
              </a:rPr>
              <a:t>世袭</a:t>
            </a:r>
            <a:r>
              <a:rPr lang="zh-CN" altLang="en-US" sz="2800">
                <a:solidFill>
                  <a:schemeClr val="tx1"/>
                </a:solidFill>
                <a:latin typeface="华文中宋" panose="02010600040101010101" charset="-122"/>
                <a:ea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sym typeface="+mn-ea"/>
              </a:rPr>
              <a:t>再分封</a:t>
            </a:r>
            <a:r>
              <a:rPr lang="zh-CN" altLang="en-US" sz="2800">
                <a:solidFill>
                  <a:schemeClr val="tx1"/>
                </a:solidFill>
                <a:latin typeface="华文中宋" panose="02010600040101010101" charset="-122"/>
                <a:ea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sym typeface="+mn-ea"/>
              </a:rPr>
              <a:t>设置官员</a:t>
            </a:r>
            <a:r>
              <a:rPr lang="zh-CN" altLang="en-US" sz="2800">
                <a:solidFill>
                  <a:schemeClr val="tx1"/>
                </a:solidFill>
                <a:latin typeface="华文中宋" panose="02010600040101010101" charset="-122"/>
                <a:ea typeface="华文中宋" panose="02010600040101010101" charset="-122"/>
                <a:sym typeface="+mn-ea"/>
              </a:rPr>
              <a:t>、建立</a:t>
            </a:r>
            <a:r>
              <a:rPr lang="zh-CN" altLang="en-US" sz="2800">
                <a:solidFill>
                  <a:srgbClr val="C00000"/>
                </a:solidFill>
                <a:latin typeface="华文中宋" panose="02010600040101010101" charset="-122"/>
                <a:ea typeface="华文中宋" panose="02010600040101010101" charset="-122"/>
                <a:sym typeface="+mn-ea"/>
              </a:rPr>
              <a:t>武装</a:t>
            </a:r>
            <a:r>
              <a:rPr lang="zh-CN" altLang="en-US" sz="2800">
                <a:solidFill>
                  <a:schemeClr val="tx1"/>
                </a:solidFill>
                <a:latin typeface="华文中宋" panose="02010600040101010101" charset="-122"/>
                <a:ea typeface="华文中宋" panose="02010600040101010101" charset="-122"/>
                <a:sym typeface="+mn-ea"/>
              </a:rPr>
              <a:t>，征派</a:t>
            </a:r>
            <a:r>
              <a:rPr lang="zh-CN" altLang="en-US" sz="2800">
                <a:solidFill>
                  <a:srgbClr val="C00000"/>
                </a:solidFill>
                <a:latin typeface="华文中宋" panose="02010600040101010101" charset="-122"/>
                <a:ea typeface="华文中宋" panose="02010600040101010101" charset="-122"/>
                <a:sym typeface="+mn-ea"/>
              </a:rPr>
              <a:t>赋役</a:t>
            </a:r>
            <a:endParaRPr lang="zh-CN" altLang="en-US" sz="2800">
              <a:solidFill>
                <a:srgbClr val="C00000"/>
              </a:solidFill>
              <a:latin typeface="华文中宋" panose="02010600040101010101" charset="-122"/>
              <a:ea typeface="华文中宋" panose="02010600040101010101" charset="-122"/>
              <a:sym typeface="+mn-ea"/>
            </a:endParaRPr>
          </a:p>
        </p:txBody>
      </p:sp>
      <p:sp>
        <p:nvSpPr>
          <p:cNvPr id="14" name="文本框 13"/>
          <p:cNvSpPr txBox="1"/>
          <p:nvPr/>
        </p:nvSpPr>
        <p:spPr>
          <a:xfrm>
            <a:off x="10532745" y="5831840"/>
            <a:ext cx="1357630"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latin typeface="华文中宋" panose="02010600040101010101" charset="-122"/>
                <a:ea typeface="华文中宋" panose="02010600040101010101" charset="-122"/>
              </a:rPr>
              <a:t>独立性</a:t>
            </a:r>
            <a:endParaRPr lang="zh-CN" altLang="en-US" sz="2800" b="1">
              <a:solidFill>
                <a:schemeClr val="bg1"/>
              </a:solidFill>
              <a:latin typeface="华文中宋" panose="02010600040101010101" charset="-122"/>
              <a:ea typeface="华文中宋" panose="02010600040101010101" charset="-122"/>
            </a:endParaRPr>
          </a:p>
        </p:txBody>
      </p:sp>
      <p:sp>
        <p:nvSpPr>
          <p:cNvPr id="16" name="文本框 15"/>
          <p:cNvSpPr txBox="1"/>
          <p:nvPr/>
        </p:nvSpPr>
        <p:spPr>
          <a:xfrm>
            <a:off x="1929130" y="6405245"/>
            <a:ext cx="2098040"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p>
            <a:r>
              <a:rPr lang="zh-CN" altLang="en-US" sz="2800" b="1" kern="1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Times New Roman" panose="02020603050405020304" pitchFamily="18" charset="0"/>
                <a:sym typeface="+mn-ea"/>
              </a:rPr>
              <a:t>世卿世禄制</a:t>
            </a:r>
            <a:endParaRPr lang="zh-CN" altLang="en-US" sz="2800" b="1" kern="1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Times New Roman" panose="02020603050405020304" pitchFamily="18"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3" grpId="0"/>
      <p:bldP spid="23" grpId="1"/>
      <p:bldP spid="27" grpId="0"/>
      <p:bldP spid="27" grpId="1"/>
      <p:bldP spid="28" grpId="0"/>
      <p:bldP spid="28" grpId="1"/>
      <p:bldP spid="29" grpId="0"/>
      <p:bldP spid="29" grpId="1"/>
      <p:bldP spid="34" grpId="0"/>
      <p:bldP spid="34" grpId="1"/>
      <p:bldP spid="6" grpId="0" animBg="1"/>
      <p:bldP spid="6" grpId="1" animBg="1"/>
      <p:bldP spid="18" grpId="0" animBg="1"/>
      <p:bldP spid="18" grpId="1" animBg="1"/>
      <p:bldP spid="10" grpId="0"/>
      <p:bldP spid="10" grpId="1"/>
      <p:bldP spid="21" grpId="0"/>
      <p:bldP spid="21" grpId="1"/>
      <p:bldP spid="13" grpId="0"/>
      <p:bldP spid="13" grpId="1"/>
      <p:bldP spid="16" grpId="0" animBg="1"/>
      <p:bldP spid="16" grpId="1"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alphaModFix amt="17000"/>
          </a:blip>
          <a:stretch>
            <a:fillRect l="-2000" t="-6000" r="-2000" b="-9000"/>
          </a:stretch>
        </a:blipFill>
        <a:effectLst/>
      </p:bgPr>
    </p:bg>
    <p:spTree>
      <p:nvGrpSpPr>
        <p:cNvPr id="1" name=""/>
        <p:cNvGrpSpPr/>
        <p:nvPr/>
      </p:nvGrpSpPr>
      <p:grpSpPr>
        <a:xfrm>
          <a:off x="0" y="0"/>
          <a:ext cx="0" cy="0"/>
          <a:chOff x="0" y="0"/>
          <a:chExt cx="0" cy="0"/>
        </a:xfrm>
      </p:grpSpPr>
      <p:sp>
        <p:nvSpPr>
          <p:cNvPr id="4" name="矩形 3"/>
          <p:cNvSpPr/>
          <p:nvPr/>
        </p:nvSpPr>
        <p:spPr>
          <a:xfrm>
            <a:off x="0" y="3175"/>
            <a:ext cx="12192000" cy="6807200"/>
          </a:xfrm>
          <a:prstGeom prst="rect">
            <a:avLst/>
          </a:prstGeom>
          <a:gradFill>
            <a:gsLst>
              <a:gs pos="0">
                <a:schemeClr val="accent1">
                  <a:lumMod val="5000"/>
                  <a:lumOff val="95000"/>
                  <a:alpha val="50000"/>
                </a:schemeClr>
              </a:gs>
              <a:gs pos="98000">
                <a:srgbClr val="233B26">
                  <a:alpha val="70000"/>
                </a:srgbClr>
              </a:gs>
              <a:gs pos="60000">
                <a:srgbClr val="233B26">
                  <a:alpha val="58000"/>
                </a:srgb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矩形 14"/>
          <p:cNvSpPr/>
          <p:nvPr>
            <p:custDataLst>
              <p:tags r:id="rId2"/>
            </p:custDataLst>
          </p:nvPr>
        </p:nvSpPr>
        <p:spPr>
          <a:xfrm>
            <a:off x="240665" y="228600"/>
            <a:ext cx="11716385" cy="6377940"/>
          </a:xfrm>
          <a:prstGeom prst="rect">
            <a:avLst/>
          </a:prstGeom>
          <a:noFill/>
          <a:ln w="15875">
            <a:solidFill>
              <a:schemeClr val="bg1">
                <a:alpha val="69000"/>
              </a:schemeClr>
            </a:solid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3">
            <a:lum bright="-6000" contrast="24000"/>
          </a:blip>
          <a:srcRect b="7044"/>
          <a:stretch>
            <a:fillRect/>
          </a:stretch>
        </p:blipFill>
        <p:spPr>
          <a:xfrm>
            <a:off x="-348615" y="351790"/>
            <a:ext cx="5702300" cy="5837555"/>
          </a:xfrm>
          <a:prstGeom prst="rect">
            <a:avLst/>
          </a:prstGeom>
          <a:effectLst>
            <a:outerShdw blurRad="50800" dist="38100" dir="2700000" sx="102000" sy="102000" algn="tl" rotWithShape="0">
              <a:prstClr val="black">
                <a:alpha val="40000"/>
              </a:prstClr>
            </a:outerShdw>
          </a:effectLst>
        </p:spPr>
      </p:pic>
      <p:sp>
        <p:nvSpPr>
          <p:cNvPr id="6" name="Freeform 8111"/>
          <p:cNvSpPr/>
          <p:nvPr/>
        </p:nvSpPr>
        <p:spPr bwMode="auto">
          <a:xfrm>
            <a:off x="6697980" y="747395"/>
            <a:ext cx="4058920" cy="1089660"/>
          </a:xfrm>
          <a:custGeom>
            <a:avLst/>
            <a:gdLst>
              <a:gd name="T0" fmla="*/ 1897 w 3772"/>
              <a:gd name="T1" fmla="*/ 1339 h 1451"/>
              <a:gd name="T2" fmla="*/ 2254 w 3772"/>
              <a:gd name="T3" fmla="*/ 1348 h 1451"/>
              <a:gd name="T4" fmla="*/ 2377 w 3772"/>
              <a:gd name="T5" fmla="*/ 1303 h 1451"/>
              <a:gd name="T6" fmla="*/ 2305 w 3772"/>
              <a:gd name="T7" fmla="*/ 1260 h 1451"/>
              <a:gd name="T8" fmla="*/ 2670 w 3772"/>
              <a:gd name="T9" fmla="*/ 1272 h 1451"/>
              <a:gd name="T10" fmla="*/ 3306 w 3772"/>
              <a:gd name="T11" fmla="*/ 1283 h 1451"/>
              <a:gd name="T12" fmla="*/ 3051 w 3772"/>
              <a:gd name="T13" fmla="*/ 1313 h 1451"/>
              <a:gd name="T14" fmla="*/ 3237 w 3772"/>
              <a:gd name="T15" fmla="*/ 1351 h 1451"/>
              <a:gd name="T16" fmla="*/ 3352 w 3772"/>
              <a:gd name="T17" fmla="*/ 1271 h 1451"/>
              <a:gd name="T18" fmla="*/ 3255 w 3772"/>
              <a:gd name="T19" fmla="*/ 1223 h 1451"/>
              <a:gd name="T20" fmla="*/ 3472 w 3772"/>
              <a:gd name="T21" fmla="*/ 1221 h 1451"/>
              <a:gd name="T22" fmla="*/ 3400 w 3772"/>
              <a:gd name="T23" fmla="*/ 1186 h 1451"/>
              <a:gd name="T24" fmla="*/ 3366 w 3772"/>
              <a:gd name="T25" fmla="*/ 1165 h 1451"/>
              <a:gd name="T26" fmla="*/ 3270 w 3772"/>
              <a:gd name="T27" fmla="*/ 1116 h 1451"/>
              <a:gd name="T28" fmla="*/ 3314 w 3772"/>
              <a:gd name="T29" fmla="*/ 1057 h 1451"/>
              <a:gd name="T30" fmla="*/ 3200 w 3772"/>
              <a:gd name="T31" fmla="*/ 1018 h 1451"/>
              <a:gd name="T32" fmla="*/ 3143 w 3772"/>
              <a:gd name="T33" fmla="*/ 1007 h 1451"/>
              <a:gd name="T34" fmla="*/ 3183 w 3772"/>
              <a:gd name="T35" fmla="*/ 985 h 1451"/>
              <a:gd name="T36" fmla="*/ 3091 w 3772"/>
              <a:gd name="T37" fmla="*/ 928 h 1451"/>
              <a:gd name="T38" fmla="*/ 3174 w 3772"/>
              <a:gd name="T39" fmla="*/ 880 h 1451"/>
              <a:gd name="T40" fmla="*/ 2959 w 3772"/>
              <a:gd name="T41" fmla="*/ 813 h 1451"/>
              <a:gd name="T42" fmla="*/ 3087 w 3772"/>
              <a:gd name="T43" fmla="*/ 762 h 1451"/>
              <a:gd name="T44" fmla="*/ 3186 w 3772"/>
              <a:gd name="T45" fmla="*/ 705 h 1451"/>
              <a:gd name="T46" fmla="*/ 3377 w 3772"/>
              <a:gd name="T47" fmla="*/ 672 h 1451"/>
              <a:gd name="T48" fmla="*/ 3091 w 3772"/>
              <a:gd name="T49" fmla="*/ 609 h 1451"/>
              <a:gd name="T50" fmla="*/ 3203 w 3772"/>
              <a:gd name="T51" fmla="*/ 565 h 1451"/>
              <a:gd name="T52" fmla="*/ 3114 w 3772"/>
              <a:gd name="T53" fmla="*/ 513 h 1451"/>
              <a:gd name="T54" fmla="*/ 3036 w 3772"/>
              <a:gd name="T55" fmla="*/ 398 h 1451"/>
              <a:gd name="T56" fmla="*/ 3303 w 3772"/>
              <a:gd name="T57" fmla="*/ 335 h 1451"/>
              <a:gd name="T58" fmla="*/ 2326 w 3772"/>
              <a:gd name="T59" fmla="*/ 246 h 1451"/>
              <a:gd name="T60" fmla="*/ 1636 w 3772"/>
              <a:gd name="T61" fmla="*/ 239 h 1451"/>
              <a:gd name="T62" fmla="*/ 1683 w 3772"/>
              <a:gd name="T63" fmla="*/ 184 h 1451"/>
              <a:gd name="T64" fmla="*/ 1444 w 3772"/>
              <a:gd name="T65" fmla="*/ 171 h 1451"/>
              <a:gd name="T66" fmla="*/ 1598 w 3772"/>
              <a:gd name="T67" fmla="*/ 150 h 1451"/>
              <a:gd name="T68" fmla="*/ 1532 w 3772"/>
              <a:gd name="T69" fmla="*/ 115 h 1451"/>
              <a:gd name="T70" fmla="*/ 1431 w 3772"/>
              <a:gd name="T71" fmla="*/ 129 h 1451"/>
              <a:gd name="T72" fmla="*/ 1433 w 3772"/>
              <a:gd name="T73" fmla="*/ 92 h 1451"/>
              <a:gd name="T74" fmla="*/ 1129 w 3772"/>
              <a:gd name="T75" fmla="*/ 114 h 1451"/>
              <a:gd name="T76" fmla="*/ 1313 w 3772"/>
              <a:gd name="T77" fmla="*/ 75 h 1451"/>
              <a:gd name="T78" fmla="*/ 1510 w 3772"/>
              <a:gd name="T79" fmla="*/ 1 h 1451"/>
              <a:gd name="T80" fmla="*/ 1184 w 3772"/>
              <a:gd name="T81" fmla="*/ 93 h 1451"/>
              <a:gd name="T82" fmla="*/ 842 w 3772"/>
              <a:gd name="T83" fmla="*/ 83 h 1451"/>
              <a:gd name="T84" fmla="*/ 788 w 3772"/>
              <a:gd name="T85" fmla="*/ 127 h 1451"/>
              <a:gd name="T86" fmla="*/ 791 w 3772"/>
              <a:gd name="T87" fmla="*/ 173 h 1451"/>
              <a:gd name="T88" fmla="*/ 625 w 3772"/>
              <a:gd name="T89" fmla="*/ 228 h 1451"/>
              <a:gd name="T90" fmla="*/ 490 w 3772"/>
              <a:gd name="T91" fmla="*/ 241 h 1451"/>
              <a:gd name="T92" fmla="*/ 298 w 3772"/>
              <a:gd name="T93" fmla="*/ 324 h 1451"/>
              <a:gd name="T94" fmla="*/ 293 w 3772"/>
              <a:gd name="T95" fmla="*/ 380 h 1451"/>
              <a:gd name="T96" fmla="*/ 192 w 3772"/>
              <a:gd name="T97" fmla="*/ 461 h 1451"/>
              <a:gd name="T98" fmla="*/ 222 w 3772"/>
              <a:gd name="T99" fmla="*/ 509 h 1451"/>
              <a:gd name="T100" fmla="*/ 139 w 3772"/>
              <a:gd name="T101" fmla="*/ 815 h 1451"/>
              <a:gd name="T102" fmla="*/ 141 w 3772"/>
              <a:gd name="T103" fmla="*/ 919 h 1451"/>
              <a:gd name="T104" fmla="*/ 204 w 3772"/>
              <a:gd name="T105" fmla="*/ 1052 h 1451"/>
              <a:gd name="T106" fmla="*/ 308 w 3772"/>
              <a:gd name="T107" fmla="*/ 1133 h 1451"/>
              <a:gd name="T108" fmla="*/ 389 w 3772"/>
              <a:gd name="T109" fmla="*/ 1160 h 1451"/>
              <a:gd name="T110" fmla="*/ 386 w 3772"/>
              <a:gd name="T111" fmla="*/ 1238 h 1451"/>
              <a:gd name="T112" fmla="*/ 918 w 3772"/>
              <a:gd name="T113" fmla="*/ 1373 h 1451"/>
              <a:gd name="T114" fmla="*/ 956 w 3772"/>
              <a:gd name="T115" fmla="*/ 1335 h 1451"/>
              <a:gd name="T116" fmla="*/ 1199 w 3772"/>
              <a:gd name="T117" fmla="*/ 1351 h 1451"/>
              <a:gd name="T118" fmla="*/ 1354 w 3772"/>
              <a:gd name="T119" fmla="*/ 1333 h 1451"/>
              <a:gd name="T120" fmla="*/ 1290 w 3772"/>
              <a:gd name="T121" fmla="*/ 1354 h 1451"/>
              <a:gd name="T122" fmla="*/ 1533 w 3772"/>
              <a:gd name="T123" fmla="*/ 1379 h 1451"/>
              <a:gd name="T124" fmla="*/ 1661 w 3772"/>
              <a:gd name="T125" fmla="*/ 1383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72" h="1451">
                <a:moveTo>
                  <a:pt x="1883" y="1394"/>
                </a:moveTo>
                <a:cubicBezTo>
                  <a:pt x="1910" y="1393"/>
                  <a:pt x="1928" y="1390"/>
                  <a:pt x="1922" y="1389"/>
                </a:cubicBezTo>
                <a:cubicBezTo>
                  <a:pt x="1913" y="1387"/>
                  <a:pt x="1913" y="1387"/>
                  <a:pt x="1921" y="1386"/>
                </a:cubicBezTo>
                <a:cubicBezTo>
                  <a:pt x="1927" y="1386"/>
                  <a:pt x="1928" y="1385"/>
                  <a:pt x="1925" y="1382"/>
                </a:cubicBezTo>
                <a:cubicBezTo>
                  <a:pt x="1922" y="1380"/>
                  <a:pt x="1927" y="1379"/>
                  <a:pt x="1944" y="1378"/>
                </a:cubicBezTo>
                <a:cubicBezTo>
                  <a:pt x="2003" y="1376"/>
                  <a:pt x="2075" y="1370"/>
                  <a:pt x="2068" y="1368"/>
                </a:cubicBezTo>
                <a:cubicBezTo>
                  <a:pt x="2063" y="1367"/>
                  <a:pt x="2045" y="1368"/>
                  <a:pt x="2028" y="1369"/>
                </a:cubicBezTo>
                <a:cubicBezTo>
                  <a:pt x="1992" y="1373"/>
                  <a:pt x="1932" y="1370"/>
                  <a:pt x="1930" y="1365"/>
                </a:cubicBezTo>
                <a:cubicBezTo>
                  <a:pt x="1929" y="1363"/>
                  <a:pt x="1916" y="1362"/>
                  <a:pt x="1897" y="1363"/>
                </a:cubicBezTo>
                <a:cubicBezTo>
                  <a:pt x="1870" y="1364"/>
                  <a:pt x="1867" y="1363"/>
                  <a:pt x="1880" y="1361"/>
                </a:cubicBezTo>
                <a:cubicBezTo>
                  <a:pt x="1900" y="1356"/>
                  <a:pt x="1943" y="1354"/>
                  <a:pt x="1960" y="1356"/>
                </a:cubicBezTo>
                <a:cubicBezTo>
                  <a:pt x="1998" y="1362"/>
                  <a:pt x="2015" y="1364"/>
                  <a:pt x="2019" y="1363"/>
                </a:cubicBezTo>
                <a:cubicBezTo>
                  <a:pt x="2022" y="1362"/>
                  <a:pt x="2014" y="1360"/>
                  <a:pt x="2002" y="1359"/>
                </a:cubicBezTo>
                <a:cubicBezTo>
                  <a:pt x="1989" y="1357"/>
                  <a:pt x="1969" y="1354"/>
                  <a:pt x="1957" y="1352"/>
                </a:cubicBezTo>
                <a:cubicBezTo>
                  <a:pt x="1945" y="1349"/>
                  <a:pt x="1928" y="1348"/>
                  <a:pt x="1920" y="1347"/>
                </a:cubicBezTo>
                <a:cubicBezTo>
                  <a:pt x="1907" y="1347"/>
                  <a:pt x="1889" y="1340"/>
                  <a:pt x="1897" y="1339"/>
                </a:cubicBezTo>
                <a:cubicBezTo>
                  <a:pt x="1914" y="1336"/>
                  <a:pt x="1964" y="1337"/>
                  <a:pt x="1970" y="1340"/>
                </a:cubicBezTo>
                <a:cubicBezTo>
                  <a:pt x="1975" y="1342"/>
                  <a:pt x="1987" y="1346"/>
                  <a:pt x="1997" y="1347"/>
                </a:cubicBezTo>
                <a:cubicBezTo>
                  <a:pt x="2007" y="1349"/>
                  <a:pt x="2020" y="1352"/>
                  <a:pt x="2027" y="1353"/>
                </a:cubicBezTo>
                <a:cubicBezTo>
                  <a:pt x="2041" y="1356"/>
                  <a:pt x="2130" y="1364"/>
                  <a:pt x="2162" y="1365"/>
                </a:cubicBezTo>
                <a:cubicBezTo>
                  <a:pt x="2189" y="1366"/>
                  <a:pt x="2198" y="1365"/>
                  <a:pt x="2200" y="1363"/>
                </a:cubicBezTo>
                <a:cubicBezTo>
                  <a:pt x="2201" y="1362"/>
                  <a:pt x="2198" y="1361"/>
                  <a:pt x="2193" y="1362"/>
                </a:cubicBezTo>
                <a:cubicBezTo>
                  <a:pt x="2180" y="1363"/>
                  <a:pt x="2167" y="1360"/>
                  <a:pt x="2160" y="1355"/>
                </a:cubicBezTo>
                <a:cubicBezTo>
                  <a:pt x="2155" y="1351"/>
                  <a:pt x="2153" y="1351"/>
                  <a:pt x="2153" y="1354"/>
                </a:cubicBezTo>
                <a:cubicBezTo>
                  <a:pt x="2153" y="1357"/>
                  <a:pt x="2149" y="1357"/>
                  <a:pt x="2139" y="1356"/>
                </a:cubicBezTo>
                <a:cubicBezTo>
                  <a:pt x="2131" y="1355"/>
                  <a:pt x="2123" y="1354"/>
                  <a:pt x="2120" y="1354"/>
                </a:cubicBezTo>
                <a:cubicBezTo>
                  <a:pt x="2117" y="1355"/>
                  <a:pt x="2116" y="1353"/>
                  <a:pt x="2117" y="1350"/>
                </a:cubicBezTo>
                <a:cubicBezTo>
                  <a:pt x="2117" y="1346"/>
                  <a:pt x="2124" y="1345"/>
                  <a:pt x="2150" y="1345"/>
                </a:cubicBezTo>
                <a:cubicBezTo>
                  <a:pt x="2167" y="1345"/>
                  <a:pt x="2186" y="1346"/>
                  <a:pt x="2191" y="1346"/>
                </a:cubicBezTo>
                <a:cubicBezTo>
                  <a:pt x="2198" y="1347"/>
                  <a:pt x="2200" y="1347"/>
                  <a:pt x="2197" y="1344"/>
                </a:cubicBezTo>
                <a:cubicBezTo>
                  <a:pt x="2191" y="1340"/>
                  <a:pt x="2207" y="1339"/>
                  <a:pt x="2218" y="1343"/>
                </a:cubicBezTo>
                <a:cubicBezTo>
                  <a:pt x="2222" y="1345"/>
                  <a:pt x="2238" y="1347"/>
                  <a:pt x="2254" y="1348"/>
                </a:cubicBezTo>
                <a:cubicBezTo>
                  <a:pt x="2270" y="1349"/>
                  <a:pt x="2318" y="1352"/>
                  <a:pt x="2361" y="1354"/>
                </a:cubicBezTo>
                <a:cubicBezTo>
                  <a:pt x="2464" y="1360"/>
                  <a:pt x="2510" y="1362"/>
                  <a:pt x="2532" y="1361"/>
                </a:cubicBezTo>
                <a:cubicBezTo>
                  <a:pt x="2561" y="1359"/>
                  <a:pt x="2539" y="1355"/>
                  <a:pt x="2495" y="1354"/>
                </a:cubicBezTo>
                <a:cubicBezTo>
                  <a:pt x="2474" y="1354"/>
                  <a:pt x="2458" y="1353"/>
                  <a:pt x="2458" y="1352"/>
                </a:cubicBezTo>
                <a:cubicBezTo>
                  <a:pt x="2459" y="1351"/>
                  <a:pt x="2477" y="1349"/>
                  <a:pt x="2497" y="1348"/>
                </a:cubicBezTo>
                <a:cubicBezTo>
                  <a:pt x="2529" y="1347"/>
                  <a:pt x="2533" y="1346"/>
                  <a:pt x="2525" y="1343"/>
                </a:cubicBezTo>
                <a:cubicBezTo>
                  <a:pt x="2510" y="1338"/>
                  <a:pt x="2507" y="1335"/>
                  <a:pt x="2511" y="1331"/>
                </a:cubicBezTo>
                <a:cubicBezTo>
                  <a:pt x="2514" y="1329"/>
                  <a:pt x="2511" y="1328"/>
                  <a:pt x="2504" y="1328"/>
                </a:cubicBezTo>
                <a:cubicBezTo>
                  <a:pt x="2498" y="1328"/>
                  <a:pt x="2488" y="1327"/>
                  <a:pt x="2482" y="1326"/>
                </a:cubicBezTo>
                <a:cubicBezTo>
                  <a:pt x="2476" y="1324"/>
                  <a:pt x="2453" y="1322"/>
                  <a:pt x="2431" y="1321"/>
                </a:cubicBezTo>
                <a:cubicBezTo>
                  <a:pt x="2409" y="1321"/>
                  <a:pt x="2389" y="1319"/>
                  <a:pt x="2387" y="1318"/>
                </a:cubicBezTo>
                <a:cubicBezTo>
                  <a:pt x="2385" y="1317"/>
                  <a:pt x="2377" y="1317"/>
                  <a:pt x="2371" y="1318"/>
                </a:cubicBezTo>
                <a:cubicBezTo>
                  <a:pt x="2364" y="1318"/>
                  <a:pt x="2359" y="1318"/>
                  <a:pt x="2360" y="1316"/>
                </a:cubicBezTo>
                <a:cubicBezTo>
                  <a:pt x="2363" y="1312"/>
                  <a:pt x="2435" y="1305"/>
                  <a:pt x="2447" y="1307"/>
                </a:cubicBezTo>
                <a:cubicBezTo>
                  <a:pt x="2453" y="1309"/>
                  <a:pt x="2460" y="1308"/>
                  <a:pt x="2464" y="1306"/>
                </a:cubicBezTo>
                <a:cubicBezTo>
                  <a:pt x="2473" y="1302"/>
                  <a:pt x="2427" y="1300"/>
                  <a:pt x="2377" y="1303"/>
                </a:cubicBezTo>
                <a:cubicBezTo>
                  <a:pt x="2317" y="1307"/>
                  <a:pt x="2225" y="1308"/>
                  <a:pt x="2226" y="1304"/>
                </a:cubicBezTo>
                <a:cubicBezTo>
                  <a:pt x="2227" y="1303"/>
                  <a:pt x="2237" y="1301"/>
                  <a:pt x="2247" y="1300"/>
                </a:cubicBezTo>
                <a:cubicBezTo>
                  <a:pt x="2261" y="1299"/>
                  <a:pt x="2266" y="1298"/>
                  <a:pt x="2262" y="1296"/>
                </a:cubicBezTo>
                <a:cubicBezTo>
                  <a:pt x="2260" y="1294"/>
                  <a:pt x="2254" y="1293"/>
                  <a:pt x="2250" y="1294"/>
                </a:cubicBezTo>
                <a:cubicBezTo>
                  <a:pt x="2212" y="1296"/>
                  <a:pt x="2183" y="1296"/>
                  <a:pt x="2183" y="1294"/>
                </a:cubicBezTo>
                <a:cubicBezTo>
                  <a:pt x="2183" y="1292"/>
                  <a:pt x="2170" y="1290"/>
                  <a:pt x="2155" y="1290"/>
                </a:cubicBezTo>
                <a:cubicBezTo>
                  <a:pt x="2139" y="1289"/>
                  <a:pt x="2120" y="1289"/>
                  <a:pt x="2112" y="1288"/>
                </a:cubicBezTo>
                <a:cubicBezTo>
                  <a:pt x="2103" y="1288"/>
                  <a:pt x="2073" y="1287"/>
                  <a:pt x="2045" y="1287"/>
                </a:cubicBezTo>
                <a:cubicBezTo>
                  <a:pt x="2016" y="1286"/>
                  <a:pt x="1978" y="1285"/>
                  <a:pt x="1960" y="1284"/>
                </a:cubicBezTo>
                <a:cubicBezTo>
                  <a:pt x="1941" y="1284"/>
                  <a:pt x="1909" y="1283"/>
                  <a:pt x="1888" y="1283"/>
                </a:cubicBezTo>
                <a:cubicBezTo>
                  <a:pt x="1867" y="1283"/>
                  <a:pt x="1848" y="1281"/>
                  <a:pt x="1846" y="1279"/>
                </a:cubicBezTo>
                <a:cubicBezTo>
                  <a:pt x="1843" y="1277"/>
                  <a:pt x="1852" y="1276"/>
                  <a:pt x="1872" y="1277"/>
                </a:cubicBezTo>
                <a:cubicBezTo>
                  <a:pt x="1888" y="1277"/>
                  <a:pt x="1941" y="1276"/>
                  <a:pt x="1988" y="1275"/>
                </a:cubicBezTo>
                <a:cubicBezTo>
                  <a:pt x="2059" y="1273"/>
                  <a:pt x="2076" y="1272"/>
                  <a:pt x="2084" y="1267"/>
                </a:cubicBezTo>
                <a:cubicBezTo>
                  <a:pt x="2093" y="1262"/>
                  <a:pt x="2181" y="1256"/>
                  <a:pt x="2227" y="1258"/>
                </a:cubicBezTo>
                <a:cubicBezTo>
                  <a:pt x="2239" y="1258"/>
                  <a:pt x="2274" y="1259"/>
                  <a:pt x="2305" y="1260"/>
                </a:cubicBezTo>
                <a:cubicBezTo>
                  <a:pt x="2348" y="1261"/>
                  <a:pt x="2362" y="1262"/>
                  <a:pt x="2366" y="1266"/>
                </a:cubicBezTo>
                <a:cubicBezTo>
                  <a:pt x="2370" y="1269"/>
                  <a:pt x="2372" y="1270"/>
                  <a:pt x="2373" y="1267"/>
                </a:cubicBezTo>
                <a:cubicBezTo>
                  <a:pt x="2375" y="1263"/>
                  <a:pt x="2393" y="1258"/>
                  <a:pt x="2391" y="1262"/>
                </a:cubicBezTo>
                <a:cubicBezTo>
                  <a:pt x="2390" y="1264"/>
                  <a:pt x="2396" y="1265"/>
                  <a:pt x="2403" y="1265"/>
                </a:cubicBezTo>
                <a:cubicBezTo>
                  <a:pt x="2411" y="1264"/>
                  <a:pt x="2417" y="1262"/>
                  <a:pt x="2418" y="1260"/>
                </a:cubicBezTo>
                <a:cubicBezTo>
                  <a:pt x="2418" y="1256"/>
                  <a:pt x="2420" y="1256"/>
                  <a:pt x="2425" y="1259"/>
                </a:cubicBezTo>
                <a:cubicBezTo>
                  <a:pt x="2432" y="1263"/>
                  <a:pt x="2432" y="1263"/>
                  <a:pt x="2432" y="1263"/>
                </a:cubicBezTo>
                <a:cubicBezTo>
                  <a:pt x="2425" y="1263"/>
                  <a:pt x="2425" y="1263"/>
                  <a:pt x="2425" y="1263"/>
                </a:cubicBezTo>
                <a:cubicBezTo>
                  <a:pt x="2422" y="1264"/>
                  <a:pt x="2416" y="1266"/>
                  <a:pt x="2413" y="1267"/>
                </a:cubicBezTo>
                <a:cubicBezTo>
                  <a:pt x="2410" y="1270"/>
                  <a:pt x="2419" y="1270"/>
                  <a:pt x="2439" y="1269"/>
                </a:cubicBezTo>
                <a:cubicBezTo>
                  <a:pt x="2457" y="1269"/>
                  <a:pt x="2469" y="1267"/>
                  <a:pt x="2468" y="1265"/>
                </a:cubicBezTo>
                <a:cubicBezTo>
                  <a:pt x="2466" y="1261"/>
                  <a:pt x="2495" y="1262"/>
                  <a:pt x="2503" y="1266"/>
                </a:cubicBezTo>
                <a:cubicBezTo>
                  <a:pt x="2507" y="1268"/>
                  <a:pt x="2531" y="1269"/>
                  <a:pt x="2558" y="1269"/>
                </a:cubicBezTo>
                <a:cubicBezTo>
                  <a:pt x="2629" y="1268"/>
                  <a:pt x="2672" y="1270"/>
                  <a:pt x="2660" y="1272"/>
                </a:cubicBezTo>
                <a:cubicBezTo>
                  <a:pt x="2649" y="1273"/>
                  <a:pt x="2649" y="1273"/>
                  <a:pt x="2658" y="1274"/>
                </a:cubicBezTo>
                <a:cubicBezTo>
                  <a:pt x="2663" y="1275"/>
                  <a:pt x="2669" y="1274"/>
                  <a:pt x="2670" y="1272"/>
                </a:cubicBezTo>
                <a:cubicBezTo>
                  <a:pt x="2672" y="1270"/>
                  <a:pt x="2688" y="1269"/>
                  <a:pt x="2706" y="1269"/>
                </a:cubicBezTo>
                <a:cubicBezTo>
                  <a:pt x="2739" y="1269"/>
                  <a:pt x="2739" y="1269"/>
                  <a:pt x="2739" y="1269"/>
                </a:cubicBezTo>
                <a:cubicBezTo>
                  <a:pt x="2717" y="1272"/>
                  <a:pt x="2717" y="1272"/>
                  <a:pt x="2717" y="1272"/>
                </a:cubicBezTo>
                <a:cubicBezTo>
                  <a:pt x="2703" y="1274"/>
                  <a:pt x="2712" y="1275"/>
                  <a:pt x="2746" y="1273"/>
                </a:cubicBezTo>
                <a:cubicBezTo>
                  <a:pt x="2777" y="1272"/>
                  <a:pt x="2793" y="1270"/>
                  <a:pt x="2788" y="1268"/>
                </a:cubicBezTo>
                <a:cubicBezTo>
                  <a:pt x="2782" y="1267"/>
                  <a:pt x="2785" y="1266"/>
                  <a:pt x="2796" y="1267"/>
                </a:cubicBezTo>
                <a:cubicBezTo>
                  <a:pt x="2806" y="1267"/>
                  <a:pt x="2835" y="1267"/>
                  <a:pt x="2862" y="1267"/>
                </a:cubicBezTo>
                <a:cubicBezTo>
                  <a:pt x="2956" y="1265"/>
                  <a:pt x="2974" y="1265"/>
                  <a:pt x="2992" y="1267"/>
                </a:cubicBezTo>
                <a:cubicBezTo>
                  <a:pt x="3002" y="1269"/>
                  <a:pt x="3013" y="1270"/>
                  <a:pt x="3016" y="1270"/>
                </a:cubicBezTo>
                <a:cubicBezTo>
                  <a:pt x="3019" y="1269"/>
                  <a:pt x="3029" y="1271"/>
                  <a:pt x="3038" y="1272"/>
                </a:cubicBezTo>
                <a:cubicBezTo>
                  <a:pt x="3047" y="1274"/>
                  <a:pt x="3064" y="1276"/>
                  <a:pt x="3075" y="1276"/>
                </a:cubicBezTo>
                <a:cubicBezTo>
                  <a:pt x="3086" y="1277"/>
                  <a:pt x="3096" y="1278"/>
                  <a:pt x="3097" y="1279"/>
                </a:cubicBezTo>
                <a:cubicBezTo>
                  <a:pt x="3101" y="1281"/>
                  <a:pt x="3170" y="1286"/>
                  <a:pt x="3208" y="1286"/>
                </a:cubicBezTo>
                <a:cubicBezTo>
                  <a:pt x="3228" y="1286"/>
                  <a:pt x="3245" y="1288"/>
                  <a:pt x="3247" y="1289"/>
                </a:cubicBezTo>
                <a:cubicBezTo>
                  <a:pt x="3252" y="1293"/>
                  <a:pt x="3300" y="1293"/>
                  <a:pt x="3299" y="1289"/>
                </a:cubicBezTo>
                <a:cubicBezTo>
                  <a:pt x="3299" y="1286"/>
                  <a:pt x="3302" y="1284"/>
                  <a:pt x="3306" y="1283"/>
                </a:cubicBezTo>
                <a:cubicBezTo>
                  <a:pt x="3314" y="1282"/>
                  <a:pt x="3314" y="1282"/>
                  <a:pt x="3314" y="1282"/>
                </a:cubicBezTo>
                <a:cubicBezTo>
                  <a:pt x="3306" y="1294"/>
                  <a:pt x="3306" y="1294"/>
                  <a:pt x="3306" y="1294"/>
                </a:cubicBezTo>
                <a:cubicBezTo>
                  <a:pt x="3291" y="1315"/>
                  <a:pt x="3286" y="1317"/>
                  <a:pt x="3254" y="1318"/>
                </a:cubicBezTo>
                <a:cubicBezTo>
                  <a:pt x="3220" y="1318"/>
                  <a:pt x="3145" y="1315"/>
                  <a:pt x="3142" y="1313"/>
                </a:cubicBezTo>
                <a:cubicBezTo>
                  <a:pt x="3141" y="1312"/>
                  <a:pt x="3131" y="1312"/>
                  <a:pt x="3120" y="1311"/>
                </a:cubicBezTo>
                <a:cubicBezTo>
                  <a:pt x="3109" y="1311"/>
                  <a:pt x="3092" y="1311"/>
                  <a:pt x="3083" y="1310"/>
                </a:cubicBezTo>
                <a:cubicBezTo>
                  <a:pt x="3074" y="1309"/>
                  <a:pt x="3061" y="1308"/>
                  <a:pt x="3055" y="1308"/>
                </a:cubicBezTo>
                <a:cubicBezTo>
                  <a:pt x="3048" y="1307"/>
                  <a:pt x="3035" y="1306"/>
                  <a:pt x="3026" y="1306"/>
                </a:cubicBezTo>
                <a:cubicBezTo>
                  <a:pt x="2979" y="1303"/>
                  <a:pt x="2909" y="1302"/>
                  <a:pt x="2897" y="1305"/>
                </a:cubicBezTo>
                <a:cubicBezTo>
                  <a:pt x="2890" y="1306"/>
                  <a:pt x="2881" y="1306"/>
                  <a:pt x="2878" y="1305"/>
                </a:cubicBezTo>
                <a:cubicBezTo>
                  <a:pt x="2874" y="1303"/>
                  <a:pt x="2857" y="1303"/>
                  <a:pt x="2840" y="1305"/>
                </a:cubicBezTo>
                <a:cubicBezTo>
                  <a:pt x="2823" y="1307"/>
                  <a:pt x="2805" y="1307"/>
                  <a:pt x="2798" y="1306"/>
                </a:cubicBezTo>
                <a:cubicBezTo>
                  <a:pt x="2792" y="1305"/>
                  <a:pt x="2765" y="1304"/>
                  <a:pt x="2737" y="1304"/>
                </a:cubicBezTo>
                <a:cubicBezTo>
                  <a:pt x="2704" y="1305"/>
                  <a:pt x="2694" y="1306"/>
                  <a:pt x="2708" y="1307"/>
                </a:cubicBezTo>
                <a:cubicBezTo>
                  <a:pt x="2754" y="1310"/>
                  <a:pt x="2831" y="1311"/>
                  <a:pt x="2889" y="1309"/>
                </a:cubicBezTo>
                <a:cubicBezTo>
                  <a:pt x="2945" y="1308"/>
                  <a:pt x="2983" y="1309"/>
                  <a:pt x="3051" y="1313"/>
                </a:cubicBezTo>
                <a:cubicBezTo>
                  <a:pt x="3066" y="1314"/>
                  <a:pt x="3082" y="1315"/>
                  <a:pt x="3087" y="1315"/>
                </a:cubicBezTo>
                <a:cubicBezTo>
                  <a:pt x="3092" y="1314"/>
                  <a:pt x="3097" y="1316"/>
                  <a:pt x="3098" y="1318"/>
                </a:cubicBezTo>
                <a:cubicBezTo>
                  <a:pt x="3099" y="1321"/>
                  <a:pt x="3094" y="1321"/>
                  <a:pt x="3080" y="1321"/>
                </a:cubicBezTo>
                <a:cubicBezTo>
                  <a:pt x="3068" y="1320"/>
                  <a:pt x="3044" y="1320"/>
                  <a:pt x="3025" y="1320"/>
                </a:cubicBezTo>
                <a:cubicBezTo>
                  <a:pt x="2985" y="1320"/>
                  <a:pt x="3003" y="1324"/>
                  <a:pt x="3051" y="1325"/>
                </a:cubicBezTo>
                <a:cubicBezTo>
                  <a:pt x="3079" y="1326"/>
                  <a:pt x="3085" y="1329"/>
                  <a:pt x="3070" y="1334"/>
                </a:cubicBezTo>
                <a:cubicBezTo>
                  <a:pt x="3066" y="1335"/>
                  <a:pt x="3070" y="1335"/>
                  <a:pt x="3078" y="1334"/>
                </a:cubicBezTo>
                <a:cubicBezTo>
                  <a:pt x="3086" y="1332"/>
                  <a:pt x="3099" y="1330"/>
                  <a:pt x="3106" y="1329"/>
                </a:cubicBezTo>
                <a:cubicBezTo>
                  <a:pt x="3120" y="1327"/>
                  <a:pt x="3126" y="1323"/>
                  <a:pt x="3115" y="1323"/>
                </a:cubicBezTo>
                <a:cubicBezTo>
                  <a:pt x="3110" y="1324"/>
                  <a:pt x="3109" y="1323"/>
                  <a:pt x="3113" y="1320"/>
                </a:cubicBezTo>
                <a:cubicBezTo>
                  <a:pt x="3118" y="1316"/>
                  <a:pt x="3150" y="1317"/>
                  <a:pt x="3216" y="1322"/>
                </a:cubicBezTo>
                <a:cubicBezTo>
                  <a:pt x="3240" y="1324"/>
                  <a:pt x="3244" y="1325"/>
                  <a:pt x="3245" y="1331"/>
                </a:cubicBezTo>
                <a:cubicBezTo>
                  <a:pt x="3245" y="1340"/>
                  <a:pt x="3235" y="1346"/>
                  <a:pt x="3224" y="1344"/>
                </a:cubicBezTo>
                <a:cubicBezTo>
                  <a:pt x="3219" y="1343"/>
                  <a:pt x="3215" y="1344"/>
                  <a:pt x="3215" y="1346"/>
                </a:cubicBezTo>
                <a:cubicBezTo>
                  <a:pt x="3215" y="1348"/>
                  <a:pt x="3219" y="1349"/>
                  <a:pt x="3224" y="1349"/>
                </a:cubicBezTo>
                <a:cubicBezTo>
                  <a:pt x="3229" y="1349"/>
                  <a:pt x="3235" y="1350"/>
                  <a:pt x="3237" y="1351"/>
                </a:cubicBezTo>
                <a:cubicBezTo>
                  <a:pt x="3242" y="1355"/>
                  <a:pt x="3263" y="1348"/>
                  <a:pt x="3280" y="1337"/>
                </a:cubicBezTo>
                <a:cubicBezTo>
                  <a:pt x="3293" y="1327"/>
                  <a:pt x="3295" y="1327"/>
                  <a:pt x="3321" y="1328"/>
                </a:cubicBezTo>
                <a:cubicBezTo>
                  <a:pt x="3335" y="1329"/>
                  <a:pt x="3352" y="1330"/>
                  <a:pt x="3357" y="1329"/>
                </a:cubicBezTo>
                <a:cubicBezTo>
                  <a:pt x="3365" y="1329"/>
                  <a:pt x="3367" y="1331"/>
                  <a:pt x="3367" y="1334"/>
                </a:cubicBezTo>
                <a:cubicBezTo>
                  <a:pt x="3366" y="1336"/>
                  <a:pt x="3366" y="1338"/>
                  <a:pt x="3368" y="1338"/>
                </a:cubicBezTo>
                <a:cubicBezTo>
                  <a:pt x="3383" y="1339"/>
                  <a:pt x="3445" y="1335"/>
                  <a:pt x="3451" y="1333"/>
                </a:cubicBezTo>
                <a:cubicBezTo>
                  <a:pt x="3457" y="1331"/>
                  <a:pt x="3449" y="1331"/>
                  <a:pt x="3429" y="1331"/>
                </a:cubicBezTo>
                <a:cubicBezTo>
                  <a:pt x="3411" y="1332"/>
                  <a:pt x="3402" y="1331"/>
                  <a:pt x="3407" y="1329"/>
                </a:cubicBezTo>
                <a:cubicBezTo>
                  <a:pt x="3414" y="1327"/>
                  <a:pt x="3413" y="1326"/>
                  <a:pt x="3398" y="1325"/>
                </a:cubicBezTo>
                <a:cubicBezTo>
                  <a:pt x="3388" y="1324"/>
                  <a:pt x="3371" y="1324"/>
                  <a:pt x="3359" y="1324"/>
                </a:cubicBezTo>
                <a:cubicBezTo>
                  <a:pt x="3337" y="1325"/>
                  <a:pt x="3332" y="1323"/>
                  <a:pt x="3337" y="1318"/>
                </a:cubicBezTo>
                <a:cubicBezTo>
                  <a:pt x="3340" y="1316"/>
                  <a:pt x="3336" y="1316"/>
                  <a:pt x="3328" y="1318"/>
                </a:cubicBezTo>
                <a:cubicBezTo>
                  <a:pt x="3322" y="1319"/>
                  <a:pt x="3314" y="1319"/>
                  <a:pt x="3311" y="1318"/>
                </a:cubicBezTo>
                <a:cubicBezTo>
                  <a:pt x="3307" y="1315"/>
                  <a:pt x="3308" y="1312"/>
                  <a:pt x="3320" y="1292"/>
                </a:cubicBezTo>
                <a:cubicBezTo>
                  <a:pt x="3333" y="1270"/>
                  <a:pt x="3333" y="1270"/>
                  <a:pt x="3333" y="1270"/>
                </a:cubicBezTo>
                <a:cubicBezTo>
                  <a:pt x="3352" y="1271"/>
                  <a:pt x="3352" y="1271"/>
                  <a:pt x="3352" y="1271"/>
                </a:cubicBezTo>
                <a:cubicBezTo>
                  <a:pt x="3370" y="1272"/>
                  <a:pt x="3371" y="1272"/>
                  <a:pt x="3361" y="1268"/>
                </a:cubicBezTo>
                <a:cubicBezTo>
                  <a:pt x="3350" y="1265"/>
                  <a:pt x="3350" y="1265"/>
                  <a:pt x="3350" y="1265"/>
                </a:cubicBezTo>
                <a:cubicBezTo>
                  <a:pt x="3361" y="1259"/>
                  <a:pt x="3361" y="1259"/>
                  <a:pt x="3361" y="1259"/>
                </a:cubicBezTo>
                <a:cubicBezTo>
                  <a:pt x="3373" y="1254"/>
                  <a:pt x="3375" y="1250"/>
                  <a:pt x="3367" y="1247"/>
                </a:cubicBezTo>
                <a:cubicBezTo>
                  <a:pt x="3359" y="1245"/>
                  <a:pt x="3451" y="1247"/>
                  <a:pt x="3464" y="1249"/>
                </a:cubicBezTo>
                <a:cubicBezTo>
                  <a:pt x="3470" y="1250"/>
                  <a:pt x="3473" y="1249"/>
                  <a:pt x="3473" y="1247"/>
                </a:cubicBezTo>
                <a:cubicBezTo>
                  <a:pt x="3473" y="1245"/>
                  <a:pt x="3468" y="1243"/>
                  <a:pt x="3463" y="1243"/>
                </a:cubicBezTo>
                <a:cubicBezTo>
                  <a:pt x="3457" y="1243"/>
                  <a:pt x="3451" y="1243"/>
                  <a:pt x="3448" y="1242"/>
                </a:cubicBezTo>
                <a:cubicBezTo>
                  <a:pt x="3446" y="1242"/>
                  <a:pt x="3429" y="1242"/>
                  <a:pt x="3411" y="1241"/>
                </a:cubicBezTo>
                <a:cubicBezTo>
                  <a:pt x="3384" y="1240"/>
                  <a:pt x="3377" y="1239"/>
                  <a:pt x="3377" y="1235"/>
                </a:cubicBezTo>
                <a:cubicBezTo>
                  <a:pt x="3377" y="1232"/>
                  <a:pt x="3375" y="1231"/>
                  <a:pt x="3370" y="1233"/>
                </a:cubicBezTo>
                <a:cubicBezTo>
                  <a:pt x="3364" y="1236"/>
                  <a:pt x="3364" y="1236"/>
                  <a:pt x="3348" y="1234"/>
                </a:cubicBezTo>
                <a:cubicBezTo>
                  <a:pt x="3333" y="1232"/>
                  <a:pt x="3300" y="1232"/>
                  <a:pt x="3276" y="1233"/>
                </a:cubicBezTo>
                <a:cubicBezTo>
                  <a:pt x="3263" y="1233"/>
                  <a:pt x="3256" y="1232"/>
                  <a:pt x="3257" y="1230"/>
                </a:cubicBezTo>
                <a:cubicBezTo>
                  <a:pt x="3258" y="1228"/>
                  <a:pt x="3257" y="1227"/>
                  <a:pt x="3254" y="1227"/>
                </a:cubicBezTo>
                <a:cubicBezTo>
                  <a:pt x="3250" y="1227"/>
                  <a:pt x="3250" y="1226"/>
                  <a:pt x="3255" y="1223"/>
                </a:cubicBezTo>
                <a:cubicBezTo>
                  <a:pt x="3259" y="1221"/>
                  <a:pt x="3275" y="1220"/>
                  <a:pt x="3299" y="1221"/>
                </a:cubicBezTo>
                <a:cubicBezTo>
                  <a:pt x="3351" y="1223"/>
                  <a:pt x="3400" y="1226"/>
                  <a:pt x="3415" y="1227"/>
                </a:cubicBezTo>
                <a:cubicBezTo>
                  <a:pt x="3418" y="1228"/>
                  <a:pt x="3432" y="1229"/>
                  <a:pt x="3445" y="1229"/>
                </a:cubicBezTo>
                <a:cubicBezTo>
                  <a:pt x="3458" y="1230"/>
                  <a:pt x="3469" y="1231"/>
                  <a:pt x="3469" y="1233"/>
                </a:cubicBezTo>
                <a:cubicBezTo>
                  <a:pt x="3470" y="1235"/>
                  <a:pt x="3473" y="1235"/>
                  <a:pt x="3476" y="1233"/>
                </a:cubicBezTo>
                <a:cubicBezTo>
                  <a:pt x="3483" y="1229"/>
                  <a:pt x="3510" y="1229"/>
                  <a:pt x="3567" y="1233"/>
                </a:cubicBezTo>
                <a:cubicBezTo>
                  <a:pt x="3574" y="1234"/>
                  <a:pt x="3594" y="1235"/>
                  <a:pt x="3611" y="1236"/>
                </a:cubicBezTo>
                <a:cubicBezTo>
                  <a:pt x="3627" y="1236"/>
                  <a:pt x="3655" y="1238"/>
                  <a:pt x="3671" y="1239"/>
                </a:cubicBezTo>
                <a:cubicBezTo>
                  <a:pt x="3688" y="1240"/>
                  <a:pt x="3714" y="1241"/>
                  <a:pt x="3730" y="1241"/>
                </a:cubicBezTo>
                <a:cubicBezTo>
                  <a:pt x="3746" y="1241"/>
                  <a:pt x="3762" y="1242"/>
                  <a:pt x="3766" y="1243"/>
                </a:cubicBezTo>
                <a:cubicBezTo>
                  <a:pt x="3772" y="1245"/>
                  <a:pt x="3772" y="1244"/>
                  <a:pt x="3764" y="1239"/>
                </a:cubicBezTo>
                <a:cubicBezTo>
                  <a:pt x="3757" y="1233"/>
                  <a:pt x="3749" y="1233"/>
                  <a:pt x="3708" y="1233"/>
                </a:cubicBezTo>
                <a:cubicBezTo>
                  <a:pt x="3681" y="1233"/>
                  <a:pt x="3657" y="1233"/>
                  <a:pt x="3654" y="1232"/>
                </a:cubicBezTo>
                <a:cubicBezTo>
                  <a:pt x="3651" y="1232"/>
                  <a:pt x="3630" y="1230"/>
                  <a:pt x="3608" y="1229"/>
                </a:cubicBezTo>
                <a:cubicBezTo>
                  <a:pt x="3585" y="1228"/>
                  <a:pt x="3558" y="1226"/>
                  <a:pt x="3547" y="1225"/>
                </a:cubicBezTo>
                <a:cubicBezTo>
                  <a:pt x="3523" y="1222"/>
                  <a:pt x="3484" y="1220"/>
                  <a:pt x="3472" y="1221"/>
                </a:cubicBezTo>
                <a:cubicBezTo>
                  <a:pt x="3462" y="1222"/>
                  <a:pt x="3462" y="1222"/>
                  <a:pt x="3462" y="1222"/>
                </a:cubicBezTo>
                <a:cubicBezTo>
                  <a:pt x="3470" y="1218"/>
                  <a:pt x="3470" y="1218"/>
                  <a:pt x="3470" y="1218"/>
                </a:cubicBezTo>
                <a:cubicBezTo>
                  <a:pt x="3474" y="1215"/>
                  <a:pt x="3477" y="1212"/>
                  <a:pt x="3475" y="1211"/>
                </a:cubicBezTo>
                <a:cubicBezTo>
                  <a:pt x="3470" y="1208"/>
                  <a:pt x="3457" y="1209"/>
                  <a:pt x="3452" y="1213"/>
                </a:cubicBezTo>
                <a:cubicBezTo>
                  <a:pt x="3446" y="1217"/>
                  <a:pt x="3409" y="1220"/>
                  <a:pt x="3394" y="1218"/>
                </a:cubicBezTo>
                <a:cubicBezTo>
                  <a:pt x="3387" y="1216"/>
                  <a:pt x="3385" y="1214"/>
                  <a:pt x="3386" y="1211"/>
                </a:cubicBezTo>
                <a:cubicBezTo>
                  <a:pt x="3387" y="1204"/>
                  <a:pt x="3380" y="1202"/>
                  <a:pt x="3367" y="1207"/>
                </a:cubicBezTo>
                <a:cubicBezTo>
                  <a:pt x="3360" y="1210"/>
                  <a:pt x="3348" y="1212"/>
                  <a:pt x="3340" y="1212"/>
                </a:cubicBezTo>
                <a:cubicBezTo>
                  <a:pt x="3332" y="1212"/>
                  <a:pt x="3318" y="1212"/>
                  <a:pt x="3311" y="1213"/>
                </a:cubicBezTo>
                <a:cubicBezTo>
                  <a:pt x="3303" y="1213"/>
                  <a:pt x="3296" y="1212"/>
                  <a:pt x="3296" y="1210"/>
                </a:cubicBezTo>
                <a:cubicBezTo>
                  <a:pt x="3296" y="1209"/>
                  <a:pt x="3298" y="1207"/>
                  <a:pt x="3300" y="1207"/>
                </a:cubicBezTo>
                <a:cubicBezTo>
                  <a:pt x="3302" y="1207"/>
                  <a:pt x="3304" y="1205"/>
                  <a:pt x="3305" y="1203"/>
                </a:cubicBezTo>
                <a:cubicBezTo>
                  <a:pt x="3305" y="1200"/>
                  <a:pt x="3313" y="1196"/>
                  <a:pt x="3321" y="1193"/>
                </a:cubicBezTo>
                <a:cubicBezTo>
                  <a:pt x="3329" y="1190"/>
                  <a:pt x="3336" y="1186"/>
                  <a:pt x="3336" y="1184"/>
                </a:cubicBezTo>
                <a:cubicBezTo>
                  <a:pt x="3336" y="1181"/>
                  <a:pt x="3371" y="1181"/>
                  <a:pt x="3391" y="1184"/>
                </a:cubicBezTo>
                <a:cubicBezTo>
                  <a:pt x="3400" y="1186"/>
                  <a:pt x="3400" y="1186"/>
                  <a:pt x="3400" y="1186"/>
                </a:cubicBezTo>
                <a:cubicBezTo>
                  <a:pt x="3391" y="1189"/>
                  <a:pt x="3391" y="1189"/>
                  <a:pt x="3391" y="1189"/>
                </a:cubicBezTo>
                <a:cubicBezTo>
                  <a:pt x="3381" y="1192"/>
                  <a:pt x="3381" y="1192"/>
                  <a:pt x="3381" y="1192"/>
                </a:cubicBezTo>
                <a:cubicBezTo>
                  <a:pt x="3392" y="1192"/>
                  <a:pt x="3392" y="1192"/>
                  <a:pt x="3392" y="1192"/>
                </a:cubicBezTo>
                <a:cubicBezTo>
                  <a:pt x="3399" y="1192"/>
                  <a:pt x="3405" y="1193"/>
                  <a:pt x="3407" y="1195"/>
                </a:cubicBezTo>
                <a:cubicBezTo>
                  <a:pt x="3409" y="1198"/>
                  <a:pt x="3417" y="1198"/>
                  <a:pt x="3438" y="1193"/>
                </a:cubicBezTo>
                <a:cubicBezTo>
                  <a:pt x="3460" y="1188"/>
                  <a:pt x="3473" y="1187"/>
                  <a:pt x="3508" y="1189"/>
                </a:cubicBezTo>
                <a:cubicBezTo>
                  <a:pt x="3551" y="1191"/>
                  <a:pt x="3593" y="1186"/>
                  <a:pt x="3618" y="1177"/>
                </a:cubicBezTo>
                <a:cubicBezTo>
                  <a:pt x="3633" y="1171"/>
                  <a:pt x="3630" y="1166"/>
                  <a:pt x="3612" y="1169"/>
                </a:cubicBezTo>
                <a:cubicBezTo>
                  <a:pt x="3604" y="1170"/>
                  <a:pt x="3579" y="1173"/>
                  <a:pt x="3558" y="1175"/>
                </a:cubicBezTo>
                <a:cubicBezTo>
                  <a:pt x="3526" y="1178"/>
                  <a:pt x="3519" y="1178"/>
                  <a:pt x="3519" y="1174"/>
                </a:cubicBezTo>
                <a:cubicBezTo>
                  <a:pt x="3519" y="1170"/>
                  <a:pt x="3515" y="1170"/>
                  <a:pt x="3506" y="1172"/>
                </a:cubicBezTo>
                <a:cubicBezTo>
                  <a:pt x="3498" y="1173"/>
                  <a:pt x="3494" y="1173"/>
                  <a:pt x="3495" y="1171"/>
                </a:cubicBezTo>
                <a:cubicBezTo>
                  <a:pt x="3496" y="1168"/>
                  <a:pt x="3490" y="1168"/>
                  <a:pt x="3481" y="1169"/>
                </a:cubicBezTo>
                <a:cubicBezTo>
                  <a:pt x="3465" y="1171"/>
                  <a:pt x="3390" y="1176"/>
                  <a:pt x="3351" y="1177"/>
                </a:cubicBezTo>
                <a:cubicBezTo>
                  <a:pt x="3331" y="1178"/>
                  <a:pt x="3330" y="1178"/>
                  <a:pt x="3334" y="1173"/>
                </a:cubicBezTo>
                <a:cubicBezTo>
                  <a:pt x="3338" y="1169"/>
                  <a:pt x="3348" y="1167"/>
                  <a:pt x="3366" y="1165"/>
                </a:cubicBezTo>
                <a:cubicBezTo>
                  <a:pt x="3394" y="1163"/>
                  <a:pt x="3394" y="1163"/>
                  <a:pt x="3394" y="1163"/>
                </a:cubicBezTo>
                <a:cubicBezTo>
                  <a:pt x="3367" y="1163"/>
                  <a:pt x="3367" y="1163"/>
                  <a:pt x="3367" y="1163"/>
                </a:cubicBezTo>
                <a:cubicBezTo>
                  <a:pt x="3344" y="1164"/>
                  <a:pt x="3340" y="1163"/>
                  <a:pt x="3341" y="1158"/>
                </a:cubicBezTo>
                <a:cubicBezTo>
                  <a:pt x="3342" y="1154"/>
                  <a:pt x="3341" y="1153"/>
                  <a:pt x="3338" y="1156"/>
                </a:cubicBezTo>
                <a:cubicBezTo>
                  <a:pt x="3335" y="1157"/>
                  <a:pt x="3328" y="1159"/>
                  <a:pt x="3321" y="1160"/>
                </a:cubicBezTo>
                <a:cubicBezTo>
                  <a:pt x="3309" y="1162"/>
                  <a:pt x="3309" y="1162"/>
                  <a:pt x="3309" y="1162"/>
                </a:cubicBezTo>
                <a:cubicBezTo>
                  <a:pt x="3318" y="1157"/>
                  <a:pt x="3318" y="1157"/>
                  <a:pt x="3318" y="1157"/>
                </a:cubicBezTo>
                <a:cubicBezTo>
                  <a:pt x="3334" y="1149"/>
                  <a:pt x="3343" y="1142"/>
                  <a:pt x="3343" y="1137"/>
                </a:cubicBezTo>
                <a:cubicBezTo>
                  <a:pt x="3343" y="1134"/>
                  <a:pt x="3348" y="1129"/>
                  <a:pt x="3356" y="1126"/>
                </a:cubicBezTo>
                <a:cubicBezTo>
                  <a:pt x="3367" y="1122"/>
                  <a:pt x="3368" y="1120"/>
                  <a:pt x="3364" y="1117"/>
                </a:cubicBezTo>
                <a:cubicBezTo>
                  <a:pt x="3361" y="1115"/>
                  <a:pt x="3357" y="1116"/>
                  <a:pt x="3351" y="1118"/>
                </a:cubicBezTo>
                <a:cubicBezTo>
                  <a:pt x="3338" y="1125"/>
                  <a:pt x="3325" y="1125"/>
                  <a:pt x="3324" y="1118"/>
                </a:cubicBezTo>
                <a:cubicBezTo>
                  <a:pt x="3324" y="1114"/>
                  <a:pt x="3323" y="1113"/>
                  <a:pt x="3319" y="1115"/>
                </a:cubicBezTo>
                <a:cubicBezTo>
                  <a:pt x="3309" y="1121"/>
                  <a:pt x="3273" y="1133"/>
                  <a:pt x="3260" y="1135"/>
                </a:cubicBezTo>
                <a:cubicBezTo>
                  <a:pt x="3248" y="1138"/>
                  <a:pt x="3246" y="1137"/>
                  <a:pt x="3247" y="1133"/>
                </a:cubicBezTo>
                <a:cubicBezTo>
                  <a:pt x="3249" y="1128"/>
                  <a:pt x="3264" y="1116"/>
                  <a:pt x="3270" y="1116"/>
                </a:cubicBezTo>
                <a:cubicBezTo>
                  <a:pt x="3272" y="1116"/>
                  <a:pt x="3275" y="1114"/>
                  <a:pt x="3277" y="1112"/>
                </a:cubicBezTo>
                <a:cubicBezTo>
                  <a:pt x="3278" y="1109"/>
                  <a:pt x="3287" y="1105"/>
                  <a:pt x="3297" y="1102"/>
                </a:cubicBezTo>
                <a:cubicBezTo>
                  <a:pt x="3314" y="1097"/>
                  <a:pt x="3314" y="1097"/>
                  <a:pt x="3314" y="1097"/>
                </a:cubicBezTo>
                <a:cubicBezTo>
                  <a:pt x="3294" y="1097"/>
                  <a:pt x="3294" y="1097"/>
                  <a:pt x="3294" y="1097"/>
                </a:cubicBezTo>
                <a:cubicBezTo>
                  <a:pt x="3284" y="1097"/>
                  <a:pt x="3272" y="1097"/>
                  <a:pt x="3267" y="1097"/>
                </a:cubicBezTo>
                <a:cubicBezTo>
                  <a:pt x="3262" y="1097"/>
                  <a:pt x="3259" y="1096"/>
                  <a:pt x="3259" y="1092"/>
                </a:cubicBezTo>
                <a:cubicBezTo>
                  <a:pt x="3258" y="1089"/>
                  <a:pt x="3263" y="1087"/>
                  <a:pt x="3273" y="1085"/>
                </a:cubicBezTo>
                <a:cubicBezTo>
                  <a:pt x="3288" y="1082"/>
                  <a:pt x="3288" y="1082"/>
                  <a:pt x="3288" y="1082"/>
                </a:cubicBezTo>
                <a:cubicBezTo>
                  <a:pt x="3274" y="1081"/>
                  <a:pt x="3274" y="1081"/>
                  <a:pt x="3274" y="1081"/>
                </a:cubicBezTo>
                <a:cubicBezTo>
                  <a:pt x="3263" y="1081"/>
                  <a:pt x="3261" y="1079"/>
                  <a:pt x="3260" y="1073"/>
                </a:cubicBezTo>
                <a:cubicBezTo>
                  <a:pt x="3258" y="1065"/>
                  <a:pt x="3258" y="1065"/>
                  <a:pt x="3258" y="1065"/>
                </a:cubicBezTo>
                <a:cubicBezTo>
                  <a:pt x="3301" y="1065"/>
                  <a:pt x="3301" y="1065"/>
                  <a:pt x="3301" y="1065"/>
                </a:cubicBezTo>
                <a:cubicBezTo>
                  <a:pt x="3343" y="1064"/>
                  <a:pt x="3363" y="1060"/>
                  <a:pt x="3336" y="1057"/>
                </a:cubicBezTo>
                <a:cubicBezTo>
                  <a:pt x="3329" y="1056"/>
                  <a:pt x="3319" y="1055"/>
                  <a:pt x="3314" y="1054"/>
                </a:cubicBezTo>
                <a:cubicBezTo>
                  <a:pt x="3306" y="1052"/>
                  <a:pt x="3306" y="1052"/>
                  <a:pt x="3306" y="1052"/>
                </a:cubicBezTo>
                <a:cubicBezTo>
                  <a:pt x="3314" y="1057"/>
                  <a:pt x="3314" y="1057"/>
                  <a:pt x="3314" y="1057"/>
                </a:cubicBezTo>
                <a:cubicBezTo>
                  <a:pt x="3323" y="1062"/>
                  <a:pt x="3322" y="1062"/>
                  <a:pt x="3305" y="1061"/>
                </a:cubicBezTo>
                <a:cubicBezTo>
                  <a:pt x="3295" y="1061"/>
                  <a:pt x="3277" y="1059"/>
                  <a:pt x="3264" y="1058"/>
                </a:cubicBezTo>
                <a:cubicBezTo>
                  <a:pt x="3252" y="1057"/>
                  <a:pt x="3240" y="1057"/>
                  <a:pt x="3239" y="1058"/>
                </a:cubicBezTo>
                <a:cubicBezTo>
                  <a:pt x="3237" y="1059"/>
                  <a:pt x="3236" y="1059"/>
                  <a:pt x="3237" y="1057"/>
                </a:cubicBezTo>
                <a:cubicBezTo>
                  <a:pt x="3239" y="1053"/>
                  <a:pt x="3230" y="1053"/>
                  <a:pt x="3199" y="1055"/>
                </a:cubicBezTo>
                <a:cubicBezTo>
                  <a:pt x="3189" y="1055"/>
                  <a:pt x="3170" y="1055"/>
                  <a:pt x="3158" y="1053"/>
                </a:cubicBezTo>
                <a:cubicBezTo>
                  <a:pt x="3146" y="1052"/>
                  <a:pt x="3129" y="1050"/>
                  <a:pt x="3120" y="1050"/>
                </a:cubicBezTo>
                <a:cubicBezTo>
                  <a:pt x="3103" y="1048"/>
                  <a:pt x="3103" y="1048"/>
                  <a:pt x="3103" y="1048"/>
                </a:cubicBezTo>
                <a:cubicBezTo>
                  <a:pt x="3115" y="1043"/>
                  <a:pt x="3115" y="1043"/>
                  <a:pt x="3115" y="1043"/>
                </a:cubicBezTo>
                <a:cubicBezTo>
                  <a:pt x="3122" y="1041"/>
                  <a:pt x="3132" y="1036"/>
                  <a:pt x="3139" y="1032"/>
                </a:cubicBezTo>
                <a:cubicBezTo>
                  <a:pt x="3145" y="1029"/>
                  <a:pt x="3157" y="1026"/>
                  <a:pt x="3166" y="1025"/>
                </a:cubicBezTo>
                <a:cubicBezTo>
                  <a:pt x="3177" y="1024"/>
                  <a:pt x="3179" y="1023"/>
                  <a:pt x="3173" y="1022"/>
                </a:cubicBezTo>
                <a:cubicBezTo>
                  <a:pt x="3165" y="1020"/>
                  <a:pt x="3165" y="1020"/>
                  <a:pt x="3165" y="1020"/>
                </a:cubicBezTo>
                <a:cubicBezTo>
                  <a:pt x="3175" y="1015"/>
                  <a:pt x="3175" y="1015"/>
                  <a:pt x="3175" y="1015"/>
                </a:cubicBezTo>
                <a:cubicBezTo>
                  <a:pt x="3182" y="1011"/>
                  <a:pt x="3186" y="1011"/>
                  <a:pt x="3192" y="1014"/>
                </a:cubicBezTo>
                <a:cubicBezTo>
                  <a:pt x="3200" y="1018"/>
                  <a:pt x="3200" y="1018"/>
                  <a:pt x="3200" y="1018"/>
                </a:cubicBezTo>
                <a:cubicBezTo>
                  <a:pt x="3192" y="1020"/>
                  <a:pt x="3192" y="1020"/>
                  <a:pt x="3192" y="1020"/>
                </a:cubicBezTo>
                <a:cubicBezTo>
                  <a:pt x="3186" y="1022"/>
                  <a:pt x="3189" y="1023"/>
                  <a:pt x="3206" y="1025"/>
                </a:cubicBezTo>
                <a:cubicBezTo>
                  <a:pt x="3218" y="1026"/>
                  <a:pt x="3230" y="1027"/>
                  <a:pt x="3232" y="1026"/>
                </a:cubicBezTo>
                <a:cubicBezTo>
                  <a:pt x="3234" y="1026"/>
                  <a:pt x="3253" y="1027"/>
                  <a:pt x="3273" y="1028"/>
                </a:cubicBezTo>
                <a:cubicBezTo>
                  <a:pt x="3330" y="1032"/>
                  <a:pt x="3357" y="1033"/>
                  <a:pt x="3355" y="1030"/>
                </a:cubicBezTo>
                <a:cubicBezTo>
                  <a:pt x="3353" y="1029"/>
                  <a:pt x="3339" y="1027"/>
                  <a:pt x="3322" y="1025"/>
                </a:cubicBezTo>
                <a:cubicBezTo>
                  <a:pt x="3305" y="1023"/>
                  <a:pt x="3289" y="1020"/>
                  <a:pt x="3287" y="1018"/>
                </a:cubicBezTo>
                <a:cubicBezTo>
                  <a:pt x="3284" y="1016"/>
                  <a:pt x="3273" y="1015"/>
                  <a:pt x="3260" y="1015"/>
                </a:cubicBezTo>
                <a:cubicBezTo>
                  <a:pt x="3247" y="1016"/>
                  <a:pt x="3236" y="1015"/>
                  <a:pt x="3235" y="1014"/>
                </a:cubicBezTo>
                <a:cubicBezTo>
                  <a:pt x="3234" y="1013"/>
                  <a:pt x="3238" y="1009"/>
                  <a:pt x="3244" y="1004"/>
                </a:cubicBezTo>
                <a:cubicBezTo>
                  <a:pt x="3249" y="1000"/>
                  <a:pt x="3256" y="995"/>
                  <a:pt x="3258" y="993"/>
                </a:cubicBezTo>
                <a:cubicBezTo>
                  <a:pt x="3262" y="989"/>
                  <a:pt x="3262" y="988"/>
                  <a:pt x="3239" y="998"/>
                </a:cubicBezTo>
                <a:cubicBezTo>
                  <a:pt x="3233" y="1000"/>
                  <a:pt x="3223" y="1000"/>
                  <a:pt x="3211" y="998"/>
                </a:cubicBezTo>
                <a:cubicBezTo>
                  <a:pt x="3197" y="996"/>
                  <a:pt x="3191" y="996"/>
                  <a:pt x="3189" y="999"/>
                </a:cubicBezTo>
                <a:cubicBezTo>
                  <a:pt x="3187" y="1002"/>
                  <a:pt x="3180" y="1003"/>
                  <a:pt x="3171" y="1002"/>
                </a:cubicBezTo>
                <a:cubicBezTo>
                  <a:pt x="3162" y="1001"/>
                  <a:pt x="3153" y="1003"/>
                  <a:pt x="3143" y="1007"/>
                </a:cubicBezTo>
                <a:cubicBezTo>
                  <a:pt x="3124" y="1016"/>
                  <a:pt x="3110" y="1015"/>
                  <a:pt x="3109" y="1005"/>
                </a:cubicBezTo>
                <a:cubicBezTo>
                  <a:pt x="3109" y="1000"/>
                  <a:pt x="3107" y="998"/>
                  <a:pt x="3101" y="996"/>
                </a:cubicBezTo>
                <a:cubicBezTo>
                  <a:pt x="3097" y="996"/>
                  <a:pt x="3092" y="996"/>
                  <a:pt x="3090" y="997"/>
                </a:cubicBezTo>
                <a:cubicBezTo>
                  <a:pt x="3084" y="1000"/>
                  <a:pt x="3061" y="997"/>
                  <a:pt x="3061" y="993"/>
                </a:cubicBezTo>
                <a:cubicBezTo>
                  <a:pt x="3061" y="991"/>
                  <a:pt x="3064" y="989"/>
                  <a:pt x="3069" y="989"/>
                </a:cubicBezTo>
                <a:cubicBezTo>
                  <a:pt x="3078" y="988"/>
                  <a:pt x="3078" y="988"/>
                  <a:pt x="3078" y="988"/>
                </a:cubicBezTo>
                <a:cubicBezTo>
                  <a:pt x="3069" y="987"/>
                  <a:pt x="3069" y="987"/>
                  <a:pt x="3069" y="987"/>
                </a:cubicBezTo>
                <a:cubicBezTo>
                  <a:pt x="3064" y="986"/>
                  <a:pt x="3058" y="983"/>
                  <a:pt x="3056" y="979"/>
                </a:cubicBezTo>
                <a:cubicBezTo>
                  <a:pt x="3052" y="971"/>
                  <a:pt x="3048" y="971"/>
                  <a:pt x="3036" y="982"/>
                </a:cubicBezTo>
                <a:cubicBezTo>
                  <a:pt x="3026" y="991"/>
                  <a:pt x="3026" y="991"/>
                  <a:pt x="2994" y="989"/>
                </a:cubicBezTo>
                <a:cubicBezTo>
                  <a:pt x="2970" y="987"/>
                  <a:pt x="2962" y="985"/>
                  <a:pt x="2961" y="982"/>
                </a:cubicBezTo>
                <a:cubicBezTo>
                  <a:pt x="2961" y="975"/>
                  <a:pt x="2979" y="966"/>
                  <a:pt x="2989" y="967"/>
                </a:cubicBezTo>
                <a:cubicBezTo>
                  <a:pt x="2994" y="968"/>
                  <a:pt x="3008" y="969"/>
                  <a:pt x="3021" y="969"/>
                </a:cubicBezTo>
                <a:cubicBezTo>
                  <a:pt x="3034" y="970"/>
                  <a:pt x="3061" y="971"/>
                  <a:pt x="3081" y="972"/>
                </a:cubicBezTo>
                <a:cubicBezTo>
                  <a:pt x="3102" y="972"/>
                  <a:pt x="3121" y="973"/>
                  <a:pt x="3124" y="973"/>
                </a:cubicBezTo>
                <a:cubicBezTo>
                  <a:pt x="3143" y="973"/>
                  <a:pt x="3172" y="979"/>
                  <a:pt x="3183" y="985"/>
                </a:cubicBezTo>
                <a:cubicBezTo>
                  <a:pt x="3192" y="990"/>
                  <a:pt x="3200" y="992"/>
                  <a:pt x="3208" y="992"/>
                </a:cubicBezTo>
                <a:cubicBezTo>
                  <a:pt x="3220" y="991"/>
                  <a:pt x="3220" y="991"/>
                  <a:pt x="3211" y="989"/>
                </a:cubicBezTo>
                <a:cubicBezTo>
                  <a:pt x="3202" y="987"/>
                  <a:pt x="3202" y="987"/>
                  <a:pt x="3218" y="982"/>
                </a:cubicBezTo>
                <a:cubicBezTo>
                  <a:pt x="3235" y="976"/>
                  <a:pt x="3267" y="973"/>
                  <a:pt x="3335" y="971"/>
                </a:cubicBezTo>
                <a:cubicBezTo>
                  <a:pt x="3369" y="970"/>
                  <a:pt x="3380" y="969"/>
                  <a:pt x="3386" y="964"/>
                </a:cubicBezTo>
                <a:cubicBezTo>
                  <a:pt x="3393" y="959"/>
                  <a:pt x="3393" y="959"/>
                  <a:pt x="3393" y="959"/>
                </a:cubicBezTo>
                <a:cubicBezTo>
                  <a:pt x="3386" y="958"/>
                  <a:pt x="3386" y="958"/>
                  <a:pt x="3386" y="958"/>
                </a:cubicBezTo>
                <a:cubicBezTo>
                  <a:pt x="3381" y="957"/>
                  <a:pt x="3371" y="956"/>
                  <a:pt x="3363" y="955"/>
                </a:cubicBezTo>
                <a:cubicBezTo>
                  <a:pt x="3338" y="953"/>
                  <a:pt x="3336" y="951"/>
                  <a:pt x="3345" y="945"/>
                </a:cubicBezTo>
                <a:cubicBezTo>
                  <a:pt x="3359" y="935"/>
                  <a:pt x="3355" y="934"/>
                  <a:pt x="3305" y="934"/>
                </a:cubicBezTo>
                <a:cubicBezTo>
                  <a:pt x="3292" y="934"/>
                  <a:pt x="3272" y="934"/>
                  <a:pt x="3262" y="934"/>
                </a:cubicBezTo>
                <a:cubicBezTo>
                  <a:pt x="3246" y="935"/>
                  <a:pt x="3244" y="934"/>
                  <a:pt x="3246" y="930"/>
                </a:cubicBezTo>
                <a:cubicBezTo>
                  <a:pt x="3248" y="926"/>
                  <a:pt x="3247" y="925"/>
                  <a:pt x="3240" y="924"/>
                </a:cubicBezTo>
                <a:cubicBezTo>
                  <a:pt x="3236" y="924"/>
                  <a:pt x="3226" y="925"/>
                  <a:pt x="3219" y="927"/>
                </a:cubicBezTo>
                <a:cubicBezTo>
                  <a:pt x="3212" y="929"/>
                  <a:pt x="3191" y="930"/>
                  <a:pt x="3168" y="929"/>
                </a:cubicBezTo>
                <a:cubicBezTo>
                  <a:pt x="3147" y="928"/>
                  <a:pt x="3112" y="928"/>
                  <a:pt x="3091" y="928"/>
                </a:cubicBezTo>
                <a:cubicBezTo>
                  <a:pt x="3069" y="927"/>
                  <a:pt x="3052" y="926"/>
                  <a:pt x="3052" y="924"/>
                </a:cubicBezTo>
                <a:cubicBezTo>
                  <a:pt x="3052" y="923"/>
                  <a:pt x="3054" y="921"/>
                  <a:pt x="3057" y="921"/>
                </a:cubicBezTo>
                <a:cubicBezTo>
                  <a:pt x="3060" y="921"/>
                  <a:pt x="3062" y="919"/>
                  <a:pt x="3062" y="917"/>
                </a:cubicBezTo>
                <a:cubicBezTo>
                  <a:pt x="3062" y="915"/>
                  <a:pt x="3065" y="910"/>
                  <a:pt x="3068" y="905"/>
                </a:cubicBezTo>
                <a:cubicBezTo>
                  <a:pt x="3075" y="895"/>
                  <a:pt x="3075" y="895"/>
                  <a:pt x="3061" y="897"/>
                </a:cubicBezTo>
                <a:cubicBezTo>
                  <a:pt x="3055" y="897"/>
                  <a:pt x="3050" y="896"/>
                  <a:pt x="3049" y="894"/>
                </a:cubicBezTo>
                <a:cubicBezTo>
                  <a:pt x="3044" y="886"/>
                  <a:pt x="3222" y="890"/>
                  <a:pt x="3245" y="899"/>
                </a:cubicBezTo>
                <a:cubicBezTo>
                  <a:pt x="3251" y="901"/>
                  <a:pt x="3256" y="901"/>
                  <a:pt x="3256" y="900"/>
                </a:cubicBezTo>
                <a:cubicBezTo>
                  <a:pt x="3256" y="898"/>
                  <a:pt x="3258" y="897"/>
                  <a:pt x="3260" y="898"/>
                </a:cubicBezTo>
                <a:cubicBezTo>
                  <a:pt x="3267" y="900"/>
                  <a:pt x="3305" y="901"/>
                  <a:pt x="3301" y="900"/>
                </a:cubicBezTo>
                <a:cubicBezTo>
                  <a:pt x="3299" y="899"/>
                  <a:pt x="3291" y="897"/>
                  <a:pt x="3282" y="895"/>
                </a:cubicBezTo>
                <a:cubicBezTo>
                  <a:pt x="3271" y="893"/>
                  <a:pt x="3267" y="891"/>
                  <a:pt x="3269" y="889"/>
                </a:cubicBezTo>
                <a:cubicBezTo>
                  <a:pt x="3271" y="888"/>
                  <a:pt x="3265" y="887"/>
                  <a:pt x="3256" y="889"/>
                </a:cubicBezTo>
                <a:cubicBezTo>
                  <a:pt x="3245" y="891"/>
                  <a:pt x="3239" y="890"/>
                  <a:pt x="3239" y="888"/>
                </a:cubicBezTo>
                <a:cubicBezTo>
                  <a:pt x="3239" y="886"/>
                  <a:pt x="3230" y="884"/>
                  <a:pt x="3220" y="884"/>
                </a:cubicBezTo>
                <a:cubicBezTo>
                  <a:pt x="3210" y="883"/>
                  <a:pt x="3189" y="881"/>
                  <a:pt x="3174" y="880"/>
                </a:cubicBezTo>
                <a:cubicBezTo>
                  <a:pt x="3159" y="879"/>
                  <a:pt x="3124" y="878"/>
                  <a:pt x="3097" y="878"/>
                </a:cubicBezTo>
                <a:cubicBezTo>
                  <a:pt x="3070" y="878"/>
                  <a:pt x="3045" y="876"/>
                  <a:pt x="3042" y="874"/>
                </a:cubicBezTo>
                <a:cubicBezTo>
                  <a:pt x="3039" y="872"/>
                  <a:pt x="3030" y="872"/>
                  <a:pt x="3021" y="874"/>
                </a:cubicBezTo>
                <a:cubicBezTo>
                  <a:pt x="3011" y="875"/>
                  <a:pt x="3005" y="875"/>
                  <a:pt x="3005" y="873"/>
                </a:cubicBezTo>
                <a:cubicBezTo>
                  <a:pt x="3005" y="869"/>
                  <a:pt x="3018" y="865"/>
                  <a:pt x="3036" y="864"/>
                </a:cubicBezTo>
                <a:cubicBezTo>
                  <a:pt x="3044" y="863"/>
                  <a:pt x="3053" y="862"/>
                  <a:pt x="3056" y="860"/>
                </a:cubicBezTo>
                <a:cubicBezTo>
                  <a:pt x="3063" y="858"/>
                  <a:pt x="3064" y="850"/>
                  <a:pt x="3058" y="848"/>
                </a:cubicBezTo>
                <a:cubicBezTo>
                  <a:pt x="3055" y="846"/>
                  <a:pt x="3056" y="845"/>
                  <a:pt x="3058" y="842"/>
                </a:cubicBezTo>
                <a:cubicBezTo>
                  <a:pt x="3061" y="839"/>
                  <a:pt x="3058" y="838"/>
                  <a:pt x="3043" y="840"/>
                </a:cubicBezTo>
                <a:cubicBezTo>
                  <a:pt x="3033" y="840"/>
                  <a:pt x="3020" y="841"/>
                  <a:pt x="3015" y="841"/>
                </a:cubicBezTo>
                <a:cubicBezTo>
                  <a:pt x="3005" y="841"/>
                  <a:pt x="3005" y="841"/>
                  <a:pt x="3010" y="835"/>
                </a:cubicBezTo>
                <a:cubicBezTo>
                  <a:pt x="3015" y="830"/>
                  <a:pt x="3015" y="830"/>
                  <a:pt x="3003" y="833"/>
                </a:cubicBezTo>
                <a:cubicBezTo>
                  <a:pt x="2986" y="836"/>
                  <a:pt x="2891" y="841"/>
                  <a:pt x="2889" y="839"/>
                </a:cubicBezTo>
                <a:cubicBezTo>
                  <a:pt x="2888" y="837"/>
                  <a:pt x="2892" y="831"/>
                  <a:pt x="2897" y="824"/>
                </a:cubicBezTo>
                <a:cubicBezTo>
                  <a:pt x="2906" y="814"/>
                  <a:pt x="2909" y="812"/>
                  <a:pt x="2916" y="813"/>
                </a:cubicBezTo>
                <a:cubicBezTo>
                  <a:pt x="2921" y="814"/>
                  <a:pt x="2940" y="814"/>
                  <a:pt x="2959" y="813"/>
                </a:cubicBezTo>
                <a:cubicBezTo>
                  <a:pt x="2977" y="812"/>
                  <a:pt x="3010" y="812"/>
                  <a:pt x="3032" y="812"/>
                </a:cubicBezTo>
                <a:cubicBezTo>
                  <a:pt x="3054" y="813"/>
                  <a:pt x="3096" y="814"/>
                  <a:pt x="3124" y="815"/>
                </a:cubicBezTo>
                <a:cubicBezTo>
                  <a:pt x="3191" y="816"/>
                  <a:pt x="3257" y="823"/>
                  <a:pt x="3282" y="832"/>
                </a:cubicBezTo>
                <a:cubicBezTo>
                  <a:pt x="3285" y="833"/>
                  <a:pt x="3288" y="832"/>
                  <a:pt x="3288" y="831"/>
                </a:cubicBezTo>
                <a:cubicBezTo>
                  <a:pt x="3288" y="829"/>
                  <a:pt x="3277" y="825"/>
                  <a:pt x="3265" y="822"/>
                </a:cubicBezTo>
                <a:cubicBezTo>
                  <a:pt x="3242" y="817"/>
                  <a:pt x="3242" y="817"/>
                  <a:pt x="3242" y="817"/>
                </a:cubicBezTo>
                <a:cubicBezTo>
                  <a:pt x="3256" y="812"/>
                  <a:pt x="3256" y="812"/>
                  <a:pt x="3256" y="812"/>
                </a:cubicBezTo>
                <a:cubicBezTo>
                  <a:pt x="3268" y="808"/>
                  <a:pt x="3265" y="808"/>
                  <a:pt x="3227" y="810"/>
                </a:cubicBezTo>
                <a:cubicBezTo>
                  <a:pt x="3196" y="811"/>
                  <a:pt x="3183" y="810"/>
                  <a:pt x="3173" y="806"/>
                </a:cubicBezTo>
                <a:cubicBezTo>
                  <a:pt x="3162" y="802"/>
                  <a:pt x="3147" y="801"/>
                  <a:pt x="3100" y="803"/>
                </a:cubicBezTo>
                <a:cubicBezTo>
                  <a:pt x="3068" y="804"/>
                  <a:pt x="3035" y="804"/>
                  <a:pt x="3026" y="803"/>
                </a:cubicBezTo>
                <a:cubicBezTo>
                  <a:pt x="3018" y="802"/>
                  <a:pt x="3014" y="800"/>
                  <a:pt x="3017" y="800"/>
                </a:cubicBezTo>
                <a:cubicBezTo>
                  <a:pt x="3020" y="799"/>
                  <a:pt x="3024" y="797"/>
                  <a:pt x="3026" y="794"/>
                </a:cubicBezTo>
                <a:cubicBezTo>
                  <a:pt x="3028" y="791"/>
                  <a:pt x="3031" y="788"/>
                  <a:pt x="3033" y="788"/>
                </a:cubicBezTo>
                <a:cubicBezTo>
                  <a:pt x="3035" y="788"/>
                  <a:pt x="3037" y="787"/>
                  <a:pt x="3037" y="785"/>
                </a:cubicBezTo>
                <a:cubicBezTo>
                  <a:pt x="3038" y="781"/>
                  <a:pt x="3072" y="765"/>
                  <a:pt x="3087" y="762"/>
                </a:cubicBezTo>
                <a:cubicBezTo>
                  <a:pt x="3095" y="761"/>
                  <a:pt x="3102" y="758"/>
                  <a:pt x="3102" y="757"/>
                </a:cubicBezTo>
                <a:cubicBezTo>
                  <a:pt x="3103" y="755"/>
                  <a:pt x="3107" y="753"/>
                  <a:pt x="3112" y="753"/>
                </a:cubicBezTo>
                <a:cubicBezTo>
                  <a:pt x="3116" y="753"/>
                  <a:pt x="3120" y="751"/>
                  <a:pt x="3121" y="750"/>
                </a:cubicBezTo>
                <a:cubicBezTo>
                  <a:pt x="3123" y="745"/>
                  <a:pt x="3141" y="741"/>
                  <a:pt x="3149" y="745"/>
                </a:cubicBezTo>
                <a:cubicBezTo>
                  <a:pt x="3158" y="749"/>
                  <a:pt x="3252" y="763"/>
                  <a:pt x="3261" y="762"/>
                </a:cubicBezTo>
                <a:cubicBezTo>
                  <a:pt x="3264" y="762"/>
                  <a:pt x="3259" y="760"/>
                  <a:pt x="3250" y="758"/>
                </a:cubicBezTo>
                <a:cubicBezTo>
                  <a:pt x="3241" y="756"/>
                  <a:pt x="3230" y="753"/>
                  <a:pt x="3225" y="751"/>
                </a:cubicBezTo>
                <a:cubicBezTo>
                  <a:pt x="3217" y="748"/>
                  <a:pt x="3217" y="748"/>
                  <a:pt x="3217" y="748"/>
                </a:cubicBezTo>
                <a:cubicBezTo>
                  <a:pt x="3225" y="747"/>
                  <a:pt x="3225" y="747"/>
                  <a:pt x="3225" y="747"/>
                </a:cubicBezTo>
                <a:cubicBezTo>
                  <a:pt x="3232" y="746"/>
                  <a:pt x="3232" y="746"/>
                  <a:pt x="3227" y="744"/>
                </a:cubicBezTo>
                <a:cubicBezTo>
                  <a:pt x="3224" y="742"/>
                  <a:pt x="3219" y="741"/>
                  <a:pt x="3215" y="741"/>
                </a:cubicBezTo>
                <a:cubicBezTo>
                  <a:pt x="3209" y="741"/>
                  <a:pt x="3209" y="742"/>
                  <a:pt x="3212" y="745"/>
                </a:cubicBezTo>
                <a:cubicBezTo>
                  <a:pt x="3217" y="749"/>
                  <a:pt x="3210" y="748"/>
                  <a:pt x="3183" y="740"/>
                </a:cubicBezTo>
                <a:cubicBezTo>
                  <a:pt x="3165" y="736"/>
                  <a:pt x="3165" y="736"/>
                  <a:pt x="3165" y="736"/>
                </a:cubicBezTo>
                <a:cubicBezTo>
                  <a:pt x="3174" y="725"/>
                  <a:pt x="3174" y="725"/>
                  <a:pt x="3174" y="725"/>
                </a:cubicBezTo>
                <a:cubicBezTo>
                  <a:pt x="3179" y="720"/>
                  <a:pt x="3184" y="711"/>
                  <a:pt x="3186" y="705"/>
                </a:cubicBezTo>
                <a:cubicBezTo>
                  <a:pt x="3187" y="699"/>
                  <a:pt x="3190" y="694"/>
                  <a:pt x="3191" y="694"/>
                </a:cubicBezTo>
                <a:cubicBezTo>
                  <a:pt x="3193" y="694"/>
                  <a:pt x="3193" y="692"/>
                  <a:pt x="3191" y="689"/>
                </a:cubicBezTo>
                <a:cubicBezTo>
                  <a:pt x="3183" y="679"/>
                  <a:pt x="3195" y="679"/>
                  <a:pt x="3217" y="689"/>
                </a:cubicBezTo>
                <a:cubicBezTo>
                  <a:pt x="3223" y="692"/>
                  <a:pt x="3232" y="696"/>
                  <a:pt x="3236" y="697"/>
                </a:cubicBezTo>
                <a:cubicBezTo>
                  <a:pt x="3244" y="698"/>
                  <a:pt x="3242" y="697"/>
                  <a:pt x="3229" y="691"/>
                </a:cubicBezTo>
                <a:cubicBezTo>
                  <a:pt x="3223" y="689"/>
                  <a:pt x="3223" y="688"/>
                  <a:pt x="3226" y="685"/>
                </a:cubicBezTo>
                <a:cubicBezTo>
                  <a:pt x="3229" y="683"/>
                  <a:pt x="3228" y="682"/>
                  <a:pt x="3223" y="682"/>
                </a:cubicBezTo>
                <a:cubicBezTo>
                  <a:pt x="3219" y="682"/>
                  <a:pt x="3211" y="680"/>
                  <a:pt x="3205" y="676"/>
                </a:cubicBezTo>
                <a:cubicBezTo>
                  <a:pt x="3194" y="670"/>
                  <a:pt x="3194" y="670"/>
                  <a:pt x="3194" y="670"/>
                </a:cubicBezTo>
                <a:cubicBezTo>
                  <a:pt x="3202" y="670"/>
                  <a:pt x="3202" y="670"/>
                  <a:pt x="3202" y="670"/>
                </a:cubicBezTo>
                <a:cubicBezTo>
                  <a:pt x="3206" y="669"/>
                  <a:pt x="3214" y="670"/>
                  <a:pt x="3220" y="672"/>
                </a:cubicBezTo>
                <a:cubicBezTo>
                  <a:pt x="3239" y="678"/>
                  <a:pt x="3278" y="685"/>
                  <a:pt x="3278" y="682"/>
                </a:cubicBezTo>
                <a:cubicBezTo>
                  <a:pt x="3278" y="680"/>
                  <a:pt x="3281" y="679"/>
                  <a:pt x="3284" y="679"/>
                </a:cubicBezTo>
                <a:cubicBezTo>
                  <a:pt x="3293" y="678"/>
                  <a:pt x="3293" y="673"/>
                  <a:pt x="3285" y="671"/>
                </a:cubicBezTo>
                <a:cubicBezTo>
                  <a:pt x="3273" y="667"/>
                  <a:pt x="3281" y="666"/>
                  <a:pt x="3302" y="668"/>
                </a:cubicBezTo>
                <a:cubicBezTo>
                  <a:pt x="3313" y="669"/>
                  <a:pt x="3347" y="671"/>
                  <a:pt x="3377" y="672"/>
                </a:cubicBezTo>
                <a:cubicBezTo>
                  <a:pt x="3407" y="674"/>
                  <a:pt x="3435" y="676"/>
                  <a:pt x="3439" y="676"/>
                </a:cubicBezTo>
                <a:cubicBezTo>
                  <a:pt x="3446" y="678"/>
                  <a:pt x="3446" y="678"/>
                  <a:pt x="3438" y="673"/>
                </a:cubicBezTo>
                <a:cubicBezTo>
                  <a:pt x="3427" y="666"/>
                  <a:pt x="3428" y="661"/>
                  <a:pt x="3439" y="663"/>
                </a:cubicBezTo>
                <a:cubicBezTo>
                  <a:pt x="3455" y="666"/>
                  <a:pt x="3445" y="661"/>
                  <a:pt x="3423" y="655"/>
                </a:cubicBezTo>
                <a:cubicBezTo>
                  <a:pt x="3398" y="648"/>
                  <a:pt x="3355" y="643"/>
                  <a:pt x="3353" y="646"/>
                </a:cubicBezTo>
                <a:cubicBezTo>
                  <a:pt x="3352" y="647"/>
                  <a:pt x="3354" y="648"/>
                  <a:pt x="3357" y="647"/>
                </a:cubicBezTo>
                <a:cubicBezTo>
                  <a:pt x="3368" y="647"/>
                  <a:pt x="3367" y="654"/>
                  <a:pt x="3357" y="655"/>
                </a:cubicBezTo>
                <a:cubicBezTo>
                  <a:pt x="3346" y="656"/>
                  <a:pt x="3346" y="656"/>
                  <a:pt x="3346" y="656"/>
                </a:cubicBezTo>
                <a:cubicBezTo>
                  <a:pt x="3357" y="658"/>
                  <a:pt x="3357" y="658"/>
                  <a:pt x="3357" y="658"/>
                </a:cubicBezTo>
                <a:cubicBezTo>
                  <a:pt x="3363" y="658"/>
                  <a:pt x="3345" y="660"/>
                  <a:pt x="3316" y="661"/>
                </a:cubicBezTo>
                <a:cubicBezTo>
                  <a:pt x="3272" y="662"/>
                  <a:pt x="3260" y="661"/>
                  <a:pt x="3235" y="655"/>
                </a:cubicBezTo>
                <a:cubicBezTo>
                  <a:pt x="3219" y="651"/>
                  <a:pt x="3205" y="646"/>
                  <a:pt x="3203" y="643"/>
                </a:cubicBezTo>
                <a:cubicBezTo>
                  <a:pt x="3201" y="641"/>
                  <a:pt x="3191" y="637"/>
                  <a:pt x="3181" y="634"/>
                </a:cubicBezTo>
                <a:cubicBezTo>
                  <a:pt x="3170" y="632"/>
                  <a:pt x="3156" y="628"/>
                  <a:pt x="3150" y="624"/>
                </a:cubicBezTo>
                <a:cubicBezTo>
                  <a:pt x="3132" y="615"/>
                  <a:pt x="3117" y="611"/>
                  <a:pt x="3104" y="613"/>
                </a:cubicBezTo>
                <a:cubicBezTo>
                  <a:pt x="3095" y="615"/>
                  <a:pt x="3092" y="614"/>
                  <a:pt x="3091" y="609"/>
                </a:cubicBezTo>
                <a:cubicBezTo>
                  <a:pt x="3089" y="601"/>
                  <a:pt x="3095" y="601"/>
                  <a:pt x="3118" y="608"/>
                </a:cubicBezTo>
                <a:cubicBezTo>
                  <a:pt x="3128" y="612"/>
                  <a:pt x="3144" y="614"/>
                  <a:pt x="3154" y="614"/>
                </a:cubicBezTo>
                <a:cubicBezTo>
                  <a:pt x="3163" y="614"/>
                  <a:pt x="3173" y="614"/>
                  <a:pt x="3176" y="616"/>
                </a:cubicBezTo>
                <a:cubicBezTo>
                  <a:pt x="3190" y="624"/>
                  <a:pt x="3221" y="637"/>
                  <a:pt x="3229" y="638"/>
                </a:cubicBezTo>
                <a:cubicBezTo>
                  <a:pt x="3240" y="640"/>
                  <a:pt x="3237" y="639"/>
                  <a:pt x="3213" y="627"/>
                </a:cubicBezTo>
                <a:cubicBezTo>
                  <a:pt x="3201" y="622"/>
                  <a:pt x="3198" y="619"/>
                  <a:pt x="3196" y="610"/>
                </a:cubicBezTo>
                <a:cubicBezTo>
                  <a:pt x="3195" y="604"/>
                  <a:pt x="3192" y="595"/>
                  <a:pt x="3190" y="590"/>
                </a:cubicBezTo>
                <a:cubicBezTo>
                  <a:pt x="3185" y="581"/>
                  <a:pt x="3185" y="581"/>
                  <a:pt x="3185" y="581"/>
                </a:cubicBezTo>
                <a:cubicBezTo>
                  <a:pt x="3196" y="580"/>
                  <a:pt x="3196" y="580"/>
                  <a:pt x="3196" y="580"/>
                </a:cubicBezTo>
                <a:cubicBezTo>
                  <a:pt x="3202" y="580"/>
                  <a:pt x="3220" y="584"/>
                  <a:pt x="3236" y="589"/>
                </a:cubicBezTo>
                <a:cubicBezTo>
                  <a:pt x="3266" y="597"/>
                  <a:pt x="3283" y="599"/>
                  <a:pt x="3280" y="594"/>
                </a:cubicBezTo>
                <a:cubicBezTo>
                  <a:pt x="3279" y="592"/>
                  <a:pt x="3274" y="590"/>
                  <a:pt x="3267" y="589"/>
                </a:cubicBezTo>
                <a:cubicBezTo>
                  <a:pt x="3258" y="588"/>
                  <a:pt x="3248" y="583"/>
                  <a:pt x="3240" y="575"/>
                </a:cubicBezTo>
                <a:cubicBezTo>
                  <a:pt x="3239" y="575"/>
                  <a:pt x="3240" y="573"/>
                  <a:pt x="3241" y="572"/>
                </a:cubicBezTo>
                <a:cubicBezTo>
                  <a:pt x="3243" y="570"/>
                  <a:pt x="3238" y="569"/>
                  <a:pt x="3230" y="569"/>
                </a:cubicBezTo>
                <a:cubicBezTo>
                  <a:pt x="3222" y="569"/>
                  <a:pt x="3210" y="567"/>
                  <a:pt x="3203" y="565"/>
                </a:cubicBezTo>
                <a:cubicBezTo>
                  <a:pt x="3191" y="561"/>
                  <a:pt x="3139" y="550"/>
                  <a:pt x="3121" y="548"/>
                </a:cubicBezTo>
                <a:cubicBezTo>
                  <a:pt x="3110" y="547"/>
                  <a:pt x="3104" y="540"/>
                  <a:pt x="3111" y="535"/>
                </a:cubicBezTo>
                <a:cubicBezTo>
                  <a:pt x="3113" y="533"/>
                  <a:pt x="3117" y="533"/>
                  <a:pt x="3120" y="536"/>
                </a:cubicBezTo>
                <a:cubicBezTo>
                  <a:pt x="3127" y="541"/>
                  <a:pt x="3131" y="540"/>
                  <a:pt x="3131" y="534"/>
                </a:cubicBezTo>
                <a:cubicBezTo>
                  <a:pt x="3130" y="531"/>
                  <a:pt x="3128" y="529"/>
                  <a:pt x="3125" y="529"/>
                </a:cubicBezTo>
                <a:cubicBezTo>
                  <a:pt x="3122" y="529"/>
                  <a:pt x="3119" y="527"/>
                  <a:pt x="3119" y="524"/>
                </a:cubicBezTo>
                <a:cubicBezTo>
                  <a:pt x="3119" y="520"/>
                  <a:pt x="3123" y="519"/>
                  <a:pt x="3141" y="520"/>
                </a:cubicBezTo>
                <a:cubicBezTo>
                  <a:pt x="3167" y="520"/>
                  <a:pt x="3223" y="524"/>
                  <a:pt x="3227" y="525"/>
                </a:cubicBezTo>
                <a:cubicBezTo>
                  <a:pt x="3229" y="526"/>
                  <a:pt x="3233" y="524"/>
                  <a:pt x="3237" y="521"/>
                </a:cubicBezTo>
                <a:cubicBezTo>
                  <a:pt x="3242" y="517"/>
                  <a:pt x="3242" y="516"/>
                  <a:pt x="3238" y="516"/>
                </a:cubicBezTo>
                <a:cubicBezTo>
                  <a:pt x="3236" y="516"/>
                  <a:pt x="3234" y="515"/>
                  <a:pt x="3234" y="512"/>
                </a:cubicBezTo>
                <a:cubicBezTo>
                  <a:pt x="3234" y="503"/>
                  <a:pt x="3233" y="499"/>
                  <a:pt x="3227" y="500"/>
                </a:cubicBezTo>
                <a:cubicBezTo>
                  <a:pt x="3221" y="500"/>
                  <a:pt x="3220" y="512"/>
                  <a:pt x="3226" y="515"/>
                </a:cubicBezTo>
                <a:cubicBezTo>
                  <a:pt x="3228" y="516"/>
                  <a:pt x="3217" y="516"/>
                  <a:pt x="3201" y="515"/>
                </a:cubicBezTo>
                <a:cubicBezTo>
                  <a:pt x="3185" y="515"/>
                  <a:pt x="3159" y="515"/>
                  <a:pt x="3143" y="516"/>
                </a:cubicBezTo>
                <a:cubicBezTo>
                  <a:pt x="3120" y="517"/>
                  <a:pt x="3114" y="517"/>
                  <a:pt x="3114" y="513"/>
                </a:cubicBezTo>
                <a:cubicBezTo>
                  <a:pt x="3115" y="510"/>
                  <a:pt x="3113" y="509"/>
                  <a:pt x="3107" y="509"/>
                </a:cubicBezTo>
                <a:cubicBezTo>
                  <a:pt x="3102" y="510"/>
                  <a:pt x="3099" y="508"/>
                  <a:pt x="3099" y="505"/>
                </a:cubicBezTo>
                <a:cubicBezTo>
                  <a:pt x="3099" y="502"/>
                  <a:pt x="3100" y="499"/>
                  <a:pt x="3101" y="499"/>
                </a:cubicBezTo>
                <a:cubicBezTo>
                  <a:pt x="3107" y="499"/>
                  <a:pt x="3104" y="489"/>
                  <a:pt x="3096" y="481"/>
                </a:cubicBezTo>
                <a:cubicBezTo>
                  <a:pt x="3092" y="476"/>
                  <a:pt x="3089" y="472"/>
                  <a:pt x="3089" y="471"/>
                </a:cubicBezTo>
                <a:cubicBezTo>
                  <a:pt x="3090" y="470"/>
                  <a:pt x="3097" y="467"/>
                  <a:pt x="3105" y="463"/>
                </a:cubicBezTo>
                <a:cubicBezTo>
                  <a:pt x="3120" y="457"/>
                  <a:pt x="3120" y="457"/>
                  <a:pt x="3120" y="457"/>
                </a:cubicBezTo>
                <a:cubicBezTo>
                  <a:pt x="3099" y="460"/>
                  <a:pt x="3099" y="460"/>
                  <a:pt x="3099" y="460"/>
                </a:cubicBezTo>
                <a:cubicBezTo>
                  <a:pt x="3087" y="461"/>
                  <a:pt x="3077" y="461"/>
                  <a:pt x="3076" y="459"/>
                </a:cubicBezTo>
                <a:cubicBezTo>
                  <a:pt x="3075" y="457"/>
                  <a:pt x="3077" y="457"/>
                  <a:pt x="3079" y="458"/>
                </a:cubicBezTo>
                <a:cubicBezTo>
                  <a:pt x="3083" y="460"/>
                  <a:pt x="3083" y="459"/>
                  <a:pt x="3078" y="453"/>
                </a:cubicBezTo>
                <a:cubicBezTo>
                  <a:pt x="3071" y="445"/>
                  <a:pt x="3070" y="442"/>
                  <a:pt x="3073" y="432"/>
                </a:cubicBezTo>
                <a:cubicBezTo>
                  <a:pt x="3076" y="426"/>
                  <a:pt x="3069" y="421"/>
                  <a:pt x="3040" y="410"/>
                </a:cubicBezTo>
                <a:cubicBezTo>
                  <a:pt x="3035" y="408"/>
                  <a:pt x="3031" y="405"/>
                  <a:pt x="3031" y="403"/>
                </a:cubicBezTo>
                <a:cubicBezTo>
                  <a:pt x="3031" y="402"/>
                  <a:pt x="3028" y="400"/>
                  <a:pt x="3025" y="399"/>
                </a:cubicBezTo>
                <a:cubicBezTo>
                  <a:pt x="3021" y="398"/>
                  <a:pt x="3026" y="398"/>
                  <a:pt x="3036" y="398"/>
                </a:cubicBezTo>
                <a:cubicBezTo>
                  <a:pt x="3046" y="399"/>
                  <a:pt x="3056" y="401"/>
                  <a:pt x="3059" y="402"/>
                </a:cubicBezTo>
                <a:cubicBezTo>
                  <a:pt x="3069" y="408"/>
                  <a:pt x="3069" y="400"/>
                  <a:pt x="3060" y="384"/>
                </a:cubicBezTo>
                <a:cubicBezTo>
                  <a:pt x="3051" y="368"/>
                  <a:pt x="3051" y="368"/>
                  <a:pt x="3051" y="368"/>
                </a:cubicBezTo>
                <a:cubicBezTo>
                  <a:pt x="3060" y="367"/>
                  <a:pt x="3060" y="367"/>
                  <a:pt x="3060" y="367"/>
                </a:cubicBezTo>
                <a:cubicBezTo>
                  <a:pt x="3069" y="366"/>
                  <a:pt x="3069" y="366"/>
                  <a:pt x="3069" y="366"/>
                </a:cubicBezTo>
                <a:cubicBezTo>
                  <a:pt x="3059" y="363"/>
                  <a:pt x="3059" y="363"/>
                  <a:pt x="3059" y="363"/>
                </a:cubicBezTo>
                <a:cubicBezTo>
                  <a:pt x="3047" y="359"/>
                  <a:pt x="3031" y="348"/>
                  <a:pt x="3023" y="338"/>
                </a:cubicBezTo>
                <a:cubicBezTo>
                  <a:pt x="3018" y="331"/>
                  <a:pt x="3018" y="331"/>
                  <a:pt x="3018" y="331"/>
                </a:cubicBezTo>
                <a:cubicBezTo>
                  <a:pt x="3029" y="333"/>
                  <a:pt x="3029" y="333"/>
                  <a:pt x="3029" y="333"/>
                </a:cubicBezTo>
                <a:cubicBezTo>
                  <a:pt x="3041" y="334"/>
                  <a:pt x="3063" y="335"/>
                  <a:pt x="3149" y="335"/>
                </a:cubicBezTo>
                <a:cubicBezTo>
                  <a:pt x="3183" y="336"/>
                  <a:pt x="3211" y="336"/>
                  <a:pt x="3214" y="337"/>
                </a:cubicBezTo>
                <a:cubicBezTo>
                  <a:pt x="3216" y="338"/>
                  <a:pt x="3230" y="339"/>
                  <a:pt x="3244" y="339"/>
                </a:cubicBezTo>
                <a:cubicBezTo>
                  <a:pt x="3258" y="339"/>
                  <a:pt x="3274" y="341"/>
                  <a:pt x="3280" y="342"/>
                </a:cubicBezTo>
                <a:cubicBezTo>
                  <a:pt x="3287" y="344"/>
                  <a:pt x="3292" y="344"/>
                  <a:pt x="3294" y="342"/>
                </a:cubicBezTo>
                <a:cubicBezTo>
                  <a:pt x="3296" y="340"/>
                  <a:pt x="3301" y="338"/>
                  <a:pt x="3305" y="337"/>
                </a:cubicBezTo>
                <a:cubicBezTo>
                  <a:pt x="3313" y="335"/>
                  <a:pt x="3313" y="335"/>
                  <a:pt x="3303" y="335"/>
                </a:cubicBezTo>
                <a:cubicBezTo>
                  <a:pt x="3298" y="335"/>
                  <a:pt x="3284" y="333"/>
                  <a:pt x="3273" y="331"/>
                </a:cubicBezTo>
                <a:cubicBezTo>
                  <a:pt x="3250" y="326"/>
                  <a:pt x="3142" y="322"/>
                  <a:pt x="3108" y="323"/>
                </a:cubicBezTo>
                <a:cubicBezTo>
                  <a:pt x="3099" y="324"/>
                  <a:pt x="3072" y="323"/>
                  <a:pt x="3048" y="322"/>
                </a:cubicBezTo>
                <a:cubicBezTo>
                  <a:pt x="3003" y="319"/>
                  <a:pt x="2997" y="317"/>
                  <a:pt x="2983" y="300"/>
                </a:cubicBezTo>
                <a:cubicBezTo>
                  <a:pt x="2979" y="296"/>
                  <a:pt x="2975" y="293"/>
                  <a:pt x="2972" y="293"/>
                </a:cubicBezTo>
                <a:cubicBezTo>
                  <a:pt x="2970" y="293"/>
                  <a:pt x="2961" y="289"/>
                  <a:pt x="2952" y="285"/>
                </a:cubicBezTo>
                <a:cubicBezTo>
                  <a:pt x="2938" y="277"/>
                  <a:pt x="2937" y="276"/>
                  <a:pt x="2942" y="275"/>
                </a:cubicBezTo>
                <a:cubicBezTo>
                  <a:pt x="2950" y="273"/>
                  <a:pt x="2979" y="286"/>
                  <a:pt x="2983" y="292"/>
                </a:cubicBezTo>
                <a:cubicBezTo>
                  <a:pt x="2984" y="294"/>
                  <a:pt x="2988" y="295"/>
                  <a:pt x="2992" y="295"/>
                </a:cubicBezTo>
                <a:cubicBezTo>
                  <a:pt x="2998" y="294"/>
                  <a:pt x="2998" y="294"/>
                  <a:pt x="2994" y="293"/>
                </a:cubicBezTo>
                <a:cubicBezTo>
                  <a:pt x="2991" y="292"/>
                  <a:pt x="2985" y="289"/>
                  <a:pt x="2981" y="286"/>
                </a:cubicBezTo>
                <a:cubicBezTo>
                  <a:pt x="2967" y="274"/>
                  <a:pt x="2926" y="258"/>
                  <a:pt x="2914" y="259"/>
                </a:cubicBezTo>
                <a:cubicBezTo>
                  <a:pt x="2907" y="259"/>
                  <a:pt x="2892" y="256"/>
                  <a:pt x="2877" y="250"/>
                </a:cubicBezTo>
                <a:cubicBezTo>
                  <a:pt x="2849" y="239"/>
                  <a:pt x="2837" y="239"/>
                  <a:pt x="2749" y="241"/>
                </a:cubicBezTo>
                <a:cubicBezTo>
                  <a:pt x="2721" y="242"/>
                  <a:pt x="2678" y="242"/>
                  <a:pt x="2653" y="242"/>
                </a:cubicBezTo>
                <a:cubicBezTo>
                  <a:pt x="2552" y="238"/>
                  <a:pt x="2472" y="240"/>
                  <a:pt x="2326" y="246"/>
                </a:cubicBezTo>
                <a:cubicBezTo>
                  <a:pt x="2242" y="250"/>
                  <a:pt x="2162" y="252"/>
                  <a:pt x="2147" y="252"/>
                </a:cubicBezTo>
                <a:cubicBezTo>
                  <a:pt x="2133" y="251"/>
                  <a:pt x="2113" y="252"/>
                  <a:pt x="2103" y="252"/>
                </a:cubicBezTo>
                <a:cubicBezTo>
                  <a:pt x="1987" y="263"/>
                  <a:pt x="1606" y="277"/>
                  <a:pt x="1606" y="271"/>
                </a:cubicBezTo>
                <a:cubicBezTo>
                  <a:pt x="1606" y="269"/>
                  <a:pt x="1604" y="269"/>
                  <a:pt x="1603" y="271"/>
                </a:cubicBezTo>
                <a:cubicBezTo>
                  <a:pt x="1601" y="272"/>
                  <a:pt x="1583" y="275"/>
                  <a:pt x="1564" y="276"/>
                </a:cubicBezTo>
                <a:cubicBezTo>
                  <a:pt x="1544" y="277"/>
                  <a:pt x="1511" y="280"/>
                  <a:pt x="1489" y="283"/>
                </a:cubicBezTo>
                <a:cubicBezTo>
                  <a:pt x="1408" y="291"/>
                  <a:pt x="1353" y="295"/>
                  <a:pt x="1352" y="292"/>
                </a:cubicBezTo>
                <a:cubicBezTo>
                  <a:pt x="1352" y="290"/>
                  <a:pt x="1351" y="289"/>
                  <a:pt x="1350" y="290"/>
                </a:cubicBezTo>
                <a:cubicBezTo>
                  <a:pt x="1349" y="291"/>
                  <a:pt x="1347" y="291"/>
                  <a:pt x="1346" y="289"/>
                </a:cubicBezTo>
                <a:cubicBezTo>
                  <a:pt x="1344" y="287"/>
                  <a:pt x="1346" y="285"/>
                  <a:pt x="1349" y="285"/>
                </a:cubicBezTo>
                <a:cubicBezTo>
                  <a:pt x="1351" y="285"/>
                  <a:pt x="1356" y="282"/>
                  <a:pt x="1360" y="279"/>
                </a:cubicBezTo>
                <a:cubicBezTo>
                  <a:pt x="1363" y="276"/>
                  <a:pt x="1368" y="274"/>
                  <a:pt x="1371" y="274"/>
                </a:cubicBezTo>
                <a:cubicBezTo>
                  <a:pt x="1375" y="274"/>
                  <a:pt x="1381" y="273"/>
                  <a:pt x="1384" y="270"/>
                </a:cubicBezTo>
                <a:cubicBezTo>
                  <a:pt x="1395" y="264"/>
                  <a:pt x="1462" y="251"/>
                  <a:pt x="1482" y="252"/>
                </a:cubicBezTo>
                <a:cubicBezTo>
                  <a:pt x="1522" y="254"/>
                  <a:pt x="1562" y="253"/>
                  <a:pt x="1560" y="251"/>
                </a:cubicBezTo>
                <a:cubicBezTo>
                  <a:pt x="1558" y="247"/>
                  <a:pt x="1601" y="241"/>
                  <a:pt x="1636" y="239"/>
                </a:cubicBezTo>
                <a:cubicBezTo>
                  <a:pt x="1653" y="238"/>
                  <a:pt x="1659" y="237"/>
                  <a:pt x="1656" y="235"/>
                </a:cubicBezTo>
                <a:cubicBezTo>
                  <a:pt x="1654" y="233"/>
                  <a:pt x="1644" y="232"/>
                  <a:pt x="1635" y="232"/>
                </a:cubicBezTo>
                <a:cubicBezTo>
                  <a:pt x="1625" y="233"/>
                  <a:pt x="1618" y="232"/>
                  <a:pt x="1619" y="230"/>
                </a:cubicBezTo>
                <a:cubicBezTo>
                  <a:pt x="1620" y="229"/>
                  <a:pt x="1618" y="226"/>
                  <a:pt x="1615" y="226"/>
                </a:cubicBezTo>
                <a:cubicBezTo>
                  <a:pt x="1612" y="225"/>
                  <a:pt x="1609" y="226"/>
                  <a:pt x="1609" y="227"/>
                </a:cubicBezTo>
                <a:cubicBezTo>
                  <a:pt x="1608" y="230"/>
                  <a:pt x="1476" y="239"/>
                  <a:pt x="1474" y="236"/>
                </a:cubicBezTo>
                <a:cubicBezTo>
                  <a:pt x="1471" y="233"/>
                  <a:pt x="1541" y="225"/>
                  <a:pt x="1604" y="222"/>
                </a:cubicBezTo>
                <a:cubicBezTo>
                  <a:pt x="1641" y="220"/>
                  <a:pt x="1671" y="217"/>
                  <a:pt x="1670" y="216"/>
                </a:cubicBezTo>
                <a:cubicBezTo>
                  <a:pt x="1669" y="215"/>
                  <a:pt x="1672" y="214"/>
                  <a:pt x="1677" y="215"/>
                </a:cubicBezTo>
                <a:cubicBezTo>
                  <a:pt x="1682" y="216"/>
                  <a:pt x="1685" y="216"/>
                  <a:pt x="1685" y="213"/>
                </a:cubicBezTo>
                <a:cubicBezTo>
                  <a:pt x="1685" y="209"/>
                  <a:pt x="1681" y="208"/>
                  <a:pt x="1676" y="209"/>
                </a:cubicBezTo>
                <a:cubicBezTo>
                  <a:pt x="1667" y="212"/>
                  <a:pt x="1534" y="219"/>
                  <a:pt x="1533" y="217"/>
                </a:cubicBezTo>
                <a:cubicBezTo>
                  <a:pt x="1530" y="211"/>
                  <a:pt x="1607" y="198"/>
                  <a:pt x="1662" y="195"/>
                </a:cubicBezTo>
                <a:cubicBezTo>
                  <a:pt x="1710" y="193"/>
                  <a:pt x="1710" y="193"/>
                  <a:pt x="1686" y="191"/>
                </a:cubicBezTo>
                <a:cubicBezTo>
                  <a:pt x="1661" y="188"/>
                  <a:pt x="1661" y="188"/>
                  <a:pt x="1661" y="188"/>
                </a:cubicBezTo>
                <a:cubicBezTo>
                  <a:pt x="1683" y="184"/>
                  <a:pt x="1683" y="184"/>
                  <a:pt x="1683" y="184"/>
                </a:cubicBezTo>
                <a:cubicBezTo>
                  <a:pt x="1695" y="182"/>
                  <a:pt x="1719" y="180"/>
                  <a:pt x="1736" y="179"/>
                </a:cubicBezTo>
                <a:cubicBezTo>
                  <a:pt x="1772" y="177"/>
                  <a:pt x="1797" y="173"/>
                  <a:pt x="1788" y="169"/>
                </a:cubicBezTo>
                <a:cubicBezTo>
                  <a:pt x="1785" y="168"/>
                  <a:pt x="1769" y="168"/>
                  <a:pt x="1753" y="170"/>
                </a:cubicBezTo>
                <a:cubicBezTo>
                  <a:pt x="1736" y="172"/>
                  <a:pt x="1684" y="175"/>
                  <a:pt x="1636" y="176"/>
                </a:cubicBezTo>
                <a:cubicBezTo>
                  <a:pt x="1551" y="178"/>
                  <a:pt x="1549" y="178"/>
                  <a:pt x="1547" y="171"/>
                </a:cubicBezTo>
                <a:cubicBezTo>
                  <a:pt x="1545" y="164"/>
                  <a:pt x="1545" y="164"/>
                  <a:pt x="1543" y="172"/>
                </a:cubicBezTo>
                <a:cubicBezTo>
                  <a:pt x="1542" y="176"/>
                  <a:pt x="1540" y="178"/>
                  <a:pt x="1538" y="177"/>
                </a:cubicBezTo>
                <a:cubicBezTo>
                  <a:pt x="1536" y="176"/>
                  <a:pt x="1534" y="177"/>
                  <a:pt x="1533" y="178"/>
                </a:cubicBezTo>
                <a:cubicBezTo>
                  <a:pt x="1532" y="183"/>
                  <a:pt x="1473" y="189"/>
                  <a:pt x="1473" y="185"/>
                </a:cubicBezTo>
                <a:cubicBezTo>
                  <a:pt x="1473" y="184"/>
                  <a:pt x="1475" y="182"/>
                  <a:pt x="1478" y="182"/>
                </a:cubicBezTo>
                <a:cubicBezTo>
                  <a:pt x="1481" y="182"/>
                  <a:pt x="1484" y="180"/>
                  <a:pt x="1484" y="178"/>
                </a:cubicBezTo>
                <a:cubicBezTo>
                  <a:pt x="1484" y="177"/>
                  <a:pt x="1488" y="175"/>
                  <a:pt x="1493" y="175"/>
                </a:cubicBezTo>
                <a:cubicBezTo>
                  <a:pt x="1498" y="174"/>
                  <a:pt x="1503" y="172"/>
                  <a:pt x="1504" y="170"/>
                </a:cubicBezTo>
                <a:cubicBezTo>
                  <a:pt x="1505" y="168"/>
                  <a:pt x="1502" y="167"/>
                  <a:pt x="1498" y="167"/>
                </a:cubicBezTo>
                <a:cubicBezTo>
                  <a:pt x="1493" y="167"/>
                  <a:pt x="1484" y="167"/>
                  <a:pt x="1478" y="168"/>
                </a:cubicBezTo>
                <a:cubicBezTo>
                  <a:pt x="1471" y="168"/>
                  <a:pt x="1456" y="169"/>
                  <a:pt x="1444" y="171"/>
                </a:cubicBezTo>
                <a:cubicBezTo>
                  <a:pt x="1429" y="174"/>
                  <a:pt x="1424" y="174"/>
                  <a:pt x="1427" y="171"/>
                </a:cubicBezTo>
                <a:cubicBezTo>
                  <a:pt x="1432" y="168"/>
                  <a:pt x="1432" y="168"/>
                  <a:pt x="1425" y="168"/>
                </a:cubicBezTo>
                <a:cubicBezTo>
                  <a:pt x="1420" y="168"/>
                  <a:pt x="1418" y="170"/>
                  <a:pt x="1419" y="172"/>
                </a:cubicBezTo>
                <a:cubicBezTo>
                  <a:pt x="1421" y="174"/>
                  <a:pt x="1405" y="173"/>
                  <a:pt x="1401" y="170"/>
                </a:cubicBezTo>
                <a:cubicBezTo>
                  <a:pt x="1396" y="165"/>
                  <a:pt x="1412" y="162"/>
                  <a:pt x="1461" y="157"/>
                </a:cubicBezTo>
                <a:cubicBezTo>
                  <a:pt x="1496" y="154"/>
                  <a:pt x="1500" y="154"/>
                  <a:pt x="1495" y="159"/>
                </a:cubicBezTo>
                <a:cubicBezTo>
                  <a:pt x="1490" y="164"/>
                  <a:pt x="1491" y="164"/>
                  <a:pt x="1499" y="164"/>
                </a:cubicBezTo>
                <a:cubicBezTo>
                  <a:pt x="1504" y="164"/>
                  <a:pt x="1508" y="162"/>
                  <a:pt x="1507" y="160"/>
                </a:cubicBezTo>
                <a:cubicBezTo>
                  <a:pt x="1507" y="155"/>
                  <a:pt x="1533" y="151"/>
                  <a:pt x="1540" y="155"/>
                </a:cubicBezTo>
                <a:cubicBezTo>
                  <a:pt x="1547" y="158"/>
                  <a:pt x="1547" y="158"/>
                  <a:pt x="1541" y="153"/>
                </a:cubicBezTo>
                <a:cubicBezTo>
                  <a:pt x="1536" y="149"/>
                  <a:pt x="1537" y="148"/>
                  <a:pt x="1558" y="147"/>
                </a:cubicBezTo>
                <a:cubicBezTo>
                  <a:pt x="1573" y="146"/>
                  <a:pt x="1578" y="147"/>
                  <a:pt x="1575" y="150"/>
                </a:cubicBezTo>
                <a:cubicBezTo>
                  <a:pt x="1572" y="152"/>
                  <a:pt x="1573" y="153"/>
                  <a:pt x="1579" y="153"/>
                </a:cubicBezTo>
                <a:cubicBezTo>
                  <a:pt x="1584" y="153"/>
                  <a:pt x="1586" y="151"/>
                  <a:pt x="1585" y="149"/>
                </a:cubicBezTo>
                <a:cubicBezTo>
                  <a:pt x="1583" y="146"/>
                  <a:pt x="1584" y="146"/>
                  <a:pt x="1589" y="149"/>
                </a:cubicBezTo>
                <a:cubicBezTo>
                  <a:pt x="1592" y="151"/>
                  <a:pt x="1596" y="151"/>
                  <a:pt x="1598" y="150"/>
                </a:cubicBezTo>
                <a:cubicBezTo>
                  <a:pt x="1602" y="146"/>
                  <a:pt x="1619" y="145"/>
                  <a:pt x="1638" y="148"/>
                </a:cubicBezTo>
                <a:cubicBezTo>
                  <a:pt x="1656" y="150"/>
                  <a:pt x="1656" y="150"/>
                  <a:pt x="1648" y="155"/>
                </a:cubicBezTo>
                <a:cubicBezTo>
                  <a:pt x="1638" y="161"/>
                  <a:pt x="1646" y="161"/>
                  <a:pt x="1658" y="155"/>
                </a:cubicBezTo>
                <a:cubicBezTo>
                  <a:pt x="1664" y="152"/>
                  <a:pt x="1665" y="150"/>
                  <a:pt x="1662" y="148"/>
                </a:cubicBezTo>
                <a:cubicBezTo>
                  <a:pt x="1660" y="146"/>
                  <a:pt x="1663" y="145"/>
                  <a:pt x="1671" y="144"/>
                </a:cubicBezTo>
                <a:cubicBezTo>
                  <a:pt x="1683" y="143"/>
                  <a:pt x="1683" y="143"/>
                  <a:pt x="1683" y="143"/>
                </a:cubicBezTo>
                <a:cubicBezTo>
                  <a:pt x="1672" y="141"/>
                  <a:pt x="1672" y="141"/>
                  <a:pt x="1672" y="141"/>
                </a:cubicBezTo>
                <a:cubicBezTo>
                  <a:pt x="1650" y="138"/>
                  <a:pt x="1673" y="133"/>
                  <a:pt x="1736" y="128"/>
                </a:cubicBezTo>
                <a:cubicBezTo>
                  <a:pt x="1794" y="123"/>
                  <a:pt x="1796" y="122"/>
                  <a:pt x="1769" y="121"/>
                </a:cubicBezTo>
                <a:cubicBezTo>
                  <a:pt x="1754" y="121"/>
                  <a:pt x="1695" y="123"/>
                  <a:pt x="1639" y="128"/>
                </a:cubicBezTo>
                <a:cubicBezTo>
                  <a:pt x="1497" y="138"/>
                  <a:pt x="1457" y="134"/>
                  <a:pt x="1561" y="120"/>
                </a:cubicBezTo>
                <a:cubicBezTo>
                  <a:pt x="1601" y="114"/>
                  <a:pt x="1617" y="110"/>
                  <a:pt x="1600" y="110"/>
                </a:cubicBezTo>
                <a:cubicBezTo>
                  <a:pt x="1597" y="110"/>
                  <a:pt x="1586" y="110"/>
                  <a:pt x="1576" y="110"/>
                </a:cubicBezTo>
                <a:cubicBezTo>
                  <a:pt x="1566" y="110"/>
                  <a:pt x="1557" y="111"/>
                  <a:pt x="1555" y="114"/>
                </a:cubicBezTo>
                <a:cubicBezTo>
                  <a:pt x="1552" y="117"/>
                  <a:pt x="1551" y="117"/>
                  <a:pt x="1549" y="114"/>
                </a:cubicBezTo>
                <a:cubicBezTo>
                  <a:pt x="1547" y="110"/>
                  <a:pt x="1535" y="110"/>
                  <a:pt x="1532" y="115"/>
                </a:cubicBezTo>
                <a:cubicBezTo>
                  <a:pt x="1532" y="116"/>
                  <a:pt x="1526" y="118"/>
                  <a:pt x="1519" y="120"/>
                </a:cubicBezTo>
                <a:cubicBezTo>
                  <a:pt x="1510" y="122"/>
                  <a:pt x="1508" y="121"/>
                  <a:pt x="1512" y="119"/>
                </a:cubicBezTo>
                <a:cubicBezTo>
                  <a:pt x="1517" y="116"/>
                  <a:pt x="1517" y="115"/>
                  <a:pt x="1510" y="115"/>
                </a:cubicBezTo>
                <a:cubicBezTo>
                  <a:pt x="1502" y="116"/>
                  <a:pt x="1498" y="121"/>
                  <a:pt x="1503" y="124"/>
                </a:cubicBezTo>
                <a:cubicBezTo>
                  <a:pt x="1505" y="124"/>
                  <a:pt x="1503" y="125"/>
                  <a:pt x="1498" y="126"/>
                </a:cubicBezTo>
                <a:cubicBezTo>
                  <a:pt x="1489" y="127"/>
                  <a:pt x="1486" y="122"/>
                  <a:pt x="1492" y="119"/>
                </a:cubicBezTo>
                <a:cubicBezTo>
                  <a:pt x="1494" y="118"/>
                  <a:pt x="1493" y="118"/>
                  <a:pt x="1490" y="119"/>
                </a:cubicBezTo>
                <a:cubicBezTo>
                  <a:pt x="1482" y="122"/>
                  <a:pt x="1466" y="122"/>
                  <a:pt x="1464" y="118"/>
                </a:cubicBezTo>
                <a:cubicBezTo>
                  <a:pt x="1464" y="117"/>
                  <a:pt x="1459" y="115"/>
                  <a:pt x="1455" y="115"/>
                </a:cubicBezTo>
                <a:cubicBezTo>
                  <a:pt x="1451" y="116"/>
                  <a:pt x="1449" y="117"/>
                  <a:pt x="1450" y="119"/>
                </a:cubicBezTo>
                <a:cubicBezTo>
                  <a:pt x="1451" y="121"/>
                  <a:pt x="1453" y="122"/>
                  <a:pt x="1456" y="121"/>
                </a:cubicBezTo>
                <a:cubicBezTo>
                  <a:pt x="1459" y="120"/>
                  <a:pt x="1463" y="121"/>
                  <a:pt x="1466" y="123"/>
                </a:cubicBezTo>
                <a:cubicBezTo>
                  <a:pt x="1471" y="128"/>
                  <a:pt x="1471" y="128"/>
                  <a:pt x="1461" y="127"/>
                </a:cubicBezTo>
                <a:cubicBezTo>
                  <a:pt x="1454" y="126"/>
                  <a:pt x="1445" y="125"/>
                  <a:pt x="1440" y="124"/>
                </a:cubicBezTo>
                <a:cubicBezTo>
                  <a:pt x="1433" y="122"/>
                  <a:pt x="1431" y="123"/>
                  <a:pt x="1433" y="126"/>
                </a:cubicBezTo>
                <a:cubicBezTo>
                  <a:pt x="1435" y="129"/>
                  <a:pt x="1434" y="130"/>
                  <a:pt x="1431" y="129"/>
                </a:cubicBezTo>
                <a:cubicBezTo>
                  <a:pt x="1428" y="127"/>
                  <a:pt x="1420" y="127"/>
                  <a:pt x="1412" y="127"/>
                </a:cubicBezTo>
                <a:cubicBezTo>
                  <a:pt x="1395" y="127"/>
                  <a:pt x="1399" y="126"/>
                  <a:pt x="1424" y="121"/>
                </a:cubicBezTo>
                <a:cubicBezTo>
                  <a:pt x="1454" y="116"/>
                  <a:pt x="1442" y="112"/>
                  <a:pt x="1402" y="113"/>
                </a:cubicBezTo>
                <a:cubicBezTo>
                  <a:pt x="1369" y="115"/>
                  <a:pt x="1367" y="114"/>
                  <a:pt x="1384" y="112"/>
                </a:cubicBezTo>
                <a:cubicBezTo>
                  <a:pt x="1396" y="110"/>
                  <a:pt x="1415" y="109"/>
                  <a:pt x="1427" y="110"/>
                </a:cubicBezTo>
                <a:cubicBezTo>
                  <a:pt x="1439" y="111"/>
                  <a:pt x="1449" y="111"/>
                  <a:pt x="1450" y="110"/>
                </a:cubicBezTo>
                <a:cubicBezTo>
                  <a:pt x="1454" y="107"/>
                  <a:pt x="1492" y="102"/>
                  <a:pt x="1493" y="105"/>
                </a:cubicBezTo>
                <a:cubicBezTo>
                  <a:pt x="1494" y="106"/>
                  <a:pt x="1514" y="105"/>
                  <a:pt x="1536" y="103"/>
                </a:cubicBezTo>
                <a:cubicBezTo>
                  <a:pt x="1558" y="101"/>
                  <a:pt x="1592" y="97"/>
                  <a:pt x="1611" y="96"/>
                </a:cubicBezTo>
                <a:cubicBezTo>
                  <a:pt x="1635" y="94"/>
                  <a:pt x="1639" y="93"/>
                  <a:pt x="1626" y="93"/>
                </a:cubicBezTo>
                <a:cubicBezTo>
                  <a:pt x="1614" y="93"/>
                  <a:pt x="1608" y="91"/>
                  <a:pt x="1610" y="89"/>
                </a:cubicBezTo>
                <a:cubicBezTo>
                  <a:pt x="1617" y="84"/>
                  <a:pt x="1594" y="82"/>
                  <a:pt x="1555" y="86"/>
                </a:cubicBezTo>
                <a:cubicBezTo>
                  <a:pt x="1524" y="89"/>
                  <a:pt x="1456" y="90"/>
                  <a:pt x="1470" y="87"/>
                </a:cubicBezTo>
                <a:cubicBezTo>
                  <a:pt x="1478" y="85"/>
                  <a:pt x="1473" y="79"/>
                  <a:pt x="1465" y="80"/>
                </a:cubicBezTo>
                <a:cubicBezTo>
                  <a:pt x="1461" y="81"/>
                  <a:pt x="1457" y="84"/>
                  <a:pt x="1457" y="86"/>
                </a:cubicBezTo>
                <a:cubicBezTo>
                  <a:pt x="1457" y="89"/>
                  <a:pt x="1451" y="91"/>
                  <a:pt x="1433" y="92"/>
                </a:cubicBezTo>
                <a:cubicBezTo>
                  <a:pt x="1420" y="93"/>
                  <a:pt x="1400" y="95"/>
                  <a:pt x="1388" y="96"/>
                </a:cubicBezTo>
                <a:cubicBezTo>
                  <a:pt x="1374" y="98"/>
                  <a:pt x="1367" y="98"/>
                  <a:pt x="1370" y="96"/>
                </a:cubicBezTo>
                <a:cubicBezTo>
                  <a:pt x="1372" y="93"/>
                  <a:pt x="1372" y="92"/>
                  <a:pt x="1368" y="90"/>
                </a:cubicBezTo>
                <a:cubicBezTo>
                  <a:pt x="1362" y="88"/>
                  <a:pt x="1358" y="88"/>
                  <a:pt x="1360" y="92"/>
                </a:cubicBezTo>
                <a:cubicBezTo>
                  <a:pt x="1361" y="93"/>
                  <a:pt x="1360" y="96"/>
                  <a:pt x="1358" y="98"/>
                </a:cubicBezTo>
                <a:cubicBezTo>
                  <a:pt x="1353" y="104"/>
                  <a:pt x="1275" y="117"/>
                  <a:pt x="1226" y="120"/>
                </a:cubicBezTo>
                <a:cubicBezTo>
                  <a:pt x="1211" y="121"/>
                  <a:pt x="1211" y="121"/>
                  <a:pt x="1222" y="123"/>
                </a:cubicBezTo>
                <a:cubicBezTo>
                  <a:pt x="1233" y="125"/>
                  <a:pt x="1233" y="125"/>
                  <a:pt x="1233" y="125"/>
                </a:cubicBezTo>
                <a:cubicBezTo>
                  <a:pt x="1224" y="127"/>
                  <a:pt x="1224" y="127"/>
                  <a:pt x="1224" y="127"/>
                </a:cubicBezTo>
                <a:cubicBezTo>
                  <a:pt x="1219" y="128"/>
                  <a:pt x="1192" y="130"/>
                  <a:pt x="1165" y="131"/>
                </a:cubicBezTo>
                <a:cubicBezTo>
                  <a:pt x="1129" y="133"/>
                  <a:pt x="1115" y="133"/>
                  <a:pt x="1113" y="130"/>
                </a:cubicBezTo>
                <a:cubicBezTo>
                  <a:pt x="1111" y="128"/>
                  <a:pt x="1104" y="125"/>
                  <a:pt x="1098" y="124"/>
                </a:cubicBezTo>
                <a:cubicBezTo>
                  <a:pt x="1085" y="122"/>
                  <a:pt x="1085" y="122"/>
                  <a:pt x="1085" y="122"/>
                </a:cubicBezTo>
                <a:cubicBezTo>
                  <a:pt x="1103" y="118"/>
                  <a:pt x="1103" y="118"/>
                  <a:pt x="1103" y="118"/>
                </a:cubicBezTo>
                <a:cubicBezTo>
                  <a:pt x="1114" y="116"/>
                  <a:pt x="1124" y="114"/>
                  <a:pt x="1126" y="112"/>
                </a:cubicBezTo>
                <a:cubicBezTo>
                  <a:pt x="1129" y="111"/>
                  <a:pt x="1130" y="111"/>
                  <a:pt x="1129" y="114"/>
                </a:cubicBezTo>
                <a:cubicBezTo>
                  <a:pt x="1128" y="116"/>
                  <a:pt x="1131" y="118"/>
                  <a:pt x="1136" y="119"/>
                </a:cubicBezTo>
                <a:cubicBezTo>
                  <a:pt x="1150" y="123"/>
                  <a:pt x="1200" y="121"/>
                  <a:pt x="1207" y="117"/>
                </a:cubicBezTo>
                <a:cubicBezTo>
                  <a:pt x="1210" y="115"/>
                  <a:pt x="1220" y="111"/>
                  <a:pt x="1227" y="109"/>
                </a:cubicBezTo>
                <a:cubicBezTo>
                  <a:pt x="1234" y="107"/>
                  <a:pt x="1250" y="103"/>
                  <a:pt x="1262" y="100"/>
                </a:cubicBezTo>
                <a:cubicBezTo>
                  <a:pt x="1274" y="96"/>
                  <a:pt x="1300" y="92"/>
                  <a:pt x="1319" y="89"/>
                </a:cubicBezTo>
                <a:cubicBezTo>
                  <a:pt x="1352" y="85"/>
                  <a:pt x="1368" y="81"/>
                  <a:pt x="1408" y="67"/>
                </a:cubicBezTo>
                <a:cubicBezTo>
                  <a:pt x="1417" y="64"/>
                  <a:pt x="1428" y="61"/>
                  <a:pt x="1432" y="59"/>
                </a:cubicBezTo>
                <a:cubicBezTo>
                  <a:pt x="1441" y="57"/>
                  <a:pt x="1445" y="53"/>
                  <a:pt x="1439" y="54"/>
                </a:cubicBezTo>
                <a:cubicBezTo>
                  <a:pt x="1437" y="54"/>
                  <a:pt x="1427" y="57"/>
                  <a:pt x="1418" y="61"/>
                </a:cubicBezTo>
                <a:cubicBezTo>
                  <a:pt x="1408" y="64"/>
                  <a:pt x="1395" y="67"/>
                  <a:pt x="1388" y="68"/>
                </a:cubicBezTo>
                <a:cubicBezTo>
                  <a:pt x="1381" y="69"/>
                  <a:pt x="1375" y="70"/>
                  <a:pt x="1374" y="72"/>
                </a:cubicBezTo>
                <a:cubicBezTo>
                  <a:pt x="1373" y="73"/>
                  <a:pt x="1360" y="76"/>
                  <a:pt x="1344" y="77"/>
                </a:cubicBezTo>
                <a:cubicBezTo>
                  <a:pt x="1329" y="79"/>
                  <a:pt x="1313" y="81"/>
                  <a:pt x="1309" y="83"/>
                </a:cubicBezTo>
                <a:cubicBezTo>
                  <a:pt x="1305" y="84"/>
                  <a:pt x="1301" y="84"/>
                  <a:pt x="1300" y="82"/>
                </a:cubicBezTo>
                <a:cubicBezTo>
                  <a:pt x="1299" y="80"/>
                  <a:pt x="1298" y="78"/>
                  <a:pt x="1298" y="78"/>
                </a:cubicBezTo>
                <a:cubicBezTo>
                  <a:pt x="1299" y="78"/>
                  <a:pt x="1305" y="77"/>
                  <a:pt x="1313" y="75"/>
                </a:cubicBezTo>
                <a:cubicBezTo>
                  <a:pt x="1320" y="74"/>
                  <a:pt x="1329" y="70"/>
                  <a:pt x="1333" y="67"/>
                </a:cubicBezTo>
                <a:cubicBezTo>
                  <a:pt x="1337" y="65"/>
                  <a:pt x="1346" y="62"/>
                  <a:pt x="1352" y="62"/>
                </a:cubicBezTo>
                <a:cubicBezTo>
                  <a:pt x="1358" y="61"/>
                  <a:pt x="1363" y="59"/>
                  <a:pt x="1364" y="56"/>
                </a:cubicBezTo>
                <a:cubicBezTo>
                  <a:pt x="1368" y="49"/>
                  <a:pt x="1412" y="38"/>
                  <a:pt x="1446" y="36"/>
                </a:cubicBezTo>
                <a:cubicBezTo>
                  <a:pt x="1464" y="35"/>
                  <a:pt x="1480" y="33"/>
                  <a:pt x="1483" y="31"/>
                </a:cubicBezTo>
                <a:cubicBezTo>
                  <a:pt x="1486" y="29"/>
                  <a:pt x="1471" y="29"/>
                  <a:pt x="1448" y="31"/>
                </a:cubicBezTo>
                <a:cubicBezTo>
                  <a:pt x="1408" y="35"/>
                  <a:pt x="1407" y="35"/>
                  <a:pt x="1420" y="29"/>
                </a:cubicBezTo>
                <a:cubicBezTo>
                  <a:pt x="1427" y="26"/>
                  <a:pt x="1438" y="23"/>
                  <a:pt x="1444" y="23"/>
                </a:cubicBezTo>
                <a:cubicBezTo>
                  <a:pt x="1449" y="22"/>
                  <a:pt x="1454" y="20"/>
                  <a:pt x="1455" y="18"/>
                </a:cubicBezTo>
                <a:cubicBezTo>
                  <a:pt x="1457" y="15"/>
                  <a:pt x="1453" y="15"/>
                  <a:pt x="1441" y="17"/>
                </a:cubicBezTo>
                <a:cubicBezTo>
                  <a:pt x="1431" y="18"/>
                  <a:pt x="1427" y="18"/>
                  <a:pt x="1429" y="16"/>
                </a:cubicBezTo>
                <a:cubicBezTo>
                  <a:pt x="1431" y="15"/>
                  <a:pt x="1441" y="12"/>
                  <a:pt x="1450" y="10"/>
                </a:cubicBezTo>
                <a:cubicBezTo>
                  <a:pt x="1459" y="9"/>
                  <a:pt x="1469" y="7"/>
                  <a:pt x="1473" y="5"/>
                </a:cubicBezTo>
                <a:cubicBezTo>
                  <a:pt x="1476" y="4"/>
                  <a:pt x="1483" y="5"/>
                  <a:pt x="1487" y="6"/>
                </a:cubicBezTo>
                <a:cubicBezTo>
                  <a:pt x="1492" y="8"/>
                  <a:pt x="1496" y="8"/>
                  <a:pt x="1498" y="6"/>
                </a:cubicBezTo>
                <a:cubicBezTo>
                  <a:pt x="1500" y="4"/>
                  <a:pt x="1505" y="2"/>
                  <a:pt x="1510" y="1"/>
                </a:cubicBezTo>
                <a:cubicBezTo>
                  <a:pt x="1516" y="0"/>
                  <a:pt x="1504" y="0"/>
                  <a:pt x="1484" y="2"/>
                </a:cubicBezTo>
                <a:cubicBezTo>
                  <a:pt x="1465" y="4"/>
                  <a:pt x="1442" y="7"/>
                  <a:pt x="1433" y="9"/>
                </a:cubicBezTo>
                <a:cubicBezTo>
                  <a:pt x="1424" y="12"/>
                  <a:pt x="1409" y="16"/>
                  <a:pt x="1400" y="18"/>
                </a:cubicBezTo>
                <a:cubicBezTo>
                  <a:pt x="1391" y="20"/>
                  <a:pt x="1376" y="25"/>
                  <a:pt x="1367" y="29"/>
                </a:cubicBezTo>
                <a:cubicBezTo>
                  <a:pt x="1357" y="33"/>
                  <a:pt x="1343" y="38"/>
                  <a:pt x="1336" y="40"/>
                </a:cubicBezTo>
                <a:cubicBezTo>
                  <a:pt x="1328" y="42"/>
                  <a:pt x="1311" y="46"/>
                  <a:pt x="1298" y="50"/>
                </a:cubicBezTo>
                <a:cubicBezTo>
                  <a:pt x="1285" y="53"/>
                  <a:pt x="1270" y="57"/>
                  <a:pt x="1265" y="57"/>
                </a:cubicBezTo>
                <a:cubicBezTo>
                  <a:pt x="1260" y="57"/>
                  <a:pt x="1256" y="58"/>
                  <a:pt x="1257" y="59"/>
                </a:cubicBezTo>
                <a:cubicBezTo>
                  <a:pt x="1260" y="65"/>
                  <a:pt x="1220" y="74"/>
                  <a:pt x="1164" y="80"/>
                </a:cubicBezTo>
                <a:cubicBezTo>
                  <a:pt x="1150" y="82"/>
                  <a:pt x="1137" y="85"/>
                  <a:pt x="1136" y="87"/>
                </a:cubicBezTo>
                <a:cubicBezTo>
                  <a:pt x="1134" y="89"/>
                  <a:pt x="1140" y="89"/>
                  <a:pt x="1149" y="88"/>
                </a:cubicBezTo>
                <a:cubicBezTo>
                  <a:pt x="1204" y="80"/>
                  <a:pt x="1255" y="74"/>
                  <a:pt x="1258" y="76"/>
                </a:cubicBezTo>
                <a:cubicBezTo>
                  <a:pt x="1260" y="78"/>
                  <a:pt x="1191" y="101"/>
                  <a:pt x="1181" y="101"/>
                </a:cubicBezTo>
                <a:cubicBezTo>
                  <a:pt x="1179" y="101"/>
                  <a:pt x="1180" y="99"/>
                  <a:pt x="1184" y="96"/>
                </a:cubicBezTo>
                <a:cubicBezTo>
                  <a:pt x="1190" y="90"/>
                  <a:pt x="1190" y="90"/>
                  <a:pt x="1190" y="90"/>
                </a:cubicBezTo>
                <a:cubicBezTo>
                  <a:pt x="1184" y="93"/>
                  <a:pt x="1184" y="93"/>
                  <a:pt x="1184" y="93"/>
                </a:cubicBezTo>
                <a:cubicBezTo>
                  <a:pt x="1158" y="102"/>
                  <a:pt x="1124" y="105"/>
                  <a:pt x="1079" y="103"/>
                </a:cubicBezTo>
                <a:cubicBezTo>
                  <a:pt x="1042" y="102"/>
                  <a:pt x="1033" y="102"/>
                  <a:pt x="1031" y="106"/>
                </a:cubicBezTo>
                <a:cubicBezTo>
                  <a:pt x="1030" y="109"/>
                  <a:pt x="1024" y="110"/>
                  <a:pt x="1008" y="109"/>
                </a:cubicBezTo>
                <a:cubicBezTo>
                  <a:pt x="996" y="109"/>
                  <a:pt x="974" y="108"/>
                  <a:pt x="959" y="108"/>
                </a:cubicBezTo>
                <a:cubicBezTo>
                  <a:pt x="937" y="108"/>
                  <a:pt x="934" y="109"/>
                  <a:pt x="946" y="110"/>
                </a:cubicBezTo>
                <a:cubicBezTo>
                  <a:pt x="954" y="111"/>
                  <a:pt x="961" y="113"/>
                  <a:pt x="963" y="115"/>
                </a:cubicBezTo>
                <a:cubicBezTo>
                  <a:pt x="964" y="116"/>
                  <a:pt x="959" y="116"/>
                  <a:pt x="952" y="115"/>
                </a:cubicBezTo>
                <a:cubicBezTo>
                  <a:pt x="945" y="114"/>
                  <a:pt x="927" y="114"/>
                  <a:pt x="911" y="115"/>
                </a:cubicBezTo>
                <a:cubicBezTo>
                  <a:pt x="896" y="116"/>
                  <a:pt x="880" y="115"/>
                  <a:pt x="877" y="114"/>
                </a:cubicBezTo>
                <a:cubicBezTo>
                  <a:pt x="873" y="112"/>
                  <a:pt x="881" y="111"/>
                  <a:pt x="899" y="110"/>
                </a:cubicBezTo>
                <a:cubicBezTo>
                  <a:pt x="915" y="109"/>
                  <a:pt x="928" y="108"/>
                  <a:pt x="929" y="107"/>
                </a:cubicBezTo>
                <a:cubicBezTo>
                  <a:pt x="930" y="105"/>
                  <a:pt x="861" y="104"/>
                  <a:pt x="811" y="105"/>
                </a:cubicBezTo>
                <a:cubicBezTo>
                  <a:pt x="770" y="106"/>
                  <a:pt x="769" y="106"/>
                  <a:pt x="773" y="103"/>
                </a:cubicBezTo>
                <a:cubicBezTo>
                  <a:pt x="778" y="99"/>
                  <a:pt x="831" y="89"/>
                  <a:pt x="856" y="87"/>
                </a:cubicBezTo>
                <a:cubicBezTo>
                  <a:pt x="872" y="86"/>
                  <a:pt x="874" y="86"/>
                  <a:pt x="867" y="83"/>
                </a:cubicBezTo>
                <a:cubicBezTo>
                  <a:pt x="862" y="82"/>
                  <a:pt x="851" y="82"/>
                  <a:pt x="842" y="83"/>
                </a:cubicBezTo>
                <a:cubicBezTo>
                  <a:pt x="832" y="85"/>
                  <a:pt x="825" y="85"/>
                  <a:pt x="825" y="83"/>
                </a:cubicBezTo>
                <a:cubicBezTo>
                  <a:pt x="824" y="77"/>
                  <a:pt x="835" y="74"/>
                  <a:pt x="853" y="76"/>
                </a:cubicBezTo>
                <a:cubicBezTo>
                  <a:pt x="863" y="77"/>
                  <a:pt x="871" y="76"/>
                  <a:pt x="871" y="75"/>
                </a:cubicBezTo>
                <a:cubicBezTo>
                  <a:pt x="871" y="74"/>
                  <a:pt x="863" y="72"/>
                  <a:pt x="855" y="70"/>
                </a:cubicBezTo>
                <a:cubicBezTo>
                  <a:pt x="837" y="67"/>
                  <a:pt x="824" y="71"/>
                  <a:pt x="815" y="84"/>
                </a:cubicBezTo>
                <a:cubicBezTo>
                  <a:pt x="811" y="89"/>
                  <a:pt x="810" y="90"/>
                  <a:pt x="808" y="86"/>
                </a:cubicBezTo>
                <a:cubicBezTo>
                  <a:pt x="806" y="83"/>
                  <a:pt x="805" y="83"/>
                  <a:pt x="803" y="86"/>
                </a:cubicBezTo>
                <a:cubicBezTo>
                  <a:pt x="801" y="90"/>
                  <a:pt x="775" y="99"/>
                  <a:pt x="761" y="99"/>
                </a:cubicBezTo>
                <a:cubicBezTo>
                  <a:pt x="755" y="100"/>
                  <a:pt x="754" y="99"/>
                  <a:pt x="756" y="97"/>
                </a:cubicBezTo>
                <a:cubicBezTo>
                  <a:pt x="759" y="94"/>
                  <a:pt x="756" y="93"/>
                  <a:pt x="747" y="91"/>
                </a:cubicBezTo>
                <a:cubicBezTo>
                  <a:pt x="739" y="89"/>
                  <a:pt x="733" y="88"/>
                  <a:pt x="732" y="89"/>
                </a:cubicBezTo>
                <a:cubicBezTo>
                  <a:pt x="732" y="90"/>
                  <a:pt x="735" y="93"/>
                  <a:pt x="740" y="96"/>
                </a:cubicBezTo>
                <a:cubicBezTo>
                  <a:pt x="745" y="100"/>
                  <a:pt x="748" y="103"/>
                  <a:pt x="747" y="105"/>
                </a:cubicBezTo>
                <a:cubicBezTo>
                  <a:pt x="746" y="106"/>
                  <a:pt x="749" y="107"/>
                  <a:pt x="753" y="107"/>
                </a:cubicBezTo>
                <a:cubicBezTo>
                  <a:pt x="757" y="107"/>
                  <a:pt x="762" y="108"/>
                  <a:pt x="765" y="109"/>
                </a:cubicBezTo>
                <a:cubicBezTo>
                  <a:pt x="781" y="118"/>
                  <a:pt x="787" y="122"/>
                  <a:pt x="788" y="127"/>
                </a:cubicBezTo>
                <a:cubicBezTo>
                  <a:pt x="789" y="131"/>
                  <a:pt x="786" y="133"/>
                  <a:pt x="776" y="133"/>
                </a:cubicBezTo>
                <a:cubicBezTo>
                  <a:pt x="721" y="137"/>
                  <a:pt x="672" y="144"/>
                  <a:pt x="628" y="154"/>
                </a:cubicBezTo>
                <a:cubicBezTo>
                  <a:pt x="617" y="156"/>
                  <a:pt x="613" y="163"/>
                  <a:pt x="618" y="173"/>
                </a:cubicBezTo>
                <a:cubicBezTo>
                  <a:pt x="622" y="180"/>
                  <a:pt x="622" y="179"/>
                  <a:pt x="628" y="171"/>
                </a:cubicBezTo>
                <a:cubicBezTo>
                  <a:pt x="634" y="164"/>
                  <a:pt x="638" y="162"/>
                  <a:pt x="665" y="159"/>
                </a:cubicBezTo>
                <a:cubicBezTo>
                  <a:pt x="682" y="157"/>
                  <a:pt x="700" y="153"/>
                  <a:pt x="705" y="151"/>
                </a:cubicBezTo>
                <a:cubicBezTo>
                  <a:pt x="710" y="148"/>
                  <a:pt x="720" y="147"/>
                  <a:pt x="726" y="148"/>
                </a:cubicBezTo>
                <a:cubicBezTo>
                  <a:pt x="734" y="148"/>
                  <a:pt x="745" y="146"/>
                  <a:pt x="753" y="143"/>
                </a:cubicBezTo>
                <a:cubicBezTo>
                  <a:pt x="767" y="138"/>
                  <a:pt x="768" y="138"/>
                  <a:pt x="769" y="143"/>
                </a:cubicBezTo>
                <a:cubicBezTo>
                  <a:pt x="770" y="147"/>
                  <a:pt x="775" y="153"/>
                  <a:pt x="779" y="157"/>
                </a:cubicBezTo>
                <a:cubicBezTo>
                  <a:pt x="784" y="161"/>
                  <a:pt x="787" y="165"/>
                  <a:pt x="786" y="167"/>
                </a:cubicBezTo>
                <a:cubicBezTo>
                  <a:pt x="784" y="171"/>
                  <a:pt x="770" y="172"/>
                  <a:pt x="767" y="168"/>
                </a:cubicBezTo>
                <a:cubicBezTo>
                  <a:pt x="766" y="166"/>
                  <a:pt x="762" y="165"/>
                  <a:pt x="758" y="165"/>
                </a:cubicBezTo>
                <a:cubicBezTo>
                  <a:pt x="751" y="166"/>
                  <a:pt x="751" y="166"/>
                  <a:pt x="751" y="166"/>
                </a:cubicBezTo>
                <a:cubicBezTo>
                  <a:pt x="759" y="170"/>
                  <a:pt x="759" y="170"/>
                  <a:pt x="759" y="170"/>
                </a:cubicBezTo>
                <a:cubicBezTo>
                  <a:pt x="764" y="173"/>
                  <a:pt x="777" y="174"/>
                  <a:pt x="791" y="173"/>
                </a:cubicBezTo>
                <a:cubicBezTo>
                  <a:pt x="804" y="173"/>
                  <a:pt x="820" y="173"/>
                  <a:pt x="826" y="174"/>
                </a:cubicBezTo>
                <a:cubicBezTo>
                  <a:pt x="839" y="176"/>
                  <a:pt x="842" y="181"/>
                  <a:pt x="833" y="185"/>
                </a:cubicBezTo>
                <a:cubicBezTo>
                  <a:pt x="830" y="186"/>
                  <a:pt x="826" y="190"/>
                  <a:pt x="822" y="193"/>
                </a:cubicBezTo>
                <a:cubicBezTo>
                  <a:pt x="814" y="201"/>
                  <a:pt x="818" y="208"/>
                  <a:pt x="829" y="204"/>
                </a:cubicBezTo>
                <a:cubicBezTo>
                  <a:pt x="835" y="203"/>
                  <a:pt x="839" y="203"/>
                  <a:pt x="841" y="206"/>
                </a:cubicBezTo>
                <a:cubicBezTo>
                  <a:pt x="844" y="210"/>
                  <a:pt x="838" y="212"/>
                  <a:pt x="802" y="216"/>
                </a:cubicBezTo>
                <a:cubicBezTo>
                  <a:pt x="765" y="220"/>
                  <a:pt x="759" y="220"/>
                  <a:pt x="756" y="215"/>
                </a:cubicBezTo>
                <a:cubicBezTo>
                  <a:pt x="754" y="212"/>
                  <a:pt x="748" y="210"/>
                  <a:pt x="744" y="210"/>
                </a:cubicBezTo>
                <a:cubicBezTo>
                  <a:pt x="739" y="211"/>
                  <a:pt x="735" y="210"/>
                  <a:pt x="734" y="208"/>
                </a:cubicBezTo>
                <a:cubicBezTo>
                  <a:pt x="733" y="206"/>
                  <a:pt x="726" y="207"/>
                  <a:pt x="718" y="209"/>
                </a:cubicBezTo>
                <a:cubicBezTo>
                  <a:pt x="710" y="210"/>
                  <a:pt x="697" y="212"/>
                  <a:pt x="689" y="213"/>
                </a:cubicBezTo>
                <a:cubicBezTo>
                  <a:pt x="680" y="214"/>
                  <a:pt x="672" y="217"/>
                  <a:pt x="669" y="220"/>
                </a:cubicBezTo>
                <a:cubicBezTo>
                  <a:pt x="666" y="222"/>
                  <a:pt x="661" y="225"/>
                  <a:pt x="658" y="225"/>
                </a:cubicBezTo>
                <a:cubicBezTo>
                  <a:pt x="653" y="225"/>
                  <a:pt x="653" y="225"/>
                  <a:pt x="656" y="221"/>
                </a:cubicBezTo>
                <a:cubicBezTo>
                  <a:pt x="659" y="218"/>
                  <a:pt x="659" y="218"/>
                  <a:pt x="655" y="220"/>
                </a:cubicBezTo>
                <a:cubicBezTo>
                  <a:pt x="652" y="221"/>
                  <a:pt x="639" y="225"/>
                  <a:pt x="625" y="228"/>
                </a:cubicBezTo>
                <a:cubicBezTo>
                  <a:pt x="604" y="232"/>
                  <a:pt x="596" y="232"/>
                  <a:pt x="583" y="229"/>
                </a:cubicBezTo>
                <a:cubicBezTo>
                  <a:pt x="575" y="227"/>
                  <a:pt x="564" y="226"/>
                  <a:pt x="561" y="226"/>
                </a:cubicBezTo>
                <a:cubicBezTo>
                  <a:pt x="521" y="232"/>
                  <a:pt x="450" y="229"/>
                  <a:pt x="419" y="220"/>
                </a:cubicBezTo>
                <a:cubicBezTo>
                  <a:pt x="399" y="214"/>
                  <a:pt x="362" y="211"/>
                  <a:pt x="347" y="214"/>
                </a:cubicBezTo>
                <a:cubicBezTo>
                  <a:pt x="330" y="218"/>
                  <a:pt x="280" y="251"/>
                  <a:pt x="280" y="258"/>
                </a:cubicBezTo>
                <a:cubicBezTo>
                  <a:pt x="281" y="263"/>
                  <a:pt x="284" y="263"/>
                  <a:pt x="287" y="258"/>
                </a:cubicBezTo>
                <a:cubicBezTo>
                  <a:pt x="289" y="257"/>
                  <a:pt x="297" y="250"/>
                  <a:pt x="306" y="243"/>
                </a:cubicBezTo>
                <a:cubicBezTo>
                  <a:pt x="320" y="232"/>
                  <a:pt x="324" y="231"/>
                  <a:pt x="351" y="228"/>
                </a:cubicBezTo>
                <a:cubicBezTo>
                  <a:pt x="370" y="226"/>
                  <a:pt x="381" y="226"/>
                  <a:pt x="384" y="229"/>
                </a:cubicBezTo>
                <a:cubicBezTo>
                  <a:pt x="386" y="232"/>
                  <a:pt x="385" y="233"/>
                  <a:pt x="379" y="233"/>
                </a:cubicBezTo>
                <a:cubicBezTo>
                  <a:pt x="368" y="233"/>
                  <a:pt x="353" y="244"/>
                  <a:pt x="341" y="260"/>
                </a:cubicBezTo>
                <a:cubicBezTo>
                  <a:pt x="329" y="277"/>
                  <a:pt x="327" y="285"/>
                  <a:pt x="337" y="279"/>
                </a:cubicBezTo>
                <a:cubicBezTo>
                  <a:pt x="340" y="276"/>
                  <a:pt x="344" y="271"/>
                  <a:pt x="345" y="267"/>
                </a:cubicBezTo>
                <a:cubicBezTo>
                  <a:pt x="349" y="254"/>
                  <a:pt x="369" y="243"/>
                  <a:pt x="392" y="242"/>
                </a:cubicBezTo>
                <a:cubicBezTo>
                  <a:pt x="449" y="239"/>
                  <a:pt x="469" y="239"/>
                  <a:pt x="472" y="241"/>
                </a:cubicBezTo>
                <a:cubicBezTo>
                  <a:pt x="474" y="242"/>
                  <a:pt x="482" y="242"/>
                  <a:pt x="490" y="241"/>
                </a:cubicBezTo>
                <a:cubicBezTo>
                  <a:pt x="502" y="240"/>
                  <a:pt x="504" y="241"/>
                  <a:pt x="501" y="244"/>
                </a:cubicBezTo>
                <a:cubicBezTo>
                  <a:pt x="498" y="246"/>
                  <a:pt x="496" y="249"/>
                  <a:pt x="496" y="251"/>
                </a:cubicBezTo>
                <a:cubicBezTo>
                  <a:pt x="496" y="256"/>
                  <a:pt x="504" y="254"/>
                  <a:pt x="507" y="248"/>
                </a:cubicBezTo>
                <a:cubicBezTo>
                  <a:pt x="508" y="244"/>
                  <a:pt x="514" y="242"/>
                  <a:pt x="529" y="240"/>
                </a:cubicBezTo>
                <a:cubicBezTo>
                  <a:pt x="548" y="237"/>
                  <a:pt x="550" y="237"/>
                  <a:pt x="549" y="243"/>
                </a:cubicBezTo>
                <a:cubicBezTo>
                  <a:pt x="549" y="247"/>
                  <a:pt x="547" y="250"/>
                  <a:pt x="544" y="251"/>
                </a:cubicBezTo>
                <a:cubicBezTo>
                  <a:pt x="541" y="252"/>
                  <a:pt x="528" y="257"/>
                  <a:pt x="516" y="262"/>
                </a:cubicBezTo>
                <a:cubicBezTo>
                  <a:pt x="503" y="267"/>
                  <a:pt x="487" y="272"/>
                  <a:pt x="480" y="274"/>
                </a:cubicBezTo>
                <a:cubicBezTo>
                  <a:pt x="461" y="278"/>
                  <a:pt x="442" y="290"/>
                  <a:pt x="440" y="299"/>
                </a:cubicBezTo>
                <a:cubicBezTo>
                  <a:pt x="439" y="305"/>
                  <a:pt x="437" y="305"/>
                  <a:pt x="418" y="306"/>
                </a:cubicBezTo>
                <a:cubicBezTo>
                  <a:pt x="407" y="307"/>
                  <a:pt x="398" y="307"/>
                  <a:pt x="398" y="305"/>
                </a:cubicBezTo>
                <a:cubicBezTo>
                  <a:pt x="398" y="304"/>
                  <a:pt x="400" y="301"/>
                  <a:pt x="402" y="298"/>
                </a:cubicBezTo>
                <a:cubicBezTo>
                  <a:pt x="409" y="291"/>
                  <a:pt x="401" y="292"/>
                  <a:pt x="392" y="300"/>
                </a:cubicBezTo>
                <a:cubicBezTo>
                  <a:pt x="385" y="305"/>
                  <a:pt x="381" y="306"/>
                  <a:pt x="354" y="304"/>
                </a:cubicBezTo>
                <a:cubicBezTo>
                  <a:pt x="320" y="302"/>
                  <a:pt x="304" y="305"/>
                  <a:pt x="297" y="315"/>
                </a:cubicBezTo>
                <a:cubicBezTo>
                  <a:pt x="292" y="323"/>
                  <a:pt x="292" y="323"/>
                  <a:pt x="298" y="324"/>
                </a:cubicBezTo>
                <a:cubicBezTo>
                  <a:pt x="301" y="325"/>
                  <a:pt x="307" y="326"/>
                  <a:pt x="310" y="326"/>
                </a:cubicBezTo>
                <a:cubicBezTo>
                  <a:pt x="313" y="326"/>
                  <a:pt x="318" y="327"/>
                  <a:pt x="320" y="330"/>
                </a:cubicBezTo>
                <a:cubicBezTo>
                  <a:pt x="325" y="335"/>
                  <a:pt x="367" y="335"/>
                  <a:pt x="436" y="331"/>
                </a:cubicBezTo>
                <a:cubicBezTo>
                  <a:pt x="488" y="327"/>
                  <a:pt x="488" y="327"/>
                  <a:pt x="488" y="327"/>
                </a:cubicBezTo>
                <a:cubicBezTo>
                  <a:pt x="480" y="336"/>
                  <a:pt x="480" y="336"/>
                  <a:pt x="480" y="336"/>
                </a:cubicBezTo>
                <a:cubicBezTo>
                  <a:pt x="472" y="346"/>
                  <a:pt x="470" y="346"/>
                  <a:pt x="449" y="343"/>
                </a:cubicBezTo>
                <a:cubicBezTo>
                  <a:pt x="439" y="341"/>
                  <a:pt x="433" y="341"/>
                  <a:pt x="431" y="344"/>
                </a:cubicBezTo>
                <a:cubicBezTo>
                  <a:pt x="430" y="346"/>
                  <a:pt x="431" y="347"/>
                  <a:pt x="436" y="347"/>
                </a:cubicBezTo>
                <a:cubicBezTo>
                  <a:pt x="441" y="347"/>
                  <a:pt x="443" y="348"/>
                  <a:pt x="442" y="350"/>
                </a:cubicBezTo>
                <a:cubicBezTo>
                  <a:pt x="441" y="352"/>
                  <a:pt x="437" y="354"/>
                  <a:pt x="432" y="354"/>
                </a:cubicBezTo>
                <a:cubicBezTo>
                  <a:pt x="427" y="354"/>
                  <a:pt x="393" y="356"/>
                  <a:pt x="355" y="359"/>
                </a:cubicBezTo>
                <a:cubicBezTo>
                  <a:pt x="301" y="363"/>
                  <a:pt x="283" y="365"/>
                  <a:pt x="270" y="371"/>
                </a:cubicBezTo>
                <a:cubicBezTo>
                  <a:pt x="247" y="380"/>
                  <a:pt x="205" y="401"/>
                  <a:pt x="206" y="402"/>
                </a:cubicBezTo>
                <a:cubicBezTo>
                  <a:pt x="207" y="403"/>
                  <a:pt x="221" y="398"/>
                  <a:pt x="237" y="390"/>
                </a:cubicBezTo>
                <a:cubicBezTo>
                  <a:pt x="274" y="373"/>
                  <a:pt x="286" y="370"/>
                  <a:pt x="286" y="378"/>
                </a:cubicBezTo>
                <a:cubicBezTo>
                  <a:pt x="286" y="381"/>
                  <a:pt x="288" y="382"/>
                  <a:pt x="293" y="380"/>
                </a:cubicBezTo>
                <a:cubicBezTo>
                  <a:pt x="308" y="373"/>
                  <a:pt x="348" y="370"/>
                  <a:pt x="377" y="372"/>
                </a:cubicBezTo>
                <a:cubicBezTo>
                  <a:pt x="394" y="374"/>
                  <a:pt x="409" y="374"/>
                  <a:pt x="411" y="373"/>
                </a:cubicBezTo>
                <a:cubicBezTo>
                  <a:pt x="412" y="373"/>
                  <a:pt x="417" y="373"/>
                  <a:pt x="420" y="374"/>
                </a:cubicBezTo>
                <a:cubicBezTo>
                  <a:pt x="426" y="377"/>
                  <a:pt x="423" y="378"/>
                  <a:pt x="405" y="383"/>
                </a:cubicBezTo>
                <a:cubicBezTo>
                  <a:pt x="387" y="387"/>
                  <a:pt x="374" y="388"/>
                  <a:pt x="338" y="386"/>
                </a:cubicBezTo>
                <a:cubicBezTo>
                  <a:pt x="282" y="384"/>
                  <a:pt x="259" y="388"/>
                  <a:pt x="213" y="410"/>
                </a:cubicBezTo>
                <a:cubicBezTo>
                  <a:pt x="179" y="427"/>
                  <a:pt x="166" y="436"/>
                  <a:pt x="166" y="445"/>
                </a:cubicBezTo>
                <a:cubicBezTo>
                  <a:pt x="167" y="450"/>
                  <a:pt x="168" y="450"/>
                  <a:pt x="176" y="445"/>
                </a:cubicBezTo>
                <a:cubicBezTo>
                  <a:pt x="184" y="440"/>
                  <a:pt x="185" y="440"/>
                  <a:pt x="184" y="444"/>
                </a:cubicBezTo>
                <a:cubicBezTo>
                  <a:pt x="182" y="451"/>
                  <a:pt x="184" y="451"/>
                  <a:pt x="197" y="442"/>
                </a:cubicBezTo>
                <a:cubicBezTo>
                  <a:pt x="203" y="437"/>
                  <a:pt x="209" y="435"/>
                  <a:pt x="212" y="436"/>
                </a:cubicBezTo>
                <a:cubicBezTo>
                  <a:pt x="215" y="437"/>
                  <a:pt x="223" y="436"/>
                  <a:pt x="230" y="433"/>
                </a:cubicBezTo>
                <a:cubicBezTo>
                  <a:pt x="238" y="431"/>
                  <a:pt x="244" y="430"/>
                  <a:pt x="245" y="431"/>
                </a:cubicBezTo>
                <a:cubicBezTo>
                  <a:pt x="246" y="432"/>
                  <a:pt x="220" y="444"/>
                  <a:pt x="212" y="446"/>
                </a:cubicBezTo>
                <a:cubicBezTo>
                  <a:pt x="204" y="448"/>
                  <a:pt x="197" y="452"/>
                  <a:pt x="197" y="456"/>
                </a:cubicBezTo>
                <a:cubicBezTo>
                  <a:pt x="197" y="457"/>
                  <a:pt x="195" y="460"/>
                  <a:pt x="192" y="461"/>
                </a:cubicBezTo>
                <a:cubicBezTo>
                  <a:pt x="189" y="462"/>
                  <a:pt x="187" y="465"/>
                  <a:pt x="188" y="467"/>
                </a:cubicBezTo>
                <a:cubicBezTo>
                  <a:pt x="190" y="471"/>
                  <a:pt x="171" y="491"/>
                  <a:pt x="166" y="492"/>
                </a:cubicBezTo>
                <a:cubicBezTo>
                  <a:pt x="164" y="492"/>
                  <a:pt x="164" y="493"/>
                  <a:pt x="165" y="495"/>
                </a:cubicBezTo>
                <a:cubicBezTo>
                  <a:pt x="167" y="499"/>
                  <a:pt x="180" y="495"/>
                  <a:pt x="182" y="490"/>
                </a:cubicBezTo>
                <a:cubicBezTo>
                  <a:pt x="183" y="489"/>
                  <a:pt x="190" y="483"/>
                  <a:pt x="198" y="478"/>
                </a:cubicBezTo>
                <a:cubicBezTo>
                  <a:pt x="213" y="469"/>
                  <a:pt x="213" y="469"/>
                  <a:pt x="213" y="469"/>
                </a:cubicBezTo>
                <a:cubicBezTo>
                  <a:pt x="202" y="471"/>
                  <a:pt x="202" y="471"/>
                  <a:pt x="202" y="471"/>
                </a:cubicBezTo>
                <a:cubicBezTo>
                  <a:pt x="191" y="473"/>
                  <a:pt x="191" y="473"/>
                  <a:pt x="198" y="468"/>
                </a:cubicBezTo>
                <a:cubicBezTo>
                  <a:pt x="207" y="460"/>
                  <a:pt x="214" y="460"/>
                  <a:pt x="214" y="467"/>
                </a:cubicBezTo>
                <a:cubicBezTo>
                  <a:pt x="214" y="472"/>
                  <a:pt x="215" y="472"/>
                  <a:pt x="218" y="469"/>
                </a:cubicBezTo>
                <a:cubicBezTo>
                  <a:pt x="222" y="463"/>
                  <a:pt x="224" y="463"/>
                  <a:pt x="226" y="472"/>
                </a:cubicBezTo>
                <a:cubicBezTo>
                  <a:pt x="228" y="478"/>
                  <a:pt x="229" y="479"/>
                  <a:pt x="231" y="475"/>
                </a:cubicBezTo>
                <a:cubicBezTo>
                  <a:pt x="235" y="470"/>
                  <a:pt x="262" y="468"/>
                  <a:pt x="265" y="472"/>
                </a:cubicBezTo>
                <a:cubicBezTo>
                  <a:pt x="266" y="474"/>
                  <a:pt x="264" y="477"/>
                  <a:pt x="261" y="478"/>
                </a:cubicBezTo>
                <a:cubicBezTo>
                  <a:pt x="252" y="482"/>
                  <a:pt x="205" y="514"/>
                  <a:pt x="206" y="515"/>
                </a:cubicBezTo>
                <a:cubicBezTo>
                  <a:pt x="207" y="516"/>
                  <a:pt x="214" y="513"/>
                  <a:pt x="222" y="509"/>
                </a:cubicBezTo>
                <a:cubicBezTo>
                  <a:pt x="240" y="500"/>
                  <a:pt x="245" y="500"/>
                  <a:pt x="247" y="506"/>
                </a:cubicBezTo>
                <a:cubicBezTo>
                  <a:pt x="251" y="516"/>
                  <a:pt x="224" y="526"/>
                  <a:pt x="187" y="528"/>
                </a:cubicBezTo>
                <a:cubicBezTo>
                  <a:pt x="152" y="530"/>
                  <a:pt x="138" y="539"/>
                  <a:pt x="96" y="586"/>
                </a:cubicBezTo>
                <a:cubicBezTo>
                  <a:pt x="81" y="602"/>
                  <a:pt x="61" y="616"/>
                  <a:pt x="20" y="639"/>
                </a:cubicBezTo>
                <a:cubicBezTo>
                  <a:pt x="10" y="645"/>
                  <a:pt x="1" y="651"/>
                  <a:pt x="1" y="653"/>
                </a:cubicBezTo>
                <a:cubicBezTo>
                  <a:pt x="0" y="655"/>
                  <a:pt x="2" y="670"/>
                  <a:pt x="4" y="686"/>
                </a:cubicBezTo>
                <a:cubicBezTo>
                  <a:pt x="7" y="708"/>
                  <a:pt x="7" y="720"/>
                  <a:pt x="4" y="738"/>
                </a:cubicBezTo>
                <a:cubicBezTo>
                  <a:pt x="1" y="761"/>
                  <a:pt x="1" y="762"/>
                  <a:pt x="11" y="801"/>
                </a:cubicBezTo>
                <a:cubicBezTo>
                  <a:pt x="12" y="806"/>
                  <a:pt x="11" y="812"/>
                  <a:pt x="9" y="815"/>
                </a:cubicBezTo>
                <a:cubicBezTo>
                  <a:pt x="5" y="821"/>
                  <a:pt x="5" y="823"/>
                  <a:pt x="10" y="835"/>
                </a:cubicBezTo>
                <a:cubicBezTo>
                  <a:pt x="14" y="846"/>
                  <a:pt x="17" y="850"/>
                  <a:pt x="27" y="854"/>
                </a:cubicBezTo>
                <a:cubicBezTo>
                  <a:pt x="40" y="860"/>
                  <a:pt x="40" y="860"/>
                  <a:pt x="45" y="853"/>
                </a:cubicBezTo>
                <a:cubicBezTo>
                  <a:pt x="49" y="849"/>
                  <a:pt x="56" y="843"/>
                  <a:pt x="62" y="841"/>
                </a:cubicBezTo>
                <a:cubicBezTo>
                  <a:pt x="68" y="838"/>
                  <a:pt x="78" y="833"/>
                  <a:pt x="84" y="828"/>
                </a:cubicBezTo>
                <a:cubicBezTo>
                  <a:pt x="92" y="823"/>
                  <a:pt x="104" y="820"/>
                  <a:pt x="118" y="818"/>
                </a:cubicBezTo>
                <a:cubicBezTo>
                  <a:pt x="139" y="815"/>
                  <a:pt x="139" y="815"/>
                  <a:pt x="139" y="815"/>
                </a:cubicBezTo>
                <a:cubicBezTo>
                  <a:pt x="135" y="822"/>
                  <a:pt x="135" y="822"/>
                  <a:pt x="135" y="822"/>
                </a:cubicBezTo>
                <a:cubicBezTo>
                  <a:pt x="129" y="830"/>
                  <a:pt x="85" y="849"/>
                  <a:pt x="62" y="853"/>
                </a:cubicBezTo>
                <a:cubicBezTo>
                  <a:pt x="52" y="855"/>
                  <a:pt x="48" y="857"/>
                  <a:pt x="48" y="860"/>
                </a:cubicBezTo>
                <a:cubicBezTo>
                  <a:pt x="49" y="862"/>
                  <a:pt x="54" y="863"/>
                  <a:pt x="60" y="862"/>
                </a:cubicBezTo>
                <a:cubicBezTo>
                  <a:pt x="68" y="861"/>
                  <a:pt x="70" y="861"/>
                  <a:pt x="69" y="867"/>
                </a:cubicBezTo>
                <a:cubicBezTo>
                  <a:pt x="69" y="872"/>
                  <a:pt x="71" y="873"/>
                  <a:pt x="82" y="871"/>
                </a:cubicBezTo>
                <a:cubicBezTo>
                  <a:pt x="94" y="869"/>
                  <a:pt x="95" y="870"/>
                  <a:pt x="94" y="876"/>
                </a:cubicBezTo>
                <a:cubicBezTo>
                  <a:pt x="93" y="882"/>
                  <a:pt x="93" y="883"/>
                  <a:pt x="97" y="881"/>
                </a:cubicBezTo>
                <a:cubicBezTo>
                  <a:pt x="99" y="880"/>
                  <a:pt x="109" y="881"/>
                  <a:pt x="119" y="883"/>
                </a:cubicBezTo>
                <a:cubicBezTo>
                  <a:pt x="130" y="885"/>
                  <a:pt x="140" y="886"/>
                  <a:pt x="141" y="885"/>
                </a:cubicBezTo>
                <a:cubicBezTo>
                  <a:pt x="143" y="885"/>
                  <a:pt x="145" y="886"/>
                  <a:pt x="145" y="889"/>
                </a:cubicBezTo>
                <a:cubicBezTo>
                  <a:pt x="145" y="892"/>
                  <a:pt x="146" y="892"/>
                  <a:pt x="147" y="889"/>
                </a:cubicBezTo>
                <a:cubicBezTo>
                  <a:pt x="151" y="881"/>
                  <a:pt x="169" y="873"/>
                  <a:pt x="179" y="874"/>
                </a:cubicBezTo>
                <a:cubicBezTo>
                  <a:pt x="190" y="876"/>
                  <a:pt x="191" y="882"/>
                  <a:pt x="182" y="898"/>
                </a:cubicBezTo>
                <a:cubicBezTo>
                  <a:pt x="177" y="908"/>
                  <a:pt x="174" y="910"/>
                  <a:pt x="166" y="911"/>
                </a:cubicBezTo>
                <a:cubicBezTo>
                  <a:pt x="160" y="911"/>
                  <a:pt x="149" y="915"/>
                  <a:pt x="141" y="919"/>
                </a:cubicBezTo>
                <a:cubicBezTo>
                  <a:pt x="133" y="923"/>
                  <a:pt x="122" y="929"/>
                  <a:pt x="117" y="931"/>
                </a:cubicBezTo>
                <a:cubicBezTo>
                  <a:pt x="106" y="936"/>
                  <a:pt x="97" y="945"/>
                  <a:pt x="104" y="945"/>
                </a:cubicBezTo>
                <a:cubicBezTo>
                  <a:pt x="106" y="945"/>
                  <a:pt x="115" y="943"/>
                  <a:pt x="124" y="941"/>
                </a:cubicBezTo>
                <a:cubicBezTo>
                  <a:pt x="140" y="937"/>
                  <a:pt x="164" y="937"/>
                  <a:pt x="164" y="942"/>
                </a:cubicBezTo>
                <a:cubicBezTo>
                  <a:pt x="164" y="943"/>
                  <a:pt x="159" y="947"/>
                  <a:pt x="154" y="951"/>
                </a:cubicBezTo>
                <a:cubicBezTo>
                  <a:pt x="143" y="957"/>
                  <a:pt x="140" y="966"/>
                  <a:pt x="148" y="969"/>
                </a:cubicBezTo>
                <a:cubicBezTo>
                  <a:pt x="150" y="970"/>
                  <a:pt x="152" y="974"/>
                  <a:pt x="152" y="979"/>
                </a:cubicBezTo>
                <a:cubicBezTo>
                  <a:pt x="153" y="993"/>
                  <a:pt x="159" y="995"/>
                  <a:pt x="180" y="987"/>
                </a:cubicBezTo>
                <a:cubicBezTo>
                  <a:pt x="191" y="983"/>
                  <a:pt x="202" y="981"/>
                  <a:pt x="207" y="983"/>
                </a:cubicBezTo>
                <a:cubicBezTo>
                  <a:pt x="213" y="985"/>
                  <a:pt x="213" y="985"/>
                  <a:pt x="199" y="990"/>
                </a:cubicBezTo>
                <a:cubicBezTo>
                  <a:pt x="162" y="1003"/>
                  <a:pt x="140" y="1018"/>
                  <a:pt x="152" y="1022"/>
                </a:cubicBezTo>
                <a:cubicBezTo>
                  <a:pt x="154" y="1023"/>
                  <a:pt x="167" y="1018"/>
                  <a:pt x="181" y="1011"/>
                </a:cubicBezTo>
                <a:cubicBezTo>
                  <a:pt x="195" y="1004"/>
                  <a:pt x="209" y="998"/>
                  <a:pt x="212" y="998"/>
                </a:cubicBezTo>
                <a:cubicBezTo>
                  <a:pt x="216" y="998"/>
                  <a:pt x="223" y="1002"/>
                  <a:pt x="229" y="1009"/>
                </a:cubicBezTo>
                <a:cubicBezTo>
                  <a:pt x="240" y="1021"/>
                  <a:pt x="240" y="1022"/>
                  <a:pt x="222" y="1034"/>
                </a:cubicBezTo>
                <a:cubicBezTo>
                  <a:pt x="216" y="1039"/>
                  <a:pt x="208" y="1046"/>
                  <a:pt x="204" y="1052"/>
                </a:cubicBezTo>
                <a:cubicBezTo>
                  <a:pt x="197" y="1061"/>
                  <a:pt x="197" y="1062"/>
                  <a:pt x="202" y="1066"/>
                </a:cubicBezTo>
                <a:cubicBezTo>
                  <a:pt x="205" y="1068"/>
                  <a:pt x="211" y="1070"/>
                  <a:pt x="216" y="1070"/>
                </a:cubicBezTo>
                <a:cubicBezTo>
                  <a:pt x="224" y="1070"/>
                  <a:pt x="224" y="1070"/>
                  <a:pt x="219" y="1075"/>
                </a:cubicBezTo>
                <a:cubicBezTo>
                  <a:pt x="216" y="1078"/>
                  <a:pt x="211" y="1082"/>
                  <a:pt x="209" y="1085"/>
                </a:cubicBezTo>
                <a:cubicBezTo>
                  <a:pt x="204" y="1089"/>
                  <a:pt x="204" y="1090"/>
                  <a:pt x="210" y="1097"/>
                </a:cubicBezTo>
                <a:cubicBezTo>
                  <a:pt x="214" y="1103"/>
                  <a:pt x="217" y="1104"/>
                  <a:pt x="229" y="1101"/>
                </a:cubicBezTo>
                <a:cubicBezTo>
                  <a:pt x="241" y="1099"/>
                  <a:pt x="243" y="1099"/>
                  <a:pt x="243" y="1104"/>
                </a:cubicBezTo>
                <a:cubicBezTo>
                  <a:pt x="244" y="1108"/>
                  <a:pt x="241" y="1110"/>
                  <a:pt x="235" y="1110"/>
                </a:cubicBezTo>
                <a:cubicBezTo>
                  <a:pt x="224" y="1111"/>
                  <a:pt x="176" y="1129"/>
                  <a:pt x="164" y="1136"/>
                </a:cubicBezTo>
                <a:cubicBezTo>
                  <a:pt x="155" y="1142"/>
                  <a:pt x="153" y="1150"/>
                  <a:pt x="158" y="1153"/>
                </a:cubicBezTo>
                <a:cubicBezTo>
                  <a:pt x="159" y="1154"/>
                  <a:pt x="166" y="1151"/>
                  <a:pt x="173" y="1146"/>
                </a:cubicBezTo>
                <a:cubicBezTo>
                  <a:pt x="180" y="1141"/>
                  <a:pt x="190" y="1136"/>
                  <a:pt x="195" y="1134"/>
                </a:cubicBezTo>
                <a:cubicBezTo>
                  <a:pt x="201" y="1133"/>
                  <a:pt x="211" y="1129"/>
                  <a:pt x="218" y="1126"/>
                </a:cubicBezTo>
                <a:cubicBezTo>
                  <a:pt x="238" y="1118"/>
                  <a:pt x="257" y="1118"/>
                  <a:pt x="263" y="1126"/>
                </a:cubicBezTo>
                <a:cubicBezTo>
                  <a:pt x="267" y="1131"/>
                  <a:pt x="272" y="1132"/>
                  <a:pt x="282" y="1132"/>
                </a:cubicBezTo>
                <a:cubicBezTo>
                  <a:pt x="289" y="1132"/>
                  <a:pt x="301" y="1132"/>
                  <a:pt x="308" y="1133"/>
                </a:cubicBezTo>
                <a:cubicBezTo>
                  <a:pt x="318" y="1135"/>
                  <a:pt x="319" y="1136"/>
                  <a:pt x="314" y="1138"/>
                </a:cubicBezTo>
                <a:cubicBezTo>
                  <a:pt x="311" y="1140"/>
                  <a:pt x="302" y="1140"/>
                  <a:pt x="293" y="1140"/>
                </a:cubicBezTo>
                <a:cubicBezTo>
                  <a:pt x="278" y="1138"/>
                  <a:pt x="237" y="1147"/>
                  <a:pt x="238" y="1152"/>
                </a:cubicBezTo>
                <a:cubicBezTo>
                  <a:pt x="238" y="1153"/>
                  <a:pt x="245" y="1153"/>
                  <a:pt x="255" y="1151"/>
                </a:cubicBezTo>
                <a:cubicBezTo>
                  <a:pt x="264" y="1149"/>
                  <a:pt x="277" y="1148"/>
                  <a:pt x="283" y="1148"/>
                </a:cubicBezTo>
                <a:cubicBezTo>
                  <a:pt x="342" y="1148"/>
                  <a:pt x="354" y="1147"/>
                  <a:pt x="341" y="1146"/>
                </a:cubicBezTo>
                <a:cubicBezTo>
                  <a:pt x="332" y="1145"/>
                  <a:pt x="324" y="1144"/>
                  <a:pt x="323" y="1142"/>
                </a:cubicBezTo>
                <a:cubicBezTo>
                  <a:pt x="320" y="1138"/>
                  <a:pt x="341" y="1139"/>
                  <a:pt x="357" y="1143"/>
                </a:cubicBezTo>
                <a:cubicBezTo>
                  <a:pt x="366" y="1145"/>
                  <a:pt x="378" y="1148"/>
                  <a:pt x="384" y="1148"/>
                </a:cubicBezTo>
                <a:cubicBezTo>
                  <a:pt x="390" y="1149"/>
                  <a:pt x="397" y="1150"/>
                  <a:pt x="400" y="1151"/>
                </a:cubicBezTo>
                <a:cubicBezTo>
                  <a:pt x="404" y="1152"/>
                  <a:pt x="407" y="1152"/>
                  <a:pt x="407" y="1152"/>
                </a:cubicBezTo>
                <a:cubicBezTo>
                  <a:pt x="408" y="1152"/>
                  <a:pt x="407" y="1154"/>
                  <a:pt x="405" y="1156"/>
                </a:cubicBezTo>
                <a:cubicBezTo>
                  <a:pt x="403" y="1158"/>
                  <a:pt x="399" y="1159"/>
                  <a:pt x="396" y="1158"/>
                </a:cubicBezTo>
                <a:cubicBezTo>
                  <a:pt x="393" y="1157"/>
                  <a:pt x="389" y="1156"/>
                  <a:pt x="386" y="1155"/>
                </a:cubicBezTo>
                <a:cubicBezTo>
                  <a:pt x="383" y="1154"/>
                  <a:pt x="380" y="1155"/>
                  <a:pt x="380" y="1157"/>
                </a:cubicBezTo>
                <a:cubicBezTo>
                  <a:pt x="380" y="1159"/>
                  <a:pt x="384" y="1161"/>
                  <a:pt x="389" y="1160"/>
                </a:cubicBezTo>
                <a:cubicBezTo>
                  <a:pt x="399" y="1160"/>
                  <a:pt x="399" y="1165"/>
                  <a:pt x="389" y="1172"/>
                </a:cubicBezTo>
                <a:cubicBezTo>
                  <a:pt x="380" y="1179"/>
                  <a:pt x="381" y="1185"/>
                  <a:pt x="391" y="1184"/>
                </a:cubicBezTo>
                <a:cubicBezTo>
                  <a:pt x="396" y="1184"/>
                  <a:pt x="398" y="1186"/>
                  <a:pt x="398" y="1190"/>
                </a:cubicBezTo>
                <a:cubicBezTo>
                  <a:pt x="399" y="1194"/>
                  <a:pt x="399" y="1195"/>
                  <a:pt x="401" y="1192"/>
                </a:cubicBezTo>
                <a:cubicBezTo>
                  <a:pt x="402" y="1188"/>
                  <a:pt x="413" y="1187"/>
                  <a:pt x="440" y="1188"/>
                </a:cubicBezTo>
                <a:cubicBezTo>
                  <a:pt x="442" y="1188"/>
                  <a:pt x="441" y="1191"/>
                  <a:pt x="440" y="1194"/>
                </a:cubicBezTo>
                <a:cubicBezTo>
                  <a:pt x="435" y="1202"/>
                  <a:pt x="439" y="1204"/>
                  <a:pt x="452" y="1199"/>
                </a:cubicBezTo>
                <a:cubicBezTo>
                  <a:pt x="465" y="1195"/>
                  <a:pt x="487" y="1195"/>
                  <a:pt x="489" y="1200"/>
                </a:cubicBezTo>
                <a:cubicBezTo>
                  <a:pt x="489" y="1202"/>
                  <a:pt x="491" y="1202"/>
                  <a:pt x="492" y="1201"/>
                </a:cubicBezTo>
                <a:cubicBezTo>
                  <a:pt x="493" y="1200"/>
                  <a:pt x="502" y="1204"/>
                  <a:pt x="512" y="1209"/>
                </a:cubicBezTo>
                <a:cubicBezTo>
                  <a:pt x="528" y="1217"/>
                  <a:pt x="529" y="1218"/>
                  <a:pt x="522" y="1219"/>
                </a:cubicBezTo>
                <a:cubicBezTo>
                  <a:pt x="490" y="1222"/>
                  <a:pt x="456" y="1219"/>
                  <a:pt x="437" y="1211"/>
                </a:cubicBezTo>
                <a:cubicBezTo>
                  <a:pt x="433" y="1209"/>
                  <a:pt x="432" y="1210"/>
                  <a:pt x="433" y="1212"/>
                </a:cubicBezTo>
                <a:cubicBezTo>
                  <a:pt x="435" y="1216"/>
                  <a:pt x="405" y="1226"/>
                  <a:pt x="399" y="1223"/>
                </a:cubicBezTo>
                <a:cubicBezTo>
                  <a:pt x="394" y="1221"/>
                  <a:pt x="379" y="1232"/>
                  <a:pt x="379" y="1237"/>
                </a:cubicBezTo>
                <a:cubicBezTo>
                  <a:pt x="379" y="1239"/>
                  <a:pt x="382" y="1240"/>
                  <a:pt x="386" y="1238"/>
                </a:cubicBezTo>
                <a:cubicBezTo>
                  <a:pt x="399" y="1233"/>
                  <a:pt x="426" y="1231"/>
                  <a:pt x="430" y="1234"/>
                </a:cubicBezTo>
                <a:cubicBezTo>
                  <a:pt x="432" y="1236"/>
                  <a:pt x="434" y="1236"/>
                  <a:pt x="435" y="1234"/>
                </a:cubicBezTo>
                <a:cubicBezTo>
                  <a:pt x="438" y="1225"/>
                  <a:pt x="483" y="1230"/>
                  <a:pt x="515" y="1243"/>
                </a:cubicBezTo>
                <a:cubicBezTo>
                  <a:pt x="524" y="1247"/>
                  <a:pt x="546" y="1254"/>
                  <a:pt x="565" y="1260"/>
                </a:cubicBezTo>
                <a:cubicBezTo>
                  <a:pt x="609" y="1273"/>
                  <a:pt x="638" y="1282"/>
                  <a:pt x="647" y="1284"/>
                </a:cubicBezTo>
                <a:cubicBezTo>
                  <a:pt x="654" y="1287"/>
                  <a:pt x="654" y="1287"/>
                  <a:pt x="641" y="1293"/>
                </a:cubicBezTo>
                <a:cubicBezTo>
                  <a:pt x="638" y="1294"/>
                  <a:pt x="636" y="1296"/>
                  <a:pt x="637" y="1297"/>
                </a:cubicBezTo>
                <a:cubicBezTo>
                  <a:pt x="638" y="1298"/>
                  <a:pt x="643" y="1296"/>
                  <a:pt x="649" y="1293"/>
                </a:cubicBezTo>
                <a:cubicBezTo>
                  <a:pt x="660" y="1287"/>
                  <a:pt x="660" y="1287"/>
                  <a:pt x="660" y="1287"/>
                </a:cubicBezTo>
                <a:cubicBezTo>
                  <a:pt x="719" y="1308"/>
                  <a:pt x="719" y="1308"/>
                  <a:pt x="719" y="1308"/>
                </a:cubicBezTo>
                <a:cubicBezTo>
                  <a:pt x="752" y="1320"/>
                  <a:pt x="787" y="1333"/>
                  <a:pt x="796" y="1336"/>
                </a:cubicBezTo>
                <a:cubicBezTo>
                  <a:pt x="805" y="1339"/>
                  <a:pt x="824" y="1345"/>
                  <a:pt x="838" y="1350"/>
                </a:cubicBezTo>
                <a:cubicBezTo>
                  <a:pt x="852" y="1355"/>
                  <a:pt x="865" y="1359"/>
                  <a:pt x="867" y="1359"/>
                </a:cubicBezTo>
                <a:cubicBezTo>
                  <a:pt x="870" y="1359"/>
                  <a:pt x="873" y="1361"/>
                  <a:pt x="874" y="1363"/>
                </a:cubicBezTo>
                <a:cubicBezTo>
                  <a:pt x="876" y="1366"/>
                  <a:pt x="882" y="1368"/>
                  <a:pt x="888" y="1369"/>
                </a:cubicBezTo>
                <a:cubicBezTo>
                  <a:pt x="894" y="1370"/>
                  <a:pt x="908" y="1372"/>
                  <a:pt x="918" y="1373"/>
                </a:cubicBezTo>
                <a:cubicBezTo>
                  <a:pt x="929" y="1375"/>
                  <a:pt x="941" y="1376"/>
                  <a:pt x="946" y="1377"/>
                </a:cubicBezTo>
                <a:cubicBezTo>
                  <a:pt x="953" y="1378"/>
                  <a:pt x="953" y="1378"/>
                  <a:pt x="948" y="1375"/>
                </a:cubicBezTo>
                <a:cubicBezTo>
                  <a:pt x="944" y="1374"/>
                  <a:pt x="933" y="1371"/>
                  <a:pt x="923" y="1369"/>
                </a:cubicBezTo>
                <a:cubicBezTo>
                  <a:pt x="913" y="1368"/>
                  <a:pt x="901" y="1366"/>
                  <a:pt x="897" y="1365"/>
                </a:cubicBezTo>
                <a:cubicBezTo>
                  <a:pt x="891" y="1363"/>
                  <a:pt x="891" y="1363"/>
                  <a:pt x="900" y="1360"/>
                </a:cubicBezTo>
                <a:cubicBezTo>
                  <a:pt x="909" y="1357"/>
                  <a:pt x="909" y="1357"/>
                  <a:pt x="901" y="1357"/>
                </a:cubicBezTo>
                <a:cubicBezTo>
                  <a:pt x="896" y="1357"/>
                  <a:pt x="890" y="1355"/>
                  <a:pt x="887" y="1352"/>
                </a:cubicBezTo>
                <a:cubicBezTo>
                  <a:pt x="882" y="1348"/>
                  <a:pt x="883" y="1347"/>
                  <a:pt x="904" y="1347"/>
                </a:cubicBezTo>
                <a:cubicBezTo>
                  <a:pt x="916" y="1347"/>
                  <a:pt x="926" y="1348"/>
                  <a:pt x="927" y="1349"/>
                </a:cubicBezTo>
                <a:cubicBezTo>
                  <a:pt x="927" y="1353"/>
                  <a:pt x="941" y="1354"/>
                  <a:pt x="948" y="1351"/>
                </a:cubicBezTo>
                <a:cubicBezTo>
                  <a:pt x="953" y="1349"/>
                  <a:pt x="950" y="1348"/>
                  <a:pt x="931" y="1343"/>
                </a:cubicBezTo>
                <a:cubicBezTo>
                  <a:pt x="919" y="1341"/>
                  <a:pt x="907" y="1337"/>
                  <a:pt x="905" y="1336"/>
                </a:cubicBezTo>
                <a:cubicBezTo>
                  <a:pt x="902" y="1332"/>
                  <a:pt x="920" y="1331"/>
                  <a:pt x="930" y="1335"/>
                </a:cubicBezTo>
                <a:cubicBezTo>
                  <a:pt x="935" y="1336"/>
                  <a:pt x="942" y="1338"/>
                  <a:pt x="947" y="1339"/>
                </a:cubicBezTo>
                <a:cubicBezTo>
                  <a:pt x="953" y="1340"/>
                  <a:pt x="954" y="1340"/>
                  <a:pt x="951" y="1337"/>
                </a:cubicBezTo>
                <a:cubicBezTo>
                  <a:pt x="947" y="1334"/>
                  <a:pt x="948" y="1334"/>
                  <a:pt x="956" y="1335"/>
                </a:cubicBezTo>
                <a:cubicBezTo>
                  <a:pt x="961" y="1336"/>
                  <a:pt x="977" y="1337"/>
                  <a:pt x="993" y="1337"/>
                </a:cubicBezTo>
                <a:cubicBezTo>
                  <a:pt x="1010" y="1338"/>
                  <a:pt x="1018" y="1339"/>
                  <a:pt x="1015" y="1341"/>
                </a:cubicBezTo>
                <a:cubicBezTo>
                  <a:pt x="1011" y="1343"/>
                  <a:pt x="1012" y="1344"/>
                  <a:pt x="1021" y="1344"/>
                </a:cubicBezTo>
                <a:cubicBezTo>
                  <a:pt x="1045" y="1345"/>
                  <a:pt x="1084" y="1342"/>
                  <a:pt x="1085" y="1340"/>
                </a:cubicBezTo>
                <a:cubicBezTo>
                  <a:pt x="1086" y="1338"/>
                  <a:pt x="1093" y="1338"/>
                  <a:pt x="1102" y="1339"/>
                </a:cubicBezTo>
                <a:cubicBezTo>
                  <a:pt x="1117" y="1340"/>
                  <a:pt x="1117" y="1340"/>
                  <a:pt x="1113" y="1345"/>
                </a:cubicBezTo>
                <a:cubicBezTo>
                  <a:pt x="1104" y="1353"/>
                  <a:pt x="1106" y="1360"/>
                  <a:pt x="1118" y="1359"/>
                </a:cubicBezTo>
                <a:cubicBezTo>
                  <a:pt x="1128" y="1358"/>
                  <a:pt x="1128" y="1358"/>
                  <a:pt x="1121" y="1355"/>
                </a:cubicBezTo>
                <a:cubicBezTo>
                  <a:pt x="1114" y="1352"/>
                  <a:pt x="1114" y="1352"/>
                  <a:pt x="1114" y="1352"/>
                </a:cubicBezTo>
                <a:cubicBezTo>
                  <a:pt x="1121" y="1349"/>
                  <a:pt x="1121" y="1349"/>
                  <a:pt x="1121" y="1349"/>
                </a:cubicBezTo>
                <a:cubicBezTo>
                  <a:pt x="1130" y="1345"/>
                  <a:pt x="1143" y="1344"/>
                  <a:pt x="1143" y="1347"/>
                </a:cubicBezTo>
                <a:cubicBezTo>
                  <a:pt x="1143" y="1349"/>
                  <a:pt x="1146" y="1350"/>
                  <a:pt x="1149" y="1350"/>
                </a:cubicBezTo>
                <a:cubicBezTo>
                  <a:pt x="1152" y="1350"/>
                  <a:pt x="1161" y="1352"/>
                  <a:pt x="1167" y="1354"/>
                </a:cubicBezTo>
                <a:cubicBezTo>
                  <a:pt x="1175" y="1357"/>
                  <a:pt x="1180" y="1358"/>
                  <a:pt x="1180" y="1355"/>
                </a:cubicBezTo>
                <a:cubicBezTo>
                  <a:pt x="1181" y="1353"/>
                  <a:pt x="1186" y="1352"/>
                  <a:pt x="1190" y="1353"/>
                </a:cubicBezTo>
                <a:cubicBezTo>
                  <a:pt x="1194" y="1354"/>
                  <a:pt x="1199" y="1353"/>
                  <a:pt x="1199" y="1351"/>
                </a:cubicBezTo>
                <a:cubicBezTo>
                  <a:pt x="1200" y="1349"/>
                  <a:pt x="1198" y="1348"/>
                  <a:pt x="1194" y="1348"/>
                </a:cubicBezTo>
                <a:cubicBezTo>
                  <a:pt x="1169" y="1348"/>
                  <a:pt x="1145" y="1345"/>
                  <a:pt x="1145" y="1340"/>
                </a:cubicBezTo>
                <a:cubicBezTo>
                  <a:pt x="1145" y="1338"/>
                  <a:pt x="1147" y="1338"/>
                  <a:pt x="1150" y="1339"/>
                </a:cubicBezTo>
                <a:cubicBezTo>
                  <a:pt x="1153" y="1340"/>
                  <a:pt x="1171" y="1340"/>
                  <a:pt x="1190" y="1339"/>
                </a:cubicBezTo>
                <a:cubicBezTo>
                  <a:pt x="1223" y="1337"/>
                  <a:pt x="1236" y="1338"/>
                  <a:pt x="1274" y="1345"/>
                </a:cubicBezTo>
                <a:cubicBezTo>
                  <a:pt x="1291" y="1348"/>
                  <a:pt x="1296" y="1345"/>
                  <a:pt x="1280" y="1341"/>
                </a:cubicBezTo>
                <a:cubicBezTo>
                  <a:pt x="1264" y="1336"/>
                  <a:pt x="1262" y="1331"/>
                  <a:pt x="1277" y="1330"/>
                </a:cubicBezTo>
                <a:cubicBezTo>
                  <a:pt x="1285" y="1330"/>
                  <a:pt x="1287" y="1331"/>
                  <a:pt x="1284" y="1333"/>
                </a:cubicBezTo>
                <a:cubicBezTo>
                  <a:pt x="1278" y="1339"/>
                  <a:pt x="1287" y="1340"/>
                  <a:pt x="1313" y="1338"/>
                </a:cubicBezTo>
                <a:cubicBezTo>
                  <a:pt x="1329" y="1336"/>
                  <a:pt x="1342" y="1337"/>
                  <a:pt x="1349" y="1339"/>
                </a:cubicBezTo>
                <a:cubicBezTo>
                  <a:pt x="1355" y="1342"/>
                  <a:pt x="1362" y="1343"/>
                  <a:pt x="1364" y="1341"/>
                </a:cubicBezTo>
                <a:cubicBezTo>
                  <a:pt x="1366" y="1340"/>
                  <a:pt x="1366" y="1341"/>
                  <a:pt x="1366" y="1343"/>
                </a:cubicBezTo>
                <a:cubicBezTo>
                  <a:pt x="1365" y="1345"/>
                  <a:pt x="1365" y="1346"/>
                  <a:pt x="1367" y="1346"/>
                </a:cubicBezTo>
                <a:cubicBezTo>
                  <a:pt x="1369" y="1346"/>
                  <a:pt x="1370" y="1344"/>
                  <a:pt x="1370" y="1341"/>
                </a:cubicBezTo>
                <a:cubicBezTo>
                  <a:pt x="1369" y="1336"/>
                  <a:pt x="1366" y="1335"/>
                  <a:pt x="1356" y="1336"/>
                </a:cubicBezTo>
                <a:cubicBezTo>
                  <a:pt x="1355" y="1336"/>
                  <a:pt x="1354" y="1335"/>
                  <a:pt x="1354" y="1333"/>
                </a:cubicBezTo>
                <a:cubicBezTo>
                  <a:pt x="1356" y="1329"/>
                  <a:pt x="1394" y="1331"/>
                  <a:pt x="1398" y="1335"/>
                </a:cubicBezTo>
                <a:cubicBezTo>
                  <a:pt x="1399" y="1336"/>
                  <a:pt x="1405" y="1338"/>
                  <a:pt x="1410" y="1337"/>
                </a:cubicBezTo>
                <a:cubicBezTo>
                  <a:pt x="1416" y="1337"/>
                  <a:pt x="1429" y="1339"/>
                  <a:pt x="1440" y="1342"/>
                </a:cubicBezTo>
                <a:cubicBezTo>
                  <a:pt x="1459" y="1347"/>
                  <a:pt x="1459" y="1347"/>
                  <a:pt x="1459" y="1347"/>
                </a:cubicBezTo>
                <a:cubicBezTo>
                  <a:pt x="1437" y="1351"/>
                  <a:pt x="1437" y="1351"/>
                  <a:pt x="1437" y="1351"/>
                </a:cubicBezTo>
                <a:cubicBezTo>
                  <a:pt x="1412" y="1355"/>
                  <a:pt x="1396" y="1356"/>
                  <a:pt x="1385" y="1353"/>
                </a:cubicBezTo>
                <a:cubicBezTo>
                  <a:pt x="1376" y="1350"/>
                  <a:pt x="1367" y="1352"/>
                  <a:pt x="1368" y="1357"/>
                </a:cubicBezTo>
                <a:cubicBezTo>
                  <a:pt x="1368" y="1359"/>
                  <a:pt x="1374" y="1360"/>
                  <a:pt x="1381" y="1359"/>
                </a:cubicBezTo>
                <a:cubicBezTo>
                  <a:pt x="1399" y="1358"/>
                  <a:pt x="1402" y="1364"/>
                  <a:pt x="1386" y="1368"/>
                </a:cubicBezTo>
                <a:cubicBezTo>
                  <a:pt x="1373" y="1371"/>
                  <a:pt x="1298" y="1372"/>
                  <a:pt x="1295" y="1369"/>
                </a:cubicBezTo>
                <a:cubicBezTo>
                  <a:pt x="1292" y="1366"/>
                  <a:pt x="1317" y="1359"/>
                  <a:pt x="1340" y="1357"/>
                </a:cubicBezTo>
                <a:cubicBezTo>
                  <a:pt x="1359" y="1356"/>
                  <a:pt x="1363" y="1354"/>
                  <a:pt x="1357" y="1352"/>
                </a:cubicBezTo>
                <a:cubicBezTo>
                  <a:pt x="1350" y="1350"/>
                  <a:pt x="1300" y="1357"/>
                  <a:pt x="1290" y="1363"/>
                </a:cubicBezTo>
                <a:cubicBezTo>
                  <a:pt x="1288" y="1364"/>
                  <a:pt x="1286" y="1363"/>
                  <a:pt x="1286" y="1361"/>
                </a:cubicBezTo>
                <a:cubicBezTo>
                  <a:pt x="1286" y="1360"/>
                  <a:pt x="1289" y="1357"/>
                  <a:pt x="1293" y="1356"/>
                </a:cubicBezTo>
                <a:cubicBezTo>
                  <a:pt x="1299" y="1355"/>
                  <a:pt x="1299" y="1354"/>
                  <a:pt x="1290" y="1354"/>
                </a:cubicBezTo>
                <a:cubicBezTo>
                  <a:pt x="1282" y="1354"/>
                  <a:pt x="1281" y="1355"/>
                  <a:pt x="1282" y="1359"/>
                </a:cubicBezTo>
                <a:cubicBezTo>
                  <a:pt x="1284" y="1365"/>
                  <a:pt x="1279" y="1367"/>
                  <a:pt x="1276" y="1361"/>
                </a:cubicBezTo>
                <a:cubicBezTo>
                  <a:pt x="1275" y="1359"/>
                  <a:pt x="1273" y="1359"/>
                  <a:pt x="1272" y="1360"/>
                </a:cubicBezTo>
                <a:cubicBezTo>
                  <a:pt x="1271" y="1361"/>
                  <a:pt x="1262" y="1363"/>
                  <a:pt x="1253" y="1364"/>
                </a:cubicBezTo>
                <a:cubicBezTo>
                  <a:pt x="1243" y="1365"/>
                  <a:pt x="1230" y="1368"/>
                  <a:pt x="1224" y="1369"/>
                </a:cubicBezTo>
                <a:cubicBezTo>
                  <a:pt x="1217" y="1371"/>
                  <a:pt x="1212" y="1371"/>
                  <a:pt x="1211" y="1369"/>
                </a:cubicBezTo>
                <a:cubicBezTo>
                  <a:pt x="1210" y="1367"/>
                  <a:pt x="1210" y="1365"/>
                  <a:pt x="1212" y="1365"/>
                </a:cubicBezTo>
                <a:cubicBezTo>
                  <a:pt x="1213" y="1365"/>
                  <a:pt x="1215" y="1363"/>
                  <a:pt x="1215" y="1361"/>
                </a:cubicBezTo>
                <a:cubicBezTo>
                  <a:pt x="1215" y="1359"/>
                  <a:pt x="1212" y="1360"/>
                  <a:pt x="1209" y="1362"/>
                </a:cubicBezTo>
                <a:cubicBezTo>
                  <a:pt x="1201" y="1368"/>
                  <a:pt x="1195" y="1376"/>
                  <a:pt x="1197" y="1378"/>
                </a:cubicBezTo>
                <a:cubicBezTo>
                  <a:pt x="1198" y="1379"/>
                  <a:pt x="1260" y="1386"/>
                  <a:pt x="1266" y="1386"/>
                </a:cubicBezTo>
                <a:cubicBezTo>
                  <a:pt x="1267" y="1386"/>
                  <a:pt x="1268" y="1387"/>
                  <a:pt x="1267" y="1389"/>
                </a:cubicBezTo>
                <a:cubicBezTo>
                  <a:pt x="1266" y="1390"/>
                  <a:pt x="1309" y="1389"/>
                  <a:pt x="1363" y="1387"/>
                </a:cubicBezTo>
                <a:cubicBezTo>
                  <a:pt x="1438" y="1384"/>
                  <a:pt x="1460" y="1383"/>
                  <a:pt x="1463" y="1379"/>
                </a:cubicBezTo>
                <a:cubicBezTo>
                  <a:pt x="1466" y="1376"/>
                  <a:pt x="1473" y="1375"/>
                  <a:pt x="1486" y="1376"/>
                </a:cubicBezTo>
                <a:cubicBezTo>
                  <a:pt x="1496" y="1377"/>
                  <a:pt x="1517" y="1378"/>
                  <a:pt x="1533" y="1379"/>
                </a:cubicBezTo>
                <a:cubicBezTo>
                  <a:pt x="1562" y="1380"/>
                  <a:pt x="1584" y="1387"/>
                  <a:pt x="1596" y="1399"/>
                </a:cubicBezTo>
                <a:cubicBezTo>
                  <a:pt x="1602" y="1406"/>
                  <a:pt x="1638" y="1417"/>
                  <a:pt x="1654" y="1417"/>
                </a:cubicBezTo>
                <a:cubicBezTo>
                  <a:pt x="1660" y="1417"/>
                  <a:pt x="1673" y="1419"/>
                  <a:pt x="1682" y="1421"/>
                </a:cubicBezTo>
                <a:cubicBezTo>
                  <a:pt x="1691" y="1423"/>
                  <a:pt x="1712" y="1428"/>
                  <a:pt x="1729" y="1431"/>
                </a:cubicBezTo>
                <a:cubicBezTo>
                  <a:pt x="1746" y="1435"/>
                  <a:pt x="1762" y="1440"/>
                  <a:pt x="1766" y="1442"/>
                </a:cubicBezTo>
                <a:cubicBezTo>
                  <a:pt x="1770" y="1444"/>
                  <a:pt x="1779" y="1447"/>
                  <a:pt x="1787" y="1448"/>
                </a:cubicBezTo>
                <a:cubicBezTo>
                  <a:pt x="1787" y="1448"/>
                  <a:pt x="1787" y="1448"/>
                  <a:pt x="1787" y="1448"/>
                </a:cubicBezTo>
                <a:cubicBezTo>
                  <a:pt x="1795" y="1449"/>
                  <a:pt x="1802" y="1450"/>
                  <a:pt x="1804" y="1450"/>
                </a:cubicBezTo>
                <a:cubicBezTo>
                  <a:pt x="1808" y="1451"/>
                  <a:pt x="1795" y="1442"/>
                  <a:pt x="1788" y="1440"/>
                </a:cubicBezTo>
                <a:cubicBezTo>
                  <a:pt x="1760" y="1431"/>
                  <a:pt x="1716" y="1415"/>
                  <a:pt x="1713" y="1412"/>
                </a:cubicBezTo>
                <a:cubicBezTo>
                  <a:pt x="1712" y="1410"/>
                  <a:pt x="1703" y="1407"/>
                  <a:pt x="1695" y="1406"/>
                </a:cubicBezTo>
                <a:cubicBezTo>
                  <a:pt x="1687" y="1406"/>
                  <a:pt x="1675" y="1401"/>
                  <a:pt x="1667" y="1397"/>
                </a:cubicBezTo>
                <a:cubicBezTo>
                  <a:pt x="1656" y="1391"/>
                  <a:pt x="1653" y="1390"/>
                  <a:pt x="1649" y="1395"/>
                </a:cubicBezTo>
                <a:cubicBezTo>
                  <a:pt x="1646" y="1397"/>
                  <a:pt x="1645" y="1401"/>
                  <a:pt x="1646" y="1402"/>
                </a:cubicBezTo>
                <a:cubicBezTo>
                  <a:pt x="1653" y="1411"/>
                  <a:pt x="1592" y="1396"/>
                  <a:pt x="1584" y="1387"/>
                </a:cubicBezTo>
                <a:cubicBezTo>
                  <a:pt x="1581" y="1382"/>
                  <a:pt x="1583" y="1382"/>
                  <a:pt x="1661" y="1383"/>
                </a:cubicBezTo>
                <a:cubicBezTo>
                  <a:pt x="1711" y="1383"/>
                  <a:pt x="1725" y="1384"/>
                  <a:pt x="1747" y="1390"/>
                </a:cubicBezTo>
                <a:cubicBezTo>
                  <a:pt x="1762" y="1394"/>
                  <a:pt x="1777" y="1398"/>
                  <a:pt x="1782" y="1399"/>
                </a:cubicBezTo>
                <a:cubicBezTo>
                  <a:pt x="1790" y="1400"/>
                  <a:pt x="1790" y="1400"/>
                  <a:pt x="1790" y="1400"/>
                </a:cubicBezTo>
                <a:cubicBezTo>
                  <a:pt x="1781" y="1395"/>
                  <a:pt x="1781" y="1395"/>
                  <a:pt x="1781" y="1395"/>
                </a:cubicBezTo>
                <a:cubicBezTo>
                  <a:pt x="1776" y="1393"/>
                  <a:pt x="1772" y="1390"/>
                  <a:pt x="1772" y="1389"/>
                </a:cubicBezTo>
                <a:cubicBezTo>
                  <a:pt x="1772" y="1389"/>
                  <a:pt x="1783" y="1387"/>
                  <a:pt x="1797" y="1386"/>
                </a:cubicBezTo>
                <a:cubicBezTo>
                  <a:pt x="1820" y="1384"/>
                  <a:pt x="1824" y="1385"/>
                  <a:pt x="1828" y="1390"/>
                </a:cubicBezTo>
                <a:cubicBezTo>
                  <a:pt x="1833" y="1396"/>
                  <a:pt x="1838" y="1396"/>
                  <a:pt x="1883" y="1394"/>
                </a:cubicBezTo>
                <a:close/>
              </a:path>
            </a:pathLst>
          </a:custGeom>
          <a:solidFill>
            <a:srgbClr val="233B26">
              <a:alpha val="77000"/>
            </a:srgbClr>
          </a:solidFill>
          <a:ln>
            <a:noFill/>
          </a:ln>
        </p:spPr>
        <p:txBody>
          <a:bodyPr vert="horz" wrap="square" lIns="91440" tIns="45720" rIns="91440" bIns="45720" numCol="1" anchor="t" anchorCtr="0" compatLnSpc="1"/>
          <a:p>
            <a:endParaRPr lang="zh-CN" altLang="en-US" dirty="0">
              <a:solidFill>
                <a:schemeClr val="tx1">
                  <a:lumMod val="50000"/>
                </a:schemeClr>
              </a:solidFill>
            </a:endParaRPr>
          </a:p>
        </p:txBody>
      </p:sp>
      <p:pic>
        <p:nvPicPr>
          <p:cNvPr id="9" name="图片 8"/>
          <p:cNvPicPr>
            <a:picLocks noChangeAspect="1"/>
          </p:cNvPicPr>
          <p:nvPr/>
        </p:nvPicPr>
        <p:blipFill>
          <a:blip r:embed="rId4">
            <a:alphaModFix amt="51000"/>
          </a:blip>
          <a:srcRect t="61281" r="62463" b="9807"/>
          <a:stretch>
            <a:fillRect/>
          </a:stretch>
        </p:blipFill>
        <p:spPr>
          <a:xfrm>
            <a:off x="9860280" y="4932680"/>
            <a:ext cx="1998980" cy="1925320"/>
          </a:xfrm>
          <a:prstGeom prst="ellipse">
            <a:avLst/>
          </a:prstGeom>
        </p:spPr>
      </p:pic>
      <p:pic>
        <p:nvPicPr>
          <p:cNvPr id="2" name="图片 1" descr="图片1"/>
          <p:cNvPicPr>
            <a:picLocks noChangeAspect="1"/>
          </p:cNvPicPr>
          <p:nvPr/>
        </p:nvPicPr>
        <p:blipFill>
          <a:blip r:embed="rId5"/>
          <a:stretch>
            <a:fillRect/>
          </a:stretch>
        </p:blipFill>
        <p:spPr>
          <a:xfrm>
            <a:off x="7653020" y="925830"/>
            <a:ext cx="2301875" cy="911225"/>
          </a:xfrm>
          <a:prstGeom prst="rect">
            <a:avLst/>
          </a:prstGeom>
        </p:spPr>
      </p:pic>
      <p:pic>
        <p:nvPicPr>
          <p:cNvPr id="3" name="图片 2" descr="图片2"/>
          <p:cNvPicPr>
            <a:picLocks noChangeAspect="1"/>
          </p:cNvPicPr>
          <p:nvPr/>
        </p:nvPicPr>
        <p:blipFill>
          <a:blip r:embed="rId6"/>
          <a:stretch>
            <a:fillRect/>
          </a:stretch>
        </p:blipFill>
        <p:spPr>
          <a:xfrm>
            <a:off x="4302125" y="2136775"/>
            <a:ext cx="8107680" cy="2584450"/>
          </a:xfrm>
          <a:prstGeom prst="rect">
            <a:avLst/>
          </a:prstGeom>
        </p:spPr>
      </p:pic>
    </p:spTree>
    <p:custDataLst>
      <p:tags r:id="rId7"/>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1416050"/>
            <a:ext cx="404241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、等级森严的分封制：</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grpSp>
        <p:nvGrpSpPr>
          <p:cNvPr id="10" name="组合 9"/>
          <p:cNvGrpSpPr/>
          <p:nvPr/>
        </p:nvGrpSpPr>
        <p:grpSpPr>
          <a:xfrm>
            <a:off x="346075" y="2534285"/>
            <a:ext cx="11583035" cy="4064000"/>
            <a:chOff x="545" y="3844"/>
            <a:chExt cx="18241" cy="6400"/>
          </a:xfrm>
        </p:grpSpPr>
        <p:pic>
          <p:nvPicPr>
            <p:cNvPr id="9" name="图片 8"/>
            <p:cNvPicPr>
              <a:picLocks noChangeAspect="1"/>
            </p:cNvPicPr>
            <p:nvPr>
              <p:custDataLst>
                <p:tags r:id="rId3"/>
              </p:custDataLst>
            </p:nvPr>
          </p:nvPicPr>
          <p:blipFill>
            <a:blip r:embed="rId4"/>
            <a:srcRect b="4598"/>
            <a:stretch>
              <a:fillRect/>
            </a:stretch>
          </p:blipFill>
          <p:spPr>
            <a:xfrm>
              <a:off x="545" y="3844"/>
              <a:ext cx="7651" cy="6400"/>
            </a:xfrm>
            <a:prstGeom prst="rect">
              <a:avLst/>
            </a:prstGeom>
          </p:spPr>
        </p:pic>
        <p:sp>
          <p:nvSpPr>
            <p:cNvPr id="8" name="文本框 7"/>
            <p:cNvSpPr txBox="1"/>
            <p:nvPr>
              <p:custDataLst>
                <p:tags r:id="rId5"/>
              </p:custDataLst>
            </p:nvPr>
          </p:nvSpPr>
          <p:spPr>
            <a:xfrm>
              <a:off x="8247" y="3844"/>
              <a:ext cx="10463" cy="2179"/>
            </a:xfrm>
            <a:prstGeom prst="rect">
              <a:avLst/>
            </a:prstGeom>
            <a:noFill/>
            <a:ln w="12700" cmpd="sng">
              <a:noFill/>
              <a:prstDash val="sysDot"/>
            </a:ln>
          </p:spPr>
          <p:txBody>
            <a:bodyPr wrap="square" lIns="91440" tIns="45720" rIns="91440" bIns="45720" rtlCol="0" anchor="t">
              <a:spAutoFit/>
            </a:bodyPr>
            <a:p>
              <a:r>
                <a:rPr lang="zh-CN" altLang="en-US" sz="2800">
                  <a:latin typeface="楷体" panose="02010609060101010101" charset="-122"/>
                  <a:ea typeface="楷体" panose="02010609060101010101" charset="-122"/>
                  <a:cs typeface="楷体" panose="02010609060101010101" charset="-122"/>
                  <a:sym typeface="+mn-ea"/>
                </a:rPr>
                <a:t>材料</a:t>
              </a:r>
              <a:r>
                <a:rPr lang="en-US" altLang="zh-CN" sz="2800">
                  <a:latin typeface="楷体" panose="02010609060101010101" charset="-122"/>
                  <a:ea typeface="楷体" panose="02010609060101010101" charset="-122"/>
                  <a:cs typeface="楷体" panose="02010609060101010101" charset="-122"/>
                  <a:sym typeface="+mn-ea"/>
                </a:rPr>
                <a:t>1</a:t>
              </a:r>
              <a:r>
                <a:rPr lang="zh-CN" altLang="en-US" sz="2800">
                  <a:latin typeface="楷体" panose="02010609060101010101" charset="-122"/>
                  <a:ea typeface="楷体" panose="02010609060101010101" charset="-122"/>
                  <a:cs typeface="楷体" panose="02010609060101010101" charset="-122"/>
                  <a:sym typeface="+mn-ea"/>
                </a:rPr>
                <a:t>：“（周公）兼制天下，立七十一国，</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姬姓</a:t>
              </a:r>
              <a:r>
                <a:rPr lang="zh-CN" altLang="en-US" sz="2800">
                  <a:latin typeface="楷体" panose="02010609060101010101" charset="-122"/>
                  <a:ea typeface="楷体" panose="02010609060101010101" charset="-122"/>
                  <a:cs typeface="楷体" panose="02010609060101010101" charset="-122"/>
                  <a:sym typeface="+mn-ea"/>
                </a:rPr>
                <a:t>独居五十三人焉。”</a:t>
              </a:r>
              <a:endParaRPr lang="zh-CN" altLang="en-US" sz="2800">
                <a:latin typeface="楷体" panose="02010609060101010101" charset="-122"/>
                <a:ea typeface="楷体" panose="02010609060101010101" charset="-122"/>
                <a:cs typeface="楷体" panose="02010609060101010101" charset="-122"/>
                <a:sym typeface="+mn-ea"/>
              </a:endParaRPr>
            </a:p>
            <a:p>
              <a:r>
                <a:rPr lang="en-US" altLang="zh-CN" sz="2800">
                  <a:latin typeface="楷体" panose="02010609060101010101" charset="-122"/>
                  <a:ea typeface="楷体" panose="02010609060101010101" charset="-122"/>
                  <a:cs typeface="楷体" panose="02010609060101010101" charset="-122"/>
                  <a:sym typeface="+mn-ea"/>
                </a:rPr>
                <a:t>                 ——</a:t>
              </a:r>
              <a:r>
                <a:rPr lang="zh-CN" altLang="en-US" sz="2800">
                  <a:latin typeface="楷体" panose="02010609060101010101" charset="-122"/>
                  <a:ea typeface="楷体" panose="02010609060101010101" charset="-122"/>
                  <a:cs typeface="楷体" panose="02010609060101010101" charset="-122"/>
                  <a:sym typeface="+mn-ea"/>
                </a:rPr>
                <a:t>《荀子•儒效篇》</a:t>
              </a:r>
              <a:endParaRPr lang="en-US" altLang="zh-CN" sz="2800">
                <a:latin typeface="楷体" panose="02010609060101010101" charset="-122"/>
                <a:ea typeface="楷体" panose="02010609060101010101" charset="-122"/>
                <a:cs typeface="楷体" panose="02010609060101010101" charset="-122"/>
                <a:sym typeface="+mn-ea"/>
              </a:endParaRPr>
            </a:p>
          </p:txBody>
        </p:sp>
        <p:sp>
          <p:nvSpPr>
            <p:cNvPr id="2" name="文本框 1"/>
            <p:cNvSpPr txBox="1"/>
            <p:nvPr>
              <p:custDataLst>
                <p:tags r:id="rId6"/>
              </p:custDataLst>
            </p:nvPr>
          </p:nvSpPr>
          <p:spPr>
            <a:xfrm>
              <a:off x="8196" y="5886"/>
              <a:ext cx="10590" cy="2179"/>
            </a:xfrm>
            <a:prstGeom prst="rect">
              <a:avLst/>
            </a:prstGeom>
            <a:noFill/>
          </p:spPr>
          <p:txBody>
            <a:bodyPr wrap="square" rtlCol="0" anchor="t">
              <a:spAutoFit/>
            </a:bodyPr>
            <a:p>
              <a:pPr marL="0" indent="0" fontAlgn="auto">
                <a:lnSpc>
                  <a:spcPct val="100000"/>
                </a:lnSpc>
                <a:buNone/>
              </a:pPr>
              <a:r>
                <a:rPr lang="zh-CN" altLang="en-US" sz="2800">
                  <a:solidFill>
                    <a:schemeClr val="tx1"/>
                  </a:solidFill>
                  <a:latin typeface="楷体" panose="02010609060101010101" charset="-122"/>
                  <a:ea typeface="楷体" panose="02010609060101010101" charset="-122"/>
                  <a:cs typeface="楷体" panose="02010609060101010101" charset="-122"/>
                  <a:sym typeface="+mn-ea"/>
                </a:rPr>
                <a:t>材料</a:t>
              </a:r>
              <a:r>
                <a:rPr lang="en-US" altLang="zh-CN" sz="2800">
                  <a:solidFill>
                    <a:schemeClr val="tx1"/>
                  </a:solidFill>
                  <a:latin typeface="楷体" panose="02010609060101010101" charset="-122"/>
                  <a:ea typeface="楷体" panose="02010609060101010101" charset="-122"/>
                  <a:cs typeface="楷体" panose="02010609060101010101" charset="-122"/>
                  <a:sym typeface="+mn-ea"/>
                </a:rPr>
                <a:t>2</a:t>
              </a:r>
              <a:r>
                <a:rPr lang="zh-CN" altLang="en-US" sz="2800">
                  <a:solidFill>
                    <a:schemeClr val="tx1"/>
                  </a:solidFill>
                  <a:latin typeface="楷体" panose="02010609060101010101" charset="-122"/>
                  <a:ea typeface="楷体" panose="02010609060101010101" charset="-122"/>
                  <a:cs typeface="楷体" panose="02010609060101010101" charset="-122"/>
                  <a:sym typeface="+mn-ea"/>
                </a:rPr>
                <a:t>：周人的各封国却造成了前所未有的</a:t>
              </a:r>
              <a:r>
                <a:rPr lang="zh-CN" altLang="en-US" sz="2800">
                  <a:solidFill>
                    <a:srgbClr val="C00000"/>
                  </a:solidFill>
                  <a:latin typeface="楷体" panose="02010609060101010101" charset="-122"/>
                  <a:ea typeface="楷体" panose="02010609060101010101" charset="-122"/>
                  <a:cs typeface="楷体" panose="02010609060101010101" charset="-122"/>
                  <a:sym typeface="+mn-ea"/>
                </a:rPr>
                <a:t>不同族人混居</a:t>
              </a:r>
              <a:r>
                <a:rPr lang="zh-CN" altLang="en-US" sz="2800">
                  <a:solidFill>
                    <a:schemeClr val="tx1"/>
                  </a:solidFill>
                  <a:latin typeface="楷体" panose="02010609060101010101" charset="-122"/>
                  <a:ea typeface="楷体" panose="02010609060101010101" charset="-122"/>
                  <a:cs typeface="楷体" panose="02010609060101010101" charset="-122"/>
                  <a:sym typeface="+mn-ea"/>
                </a:rPr>
                <a:t>在一起的现象。</a:t>
              </a:r>
              <a:endParaRPr lang="zh-CN" altLang="en-US" sz="2800">
                <a:solidFill>
                  <a:schemeClr val="tx1"/>
                </a:solidFill>
                <a:latin typeface="楷体" panose="02010609060101010101" charset="-122"/>
                <a:ea typeface="楷体" panose="02010609060101010101" charset="-122"/>
                <a:cs typeface="楷体" panose="02010609060101010101" charset="-122"/>
              </a:endParaRPr>
            </a:p>
            <a:p>
              <a:pPr marL="0" indent="609600" algn="r" fontAlgn="auto">
                <a:lnSpc>
                  <a:spcPct val="100000"/>
                </a:lnSpc>
                <a:buNone/>
              </a:pPr>
              <a:r>
                <a:rPr lang="en-US" altLang="zh-CN" sz="28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a:solidFill>
                    <a:schemeClr val="tx1"/>
                  </a:solidFill>
                  <a:latin typeface="楷体" panose="02010609060101010101" charset="-122"/>
                  <a:ea typeface="楷体" panose="02010609060101010101" charset="-122"/>
                  <a:cs typeface="楷体" panose="02010609060101010101" charset="-122"/>
                  <a:sym typeface="+mn-ea"/>
                </a:rPr>
                <a:t>沈长云</a:t>
              </a:r>
              <a:r>
                <a:rPr lang="en-US" altLang="zh-CN" sz="28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a:solidFill>
                    <a:schemeClr val="tx1"/>
                  </a:solidFill>
                  <a:latin typeface="楷体" panose="02010609060101010101" charset="-122"/>
                  <a:ea typeface="楷体" panose="02010609060101010101" charset="-122"/>
                  <a:cs typeface="楷体" panose="02010609060101010101" charset="-122"/>
                  <a:sym typeface="+mn-ea"/>
                </a:rPr>
                <a:t>上古史探研</a:t>
              </a:r>
              <a:r>
                <a:rPr lang="en-US" altLang="zh-CN" sz="2800">
                  <a:solidFill>
                    <a:schemeClr val="tx1"/>
                  </a:solidFill>
                  <a:latin typeface="楷体" panose="02010609060101010101" charset="-122"/>
                  <a:ea typeface="楷体" panose="02010609060101010101" charset="-122"/>
                  <a:cs typeface="楷体" panose="02010609060101010101" charset="-122"/>
                  <a:sym typeface="+mn-ea"/>
                </a:rPr>
                <a:t>》</a:t>
              </a:r>
              <a:endParaRPr lang="en-US" altLang="zh-CN" sz="280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6" name="文本框 5"/>
            <p:cNvSpPr txBox="1"/>
            <p:nvPr/>
          </p:nvSpPr>
          <p:spPr>
            <a:xfrm>
              <a:off x="8249" y="8065"/>
              <a:ext cx="10461" cy="2179"/>
            </a:xfrm>
            <a:prstGeom prst="rect">
              <a:avLst/>
            </a:prstGeom>
            <a:noFill/>
          </p:spPr>
          <p:txBody>
            <a:bodyPr wrap="square" rtlCol="0" anchor="t">
              <a:spAutoFit/>
            </a:bodyPr>
            <a:p>
              <a:r>
                <a:rPr lang="zh-CN" altLang="en-US" sz="2800">
                  <a:solidFill>
                    <a:schemeClr val="tx1"/>
                  </a:solidFill>
                  <a:latin typeface="楷体" panose="02010609060101010101" charset="-122"/>
                  <a:ea typeface="楷体" panose="02010609060101010101" charset="-122"/>
                  <a:sym typeface="+mn-ea"/>
                </a:rPr>
                <a:t>材料</a:t>
              </a:r>
              <a:r>
                <a:rPr lang="en-US" altLang="zh-CN" sz="2800">
                  <a:solidFill>
                    <a:schemeClr val="tx1"/>
                  </a:solidFill>
                  <a:latin typeface="楷体" panose="02010609060101010101" charset="-122"/>
                  <a:ea typeface="楷体" panose="02010609060101010101" charset="-122"/>
                  <a:sym typeface="+mn-ea"/>
                </a:rPr>
                <a:t>3</a:t>
              </a:r>
              <a:r>
                <a:rPr lang="zh-CN" altLang="en-US" sz="2800">
                  <a:solidFill>
                    <a:schemeClr val="tx1"/>
                  </a:solidFill>
                  <a:latin typeface="楷体" panose="02010609060101010101" charset="-122"/>
                  <a:ea typeface="楷体" panose="02010609060101010101" charset="-122"/>
                  <a:sym typeface="+mn-ea"/>
                </a:rPr>
                <a:t>：分封制体现了</a:t>
              </a:r>
              <a:r>
                <a:rPr lang="zh-CN" altLang="en-US" sz="2800" u="sng">
                  <a:solidFill>
                    <a:schemeClr val="tx1"/>
                  </a:solidFill>
                  <a:latin typeface="楷体" panose="02010609060101010101" charset="-122"/>
                  <a:ea typeface="楷体" panose="02010609060101010101" charset="-122"/>
                  <a:sym typeface="+mn-ea"/>
                </a:rPr>
                <a:t>以亲制疏</a:t>
              </a:r>
              <a:r>
                <a:rPr lang="zh-CN" altLang="en-US" sz="2800">
                  <a:solidFill>
                    <a:schemeClr val="tx1"/>
                  </a:solidFill>
                  <a:latin typeface="楷体" panose="02010609060101010101" charset="-122"/>
                  <a:ea typeface="楷体" panose="02010609060101010101" charset="-122"/>
                  <a:sym typeface="+mn-ea"/>
                </a:rPr>
                <a:t>的</a:t>
              </a:r>
              <a:r>
                <a:rPr lang="zh-CN" altLang="en-US" sz="2800">
                  <a:solidFill>
                    <a:schemeClr val="tx1"/>
                  </a:solidFill>
                  <a:latin typeface="楷体" panose="02010609060101010101" charset="-122"/>
                  <a:ea typeface="楷体" panose="02010609060101010101" charset="-122"/>
                  <a:sym typeface="+mn-ea"/>
                </a:rPr>
                <a:t>策略，将</a:t>
              </a:r>
              <a:r>
                <a:rPr lang="zh-CN" altLang="en-US" sz="2800">
                  <a:solidFill>
                    <a:srgbClr val="C00000"/>
                  </a:solidFill>
                  <a:latin typeface="楷体" panose="02010609060101010101" charset="-122"/>
                  <a:ea typeface="楷体" panose="02010609060101010101" charset="-122"/>
                  <a:sym typeface="+mn-ea"/>
                </a:rPr>
                <a:t>血缘内聚力</a:t>
              </a:r>
              <a:r>
                <a:rPr lang="zh-CN" altLang="en-US" sz="2800">
                  <a:solidFill>
                    <a:schemeClr val="tx1"/>
                  </a:solidFill>
                  <a:latin typeface="楷体" panose="02010609060101010101" charset="-122"/>
                  <a:ea typeface="楷体" panose="02010609060101010101" charset="-122"/>
                  <a:sym typeface="+mn-ea"/>
                </a:rPr>
                <a:t>转化为政治向心力，已达到巩固统治的目的。</a:t>
              </a:r>
              <a:endParaRPr lang="zh-CN" altLang="en-US" sz="2800">
                <a:solidFill>
                  <a:schemeClr val="tx1"/>
                </a:solidFill>
                <a:latin typeface="楷体" panose="02010609060101010101" charset="-122"/>
                <a:ea typeface="楷体" panose="02010609060101010101" charset="-122"/>
                <a:sym typeface="+mn-ea"/>
              </a:endParaRPr>
            </a:p>
          </p:txBody>
        </p:sp>
      </p:grpSp>
      <p:sp>
        <p:nvSpPr>
          <p:cNvPr id="21" name="文本框 20"/>
          <p:cNvSpPr txBox="1"/>
          <p:nvPr/>
        </p:nvSpPr>
        <p:spPr>
          <a:xfrm>
            <a:off x="379095" y="1933575"/>
            <a:ext cx="8709025" cy="521970"/>
          </a:xfrm>
          <a:prstGeom prst="rect">
            <a:avLst/>
          </a:prstGeom>
          <a:solidFill>
            <a:srgbClr val="6E7E70"/>
          </a:solidFill>
          <a:effectLst>
            <a:outerShdw blurRad="50800" dist="38100" dir="2700000" algn="tl" rotWithShape="0">
              <a:prstClr val="black">
                <a:alpha val="40000"/>
              </a:prstClr>
            </a:outerShdw>
          </a:effectLst>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探究</a:t>
            </a:r>
            <a:r>
              <a:rPr lang="en-US" altLang="zh-CN" sz="2800" b="1"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2</a:t>
            </a:r>
            <a:r>
              <a:rPr lang="zh-CN" altLang="en-US" sz="2800" b="1"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Times New Roman" panose="02020603050405020304" pitchFamily="18" charset="0"/>
                <a:sym typeface="+mn-ea"/>
              </a:rPr>
              <a:t>根据材料和所学知识分析分封制的特点和影响？</a:t>
            </a:r>
            <a:endParaRPr lang="zh-CN" altLang="en-US" sz="2800" b="1" spc="200"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Tree>
    <p:custDataLst>
      <p:tags r:id="rId7"/>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1416050"/>
            <a:ext cx="404241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、等级森严的分封制：</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1" name="文本框 10"/>
          <p:cNvSpPr txBox="1"/>
          <p:nvPr/>
        </p:nvSpPr>
        <p:spPr>
          <a:xfrm>
            <a:off x="240665" y="1933575"/>
            <a:ext cx="11811635" cy="1038860"/>
          </a:xfrm>
          <a:prstGeom prst="rect">
            <a:avLst/>
          </a:prstGeom>
          <a:noFill/>
        </p:spPr>
        <p:txBody>
          <a:bodyPr wrap="square" rtlCol="0" anchor="t">
            <a:spAutoFit/>
          </a:bodyPr>
          <a:p>
            <a:pPr marL="0" indent="0">
              <a:lnSpc>
                <a:spcPct val="110000"/>
              </a:lnSpc>
              <a:buNone/>
            </a:pPr>
            <a:r>
              <a:rPr lang="en-US" altLang="zh-CN" sz="2800">
                <a:solidFill>
                  <a:schemeClr val="tx1">
                    <a:lumMod val="50000"/>
                  </a:schemeClr>
                </a:solidFill>
                <a:latin typeface="华文中宋" panose="02010600040101010101" charset="-122"/>
                <a:ea typeface="华文中宋" panose="02010600040101010101" charset="-122"/>
                <a:cs typeface="华文中宋" panose="02010600040101010101" charset="-122"/>
                <a:sym typeface="+mn-ea"/>
              </a:rPr>
              <a:t>                </a:t>
            </a:r>
            <a:r>
              <a:rPr lang="zh-CN" altLang="en-US" sz="2800">
                <a:solidFill>
                  <a:schemeClr val="tx1">
                    <a:lumMod val="50000"/>
                  </a:schemeClr>
                </a:solidFill>
                <a:latin typeface="华文中宋" panose="02010600040101010101" charset="-122"/>
                <a:ea typeface="华文中宋" panose="02010600040101010101" charset="-122"/>
                <a:cs typeface="华文中宋" panose="02010600040101010101" charset="-122"/>
                <a:sym typeface="+mn-ea"/>
              </a:rPr>
              <a:t>层层分封，等级森严；②分封对象多元，同姓居多，且居重要位置；③以亲制疏，将血缘内聚力转为政治向心力。</a:t>
            </a:r>
            <a:endParaRPr lang="zh-CN" altLang="en-US" sz="2800">
              <a:solidFill>
                <a:schemeClr val="tx1">
                  <a:lumMod val="50000"/>
                </a:schemeClr>
              </a:solidFill>
              <a:latin typeface="华文中宋" panose="02010600040101010101" charset="-122"/>
              <a:ea typeface="华文中宋" panose="02010600040101010101" charset="-122"/>
              <a:cs typeface="华文中宋" panose="02010600040101010101" charset="-122"/>
              <a:sym typeface="+mn-ea"/>
            </a:endParaRPr>
          </a:p>
        </p:txBody>
      </p:sp>
      <p:sp>
        <p:nvSpPr>
          <p:cNvPr id="13" name="标题 12"/>
          <p:cNvSpPr>
            <a:spLocks noGrp="1"/>
          </p:cNvSpPr>
          <p:nvPr>
            <p:ph type="title"/>
            <p:custDataLst>
              <p:tags r:id="rId3"/>
            </p:custDataLst>
          </p:nvPr>
        </p:nvSpPr>
        <p:spPr>
          <a:xfrm>
            <a:off x="1313180" y="3489960"/>
            <a:ext cx="11305540" cy="1385570"/>
          </a:xfrm>
          <a:ln w="31750">
            <a:noFill/>
          </a:ln>
        </p:spPr>
        <p:txBody>
          <a:bodyPr>
            <a:noAutofit/>
          </a:bodyPr>
          <a:p>
            <a:pPr algn="l">
              <a:lnSpc>
                <a:spcPct val="100000"/>
              </a:lnSpc>
            </a:pPr>
            <a:r>
              <a:rPr lang="zh-CN" altLang="en-US" sz="2800" b="0">
                <a:solidFill>
                  <a:schemeClr val="tx1"/>
                </a:solidFill>
                <a:latin typeface="华文中宋" panose="02010600040101010101" charset="-122"/>
                <a:ea typeface="华文中宋" panose="02010600040101010101" charset="-122"/>
                <a:cs typeface="华文中宋" panose="02010600040101010101" charset="-122"/>
              </a:rPr>
              <a:t>①加强了周天子对地方的统治；</a:t>
            </a:r>
            <a:br>
              <a:rPr lang="zh-CN" altLang="en-US" sz="2800" b="0">
                <a:solidFill>
                  <a:schemeClr val="tx1"/>
                </a:solidFill>
                <a:latin typeface="华文中宋" panose="02010600040101010101" charset="-122"/>
                <a:ea typeface="华文中宋" panose="02010600040101010101" charset="-122"/>
                <a:cs typeface="华文中宋" panose="02010600040101010101" charset="-122"/>
              </a:rPr>
            </a:br>
            <a:r>
              <a:rPr lang="zh-CN" altLang="en-US" sz="2800" b="0">
                <a:solidFill>
                  <a:schemeClr val="tx1"/>
                </a:solidFill>
                <a:latin typeface="华文中宋" panose="02010600040101010101" charset="-122"/>
                <a:ea typeface="华文中宋" panose="02010600040101010101" charset="-122"/>
                <a:cs typeface="华文中宋" panose="02010600040101010101" charset="-122"/>
              </a:rPr>
              <a:t>②边远地区得到开发，扩大了西周统治区域；</a:t>
            </a:r>
            <a:br>
              <a:rPr lang="zh-CN" altLang="en-US" sz="2800" b="0">
                <a:solidFill>
                  <a:schemeClr val="tx1"/>
                </a:solidFill>
                <a:latin typeface="华文中宋" panose="02010600040101010101" charset="-122"/>
                <a:ea typeface="华文中宋" panose="02010600040101010101" charset="-122"/>
                <a:cs typeface="华文中宋" panose="02010600040101010101" charset="-122"/>
              </a:rPr>
            </a:br>
            <a:r>
              <a:rPr lang="zh-CN" altLang="en-US" sz="2800" b="0">
                <a:solidFill>
                  <a:schemeClr val="tx1"/>
                </a:solidFill>
                <a:latin typeface="华文中宋" panose="02010600040101010101" charset="-122"/>
                <a:ea typeface="华文中宋" panose="02010600040101010101" charset="-122"/>
                <a:cs typeface="华文中宋" panose="02010600040101010101" charset="-122"/>
              </a:rPr>
              <a:t>③促进不同民族间的文化交融与经济交流，为华夏族形成奠基。</a:t>
            </a:r>
            <a:endParaRPr lang="zh-CN" altLang="en-US" sz="2800" b="0">
              <a:solidFill>
                <a:schemeClr val="tx1"/>
              </a:solidFill>
              <a:latin typeface="华文中宋" panose="02010600040101010101" charset="-122"/>
              <a:ea typeface="华文中宋" panose="02010600040101010101" charset="-122"/>
              <a:cs typeface="华文中宋" panose="02010600040101010101" charset="-122"/>
            </a:endParaRPr>
          </a:p>
        </p:txBody>
      </p:sp>
      <p:sp>
        <p:nvSpPr>
          <p:cNvPr id="14" name="文本框 13"/>
          <p:cNvSpPr txBox="1"/>
          <p:nvPr/>
        </p:nvSpPr>
        <p:spPr>
          <a:xfrm>
            <a:off x="1313180" y="4875530"/>
            <a:ext cx="10097135" cy="953135"/>
          </a:xfrm>
          <a:prstGeom prst="rect">
            <a:avLst/>
          </a:prstGeom>
          <a:noFill/>
        </p:spPr>
        <p:txBody>
          <a:bodyPr wrap="square" rtlCol="0" anchor="t">
            <a:spAutoFit/>
          </a:bodyPr>
          <a:p>
            <a:pPr>
              <a:lnSpc>
                <a:spcPct val="100000"/>
              </a:lnSpc>
            </a:pPr>
            <a:r>
              <a:rPr kumimoji="1" lang="zh-CN" altLang="en-US" sz="2800" dirty="0">
                <a:solidFill>
                  <a:schemeClr val="tx1"/>
                </a:solidFill>
                <a:latin typeface="华文中宋" panose="02010600040101010101" charset="-122"/>
                <a:ea typeface="华文中宋" panose="02010600040101010101" charset="-122"/>
                <a:cs typeface="方正粗倩_GBK" panose="03000509000000000000" charset="-122"/>
                <a:sym typeface="+mn-ea"/>
              </a:rPr>
              <a:t>①诸侯享有相当大的独立性，后期造成国家分裂，诸侯混战；</a:t>
            </a:r>
            <a:endParaRPr kumimoji="1" lang="zh-CN" altLang="en-US" sz="2800" dirty="0">
              <a:solidFill>
                <a:schemeClr val="tx1"/>
              </a:solidFill>
              <a:latin typeface="华文中宋" panose="02010600040101010101" charset="-122"/>
              <a:ea typeface="华文中宋" panose="02010600040101010101" charset="-122"/>
              <a:cs typeface="方正粗倩_GBK" panose="03000509000000000000" charset="-122"/>
              <a:sym typeface="+mn-ea"/>
            </a:endParaRPr>
          </a:p>
          <a:p>
            <a:pPr>
              <a:lnSpc>
                <a:spcPct val="100000"/>
              </a:lnSpc>
            </a:pPr>
            <a:r>
              <a:rPr kumimoji="1" lang="zh-CN" altLang="en-US" sz="2800" dirty="0">
                <a:solidFill>
                  <a:schemeClr val="tx1"/>
                </a:solidFill>
                <a:latin typeface="华文中宋" panose="02010600040101010101" charset="-122"/>
                <a:ea typeface="华文中宋" panose="02010600040101010101" charset="-122"/>
                <a:cs typeface="方正粗倩_GBK" panose="03000509000000000000" charset="-122"/>
                <a:sym typeface="+mn-ea"/>
              </a:rPr>
              <a:t>②</a:t>
            </a:r>
            <a:r>
              <a:rPr kumimoji="1" lang="zh-CN" altLang="en-US" sz="2800" dirty="0">
                <a:solidFill>
                  <a:schemeClr val="tx1"/>
                </a:solidFill>
                <a:latin typeface="华文中宋" panose="02010600040101010101" charset="-122"/>
                <a:ea typeface="华文中宋" panose="02010600040101010101" charset="-122"/>
                <a:cs typeface="方正粗倩_GBK" panose="03000509000000000000" charset="-122"/>
                <a:sym typeface="+mn-ea"/>
              </a:rPr>
              <a:t>等级森严，等级观念浓厚。</a:t>
            </a:r>
            <a:endParaRPr kumimoji="1" lang="zh-CN" altLang="en-US" sz="2800" dirty="0">
              <a:solidFill>
                <a:schemeClr val="tx1"/>
              </a:solidFill>
              <a:latin typeface="华文中宋" panose="02010600040101010101" charset="-122"/>
              <a:ea typeface="华文中宋" panose="02010600040101010101" charset="-122"/>
              <a:cs typeface="方正粗倩_GBK" panose="03000509000000000000" charset="-122"/>
              <a:sym typeface="+mn-ea"/>
            </a:endParaRPr>
          </a:p>
        </p:txBody>
      </p:sp>
      <p:sp>
        <p:nvSpPr>
          <p:cNvPr id="17" name="文本框 16"/>
          <p:cNvSpPr txBox="1"/>
          <p:nvPr>
            <p:custDataLst>
              <p:tags r:id="rId4"/>
            </p:custDataLst>
          </p:nvPr>
        </p:nvSpPr>
        <p:spPr>
          <a:xfrm>
            <a:off x="379095" y="3569335"/>
            <a:ext cx="934085" cy="478155"/>
          </a:xfrm>
          <a:prstGeom prst="rect">
            <a:avLst/>
          </a:prstGeom>
          <a:solidFill>
            <a:srgbClr val="C00000"/>
          </a:solidFill>
        </p:spPr>
        <p:txBody>
          <a:bodyPr wrap="square" rtlCol="0">
            <a:spAutoFit/>
          </a:bodyPr>
          <a:p>
            <a:pPr>
              <a:lnSpc>
                <a:spcPct val="90000"/>
              </a:lnSpc>
            </a:pPr>
            <a:r>
              <a:rPr lang="zh-CN" altLang="en-US" sz="2800" b="1">
                <a:solidFill>
                  <a:schemeClr val="bg1"/>
                </a:solidFill>
                <a:latin typeface="华文中宋" panose="02010600040101010101" charset="-122"/>
                <a:ea typeface="华文中宋" panose="02010600040101010101" charset="-122"/>
              </a:rPr>
              <a:t>积极</a:t>
            </a:r>
            <a:endParaRPr lang="zh-CN" altLang="en-US" sz="2800" b="1">
              <a:solidFill>
                <a:schemeClr val="bg1"/>
              </a:solidFill>
              <a:latin typeface="华文中宋" panose="02010600040101010101" charset="-122"/>
              <a:ea typeface="华文中宋" panose="02010600040101010101" charset="-122"/>
            </a:endParaRPr>
          </a:p>
        </p:txBody>
      </p:sp>
      <p:sp>
        <p:nvSpPr>
          <p:cNvPr id="16" name="文本框 15"/>
          <p:cNvSpPr txBox="1"/>
          <p:nvPr/>
        </p:nvSpPr>
        <p:spPr>
          <a:xfrm>
            <a:off x="150495" y="1933575"/>
            <a:ext cx="2204085" cy="521970"/>
          </a:xfrm>
          <a:prstGeom prst="rect">
            <a:avLst/>
          </a:prstGeom>
          <a:noFill/>
        </p:spPr>
        <p:txBody>
          <a:bodyPr wrap="square" rtlCol="0" anchor="t">
            <a:spAutoFit/>
          </a:bodyPr>
          <a:p>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）特点：</a:t>
            </a:r>
            <a:endPar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18" name="文本框 17"/>
          <p:cNvSpPr txBox="1"/>
          <p:nvPr/>
        </p:nvSpPr>
        <p:spPr>
          <a:xfrm>
            <a:off x="150495" y="2973070"/>
            <a:ext cx="2204085" cy="521970"/>
          </a:xfrm>
          <a:prstGeom prst="rect">
            <a:avLst/>
          </a:prstGeom>
          <a:noFill/>
        </p:spPr>
        <p:txBody>
          <a:bodyPr wrap="square" rtlCol="0" anchor="t">
            <a:spAutoFit/>
          </a:bodyPr>
          <a:p>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C00000"/>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rPr>
              <a:t>）影响：</a:t>
            </a:r>
            <a:endParaRPr lang="zh-CN" altLang="en-US" sz="2800" b="1">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19" name="文本框 18"/>
          <p:cNvSpPr txBox="1"/>
          <p:nvPr/>
        </p:nvSpPr>
        <p:spPr>
          <a:xfrm>
            <a:off x="379095" y="4907915"/>
            <a:ext cx="934085" cy="478155"/>
          </a:xfrm>
          <a:prstGeom prst="rect">
            <a:avLst/>
          </a:prstGeom>
          <a:solidFill>
            <a:srgbClr val="002060"/>
          </a:solidFill>
        </p:spPr>
        <p:txBody>
          <a:bodyPr wrap="square" rtlCol="0">
            <a:spAutoFit/>
          </a:bodyPr>
          <a:p>
            <a:pPr>
              <a:lnSpc>
                <a:spcPct val="90000"/>
              </a:lnSpc>
            </a:pPr>
            <a:r>
              <a:rPr lang="zh-CN" altLang="en-US" sz="2800" b="1">
                <a:solidFill>
                  <a:schemeClr val="bg1"/>
                </a:solidFill>
                <a:latin typeface="华文中宋" panose="02010600040101010101" charset="-122"/>
                <a:ea typeface="华文中宋" panose="02010600040101010101" charset="-122"/>
              </a:rPr>
              <a:t>消极</a:t>
            </a:r>
            <a:endParaRPr lang="zh-CN" altLang="en-US" sz="2800" b="1">
              <a:solidFill>
                <a:schemeClr val="bg1"/>
              </a:solidFill>
              <a:latin typeface="华文中宋" panose="02010600040101010101" charset="-122"/>
              <a:ea typeface="华文中宋" panose="02010600040101010101" charset="-122"/>
            </a:endParaRPr>
          </a:p>
        </p:txBody>
      </p:sp>
      <p:sp>
        <p:nvSpPr>
          <p:cNvPr id="20" name="文本框 19"/>
          <p:cNvSpPr txBox="1"/>
          <p:nvPr/>
        </p:nvSpPr>
        <p:spPr>
          <a:xfrm>
            <a:off x="149860" y="5819140"/>
            <a:ext cx="11967845" cy="953135"/>
          </a:xfrm>
          <a:prstGeom prst="rect">
            <a:avLst/>
          </a:prstGeom>
          <a:solidFill>
            <a:schemeClr val="bg1"/>
          </a:solidFill>
          <a:ln w="12700" cmpd="sng">
            <a:solidFill>
              <a:srgbClr val="6E0210"/>
            </a:solidFill>
            <a:prstDash val="solid"/>
          </a:ln>
        </p:spPr>
        <p:txBody>
          <a:bodyPr wrap="square" rtlCol="0" anchor="t">
            <a:spAutoFit/>
          </a:bodyPr>
          <a:p>
            <a:pPr>
              <a:lnSpc>
                <a:spcPct val="100000"/>
              </a:lnSpc>
            </a:pPr>
            <a:r>
              <a:rPr lang="zh-CN" altLang="en-US" sz="2800" b="1">
                <a:latin typeface="华文楷体" panose="02010600040101010101" charset="-122"/>
                <a:ea typeface="华文楷体" panose="02010600040101010101" charset="-122"/>
                <a:cs typeface="微软雅黑" panose="020B0503020204020204" charset="-122"/>
                <a:sym typeface="+mn-ea"/>
              </a:rPr>
              <a:t>对后世也有影响，如中国封建社会的皇族分封、中国姓氏起源、中国地名简称（山东省简称鲁、山西省简称晋）。</a:t>
            </a:r>
            <a:endParaRPr lang="zh-CN" altLang="en-US" sz="2800" b="1">
              <a:latin typeface="华文楷体" panose="02010600040101010101" charset="-122"/>
              <a:ea typeface="华文楷体" panose="02010600040101010101" charset="-122"/>
              <a:cs typeface="微软雅黑" panose="020B0503020204020204" charset="-122"/>
              <a:sym typeface="+mn-ea"/>
            </a:endParaRPr>
          </a:p>
        </p:txBody>
      </p:sp>
      <p:grpSp>
        <p:nvGrpSpPr>
          <p:cNvPr id="24" name="组合 23"/>
          <p:cNvGrpSpPr/>
          <p:nvPr/>
        </p:nvGrpSpPr>
        <p:grpSpPr>
          <a:xfrm>
            <a:off x="8540115" y="339090"/>
            <a:ext cx="3422015" cy="1644650"/>
            <a:chOff x="13449" y="534"/>
            <a:chExt cx="5389" cy="2590"/>
          </a:xfrm>
        </p:grpSpPr>
        <p:pic>
          <p:nvPicPr>
            <p:cNvPr id="22" name="图片 21"/>
            <p:cNvPicPr>
              <a:picLocks noChangeAspect="1"/>
            </p:cNvPicPr>
            <p:nvPr/>
          </p:nvPicPr>
          <p:blipFill>
            <a:blip r:embed="rId5"/>
            <a:stretch>
              <a:fillRect/>
            </a:stretch>
          </p:blipFill>
          <p:spPr>
            <a:xfrm>
              <a:off x="13449" y="534"/>
              <a:ext cx="4520" cy="2590"/>
            </a:xfrm>
            <a:prstGeom prst="rect">
              <a:avLst/>
            </a:prstGeom>
          </p:spPr>
        </p:pic>
        <p:sp>
          <p:nvSpPr>
            <p:cNvPr id="23" name="文本框 22"/>
            <p:cNvSpPr txBox="1"/>
            <p:nvPr/>
          </p:nvSpPr>
          <p:spPr>
            <a:xfrm>
              <a:off x="17969" y="534"/>
              <a:ext cx="869" cy="2284"/>
            </a:xfrm>
            <a:prstGeom prst="rect">
              <a:avLst/>
            </a:prstGeom>
            <a:noFill/>
          </p:spPr>
          <p:txBody>
            <a:bodyPr vert="eaVert" wrap="square" rtlCol="0">
              <a:spAutoFit/>
            </a:bodyPr>
            <a:p>
              <a:r>
                <a:rPr lang="zh-CN" altLang="en-US" sz="2400">
                  <a:latin typeface="华文仿宋" panose="02010600040101010101" charset="-122"/>
                  <a:ea typeface="华文仿宋" panose="02010600040101010101" charset="-122"/>
                </a:rPr>
                <a:t>◎百家姓</a:t>
              </a:r>
              <a:endParaRPr lang="zh-CN" altLang="en-US" sz="2400">
                <a:latin typeface="华文仿宋" panose="02010600040101010101" charset="-122"/>
                <a:ea typeface="华文仿宋" panose="02010600040101010101" charset="-122"/>
              </a:endParaRPr>
            </a:p>
          </p:txBody>
        </p:sp>
      </p:gr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0" grpId="0" bldLvl="0" animBg="1"/>
      <p:bldP spid="20" grpId="1" animBg="1"/>
      <p:bldP spid="16" grpId="0"/>
      <p:bldP spid="16" grpId="1"/>
      <p:bldP spid="11" grpId="0"/>
      <p:bldP spid="11" grpId="1"/>
      <p:bldP spid="18" grpId="0"/>
      <p:bldP spid="18" grpId="1"/>
      <p:bldP spid="13" grpId="0"/>
      <p:bldP spid="13" grpId="1"/>
      <p:bldP spid="19" grpId="0" animBg="1"/>
      <p:bldP spid="19" grpId="1" animBg="1"/>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custDataLst>
              <p:tags r:id="rId3"/>
            </p:custDataLst>
          </p:nvPr>
        </p:nvSpPr>
        <p:spPr>
          <a:xfrm>
            <a:off x="379095" y="1427480"/>
            <a:ext cx="11407140" cy="521970"/>
          </a:xfrm>
          <a:prstGeom prst="rect">
            <a:avLst/>
          </a:prstGeom>
          <a:solidFill>
            <a:srgbClr val="6E7E70"/>
          </a:solidFill>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华文中宋" panose="02010600040101010101" charset="-122"/>
                <a:sym typeface="+mn-ea"/>
              </a:rPr>
              <a:t>能力提升：</a:t>
            </a:r>
            <a:r>
              <a:rPr lang="zh-CN" sz="2800" b="1">
                <a:solidFill>
                  <a:schemeClr val="bg1"/>
                </a:solidFill>
                <a:latin typeface="华文中宋" panose="02010600040101010101" charset="-122"/>
                <a:ea typeface="华文中宋" panose="02010600040101010101" charset="-122"/>
                <a:cs typeface="华文中宋" panose="02010600040101010101" charset="-122"/>
                <a:sym typeface="+mn-ea"/>
              </a:rPr>
              <a:t>商朝实行内外服制，西周推行贵族等级分封制，两者有异同</a:t>
            </a:r>
            <a:r>
              <a:rPr lang="en-US" sz="2800" b="1">
                <a:solidFill>
                  <a:schemeClr val="bg1"/>
                </a:solidFill>
                <a:latin typeface="华文中宋" panose="02010600040101010101" charset="-122"/>
                <a:ea typeface="华文中宋" panose="02010600040101010101" charset="-122"/>
                <a:cs typeface="华文中宋" panose="02010600040101010101" charset="-122"/>
                <a:sym typeface="+mn-ea"/>
              </a:rPr>
              <a:t>?</a:t>
            </a:r>
            <a:endParaRPr lang="en-US"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华文中宋" panose="02010600040101010101" charset="-122"/>
              <a:sym typeface="+mn-ea"/>
            </a:endParaRPr>
          </a:p>
        </p:txBody>
      </p:sp>
      <p:graphicFrame>
        <p:nvGraphicFramePr>
          <p:cNvPr id="6" name="表格 5"/>
          <p:cNvGraphicFramePr>
            <a:graphicFrameLocks noGrp="1"/>
          </p:cNvGraphicFramePr>
          <p:nvPr>
            <p:custDataLst>
              <p:tags r:id="rId4"/>
            </p:custDataLst>
          </p:nvPr>
        </p:nvGraphicFramePr>
        <p:xfrm>
          <a:off x="379095" y="2021205"/>
          <a:ext cx="11500485" cy="3451860"/>
        </p:xfrm>
        <a:graphic>
          <a:graphicData uri="http://schemas.openxmlformats.org/drawingml/2006/table">
            <a:tbl>
              <a:tblPr firstRow="1" bandRow="1">
                <a:tableStyleId>{00A15C55-8517-42AA-B614-E9B94910E393}</a:tableStyleId>
              </a:tblPr>
              <a:tblGrid>
                <a:gridCol w="1728470"/>
                <a:gridCol w="4577080"/>
                <a:gridCol w="5194935"/>
              </a:tblGrid>
              <a:tr h="518160">
                <a:tc>
                  <a:txBody>
                    <a:bodyPr wrap="square"/>
                    <a:p>
                      <a:pPr algn="ctr">
                        <a:buNone/>
                      </a:pPr>
                      <a:r>
                        <a:rPr lang="zh-CN" altLang="en-US" sz="2800">
                          <a:solidFill>
                            <a:srgbClr val="C00000"/>
                          </a:solidFill>
                          <a:latin typeface="华文中宋" panose="02010600040101010101" charset="-122"/>
                          <a:ea typeface="华文中宋" panose="02010600040101010101" charset="-122"/>
                        </a:rPr>
                        <a:t>名称</a:t>
                      </a:r>
                      <a:endParaRPr lang="zh-CN" altLang="en-US" sz="2800">
                        <a:solidFill>
                          <a:srgbClr val="C00000"/>
                        </a:solidFill>
                        <a:latin typeface="华文中宋" panose="02010600040101010101" charset="-122"/>
                        <a:ea typeface="华文中宋" panose="0201060004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p>
                      <a:pPr algn="ctr">
                        <a:buNone/>
                      </a:pPr>
                      <a:r>
                        <a:rPr lang="zh-CN" altLang="en-US" sz="2800">
                          <a:solidFill>
                            <a:srgbClr val="C00000"/>
                          </a:solidFill>
                          <a:latin typeface="华文中宋" panose="02010600040101010101" charset="-122"/>
                          <a:ea typeface="华文中宋" panose="02010600040101010101" charset="-122"/>
                        </a:rPr>
                        <a:t>内外服制度</a:t>
                      </a:r>
                      <a:endParaRPr lang="zh-CN" altLang="en-US" sz="2800">
                        <a:solidFill>
                          <a:srgbClr val="C00000"/>
                        </a:solidFill>
                        <a:latin typeface="华文中宋" panose="02010600040101010101" charset="-122"/>
                        <a:ea typeface="华文中宋" panose="0201060004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p>
                      <a:pPr algn="ctr">
                        <a:buNone/>
                      </a:pPr>
                      <a:r>
                        <a:rPr lang="zh-CN" altLang="en-US" sz="2800">
                          <a:solidFill>
                            <a:srgbClr val="C00000"/>
                          </a:solidFill>
                          <a:latin typeface="华文中宋" panose="02010600040101010101" charset="-122"/>
                          <a:ea typeface="华文中宋" panose="02010600040101010101" charset="-122"/>
                        </a:rPr>
                        <a:t>分封制</a:t>
                      </a:r>
                      <a:endParaRPr lang="zh-CN" altLang="en-US" sz="2800">
                        <a:solidFill>
                          <a:srgbClr val="C00000"/>
                        </a:solidFill>
                        <a:latin typeface="华文中宋" panose="02010600040101010101" charset="-122"/>
                        <a:ea typeface="华文中宋" panose="0201060004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029970">
                <a:tc rowSpan="2">
                  <a:txBody>
                    <a:bodyPr wrap="square"/>
                    <a:p>
                      <a:pPr algn="ctr">
                        <a:buNone/>
                      </a:pPr>
                      <a:endParaRPr lang="zh-CN" altLang="en-US" sz="2800" b="1">
                        <a:solidFill>
                          <a:srgbClr val="C00000"/>
                        </a:solidFill>
                        <a:latin typeface="华文中宋" panose="02010600040101010101" charset="-122"/>
                        <a:ea typeface="华文中宋" panose="02010600040101010101" charset="-122"/>
                      </a:endParaRPr>
                    </a:p>
                    <a:p>
                      <a:pPr algn="ctr">
                        <a:buNone/>
                      </a:pPr>
                      <a:r>
                        <a:rPr lang="zh-CN" altLang="en-US" sz="2800" b="1">
                          <a:solidFill>
                            <a:srgbClr val="C00000"/>
                          </a:solidFill>
                          <a:latin typeface="华文中宋" panose="02010600040101010101" charset="-122"/>
                          <a:ea typeface="华文中宋" panose="02010600040101010101" charset="-122"/>
                        </a:rPr>
                        <a:t>不同</a:t>
                      </a:r>
                      <a:endParaRPr lang="zh-CN" altLang="en-US" sz="2800" b="1">
                        <a:solidFill>
                          <a:srgbClr val="C00000"/>
                        </a:solidFill>
                        <a:latin typeface="华文中宋" panose="02010600040101010101" charset="-122"/>
                        <a:ea typeface="华文中宋" panose="0201060004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p>
                      <a:pPr algn="l">
                        <a:lnSpc>
                          <a:spcPct val="110000"/>
                        </a:lnSpc>
                        <a:buNone/>
                      </a:pPr>
                      <a:endParaRPr lang="zh-CN" altLang="en-US" sz="2800">
                        <a:solidFill>
                          <a:srgbClr val="C00000"/>
                        </a:solidFill>
                        <a:latin typeface="华文中宋" panose="02010600040101010101" charset="-122"/>
                        <a:ea typeface="华文中宋" panose="0201060004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p>
                      <a:pPr algn="l">
                        <a:lnSpc>
                          <a:spcPct val="110000"/>
                        </a:lnSpc>
                        <a:buNone/>
                      </a:pPr>
                      <a:endParaRPr lang="zh-CN" altLang="en-US" sz="2800">
                        <a:solidFill>
                          <a:srgbClr val="C00000"/>
                        </a:solidFill>
                        <a:latin typeface="华文中宋" panose="02010600040101010101" charset="-122"/>
                        <a:ea typeface="华文中宋" panose="02010600040101010101" charset="-122"/>
                      </a:endParaRPr>
                    </a:p>
                    <a:p>
                      <a:pPr algn="l">
                        <a:lnSpc>
                          <a:spcPct val="110000"/>
                        </a:lnSpc>
                        <a:buNone/>
                      </a:pPr>
                      <a:endParaRPr lang="zh-CN" altLang="en-US" sz="2800">
                        <a:solidFill>
                          <a:srgbClr val="C00000"/>
                        </a:solidFill>
                        <a:latin typeface="华文中宋" panose="02010600040101010101" charset="-122"/>
                        <a:ea typeface="华文中宋" panose="0201060004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60705">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c>
                  <a:txBody>
                    <a:bodyPr wrap="square"/>
                    <a:p>
                      <a:pPr algn="l">
                        <a:lnSpc>
                          <a:spcPct val="110000"/>
                        </a:lnSpc>
                        <a:buNone/>
                      </a:pPr>
                      <a:r>
                        <a:rPr lang="zh-CN" altLang="en-US" sz="2800">
                          <a:solidFill>
                            <a:srgbClr val="C00000"/>
                          </a:solidFill>
                          <a:latin typeface="华文中宋" panose="02010600040101010101" charset="-122"/>
                          <a:ea typeface="华文中宋" panose="02010600040101010101" charset="-122"/>
                          <a:cs typeface="黑体" panose="02010609060101010101" charset="-122"/>
                        </a:rPr>
                        <a:t>   </a:t>
                      </a:r>
                      <a:endParaRPr lang="zh-CN" altLang="en-US" sz="2800">
                        <a:solidFill>
                          <a:srgbClr val="C00000"/>
                        </a:solidFill>
                        <a:latin typeface="华文中宋" panose="02010600040101010101" charset="-122"/>
                        <a:ea typeface="华文中宋" panose="02010600040101010101" charset="-122"/>
                        <a:cs typeface="黑体" panose="0201060906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wrap="square"/>
                    <a:p>
                      <a:pPr algn="l">
                        <a:lnSpc>
                          <a:spcPct val="110000"/>
                        </a:lnSpc>
                        <a:buNone/>
                      </a:pPr>
                      <a:r>
                        <a:rPr lang="zh-CN" altLang="en-US" sz="2800">
                          <a:solidFill>
                            <a:srgbClr val="C00000"/>
                          </a:solidFill>
                          <a:latin typeface="华文中宋" panose="02010600040101010101" charset="-122"/>
                          <a:ea typeface="华文中宋" panose="02010600040101010101" charset="-122"/>
                          <a:cs typeface="黑体" panose="02010609060101010101" charset="-122"/>
                        </a:rPr>
                        <a:t>   </a:t>
                      </a:r>
                      <a:endParaRPr lang="zh-CN" altLang="en-US" sz="2800">
                        <a:solidFill>
                          <a:srgbClr val="C00000"/>
                        </a:solidFill>
                        <a:latin typeface="华文中宋" panose="02010600040101010101" charset="-122"/>
                        <a:ea typeface="华文中宋" panose="02010600040101010101" charset="-122"/>
                        <a:cs typeface="黑体" panose="0201060906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343025">
                <a:tc>
                  <a:txBody>
                    <a:bodyPr wrap="square"/>
                    <a:p>
                      <a:pPr algn="ctr">
                        <a:buNone/>
                      </a:pPr>
                      <a:endParaRPr lang="zh-CN" altLang="en-US" sz="2800" b="1">
                        <a:solidFill>
                          <a:srgbClr val="C00000"/>
                        </a:solidFill>
                        <a:latin typeface="华文中宋" panose="02010600040101010101" charset="-122"/>
                        <a:ea typeface="华文中宋" panose="02010600040101010101" charset="-122"/>
                      </a:endParaRPr>
                    </a:p>
                    <a:p>
                      <a:pPr algn="ctr">
                        <a:buNone/>
                      </a:pPr>
                      <a:r>
                        <a:rPr lang="zh-CN" altLang="en-US" sz="2800" b="1">
                          <a:solidFill>
                            <a:srgbClr val="C00000"/>
                          </a:solidFill>
                          <a:latin typeface="华文中宋" panose="02010600040101010101" charset="-122"/>
                          <a:ea typeface="华文中宋" panose="02010600040101010101" charset="-122"/>
                        </a:rPr>
                        <a:t>相同</a:t>
                      </a:r>
                      <a:endParaRPr lang="zh-CN" altLang="en-US" sz="2800" b="1">
                        <a:solidFill>
                          <a:srgbClr val="C00000"/>
                        </a:solidFill>
                        <a:latin typeface="华文中宋" panose="02010600040101010101" charset="-122"/>
                        <a:ea typeface="华文中宋" panose="0201060004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wrap="square"/>
                    <a:p>
                      <a:pPr algn="l">
                        <a:buNone/>
                      </a:pPr>
                      <a:endParaRPr lang="zh-CN" altLang="en-US" sz="2800" b="0">
                        <a:solidFill>
                          <a:srgbClr val="C00000"/>
                        </a:solidFill>
                        <a:latin typeface="华文中宋" panose="02010600040101010101" charset="-122"/>
                        <a:ea typeface="华文中宋" panose="02010600040101010101" charset="-122"/>
                      </a:endParaRPr>
                    </a:p>
                    <a:p>
                      <a:pPr algn="l">
                        <a:buNone/>
                      </a:pPr>
                      <a:endParaRPr lang="zh-CN" altLang="en-US" sz="2800" b="0">
                        <a:solidFill>
                          <a:srgbClr val="C00000"/>
                        </a:solidFill>
                        <a:latin typeface="华文中宋" panose="02010600040101010101" charset="-122"/>
                        <a:ea typeface="华文中宋" panose="02010600040101010101" charset="-122"/>
                      </a:endParaRPr>
                    </a:p>
                  </a:txBody>
                  <a:tcPr vert="horz">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8" name="文本框 7"/>
          <p:cNvSpPr txBox="1"/>
          <p:nvPr>
            <p:custDataLst>
              <p:tags r:id="rId5"/>
            </p:custDataLst>
          </p:nvPr>
        </p:nvSpPr>
        <p:spPr>
          <a:xfrm>
            <a:off x="2154555" y="2557145"/>
            <a:ext cx="4430395" cy="1038860"/>
          </a:xfrm>
          <a:prstGeom prst="rect">
            <a:avLst/>
          </a:prstGeom>
          <a:noFill/>
        </p:spPr>
        <p:txBody>
          <a:bodyPr wrap="square" rtlCol="0" anchor="t">
            <a:spAutoFit/>
          </a:bodyPr>
          <a:p>
            <a:pPr algn="l">
              <a:lnSpc>
                <a:spcPct val="110000"/>
              </a:lnSpc>
              <a:buNone/>
            </a:pPr>
            <a:r>
              <a:rPr lang="zh-CN" altLang="en-US" sz="2800">
                <a:latin typeface="华文中宋" panose="02010600040101010101" charset="-122"/>
                <a:ea typeface="华文中宋" panose="02010600040101010101" charset="-122"/>
                <a:sym typeface="+mn-ea"/>
              </a:rPr>
              <a:t>松散的国家结构；</a:t>
            </a:r>
            <a:endParaRPr lang="zh-CN" altLang="en-US" sz="2800">
              <a:latin typeface="华文中宋" panose="02010600040101010101" charset="-122"/>
              <a:ea typeface="华文中宋" panose="02010600040101010101" charset="-122"/>
            </a:endParaRPr>
          </a:p>
          <a:p>
            <a:pPr algn="l">
              <a:lnSpc>
                <a:spcPct val="110000"/>
              </a:lnSpc>
              <a:buNone/>
            </a:pPr>
            <a:r>
              <a:rPr lang="zh-CN" altLang="en-US" sz="2800">
                <a:latin typeface="华文中宋" panose="02010600040101010101" charset="-122"/>
                <a:ea typeface="华文中宋" panose="02010600040101010101" charset="-122"/>
                <a:sym typeface="+mn-ea"/>
              </a:rPr>
              <a:t>中央对地方控制较弱。</a:t>
            </a:r>
            <a:endParaRPr lang="zh-CN" altLang="en-US" sz="2800">
              <a:latin typeface="华文中宋" panose="02010600040101010101" charset="-122"/>
              <a:ea typeface="华文中宋" panose="02010600040101010101" charset="-122"/>
              <a:sym typeface="+mn-ea"/>
            </a:endParaRPr>
          </a:p>
        </p:txBody>
      </p:sp>
      <p:sp>
        <p:nvSpPr>
          <p:cNvPr id="9" name="文本框 8"/>
          <p:cNvSpPr txBox="1"/>
          <p:nvPr>
            <p:custDataLst>
              <p:tags r:id="rId6"/>
            </p:custDataLst>
          </p:nvPr>
        </p:nvSpPr>
        <p:spPr>
          <a:xfrm>
            <a:off x="6635750" y="2526030"/>
            <a:ext cx="3435985" cy="1038860"/>
          </a:xfrm>
          <a:prstGeom prst="rect">
            <a:avLst/>
          </a:prstGeom>
          <a:noFill/>
        </p:spPr>
        <p:txBody>
          <a:bodyPr wrap="square" rtlCol="0" anchor="t">
            <a:spAutoFit/>
          </a:bodyPr>
          <a:p>
            <a:pPr algn="l">
              <a:lnSpc>
                <a:spcPct val="110000"/>
              </a:lnSpc>
              <a:buNone/>
            </a:pPr>
            <a:r>
              <a:rPr lang="zh-CN" altLang="en-US" sz="2800">
                <a:latin typeface="华文中宋" panose="02010600040101010101" charset="-122"/>
                <a:ea typeface="华文中宋" panose="02010600040101010101" charset="-122"/>
                <a:sym typeface="+mn-ea"/>
              </a:rPr>
              <a:t>相</a:t>
            </a:r>
            <a:r>
              <a:rPr lang="zh-CN" altLang="en-US" sz="2800">
                <a:latin typeface="华文中宋" panose="02010600040101010101" charset="-122"/>
                <a:ea typeface="华文中宋" panose="02010600040101010101" charset="-122"/>
                <a:sym typeface="+mn-ea"/>
              </a:rPr>
              <a:t>对进步的国家结构；</a:t>
            </a:r>
            <a:endParaRPr lang="zh-CN" altLang="en-US" sz="2800">
              <a:latin typeface="华文中宋" panose="02010600040101010101" charset="-122"/>
              <a:ea typeface="华文中宋" panose="02010600040101010101" charset="-122"/>
            </a:endParaRPr>
          </a:p>
          <a:p>
            <a:pPr algn="l">
              <a:lnSpc>
                <a:spcPct val="110000"/>
              </a:lnSpc>
              <a:buNone/>
            </a:pPr>
            <a:r>
              <a:rPr lang="zh-CN" altLang="en-US" sz="2800">
                <a:latin typeface="华文中宋" panose="02010600040101010101" charset="-122"/>
                <a:ea typeface="华文中宋" panose="02010600040101010101" charset="-122"/>
                <a:sym typeface="+mn-ea"/>
              </a:rPr>
              <a:t>对地方控制加强。</a:t>
            </a:r>
            <a:endParaRPr lang="zh-CN" altLang="en-US" sz="2800">
              <a:latin typeface="华文中宋" panose="02010600040101010101" charset="-122"/>
              <a:ea typeface="华文中宋" panose="02010600040101010101" charset="-122"/>
              <a:sym typeface="+mn-ea"/>
            </a:endParaRPr>
          </a:p>
        </p:txBody>
      </p:sp>
      <p:sp>
        <p:nvSpPr>
          <p:cNvPr id="13" name="文本框 12"/>
          <p:cNvSpPr txBox="1"/>
          <p:nvPr>
            <p:custDataLst>
              <p:tags r:id="rId7"/>
            </p:custDataLst>
          </p:nvPr>
        </p:nvSpPr>
        <p:spPr>
          <a:xfrm>
            <a:off x="3075940" y="3596005"/>
            <a:ext cx="1960880" cy="565150"/>
          </a:xfrm>
          <a:prstGeom prst="rect">
            <a:avLst/>
          </a:prstGeom>
          <a:noFill/>
        </p:spPr>
        <p:txBody>
          <a:bodyPr wrap="none" rtlCol="0" anchor="t">
            <a:spAutoFit/>
          </a:bodyPr>
          <a:p>
            <a:pPr algn="l">
              <a:lnSpc>
                <a:spcPct val="110000"/>
              </a:lnSpc>
              <a:buNone/>
            </a:pPr>
            <a:r>
              <a:rPr lang="zh-CN" altLang="en-US" sz="2800">
                <a:latin typeface="华文中宋" panose="02010600040101010101" charset="-122"/>
                <a:ea typeface="华文中宋" panose="02010600040101010101" charset="-122"/>
                <a:cs typeface="黑体" panose="02010609060101010101" charset="-122"/>
                <a:sym typeface="+mn-ea"/>
              </a:rPr>
              <a:t>方国联盟体</a:t>
            </a:r>
            <a:endParaRPr lang="zh-CN" altLang="en-US" sz="2800">
              <a:latin typeface="华文中宋" panose="02010600040101010101" charset="-122"/>
              <a:ea typeface="华文中宋" panose="02010600040101010101" charset="-122"/>
              <a:cs typeface="黑体" panose="02010609060101010101" charset="-122"/>
              <a:sym typeface="+mn-ea"/>
            </a:endParaRPr>
          </a:p>
        </p:txBody>
      </p:sp>
      <p:sp>
        <p:nvSpPr>
          <p:cNvPr id="16" name="文本框 15"/>
          <p:cNvSpPr txBox="1"/>
          <p:nvPr>
            <p:custDataLst>
              <p:tags r:id="rId8"/>
            </p:custDataLst>
          </p:nvPr>
        </p:nvSpPr>
        <p:spPr>
          <a:xfrm>
            <a:off x="8110855" y="3564890"/>
            <a:ext cx="1960880" cy="565150"/>
          </a:xfrm>
          <a:prstGeom prst="rect">
            <a:avLst/>
          </a:prstGeom>
          <a:noFill/>
        </p:spPr>
        <p:txBody>
          <a:bodyPr wrap="none" rtlCol="0" anchor="t">
            <a:spAutoFit/>
          </a:bodyPr>
          <a:p>
            <a:pPr algn="l">
              <a:lnSpc>
                <a:spcPct val="110000"/>
              </a:lnSpc>
              <a:buNone/>
            </a:pPr>
            <a:r>
              <a:rPr lang="zh-CN" altLang="en-US" sz="2800">
                <a:latin typeface="华文中宋" panose="02010600040101010101" charset="-122"/>
                <a:ea typeface="华文中宋" panose="02010600040101010101" charset="-122"/>
                <a:cs typeface="黑体" panose="02010609060101010101" charset="-122"/>
                <a:sym typeface="+mn-ea"/>
              </a:rPr>
              <a:t>家国共同体</a:t>
            </a:r>
            <a:endParaRPr lang="zh-CN" altLang="en-US" sz="2800">
              <a:latin typeface="华文中宋" panose="02010600040101010101" charset="-122"/>
              <a:ea typeface="华文中宋" panose="02010600040101010101" charset="-122"/>
              <a:cs typeface="黑体" panose="02010609060101010101" charset="-122"/>
              <a:sym typeface="+mn-ea"/>
            </a:endParaRPr>
          </a:p>
        </p:txBody>
      </p:sp>
      <p:sp>
        <p:nvSpPr>
          <p:cNvPr id="17" name="文本框 16"/>
          <p:cNvSpPr txBox="1"/>
          <p:nvPr>
            <p:custDataLst>
              <p:tags r:id="rId9"/>
            </p:custDataLst>
          </p:nvPr>
        </p:nvSpPr>
        <p:spPr>
          <a:xfrm>
            <a:off x="2099310" y="4141470"/>
            <a:ext cx="9857740" cy="1383665"/>
          </a:xfrm>
          <a:prstGeom prst="rect">
            <a:avLst/>
          </a:prstGeom>
          <a:noFill/>
        </p:spPr>
        <p:txBody>
          <a:bodyPr wrap="square" rtlCol="0" anchor="t">
            <a:spAutoFit/>
          </a:bodyPr>
          <a:p>
            <a:pPr algn="l">
              <a:buNone/>
            </a:pPr>
            <a:r>
              <a:rPr lang="zh-CN" altLang="en-US" sz="2800">
                <a:latin typeface="华文中宋" panose="02010600040101010101" charset="-122"/>
                <a:ea typeface="华文中宋" panose="02010600040101010101" charset="-122"/>
                <a:sym typeface="+mn-ea"/>
              </a:rPr>
              <a:t>①都是为了巩固奴隶主贵族的统治；</a:t>
            </a:r>
            <a:endParaRPr lang="zh-CN" altLang="en-US" sz="2800">
              <a:latin typeface="华文中宋" panose="02010600040101010101" charset="-122"/>
              <a:ea typeface="华文中宋" panose="02010600040101010101" charset="-122"/>
            </a:endParaRPr>
          </a:p>
          <a:p>
            <a:pPr algn="l">
              <a:buNone/>
            </a:pPr>
            <a:r>
              <a:rPr lang="zh-CN" altLang="en-US" sz="2800">
                <a:latin typeface="华文中宋" panose="02010600040101010101" charset="-122"/>
                <a:ea typeface="华文中宋" panose="02010600040101010101" charset="-122"/>
                <a:sym typeface="+mn-ea"/>
              </a:rPr>
              <a:t>②都是国家结构的体现，是中央与地方的关系，是国家治理的一种形式。</a:t>
            </a:r>
            <a:endParaRPr lang="zh-CN" altLang="en-US" sz="2800">
              <a:latin typeface="华文中宋" panose="02010600040101010101" charset="-122"/>
              <a:ea typeface="华文中宋" panose="02010600040101010101" charset="-122"/>
              <a:sym typeface="+mn-ea"/>
            </a:endParaRPr>
          </a:p>
        </p:txBody>
      </p:sp>
      <p:sp>
        <p:nvSpPr>
          <p:cNvPr id="18" name="文本框 17"/>
          <p:cNvSpPr txBox="1"/>
          <p:nvPr>
            <p:custDataLst>
              <p:tags r:id="rId10"/>
            </p:custDataLst>
          </p:nvPr>
        </p:nvSpPr>
        <p:spPr>
          <a:xfrm>
            <a:off x="379095" y="5634355"/>
            <a:ext cx="11501120" cy="521970"/>
          </a:xfrm>
          <a:prstGeom prst="rect">
            <a:avLst/>
          </a:prstGeom>
          <a:solidFill>
            <a:srgbClr val="C00000"/>
          </a:solidFill>
        </p:spPr>
        <p:txBody>
          <a:bodyPr wrap="square" rtlCol="0" anchor="t">
            <a:spAutoFit/>
          </a:bodyPr>
          <a:p>
            <a:pPr algn="ctr">
              <a:lnSpc>
                <a:spcPct val="100000"/>
              </a:lnSpc>
              <a:buClrTx/>
              <a:buSzTx/>
              <a:buFontTx/>
            </a:pPr>
            <a:r>
              <a:rPr lang="en-US" sz="2800" b="1" err="1">
                <a:solidFill>
                  <a:schemeClr val="bg1"/>
                </a:solidFill>
                <a:latin typeface="华文中宋" panose="02010600040101010101" charset="-122"/>
                <a:ea typeface="华文中宋" panose="02010600040101010101" charset="-122"/>
                <a:cs typeface="宋体" panose="02010600030101010101" pitchFamily="2" charset="-122"/>
                <a:sym typeface="+mn-ea"/>
              </a:rPr>
              <a:t>分封制是较内外服制更</a:t>
            </a:r>
            <a:r>
              <a:rPr lang="zh-CN" altLang="en-US" sz="2800" b="1" err="1">
                <a:solidFill>
                  <a:schemeClr val="bg1"/>
                </a:solidFill>
                <a:latin typeface="华文中宋" panose="02010600040101010101" charset="-122"/>
                <a:ea typeface="华文中宋" panose="02010600040101010101" charset="-122"/>
                <a:cs typeface="宋体" panose="02010600030101010101" pitchFamily="2" charset="-122"/>
                <a:sym typeface="+mn-ea"/>
              </a:rPr>
              <a:t>加进</a:t>
            </a:r>
            <a:r>
              <a:rPr lang="en-US" sz="2800" b="1" err="1">
                <a:solidFill>
                  <a:schemeClr val="bg1"/>
                </a:solidFill>
                <a:latin typeface="华文中宋" panose="02010600040101010101" charset="-122"/>
                <a:ea typeface="华文中宋" panose="02010600040101010101" charset="-122"/>
                <a:cs typeface="宋体" panose="02010600030101010101" pitchFamily="2" charset="-122"/>
                <a:sym typeface="+mn-ea"/>
              </a:rPr>
              <a:t>步的政治制度</a:t>
            </a:r>
            <a:r>
              <a:rPr lang="zh-CN" altLang="en-US" sz="2800" b="1" err="1">
                <a:solidFill>
                  <a:schemeClr val="bg1"/>
                </a:solidFill>
                <a:latin typeface="华文中宋" panose="02010600040101010101" charset="-122"/>
                <a:ea typeface="华文中宋" panose="02010600040101010101" charset="-122"/>
                <a:cs typeface="宋体" panose="02010600030101010101" pitchFamily="2" charset="-122"/>
                <a:sym typeface="+mn-ea"/>
              </a:rPr>
              <a:t>，使国家结构由松散趋于严密。</a:t>
            </a:r>
            <a:endParaRPr lang="zh-CN" altLang="en-US" sz="2800" b="1" err="1">
              <a:solidFill>
                <a:schemeClr val="bg1"/>
              </a:solidFill>
              <a:latin typeface="华文中宋" panose="02010600040101010101" charset="-122"/>
              <a:ea typeface="华文中宋" panose="02010600040101010101" charset="-122"/>
              <a:cs typeface="宋体" panose="02010600030101010101" pitchFamily="2"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16" grpId="0"/>
      <p:bldP spid="17" grpId="0"/>
      <p:bldP spid="1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10256520" y="339090"/>
            <a:ext cx="1700530"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高考链接</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6" name="文本框 5"/>
          <p:cNvSpPr txBox="1"/>
          <p:nvPr/>
        </p:nvSpPr>
        <p:spPr>
          <a:xfrm>
            <a:off x="378460" y="861060"/>
            <a:ext cx="11578590" cy="2968625"/>
          </a:xfrm>
          <a:prstGeom prst="rect">
            <a:avLst/>
          </a:prstGeom>
          <a:noFill/>
        </p:spPr>
        <p:txBody>
          <a:bodyPr wrap="square" rtlCol="0" anchor="t">
            <a:spAutoFit/>
          </a:bodyPr>
          <a:p>
            <a:pPr>
              <a:lnSpc>
                <a:spcPct val="130000"/>
              </a:lnSpc>
            </a:pPr>
            <a:r>
              <a:rPr lang="en-US" altLang="zh-CN" sz="2400">
                <a:solidFill>
                  <a:srgbClr val="C00000"/>
                </a:solidFill>
                <a:latin typeface="黑体" panose="02010609060101010101" charset="-122"/>
                <a:ea typeface="黑体" panose="02010609060101010101" charset="-122"/>
                <a:cs typeface="黑体" panose="02010609060101010101" charset="-122"/>
              </a:rPr>
              <a:t>7</a:t>
            </a:r>
            <a:r>
              <a:rPr lang="zh-CN" altLang="en-US" sz="2400">
                <a:solidFill>
                  <a:srgbClr val="C00000"/>
                </a:solidFill>
                <a:latin typeface="黑体" panose="02010609060101010101" charset="-122"/>
                <a:ea typeface="黑体" panose="02010609060101010101" charset="-122"/>
                <a:cs typeface="黑体" panose="02010609060101010101" charset="-122"/>
              </a:rPr>
              <a:t>、(2023·广东高考1题)</a:t>
            </a:r>
            <a:r>
              <a:rPr lang="zh-CN" altLang="en-US" sz="2400">
                <a:latin typeface="黑体" panose="02010609060101010101" charset="-122"/>
                <a:ea typeface="黑体" panose="02010609060101010101" charset="-122"/>
                <a:cs typeface="黑体" panose="02010609060101010101" charset="-122"/>
              </a:rPr>
              <a:t>有学者认为西周时期周王能干预诸侯国的内政,下列史料支持这一观点的是（</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r>
              <a:rPr lang="zh-CN" altLang="en-US" sz="2400">
                <a:latin typeface="黑体" panose="02010609060101010101" charset="-122"/>
                <a:ea typeface="黑体" panose="02010609060101010101" charset="-122"/>
                <a:cs typeface="黑体" panose="02010609060101010101" charset="-122"/>
              </a:rPr>
              <a:t>A.《礼记》记载诸侯国君必须定期朝觐周王</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r>
              <a:rPr lang="zh-CN" altLang="en-US" sz="2400">
                <a:latin typeface="黑体" panose="02010609060101010101" charset="-122"/>
                <a:ea typeface="黑体" panose="02010609060101010101" charset="-122"/>
                <a:cs typeface="黑体" panose="02010609060101010101" charset="-122"/>
              </a:rPr>
              <a:t>B《诗经》记载周王派遣官员协助诸侯国君营建都城</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r>
              <a:rPr lang="zh-CN" altLang="en-US" sz="2400">
                <a:latin typeface="黑体" panose="02010609060101010101" charset="-122"/>
                <a:ea typeface="黑体" panose="02010609060101010101" charset="-122"/>
                <a:cs typeface="黑体" panose="02010609060101010101" charset="-122"/>
              </a:rPr>
              <a:t>C.西周士山盘铭文记载周王命士山向诸侯国征收贡纳</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r>
              <a:rPr lang="zh-CN" altLang="en-US" sz="2400">
                <a:latin typeface="黑体" panose="02010609060101010101" charset="-122"/>
                <a:ea typeface="黑体" panose="02010609060101010101" charset="-122"/>
                <a:cs typeface="黑体" panose="02010609060101010101" charset="-122"/>
              </a:rPr>
              <a:t>D.西周豆闭簋铭文记载周王命豆闭掌管某诸侯国军事</a:t>
            </a:r>
            <a:endParaRPr lang="zh-CN" altLang="en-US" sz="2400">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10409555" y="1647190"/>
            <a:ext cx="955040" cy="1568450"/>
          </a:xfrm>
          <a:prstGeom prst="rect">
            <a:avLst/>
          </a:prstGeom>
          <a:noFill/>
        </p:spPr>
        <p:txBody>
          <a:bodyPr wrap="square" rtlCol="0">
            <a:spAutoFit/>
          </a:bodyPr>
          <a:p>
            <a:r>
              <a:rPr lang="en-US" altLang="zh-CN" sz="9600" b="1">
                <a:solidFill>
                  <a:srgbClr val="C00000"/>
                </a:solidFill>
              </a:rPr>
              <a:t>D</a:t>
            </a:r>
            <a:endParaRPr lang="en-US" altLang="zh-CN" sz="9600" b="1">
              <a:solidFill>
                <a:srgbClr val="C00000"/>
              </a:solidFill>
            </a:endParaRPr>
          </a:p>
        </p:txBody>
      </p:sp>
      <p:sp>
        <p:nvSpPr>
          <p:cNvPr id="7" name="文本框 6"/>
          <p:cNvSpPr txBox="1"/>
          <p:nvPr/>
        </p:nvSpPr>
        <p:spPr>
          <a:xfrm>
            <a:off x="378460" y="3829685"/>
            <a:ext cx="11506200" cy="2489200"/>
          </a:xfrm>
          <a:prstGeom prst="rect">
            <a:avLst/>
          </a:prstGeom>
          <a:noFill/>
        </p:spPr>
        <p:txBody>
          <a:bodyPr wrap="square" rtlCol="0" anchor="t">
            <a:spAutoFit/>
          </a:bodyPr>
          <a:p>
            <a:pPr>
              <a:lnSpc>
                <a:spcPct val="130000"/>
              </a:lnSpc>
            </a:pPr>
            <a:r>
              <a:rPr lang="en-US" altLang="zh-CN" sz="2400">
                <a:solidFill>
                  <a:srgbClr val="C00000"/>
                </a:solidFill>
                <a:latin typeface="黑体" panose="02010609060101010101" charset="-122"/>
                <a:ea typeface="黑体" panose="02010609060101010101" charset="-122"/>
                <a:cs typeface="黑体" panose="02010609060101010101" charset="-122"/>
              </a:rPr>
              <a:t>8</a:t>
            </a:r>
            <a:r>
              <a:rPr lang="zh-CN" altLang="en-US" sz="2400">
                <a:solidFill>
                  <a:srgbClr val="C00000"/>
                </a:solidFill>
                <a:latin typeface="黑体" panose="02010609060101010101" charset="-122"/>
                <a:ea typeface="黑体" panose="02010609060101010101" charset="-122"/>
                <a:cs typeface="黑体" panose="02010609060101010101" charset="-122"/>
              </a:rPr>
              <a:t>、(2023·辽宁高考1题)</a:t>
            </a:r>
            <a:r>
              <a:rPr lang="zh-CN" altLang="en-US" sz="2400">
                <a:latin typeface="黑体" panose="02010609060101010101" charset="-122"/>
                <a:ea typeface="黑体" panose="02010609060101010101" charset="-122"/>
                <a:cs typeface="黑体" panose="02010609060101010101" charset="-122"/>
              </a:rPr>
              <a:t>1955年,在今辽宁省朝阳</a:t>
            </a:r>
            <a:r>
              <a:rPr lang="zh-CN" altLang="en-US" sz="2400">
                <a:latin typeface="黑体" panose="02010609060101010101" charset="-122"/>
                <a:ea typeface="黑体" panose="02010609060101010101" charset="-122"/>
                <a:cs typeface="黑体" panose="02010609060101010101" charset="-122"/>
              </a:rPr>
              <a:t>市喀左县出土一批西周青铜器,其中一件盂造型雅致纹饰精美,刻有“匽侯”等文字。“匽侯”即为“燕侯”是周初分封的诸侯,封地在蓟。这反映了</a:t>
            </a:r>
            <a:r>
              <a:rPr lang="zh-CN" altLang="en-US" sz="2400">
                <a:latin typeface="黑体" panose="02010609060101010101" charset="-122"/>
                <a:ea typeface="黑体" panose="02010609060101010101" charset="-122"/>
                <a:cs typeface="黑体" panose="02010609060101010101" charset="-122"/>
                <a:sym typeface="+mn-ea"/>
              </a:rPr>
              <a:t>（</a:t>
            </a:r>
            <a:r>
              <a:rPr lang="en-US" altLang="zh-CN" sz="2400">
                <a:latin typeface="黑体" panose="02010609060101010101" charset="-122"/>
                <a:ea typeface="黑体" panose="02010609060101010101" charset="-122"/>
                <a:cs typeface="黑体" panose="02010609060101010101" charset="-122"/>
                <a:sym typeface="+mn-ea"/>
              </a:rPr>
              <a:t>    </a:t>
            </a:r>
            <a:r>
              <a:rPr lang="zh-CN" altLang="en-US" sz="2400">
                <a:latin typeface="黑体" panose="02010609060101010101" charset="-122"/>
                <a:ea typeface="黑体" panose="02010609060101010101" charset="-122"/>
                <a:cs typeface="黑体" panose="02010609060101010101" charset="-122"/>
                <a:sym typeface="+mn-ea"/>
              </a:rPr>
              <a:t>）</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r>
              <a:rPr lang="zh-CN" altLang="en-US" sz="2400">
                <a:latin typeface="黑体" panose="02010609060101010101" charset="-122"/>
                <a:ea typeface="黑体" panose="02010609060101010101" charset="-122"/>
                <a:cs typeface="黑体" panose="02010609060101010101" charset="-122"/>
              </a:rPr>
              <a:t>A.青铜器的普遍使用</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B.燕文化影响到辽西地区</a:t>
            </a:r>
            <a:endParaRPr lang="zh-CN" altLang="en-US" sz="2400">
              <a:latin typeface="黑体" panose="02010609060101010101" charset="-122"/>
              <a:ea typeface="黑体" panose="02010609060101010101" charset="-122"/>
              <a:cs typeface="黑体" panose="02010609060101010101" charset="-122"/>
            </a:endParaRPr>
          </a:p>
          <a:p>
            <a:pPr>
              <a:lnSpc>
                <a:spcPct val="130000"/>
              </a:lnSpc>
            </a:pPr>
            <a:r>
              <a:rPr lang="zh-CN" altLang="en-US" sz="2400">
                <a:latin typeface="黑体" panose="02010609060101010101" charset="-122"/>
                <a:ea typeface="黑体" panose="02010609060101010101" charset="-122"/>
                <a:cs typeface="黑体" panose="02010609060101010101" charset="-122"/>
              </a:rPr>
              <a:t>C.分封制的日趋完善</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D.诸侯祭祀礼仪活动频繁</a:t>
            </a:r>
            <a:endParaRPr lang="zh-CN" altLang="en-US" sz="2400">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10409555" y="5165090"/>
            <a:ext cx="955040" cy="1568450"/>
          </a:xfrm>
          <a:prstGeom prst="rect">
            <a:avLst/>
          </a:prstGeom>
          <a:noFill/>
        </p:spPr>
        <p:txBody>
          <a:bodyPr wrap="square" rtlCol="0">
            <a:spAutoFit/>
          </a:bodyPr>
          <a:p>
            <a:r>
              <a:rPr lang="en-US" altLang="zh-CN" sz="9600" b="1">
                <a:solidFill>
                  <a:srgbClr val="C00000"/>
                </a:solidFill>
              </a:rPr>
              <a:t>B</a:t>
            </a:r>
            <a:endParaRPr lang="en-US" altLang="zh-CN" sz="9600" b="1">
              <a:solidFill>
                <a:srgbClr val="C00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1416050"/>
            <a:ext cx="404241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、血缘维系的宗法制：</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2" name="文本框 21"/>
          <p:cNvSpPr txBox="1"/>
          <p:nvPr>
            <p:custDataLst>
              <p:tags r:id="rId3"/>
            </p:custDataLst>
          </p:nvPr>
        </p:nvSpPr>
        <p:spPr>
          <a:xfrm>
            <a:off x="445770" y="1938020"/>
            <a:ext cx="1251585" cy="3408045"/>
          </a:xfrm>
          <a:prstGeom prst="rect">
            <a:avLst/>
          </a:prstGeom>
          <a:noFill/>
        </p:spPr>
        <p:txBody>
          <a:bodyPr wrap="none" rtlCol="0" anchor="t">
            <a:spAutoFit/>
          </a:bodyPr>
          <a:p>
            <a:pPr marL="0" indent="0">
              <a:lnSpc>
                <a:spcPct val="11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含义：</a:t>
            </a: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目的：</a:t>
            </a: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核心：</a:t>
            </a: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特点：</a:t>
            </a: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10" name="文本框 9"/>
          <p:cNvSpPr txBox="1"/>
          <p:nvPr/>
        </p:nvSpPr>
        <p:spPr>
          <a:xfrm>
            <a:off x="1415415" y="1938020"/>
            <a:ext cx="7457440"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sym typeface="+mn-ea"/>
              </a:rPr>
              <a:t>以</a:t>
            </a:r>
            <a:r>
              <a:rPr lang="zh-CN" altLang="en-US" sz="2800">
                <a:solidFill>
                  <a:srgbClr val="C00000"/>
                </a:solidFill>
                <a:latin typeface="华文中宋" panose="02010600040101010101" charset="-122"/>
                <a:ea typeface="华文中宋" panose="02010600040101010101" charset="-122"/>
                <a:sym typeface="+mn-ea"/>
              </a:rPr>
              <a:t>血缘亲疏</a:t>
            </a:r>
            <a:r>
              <a:rPr lang="zh-CN" altLang="en-US" sz="2800">
                <a:latin typeface="华文中宋" panose="02010600040101010101" charset="-122"/>
                <a:ea typeface="华文中宋" panose="02010600040101010101" charset="-122"/>
                <a:sym typeface="+mn-ea"/>
              </a:rPr>
              <a:t>与</a:t>
            </a:r>
            <a:r>
              <a:rPr lang="zh-CN" altLang="en-US" sz="2800">
                <a:solidFill>
                  <a:srgbClr val="C00000"/>
                </a:solidFill>
                <a:latin typeface="华文中宋" panose="02010600040101010101" charset="-122"/>
                <a:ea typeface="华文中宋" panose="02010600040101010101" charset="-122"/>
                <a:sym typeface="+mn-ea"/>
              </a:rPr>
              <a:t>嫡庶</a:t>
            </a:r>
            <a:r>
              <a:rPr lang="zh-CN" altLang="en-US" sz="2800">
                <a:latin typeface="华文中宋" panose="02010600040101010101" charset="-122"/>
                <a:ea typeface="华文中宋" panose="02010600040101010101" charset="-122"/>
                <a:sym typeface="+mn-ea"/>
              </a:rPr>
              <a:t>确定继承关系和名分的制度</a:t>
            </a:r>
            <a:endParaRPr lang="zh-CN" altLang="en-US" sz="2800">
              <a:latin typeface="华文中宋" panose="02010600040101010101" charset="-122"/>
              <a:ea typeface="华文中宋" panose="02010600040101010101" charset="-122"/>
              <a:sym typeface="+mn-ea"/>
            </a:endParaRPr>
          </a:p>
        </p:txBody>
      </p:sp>
      <p:sp>
        <p:nvSpPr>
          <p:cNvPr id="11" name="文本框 10"/>
          <p:cNvSpPr txBox="1"/>
          <p:nvPr>
            <p:custDataLst>
              <p:tags r:id="rId4"/>
            </p:custDataLst>
          </p:nvPr>
        </p:nvSpPr>
        <p:spPr>
          <a:xfrm>
            <a:off x="1415415" y="2459990"/>
            <a:ext cx="7458075" cy="521970"/>
          </a:xfrm>
          <a:prstGeom prst="rect">
            <a:avLst/>
          </a:prstGeom>
          <a:noFill/>
        </p:spPr>
        <p:txBody>
          <a:bodyPr wrap="square" rtlCol="0" anchor="t">
            <a:spAutoFit/>
          </a:bodyPr>
          <a:p>
            <a:pPr marL="0" indent="0">
              <a:lnSpc>
                <a:spcPct val="100000"/>
              </a:lnSpc>
              <a:buClr>
                <a:srgbClr val="070707"/>
              </a:buClr>
              <a:buFont typeface="Wingdings" panose="05000000000000000000" charset="0"/>
              <a:buNone/>
            </a:pPr>
            <a:r>
              <a:rPr lang="zh-CN" altLang="en-US" sz="2800">
                <a:solidFill>
                  <a:srgbClr val="070707"/>
                </a:solidFill>
                <a:latin typeface="华文中宋" panose="02010600040101010101" charset="-122"/>
                <a:ea typeface="华文中宋" panose="02010600040101010101" charset="-122"/>
                <a:cs typeface="楷体_GB2312" panose="02010609030101010101" pitchFamily="1" charset="-122"/>
                <a:sym typeface="+mn-ea"/>
              </a:rPr>
              <a:t>为了解决贵族在权力、财产和土地</a:t>
            </a:r>
            <a:r>
              <a:rPr lang="zh-CN" altLang="en-US" sz="2800">
                <a:solidFill>
                  <a:srgbClr val="C00000"/>
                </a:solidFill>
                <a:latin typeface="华文中宋" panose="02010600040101010101" charset="-122"/>
                <a:ea typeface="华文中宋" panose="02010600040101010101" charset="-122"/>
                <a:cs typeface="楷体_GB2312" panose="02010609030101010101" pitchFamily="1" charset="-122"/>
                <a:sym typeface="+mn-ea"/>
              </a:rPr>
              <a:t>继承</a:t>
            </a:r>
            <a:r>
              <a:rPr lang="zh-CN" altLang="en-US" sz="2800">
                <a:solidFill>
                  <a:srgbClr val="070707"/>
                </a:solidFill>
                <a:latin typeface="华文中宋" panose="02010600040101010101" charset="-122"/>
                <a:ea typeface="华文中宋" panose="02010600040101010101" charset="-122"/>
                <a:cs typeface="楷体_GB2312" panose="02010609030101010101" pitchFamily="1" charset="-122"/>
                <a:sym typeface="+mn-ea"/>
              </a:rPr>
              <a:t>的矛盾</a:t>
            </a:r>
            <a:endParaRPr lang="zh-CN" altLang="en-US" sz="2800">
              <a:solidFill>
                <a:srgbClr val="070707"/>
              </a:solidFill>
              <a:latin typeface="华文中宋" panose="02010600040101010101" charset="-122"/>
              <a:ea typeface="华文中宋" panose="02010600040101010101" charset="-122"/>
              <a:cs typeface="楷体_GB2312" panose="02010609030101010101" pitchFamily="1" charset="-122"/>
              <a:sym typeface="+mn-ea"/>
            </a:endParaRPr>
          </a:p>
        </p:txBody>
      </p:sp>
      <p:sp>
        <p:nvSpPr>
          <p:cNvPr id="12" name="文本框 11"/>
          <p:cNvSpPr txBox="1"/>
          <p:nvPr/>
        </p:nvSpPr>
        <p:spPr>
          <a:xfrm>
            <a:off x="1415415" y="2907030"/>
            <a:ext cx="2316480" cy="521970"/>
          </a:xfrm>
          <a:prstGeom prst="rect">
            <a:avLst/>
          </a:prstGeom>
          <a:noFill/>
        </p:spPr>
        <p:txBody>
          <a:bodyPr wrap="none" rtlCol="0" anchor="t">
            <a:spAutoFit/>
          </a:bodyPr>
          <a:p>
            <a:pPr marL="0" indent="0">
              <a:lnSpc>
                <a:spcPct val="100000"/>
              </a:lnSpc>
              <a:buClr>
                <a:srgbClr val="070707"/>
              </a:buClr>
              <a:buFont typeface="Wingdings" panose="05000000000000000000" charset="0"/>
              <a:buNone/>
            </a:pPr>
            <a:r>
              <a:rPr lang="zh-CN" altLang="en-US" sz="2800" dirty="0">
                <a:solidFill>
                  <a:srgbClr val="C00000"/>
                </a:solidFill>
                <a:latin typeface="华文中宋" panose="02010600040101010101" charset="-122"/>
                <a:ea typeface="华文中宋" panose="02010600040101010101" charset="-122"/>
                <a:cs typeface="楷体_GB2312" panose="02010609030101010101" pitchFamily="1" charset="-122"/>
                <a:sym typeface="华文新魏" panose="02010800040101010101" charset="-122"/>
              </a:rPr>
              <a:t>嫡长子继承制</a:t>
            </a:r>
            <a:endParaRPr lang="zh-CN" altLang="en-US" sz="2800" dirty="0">
              <a:solidFill>
                <a:srgbClr val="C00000"/>
              </a:solidFill>
              <a:latin typeface="华文中宋" panose="02010600040101010101" charset="-122"/>
              <a:ea typeface="华文中宋" panose="02010600040101010101" charset="-122"/>
              <a:cs typeface="楷体_GB2312" panose="02010609030101010101" pitchFamily="1" charset="-122"/>
              <a:sym typeface="华文新魏" panose="02010800040101010101" charset="-122"/>
            </a:endParaRPr>
          </a:p>
        </p:txBody>
      </p:sp>
      <p:pic>
        <p:nvPicPr>
          <p:cNvPr id="14" name="图片 13"/>
          <p:cNvPicPr>
            <a:picLocks noChangeAspect="1"/>
          </p:cNvPicPr>
          <p:nvPr>
            <p:custDataLst>
              <p:tags r:id="rId5"/>
            </p:custDataLst>
          </p:nvPr>
        </p:nvPicPr>
        <p:blipFill>
          <a:blip r:embed="rId6"/>
          <a:stretch>
            <a:fillRect/>
          </a:stretch>
        </p:blipFill>
        <p:spPr>
          <a:xfrm>
            <a:off x="8492490" y="1938020"/>
            <a:ext cx="3846195" cy="4470400"/>
          </a:xfrm>
          <a:prstGeom prst="rect">
            <a:avLst/>
          </a:prstGeom>
          <a:noFill/>
          <a:ln w="12700" cmpd="sng">
            <a:noFill/>
            <a:prstDash val="solid"/>
          </a:ln>
        </p:spPr>
      </p:pic>
      <p:sp>
        <p:nvSpPr>
          <p:cNvPr id="19" name="文本框 18"/>
          <p:cNvSpPr txBox="1"/>
          <p:nvPr/>
        </p:nvSpPr>
        <p:spPr>
          <a:xfrm>
            <a:off x="1415415" y="3359785"/>
            <a:ext cx="6842125" cy="1986280"/>
          </a:xfrm>
          <a:prstGeom prst="rect">
            <a:avLst/>
          </a:prstGeom>
          <a:noFill/>
        </p:spPr>
        <p:txBody>
          <a:bodyPr wrap="square" rtlCol="0" anchor="t">
            <a:spAutoFit/>
          </a:bodyPr>
          <a:p>
            <a:pPr algn="just" fontAlgn="auto">
              <a:lnSpc>
                <a:spcPct val="110000"/>
              </a:lnSpc>
              <a:spcBef>
                <a:spcPct val="0"/>
              </a:spcBef>
              <a:spcAft>
                <a:spcPct val="0"/>
              </a:spcAft>
              <a:buClrTx/>
              <a:buSzTx/>
              <a:buFontTx/>
            </a:pPr>
            <a:r>
              <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rPr>
              <a:t>①大宗小宗是</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华文新魏" panose="02010800040101010101" charset="-122"/>
              </a:rPr>
              <a:t>相对的</a:t>
            </a:r>
            <a:r>
              <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rPr>
              <a:t>，小宗</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华文新魏" panose="02010800040101010101" charset="-122"/>
              </a:rPr>
              <a:t>服从</a:t>
            </a:r>
            <a:r>
              <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rPr>
              <a:t>大宗；</a:t>
            </a:r>
            <a:endPar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endParaRPr>
          </a:p>
          <a:p>
            <a:pPr algn="just" fontAlgn="auto">
              <a:lnSpc>
                <a:spcPct val="110000"/>
              </a:lnSpc>
              <a:spcBef>
                <a:spcPct val="0"/>
              </a:spcBef>
              <a:spcAft>
                <a:spcPct val="0"/>
              </a:spcAft>
              <a:buClrTx/>
              <a:buSzTx/>
              <a:buFontTx/>
            </a:pPr>
            <a:r>
              <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rPr>
              <a:t>②</a:t>
            </a:r>
            <a:r>
              <a:rPr lang="zh-CN" altLang="en-US" sz="2800">
                <a:latin typeface="华文中宋" panose="02010600040101010101" charset="-122"/>
                <a:ea typeface="华文中宋" panose="02010600040101010101" charset="-122"/>
                <a:cs typeface="华文中宋" panose="02010600040101010101" charset="-122"/>
                <a:sym typeface="+mn-ea"/>
              </a:rPr>
              <a:t>分封制和宗法制</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相配合（互为表里）</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sym typeface="+mn-ea"/>
            </a:endParaRPr>
          </a:p>
          <a:p>
            <a:pPr algn="just" fontAlgn="auto">
              <a:lnSpc>
                <a:spcPct val="110000"/>
              </a:lnSpc>
              <a:spcBef>
                <a:spcPct val="0"/>
              </a:spcBef>
              <a:spcAft>
                <a:spcPct val="0"/>
              </a:spcAft>
              <a:buClrTx/>
              <a:buSzTx/>
              <a:buFontTx/>
            </a:pPr>
            <a:r>
              <a:rPr lang="zh-CN" altLang="en-US" sz="2800">
                <a:latin typeface="华文中宋" panose="02010600040101010101" charset="-122"/>
                <a:ea typeface="华文中宋" panose="02010600040101010101" charset="-122"/>
                <a:cs typeface="华文中宋" panose="02010600040101010101" charset="-122"/>
                <a:sym typeface="+mn-ea"/>
              </a:rPr>
              <a:t>③政治</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权力</a:t>
            </a:r>
            <a:r>
              <a:rPr lang="zh-CN" altLang="en-US" sz="2800">
                <a:latin typeface="华文中宋" panose="02010600040101010101" charset="-122"/>
                <a:ea typeface="华文中宋" panose="02010600040101010101" charset="-122"/>
                <a:cs typeface="华文中宋" panose="02010600040101010101" charset="-122"/>
                <a:sym typeface="+mn-ea"/>
              </a:rPr>
              <a:t>分配与</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血缘</a:t>
            </a:r>
            <a:r>
              <a:rPr lang="zh-CN" altLang="en-US" sz="2800">
                <a:latin typeface="华文中宋" panose="02010600040101010101" charset="-122"/>
                <a:ea typeface="华文中宋" panose="02010600040101010101" charset="-122"/>
                <a:cs typeface="华文中宋" panose="02010600040101010101" charset="-122"/>
                <a:sym typeface="+mn-ea"/>
              </a:rPr>
              <a:t>关系</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相结合</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sym typeface="+mn-ea"/>
            </a:endParaRPr>
          </a:p>
          <a:p>
            <a:pPr algn="just" fontAlgn="auto">
              <a:lnSpc>
                <a:spcPct val="110000"/>
              </a:lnSpc>
              <a:spcBef>
                <a:spcPct val="0"/>
              </a:spcBef>
              <a:spcAft>
                <a:spcPct val="0"/>
              </a:spcAft>
              <a:buClrTx/>
              <a:buSzTx/>
              <a:buFontTx/>
            </a:pPr>
            <a:r>
              <a:rPr lang="zh-CN" altLang="en-US" sz="2800">
                <a:latin typeface="华文中宋" panose="02010600040101010101" charset="-122"/>
                <a:ea typeface="华文中宋" panose="02010600040101010101" charset="-122"/>
                <a:cs typeface="华文中宋" panose="02010600040101010101" charset="-122"/>
                <a:sym typeface="+mn-ea"/>
              </a:rPr>
              <a:t>④</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家国一体</a:t>
            </a: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家国同构</a:t>
            </a: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21" name="文本框 20"/>
          <p:cNvSpPr txBox="1"/>
          <p:nvPr/>
        </p:nvSpPr>
        <p:spPr>
          <a:xfrm>
            <a:off x="7160895" y="431800"/>
            <a:ext cx="4697095" cy="1383665"/>
          </a:xfrm>
          <a:prstGeom prst="rect">
            <a:avLst/>
          </a:prstGeom>
          <a:noFill/>
          <a:ln w="12700" cmpd="sng">
            <a:solidFill>
              <a:srgbClr val="850212"/>
            </a:solidFill>
            <a:prstDash val="solid"/>
          </a:ln>
        </p:spPr>
        <p:txBody>
          <a:bodyPr wrap="square" rtlCol="0" anchor="t">
            <a:spAutoFit/>
          </a:bodyPr>
          <a:p>
            <a:pPr marL="0" indent="0" algn="l">
              <a:buNone/>
            </a:pPr>
            <a:r>
              <a:rPr lang="zh-CN" altLang="en-US" sz="2800" dirty="0">
                <a:solidFill>
                  <a:schemeClr val="tx1">
                    <a:lumMod val="50000"/>
                  </a:schemeClr>
                </a:solidFill>
                <a:latin typeface="楷体" panose="02010609060101010101" charset="-122"/>
                <a:ea typeface="楷体" panose="02010609060101010101" charset="-122"/>
                <a:sym typeface="华文新魏" panose="02010800040101010101" charset="-122"/>
              </a:rPr>
              <a:t>互为表里：政治上的君臣隶属关系，家族血缘上的父子兄弟关系。</a:t>
            </a:r>
            <a:endParaRPr lang="zh-CN" altLang="en-US" sz="2800" dirty="0">
              <a:solidFill>
                <a:schemeClr val="tx1">
                  <a:lumMod val="50000"/>
                </a:schemeClr>
              </a:solidFill>
              <a:latin typeface="楷体" panose="02010609060101010101" charset="-122"/>
              <a:ea typeface="楷体" panose="02010609060101010101" charset="-122"/>
              <a:sym typeface="华文新魏" panose="02010800040101010101" charset="-122"/>
            </a:endParaRPr>
          </a:p>
        </p:txBody>
      </p:sp>
      <p:sp>
        <p:nvSpPr>
          <p:cNvPr id="23" name="文本框 22"/>
          <p:cNvSpPr txBox="1"/>
          <p:nvPr/>
        </p:nvSpPr>
        <p:spPr>
          <a:xfrm>
            <a:off x="557530" y="5346065"/>
            <a:ext cx="8315325" cy="521970"/>
          </a:xfrm>
          <a:prstGeom prst="rect">
            <a:avLst/>
          </a:prstGeom>
          <a:noFill/>
          <a:ln w="12700" cmpd="sng">
            <a:solidFill>
              <a:srgbClr val="850212"/>
            </a:solidFill>
            <a:prstDash val="solid"/>
          </a:ln>
        </p:spPr>
        <p:txBody>
          <a:bodyPr wrap="square" rtlCol="0" anchor="t">
            <a:spAutoFit/>
          </a:bodyPr>
          <a:p>
            <a:pPr marL="0" indent="0" algn="l">
              <a:buNone/>
            </a:pPr>
            <a:r>
              <a:rPr lang="zh-CN" altLang="en-US" sz="2800" dirty="0">
                <a:solidFill>
                  <a:schemeClr val="tx1">
                    <a:lumMod val="50000"/>
                  </a:schemeClr>
                </a:solidFill>
                <a:latin typeface="楷体" panose="02010609060101010101" charset="-122"/>
                <a:ea typeface="楷体" panose="02010609060101010101" charset="-122"/>
                <a:sym typeface="华文新魏" panose="02010800040101010101" charset="-122"/>
              </a:rPr>
              <a:t>家是小国、国是大家；家国在组织结构上有共同性。</a:t>
            </a:r>
            <a:endParaRPr lang="zh-CN" altLang="en-US" sz="2800" dirty="0">
              <a:solidFill>
                <a:schemeClr val="tx1">
                  <a:lumMod val="50000"/>
                </a:schemeClr>
              </a:solidFill>
              <a:latin typeface="楷体" panose="02010609060101010101" charset="-122"/>
              <a:ea typeface="楷体" panose="02010609060101010101" charset="-122"/>
              <a:sym typeface="华文新魏" panose="02010800040101010101"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0" grpId="1"/>
      <p:bldP spid="11" grpId="0"/>
      <p:bldP spid="12" grpId="0"/>
      <p:bldP spid="12" grpId="1"/>
      <p:bldP spid="19" grpId="0"/>
      <p:bldP spid="19" grpId="1"/>
      <p:bldP spid="21" grpId="0" bldLvl="0" animBg="1"/>
      <p:bldP spid="21" grpId="1" animBg="1"/>
      <p:bldP spid="23" grpId="0" bldLvl="0" animBg="1"/>
      <p:bldP spid="23" grpId="1" animBg="1"/>
      <p:bldP spid="7" grpId="0"/>
      <p:bldP spid="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1416050"/>
            <a:ext cx="404241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、血缘维系的宗法制：</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2" name="文本框 21"/>
          <p:cNvSpPr txBox="1"/>
          <p:nvPr>
            <p:custDataLst>
              <p:tags r:id="rId3"/>
            </p:custDataLst>
          </p:nvPr>
        </p:nvSpPr>
        <p:spPr>
          <a:xfrm>
            <a:off x="445770" y="1938020"/>
            <a:ext cx="1251585" cy="3968115"/>
          </a:xfrm>
          <a:prstGeom prst="rect">
            <a:avLst/>
          </a:prstGeom>
          <a:noFill/>
        </p:spPr>
        <p:txBody>
          <a:bodyPr wrap="none" rtlCol="0" anchor="t">
            <a:spAutoFit/>
          </a:bodyPr>
          <a:p>
            <a:pPr marL="0" indent="0">
              <a:lnSpc>
                <a:spcPct val="11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含义：</a:t>
            </a: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目的：</a:t>
            </a: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核心：</a:t>
            </a: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特点：</a:t>
            </a: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10000"/>
              </a:lnSpc>
              <a:buClr>
                <a:srgbClr val="070707"/>
              </a:buClr>
              <a:buFont typeface="Wingdings" panose="05000000000000000000" charset="0"/>
              <a:buNone/>
            </a:pPr>
            <a:endParaRPr lang="zh-CN" altLang="en-US" sz="2800" b="1">
              <a:solidFill>
                <a:srgbClr val="233B26"/>
              </a:solidFill>
              <a:latin typeface="华文中宋" panose="02010600040101010101" charset="-122"/>
              <a:ea typeface="华文中宋" panose="02010600040101010101" charset="-122"/>
              <a:sym typeface="+mn-ea"/>
            </a:endParaRPr>
          </a:p>
          <a:p>
            <a:pPr marL="0" indent="0">
              <a:lnSpc>
                <a:spcPct val="130000"/>
              </a:lnSpc>
              <a:buClr>
                <a:srgbClr val="070707"/>
              </a:buClr>
              <a:buFont typeface="Wingdings" panose="05000000000000000000" charset="0"/>
              <a:buNone/>
            </a:pPr>
            <a:r>
              <a:rPr lang="zh-CN" altLang="en-US" sz="2800" b="1">
                <a:solidFill>
                  <a:srgbClr val="233B26"/>
                </a:solidFill>
                <a:latin typeface="华文中宋" panose="02010600040101010101" charset="-122"/>
                <a:ea typeface="华文中宋" panose="02010600040101010101" charset="-122"/>
                <a:sym typeface="+mn-ea"/>
              </a:rPr>
              <a:t>影响：</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10" name="文本框 9"/>
          <p:cNvSpPr txBox="1"/>
          <p:nvPr/>
        </p:nvSpPr>
        <p:spPr>
          <a:xfrm>
            <a:off x="1415415" y="1938020"/>
            <a:ext cx="7457440"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sym typeface="+mn-ea"/>
              </a:rPr>
              <a:t>以</a:t>
            </a:r>
            <a:r>
              <a:rPr lang="zh-CN" altLang="en-US" sz="2800">
                <a:solidFill>
                  <a:srgbClr val="C00000"/>
                </a:solidFill>
                <a:latin typeface="华文中宋" panose="02010600040101010101" charset="-122"/>
                <a:ea typeface="华文中宋" panose="02010600040101010101" charset="-122"/>
                <a:sym typeface="+mn-ea"/>
              </a:rPr>
              <a:t>血缘亲疏</a:t>
            </a:r>
            <a:r>
              <a:rPr lang="zh-CN" altLang="en-US" sz="2800">
                <a:latin typeface="华文中宋" panose="02010600040101010101" charset="-122"/>
                <a:ea typeface="华文中宋" panose="02010600040101010101" charset="-122"/>
                <a:sym typeface="+mn-ea"/>
              </a:rPr>
              <a:t>与</a:t>
            </a:r>
            <a:r>
              <a:rPr lang="zh-CN" altLang="en-US" sz="2800">
                <a:solidFill>
                  <a:srgbClr val="C00000"/>
                </a:solidFill>
                <a:latin typeface="华文中宋" panose="02010600040101010101" charset="-122"/>
                <a:ea typeface="华文中宋" panose="02010600040101010101" charset="-122"/>
                <a:sym typeface="+mn-ea"/>
              </a:rPr>
              <a:t>嫡庶</a:t>
            </a:r>
            <a:r>
              <a:rPr lang="zh-CN" altLang="en-US" sz="2800">
                <a:latin typeface="华文中宋" panose="02010600040101010101" charset="-122"/>
                <a:ea typeface="华文中宋" panose="02010600040101010101" charset="-122"/>
                <a:sym typeface="+mn-ea"/>
              </a:rPr>
              <a:t>确定继承关系和名分的制度</a:t>
            </a:r>
            <a:endParaRPr lang="zh-CN" altLang="en-US" sz="2800">
              <a:latin typeface="华文中宋" panose="02010600040101010101" charset="-122"/>
              <a:ea typeface="华文中宋" panose="02010600040101010101" charset="-122"/>
              <a:sym typeface="+mn-ea"/>
            </a:endParaRPr>
          </a:p>
        </p:txBody>
      </p:sp>
      <p:sp>
        <p:nvSpPr>
          <p:cNvPr id="11" name="文本框 10"/>
          <p:cNvSpPr txBox="1"/>
          <p:nvPr>
            <p:custDataLst>
              <p:tags r:id="rId4"/>
            </p:custDataLst>
          </p:nvPr>
        </p:nvSpPr>
        <p:spPr>
          <a:xfrm>
            <a:off x="1415415" y="2459990"/>
            <a:ext cx="7458075" cy="521970"/>
          </a:xfrm>
          <a:prstGeom prst="rect">
            <a:avLst/>
          </a:prstGeom>
          <a:noFill/>
        </p:spPr>
        <p:txBody>
          <a:bodyPr wrap="square" rtlCol="0" anchor="t">
            <a:spAutoFit/>
          </a:bodyPr>
          <a:p>
            <a:pPr marL="0" indent="0">
              <a:lnSpc>
                <a:spcPct val="100000"/>
              </a:lnSpc>
              <a:buClr>
                <a:srgbClr val="070707"/>
              </a:buClr>
              <a:buFont typeface="Wingdings" panose="05000000000000000000" charset="0"/>
              <a:buNone/>
            </a:pPr>
            <a:r>
              <a:rPr lang="zh-CN" altLang="en-US" sz="2800">
                <a:solidFill>
                  <a:srgbClr val="070707"/>
                </a:solidFill>
                <a:latin typeface="华文中宋" panose="02010600040101010101" charset="-122"/>
                <a:ea typeface="华文中宋" panose="02010600040101010101" charset="-122"/>
                <a:cs typeface="楷体_GB2312" panose="02010609030101010101" pitchFamily="1" charset="-122"/>
                <a:sym typeface="+mn-ea"/>
              </a:rPr>
              <a:t>为了解决贵族在权力、财产和土地</a:t>
            </a:r>
            <a:r>
              <a:rPr lang="zh-CN" altLang="en-US" sz="2800">
                <a:solidFill>
                  <a:srgbClr val="C00000"/>
                </a:solidFill>
                <a:latin typeface="华文中宋" panose="02010600040101010101" charset="-122"/>
                <a:ea typeface="华文中宋" panose="02010600040101010101" charset="-122"/>
                <a:cs typeface="楷体_GB2312" panose="02010609030101010101" pitchFamily="1" charset="-122"/>
                <a:sym typeface="+mn-ea"/>
              </a:rPr>
              <a:t>继承</a:t>
            </a:r>
            <a:r>
              <a:rPr lang="zh-CN" altLang="en-US" sz="2800">
                <a:solidFill>
                  <a:srgbClr val="070707"/>
                </a:solidFill>
                <a:latin typeface="华文中宋" panose="02010600040101010101" charset="-122"/>
                <a:ea typeface="华文中宋" panose="02010600040101010101" charset="-122"/>
                <a:cs typeface="楷体_GB2312" panose="02010609030101010101" pitchFamily="1" charset="-122"/>
                <a:sym typeface="+mn-ea"/>
              </a:rPr>
              <a:t>的矛盾</a:t>
            </a:r>
            <a:endParaRPr lang="zh-CN" altLang="en-US" sz="2800">
              <a:solidFill>
                <a:srgbClr val="070707"/>
              </a:solidFill>
              <a:latin typeface="华文中宋" panose="02010600040101010101" charset="-122"/>
              <a:ea typeface="华文中宋" panose="02010600040101010101" charset="-122"/>
              <a:cs typeface="楷体_GB2312" panose="02010609030101010101" pitchFamily="1" charset="-122"/>
              <a:sym typeface="+mn-ea"/>
            </a:endParaRPr>
          </a:p>
        </p:txBody>
      </p:sp>
      <p:sp>
        <p:nvSpPr>
          <p:cNvPr id="12" name="文本框 11"/>
          <p:cNvSpPr txBox="1"/>
          <p:nvPr/>
        </p:nvSpPr>
        <p:spPr>
          <a:xfrm>
            <a:off x="1415415" y="2907030"/>
            <a:ext cx="2316480" cy="521970"/>
          </a:xfrm>
          <a:prstGeom prst="rect">
            <a:avLst/>
          </a:prstGeom>
          <a:noFill/>
        </p:spPr>
        <p:txBody>
          <a:bodyPr wrap="none" rtlCol="0" anchor="t">
            <a:spAutoFit/>
          </a:bodyPr>
          <a:p>
            <a:pPr marL="0" indent="0">
              <a:lnSpc>
                <a:spcPct val="100000"/>
              </a:lnSpc>
              <a:buClr>
                <a:srgbClr val="070707"/>
              </a:buClr>
              <a:buFont typeface="Wingdings" panose="05000000000000000000" charset="0"/>
              <a:buNone/>
            </a:pPr>
            <a:r>
              <a:rPr lang="zh-CN" altLang="en-US" sz="2800" dirty="0">
                <a:solidFill>
                  <a:srgbClr val="C00000"/>
                </a:solidFill>
                <a:latin typeface="华文中宋" panose="02010600040101010101" charset="-122"/>
                <a:ea typeface="华文中宋" panose="02010600040101010101" charset="-122"/>
                <a:cs typeface="楷体_GB2312" panose="02010609030101010101" pitchFamily="1" charset="-122"/>
                <a:sym typeface="华文新魏" panose="02010800040101010101" charset="-122"/>
              </a:rPr>
              <a:t>嫡长子继承制</a:t>
            </a:r>
            <a:endParaRPr lang="zh-CN" altLang="en-US" sz="2800" dirty="0">
              <a:solidFill>
                <a:srgbClr val="C00000"/>
              </a:solidFill>
              <a:latin typeface="华文中宋" panose="02010600040101010101" charset="-122"/>
              <a:ea typeface="华文中宋" panose="02010600040101010101" charset="-122"/>
              <a:cs typeface="楷体_GB2312" panose="02010609030101010101" pitchFamily="1" charset="-122"/>
              <a:sym typeface="华文新魏" panose="02010800040101010101" charset="-122"/>
            </a:endParaRPr>
          </a:p>
        </p:txBody>
      </p:sp>
      <p:pic>
        <p:nvPicPr>
          <p:cNvPr id="14" name="图片 13"/>
          <p:cNvPicPr>
            <a:picLocks noChangeAspect="1"/>
          </p:cNvPicPr>
          <p:nvPr>
            <p:custDataLst>
              <p:tags r:id="rId5"/>
            </p:custDataLst>
          </p:nvPr>
        </p:nvPicPr>
        <p:blipFill>
          <a:blip r:embed="rId6"/>
          <a:stretch>
            <a:fillRect/>
          </a:stretch>
        </p:blipFill>
        <p:spPr>
          <a:xfrm>
            <a:off x="8492490" y="1938020"/>
            <a:ext cx="3846195" cy="4470400"/>
          </a:xfrm>
          <a:prstGeom prst="rect">
            <a:avLst/>
          </a:prstGeom>
          <a:noFill/>
          <a:ln w="12700" cmpd="sng">
            <a:noFill/>
            <a:prstDash val="solid"/>
          </a:ln>
        </p:spPr>
      </p:pic>
      <p:sp>
        <p:nvSpPr>
          <p:cNvPr id="19" name="文本框 18"/>
          <p:cNvSpPr txBox="1"/>
          <p:nvPr/>
        </p:nvSpPr>
        <p:spPr>
          <a:xfrm>
            <a:off x="1415415" y="3359785"/>
            <a:ext cx="6842125" cy="1986280"/>
          </a:xfrm>
          <a:prstGeom prst="rect">
            <a:avLst/>
          </a:prstGeom>
          <a:noFill/>
        </p:spPr>
        <p:txBody>
          <a:bodyPr wrap="square" rtlCol="0" anchor="t">
            <a:spAutoFit/>
          </a:bodyPr>
          <a:p>
            <a:pPr algn="just" fontAlgn="auto">
              <a:lnSpc>
                <a:spcPct val="110000"/>
              </a:lnSpc>
              <a:spcBef>
                <a:spcPct val="0"/>
              </a:spcBef>
              <a:spcAft>
                <a:spcPct val="0"/>
              </a:spcAft>
              <a:buClrTx/>
              <a:buSzTx/>
              <a:buFontTx/>
            </a:pPr>
            <a:r>
              <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rPr>
              <a:t>①大宗小宗是</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华文新魏" panose="02010800040101010101" charset="-122"/>
              </a:rPr>
              <a:t>相对的</a:t>
            </a:r>
            <a:r>
              <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rPr>
              <a:t>，小宗</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华文新魏" panose="02010800040101010101" charset="-122"/>
              </a:rPr>
              <a:t>服从</a:t>
            </a:r>
            <a:r>
              <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rPr>
              <a:t>大宗；</a:t>
            </a:r>
            <a:endPar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endParaRPr>
          </a:p>
          <a:p>
            <a:pPr algn="just" fontAlgn="auto">
              <a:lnSpc>
                <a:spcPct val="110000"/>
              </a:lnSpc>
              <a:spcBef>
                <a:spcPct val="0"/>
              </a:spcBef>
              <a:spcAft>
                <a:spcPct val="0"/>
              </a:spcAft>
              <a:buClrTx/>
              <a:buSzTx/>
              <a:buFontTx/>
            </a:pPr>
            <a:r>
              <a:rPr lang="zh-CN" altLang="en-US" sz="2800" dirty="0">
                <a:solidFill>
                  <a:srgbClr val="070707"/>
                </a:solidFill>
                <a:latin typeface="华文中宋" panose="02010600040101010101" charset="-122"/>
                <a:ea typeface="华文中宋" panose="02010600040101010101" charset="-122"/>
                <a:cs typeface="华文中宋" panose="02010600040101010101" charset="-122"/>
                <a:sym typeface="华文新魏" panose="02010800040101010101" charset="-122"/>
              </a:rPr>
              <a:t>②</a:t>
            </a:r>
            <a:r>
              <a:rPr lang="zh-CN" altLang="en-US" sz="2800">
                <a:latin typeface="华文中宋" panose="02010600040101010101" charset="-122"/>
                <a:ea typeface="华文中宋" panose="02010600040101010101" charset="-122"/>
                <a:cs typeface="华文中宋" panose="02010600040101010101" charset="-122"/>
                <a:sym typeface="+mn-ea"/>
              </a:rPr>
              <a:t>分封制和宗法制</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相配合（互为表里）</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sym typeface="+mn-ea"/>
            </a:endParaRPr>
          </a:p>
          <a:p>
            <a:pPr algn="just" fontAlgn="auto">
              <a:lnSpc>
                <a:spcPct val="110000"/>
              </a:lnSpc>
              <a:spcBef>
                <a:spcPct val="0"/>
              </a:spcBef>
              <a:spcAft>
                <a:spcPct val="0"/>
              </a:spcAft>
              <a:buClrTx/>
              <a:buSzTx/>
              <a:buFontTx/>
            </a:pPr>
            <a:r>
              <a:rPr lang="zh-CN" altLang="en-US" sz="2800">
                <a:latin typeface="华文中宋" panose="02010600040101010101" charset="-122"/>
                <a:ea typeface="华文中宋" panose="02010600040101010101" charset="-122"/>
                <a:cs typeface="华文中宋" panose="02010600040101010101" charset="-122"/>
                <a:sym typeface="+mn-ea"/>
              </a:rPr>
              <a:t>③政治</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权力</a:t>
            </a:r>
            <a:r>
              <a:rPr lang="zh-CN" altLang="en-US" sz="2800">
                <a:latin typeface="华文中宋" panose="02010600040101010101" charset="-122"/>
                <a:ea typeface="华文中宋" panose="02010600040101010101" charset="-122"/>
                <a:cs typeface="华文中宋" panose="02010600040101010101" charset="-122"/>
                <a:sym typeface="+mn-ea"/>
              </a:rPr>
              <a:t>分配与</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血缘</a:t>
            </a:r>
            <a:r>
              <a:rPr lang="zh-CN" altLang="en-US" sz="2800">
                <a:latin typeface="华文中宋" panose="02010600040101010101" charset="-122"/>
                <a:ea typeface="华文中宋" panose="02010600040101010101" charset="-122"/>
                <a:cs typeface="华文中宋" panose="02010600040101010101" charset="-122"/>
                <a:sym typeface="+mn-ea"/>
              </a:rPr>
              <a:t>关系</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相结合</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sym typeface="+mn-ea"/>
            </a:endParaRPr>
          </a:p>
          <a:p>
            <a:pPr algn="just" fontAlgn="auto">
              <a:lnSpc>
                <a:spcPct val="110000"/>
              </a:lnSpc>
              <a:spcBef>
                <a:spcPct val="0"/>
              </a:spcBef>
              <a:spcAft>
                <a:spcPct val="0"/>
              </a:spcAft>
              <a:buClrTx/>
              <a:buSzTx/>
              <a:buFontTx/>
            </a:pPr>
            <a:r>
              <a:rPr lang="zh-CN" altLang="en-US" sz="2800">
                <a:latin typeface="华文中宋" panose="02010600040101010101" charset="-122"/>
                <a:ea typeface="华文中宋" panose="02010600040101010101" charset="-122"/>
                <a:cs typeface="华文中宋" panose="02010600040101010101" charset="-122"/>
                <a:sym typeface="+mn-ea"/>
              </a:rPr>
              <a:t>④</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家国一体</a:t>
            </a: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家国同构</a:t>
            </a: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a:t>
            </a:r>
            <a:endPar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sp>
        <p:nvSpPr>
          <p:cNvPr id="21" name="文本框 20"/>
          <p:cNvSpPr txBox="1"/>
          <p:nvPr/>
        </p:nvSpPr>
        <p:spPr>
          <a:xfrm>
            <a:off x="7160895" y="431800"/>
            <a:ext cx="4697095" cy="1383665"/>
          </a:xfrm>
          <a:prstGeom prst="rect">
            <a:avLst/>
          </a:prstGeom>
          <a:noFill/>
          <a:ln w="12700" cmpd="sng">
            <a:solidFill>
              <a:srgbClr val="850212"/>
            </a:solidFill>
            <a:prstDash val="solid"/>
          </a:ln>
        </p:spPr>
        <p:txBody>
          <a:bodyPr wrap="square" rtlCol="0" anchor="t">
            <a:spAutoFit/>
          </a:bodyPr>
          <a:p>
            <a:pPr marL="0" indent="0" algn="l">
              <a:buNone/>
            </a:pPr>
            <a:r>
              <a:rPr lang="zh-CN" altLang="en-US" sz="2800" dirty="0">
                <a:solidFill>
                  <a:schemeClr val="tx1">
                    <a:lumMod val="50000"/>
                  </a:schemeClr>
                </a:solidFill>
                <a:latin typeface="楷体" panose="02010609060101010101" charset="-122"/>
                <a:ea typeface="楷体" panose="02010609060101010101" charset="-122"/>
                <a:sym typeface="华文新魏" panose="02010800040101010101" charset="-122"/>
              </a:rPr>
              <a:t>互为表里：政治上的君臣隶属关系，家族血缘上的父子兄弟关系。</a:t>
            </a:r>
            <a:endParaRPr lang="zh-CN" altLang="en-US" sz="2800" dirty="0">
              <a:solidFill>
                <a:schemeClr val="tx1">
                  <a:lumMod val="50000"/>
                </a:schemeClr>
              </a:solidFill>
              <a:latin typeface="楷体" panose="02010609060101010101" charset="-122"/>
              <a:ea typeface="楷体" panose="02010609060101010101" charset="-122"/>
              <a:sym typeface="华文新魏" panose="02010800040101010101" charset="-122"/>
            </a:endParaRPr>
          </a:p>
        </p:txBody>
      </p:sp>
      <p:sp>
        <p:nvSpPr>
          <p:cNvPr id="18" name="文本框 17"/>
          <p:cNvSpPr txBox="1"/>
          <p:nvPr/>
        </p:nvSpPr>
        <p:spPr>
          <a:xfrm>
            <a:off x="1415415" y="5346065"/>
            <a:ext cx="8313420" cy="953135"/>
          </a:xfrm>
          <a:prstGeom prst="rect">
            <a:avLst/>
          </a:prstGeom>
          <a:noFill/>
        </p:spPr>
        <p:txBody>
          <a:bodyPr wrap="square" rtlCol="0" anchor="t">
            <a:spAutoFit/>
          </a:bodyPr>
          <a:p>
            <a:pPr indent="0" fontAlgn="auto">
              <a:lnSpc>
                <a:spcPct val="100000"/>
              </a:lnSpc>
              <a:spcBef>
                <a:spcPts val="0"/>
              </a:spcBef>
            </a:pPr>
            <a:r>
              <a:rPr lang="zh-CN" altLang="en-US" sz="2800">
                <a:latin typeface="华文中宋" panose="02010600040101010101" charset="-122"/>
                <a:ea typeface="华文中宋" panose="02010600040101010101" charset="-122"/>
                <a:cs typeface="华文中宋" panose="02010600040101010101" charset="-122"/>
                <a:sym typeface="+mn-ea"/>
              </a:rPr>
              <a:t>①保证了各级贵族在政治上的垄断和特权地位；</a:t>
            </a:r>
            <a:endParaRPr lang="zh-CN" altLang="en-US" sz="2800">
              <a:latin typeface="华文中宋" panose="02010600040101010101" charset="-122"/>
              <a:ea typeface="华文中宋" panose="02010600040101010101" charset="-122"/>
              <a:cs typeface="华文中宋" panose="02010600040101010101" charset="-122"/>
              <a:sym typeface="+mn-ea"/>
            </a:endParaRPr>
          </a:p>
          <a:p>
            <a:pPr indent="0" fontAlgn="auto">
              <a:lnSpc>
                <a:spcPct val="100000"/>
              </a:lnSpc>
              <a:spcBef>
                <a:spcPts val="0"/>
              </a:spcBef>
            </a:pPr>
            <a:r>
              <a:rPr lang="zh-CN" altLang="en-US" sz="2800">
                <a:latin typeface="华文中宋" panose="02010600040101010101" charset="-122"/>
                <a:ea typeface="华文中宋" panose="02010600040101010101" charset="-122"/>
                <a:cs typeface="华文中宋" panose="02010600040101010101" charset="-122"/>
                <a:sym typeface="+mn-ea"/>
              </a:rPr>
              <a:t>②有利于统治集团内部的稳定和团结</a:t>
            </a:r>
            <a:r>
              <a:rPr lang="en-US" altLang="zh-CN" sz="2800">
                <a:latin typeface="华文中宋" panose="02010600040101010101" charset="-122"/>
                <a:ea typeface="华文中宋" panose="02010600040101010101" charset="-122"/>
                <a:cs typeface="华文中宋" panose="02010600040101010101" charset="-122"/>
                <a:sym typeface="+mn-ea"/>
              </a:rPr>
              <a:t>,</a:t>
            </a:r>
            <a:r>
              <a:rPr lang="zh-CN" altLang="en-US" sz="2800">
                <a:latin typeface="华文中宋" panose="02010600040101010101" charset="-122"/>
                <a:ea typeface="华文中宋" panose="02010600040101010101" charset="-122"/>
                <a:cs typeface="华文中宋" panose="02010600040101010101" charset="-122"/>
                <a:sym typeface="+mn-ea"/>
              </a:rPr>
              <a:t>巩固分封制。</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2" grpId="1"/>
      <p:bldP spid="19" grpId="1"/>
      <p:bldP spid="21" grpId="1" animBg="1"/>
      <p:bldP spid="18" grpId="0"/>
      <p:bldP spid="18"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1416050"/>
            <a:ext cx="404241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、血缘维系的宗法制：</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nvSpPr>
        <p:spPr>
          <a:xfrm>
            <a:off x="500380" y="1951355"/>
            <a:ext cx="4318635" cy="521970"/>
          </a:xfrm>
          <a:prstGeom prst="rect">
            <a:avLst/>
          </a:prstGeom>
          <a:solidFill>
            <a:srgbClr val="6E7E70"/>
          </a:solidFill>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华文中宋" panose="02010600040101010101" charset="-122"/>
                <a:sym typeface="+mn-ea"/>
              </a:rPr>
              <a:t>补充：</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宗法制的历史遗存</a:t>
            </a:r>
            <a:endParaRPr lang="zh-CN" altLang="en-US" sz="2800" b="1" noProof="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151130" y="2534285"/>
            <a:ext cx="11845290" cy="521970"/>
          </a:xfrm>
          <a:prstGeom prst="rect">
            <a:avLst/>
          </a:prstGeom>
          <a:noFill/>
        </p:spPr>
        <p:txBody>
          <a:bodyPr wrap="square" rtlCol="0">
            <a:spAutoFit/>
          </a:bodyPr>
          <a:p>
            <a:r>
              <a:rPr lang="zh-CN" altLang="en-US" sz="2800">
                <a:solidFill>
                  <a:srgbClr val="C00000"/>
                </a:solidFill>
                <a:latin typeface="华文中宋" panose="02010600040101010101" charset="-122"/>
                <a:ea typeface="华文中宋" panose="02010600040101010101" charset="-122"/>
                <a:cs typeface="华文中宋" panose="02010600040101010101" charset="-122"/>
              </a:rPr>
              <a:t>（</a:t>
            </a:r>
            <a:r>
              <a:rPr lang="en-US" altLang="zh-CN" sz="2800">
                <a:solidFill>
                  <a:srgbClr val="C00000"/>
                </a:solidFill>
                <a:latin typeface="华文中宋" panose="02010600040101010101" charset="-122"/>
                <a:ea typeface="华文中宋" panose="02010600040101010101" charset="-122"/>
                <a:cs typeface="华文中宋" panose="02010600040101010101" charset="-122"/>
              </a:rPr>
              <a:t>1</a:t>
            </a:r>
            <a:r>
              <a:rPr lang="zh-CN" altLang="en-US" sz="2800">
                <a:solidFill>
                  <a:srgbClr val="C00000"/>
                </a:solidFill>
                <a:latin typeface="华文中宋" panose="02010600040101010101" charset="-122"/>
                <a:ea typeface="华文中宋" panose="02010600040101010101" charset="-122"/>
                <a:cs typeface="华文中宋" panose="02010600040101010101" charset="-122"/>
              </a:rPr>
              <a:t>）封建政治：</a:t>
            </a:r>
            <a:r>
              <a:rPr lang="zh-CN" altLang="en-US" sz="2800">
                <a:latin typeface="华文中宋" panose="02010600040101010101" charset="-122"/>
                <a:ea typeface="华文中宋" panose="02010600040101010101" charset="-122"/>
                <a:cs typeface="华文中宋" panose="02010600040101010101" charset="-122"/>
              </a:rPr>
              <a:t>皇位嫡长子继承制；祖宗崇拜；</a:t>
            </a:r>
            <a:r>
              <a:rPr lang="en-US" altLang="zh-CN" sz="2800">
                <a:latin typeface="华文中宋" panose="02010600040101010101" charset="-122"/>
                <a:ea typeface="华文中宋" panose="02010600040101010101" charset="-122"/>
                <a:cs typeface="华文中宋" panose="02010600040101010101" charset="-122"/>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rPr>
              <a:t>家国同构</a:t>
            </a:r>
            <a:r>
              <a:rPr lang="en-US" altLang="zh-CN" sz="2800">
                <a:latin typeface="华文中宋" panose="02010600040101010101" charset="-122"/>
                <a:ea typeface="华文中宋" panose="02010600040101010101" charset="-122"/>
                <a:cs typeface="华文中宋" panose="02010600040101010101" charset="-122"/>
              </a:rPr>
              <a:t>”</a:t>
            </a:r>
            <a:r>
              <a:rPr lang="zh-CN" altLang="en-US" sz="2800">
                <a:latin typeface="华文中宋" panose="02010600040101010101" charset="-122"/>
                <a:ea typeface="华文中宋" panose="02010600040101010101" charset="-122"/>
                <a:cs typeface="华文中宋" panose="02010600040101010101" charset="-122"/>
              </a:rPr>
              <a:t>的政治理念。</a:t>
            </a:r>
            <a:endParaRPr lang="zh-CN" altLang="en-US" sz="2800">
              <a:latin typeface="华文中宋" panose="02010600040101010101" charset="-122"/>
              <a:ea typeface="华文中宋" panose="02010600040101010101" charset="-122"/>
              <a:cs typeface="华文中宋" panose="02010600040101010101" charset="-122"/>
            </a:endParaRPr>
          </a:p>
        </p:txBody>
      </p:sp>
      <p:sp>
        <p:nvSpPr>
          <p:cNvPr id="8" name="文本框 7"/>
          <p:cNvSpPr txBox="1"/>
          <p:nvPr/>
        </p:nvSpPr>
        <p:spPr>
          <a:xfrm>
            <a:off x="111125" y="2997200"/>
            <a:ext cx="11845925" cy="953135"/>
          </a:xfrm>
          <a:prstGeom prst="rect">
            <a:avLst/>
          </a:prstGeom>
          <a:noFill/>
        </p:spPr>
        <p:txBody>
          <a:bodyPr wrap="square" rtlCol="0">
            <a:spAutoFit/>
          </a:bodyPr>
          <a:p>
            <a:r>
              <a:rPr lang="zh-CN" altLang="en-US" sz="2800">
                <a:solidFill>
                  <a:srgbClr val="C00000"/>
                </a:solidFill>
                <a:latin typeface="华文中宋" panose="02010600040101010101" charset="-122"/>
                <a:ea typeface="华文中宋" panose="02010600040101010101" charset="-122"/>
                <a:cs typeface="华文中宋" panose="02010600040101010101" charset="-122"/>
              </a:rPr>
              <a:t>（</a:t>
            </a:r>
            <a:r>
              <a:rPr lang="en-US" altLang="zh-CN" sz="2800">
                <a:solidFill>
                  <a:srgbClr val="C00000"/>
                </a:solidFill>
                <a:latin typeface="华文中宋" panose="02010600040101010101" charset="-122"/>
                <a:ea typeface="华文中宋" panose="02010600040101010101" charset="-122"/>
                <a:cs typeface="华文中宋" panose="02010600040101010101" charset="-122"/>
              </a:rPr>
              <a:t>2</a:t>
            </a:r>
            <a:r>
              <a:rPr lang="zh-CN" altLang="en-US" sz="2800">
                <a:solidFill>
                  <a:srgbClr val="C00000"/>
                </a:solidFill>
                <a:latin typeface="华文中宋" panose="02010600040101010101" charset="-122"/>
                <a:ea typeface="华文中宋" panose="02010600040101010101" charset="-122"/>
                <a:cs typeface="华文中宋" panose="02010600040101010101" charset="-122"/>
              </a:rPr>
              <a:t>）社会习俗：家族家谱</a:t>
            </a:r>
            <a:r>
              <a:rPr lang="zh-CN" altLang="en-US" sz="2800">
                <a:latin typeface="华文中宋" panose="02010600040101010101" charset="-122"/>
                <a:ea typeface="华文中宋" panose="02010600040101010101" charset="-122"/>
                <a:cs typeface="华文中宋" panose="02010600040101010101" charset="-122"/>
              </a:rPr>
              <a:t>修订、</a:t>
            </a:r>
            <a:r>
              <a:rPr lang="zh-CN" altLang="en-US" sz="2800">
                <a:solidFill>
                  <a:srgbClr val="C00000"/>
                </a:solidFill>
                <a:latin typeface="华文中宋" panose="02010600040101010101" charset="-122"/>
                <a:ea typeface="华文中宋" panose="02010600040101010101" charset="-122"/>
                <a:cs typeface="华文中宋" panose="02010600040101010101" charset="-122"/>
              </a:rPr>
              <a:t>宗祠家庙</a:t>
            </a:r>
            <a:r>
              <a:rPr lang="zh-CN" altLang="en-US" sz="2800">
                <a:latin typeface="华文中宋" panose="02010600040101010101" charset="-122"/>
                <a:ea typeface="华文中宋" panose="02010600040101010101" charset="-122"/>
                <a:cs typeface="华文中宋" panose="02010600040101010101" charset="-122"/>
              </a:rPr>
              <a:t>修建；民间尊祖敬宗、</a:t>
            </a:r>
            <a:r>
              <a:rPr lang="zh-CN" altLang="en-US" sz="2800">
                <a:solidFill>
                  <a:srgbClr val="C00000"/>
                </a:solidFill>
                <a:latin typeface="华文中宋" panose="02010600040101010101" charset="-122"/>
                <a:ea typeface="华文中宋" panose="02010600040101010101" charset="-122"/>
                <a:cs typeface="华文中宋" panose="02010600040101010101" charset="-122"/>
              </a:rPr>
              <a:t>认祖归宗</a:t>
            </a:r>
            <a:r>
              <a:rPr lang="zh-CN" altLang="en-US" sz="2800">
                <a:latin typeface="华文中宋" panose="02010600040101010101" charset="-122"/>
                <a:ea typeface="华文中宋" panose="02010600040101010101" charset="-122"/>
                <a:cs typeface="华文中宋" panose="02010600040101010101" charset="-122"/>
              </a:rPr>
              <a:t>、渴望亲情的传统观念、</a:t>
            </a:r>
            <a:r>
              <a:rPr lang="zh-CN" altLang="en-US" sz="2800">
                <a:solidFill>
                  <a:srgbClr val="C00000"/>
                </a:solidFill>
                <a:latin typeface="华文中宋" panose="02010600040101010101" charset="-122"/>
                <a:ea typeface="华文中宋" panose="02010600040101010101" charset="-122"/>
                <a:cs typeface="华文中宋" panose="02010600040101010101" charset="-122"/>
              </a:rPr>
              <a:t>祭祖扫墓</a:t>
            </a:r>
            <a:r>
              <a:rPr lang="zh-CN" altLang="en-US" sz="2800">
                <a:latin typeface="华文中宋" panose="02010600040101010101" charset="-122"/>
                <a:ea typeface="华文中宋" panose="02010600040101010101" charset="-122"/>
                <a:cs typeface="华文中宋" panose="02010600040101010101" charset="-122"/>
              </a:rPr>
              <a:t>等习俗，有利于</a:t>
            </a:r>
            <a:r>
              <a:rPr lang="zh-CN" altLang="en-US" sz="2800">
                <a:solidFill>
                  <a:srgbClr val="C00000"/>
                </a:solidFill>
                <a:latin typeface="华文中宋" panose="02010600040101010101" charset="-122"/>
                <a:ea typeface="华文中宋" panose="02010600040101010101" charset="-122"/>
                <a:cs typeface="华文中宋" panose="02010600040101010101" charset="-122"/>
              </a:rPr>
              <a:t>民族凝聚，国家统一</a:t>
            </a:r>
            <a:r>
              <a:rPr lang="zh-CN" altLang="en-US" sz="2800">
                <a:latin typeface="华文中宋" panose="02010600040101010101" charset="-122"/>
                <a:ea typeface="华文中宋" panose="02010600040101010101" charset="-122"/>
                <a:cs typeface="华文中宋" panose="02010600040101010101" charset="-122"/>
              </a:rPr>
              <a:t>。</a:t>
            </a:r>
            <a:endParaRPr lang="zh-CN" altLang="en-US" sz="2800">
              <a:latin typeface="华文中宋" panose="02010600040101010101" charset="-122"/>
              <a:ea typeface="华文中宋" panose="02010600040101010101" charset="-122"/>
              <a:cs typeface="华文中宋" panose="02010600040101010101" charset="-122"/>
            </a:endParaRPr>
          </a:p>
        </p:txBody>
      </p:sp>
      <p:sp>
        <p:nvSpPr>
          <p:cNvPr id="13" name="文本框 12"/>
          <p:cNvSpPr txBox="1"/>
          <p:nvPr/>
        </p:nvSpPr>
        <p:spPr>
          <a:xfrm>
            <a:off x="150495" y="3830320"/>
            <a:ext cx="3376930" cy="583565"/>
          </a:xfrm>
          <a:prstGeom prst="rect">
            <a:avLst/>
          </a:prstGeom>
          <a:noFill/>
        </p:spPr>
        <p:txBody>
          <a:bodyPr wrap="square" rtlCol="0">
            <a:spAutoFit/>
          </a:bodyPr>
          <a:p>
            <a:r>
              <a:rPr lang="zh-CN" altLang="en-US" sz="3200">
                <a:solidFill>
                  <a:srgbClr val="C00000"/>
                </a:solidFill>
                <a:latin typeface="微软雅黑" panose="020B0503020204020204" charset="-122"/>
                <a:ea typeface="微软雅黑" panose="020B0503020204020204" charset="-122"/>
                <a:cs typeface="微软雅黑" panose="020B0503020204020204" charset="-122"/>
              </a:rPr>
              <a:t>（</a:t>
            </a:r>
            <a:r>
              <a:rPr lang="en-US" altLang="zh-CN" sz="2800">
                <a:solidFill>
                  <a:srgbClr val="C00000"/>
                </a:solidFill>
                <a:latin typeface="华文中宋" panose="02010600040101010101" charset="-122"/>
                <a:ea typeface="华文中宋" panose="02010600040101010101" charset="-122"/>
                <a:cs typeface="华文中宋" panose="02010600040101010101" charset="-122"/>
              </a:rPr>
              <a:t>3</a:t>
            </a:r>
            <a:r>
              <a:rPr lang="zh-CN" altLang="en-US" sz="2800">
                <a:solidFill>
                  <a:srgbClr val="C00000"/>
                </a:solidFill>
                <a:latin typeface="华文中宋" panose="02010600040101010101" charset="-122"/>
                <a:ea typeface="华文中宋" panose="02010600040101010101" charset="-122"/>
                <a:cs typeface="华文中宋" panose="02010600040101010101" charset="-122"/>
              </a:rPr>
              <a:t>）思想观念：</a:t>
            </a:r>
            <a:endParaRPr lang="zh-CN" altLang="en-US" sz="2800">
              <a:solidFill>
                <a:srgbClr val="002060"/>
              </a:solidFill>
              <a:latin typeface="华文中宋" panose="02010600040101010101" charset="-122"/>
              <a:ea typeface="华文中宋" panose="02010600040101010101" charset="-122"/>
              <a:cs typeface="华文中宋" panose="02010600040101010101" charset="-122"/>
            </a:endParaRPr>
          </a:p>
        </p:txBody>
      </p:sp>
      <p:sp>
        <p:nvSpPr>
          <p:cNvPr id="16" name="文本框 15"/>
          <p:cNvSpPr txBox="1"/>
          <p:nvPr/>
        </p:nvSpPr>
        <p:spPr>
          <a:xfrm>
            <a:off x="288925" y="4413885"/>
            <a:ext cx="11707495" cy="2245360"/>
          </a:xfrm>
          <a:prstGeom prst="rect">
            <a:avLst/>
          </a:prstGeom>
          <a:noFill/>
        </p:spPr>
        <p:txBody>
          <a:bodyPr wrap="square" rtlCol="0" anchor="t">
            <a:spAutoFit/>
          </a:bodyPr>
          <a:p>
            <a:pPr>
              <a:lnSpc>
                <a:spcPct val="100000"/>
              </a:lnSpc>
            </a:pPr>
            <a:r>
              <a:rPr lang="zh-CN" altLang="en-US" sz="2800">
                <a:latin typeface="华文中宋" panose="02010600040101010101" charset="-122"/>
                <a:ea typeface="华文中宋" panose="02010600040101010101" charset="-122"/>
                <a:cs typeface="华文中宋" panose="02010600040101010101" charset="-122"/>
                <a:sym typeface="+mn-ea"/>
              </a:rPr>
              <a:t>①</a:t>
            </a: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忠</a:t>
            </a: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孝</a:t>
            </a: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a:t>
            </a: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亲亲尊尊</a:t>
            </a: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a:latin typeface="华文中宋" panose="02010600040101010101" charset="-122"/>
                <a:ea typeface="华文中宋" panose="02010600040101010101" charset="-122"/>
                <a:cs typeface="华文中宋" panose="02010600040101010101" charset="-122"/>
                <a:sym typeface="+mn-ea"/>
              </a:rPr>
              <a:t>等</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伦理观念</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endParaRPr>
          </a:p>
          <a:p>
            <a:pPr>
              <a:lnSpc>
                <a:spcPct val="100000"/>
              </a:lnSpc>
            </a:pPr>
            <a:r>
              <a:rPr lang="zh-CN" altLang="en-US" sz="2800">
                <a:latin typeface="华文中宋" panose="02010600040101010101" charset="-122"/>
                <a:ea typeface="华文中宋" panose="02010600040101010101" charset="-122"/>
                <a:cs typeface="华文中宋" panose="02010600040101010101" charset="-122"/>
                <a:sym typeface="+mn-ea"/>
              </a:rPr>
              <a:t>②重视家庭建设、</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尊老爱幼</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夫妻相敬</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兄弟相亲</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和睦相处</a:t>
            </a:r>
            <a:r>
              <a:rPr lang="zh-CN" altLang="en-US" sz="2800">
                <a:latin typeface="华文中宋" panose="02010600040101010101" charset="-122"/>
                <a:ea typeface="华文中宋" panose="02010600040101010101" charset="-122"/>
                <a:cs typeface="华文中宋" panose="02010600040101010101" charset="-122"/>
                <a:sym typeface="+mn-ea"/>
              </a:rPr>
              <a:t>等</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社会公德</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有利于社会和谐与稳定</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zh-CN" altLang="en-US" sz="2800">
              <a:latin typeface="华文中宋" panose="02010600040101010101" charset="-122"/>
              <a:ea typeface="华文中宋" panose="02010600040101010101" charset="-122"/>
              <a:cs typeface="华文中宋" panose="02010600040101010101" charset="-122"/>
            </a:endParaRPr>
          </a:p>
          <a:p>
            <a:pPr>
              <a:lnSpc>
                <a:spcPct val="100000"/>
              </a:lnSpc>
            </a:pPr>
            <a:r>
              <a:rPr lang="zh-CN" altLang="en-US" sz="2800">
                <a:latin typeface="华文中宋" panose="02010600040101010101" charset="-122"/>
                <a:ea typeface="华文中宋" panose="02010600040101010101" charset="-122"/>
                <a:cs typeface="华文中宋" panose="02010600040101010101" charset="-122"/>
                <a:sym typeface="+mn-ea"/>
              </a:rPr>
              <a:t>③</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男尊女卑</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过分强调家庭本位</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任人唯亲</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dirty="0">
                <a:latin typeface="华文中宋" panose="02010600040101010101" charset="-122"/>
                <a:ea typeface="华文中宋" panose="02010600040101010101" charset="-122"/>
                <a:cs typeface="华文中宋" panose="02010600040101010101" charset="-122"/>
                <a:sym typeface="+mn-ea"/>
              </a:rPr>
              <a:t>不利</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民主法治</a:t>
            </a:r>
            <a:r>
              <a:rPr lang="zh-CN" altLang="en-US" sz="2800" dirty="0">
                <a:latin typeface="华文中宋" panose="02010600040101010101" charset="-122"/>
                <a:ea typeface="华文中宋" panose="02010600040101010101" charset="-122"/>
                <a:cs typeface="华文中宋" panose="02010600040101010101" charset="-122"/>
                <a:sym typeface="+mn-ea"/>
              </a:rPr>
              <a:t>建设，还有</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等级观念</a:t>
            </a:r>
            <a:r>
              <a:rPr lang="zh-CN" altLang="en-US" sz="2800" dirty="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裙带关系</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荫庇心态</a:t>
            </a:r>
            <a:r>
              <a:rPr lang="zh-CN" altLang="en-US" sz="2800">
                <a:latin typeface="华文中宋" panose="02010600040101010101" charset="-122"/>
                <a:ea typeface="华文中宋" panose="02010600040101010101" charset="-122"/>
                <a:cs typeface="华文中宋" panose="02010600040101010101" charset="-122"/>
                <a:sym typeface="+mn-ea"/>
              </a:rPr>
              <a:t>等。</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pic>
        <p:nvPicPr>
          <p:cNvPr id="100" name="图片 99"/>
          <p:cNvPicPr/>
          <p:nvPr/>
        </p:nvPicPr>
        <p:blipFill>
          <a:blip r:embed="rId3"/>
          <a:stretch>
            <a:fillRect/>
          </a:stretch>
        </p:blipFill>
        <p:spPr>
          <a:xfrm>
            <a:off x="8804910" y="165100"/>
            <a:ext cx="3152140" cy="2164715"/>
          </a:xfrm>
          <a:prstGeom prst="rect">
            <a:avLst/>
          </a:prstGeom>
          <a:noFill/>
          <a:ln w="9525">
            <a:noFill/>
          </a:ln>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6" grpId="0"/>
      <p:bldP spid="6" grpId="1"/>
      <p:bldP spid="8" grpId="0"/>
      <p:bldP spid="8" grpId="1"/>
      <p:bldP spid="13" grpId="0"/>
      <p:bldP spid="13" grpId="1"/>
      <p:bldP spid="16" grpId="0"/>
      <p:bldP spid="1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 name="内容占位符 2"/>
          <p:cNvSpPr>
            <a:spLocks noGrp="1"/>
          </p:cNvSpPr>
          <p:nvPr/>
        </p:nvSpPr>
        <p:spPr>
          <a:xfrm>
            <a:off x="379095" y="1416050"/>
            <a:ext cx="4512310" cy="585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SzPct val="70000"/>
              <a:buFont typeface="Wingdings 2" panose="05020102010507070707" pitchFamily="18" charset="2"/>
              <a:buChar char=""/>
              <a:defRPr sz="2400" kern="1200">
                <a:solidFill>
                  <a:schemeClr val="accent3">
                    <a:lumMod val="75000"/>
                  </a:schemeClr>
                </a:solidFill>
                <a:latin typeface="黑体" panose="02010609060101010101" charset="-122"/>
                <a:ea typeface="黑体" panose="02010609060101010101"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75000"/>
                  </a:schemeClr>
                </a:solidFill>
                <a:latin typeface="黑体" panose="02010609060101010101" charset="-122"/>
                <a:ea typeface="黑体" panose="02010609060101010101"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黑体" panose="02010609060101010101" charset="-122"/>
                <a:ea typeface="黑体" panose="02010609060101010101"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黑体" panose="02010609060101010101" charset="-122"/>
                <a:ea typeface="黑体" panose="02010609060101010101"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75000"/>
                  </a:schemeClr>
                </a:solidFill>
                <a:latin typeface="黑体" panose="02010609060101010101" charset="-122"/>
                <a:ea typeface="黑体" panose="020106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altLang="zh-CN" sz="2800" b="1">
                <a:solidFill>
                  <a:schemeClr val="tx1">
                    <a:lumMod val="75000"/>
                    <a:lumOff val="25000"/>
                  </a:schemeClr>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chemeClr val="tx1">
                    <a:lumMod val="75000"/>
                    <a:lumOff val="25000"/>
                  </a:schemeClr>
                </a:solidFill>
                <a:latin typeface="华文中宋" panose="02010600040101010101" charset="-122"/>
                <a:ea typeface="华文中宋" panose="02010600040101010101" charset="-122"/>
                <a:cs typeface="华文中宋" panose="02010600040101010101" charset="-122"/>
                <a:sym typeface="+mn-ea"/>
              </a:rPr>
              <a:t>、规范秩序的礼乐制</a:t>
            </a:r>
            <a:endParaRPr lang="zh-CN" altLang="en-US" sz="2800" b="1">
              <a:solidFill>
                <a:schemeClr val="tx1">
                  <a:lumMod val="75000"/>
                  <a:lumOff val="25000"/>
                </a:schemeClr>
              </a:solidFill>
              <a:latin typeface="华文中宋" panose="02010600040101010101" charset="-122"/>
              <a:ea typeface="华文中宋" panose="02010600040101010101" charset="-122"/>
              <a:cs typeface="华文中宋" panose="02010600040101010101" charset="-122"/>
            </a:endParaRPr>
          </a:p>
        </p:txBody>
      </p:sp>
      <p:grpSp>
        <p:nvGrpSpPr>
          <p:cNvPr id="6" name="组合 5"/>
          <p:cNvGrpSpPr/>
          <p:nvPr/>
        </p:nvGrpSpPr>
        <p:grpSpPr>
          <a:xfrm>
            <a:off x="74930" y="1967230"/>
            <a:ext cx="6795770" cy="3988435"/>
            <a:chOff x="118" y="3098"/>
            <a:chExt cx="10702" cy="6281"/>
          </a:xfrm>
        </p:grpSpPr>
        <p:sp>
          <p:nvSpPr>
            <p:cNvPr id="12" name="矩形 11"/>
            <p:cNvSpPr/>
            <p:nvPr/>
          </p:nvSpPr>
          <p:spPr>
            <a:xfrm>
              <a:off x="118" y="3098"/>
              <a:ext cx="10702" cy="725"/>
            </a:xfrm>
            <a:prstGeom prst="rect">
              <a:avLst/>
            </a:prstGeom>
            <a:noFill/>
            <a:ln w="9525">
              <a:noFill/>
            </a:ln>
          </p:spPr>
          <p:txBody>
            <a:bodyPr wrap="square">
              <a:spAutoFit/>
            </a:bodyPr>
            <a:p>
              <a:r>
                <a:rPr lang="zh-CN" altLang="en-US" sz="2400" dirty="0">
                  <a:solidFill>
                    <a:srgbClr val="C00000"/>
                  </a:solidFill>
                  <a:latin typeface="华文中宋" panose="02010600040101010101" charset="-122"/>
                  <a:ea typeface="华文中宋" panose="02010600040101010101" charset="-122"/>
                </a:rPr>
                <a:t>“礼”</a:t>
              </a:r>
              <a:r>
                <a:rPr lang="zh-CN" altLang="en-US" sz="2400" dirty="0">
                  <a:solidFill>
                    <a:schemeClr val="tx1"/>
                  </a:solidFill>
                  <a:latin typeface="华文中宋" panose="02010600040101010101" charset="-122"/>
                  <a:ea typeface="华文中宋" panose="02010600040101010101" charset="-122"/>
                </a:rPr>
                <a:t>的器物表现形式：</a:t>
              </a:r>
              <a:r>
                <a:rPr lang="zh-CN" altLang="en-US" sz="2400" dirty="0">
                  <a:solidFill>
                    <a:srgbClr val="C00000"/>
                  </a:solidFill>
                  <a:latin typeface="华文中宋" panose="02010600040101010101" charset="-122"/>
                  <a:ea typeface="华文中宋" panose="02010600040101010101" charset="-122"/>
                </a:rPr>
                <a:t>礼器</a:t>
              </a:r>
              <a:r>
                <a:rPr lang="en-US" altLang="zh-CN" sz="2400" dirty="0">
                  <a:solidFill>
                    <a:srgbClr val="C00000"/>
                  </a:solidFill>
                  <a:latin typeface="华文中宋" panose="02010600040101010101" charset="-122"/>
                  <a:ea typeface="华文中宋" panose="02010600040101010101" charset="-122"/>
                </a:rPr>
                <a:t>-</a:t>
              </a:r>
              <a:r>
                <a:rPr lang="zh-CN" altLang="en-US" sz="2400" dirty="0">
                  <a:solidFill>
                    <a:srgbClr val="C00000"/>
                  </a:solidFill>
                  <a:latin typeface="华文中宋" panose="02010600040101010101" charset="-122"/>
                  <a:ea typeface="华文中宋" panose="02010600040101010101" charset="-122"/>
                </a:rPr>
                <a:t>青铜器→鼎</a:t>
              </a:r>
              <a:endParaRPr lang="zh-CN" altLang="en-US" sz="2400" dirty="0">
                <a:solidFill>
                  <a:srgbClr val="C00000"/>
                </a:solidFill>
                <a:latin typeface="华文中宋" panose="02010600040101010101" charset="-122"/>
                <a:ea typeface="华文中宋" panose="02010600040101010101" charset="-122"/>
              </a:endParaRPr>
            </a:p>
          </p:txBody>
        </p:sp>
        <p:pic>
          <p:nvPicPr>
            <p:cNvPr id="29698" name="Picture 3" descr="00207507"/>
            <p:cNvPicPr>
              <a:picLocks noChangeAspect="1"/>
            </p:cNvPicPr>
            <p:nvPr/>
          </p:nvPicPr>
          <p:blipFill>
            <a:blip r:embed="rId3"/>
            <a:stretch>
              <a:fillRect/>
            </a:stretch>
          </p:blipFill>
          <p:spPr>
            <a:xfrm>
              <a:off x="1163" y="3914"/>
              <a:ext cx="7497" cy="4068"/>
            </a:xfrm>
            <a:prstGeom prst="rect">
              <a:avLst/>
            </a:prstGeom>
            <a:noFill/>
            <a:ln w="9525">
              <a:noFill/>
            </a:ln>
            <a:effectLst>
              <a:outerShdw blurRad="50800" dist="38100" dir="2700000" algn="tl" rotWithShape="0">
                <a:prstClr val="black">
                  <a:alpha val="40000"/>
                </a:prstClr>
              </a:outerShdw>
            </a:effectLst>
          </p:spPr>
        </p:pic>
        <p:sp>
          <p:nvSpPr>
            <p:cNvPr id="9" name="TextBox 6"/>
            <p:cNvSpPr txBox="1"/>
            <p:nvPr/>
          </p:nvSpPr>
          <p:spPr>
            <a:xfrm>
              <a:off x="1063" y="8073"/>
              <a:ext cx="7597" cy="1307"/>
            </a:xfrm>
            <a:prstGeom prst="rect">
              <a:avLst/>
            </a:prstGeom>
            <a:noFill/>
            <a:ln w="12700" cap="flat" cmpd="sng">
              <a:solidFill>
                <a:srgbClr val="6E7E70"/>
              </a:solidFill>
              <a:prstDash val="solid"/>
              <a:miter/>
              <a:headEnd type="none" w="med" len="med"/>
              <a:tailEnd type="none" w="med" len="med"/>
            </a:ln>
          </p:spPr>
          <p:txBody>
            <a:bodyPr wrap="square">
              <a:spAutoFit/>
            </a:bodyPr>
            <a:p>
              <a:pPr algn="l"/>
              <a:r>
                <a:rPr lang="zh-CN" altLang="en-US" sz="2400" dirty="0">
                  <a:solidFill>
                    <a:srgbClr val="C00000"/>
                  </a:solidFill>
                  <a:latin typeface="华文中宋" panose="02010600040101010101" charset="-122"/>
                  <a:ea typeface="华文中宋" panose="02010600040101010101" charset="-122"/>
                  <a:cs typeface="华文中宋" panose="02010600040101010101" charset="-122"/>
                </a:rPr>
                <a:t>鼎</a:t>
              </a:r>
              <a:r>
                <a:rPr lang="en-US" altLang="zh-CN" sz="2400" dirty="0">
                  <a:solidFill>
                    <a:srgbClr val="C00000"/>
                  </a:solidFill>
                  <a:latin typeface="华文中宋" panose="02010600040101010101" charset="-122"/>
                  <a:ea typeface="华文中宋" panose="02010600040101010101" charset="-122"/>
                  <a:cs typeface="华文中宋" panose="02010600040101010101" charset="-122"/>
                </a:rPr>
                <a:t>:</a:t>
              </a:r>
              <a:r>
                <a:rPr lang="zh-CN" altLang="en-US" sz="2400" dirty="0">
                  <a:latin typeface="华文中宋" panose="02010600040101010101" charset="-122"/>
                  <a:ea typeface="华文中宋" panose="02010600040101010101" charset="-122"/>
                  <a:cs typeface="华文中宋" panose="02010600040101010101" charset="-122"/>
                </a:rPr>
                <a:t>“天子九鼎、诸侯七、大夫五、士三”</a:t>
              </a:r>
              <a:endParaRPr lang="zh-CN" altLang="en-US" sz="2400" dirty="0">
                <a:latin typeface="华文中宋" panose="02010600040101010101" charset="-122"/>
                <a:ea typeface="华文中宋" panose="02010600040101010101" charset="-122"/>
                <a:cs typeface="华文中宋" panose="02010600040101010101" charset="-122"/>
              </a:endParaRPr>
            </a:p>
          </p:txBody>
        </p:sp>
      </p:grpSp>
      <p:grpSp>
        <p:nvGrpSpPr>
          <p:cNvPr id="7" name="组合 6"/>
          <p:cNvGrpSpPr/>
          <p:nvPr/>
        </p:nvGrpSpPr>
        <p:grpSpPr>
          <a:xfrm>
            <a:off x="6053455" y="1967230"/>
            <a:ext cx="5902960" cy="3988435"/>
            <a:chOff x="9533" y="3098"/>
            <a:chExt cx="9296" cy="6281"/>
          </a:xfrm>
        </p:grpSpPr>
        <p:sp>
          <p:nvSpPr>
            <p:cNvPr id="13" name="矩形 12"/>
            <p:cNvSpPr/>
            <p:nvPr/>
          </p:nvSpPr>
          <p:spPr>
            <a:xfrm>
              <a:off x="9533" y="3098"/>
              <a:ext cx="9297" cy="725"/>
            </a:xfrm>
            <a:prstGeom prst="rect">
              <a:avLst/>
            </a:prstGeom>
            <a:noFill/>
            <a:ln w="9525">
              <a:noFill/>
            </a:ln>
          </p:spPr>
          <p:txBody>
            <a:bodyPr wrap="square">
              <a:spAutoFit/>
            </a:bodyPr>
            <a:p>
              <a:pPr>
                <a:spcBef>
                  <a:spcPct val="50000"/>
                </a:spcBef>
              </a:pPr>
              <a:r>
                <a:rPr lang="zh-CN" altLang="en-US" sz="2400" dirty="0">
                  <a:solidFill>
                    <a:srgbClr val="C00000"/>
                  </a:solidFill>
                  <a:latin typeface="华文中宋" panose="02010600040101010101" charset="-122"/>
                  <a:ea typeface="华文中宋" panose="02010600040101010101" charset="-122"/>
                  <a:cs typeface="华文中宋" panose="02010600040101010101" charset="-122"/>
                </a:rPr>
                <a:t>“乐”</a:t>
              </a:r>
              <a:r>
                <a:rPr lang="zh-CN" altLang="en-US" sz="2400" dirty="0">
                  <a:solidFill>
                    <a:schemeClr val="tx1"/>
                  </a:solidFill>
                  <a:latin typeface="华文中宋" panose="02010600040101010101" charset="-122"/>
                  <a:ea typeface="华文中宋" panose="02010600040101010101" charset="-122"/>
                  <a:cs typeface="华文中宋" panose="02010600040101010101" charset="-122"/>
                </a:rPr>
                <a:t>的器物表现形式：</a:t>
              </a:r>
              <a:r>
                <a:rPr lang="zh-CN" altLang="en-US" sz="2400" dirty="0">
                  <a:solidFill>
                    <a:srgbClr val="C00000"/>
                  </a:solidFill>
                  <a:latin typeface="华文中宋" panose="02010600040101010101" charset="-122"/>
                  <a:ea typeface="华文中宋" panose="02010600040101010101" charset="-122"/>
                  <a:cs typeface="华文中宋" panose="02010600040101010101" charset="-122"/>
                </a:rPr>
                <a:t>乐器</a:t>
              </a:r>
              <a:r>
                <a:rPr lang="en-US" altLang="zh-CN" sz="2400" dirty="0">
                  <a:solidFill>
                    <a:srgbClr val="C00000"/>
                  </a:solidFill>
                  <a:latin typeface="华文中宋" panose="02010600040101010101" charset="-122"/>
                  <a:ea typeface="华文中宋" panose="02010600040101010101" charset="-122"/>
                  <a:cs typeface="华文中宋" panose="02010600040101010101" charset="-122"/>
                </a:rPr>
                <a:t>-</a:t>
              </a:r>
              <a:r>
                <a:rPr lang="zh-CN" altLang="en-US" sz="2400" dirty="0">
                  <a:solidFill>
                    <a:srgbClr val="C00000"/>
                  </a:solidFill>
                  <a:latin typeface="华文中宋" panose="02010600040101010101" charset="-122"/>
                  <a:ea typeface="华文中宋" panose="02010600040101010101" charset="-122"/>
                  <a:cs typeface="华文中宋" panose="02010600040101010101" charset="-122"/>
                </a:rPr>
                <a:t>青铜器→钟</a:t>
              </a:r>
              <a:endParaRPr lang="zh-CN" altLang="en-US" sz="2400" dirty="0">
                <a:solidFill>
                  <a:srgbClr val="C00000"/>
                </a:solidFill>
                <a:latin typeface="华文中宋" panose="02010600040101010101" charset="-122"/>
                <a:ea typeface="华文中宋" panose="02010600040101010101" charset="-122"/>
                <a:cs typeface="华文中宋" panose="02010600040101010101" charset="-122"/>
              </a:endParaRPr>
            </a:p>
          </p:txBody>
        </p:sp>
        <p:sp>
          <p:nvSpPr>
            <p:cNvPr id="10" name="矩形 9"/>
            <p:cNvSpPr/>
            <p:nvPr/>
          </p:nvSpPr>
          <p:spPr>
            <a:xfrm>
              <a:off x="9942" y="8073"/>
              <a:ext cx="8480" cy="1307"/>
            </a:xfrm>
            <a:prstGeom prst="rect">
              <a:avLst/>
            </a:prstGeom>
            <a:noFill/>
            <a:ln w="12700" cap="flat" cmpd="sng">
              <a:solidFill>
                <a:srgbClr val="6E7E70"/>
              </a:solidFill>
              <a:prstDash val="solid"/>
              <a:miter/>
              <a:headEnd type="none" w="med" len="med"/>
              <a:tailEnd type="none" w="med" len="med"/>
            </a:ln>
          </p:spPr>
          <p:txBody>
            <a:bodyPr wrap="square">
              <a:spAutoFit/>
            </a:bodyPr>
            <a:p>
              <a:pPr algn="l"/>
              <a:r>
                <a:rPr lang="zh-CN" altLang="en-US" sz="2400" dirty="0">
                  <a:solidFill>
                    <a:srgbClr val="C00000"/>
                  </a:solidFill>
                  <a:latin typeface="华文中宋" panose="02010600040101010101" charset="-122"/>
                  <a:ea typeface="华文中宋" panose="02010600040101010101" charset="-122"/>
                  <a:cs typeface="华文中宋" panose="02010600040101010101" charset="-122"/>
                </a:rPr>
                <a:t>编钟</a:t>
              </a:r>
              <a:r>
                <a:rPr lang="en-US" altLang="zh-CN" sz="2400" dirty="0">
                  <a:solidFill>
                    <a:srgbClr val="C00000"/>
                  </a:solidFill>
                  <a:latin typeface="华文中宋" panose="02010600040101010101" charset="-122"/>
                  <a:ea typeface="华文中宋" panose="02010600040101010101" charset="-122"/>
                  <a:cs typeface="华文中宋" panose="02010600040101010101" charset="-122"/>
                </a:rPr>
                <a:t>:</a:t>
              </a:r>
              <a:r>
                <a:rPr lang="zh-CN" altLang="en-US" sz="2400" dirty="0">
                  <a:latin typeface="华文中宋" panose="02010600040101010101" charset="-122"/>
                  <a:ea typeface="华文中宋" panose="02010600040101010101" charset="-122"/>
                  <a:cs typeface="华文中宋" panose="02010600040101010101" charset="-122"/>
                </a:rPr>
                <a:t>“天子八佾（</a:t>
              </a:r>
              <a:r>
                <a:rPr lang="en-US" altLang="zh-CN" sz="2400" dirty="0">
                  <a:latin typeface="华文中宋" panose="02010600040101010101" charset="-122"/>
                  <a:ea typeface="华文中宋" panose="02010600040101010101" charset="-122"/>
                  <a:cs typeface="华文中宋" panose="02010600040101010101" charset="-122"/>
                </a:rPr>
                <a:t>yi</a:t>
              </a:r>
              <a:r>
                <a:rPr lang="zh-CN" altLang="en-US" sz="2400" dirty="0">
                  <a:latin typeface="华文中宋" panose="02010600040101010101" charset="-122"/>
                  <a:ea typeface="华文中宋" panose="02010600040101010101" charset="-122"/>
                  <a:cs typeface="华文中宋" panose="02010600040101010101" charset="-122"/>
                </a:rPr>
                <a:t>）、诸侯六佾、大夫四佾、士二佾。</a:t>
              </a:r>
              <a:endParaRPr lang="zh-CN" altLang="en-US" sz="2400" dirty="0">
                <a:latin typeface="华文中宋" panose="02010600040101010101" charset="-122"/>
                <a:ea typeface="华文中宋" panose="02010600040101010101" charset="-122"/>
                <a:cs typeface="华文中宋" panose="02010600040101010101" charset="-122"/>
              </a:endParaRPr>
            </a:p>
          </p:txBody>
        </p:sp>
        <p:pic>
          <p:nvPicPr>
            <p:cNvPr id="29699" name="Picture 5" descr="C:\Users\mdb\Desktop\1.jpg"/>
            <p:cNvPicPr>
              <a:picLocks noChangeAspect="1"/>
            </p:cNvPicPr>
            <p:nvPr/>
          </p:nvPicPr>
          <p:blipFill>
            <a:blip r:embed="rId4"/>
            <a:stretch>
              <a:fillRect/>
            </a:stretch>
          </p:blipFill>
          <p:spPr>
            <a:xfrm>
              <a:off x="10278" y="3857"/>
              <a:ext cx="7741" cy="4182"/>
            </a:xfrm>
            <a:prstGeom prst="rect">
              <a:avLst/>
            </a:prstGeom>
            <a:noFill/>
            <a:ln w="9525">
              <a:noFill/>
            </a:ln>
            <a:effectLst>
              <a:outerShdw blurRad="50800" dist="38100" dir="2700000" algn="tl" rotWithShape="0">
                <a:prstClr val="black">
                  <a:alpha val="40000"/>
                </a:prstClr>
              </a:outerShdw>
            </a:effectLst>
          </p:spPr>
        </p:pic>
      </p:grpSp>
      <p:sp>
        <p:nvSpPr>
          <p:cNvPr id="11" name="文本框 10"/>
          <p:cNvSpPr txBox="1"/>
          <p:nvPr/>
        </p:nvSpPr>
        <p:spPr>
          <a:xfrm>
            <a:off x="379095" y="6061075"/>
            <a:ext cx="6865620" cy="521970"/>
          </a:xfrm>
          <a:prstGeom prst="rect">
            <a:avLst/>
          </a:prstGeom>
          <a:noFill/>
        </p:spPr>
        <p:txBody>
          <a:bodyPr wrap="square" rtlCol="0" anchor="t">
            <a:spAutoFit/>
          </a:bodyPr>
          <a:p>
            <a:r>
              <a:rPr lang="zh-CN" altLang="en-US" sz="2800" b="1" dirty="0" smtClean="0">
                <a:solidFill>
                  <a:srgbClr val="FF0000"/>
                </a:solidFill>
                <a:latin typeface="楷体" panose="02010609060101010101" charset="-122"/>
                <a:ea typeface="楷体" panose="02010609060101010101" charset="-122"/>
                <a:sym typeface="+mn-ea"/>
              </a:rPr>
              <a:t>礼</a:t>
            </a:r>
            <a:r>
              <a:rPr lang="zh-CN" altLang="en-US" sz="2800" b="1" dirty="0" smtClean="0">
                <a:solidFill>
                  <a:srgbClr val="000000"/>
                </a:solidFill>
                <a:latin typeface="楷体" panose="02010609060101010101" charset="-122"/>
                <a:ea typeface="楷体" panose="02010609060101010101" charset="-122"/>
                <a:sym typeface="+mn-ea"/>
              </a:rPr>
              <a:t>使</a:t>
            </a:r>
            <a:r>
              <a:rPr lang="zh-CN" altLang="en-US" sz="2800" b="1" dirty="0" smtClean="0">
                <a:solidFill>
                  <a:srgbClr val="FF0000"/>
                </a:solidFill>
                <a:latin typeface="楷体" panose="02010609060101010101" charset="-122"/>
                <a:ea typeface="楷体" panose="02010609060101010101" charset="-122"/>
                <a:sym typeface="+mn-ea"/>
              </a:rPr>
              <a:t>贵贱有等</a:t>
            </a:r>
            <a:r>
              <a:rPr lang="zh-CN" altLang="en-US" sz="2800" b="1" dirty="0" smtClean="0">
                <a:solidFill>
                  <a:srgbClr val="000000"/>
                </a:solidFill>
                <a:latin typeface="楷体" panose="02010609060101010101" charset="-122"/>
                <a:ea typeface="楷体" panose="02010609060101010101" charset="-122"/>
                <a:sym typeface="+mn-ea"/>
              </a:rPr>
              <a:t>，各安其分；</a:t>
            </a:r>
            <a:r>
              <a:rPr lang="zh-CN" altLang="en-US" sz="2800" b="1" dirty="0" smtClean="0">
                <a:solidFill>
                  <a:srgbClr val="FF0000"/>
                </a:solidFill>
                <a:latin typeface="楷体" panose="02010609060101010101" charset="-122"/>
                <a:ea typeface="楷体" panose="02010609060101010101" charset="-122"/>
                <a:sym typeface="+mn-ea"/>
              </a:rPr>
              <a:t>乐</a:t>
            </a:r>
            <a:r>
              <a:rPr lang="zh-CN" altLang="en-US" sz="2800" b="1" dirty="0" smtClean="0">
                <a:latin typeface="楷体" panose="02010609060101010101" charset="-122"/>
                <a:ea typeface="楷体" panose="02010609060101010101" charset="-122"/>
                <a:sym typeface="+mn-ea"/>
              </a:rPr>
              <a:t>使</a:t>
            </a:r>
            <a:r>
              <a:rPr lang="zh-CN" altLang="en-US" sz="2800" b="1" dirty="0" smtClean="0">
                <a:solidFill>
                  <a:srgbClr val="FF0000"/>
                </a:solidFill>
                <a:latin typeface="楷体" panose="02010609060101010101" charset="-122"/>
                <a:ea typeface="楷体" panose="02010609060101010101" charset="-122"/>
                <a:sym typeface="+mn-ea"/>
              </a:rPr>
              <a:t>上下和同。</a:t>
            </a:r>
            <a:endParaRPr lang="zh-CN" altLang="en-US" sz="2800" b="1" dirty="0" smtClean="0">
              <a:solidFill>
                <a:srgbClr val="FF0000"/>
              </a:solidFill>
              <a:latin typeface="楷体" panose="02010609060101010101" charset="-122"/>
              <a:ea typeface="楷体" panose="02010609060101010101" charset="-122"/>
              <a:sym typeface="+mn-ea"/>
            </a:endParaRPr>
          </a:p>
        </p:txBody>
      </p:sp>
      <p:sp>
        <p:nvSpPr>
          <p:cNvPr id="14" name="文本框 13"/>
          <p:cNvSpPr txBox="1"/>
          <p:nvPr/>
        </p:nvSpPr>
        <p:spPr>
          <a:xfrm>
            <a:off x="7244715" y="6061075"/>
            <a:ext cx="4824095" cy="478155"/>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p>
            <a:pPr algn="just">
              <a:lnSpc>
                <a:spcPct val="90000"/>
              </a:lnSpc>
              <a:spcBef>
                <a:spcPct val="0"/>
              </a:spcBef>
              <a:spcAft>
                <a:spcPct val="0"/>
              </a:spcAft>
            </a:pP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微软雅黑" panose="020B0503020204020204" charset="-122"/>
                <a:sym typeface="+mn-ea"/>
              </a:rPr>
              <a:t>明确等级尊卑，维护统治秩序</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微软雅黑" panose="020B0503020204020204"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1" grpId="0"/>
      <p:bldP spid="11" grpId="1"/>
      <p:bldP spid="14" grpId="0" animBg="1"/>
      <p:bldP spid="1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pic>
        <p:nvPicPr>
          <p:cNvPr id="26" name="图片 25"/>
          <p:cNvPicPr/>
          <p:nvPr>
            <p:custDataLst>
              <p:tags r:id="rId3"/>
            </p:custDataLst>
          </p:nvPr>
        </p:nvPicPr>
        <p:blipFill>
          <a:blip r:embed="rId4">
            <a:clrChange>
              <a:clrFrom>
                <a:srgbClr val="FFFFFF">
                  <a:alpha val="100000"/>
                </a:srgbClr>
              </a:clrFrom>
              <a:clrTo>
                <a:srgbClr val="FFFFFF">
                  <a:alpha val="100000"/>
                  <a:alpha val="0"/>
                </a:srgbClr>
              </a:clrTo>
            </a:clrChange>
          </a:blip>
          <a:stretch>
            <a:fillRect/>
          </a:stretch>
        </p:blipFill>
        <p:spPr bwMode="auto">
          <a:xfrm>
            <a:off x="523240" y="2083435"/>
            <a:ext cx="5417185" cy="2833370"/>
          </a:xfrm>
          <a:prstGeom prst="rect">
            <a:avLst/>
          </a:prstGeom>
          <a:noFill/>
          <a:ln w="9525">
            <a:solidFill>
              <a:schemeClr val="tx1"/>
            </a:solidFill>
            <a:miter lim="800000"/>
            <a:headEnd/>
            <a:tailEnd/>
          </a:ln>
        </p:spPr>
      </p:pic>
      <p:pic>
        <p:nvPicPr>
          <p:cNvPr id="27" name="内容占位符 4"/>
          <p:cNvPicPr>
            <a:picLocks noGrp="1"/>
          </p:cNvPicPr>
          <p:nvPr>
            <p:custDataLst>
              <p:tags r:id="rId5"/>
            </p:custDataLst>
          </p:nvPr>
        </p:nvPicPr>
        <p:blipFill>
          <a:blip r:embed="rId6"/>
          <a:stretch>
            <a:fillRect/>
          </a:stretch>
        </p:blipFill>
        <p:spPr bwMode="auto">
          <a:xfrm>
            <a:off x="6157595" y="2083435"/>
            <a:ext cx="5645785" cy="2833370"/>
          </a:xfrm>
          <a:prstGeom prst="rect">
            <a:avLst/>
          </a:prstGeom>
          <a:noFill/>
          <a:ln w="9525">
            <a:solidFill>
              <a:schemeClr val="tx1"/>
            </a:solidFill>
            <a:miter lim="800000"/>
            <a:headEnd/>
            <a:tailEnd/>
          </a:ln>
        </p:spPr>
      </p:pic>
      <p:sp>
        <p:nvSpPr>
          <p:cNvPr id="2" name="文本框 1"/>
          <p:cNvSpPr txBox="1"/>
          <p:nvPr>
            <p:custDataLst>
              <p:tags r:id="rId7"/>
            </p:custDataLst>
          </p:nvPr>
        </p:nvSpPr>
        <p:spPr>
          <a:xfrm>
            <a:off x="379095" y="1427480"/>
            <a:ext cx="6820535" cy="521970"/>
          </a:xfrm>
          <a:prstGeom prst="rect">
            <a:avLst/>
          </a:prstGeom>
          <a:solidFill>
            <a:srgbClr val="6E7E70"/>
          </a:solidFill>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华文中宋" panose="02010600040101010101" charset="-122"/>
                <a:sym typeface="+mn-ea"/>
              </a:rPr>
              <a:t>思考：</a:t>
            </a:r>
            <a:r>
              <a:rPr lang="zh-CN" altLang="en-US" sz="2800" b="1"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分封制、宗法制和礼乐制三者关系</a:t>
            </a:r>
            <a:endParaRPr lang="zh-CN" altLang="en-US" sz="2800" b="1" noProof="0"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394335" y="5050790"/>
            <a:ext cx="11409045" cy="1476375"/>
          </a:xfrm>
          <a:prstGeom prst="rect">
            <a:avLst/>
          </a:prstGeom>
          <a:noFill/>
          <a:ln w="12700" cmpd="sng">
            <a:solidFill>
              <a:srgbClr val="850212"/>
            </a:solidFill>
            <a:prstDash val="solid"/>
          </a:ln>
        </p:spPr>
        <p:txBody>
          <a:bodyPr wrap="square" rtlCol="0" anchor="t">
            <a:spAutoFit/>
          </a:bodyPr>
          <a:p>
            <a:pPr>
              <a:lnSpc>
                <a:spcPct val="125000"/>
              </a:lnSpc>
              <a:spcAft>
                <a:spcPct val="0"/>
              </a:spcAft>
            </a:pPr>
            <a:r>
              <a:rPr sz="2400" b="1" kern="100">
                <a:latin typeface="华文中宋" panose="02010600040101010101" charset="-122"/>
                <a:ea typeface="华文中宋" panose="02010600040101010101" charset="-122"/>
                <a:cs typeface="黑体" panose="02010609060101010101" charset="-122"/>
                <a:sym typeface="+mn-ea"/>
              </a:rPr>
              <a:t>分封制：解决</a:t>
            </a:r>
            <a:r>
              <a:rPr sz="2400" b="1" kern="100">
                <a:solidFill>
                  <a:srgbClr val="C00000"/>
                </a:solidFill>
                <a:latin typeface="华文中宋" panose="02010600040101010101" charset="-122"/>
                <a:ea typeface="华文中宋" panose="02010600040101010101" charset="-122"/>
                <a:cs typeface="黑体" panose="02010609060101010101" charset="-122"/>
                <a:sym typeface="+mn-ea"/>
              </a:rPr>
              <a:t>权力分配</a:t>
            </a:r>
            <a:r>
              <a:rPr sz="2400" b="1" kern="100">
                <a:latin typeface="华文中宋" panose="02010600040101010101" charset="-122"/>
                <a:ea typeface="华文中宋" panose="02010600040101010101" charset="-122"/>
                <a:cs typeface="黑体" panose="02010609060101010101" charset="-122"/>
                <a:sym typeface="+mn-ea"/>
              </a:rPr>
              <a:t>问题</a:t>
            </a:r>
            <a:r>
              <a:rPr lang="zh-CN" sz="2400" b="1" kern="100">
                <a:latin typeface="华文中宋" panose="02010600040101010101" charset="-122"/>
                <a:ea typeface="华文中宋" panose="02010600040101010101" charset="-122"/>
                <a:cs typeface="黑体" panose="02010609060101010101" charset="-122"/>
                <a:sym typeface="+mn-ea"/>
              </a:rPr>
              <a:t>，</a:t>
            </a:r>
            <a:r>
              <a:rPr sz="2400" b="1" kern="100">
                <a:latin typeface="华文中宋" panose="02010600040101010101" charset="-122"/>
                <a:ea typeface="华文中宋" panose="02010600040101010101" charset="-122"/>
                <a:cs typeface="黑体" panose="02010609060101010101" charset="-122"/>
                <a:sym typeface="+mn-ea"/>
              </a:rPr>
              <a:t>从此天下归周（姬）</a:t>
            </a:r>
            <a:r>
              <a:rPr lang="zh-CN" sz="2400" b="1" kern="100">
                <a:latin typeface="华文中宋" panose="02010600040101010101" charset="-122"/>
                <a:ea typeface="华文中宋" panose="02010600040101010101" charset="-122"/>
                <a:cs typeface="黑体" panose="02010609060101010101" charset="-122"/>
                <a:sym typeface="+mn-ea"/>
              </a:rPr>
              <a:t>。</a:t>
            </a:r>
            <a:r>
              <a:rPr lang="zh-CN" sz="2400" b="1" kern="100">
                <a:solidFill>
                  <a:srgbClr val="C00000"/>
                </a:solidFill>
                <a:latin typeface="华文中宋" panose="02010600040101010101" charset="-122"/>
                <a:ea typeface="华文中宋" panose="02010600040101010101" charset="-122"/>
                <a:cs typeface="黑体" panose="02010609060101010101" charset="-122"/>
                <a:sym typeface="+mn-ea"/>
              </a:rPr>
              <a:t>【</a:t>
            </a:r>
            <a:r>
              <a:rPr sz="2400" b="1" kern="100">
                <a:solidFill>
                  <a:srgbClr val="C00000"/>
                </a:solidFill>
                <a:latin typeface="华文中宋" panose="02010600040101010101" charset="-122"/>
                <a:ea typeface="华文中宋" panose="02010600040101010101" charset="-122"/>
                <a:cs typeface="黑体" panose="02010609060101010101" charset="-122"/>
                <a:sym typeface="+mn-ea"/>
              </a:rPr>
              <a:t>国家从血缘部落到天下共主</a:t>
            </a:r>
            <a:r>
              <a:rPr lang="zh-CN" sz="2400" b="1" kern="100">
                <a:solidFill>
                  <a:srgbClr val="C00000"/>
                </a:solidFill>
                <a:latin typeface="华文中宋" panose="02010600040101010101" charset="-122"/>
                <a:ea typeface="华文中宋" panose="02010600040101010101" charset="-122"/>
                <a:cs typeface="黑体" panose="02010609060101010101" charset="-122"/>
                <a:sym typeface="+mn-ea"/>
              </a:rPr>
              <a:t>】</a:t>
            </a:r>
            <a:endParaRPr sz="2400" b="1" kern="100">
              <a:latin typeface="华文中宋" panose="02010600040101010101" charset="-122"/>
              <a:ea typeface="华文中宋" panose="02010600040101010101" charset="-122"/>
              <a:cs typeface="黑体" panose="02010609060101010101" charset="-122"/>
            </a:endParaRPr>
          </a:p>
          <a:p>
            <a:pPr>
              <a:lnSpc>
                <a:spcPct val="125000"/>
              </a:lnSpc>
              <a:spcAft>
                <a:spcPct val="0"/>
              </a:spcAft>
            </a:pPr>
            <a:r>
              <a:rPr sz="2400" b="1" kern="100">
                <a:latin typeface="华文中宋" panose="02010600040101010101" charset="-122"/>
                <a:ea typeface="华文中宋" panose="02010600040101010101" charset="-122"/>
                <a:cs typeface="黑体" panose="02010609060101010101" charset="-122"/>
                <a:sym typeface="+mn-ea"/>
              </a:rPr>
              <a:t>宗法制：解决</a:t>
            </a:r>
            <a:r>
              <a:rPr sz="2400" b="1" kern="100">
                <a:solidFill>
                  <a:srgbClr val="C00000"/>
                </a:solidFill>
                <a:latin typeface="华文中宋" panose="02010600040101010101" charset="-122"/>
                <a:ea typeface="华文中宋" panose="02010600040101010101" charset="-122"/>
                <a:cs typeface="黑体" panose="02010609060101010101" charset="-122"/>
                <a:sym typeface="+mn-ea"/>
              </a:rPr>
              <a:t>权力继承</a:t>
            </a:r>
            <a:r>
              <a:rPr sz="2400" b="1" kern="100">
                <a:latin typeface="华文中宋" panose="02010600040101010101" charset="-122"/>
                <a:ea typeface="华文中宋" panose="02010600040101010101" charset="-122"/>
                <a:cs typeface="黑体" panose="02010609060101010101" charset="-122"/>
                <a:sym typeface="+mn-ea"/>
              </a:rPr>
              <a:t>问题，从此天下归宗（嫡）。</a:t>
            </a:r>
            <a:r>
              <a:rPr lang="zh-CN" sz="2400" b="1" kern="100">
                <a:solidFill>
                  <a:srgbClr val="C00000"/>
                </a:solidFill>
                <a:latin typeface="华文中宋" panose="02010600040101010101" charset="-122"/>
                <a:ea typeface="华文中宋" panose="02010600040101010101" charset="-122"/>
                <a:cs typeface="黑体" panose="02010609060101010101" charset="-122"/>
                <a:sym typeface="+mn-ea"/>
              </a:rPr>
              <a:t>【</a:t>
            </a:r>
            <a:r>
              <a:rPr sz="2400" b="1" kern="100">
                <a:solidFill>
                  <a:srgbClr val="C00000"/>
                </a:solidFill>
                <a:latin typeface="华文中宋" panose="02010600040101010101" charset="-122"/>
                <a:ea typeface="华文中宋" panose="02010600040101010101" charset="-122"/>
                <a:cs typeface="黑体" panose="02010609060101010101" charset="-122"/>
                <a:sym typeface="+mn-ea"/>
              </a:rPr>
              <a:t>王权从多子到一子</a:t>
            </a:r>
            <a:r>
              <a:rPr lang="zh-CN" sz="2400" b="1" kern="100">
                <a:solidFill>
                  <a:srgbClr val="C00000"/>
                </a:solidFill>
                <a:latin typeface="华文中宋" panose="02010600040101010101" charset="-122"/>
                <a:ea typeface="华文中宋" panose="02010600040101010101" charset="-122"/>
                <a:cs typeface="黑体" panose="02010609060101010101" charset="-122"/>
                <a:sym typeface="+mn-ea"/>
              </a:rPr>
              <a:t>】</a:t>
            </a:r>
            <a:endParaRPr sz="2400" b="1" kern="100">
              <a:solidFill>
                <a:srgbClr val="C00000"/>
              </a:solidFill>
              <a:latin typeface="华文中宋" panose="02010600040101010101" charset="-122"/>
              <a:ea typeface="华文中宋" panose="02010600040101010101" charset="-122"/>
              <a:cs typeface="黑体" panose="02010609060101010101" charset="-122"/>
            </a:endParaRPr>
          </a:p>
          <a:p>
            <a:pPr>
              <a:lnSpc>
                <a:spcPct val="125000"/>
              </a:lnSpc>
              <a:spcAft>
                <a:spcPct val="0"/>
              </a:spcAft>
            </a:pPr>
            <a:r>
              <a:rPr sz="2400" b="1" kern="100">
                <a:latin typeface="华文中宋" panose="02010600040101010101" charset="-122"/>
                <a:ea typeface="华文中宋" panose="02010600040101010101" charset="-122"/>
                <a:cs typeface="黑体" panose="02010609060101010101" charset="-122"/>
                <a:sym typeface="+mn-ea"/>
              </a:rPr>
              <a:t>礼乐制：解决</a:t>
            </a:r>
            <a:r>
              <a:rPr sz="2400" b="1" kern="100">
                <a:solidFill>
                  <a:srgbClr val="C00000"/>
                </a:solidFill>
                <a:latin typeface="华文中宋" panose="02010600040101010101" charset="-122"/>
                <a:ea typeface="华文中宋" panose="02010600040101010101" charset="-122"/>
                <a:cs typeface="黑体" panose="02010609060101010101" charset="-122"/>
                <a:sym typeface="+mn-ea"/>
              </a:rPr>
              <a:t>权力认同</a:t>
            </a:r>
            <a:r>
              <a:rPr sz="2400" b="1" kern="100">
                <a:latin typeface="华文中宋" panose="02010600040101010101" charset="-122"/>
                <a:ea typeface="华文中宋" panose="02010600040101010101" charset="-122"/>
                <a:cs typeface="黑体" panose="02010609060101010101" charset="-122"/>
                <a:sym typeface="+mn-ea"/>
              </a:rPr>
              <a:t>问题</a:t>
            </a:r>
            <a:r>
              <a:rPr lang="zh-CN" sz="2400" b="1" kern="100">
                <a:latin typeface="华文中宋" panose="02010600040101010101" charset="-122"/>
                <a:ea typeface="华文中宋" panose="02010600040101010101" charset="-122"/>
                <a:cs typeface="黑体" panose="02010609060101010101" charset="-122"/>
                <a:sym typeface="+mn-ea"/>
              </a:rPr>
              <a:t>，</a:t>
            </a:r>
            <a:r>
              <a:rPr sz="2400" b="1" kern="100">
                <a:latin typeface="华文中宋" panose="02010600040101010101" charset="-122"/>
                <a:ea typeface="华文中宋" panose="02010600040101010101" charset="-122"/>
                <a:cs typeface="黑体" panose="02010609060101010101" charset="-122"/>
                <a:sym typeface="+mn-ea"/>
              </a:rPr>
              <a:t>从此天下归心（序）。</a:t>
            </a:r>
            <a:r>
              <a:rPr lang="zh-CN" sz="2400" b="1" kern="100">
                <a:solidFill>
                  <a:srgbClr val="C00000"/>
                </a:solidFill>
                <a:latin typeface="华文中宋" panose="02010600040101010101" charset="-122"/>
                <a:ea typeface="华文中宋" panose="02010600040101010101" charset="-122"/>
                <a:cs typeface="黑体" panose="02010609060101010101" charset="-122"/>
                <a:sym typeface="+mn-ea"/>
              </a:rPr>
              <a:t>【</a:t>
            </a:r>
            <a:r>
              <a:rPr sz="2400" b="1" kern="100">
                <a:solidFill>
                  <a:srgbClr val="C00000"/>
                </a:solidFill>
                <a:latin typeface="华文中宋" panose="02010600040101010101" charset="-122"/>
                <a:ea typeface="华文中宋" panose="02010600040101010101" charset="-122"/>
                <a:cs typeface="黑体" panose="02010609060101010101" charset="-122"/>
                <a:sym typeface="+mn-ea"/>
              </a:rPr>
              <a:t>统治秩序制度化、和谐化</a:t>
            </a:r>
            <a:r>
              <a:rPr lang="zh-CN" sz="2400" b="1" kern="100">
                <a:solidFill>
                  <a:srgbClr val="C00000"/>
                </a:solidFill>
                <a:latin typeface="华文中宋" panose="02010600040101010101" charset="-122"/>
                <a:ea typeface="华文中宋" panose="02010600040101010101" charset="-122"/>
                <a:cs typeface="黑体" panose="02010609060101010101" charset="-122"/>
                <a:sym typeface="+mn-ea"/>
              </a:rPr>
              <a:t>】</a:t>
            </a:r>
            <a:endParaRPr lang="zh-CN" sz="2400" b="1" kern="100">
              <a:solidFill>
                <a:srgbClr val="C00000"/>
              </a:solidFill>
              <a:latin typeface="华文中宋" panose="02010600040101010101" charset="-122"/>
              <a:ea typeface="华文中宋" panose="02010600040101010101" charset="-122"/>
              <a:cs typeface="黑体" panose="02010609060101010101" charset="-122"/>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custDataLst>
              <p:tags r:id="rId3"/>
            </p:custDataLst>
          </p:nvPr>
        </p:nvSpPr>
        <p:spPr>
          <a:xfrm>
            <a:off x="379095" y="1427480"/>
            <a:ext cx="8949690" cy="521970"/>
          </a:xfrm>
          <a:prstGeom prst="rect">
            <a:avLst/>
          </a:prstGeom>
          <a:solidFill>
            <a:srgbClr val="6E7E70"/>
          </a:solidFill>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华文中宋" panose="02010600040101010101" charset="-122"/>
                <a:sym typeface="+mn-ea"/>
              </a:rPr>
              <a:t>总结提升：</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中国古代早期（夏商西周）政治制度的特点</a:t>
            </a:r>
            <a:endParaRPr lang="zh-CN" altLang="en-US" sz="2800" b="1" noProof="0"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custDataLst>
              <p:tags r:id="rId4"/>
            </p:custDataLst>
          </p:nvPr>
        </p:nvSpPr>
        <p:spPr>
          <a:xfrm>
            <a:off x="284480" y="1949450"/>
            <a:ext cx="11671935" cy="3817620"/>
          </a:xfrm>
          <a:prstGeom prst="rect">
            <a:avLst/>
          </a:prstGeom>
          <a:noFill/>
        </p:spPr>
        <p:txBody>
          <a:bodyPr wrap="square" rtlCol="0" anchor="t">
            <a:noAutofit/>
          </a:bodyPr>
          <a:p>
            <a:pPr>
              <a:lnSpc>
                <a:spcPct val="100000"/>
              </a:lnSpc>
            </a:pPr>
            <a:r>
              <a:rPr lang="zh-CN" altLang="en-US" sz="2800">
                <a:solidFill>
                  <a:schemeClr val="tx1"/>
                </a:solidFill>
                <a:latin typeface="楷体" panose="02010609060101010101" charset="-122"/>
                <a:ea typeface="楷体" panose="02010609060101010101" charset="-122"/>
                <a:cs typeface="楷体" panose="02010609060101010101" charset="-122"/>
                <a:sym typeface="Arial" panose="020B0604020202020204"/>
              </a:rPr>
              <a:t>材料</a:t>
            </a:r>
            <a:r>
              <a:rPr lang="en-US" altLang="zh-CN" sz="2800">
                <a:solidFill>
                  <a:schemeClr val="tx1"/>
                </a:solidFill>
                <a:latin typeface="楷体" panose="02010609060101010101" charset="-122"/>
                <a:ea typeface="楷体" panose="02010609060101010101" charset="-122"/>
                <a:cs typeface="楷体" panose="02010609060101010101" charset="-122"/>
                <a:sym typeface="Arial" panose="020B0604020202020204"/>
              </a:rPr>
              <a:t>1</a:t>
            </a:r>
            <a:r>
              <a:rPr lang="zh-CN" altLang="en-US" sz="2800">
                <a:solidFill>
                  <a:schemeClr val="tx1"/>
                </a:solidFill>
                <a:latin typeface="楷体" panose="02010609060101010101" charset="-122"/>
                <a:ea typeface="楷体" panose="02010609060101010101" charset="-122"/>
                <a:cs typeface="楷体" panose="02010609060101010101" charset="-122"/>
                <a:sym typeface="Arial" panose="020B0604020202020204"/>
              </a:rPr>
              <a:t>：</a:t>
            </a:r>
            <a:r>
              <a:rPr lang="zh-CN" altLang="en-US" sz="2800">
                <a:latin typeface="楷体" panose="02010609060101010101" charset="-122"/>
                <a:ea typeface="楷体" panose="02010609060101010101" charset="-122"/>
                <a:cs typeface="楷体" panose="02010609060101010101" charset="-122"/>
                <a:sym typeface="Arial" panose="020B0604020202020204"/>
              </a:rPr>
              <a:t>西周时期盛行宗法制，以</a:t>
            </a:r>
            <a:r>
              <a:rPr lang="zh-CN" altLang="en-US" sz="2800">
                <a:solidFill>
                  <a:srgbClr val="C00000"/>
                </a:solidFill>
                <a:latin typeface="楷体" panose="02010609060101010101" charset="-122"/>
                <a:ea typeface="楷体" panose="02010609060101010101" charset="-122"/>
                <a:cs typeface="楷体" panose="02010609060101010101" charset="-122"/>
                <a:sym typeface="Arial" panose="020B0604020202020204"/>
              </a:rPr>
              <a:t>血缘关系</a:t>
            </a:r>
            <a:r>
              <a:rPr lang="zh-CN" altLang="en-US" sz="2800">
                <a:latin typeface="楷体" panose="02010609060101010101" charset="-122"/>
                <a:ea typeface="楷体" panose="02010609060101010101" charset="-122"/>
                <a:cs typeface="楷体" panose="02010609060101010101" charset="-122"/>
                <a:sym typeface="Arial" panose="020B0604020202020204"/>
              </a:rPr>
              <a:t>的亲疏来决定政治地位的高低。</a:t>
            </a:r>
            <a:r>
              <a:rPr lang="en-US" sz="2800" err="1">
                <a:latin typeface="楷体" panose="02010609060101010101" charset="-122"/>
                <a:ea typeface="楷体" panose="02010609060101010101" charset="-122"/>
                <a:cs typeface="楷体" panose="02010609060101010101" charset="-122"/>
                <a:sym typeface="Arial" panose="020B0604020202020204"/>
              </a:rPr>
              <a:t>将国家权力和家庭关系结合起来，形成</a:t>
            </a:r>
            <a:r>
              <a:rPr lang="en-US" sz="2800" err="1">
                <a:solidFill>
                  <a:srgbClr val="C00000"/>
                </a:solidFill>
                <a:latin typeface="楷体" panose="02010609060101010101" charset="-122"/>
                <a:ea typeface="楷体" panose="02010609060101010101" charset="-122"/>
                <a:cs typeface="楷体" panose="02010609060101010101" charset="-122"/>
                <a:sym typeface="Arial" panose="020B0604020202020204"/>
              </a:rPr>
              <a:t>“家国一体"</a:t>
            </a:r>
            <a:r>
              <a:rPr lang="en-US" sz="2800" err="1">
                <a:latin typeface="楷体" panose="02010609060101010101" charset="-122"/>
                <a:ea typeface="楷体" panose="02010609060101010101" charset="-122"/>
                <a:cs typeface="楷体" panose="02010609060101010101" charset="-122"/>
                <a:sym typeface="Arial" panose="020B0604020202020204"/>
              </a:rPr>
              <a:t>的局面</a:t>
            </a:r>
            <a:r>
              <a:rPr lang="zh-CN" altLang="en-US" sz="2800">
                <a:latin typeface="楷体" panose="02010609060101010101" charset="-122"/>
                <a:ea typeface="楷体" panose="02010609060101010101" charset="-122"/>
                <a:cs typeface="楷体" panose="02010609060101010101" charset="-122"/>
                <a:sym typeface="Arial" panose="020B0604020202020204"/>
              </a:rPr>
              <a:t>。</a:t>
            </a:r>
            <a:r>
              <a:rPr lang="en-US" sz="2800" err="1">
                <a:latin typeface="楷体" panose="02010609060101010101" charset="-122"/>
                <a:ea typeface="楷体" panose="02010609060101010101" charset="-122"/>
                <a:cs typeface="楷体" panose="02010609060101010101" charset="-122"/>
                <a:sym typeface="Arial" panose="020B0604020202020204"/>
              </a:rPr>
              <a:t>以分封制和宗法制为核心形成了“天子—诸侯—卿大夫—士”的</a:t>
            </a:r>
            <a:r>
              <a:rPr lang="en-US" sz="2800" err="1">
                <a:solidFill>
                  <a:srgbClr val="C00000"/>
                </a:solidFill>
                <a:latin typeface="楷体" panose="02010609060101010101" charset="-122"/>
                <a:ea typeface="楷体" panose="02010609060101010101" charset="-122"/>
                <a:cs typeface="楷体" panose="02010609060101010101" charset="-122"/>
                <a:sym typeface="Arial" panose="020B0604020202020204"/>
              </a:rPr>
              <a:t>等级序列</a:t>
            </a:r>
            <a:r>
              <a:rPr lang="en-US" sz="2800" err="1">
                <a:latin typeface="楷体" panose="02010609060101010101" charset="-122"/>
                <a:ea typeface="楷体" panose="02010609060101010101" charset="-122"/>
                <a:cs typeface="楷体" panose="02010609060101010101" charset="-122"/>
                <a:sym typeface="Arial" panose="020B0604020202020204"/>
              </a:rPr>
              <a:t>。不同等级的权利和义务固定，很难逾越</a:t>
            </a:r>
            <a:r>
              <a:rPr lang="zh-CN" altLang="en-US" sz="2800">
                <a:latin typeface="楷体" panose="02010609060101010101" charset="-122"/>
                <a:ea typeface="楷体" panose="02010609060101010101" charset="-122"/>
                <a:cs typeface="楷体" panose="02010609060101010101" charset="-122"/>
                <a:sym typeface="Arial" panose="020B0604020202020204"/>
              </a:rPr>
              <a:t>。</a:t>
            </a:r>
            <a:endParaRPr lang="zh-CN" altLang="en-US" sz="2800">
              <a:latin typeface="楷体" panose="02010609060101010101" charset="-122"/>
              <a:ea typeface="楷体" panose="02010609060101010101" charset="-122"/>
              <a:cs typeface="楷体" panose="02010609060101010101" charset="-122"/>
              <a:sym typeface="Arial" panose="020B0604020202020204"/>
            </a:endParaRPr>
          </a:p>
          <a:p>
            <a:pPr>
              <a:lnSpc>
                <a:spcPct val="100000"/>
              </a:lnSpc>
            </a:pPr>
            <a:r>
              <a:rPr lang="zh-CN" altLang="en-US" sz="2800">
                <a:solidFill>
                  <a:schemeClr val="tx1"/>
                </a:solidFill>
                <a:latin typeface="楷体" panose="02010609060101010101" charset="-122"/>
                <a:ea typeface="楷体" panose="02010609060101010101" charset="-122"/>
                <a:cs typeface="楷体" panose="02010609060101010101" charset="-122"/>
                <a:sym typeface="Arial" panose="020B0604020202020204"/>
              </a:rPr>
              <a:t>材料</a:t>
            </a:r>
            <a:r>
              <a:rPr lang="en-US" altLang="zh-CN" sz="2800">
                <a:solidFill>
                  <a:schemeClr val="tx1"/>
                </a:solidFill>
                <a:latin typeface="楷体" panose="02010609060101010101" charset="-122"/>
                <a:ea typeface="楷体" panose="02010609060101010101" charset="-122"/>
                <a:cs typeface="楷体" panose="02010609060101010101" charset="-122"/>
                <a:sym typeface="Arial" panose="020B0604020202020204"/>
              </a:rPr>
              <a:t>2</a:t>
            </a:r>
            <a:r>
              <a:rPr lang="zh-CN" altLang="en-US" sz="2800">
                <a:solidFill>
                  <a:schemeClr val="tx1"/>
                </a:solidFill>
                <a:latin typeface="楷体" panose="02010609060101010101" charset="-122"/>
                <a:ea typeface="楷体" panose="02010609060101010101" charset="-122"/>
                <a:cs typeface="楷体" panose="02010609060101010101" charset="-122"/>
                <a:sym typeface="Arial" panose="020B0604020202020204"/>
              </a:rPr>
              <a:t>：</a:t>
            </a:r>
            <a:r>
              <a:rPr lang="zh-CN" altLang="en-US" sz="2800">
                <a:latin typeface="楷体" panose="02010609060101010101" charset="-122"/>
                <a:ea typeface="楷体" panose="02010609060101010101" charset="-122"/>
                <a:cs typeface="楷体" panose="02010609060101010101" charset="-122"/>
                <a:sym typeface="Arial" panose="020B0604020202020204"/>
              </a:rPr>
              <a:t>商朝的一切政治事务，都通过</a:t>
            </a:r>
            <a:r>
              <a:rPr lang="zh-CN" altLang="en-US" sz="2800">
                <a:solidFill>
                  <a:srgbClr val="C00000"/>
                </a:solidFill>
                <a:latin typeface="楷体" panose="02010609060101010101" charset="-122"/>
                <a:ea typeface="楷体" panose="02010609060101010101" charset="-122"/>
                <a:cs typeface="楷体" panose="02010609060101010101" charset="-122"/>
                <a:sym typeface="Arial" panose="020B0604020202020204"/>
              </a:rPr>
              <a:t>占卜</a:t>
            </a:r>
            <a:r>
              <a:rPr lang="zh-CN" altLang="en-US" sz="2800">
                <a:latin typeface="楷体" panose="02010609060101010101" charset="-122"/>
                <a:ea typeface="楷体" panose="02010609060101010101" charset="-122"/>
                <a:cs typeface="楷体" panose="02010609060101010101" charset="-122"/>
                <a:sym typeface="Arial" panose="020B0604020202020204"/>
              </a:rPr>
              <a:t>进行决策。周代的最高统治者则宣称自己是“代天治民”，自称</a:t>
            </a:r>
            <a:r>
              <a:rPr lang="zh-CN" altLang="en-US" sz="2800">
                <a:solidFill>
                  <a:srgbClr val="C00000"/>
                </a:solidFill>
                <a:latin typeface="楷体" panose="02010609060101010101" charset="-122"/>
                <a:ea typeface="楷体" panose="02010609060101010101" charset="-122"/>
                <a:cs typeface="楷体" panose="02010609060101010101" charset="-122"/>
                <a:sym typeface="Arial" panose="020B0604020202020204"/>
              </a:rPr>
              <a:t>“天子”</a:t>
            </a:r>
            <a:r>
              <a:rPr lang="zh-CN" altLang="en-US" sz="2800">
                <a:latin typeface="楷体" panose="02010609060101010101" charset="-122"/>
                <a:ea typeface="楷体" panose="02010609060101010101" charset="-122"/>
                <a:cs typeface="楷体" panose="02010609060101010101" charset="-122"/>
                <a:sym typeface="Arial" panose="020B0604020202020204"/>
              </a:rPr>
              <a:t>。</a:t>
            </a:r>
            <a:r>
              <a:rPr lang="en-US" altLang="zh-CN" sz="2800">
                <a:solidFill>
                  <a:schemeClr val="tx1"/>
                </a:solidFill>
                <a:latin typeface="楷体" panose="02010609060101010101" charset="-122"/>
                <a:ea typeface="楷体" panose="02010609060101010101" charset="-122"/>
                <a:cs typeface="楷体" panose="02010609060101010101" charset="-122"/>
                <a:sym typeface="Arial" panose="020B0604020202020204"/>
              </a:rPr>
              <a:t>                                                                          </a:t>
            </a:r>
            <a:endParaRPr lang="en-US" altLang="zh-CN" sz="2800">
              <a:solidFill>
                <a:schemeClr val="tx1"/>
              </a:solidFill>
              <a:latin typeface="楷体" panose="02010609060101010101" charset="-122"/>
              <a:ea typeface="楷体" panose="02010609060101010101" charset="-122"/>
              <a:cs typeface="楷体" panose="02010609060101010101" charset="-122"/>
              <a:sym typeface="Arial" panose="020B0604020202020204"/>
            </a:endParaRPr>
          </a:p>
          <a:p>
            <a:pPr>
              <a:lnSpc>
                <a:spcPct val="100000"/>
              </a:lnSpc>
            </a:pPr>
            <a:r>
              <a:rPr lang="en-US" altLang="zh-CN" sz="2800">
                <a:solidFill>
                  <a:schemeClr val="tx1"/>
                </a:solidFill>
                <a:latin typeface="楷体" panose="02010609060101010101" charset="-122"/>
                <a:ea typeface="楷体" panose="02010609060101010101" charset="-122"/>
                <a:cs typeface="楷体" panose="02010609060101010101" charset="-122"/>
                <a:sym typeface="Arial" panose="020B0604020202020204"/>
              </a:rPr>
              <a:t>                                               </a:t>
            </a:r>
            <a:r>
              <a:rPr lang="zh-CN" altLang="en-US" sz="2800">
                <a:latin typeface="楷体" panose="02010609060101010101" charset="-122"/>
                <a:ea typeface="楷体" panose="02010609060101010101" charset="-122"/>
                <a:cs typeface="楷体" panose="02010609060101010101" charset="-122"/>
                <a:sym typeface="Arial" panose="020B0604020202020204"/>
              </a:rPr>
              <a:t>——《国语·周语》</a:t>
            </a:r>
            <a:endParaRPr lang="zh-CN" altLang="en-US" sz="2800">
              <a:latin typeface="楷体" panose="02010609060101010101" charset="-122"/>
              <a:ea typeface="楷体" panose="02010609060101010101" charset="-122"/>
              <a:cs typeface="楷体" panose="02010609060101010101" charset="-122"/>
              <a:sym typeface="Arial" panose="020B0604020202020204"/>
            </a:endParaRPr>
          </a:p>
          <a:p>
            <a:pPr>
              <a:lnSpc>
                <a:spcPct val="100000"/>
              </a:lnSpc>
            </a:pPr>
            <a:r>
              <a:rPr lang="zh-CN" altLang="en-US" sz="2800">
                <a:solidFill>
                  <a:schemeClr val="tx1"/>
                </a:solidFill>
                <a:latin typeface="楷体" panose="02010609060101010101" charset="-122"/>
                <a:ea typeface="楷体" panose="02010609060101010101" charset="-122"/>
                <a:cs typeface="楷体" panose="02010609060101010101" charset="-122"/>
                <a:sym typeface="Arial" panose="020B0604020202020204"/>
              </a:rPr>
              <a:t>材料</a:t>
            </a:r>
            <a:r>
              <a:rPr lang="en-US" altLang="zh-CN" sz="2800">
                <a:solidFill>
                  <a:schemeClr val="tx1"/>
                </a:solidFill>
                <a:latin typeface="楷体" panose="02010609060101010101" charset="-122"/>
                <a:ea typeface="楷体" panose="02010609060101010101" charset="-122"/>
                <a:cs typeface="楷体" panose="02010609060101010101" charset="-122"/>
                <a:sym typeface="Arial" panose="020B0604020202020204"/>
              </a:rPr>
              <a:t>3</a:t>
            </a:r>
            <a:r>
              <a:rPr lang="zh-CN" altLang="en-US" sz="2800">
                <a:solidFill>
                  <a:schemeClr val="tx1"/>
                </a:solidFill>
                <a:latin typeface="楷体" panose="02010609060101010101" charset="-122"/>
                <a:ea typeface="楷体" panose="02010609060101010101" charset="-122"/>
                <a:cs typeface="楷体" panose="02010609060101010101" charset="-122"/>
                <a:sym typeface="Arial" panose="020B0604020202020204"/>
              </a:rPr>
              <a:t>：</a:t>
            </a:r>
            <a:r>
              <a:rPr lang="en-US" sz="2800" err="1">
                <a:latin typeface="楷体" panose="02010609060101010101" charset="-122"/>
                <a:ea typeface="楷体" panose="02010609060101010101" charset="-122"/>
                <a:cs typeface="楷体" panose="02010609060101010101" charset="-122"/>
                <a:sym typeface="Arial" panose="020B0604020202020204"/>
              </a:rPr>
              <a:t>分封制给予诸侯国较大的统治权力，</a:t>
            </a:r>
            <a:r>
              <a:rPr lang="en-US" sz="2800" err="1">
                <a:solidFill>
                  <a:srgbClr val="C00000"/>
                </a:solidFill>
                <a:latin typeface="楷体" panose="02010609060101010101" charset="-122"/>
                <a:ea typeface="楷体" panose="02010609060101010101" charset="-122"/>
                <a:cs typeface="楷体" panose="02010609060101010101" charset="-122"/>
                <a:sym typeface="Arial" panose="020B0604020202020204"/>
              </a:rPr>
              <a:t>君主的权力不是绝对的</a:t>
            </a:r>
            <a:r>
              <a:rPr lang="en-US" sz="2800" err="1">
                <a:latin typeface="楷体" panose="02010609060101010101" charset="-122"/>
                <a:ea typeface="楷体" panose="02010609060101010101" charset="-122"/>
                <a:cs typeface="楷体" panose="02010609060101010101" charset="-122"/>
                <a:sym typeface="Arial" panose="020B0604020202020204"/>
              </a:rPr>
              <a:t>，</a:t>
            </a:r>
            <a:r>
              <a:rPr lang="en-US" sz="2800" err="1">
                <a:solidFill>
                  <a:srgbClr val="C00000"/>
                </a:solidFill>
                <a:latin typeface="楷体" panose="02010609060101010101" charset="-122"/>
                <a:ea typeface="楷体" panose="02010609060101010101" charset="-122"/>
                <a:cs typeface="楷体" panose="02010609060101010101" charset="-122"/>
                <a:sym typeface="Arial" panose="020B0604020202020204"/>
              </a:rPr>
              <a:t>原始民主</a:t>
            </a:r>
            <a:r>
              <a:rPr lang="en-US" sz="2800" err="1">
                <a:latin typeface="楷体" panose="02010609060101010101" charset="-122"/>
                <a:ea typeface="楷体" panose="02010609060101010101" charset="-122"/>
                <a:cs typeface="楷体" panose="02010609060101010101" charset="-122"/>
                <a:sym typeface="Arial" panose="020B0604020202020204"/>
              </a:rPr>
              <a:t>遗存对君主的权力有</a:t>
            </a:r>
            <a:r>
              <a:rPr lang="en-US" sz="2800" err="1">
                <a:solidFill>
                  <a:srgbClr val="C00000"/>
                </a:solidFill>
                <a:latin typeface="楷体" panose="02010609060101010101" charset="-122"/>
                <a:ea typeface="楷体" panose="02010609060101010101" charset="-122"/>
                <a:cs typeface="楷体" panose="02010609060101010101" charset="-122"/>
                <a:sym typeface="Arial" panose="020B0604020202020204"/>
              </a:rPr>
              <a:t>制约</a:t>
            </a:r>
            <a:r>
              <a:rPr lang="en-US" sz="2800" err="1">
                <a:latin typeface="楷体" panose="02010609060101010101" charset="-122"/>
                <a:ea typeface="楷体" panose="02010609060101010101" charset="-122"/>
                <a:cs typeface="楷体" panose="02010609060101010101" charset="-122"/>
                <a:sym typeface="Arial" panose="020B0604020202020204"/>
              </a:rPr>
              <a:t>作用；自由民“国人”可以通过舆论来干预朝政</a:t>
            </a:r>
            <a:r>
              <a:rPr lang="zh-CN" altLang="en-US" sz="2800">
                <a:latin typeface="楷体" panose="02010609060101010101" charset="-122"/>
                <a:ea typeface="楷体" panose="02010609060101010101" charset="-122"/>
                <a:cs typeface="楷体" panose="02010609060101010101" charset="-122"/>
                <a:sym typeface="Arial" panose="020B0604020202020204"/>
              </a:rPr>
              <a:t>。</a:t>
            </a:r>
            <a:r>
              <a:rPr lang="en-US" sz="2800" err="1">
                <a:solidFill>
                  <a:srgbClr val="C00000"/>
                </a:solidFill>
                <a:latin typeface="楷体" panose="02010609060101010101" charset="-122"/>
                <a:ea typeface="楷体" panose="02010609060101010101" charset="-122"/>
                <a:cs typeface="楷体" panose="02010609060101010101" charset="-122"/>
                <a:sym typeface="Arial" panose="020B0604020202020204"/>
              </a:rPr>
              <a:t>最高执政集团尚未形成中央集权</a:t>
            </a:r>
            <a:r>
              <a:rPr lang="zh-CN" altLang="en-US" sz="2800">
                <a:solidFill>
                  <a:schemeClr val="tx1"/>
                </a:solidFill>
                <a:latin typeface="楷体" panose="02010609060101010101" charset="-122"/>
                <a:ea typeface="楷体" panose="02010609060101010101" charset="-122"/>
                <a:cs typeface="楷体" panose="02010609060101010101" charset="-122"/>
                <a:sym typeface="Arial" panose="020B0604020202020204"/>
              </a:rPr>
              <a:t>。</a:t>
            </a:r>
            <a:endParaRPr lang="zh-CN" altLang="en-US" sz="2800">
              <a:solidFill>
                <a:srgbClr val="000000"/>
              </a:solidFill>
              <a:latin typeface="楷体" panose="02010609060101010101" charset="-122"/>
              <a:ea typeface="楷体" panose="02010609060101010101" charset="-122"/>
              <a:cs typeface="楷体" panose="02010609060101010101" charset="-122"/>
              <a:sym typeface="Arial" panose="020B0604020202020204"/>
            </a:endParaRPr>
          </a:p>
          <a:p>
            <a:pPr>
              <a:lnSpc>
                <a:spcPct val="150000"/>
              </a:lnSpc>
            </a:pPr>
            <a:endParaRPr lang="zh-CN" altLang="en-US" sz="2800">
              <a:solidFill>
                <a:srgbClr val="000000"/>
              </a:solidFill>
              <a:latin typeface="楷体" panose="02010609060101010101" charset="-122"/>
              <a:ea typeface="楷体" panose="02010609060101010101" charset="-122"/>
              <a:cs typeface="楷体" panose="02010609060101010101" charset="-122"/>
              <a:sym typeface="Arial" panose="020B0604020202020204"/>
            </a:endParaRPr>
          </a:p>
        </p:txBody>
      </p:sp>
    </p:spTree>
    <p:custDataLst>
      <p:tags r:id="rId5"/>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2204720"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时空坐标</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3" name="圆角矩形 2"/>
          <p:cNvSpPr/>
          <p:nvPr>
            <p:custDataLst>
              <p:tags r:id="rId3"/>
            </p:custDataLst>
          </p:nvPr>
        </p:nvSpPr>
        <p:spPr>
          <a:xfrm>
            <a:off x="379095" y="4311015"/>
            <a:ext cx="2204720"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课程标准</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pic>
        <p:nvPicPr>
          <p:cNvPr id="5" name="JLKR69G.eps"/>
          <p:cNvPicPr>
            <a:picLocks noChangeAspect="1"/>
          </p:cNvPicPr>
          <p:nvPr/>
        </p:nvPicPr>
        <p:blipFill>
          <a:blip r:embed="rId4">
            <a:clrChange>
              <a:clrFrom>
                <a:srgbClr val="FFFFFF"/>
              </a:clrFrom>
              <a:clrTo>
                <a:srgbClr val="FFFFFF">
                  <a:alpha val="0"/>
                </a:srgbClr>
              </a:clrTo>
            </a:clrChange>
          </a:blip>
          <a:srcRect b="42476"/>
          <a:stretch>
            <a:fillRect/>
          </a:stretch>
        </p:blipFill>
        <p:spPr>
          <a:xfrm>
            <a:off x="501650" y="720090"/>
            <a:ext cx="10937240" cy="3659505"/>
          </a:xfrm>
          <a:prstGeom prst="rect">
            <a:avLst/>
          </a:prstGeom>
        </p:spPr>
      </p:pic>
      <p:sp>
        <p:nvSpPr>
          <p:cNvPr id="43" name="文本框 42"/>
          <p:cNvSpPr txBox="1"/>
          <p:nvPr/>
        </p:nvSpPr>
        <p:spPr>
          <a:xfrm>
            <a:off x="10315575" y="3912235"/>
            <a:ext cx="1513205" cy="398780"/>
          </a:xfrm>
          <a:prstGeom prst="rect">
            <a:avLst/>
          </a:prstGeom>
          <a:solidFill>
            <a:schemeClr val="tx1">
              <a:lumMod val="75000"/>
              <a:lumOff val="25000"/>
            </a:schemeClr>
          </a:solidFill>
        </p:spPr>
        <p:txBody>
          <a:bodyPr wrap="square" rtlCol="0">
            <a:spAutoFit/>
          </a:bodyPr>
          <a:p>
            <a:pPr algn="ctr"/>
            <a:r>
              <a:rPr lang="zh-CN" altLang="en-US" sz="2000" b="1">
                <a:solidFill>
                  <a:schemeClr val="bg1"/>
                </a:solidFill>
                <a:latin typeface="楷体" panose="02010609060101010101" charset="-122"/>
                <a:ea typeface="楷体" panose="02010609060101010101" charset="-122"/>
              </a:rPr>
              <a:t>生产力水平</a:t>
            </a:r>
            <a:endParaRPr lang="zh-CN" altLang="en-US" sz="2000" b="1">
              <a:solidFill>
                <a:schemeClr val="bg1"/>
              </a:solidFill>
              <a:latin typeface="楷体" panose="02010609060101010101" charset="-122"/>
              <a:ea typeface="楷体" panose="02010609060101010101" charset="-122"/>
            </a:endParaRPr>
          </a:p>
        </p:txBody>
      </p:sp>
      <p:sp>
        <p:nvSpPr>
          <p:cNvPr id="4" name="文本框 3"/>
          <p:cNvSpPr txBox="1"/>
          <p:nvPr/>
        </p:nvSpPr>
        <p:spPr>
          <a:xfrm>
            <a:off x="10534650" y="1174115"/>
            <a:ext cx="1294130" cy="398780"/>
          </a:xfrm>
          <a:prstGeom prst="rect">
            <a:avLst/>
          </a:prstGeom>
          <a:solidFill>
            <a:schemeClr val="tx1">
              <a:lumMod val="75000"/>
              <a:lumOff val="25000"/>
            </a:schemeClr>
          </a:solidFill>
        </p:spPr>
        <p:txBody>
          <a:bodyPr wrap="square" rtlCol="0">
            <a:spAutoFit/>
          </a:bodyPr>
          <a:p>
            <a:pPr algn="ctr"/>
            <a:r>
              <a:rPr lang="zh-CN" altLang="en-US" sz="2000" b="1">
                <a:solidFill>
                  <a:schemeClr val="bg1"/>
                </a:solidFill>
                <a:latin typeface="楷体" panose="02010609060101010101" charset="-122"/>
                <a:ea typeface="楷体" panose="02010609060101010101" charset="-122"/>
              </a:rPr>
              <a:t>社会组织</a:t>
            </a:r>
            <a:endParaRPr lang="zh-CN" altLang="en-US" sz="2000" b="1">
              <a:solidFill>
                <a:schemeClr val="bg1"/>
              </a:solidFill>
              <a:latin typeface="楷体" panose="02010609060101010101" charset="-122"/>
              <a:ea typeface="楷体" panose="02010609060101010101" charset="-122"/>
            </a:endParaRPr>
          </a:p>
        </p:txBody>
      </p:sp>
      <p:sp>
        <p:nvSpPr>
          <p:cNvPr id="7" name="文本框 6"/>
          <p:cNvSpPr txBox="1"/>
          <p:nvPr/>
        </p:nvSpPr>
        <p:spPr>
          <a:xfrm>
            <a:off x="10534650" y="631825"/>
            <a:ext cx="1294130" cy="398780"/>
          </a:xfrm>
          <a:prstGeom prst="rect">
            <a:avLst/>
          </a:prstGeom>
          <a:solidFill>
            <a:schemeClr val="tx1">
              <a:lumMod val="75000"/>
              <a:lumOff val="25000"/>
            </a:schemeClr>
          </a:solidFill>
        </p:spPr>
        <p:txBody>
          <a:bodyPr wrap="square" rtlCol="0">
            <a:spAutoFit/>
          </a:bodyPr>
          <a:p>
            <a:pPr algn="ctr"/>
            <a:r>
              <a:rPr lang="zh-CN" altLang="en-US" sz="2000" b="1">
                <a:solidFill>
                  <a:schemeClr val="bg1"/>
                </a:solidFill>
                <a:latin typeface="楷体" panose="02010609060101010101" charset="-122"/>
                <a:ea typeface="楷体" panose="02010609060101010101" charset="-122"/>
              </a:rPr>
              <a:t>社会形态</a:t>
            </a:r>
            <a:endParaRPr lang="zh-CN" altLang="en-US" sz="2000" b="1">
              <a:solidFill>
                <a:schemeClr val="bg1"/>
              </a:solidFill>
              <a:latin typeface="楷体" panose="02010609060101010101" charset="-122"/>
              <a:ea typeface="楷体" panose="02010609060101010101" charset="-122"/>
            </a:endParaRPr>
          </a:p>
        </p:txBody>
      </p:sp>
      <p:sp>
        <p:nvSpPr>
          <p:cNvPr id="8" name="文本框 7"/>
          <p:cNvSpPr txBox="1"/>
          <p:nvPr/>
        </p:nvSpPr>
        <p:spPr>
          <a:xfrm>
            <a:off x="313690" y="4791710"/>
            <a:ext cx="11515090" cy="1814830"/>
          </a:xfrm>
          <a:prstGeom prst="rect">
            <a:avLst/>
          </a:prstGeom>
          <a:noFill/>
        </p:spPr>
        <p:txBody>
          <a:bodyPr wrap="square" rtlCol="0" anchor="t">
            <a:spAutoFit/>
          </a:bodyPr>
          <a:p>
            <a:pPr>
              <a:buNone/>
            </a:pPr>
            <a:r>
              <a:rPr lang="en-US" altLang="zh-CN" sz="2800">
                <a:latin typeface="楷体" panose="02010609060101010101" charset="-122"/>
                <a:ea typeface="楷体" panose="02010609060101010101" charset="-122"/>
                <a:cs typeface="楷体" panose="02010609060101010101" charset="-122"/>
                <a:sym typeface="+mn-ea"/>
              </a:rPr>
              <a:t>1</a:t>
            </a:r>
            <a:r>
              <a:rPr lang="zh-CN" altLang="en-US" sz="2800">
                <a:latin typeface="楷体" panose="02010609060101010101" charset="-122"/>
                <a:ea typeface="楷体" panose="02010609060101010101" charset="-122"/>
                <a:cs typeface="楷体" panose="02010609060101010101" charset="-122"/>
                <a:sym typeface="+mn-ea"/>
              </a:rPr>
              <a:t>、通过了解石器时代中国境内有代表性的文化遗存，认识它们与中华文明起源以及私有制、阶级和国家产生的关系；</a:t>
            </a:r>
            <a:endParaRPr lang="zh-CN" altLang="en-US" sz="2800" b="0">
              <a:solidFill>
                <a:schemeClr val="tx1"/>
              </a:solidFill>
              <a:latin typeface="楷体" panose="02010609060101010101" charset="-122"/>
              <a:ea typeface="楷体" panose="02010609060101010101" charset="-122"/>
              <a:cs typeface="楷体" panose="02010609060101010101" charset="-122"/>
            </a:endParaRPr>
          </a:p>
          <a:p>
            <a:pPr>
              <a:buNone/>
            </a:pPr>
            <a:r>
              <a:rPr lang="en-US" altLang="zh-CN" sz="2800">
                <a:latin typeface="楷体" panose="02010609060101010101" charset="-122"/>
                <a:ea typeface="楷体" panose="02010609060101010101" charset="-122"/>
                <a:cs typeface="楷体" panose="02010609060101010101" charset="-122"/>
                <a:sym typeface="+mn-ea"/>
              </a:rPr>
              <a:t>2</a:t>
            </a:r>
            <a:r>
              <a:rPr lang="zh-CN" altLang="en-US" sz="2800">
                <a:latin typeface="楷体" panose="02010609060101010101" charset="-122"/>
                <a:ea typeface="楷体" panose="02010609060101010101" charset="-122"/>
                <a:cs typeface="楷体" panose="02010609060101010101" charset="-122"/>
                <a:sym typeface="+mn-ea"/>
              </a:rPr>
              <a:t>、通过甲骨文、青铜铭文及其他文献记载，了解私有制、阶级和早期国家的特征。</a:t>
            </a:r>
            <a:endParaRPr lang="zh-CN" altLang="en-US" sz="2800">
              <a:latin typeface="楷体" panose="02010609060101010101" charset="-122"/>
              <a:ea typeface="楷体" panose="02010609060101010101" charset="-122"/>
              <a:cs typeface="楷体" panose="02010609060101010101" charset="-122"/>
              <a:sym typeface="+mn-ea"/>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4" grpId="0" bldLvl="0" animBg="1"/>
      <p:bldP spid="7" grpId="0" bldLvl="0" animBg="1"/>
      <p:bldP spid="8" grpId="0"/>
      <p:bldP spid="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（二）西周历史</a:t>
            </a:r>
            <a:endParaRPr lang="zh-CN" altLang="en-US" sz="2800" b="1">
              <a:solidFill>
                <a:srgbClr val="233B26"/>
              </a:solidFill>
              <a:latin typeface="华文中宋" panose="02010600040101010101" charset="-122"/>
              <a:ea typeface="华文中宋" panose="02010600040101010101" charset="-122"/>
            </a:endParaRPr>
          </a:p>
        </p:txBody>
      </p:sp>
      <p:sp>
        <p:nvSpPr>
          <p:cNvPr id="5" name="文本框 4"/>
          <p:cNvSpPr txBox="1"/>
          <p:nvPr/>
        </p:nvSpPr>
        <p:spPr>
          <a:xfrm>
            <a:off x="2583815" y="819785"/>
            <a:ext cx="4366260" cy="607695"/>
          </a:xfrm>
          <a:prstGeom prst="rect">
            <a:avLst/>
          </a:prstGeom>
          <a:noFill/>
        </p:spPr>
        <p:txBody>
          <a:bodyPr wrap="non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（约前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1046</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前</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771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年）</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custDataLst>
              <p:tags r:id="rId3"/>
            </p:custDataLst>
          </p:nvPr>
        </p:nvSpPr>
        <p:spPr>
          <a:xfrm>
            <a:off x="379095" y="1427480"/>
            <a:ext cx="8949690" cy="521970"/>
          </a:xfrm>
          <a:prstGeom prst="rect">
            <a:avLst/>
          </a:prstGeom>
          <a:solidFill>
            <a:srgbClr val="6E7E70"/>
          </a:solidFill>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华文中宋" panose="02010600040101010101" charset="-122"/>
                <a:sym typeface="+mn-ea"/>
              </a:rPr>
              <a:t>总结提升：</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中国古代早期（夏商西周）政治制度的特点</a:t>
            </a:r>
            <a:endParaRPr lang="zh-CN" altLang="en-US" sz="2800" b="1" noProof="0"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1960880"/>
            <a:ext cx="11127105" cy="3709035"/>
          </a:xfrm>
          <a:prstGeom prst="rect">
            <a:avLst/>
          </a:prstGeom>
          <a:noFill/>
        </p:spPr>
        <p:txBody>
          <a:bodyPr wrap="square" rtlCol="0" anchor="t">
            <a:spAutoFit/>
          </a:bodyPr>
          <a:p>
            <a:pPr algn="l">
              <a:lnSpc>
                <a:spcPct val="120000"/>
              </a:lnSpc>
            </a:pP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1</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、等级森严；</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a:p>
            <a:pPr algn="l">
              <a:lnSpc>
                <a:spcPct val="120000"/>
              </a:lnSpc>
            </a:pP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2</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、以血缘为纽带，</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家国同构、家国一体；</a:t>
            </a:r>
            <a:endPar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endParaRPr>
          </a:p>
          <a:p>
            <a:pPr algn="l">
              <a:lnSpc>
                <a:spcPct val="120000"/>
              </a:lnSpc>
            </a:pP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3</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、神权与王权相结合；</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a:p>
            <a:pPr>
              <a:lnSpc>
                <a:spcPct val="120000"/>
              </a:lnSpc>
            </a:pP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4</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、最高执政集团尚未实现权力的高度集中；</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a:p>
            <a:pPr>
              <a:lnSpc>
                <a:spcPct val="120000"/>
              </a:lnSpc>
            </a:pP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5</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商周政治制度前后沿袭，</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具有延续性和稳定性；</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a:p>
            <a:pPr>
              <a:lnSpc>
                <a:spcPct val="120000"/>
              </a:lnSpc>
            </a:pPr>
            <a:r>
              <a:rPr lang="en-US" altLang="zh-CN" sz="2800" dirty="0">
                <a:solidFill>
                  <a:srgbClr val="C00000"/>
                </a:solidFill>
                <a:latin typeface="华文中宋" panose="02010600040101010101" charset="-122"/>
                <a:ea typeface="华文中宋" panose="02010600040101010101" charset="-122"/>
                <a:cs typeface="华文中宋" panose="02010600040101010101" charset="-122"/>
                <a:sym typeface="+mn-ea"/>
              </a:rPr>
              <a:t>6</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sz="2800" dirty="0">
                <a:solidFill>
                  <a:srgbClr val="C00000"/>
                </a:solidFill>
                <a:effectLst/>
                <a:latin typeface="华文中宋" panose="02010600040101010101" charset="-122"/>
                <a:ea typeface="华文中宋" panose="02010600040101010101" charset="-122"/>
                <a:cs typeface="华文中宋" panose="02010600040101010101" charset="-122"/>
                <a:sym typeface="+mn-ea"/>
              </a:rPr>
              <a:t>贵族长期垄断特权，享受“世卿世禄”（贵族</a:t>
            </a:r>
            <a:r>
              <a:rPr lang="en-US" altLang="zh-CN" sz="2800" dirty="0">
                <a:solidFill>
                  <a:srgbClr val="C00000"/>
                </a:solidFill>
                <a:effectLst/>
                <a:latin typeface="华文中宋" panose="02010600040101010101" charset="-122"/>
                <a:ea typeface="华文中宋" panose="02010600040101010101" charset="-122"/>
                <a:cs typeface="华文中宋" panose="02010600040101010101" charset="-122"/>
                <a:sym typeface="+mn-ea"/>
              </a:rPr>
              <a:t>/</a:t>
            </a:r>
            <a:r>
              <a:rPr lang="zh-CN" altLang="en-US" sz="2800" dirty="0">
                <a:solidFill>
                  <a:srgbClr val="C00000"/>
                </a:solidFill>
                <a:effectLst/>
                <a:latin typeface="华文中宋" panose="02010600040101010101" charset="-122"/>
                <a:ea typeface="华文中宋" panose="02010600040101010101" charset="-122"/>
                <a:cs typeface="华文中宋" panose="02010600040101010101" charset="-122"/>
                <a:sym typeface="+mn-ea"/>
              </a:rPr>
              <a:t>血缘</a:t>
            </a:r>
            <a:r>
              <a:rPr lang="zh-CN" sz="2800" dirty="0">
                <a:solidFill>
                  <a:srgbClr val="C00000"/>
                </a:solidFill>
                <a:effectLst/>
                <a:latin typeface="华文中宋" panose="02010600040101010101" charset="-122"/>
                <a:ea typeface="华文中宋" panose="02010600040101010101" charset="-122"/>
                <a:cs typeface="华文中宋" panose="02010600040101010101" charset="-122"/>
                <a:sym typeface="+mn-ea"/>
              </a:rPr>
              <a:t>政治）；</a:t>
            </a:r>
            <a:endParaRPr lang="zh-CN" altLang="en-US" sz="2800" dirty="0">
              <a:solidFill>
                <a:srgbClr val="C00000"/>
              </a:solidFill>
              <a:effectLst/>
              <a:latin typeface="华文中宋" panose="02010600040101010101" charset="-122"/>
              <a:ea typeface="华文中宋" panose="02010600040101010101" charset="-122"/>
              <a:cs typeface="华文中宋" panose="02010600040101010101" charset="-122"/>
              <a:sym typeface="+mn-ea"/>
            </a:endParaRPr>
          </a:p>
          <a:p>
            <a:pPr>
              <a:lnSpc>
                <a:spcPct val="120000"/>
              </a:lnSpc>
            </a:pP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7</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、君主的权力不是绝对的，原始民主传统对君主的权力有制约作用。</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pic>
        <p:nvPicPr>
          <p:cNvPr id="8" name="图片 7"/>
          <p:cNvPicPr>
            <a:picLocks noChangeAspect="1"/>
          </p:cNvPicPr>
          <p:nvPr>
            <p:custDataLst>
              <p:tags r:id="rId4"/>
            </p:custDataLst>
          </p:nvPr>
        </p:nvPicPr>
        <p:blipFill>
          <a:blip r:embed="rId5">
            <a:grayscl/>
          </a:blip>
          <a:stretch>
            <a:fillRect/>
          </a:stretch>
        </p:blipFill>
        <p:spPr>
          <a:xfrm>
            <a:off x="7053580" y="5431790"/>
            <a:ext cx="4903470" cy="192024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546671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（三）商周时期的经济</a:t>
            </a:r>
            <a:endParaRPr lang="zh-CN" altLang="en-US" sz="2800" b="1">
              <a:solidFill>
                <a:srgbClr val="233B26"/>
              </a:solidFill>
              <a:latin typeface="华文中宋" panose="02010600040101010101" charset="-122"/>
              <a:ea typeface="华文中宋" panose="02010600040101010101" charset="-122"/>
            </a:endParaRPr>
          </a:p>
        </p:txBody>
      </p:sp>
      <p:sp>
        <p:nvSpPr>
          <p:cNvPr id="7" name="文本框 6"/>
          <p:cNvSpPr txBox="1"/>
          <p:nvPr/>
        </p:nvSpPr>
        <p:spPr>
          <a:xfrm>
            <a:off x="379095" y="1416050"/>
            <a:ext cx="404241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、农业：</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150495" y="1840865"/>
            <a:ext cx="3013075" cy="1641475"/>
          </a:xfrm>
          <a:prstGeom prst="rect">
            <a:avLst/>
          </a:prstGeom>
          <a:noFill/>
        </p:spPr>
        <p:txBody>
          <a:bodyPr wrap="square" rtlCol="0" anchor="t">
            <a:spAutoFit/>
          </a:bodyPr>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）生产工具：</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endParaRPr>
          </a:p>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）生产方式：</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endParaRPr>
          </a:p>
          <a:p>
            <a:pPr>
              <a:lnSpc>
                <a:spcPct val="120000"/>
              </a:lnSpc>
              <a:defRPr/>
            </a:pP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）土地制度：</a:t>
            </a:r>
            <a:endParaRPr lang="zh-CN" altLang="en-US" sz="2800" b="1">
              <a:solidFill>
                <a:srgbClr val="233B26"/>
              </a:solidFill>
              <a:latin typeface="华文中宋" panose="02010600040101010101" charset="-122"/>
              <a:ea typeface="华文中宋" panose="02010600040101010101" charset="-122"/>
              <a:sym typeface="+mn-ea"/>
            </a:endParaRPr>
          </a:p>
        </p:txBody>
      </p:sp>
      <p:sp>
        <p:nvSpPr>
          <p:cNvPr id="10" name="文本框 9"/>
          <p:cNvSpPr txBox="1"/>
          <p:nvPr/>
        </p:nvSpPr>
        <p:spPr>
          <a:xfrm>
            <a:off x="2849880" y="1938020"/>
            <a:ext cx="606234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sym typeface="+mn-ea"/>
              </a:rPr>
              <a:t>木石骨蚌材质工具，青铜农具极少。</a:t>
            </a:r>
            <a:endParaRPr lang="zh-CN" altLang="en-US" sz="2800">
              <a:latin typeface="华文中宋" panose="02010600040101010101" charset="-122"/>
              <a:ea typeface="华文中宋" panose="02010600040101010101" charset="-122"/>
              <a:sym typeface="+mn-ea"/>
            </a:endParaRPr>
          </a:p>
        </p:txBody>
      </p:sp>
      <p:sp>
        <p:nvSpPr>
          <p:cNvPr id="8" name="文本框 7"/>
          <p:cNvSpPr txBox="1"/>
          <p:nvPr/>
        </p:nvSpPr>
        <p:spPr>
          <a:xfrm>
            <a:off x="2849880" y="2459990"/>
            <a:ext cx="219138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sym typeface="+mn-ea"/>
              </a:rPr>
              <a:t>集体劳作。</a:t>
            </a:r>
            <a:endParaRPr lang="zh-CN" altLang="en-US" sz="2800">
              <a:latin typeface="华文中宋" panose="02010600040101010101" charset="-122"/>
              <a:ea typeface="华文中宋" panose="02010600040101010101" charset="-122"/>
              <a:sym typeface="+mn-ea"/>
            </a:endParaRPr>
          </a:p>
        </p:txBody>
      </p:sp>
      <p:sp>
        <p:nvSpPr>
          <p:cNvPr id="9" name="文本框 8"/>
          <p:cNvSpPr txBox="1"/>
          <p:nvPr/>
        </p:nvSpPr>
        <p:spPr>
          <a:xfrm>
            <a:off x="2849880" y="2981960"/>
            <a:ext cx="1560195" cy="521970"/>
          </a:xfrm>
          <a:prstGeom prst="rect">
            <a:avLst/>
          </a:prstGeom>
          <a:noFill/>
        </p:spPr>
        <p:txBody>
          <a:bodyPr wrap="square" rtlCol="0">
            <a:spAutoFit/>
          </a:bodyPr>
          <a:p>
            <a:r>
              <a:rPr lang="zh-CN" altLang="en-US" sz="2800">
                <a:latin typeface="华文中宋" panose="02010600040101010101" charset="-122"/>
                <a:ea typeface="华文中宋" panose="02010600040101010101" charset="-122"/>
              </a:rPr>
              <a:t>井田制</a:t>
            </a:r>
            <a:endParaRPr lang="zh-CN" altLang="en-US" sz="2800">
              <a:latin typeface="华文中宋" panose="02010600040101010101" charset="-122"/>
              <a:ea typeface="华文中宋" panose="02010600040101010101" charset="-122"/>
            </a:endParaRPr>
          </a:p>
        </p:txBody>
      </p:sp>
      <p:sp>
        <p:nvSpPr>
          <p:cNvPr id="18" name="文本框 17"/>
          <p:cNvSpPr txBox="1"/>
          <p:nvPr/>
        </p:nvSpPr>
        <p:spPr>
          <a:xfrm>
            <a:off x="3937000" y="937895"/>
            <a:ext cx="5081270" cy="478155"/>
          </a:xfrm>
          <a:prstGeom prst="rect">
            <a:avLst/>
          </a:prstGeom>
          <a:noFill/>
        </p:spPr>
        <p:txBody>
          <a:bodyPr wrap="square" rtlCol="0">
            <a:spAutoFit/>
          </a:bodyPr>
          <a:p>
            <a:pPr>
              <a:lnSpc>
                <a:spcPct val="90000"/>
              </a:lnSpc>
            </a:pPr>
            <a:r>
              <a:rPr lang="zh-CN" altLang="en-US" sz="2800" b="1">
                <a:solidFill>
                  <a:srgbClr val="C00000"/>
                </a:solidFill>
                <a:latin typeface="华文中宋" panose="02010600040101010101" charset="-122"/>
                <a:ea typeface="华文中宋" panose="02010600040101010101" charset="-122"/>
              </a:rPr>
              <a:t>奴隶制社会经济发展走向繁荣</a:t>
            </a:r>
            <a:endParaRPr lang="zh-CN" altLang="en-US" sz="2800" b="1">
              <a:solidFill>
                <a:srgbClr val="C00000"/>
              </a:solidFill>
              <a:latin typeface="华文中宋" panose="02010600040101010101" charset="-122"/>
              <a:ea typeface="华文中宋" panose="02010600040101010101" charset="-122"/>
            </a:endParaRPr>
          </a:p>
        </p:txBody>
      </p:sp>
      <p:grpSp>
        <p:nvGrpSpPr>
          <p:cNvPr id="2" name="组合 1"/>
          <p:cNvGrpSpPr/>
          <p:nvPr/>
        </p:nvGrpSpPr>
        <p:grpSpPr>
          <a:xfrm>
            <a:off x="7769225" y="1227455"/>
            <a:ext cx="4188460" cy="5379085"/>
            <a:chOff x="12235" y="1933"/>
            <a:chExt cx="6596" cy="8471"/>
          </a:xfrm>
        </p:grpSpPr>
        <p:pic>
          <p:nvPicPr>
            <p:cNvPr id="11" name="图片 10"/>
            <p:cNvPicPr>
              <a:picLocks noChangeAspect="1"/>
            </p:cNvPicPr>
            <p:nvPr>
              <p:custDataLst>
                <p:tags r:id="rId3"/>
              </p:custDataLst>
            </p:nvPr>
          </p:nvPicPr>
          <p:blipFill>
            <a:blip r:embed="rId4">
              <a:clrChange>
                <a:clrFrom>
                  <a:srgbClr val="FCFCFC">
                    <a:alpha val="100000"/>
                  </a:srgbClr>
                </a:clrFrom>
                <a:clrTo>
                  <a:srgbClr val="FCFCFC">
                    <a:alpha val="100000"/>
                    <a:alpha val="0"/>
                  </a:srgbClr>
                </a:clrTo>
              </a:clrChange>
            </a:blip>
            <a:stretch>
              <a:fillRect/>
            </a:stretch>
          </p:blipFill>
          <p:spPr>
            <a:xfrm>
              <a:off x="12504" y="1933"/>
              <a:ext cx="6293" cy="3467"/>
            </a:xfrm>
            <a:prstGeom prst="rect">
              <a:avLst/>
            </a:prstGeom>
          </p:spPr>
        </p:pic>
        <p:sp>
          <p:nvSpPr>
            <p:cNvPr id="17" name="矩形 16"/>
            <p:cNvSpPr/>
            <p:nvPr/>
          </p:nvSpPr>
          <p:spPr>
            <a:xfrm>
              <a:off x="12235" y="5484"/>
              <a:ext cx="6596" cy="4920"/>
            </a:xfrm>
            <a:prstGeom prst="rect">
              <a:avLst/>
            </a:prstGeom>
            <a:solidFill>
              <a:schemeClr val="bg1">
                <a:lumMod val="85000"/>
                <a:alpha val="51000"/>
              </a:schemeClr>
            </a:solidFill>
          </p:spPr>
          <p:txBody>
            <a:bodyPr wrap="square">
              <a:noAutofit/>
            </a:bodyPr>
            <a:p>
              <a:pPr>
                <a:lnSpc>
                  <a:spcPct val="100000"/>
                </a:lnSpc>
              </a:pPr>
              <a:r>
                <a:rPr lang="zh-CN" altLang="en-US" sz="2800" b="1">
                  <a:solidFill>
                    <a:srgbClr val="002060"/>
                  </a:solidFill>
                  <a:latin typeface="华文仿宋" panose="02010600040101010101" charset="-122"/>
                  <a:ea typeface="华文仿宋" panose="02010600040101010101" charset="-122"/>
                  <a:cs typeface="华文仿宋" panose="02010600040101010101" charset="-122"/>
                </a:rPr>
                <a:t>公田：贵族占有</a:t>
              </a:r>
              <a:r>
                <a:rPr lang="zh-CN" altLang="en-US" sz="2800" b="1">
                  <a:latin typeface="华文仿宋" panose="02010600040101010101" charset="-122"/>
                  <a:ea typeface="华文仿宋" panose="02010600040101010101" charset="-122"/>
                  <a:cs typeface="华文仿宋" panose="02010600040101010101" charset="-122"/>
                </a:rPr>
                <a:t>，村社成员集体耕作，收获全部</a:t>
              </a:r>
              <a:r>
                <a:rPr lang="zh-CN" altLang="en-US" sz="2800" b="1">
                  <a:solidFill>
                    <a:srgbClr val="002060"/>
                  </a:solidFill>
                  <a:latin typeface="华文仿宋" panose="02010600040101010101" charset="-122"/>
                  <a:ea typeface="华文仿宋" panose="02010600040101010101" charset="-122"/>
                  <a:cs typeface="华文仿宋" panose="02010600040101010101" charset="-122"/>
                </a:rPr>
                <a:t>归贵族</a:t>
              </a:r>
              <a:r>
                <a:rPr lang="zh-CN" altLang="en-US" sz="2800" b="1">
                  <a:latin typeface="华文仿宋" panose="02010600040101010101" charset="-122"/>
                  <a:ea typeface="华文仿宋" panose="02010600040101010101" charset="-122"/>
                  <a:cs typeface="华文仿宋" panose="02010600040101010101" charset="-122"/>
                </a:rPr>
                <a:t>；</a:t>
              </a:r>
              <a:endParaRPr lang="zh-CN" altLang="en-US" sz="2800" b="1">
                <a:latin typeface="华文仿宋" panose="02010600040101010101" charset="-122"/>
                <a:ea typeface="华文仿宋" panose="02010600040101010101" charset="-122"/>
                <a:cs typeface="华文仿宋" panose="02010600040101010101" charset="-122"/>
              </a:endParaRPr>
            </a:p>
            <a:p>
              <a:pPr>
                <a:lnSpc>
                  <a:spcPct val="100000"/>
                </a:lnSpc>
              </a:pPr>
              <a:r>
                <a:rPr lang="zh-CN" altLang="en-US" sz="2800" b="1">
                  <a:solidFill>
                    <a:srgbClr val="002060"/>
                  </a:solidFill>
                  <a:latin typeface="华文仿宋" panose="02010600040101010101" charset="-122"/>
                  <a:ea typeface="华文仿宋" panose="02010600040101010101" charset="-122"/>
                  <a:cs typeface="华文仿宋" panose="02010600040101010101" charset="-122"/>
                </a:rPr>
                <a:t>私田：</a:t>
              </a:r>
              <a:r>
                <a:rPr lang="zh-CN" altLang="en-US" sz="2800" b="1">
                  <a:latin typeface="华文仿宋" panose="02010600040101010101" charset="-122"/>
                  <a:ea typeface="华文仿宋" panose="02010600040101010101" charset="-122"/>
                  <a:cs typeface="华文仿宋" panose="02010600040101010101" charset="-122"/>
                </a:rPr>
                <a:t>村社成员的份地，只有土地的</a:t>
              </a:r>
              <a:r>
                <a:rPr lang="zh-CN" altLang="en-US" sz="2800" b="1">
                  <a:solidFill>
                    <a:srgbClr val="002060"/>
                  </a:solidFill>
                  <a:latin typeface="华文仿宋" panose="02010600040101010101" charset="-122"/>
                  <a:ea typeface="华文仿宋" panose="02010600040101010101" charset="-122"/>
                  <a:cs typeface="华文仿宋" panose="02010600040101010101" charset="-122"/>
                </a:rPr>
                <a:t>使用权</a:t>
              </a:r>
              <a:r>
                <a:rPr lang="zh-CN" altLang="en-US" sz="2800" b="1">
                  <a:latin typeface="华文仿宋" panose="02010600040101010101" charset="-122"/>
                  <a:ea typeface="华文仿宋" panose="02010600040101010101" charset="-122"/>
                  <a:cs typeface="华文仿宋" panose="02010600040101010101" charset="-122"/>
                </a:rPr>
                <a:t>，</a:t>
              </a:r>
              <a:r>
                <a:rPr lang="zh-CN" altLang="en-US" sz="2800" b="1">
                  <a:solidFill>
                    <a:srgbClr val="C00000"/>
                  </a:solidFill>
                  <a:latin typeface="华文仿宋" panose="02010600040101010101" charset="-122"/>
                  <a:ea typeface="华文仿宋" panose="02010600040101010101" charset="-122"/>
                  <a:cs typeface="华文仿宋" panose="02010600040101010101" charset="-122"/>
                </a:rPr>
                <a:t>没有所有权</a:t>
              </a:r>
              <a:r>
                <a:rPr lang="zh-CN" altLang="en-US" sz="2800" b="1">
                  <a:latin typeface="华文仿宋" panose="02010600040101010101" charset="-122"/>
                  <a:ea typeface="华文仿宋" panose="02010600040101010101" charset="-122"/>
                  <a:cs typeface="华文仿宋" panose="02010600040101010101" charset="-122"/>
                </a:rPr>
                <a:t>。收获归农民，交纳</a:t>
              </a:r>
              <a:r>
                <a:rPr lang="en-US" altLang="zh-CN" sz="2800" b="1">
                  <a:latin typeface="华文仿宋" panose="02010600040101010101" charset="-122"/>
                  <a:ea typeface="华文仿宋" panose="02010600040101010101" charset="-122"/>
                  <a:cs typeface="华文仿宋" panose="02010600040101010101" charset="-122"/>
                </a:rPr>
                <a:t>10</a:t>
              </a:r>
              <a:r>
                <a:rPr lang="zh-CN" altLang="en-US" sz="2800" b="1">
                  <a:latin typeface="华文仿宋" panose="02010600040101010101" charset="-122"/>
                  <a:ea typeface="华文仿宋" panose="02010600040101010101" charset="-122"/>
                  <a:cs typeface="华文仿宋" panose="02010600040101010101" charset="-122"/>
                </a:rPr>
                <a:t>亩田租。</a:t>
              </a:r>
              <a:endParaRPr lang="zh-CN" altLang="en-US" sz="2800" b="1">
                <a:latin typeface="华文仿宋" panose="02010600040101010101" charset="-122"/>
                <a:ea typeface="华文仿宋" panose="02010600040101010101" charset="-122"/>
                <a:cs typeface="华文仿宋" panose="02010600040101010101" charset="-122"/>
              </a:endParaRPr>
            </a:p>
          </p:txBody>
        </p:sp>
      </p:grpSp>
      <p:sp>
        <p:nvSpPr>
          <p:cNvPr id="21" name="文本框 20"/>
          <p:cNvSpPr txBox="1"/>
          <p:nvPr/>
        </p:nvSpPr>
        <p:spPr>
          <a:xfrm>
            <a:off x="421640" y="3439160"/>
            <a:ext cx="2470785" cy="521970"/>
          </a:xfrm>
          <a:prstGeom prst="rect">
            <a:avLst/>
          </a:prstGeom>
          <a:solidFill>
            <a:srgbClr val="6E7E70"/>
          </a:solidFill>
          <a:effectLst>
            <a:outerShdw blurRad="50800" dist="38100" dir="2700000" algn="tl" rotWithShape="0">
              <a:prstClr val="black">
                <a:alpha val="40000"/>
              </a:prstClr>
            </a:outerShdw>
          </a:effectLst>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Times New Roman" panose="02020603050405020304" pitchFamily="18" charset="0"/>
                <a:sym typeface="+mn-ea"/>
              </a:rPr>
              <a:t>井田制的特点</a:t>
            </a:r>
            <a:endPar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Times New Roman" panose="02020603050405020304" pitchFamily="18" charset="0"/>
              <a:sym typeface="+mn-ea"/>
            </a:endParaRPr>
          </a:p>
        </p:txBody>
      </p:sp>
      <p:sp>
        <p:nvSpPr>
          <p:cNvPr id="13" name="文本框 12"/>
          <p:cNvSpPr txBox="1"/>
          <p:nvPr/>
        </p:nvSpPr>
        <p:spPr>
          <a:xfrm>
            <a:off x="236220" y="3930650"/>
            <a:ext cx="7533005" cy="2675255"/>
          </a:xfrm>
          <a:prstGeom prst="rect">
            <a:avLst/>
          </a:prstGeom>
          <a:noFill/>
        </p:spPr>
        <p:txBody>
          <a:bodyPr wrap="square" rtlCol="0" anchor="t">
            <a:spAutoFit/>
          </a:bodyPr>
          <a:p>
            <a:pPr indent="0">
              <a:lnSpc>
                <a:spcPct val="120000"/>
              </a:lnSpc>
              <a:buFont typeface="Wingdings" panose="05000000000000000000" pitchFamily="2" charset="2"/>
              <a:buNone/>
            </a:pPr>
            <a:r>
              <a:rPr lang="zh-CN" altLang="en-US" sz="2800">
                <a:latin typeface="华文中宋" panose="02010600040101010101" charset="-122"/>
                <a:ea typeface="华文中宋" panose="02010600040101010101" charset="-122"/>
                <a:sym typeface="+mn-ea"/>
              </a:rPr>
              <a:t>①一切土地属于</a:t>
            </a:r>
            <a:r>
              <a:rPr lang="zh-CN" altLang="en-US" sz="2800">
                <a:solidFill>
                  <a:srgbClr val="C00000"/>
                </a:solidFill>
                <a:latin typeface="华文中宋" panose="02010600040101010101" charset="-122"/>
                <a:ea typeface="华文中宋" panose="02010600040101010101" charset="-122"/>
                <a:sym typeface="+mn-ea"/>
              </a:rPr>
              <a:t>国家所有</a:t>
            </a:r>
            <a:r>
              <a:rPr lang="zh-CN" altLang="en-US" sz="2800">
                <a:latin typeface="华文中宋" panose="02010600040101010101" charset="-122"/>
                <a:ea typeface="华文中宋" panose="02010600040101010101" charset="-122"/>
                <a:sym typeface="+mn-ea"/>
              </a:rPr>
              <a:t>（即为</a:t>
            </a:r>
            <a:r>
              <a:rPr lang="zh-CN" altLang="en-US" sz="2800">
                <a:solidFill>
                  <a:srgbClr val="C00000"/>
                </a:solidFill>
                <a:latin typeface="华文中宋" panose="02010600040101010101" charset="-122"/>
                <a:ea typeface="华文中宋" panose="02010600040101010101" charset="-122"/>
                <a:sym typeface="+mn-ea"/>
              </a:rPr>
              <a:t>国王所有</a:t>
            </a:r>
            <a:r>
              <a:rPr lang="zh-CN" altLang="en-US" sz="2800">
                <a:latin typeface="华文中宋" panose="02010600040101010101" charset="-122"/>
                <a:ea typeface="华文中宋" panose="02010600040101010101" charset="-122"/>
                <a:sym typeface="+mn-ea"/>
              </a:rPr>
              <a:t>）</a:t>
            </a:r>
            <a:endParaRPr lang="en-US" altLang="zh-CN" sz="2800">
              <a:latin typeface="华文中宋" panose="02010600040101010101" charset="-122"/>
              <a:ea typeface="华文中宋" panose="02010600040101010101" charset="-122"/>
            </a:endParaRPr>
          </a:p>
          <a:p>
            <a:pPr indent="0">
              <a:lnSpc>
                <a:spcPct val="120000"/>
              </a:lnSpc>
              <a:buFont typeface="Wingdings" panose="05000000000000000000" pitchFamily="2" charset="2"/>
              <a:buNone/>
            </a:pPr>
            <a:r>
              <a:rPr lang="zh-CN" altLang="en-US" sz="2800">
                <a:latin typeface="华文中宋" panose="02010600040101010101" charset="-122"/>
                <a:ea typeface="华文中宋" panose="02010600040101010101" charset="-122"/>
                <a:sym typeface="+mn-ea"/>
              </a:rPr>
              <a:t>②土地</a:t>
            </a:r>
            <a:r>
              <a:rPr lang="zh-CN" altLang="en-US" sz="2800">
                <a:solidFill>
                  <a:srgbClr val="C00000"/>
                </a:solidFill>
                <a:latin typeface="华文中宋" panose="02010600040101010101" charset="-122"/>
                <a:ea typeface="华文中宋" panose="02010600040101010101" charset="-122"/>
                <a:sym typeface="+mn-ea"/>
              </a:rPr>
              <a:t>层层分封</a:t>
            </a:r>
            <a:r>
              <a:rPr lang="zh-CN" altLang="en-US" sz="2800">
                <a:latin typeface="华文中宋" panose="02010600040101010101" charset="-122"/>
                <a:ea typeface="华文中宋" panose="02010600040101010101" charset="-122"/>
                <a:sym typeface="+mn-ea"/>
              </a:rPr>
              <a:t>，</a:t>
            </a:r>
            <a:r>
              <a:rPr lang="zh-CN" altLang="zh-CN" sz="2800">
                <a:latin typeface="华文中宋" panose="02010600040101010101" charset="-122"/>
                <a:ea typeface="华文中宋" panose="02010600040101010101" charset="-122"/>
                <a:sym typeface="+mn-ea"/>
              </a:rPr>
              <a:t>受封者世代享用，但</a:t>
            </a:r>
            <a:r>
              <a:rPr lang="zh-CN" altLang="en-US" sz="2800">
                <a:solidFill>
                  <a:srgbClr val="C00000"/>
                </a:solidFill>
                <a:latin typeface="华文中宋" panose="02010600040101010101" charset="-122"/>
                <a:ea typeface="华文中宋" panose="02010600040101010101" charset="-122"/>
                <a:sym typeface="+mn-ea"/>
              </a:rPr>
              <a:t>不得转让与买卖</a:t>
            </a:r>
            <a:r>
              <a:rPr lang="zh-CN" altLang="en-US" sz="2800">
                <a:solidFill>
                  <a:schemeClr val="tx1"/>
                </a:solidFill>
                <a:latin typeface="华文中宋" panose="02010600040101010101" charset="-122"/>
                <a:ea typeface="华文中宋" panose="02010600040101010101" charset="-122"/>
                <a:sym typeface="+mn-ea"/>
              </a:rPr>
              <a:t>，</a:t>
            </a:r>
            <a:r>
              <a:rPr lang="zh-CN" altLang="en-US" sz="2800">
                <a:latin typeface="华文中宋" panose="02010600040101010101" charset="-122"/>
                <a:ea typeface="华文中宋" panose="02010600040101010101" charset="-122"/>
                <a:sym typeface="+mn-ea"/>
              </a:rPr>
              <a:t>同时要向国王</a:t>
            </a:r>
            <a:r>
              <a:rPr lang="zh-CN" altLang="en-US" sz="2800">
                <a:solidFill>
                  <a:srgbClr val="C00000"/>
                </a:solidFill>
                <a:latin typeface="华文中宋" panose="02010600040101010101" charset="-122"/>
                <a:ea typeface="华文中宋" panose="02010600040101010101" charset="-122"/>
                <a:sym typeface="+mn-ea"/>
              </a:rPr>
              <a:t>交</a:t>
            </a:r>
            <a:r>
              <a:rPr lang="zh-CN" altLang="en-US" sz="2800">
                <a:solidFill>
                  <a:srgbClr val="C00000"/>
                </a:solidFill>
                <a:latin typeface="华文中宋" panose="02010600040101010101" charset="-122"/>
                <a:ea typeface="华文中宋" panose="02010600040101010101" charset="-122"/>
                <a:sym typeface="+mn-ea"/>
              </a:rPr>
              <a:t>纳贡赋</a:t>
            </a:r>
            <a:r>
              <a:rPr lang="zh-CN" altLang="en-US" sz="2800">
                <a:latin typeface="华文中宋" panose="02010600040101010101" charset="-122"/>
                <a:ea typeface="华文中宋" panose="02010600040101010101" charset="-122"/>
                <a:sym typeface="+mn-ea"/>
              </a:rPr>
              <a:t>；</a:t>
            </a:r>
            <a:endParaRPr lang="zh-CN" altLang="en-US" sz="2800">
              <a:latin typeface="华文中宋" panose="02010600040101010101" charset="-122"/>
              <a:ea typeface="华文中宋" panose="02010600040101010101" charset="-122"/>
            </a:endParaRPr>
          </a:p>
          <a:p>
            <a:pPr indent="0">
              <a:lnSpc>
                <a:spcPct val="120000"/>
              </a:lnSpc>
              <a:buFont typeface="Wingdings" panose="05000000000000000000" pitchFamily="2" charset="2"/>
              <a:buNone/>
            </a:pPr>
            <a:r>
              <a:rPr lang="zh-CN" altLang="en-US" sz="2800">
                <a:latin typeface="华文中宋" panose="02010600040101010101" charset="-122"/>
                <a:ea typeface="华文中宋" panose="02010600040101010101" charset="-122"/>
                <a:sym typeface="+mn-ea"/>
              </a:rPr>
              <a:t>③在贵族受封的土地上，奴隶和庶民</a:t>
            </a:r>
            <a:r>
              <a:rPr lang="zh-CN" altLang="en-US" sz="2800">
                <a:solidFill>
                  <a:srgbClr val="C00000"/>
                </a:solidFill>
                <a:latin typeface="华文中宋" panose="02010600040101010101" charset="-122"/>
                <a:ea typeface="华文中宋" panose="02010600040101010101" charset="-122"/>
                <a:sym typeface="+mn-ea"/>
              </a:rPr>
              <a:t>集体耕种</a:t>
            </a:r>
            <a:r>
              <a:rPr lang="zh-CN" altLang="en-US" sz="2800">
                <a:latin typeface="华文中宋" panose="02010600040101010101" charset="-122"/>
                <a:ea typeface="华文中宋" panose="02010600040101010101" charset="-122"/>
                <a:sym typeface="+mn-ea"/>
              </a:rPr>
              <a:t>；</a:t>
            </a:r>
            <a:endParaRPr lang="zh-CN" altLang="en-US" sz="2800">
              <a:latin typeface="华文中宋" panose="02010600040101010101" charset="-122"/>
              <a:ea typeface="华文中宋" panose="02010600040101010101" charset="-122"/>
            </a:endParaRPr>
          </a:p>
          <a:p>
            <a:pPr indent="0">
              <a:lnSpc>
                <a:spcPct val="120000"/>
              </a:lnSpc>
              <a:buFont typeface="Wingdings" panose="05000000000000000000" pitchFamily="2" charset="2"/>
              <a:buNone/>
            </a:pPr>
            <a:r>
              <a:rPr lang="zh-CN" altLang="zh-CN" sz="2800">
                <a:latin typeface="华文中宋" panose="02010600040101010101" charset="-122"/>
                <a:ea typeface="华文中宋" panose="02010600040101010101" charset="-122"/>
                <a:sym typeface="+mn-ea"/>
              </a:rPr>
              <a:t>④耕地规整，形同井字，故称</a:t>
            </a:r>
            <a:r>
              <a:rPr lang="zh-CN" altLang="zh-CN" sz="2800">
                <a:solidFill>
                  <a:srgbClr val="C00000"/>
                </a:solidFill>
                <a:latin typeface="华文中宋" panose="02010600040101010101" charset="-122"/>
                <a:ea typeface="华文中宋" panose="02010600040101010101" charset="-122"/>
                <a:sym typeface="+mn-ea"/>
              </a:rPr>
              <a:t>井田</a:t>
            </a:r>
            <a:r>
              <a:rPr lang="zh-CN" altLang="zh-CN" sz="2800">
                <a:latin typeface="华文中宋" panose="02010600040101010101" charset="-122"/>
                <a:ea typeface="华文中宋" panose="02010600040101010101" charset="-122"/>
                <a:sym typeface="+mn-ea"/>
              </a:rPr>
              <a:t>。</a:t>
            </a:r>
            <a:endParaRPr lang="zh-CN" altLang="zh-CN" sz="2800">
              <a:latin typeface="华文中宋" panose="02010600040101010101" charset="-122"/>
              <a:ea typeface="华文中宋" panose="02010600040101010101" charset="-122"/>
              <a:sym typeface="+mn-ea"/>
            </a:endParaRPr>
          </a:p>
        </p:txBody>
      </p:sp>
      <p:sp>
        <p:nvSpPr>
          <p:cNvPr id="14" name="文本框 13"/>
          <p:cNvSpPr txBox="1"/>
          <p:nvPr/>
        </p:nvSpPr>
        <p:spPr>
          <a:xfrm>
            <a:off x="4081780" y="3037205"/>
            <a:ext cx="4028440" cy="478155"/>
          </a:xfrm>
          <a:prstGeom prst="rect">
            <a:avLst/>
          </a:prstGeom>
          <a:noFill/>
        </p:spPr>
        <p:txBody>
          <a:bodyPr wrap="square" rtlCol="0">
            <a:spAutoFit/>
          </a:bodyPr>
          <a:p>
            <a:pPr>
              <a:lnSpc>
                <a:spcPct val="90000"/>
              </a:lnSpc>
            </a:pPr>
            <a:r>
              <a:rPr lang="en-US" altLang="zh-CN" sz="2800" b="1">
                <a:solidFill>
                  <a:srgbClr val="C00000"/>
                </a:solidFill>
                <a:latin typeface="华文中宋" panose="02010600040101010101" charset="-122"/>
                <a:ea typeface="华文中宋" panose="02010600040101010101" charset="-122"/>
              </a:rPr>
              <a:t>——</a:t>
            </a:r>
            <a:r>
              <a:rPr lang="zh-CN" altLang="en-US" sz="2800" b="1">
                <a:solidFill>
                  <a:srgbClr val="C00000"/>
                </a:solidFill>
                <a:latin typeface="华文中宋" panose="02010600040101010101" charset="-122"/>
                <a:ea typeface="华文中宋" panose="02010600040101010101" charset="-122"/>
              </a:rPr>
              <a:t>奴隶制土地国有制</a:t>
            </a:r>
            <a:endParaRPr lang="zh-CN" altLang="en-US" sz="2800" b="1">
              <a:solidFill>
                <a:srgbClr val="C00000"/>
              </a:solidFill>
              <a:latin typeface="华文中宋" panose="02010600040101010101" charset="-122"/>
              <a:ea typeface="华文中宋" panose="02010600040101010101"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8" grpId="0"/>
      <p:bldP spid="18" grpId="1"/>
      <p:bldP spid="7" grpId="0"/>
      <p:bldP spid="7" grpId="1"/>
      <p:bldP spid="6" grpId="0"/>
      <p:bldP spid="6" grpId="1"/>
      <p:bldP spid="10" grpId="0"/>
      <p:bldP spid="10" grpId="1"/>
      <p:bldP spid="8" grpId="0"/>
      <p:bldP spid="8" grpId="1"/>
      <p:bldP spid="9" grpId="0"/>
      <p:bldP spid="9" grpId="1"/>
      <p:bldP spid="14" grpId="0"/>
      <p:bldP spid="14" grpId="1"/>
      <p:bldP spid="21" grpId="0" animBg="1"/>
      <p:bldP spid="21" grpId="1" animBg="1"/>
      <p:bldP spid="13" grpId="0"/>
      <p:bldP spid="1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44145" y="5767705"/>
            <a:ext cx="12047855" cy="953135"/>
          </a:xfrm>
          <a:prstGeom prst="rect">
            <a:avLst/>
          </a:prstGeom>
          <a:noFill/>
        </p:spPr>
        <p:txBody>
          <a:bodyPr wrap="square" rtlCol="0" anchor="t">
            <a:spAutoFit/>
          </a:bodyPr>
          <a:p>
            <a:pPr lvl="0" indent="0" fontAlgn="auto">
              <a:lnSpc>
                <a:spcPct val="100000"/>
              </a:lnSpc>
            </a:pPr>
            <a:r>
              <a:rPr lang="zh-CN" altLang="en-US" sz="2800">
                <a:solidFill>
                  <a:prstClr val="black"/>
                </a:solidFill>
                <a:latin typeface="华文中宋" panose="02010600040101010101" charset="-122"/>
                <a:ea typeface="华文中宋" panose="02010600040101010101" charset="-122"/>
                <a:cs typeface="华文中宋" panose="02010600040101010101" charset="-122"/>
                <a:sym typeface="+mn-ea"/>
              </a:rPr>
              <a:t>（</a:t>
            </a:r>
            <a:r>
              <a:rPr lang="en-US" altLang="zh-CN" sz="2800">
                <a:solidFill>
                  <a:prstClr val="black"/>
                </a:solidFill>
                <a:latin typeface="华文中宋" panose="02010600040101010101" charset="-122"/>
                <a:ea typeface="华文中宋" panose="02010600040101010101" charset="-122"/>
                <a:cs typeface="华文中宋" panose="02010600040101010101" charset="-122"/>
                <a:sym typeface="+mn-ea"/>
              </a:rPr>
              <a:t>5</a:t>
            </a:r>
            <a:r>
              <a:rPr lang="zh-CN" altLang="en-US" sz="2800">
                <a:solidFill>
                  <a:prstClr val="black"/>
                </a:solidFill>
                <a:latin typeface="华文中宋" panose="02010600040101010101" charset="-122"/>
                <a:ea typeface="华文中宋" panose="02010600040101010101" charset="-122"/>
                <a:cs typeface="华文中宋" panose="02010600040101010101" charset="-122"/>
                <a:sym typeface="+mn-ea"/>
              </a:rPr>
              <a:t>）城市：商朝城市初具规模，宫殿、宗庙位于城市中心；周朝营建城市形成制度，</a:t>
            </a:r>
            <a:r>
              <a:rPr sz="2800">
                <a:latin typeface="华文中宋" panose="02010600040101010101" charset="-122"/>
                <a:ea typeface="华文中宋" panose="02010600040101010101" charset="-122"/>
                <a:cs typeface="华文中宋" panose="02010600040101010101" charset="-122"/>
                <a:sym typeface="+mn-ea"/>
              </a:rPr>
              <a:t>城邑分为三等，天子王城、诸侯都邑、卿大夫采邑</a:t>
            </a:r>
            <a:r>
              <a:rPr lang="zh-CN" sz="2800">
                <a:latin typeface="华文中宋" panose="02010600040101010101" charset="-122"/>
                <a:ea typeface="华文中宋" panose="02010600040101010101" charset="-122"/>
                <a:cs typeface="华文中宋" panose="02010600040101010101" charset="-122"/>
                <a:sym typeface="+mn-ea"/>
              </a:rPr>
              <a:t>，各有定制。</a:t>
            </a:r>
            <a:endParaRPr lang="zh-CN" sz="2800">
              <a:solidFill>
                <a:prstClr val="black"/>
              </a:solidFill>
              <a:latin typeface="华文中宋" panose="02010600040101010101" charset="-122"/>
              <a:ea typeface="华文中宋" panose="02010600040101010101" charset="-122"/>
              <a:cs typeface="华文中宋" panose="02010600040101010101" charset="-122"/>
              <a:sym typeface="+mn-ea"/>
            </a:endParaRPr>
          </a:p>
        </p:txBody>
      </p:sp>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1416050"/>
            <a:ext cx="205613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、手工业：</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6" name="文本框 15"/>
          <p:cNvSpPr txBox="1"/>
          <p:nvPr>
            <p:custDataLst>
              <p:tags r:id="rId3"/>
            </p:custDataLst>
          </p:nvPr>
        </p:nvSpPr>
        <p:spPr>
          <a:xfrm>
            <a:off x="150495" y="1872615"/>
            <a:ext cx="2541270" cy="521970"/>
          </a:xfrm>
          <a:prstGeom prst="rect">
            <a:avLst/>
          </a:prstGeom>
          <a:noFill/>
        </p:spPr>
        <p:txBody>
          <a:bodyPr wrap="none" rtlCol="0" anchor="t">
            <a:spAutoFit/>
          </a:bodyPr>
          <a:p>
            <a:pPr>
              <a:buNone/>
            </a:pPr>
            <a:r>
              <a:rPr lang="zh-CN" altLang="en-US" sz="2800" b="1">
                <a:solidFill>
                  <a:schemeClr val="tx1">
                    <a:lumMod val="85000"/>
                    <a:lumOff val="15000"/>
                  </a:schemeClr>
                </a:solidFill>
                <a:latin typeface="华文中宋" panose="02010600040101010101" charset="-122"/>
                <a:ea typeface="华文中宋" panose="02010600040101010101" charset="-122"/>
                <a:cs typeface="+mj-ea"/>
                <a:sym typeface="+mn-ea"/>
              </a:rPr>
              <a:t>（</a:t>
            </a:r>
            <a:r>
              <a:rPr lang="en-US" altLang="zh-CN" sz="2800" b="1">
                <a:solidFill>
                  <a:schemeClr val="tx1">
                    <a:lumMod val="85000"/>
                    <a:lumOff val="15000"/>
                  </a:schemeClr>
                </a:solidFill>
                <a:latin typeface="华文中宋" panose="02010600040101010101" charset="-122"/>
                <a:ea typeface="华文中宋" panose="02010600040101010101" charset="-122"/>
                <a:cs typeface="+mj-ea"/>
                <a:sym typeface="+mn-ea"/>
              </a:rPr>
              <a:t>1</a:t>
            </a:r>
            <a:r>
              <a:rPr lang="zh-CN" altLang="en-US" sz="2800" b="1">
                <a:solidFill>
                  <a:schemeClr val="tx1">
                    <a:lumMod val="85000"/>
                    <a:lumOff val="15000"/>
                  </a:schemeClr>
                </a:solidFill>
                <a:latin typeface="华文中宋" panose="02010600040101010101" charset="-122"/>
                <a:ea typeface="华文中宋" panose="02010600040101010101" charset="-122"/>
                <a:cs typeface="+mj-ea"/>
                <a:sym typeface="+mn-ea"/>
              </a:rPr>
              <a:t>）冶炼业：</a:t>
            </a:r>
            <a:endParaRPr lang="zh-CN" altLang="en-US" sz="2800" b="1">
              <a:solidFill>
                <a:schemeClr val="tx1">
                  <a:lumMod val="85000"/>
                  <a:lumOff val="15000"/>
                </a:schemeClr>
              </a:solidFill>
              <a:latin typeface="华文中宋" panose="02010600040101010101" charset="-122"/>
              <a:ea typeface="华文中宋" panose="02010600040101010101" charset="-122"/>
              <a:cs typeface="+mj-ea"/>
              <a:sym typeface="+mn-ea"/>
            </a:endParaRPr>
          </a:p>
        </p:txBody>
      </p:sp>
      <p:sp>
        <p:nvSpPr>
          <p:cNvPr id="6" name="文本框 5"/>
          <p:cNvSpPr txBox="1"/>
          <p:nvPr/>
        </p:nvSpPr>
        <p:spPr>
          <a:xfrm>
            <a:off x="150495" y="894080"/>
            <a:ext cx="546671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（三）商周时期的经济</a:t>
            </a:r>
            <a:endParaRPr lang="zh-CN" altLang="en-US" sz="2800" b="1">
              <a:solidFill>
                <a:srgbClr val="233B26"/>
              </a:solidFill>
              <a:latin typeface="华文中宋" panose="02010600040101010101" charset="-122"/>
              <a:ea typeface="华文中宋" panose="02010600040101010101" charset="-122"/>
            </a:endParaRPr>
          </a:p>
        </p:txBody>
      </p:sp>
      <p:sp>
        <p:nvSpPr>
          <p:cNvPr id="18" name="文本框 17"/>
          <p:cNvSpPr txBox="1"/>
          <p:nvPr/>
        </p:nvSpPr>
        <p:spPr>
          <a:xfrm>
            <a:off x="3937000" y="937895"/>
            <a:ext cx="5081270" cy="478155"/>
          </a:xfrm>
          <a:prstGeom prst="rect">
            <a:avLst/>
          </a:prstGeom>
          <a:noFill/>
        </p:spPr>
        <p:txBody>
          <a:bodyPr wrap="square" rtlCol="0">
            <a:spAutoFit/>
          </a:bodyPr>
          <a:p>
            <a:pPr>
              <a:lnSpc>
                <a:spcPct val="90000"/>
              </a:lnSpc>
            </a:pPr>
            <a:r>
              <a:rPr lang="zh-CN" altLang="en-US" sz="2800" b="1">
                <a:solidFill>
                  <a:srgbClr val="C00000"/>
                </a:solidFill>
                <a:latin typeface="华文中宋" panose="02010600040101010101" charset="-122"/>
                <a:ea typeface="华文中宋" panose="02010600040101010101" charset="-122"/>
              </a:rPr>
              <a:t>奴隶制社会经济发展走向繁荣</a:t>
            </a:r>
            <a:endParaRPr lang="zh-CN" altLang="en-US" sz="2800" b="1">
              <a:solidFill>
                <a:srgbClr val="C00000"/>
              </a:solidFill>
              <a:latin typeface="华文中宋" panose="02010600040101010101" charset="-122"/>
              <a:ea typeface="华文中宋" panose="02010600040101010101" charset="-122"/>
            </a:endParaRPr>
          </a:p>
        </p:txBody>
      </p:sp>
      <p:sp>
        <p:nvSpPr>
          <p:cNvPr id="8" name="文本框 7"/>
          <p:cNvSpPr txBox="1"/>
          <p:nvPr/>
        </p:nvSpPr>
        <p:spPr>
          <a:xfrm>
            <a:off x="2435225" y="1872615"/>
            <a:ext cx="5173980" cy="521970"/>
          </a:xfrm>
          <a:prstGeom prst="rect">
            <a:avLst/>
          </a:prstGeom>
          <a:noFill/>
        </p:spPr>
        <p:txBody>
          <a:bodyPr wrap="square" rtlCol="0" anchor="t">
            <a:spAutoFit/>
          </a:bodyPr>
          <a:p>
            <a:pPr>
              <a:buNone/>
            </a:pPr>
            <a:r>
              <a:rPr lang="zh-CN" altLang="en-US" sz="2800">
                <a:solidFill>
                  <a:srgbClr val="C00000"/>
                </a:solidFill>
                <a:latin typeface="华文中宋" panose="02010600040101010101" charset="-122"/>
                <a:ea typeface="华文中宋" panose="02010600040101010101" charset="-122"/>
                <a:cs typeface="+mj-ea"/>
                <a:sym typeface="+mn-ea"/>
              </a:rPr>
              <a:t>青铜器</a:t>
            </a:r>
            <a:r>
              <a:rPr lang="zh-CN" altLang="en-US" sz="2800">
                <a:solidFill>
                  <a:schemeClr val="tx1">
                    <a:lumMod val="85000"/>
                    <a:lumOff val="15000"/>
                  </a:schemeClr>
                </a:solidFill>
                <a:latin typeface="华文中宋" panose="02010600040101010101" charset="-122"/>
                <a:ea typeface="华文中宋" panose="02010600040101010101" charset="-122"/>
                <a:cs typeface="+mj-ea"/>
                <a:sym typeface="+mn-ea"/>
              </a:rPr>
              <a:t>（造型雄奇，技艺精湛）</a:t>
            </a:r>
            <a:endParaRPr lang="zh-CN" altLang="en-US" sz="2800">
              <a:solidFill>
                <a:schemeClr val="tx1">
                  <a:lumMod val="85000"/>
                  <a:lumOff val="15000"/>
                </a:schemeClr>
              </a:solidFill>
              <a:latin typeface="华文中宋" panose="02010600040101010101" charset="-122"/>
              <a:ea typeface="华文中宋" panose="02010600040101010101" charset="-122"/>
              <a:cs typeface="+mj-ea"/>
              <a:sym typeface="+mn-ea"/>
            </a:endParaRPr>
          </a:p>
        </p:txBody>
      </p:sp>
      <p:sp>
        <p:nvSpPr>
          <p:cNvPr id="9" name="文本框 8"/>
          <p:cNvSpPr txBox="1"/>
          <p:nvPr>
            <p:custDataLst>
              <p:tags r:id="rId4"/>
            </p:custDataLst>
          </p:nvPr>
        </p:nvSpPr>
        <p:spPr>
          <a:xfrm>
            <a:off x="150495" y="2394585"/>
            <a:ext cx="2541270" cy="521970"/>
          </a:xfrm>
          <a:prstGeom prst="rect">
            <a:avLst/>
          </a:prstGeom>
          <a:noFill/>
        </p:spPr>
        <p:txBody>
          <a:bodyPr wrap="none" rtlCol="0" anchor="t">
            <a:spAutoFit/>
          </a:bodyPr>
          <a:p>
            <a:pPr>
              <a:buNone/>
            </a:pPr>
            <a:r>
              <a:rPr lang="zh-CN" altLang="en-US" sz="2800" b="1">
                <a:solidFill>
                  <a:schemeClr val="tx1">
                    <a:lumMod val="85000"/>
                    <a:lumOff val="15000"/>
                  </a:schemeClr>
                </a:solidFill>
                <a:latin typeface="华文中宋" panose="02010600040101010101" charset="-122"/>
                <a:ea typeface="华文中宋" panose="02010600040101010101" charset="-122"/>
                <a:cs typeface="+mj-ea"/>
                <a:sym typeface="+mn-ea"/>
              </a:rPr>
              <a:t>（</a:t>
            </a:r>
            <a:r>
              <a:rPr lang="en-US" altLang="zh-CN" sz="2800" b="1">
                <a:solidFill>
                  <a:schemeClr val="tx1">
                    <a:lumMod val="85000"/>
                    <a:lumOff val="15000"/>
                  </a:schemeClr>
                </a:solidFill>
                <a:latin typeface="华文中宋" panose="02010600040101010101" charset="-122"/>
                <a:ea typeface="华文中宋" panose="02010600040101010101" charset="-122"/>
                <a:cs typeface="+mj-ea"/>
                <a:sym typeface="+mn-ea"/>
              </a:rPr>
              <a:t>2</a:t>
            </a:r>
            <a:r>
              <a:rPr lang="zh-CN" altLang="en-US" sz="2800" b="1">
                <a:solidFill>
                  <a:schemeClr val="tx1">
                    <a:lumMod val="85000"/>
                    <a:lumOff val="15000"/>
                  </a:schemeClr>
                </a:solidFill>
                <a:latin typeface="华文中宋" panose="02010600040101010101" charset="-122"/>
                <a:ea typeface="华文中宋" panose="02010600040101010101" charset="-122"/>
                <a:cs typeface="+mj-ea"/>
                <a:sym typeface="+mn-ea"/>
              </a:rPr>
              <a:t>）丝织业：</a:t>
            </a:r>
            <a:endParaRPr lang="zh-CN" altLang="en-US" sz="2800" b="1">
              <a:solidFill>
                <a:schemeClr val="tx1">
                  <a:lumMod val="85000"/>
                  <a:lumOff val="15000"/>
                </a:schemeClr>
              </a:solidFill>
              <a:latin typeface="华文中宋" panose="02010600040101010101" charset="-122"/>
              <a:ea typeface="华文中宋" panose="02010600040101010101" charset="-122"/>
              <a:cs typeface="+mj-ea"/>
              <a:sym typeface="+mn-ea"/>
            </a:endParaRPr>
          </a:p>
        </p:txBody>
      </p:sp>
      <p:sp>
        <p:nvSpPr>
          <p:cNvPr id="10" name="文本框 9"/>
          <p:cNvSpPr txBox="1"/>
          <p:nvPr/>
        </p:nvSpPr>
        <p:spPr>
          <a:xfrm>
            <a:off x="2149475" y="2389505"/>
            <a:ext cx="3649980" cy="527050"/>
          </a:xfrm>
          <a:prstGeom prst="rect">
            <a:avLst/>
          </a:prstGeom>
          <a:noFill/>
        </p:spPr>
        <p:txBody>
          <a:bodyPr wrap="square" rtlCol="0" anchor="t">
            <a:spAutoFit/>
          </a:bodyPr>
          <a:p>
            <a:pPr marL="0" marR="0" lvl="0" indent="323850" algn="l" defTabSz="914400" rtl="0" eaLnBrk="0" fontAlgn="base" latinLnBrk="0" hangingPunct="0">
              <a:lnSpc>
                <a:spcPts val="3400"/>
              </a:lnSpc>
              <a:spcBef>
                <a:spcPts val="600"/>
              </a:spcBef>
              <a:spcAft>
                <a:spcPts val="600"/>
              </a:spcAft>
              <a:buClrTx/>
              <a:buSzTx/>
              <a:buFontTx/>
              <a:buNone/>
              <a:defRPr/>
            </a:pPr>
            <a:r>
              <a:rPr lang="zh-CN" altLang="en-US" sz="2800" spc="150" noProof="0" dirty="0">
                <a:ln>
                  <a:noFill/>
                </a:ln>
                <a:effectLst/>
                <a:uLnTx/>
                <a:uFillTx/>
                <a:latin typeface="华文中宋" panose="02010600040101010101" charset="-122"/>
                <a:ea typeface="华文中宋" panose="02010600040101010101" charset="-122"/>
                <a:sym typeface="+mn-ea"/>
              </a:rPr>
              <a:t>已出现早期丝织业</a:t>
            </a:r>
            <a:endParaRPr lang="zh-CN" altLang="en-US" sz="2800" spc="150" noProof="0" dirty="0">
              <a:ln>
                <a:noFill/>
              </a:ln>
              <a:effectLst/>
              <a:uLnTx/>
              <a:uFillTx/>
              <a:latin typeface="华文中宋" panose="02010600040101010101" charset="-122"/>
              <a:ea typeface="华文中宋" panose="02010600040101010101" charset="-122"/>
              <a:sym typeface="+mn-ea"/>
            </a:endParaRPr>
          </a:p>
        </p:txBody>
      </p:sp>
      <p:grpSp>
        <p:nvGrpSpPr>
          <p:cNvPr id="11" name="组合 10"/>
          <p:cNvGrpSpPr/>
          <p:nvPr/>
        </p:nvGrpSpPr>
        <p:grpSpPr>
          <a:xfrm>
            <a:off x="8432870" y="-834"/>
            <a:ext cx="3627438" cy="2941381"/>
            <a:chOff x="14073" y="43"/>
            <a:chExt cx="4602" cy="4064"/>
          </a:xfrm>
        </p:grpSpPr>
        <p:pic>
          <p:nvPicPr>
            <p:cNvPr id="19" name="图片 14" descr="IMG_268"/>
            <p:cNvPicPr>
              <a:picLocks noChangeAspect="1"/>
            </p:cNvPicPr>
            <p:nvPr/>
          </p:nvPicPr>
          <p:blipFill>
            <a:blip r:embed="rId5"/>
            <a:stretch>
              <a:fillRect/>
            </a:stretch>
          </p:blipFill>
          <p:spPr>
            <a:xfrm>
              <a:off x="14073" y="43"/>
              <a:ext cx="4602" cy="3188"/>
            </a:xfrm>
            <a:prstGeom prst="rect">
              <a:avLst/>
            </a:prstGeom>
            <a:noFill/>
            <a:ln w="9525">
              <a:noFill/>
            </a:ln>
          </p:spPr>
        </p:pic>
        <p:sp>
          <p:nvSpPr>
            <p:cNvPr id="20" name="Text Box 13"/>
            <p:cNvSpPr txBox="1">
              <a:spLocks noChangeArrowheads="1"/>
            </p:cNvSpPr>
            <p:nvPr/>
          </p:nvSpPr>
          <p:spPr bwMode="auto">
            <a:xfrm>
              <a:off x="14673" y="3369"/>
              <a:ext cx="3404" cy="738"/>
            </a:xfrm>
            <a:prstGeom prst="rect">
              <a:avLst/>
            </a:prstGeom>
            <a:noFill/>
            <a:ln>
              <a:noFill/>
            </a:ln>
            <a:effectLst/>
          </p:spPr>
          <p:txBody>
            <a:bodyPr wrap="square">
              <a:spAutoFit/>
            </a:bodyPr>
            <a:lstStyle>
              <a:defPPr>
                <a:defRPr lang="en-US"/>
              </a:defPPr>
              <a:lvl1pPr>
                <a:defRPr sz="3200" b="1">
                  <a:solidFill>
                    <a:srgbClr val="0000FF"/>
                  </a:solidFill>
                  <a:effectLst>
                    <a:outerShdw blurRad="38100" dist="38100" dir="2700000" algn="tl">
                      <a:srgbClr val="C0C0C0"/>
                    </a:outerShdw>
                  </a:effectLst>
                  <a:latin typeface="华文中宋" panose="02010600040101010101" charset="-122"/>
                  <a:ea typeface="华文中宋" panose="02010600040101010101" charset="-122"/>
                  <a:cs typeface="宋体" panose="02010600030101010101" pitchFamily="2" charset="-122"/>
                </a:defRPr>
              </a:lvl1pPr>
            </a:lstStyle>
            <a:p>
              <a:pPr marL="0" marR="0" lvl="0" indent="0" algn="l" defTabSz="457200" rtl="0" eaLnBrk="0" fontAlgn="base" latinLnBrk="0" hangingPunct="0">
                <a:lnSpc>
                  <a:spcPct val="12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2400" b="0" i="0" u="none" strike="noStrike" kern="1200" cap="none" spc="0" normalizeH="0" baseline="0" noProof="0">
                  <a:ln>
                    <a:noFill/>
                  </a:ln>
                  <a:solidFill>
                    <a:schemeClr val="tx1"/>
                  </a:solidFill>
                  <a:effectLst/>
                  <a:uLnTx/>
                  <a:uFillTx/>
                  <a:latin typeface="华文仿宋" panose="02010600040101010101" charset="-122"/>
                  <a:ea typeface="华文仿宋" panose="02010600040101010101" charset="-122"/>
                  <a:cs typeface="宋体" panose="02010600030101010101" pitchFamily="2" charset="-122"/>
                </a:rPr>
                <a:t>三星堆青铜礼器</a:t>
              </a:r>
              <a:endParaRPr kumimoji="0" lang="zh-CN" altLang="en-US" sz="2400" b="0" i="0" u="none" strike="noStrike" kern="1200" cap="none" spc="0" normalizeH="0" baseline="0" noProof="0">
                <a:ln>
                  <a:noFill/>
                </a:ln>
                <a:solidFill>
                  <a:schemeClr val="tx1"/>
                </a:solidFill>
                <a:effectLst/>
                <a:uLnTx/>
                <a:uFillTx/>
                <a:latin typeface="华文仿宋" panose="02010600040101010101" charset="-122"/>
                <a:ea typeface="华文仿宋" panose="02010600040101010101" charset="-122"/>
                <a:cs typeface="宋体" panose="02010600030101010101" pitchFamily="2" charset="-122"/>
              </a:endParaRPr>
            </a:p>
          </p:txBody>
        </p:sp>
      </p:grpSp>
      <p:pic>
        <p:nvPicPr>
          <p:cNvPr id="27651" name="图片 99"/>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6108700" y="2449830"/>
            <a:ext cx="2603500" cy="1002665"/>
          </a:xfrm>
          <a:prstGeom prst="rect">
            <a:avLst/>
          </a:prstGeom>
          <a:noFill/>
          <a:ln w="9525">
            <a:noFill/>
          </a:ln>
        </p:spPr>
      </p:pic>
      <p:sp>
        <p:nvSpPr>
          <p:cNvPr id="13" name="文本框 12"/>
          <p:cNvSpPr txBox="1"/>
          <p:nvPr/>
        </p:nvSpPr>
        <p:spPr>
          <a:xfrm>
            <a:off x="379095" y="2903855"/>
            <a:ext cx="205613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、商业：</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4" name="文本框 13"/>
          <p:cNvSpPr txBox="1"/>
          <p:nvPr/>
        </p:nvSpPr>
        <p:spPr>
          <a:xfrm>
            <a:off x="144145" y="3368040"/>
            <a:ext cx="6096000" cy="521970"/>
          </a:xfrm>
          <a:prstGeom prst="rect">
            <a:avLst/>
          </a:prstGeom>
          <a:noFill/>
        </p:spPr>
        <p:txBody>
          <a:bodyPr wrap="square" rtlCol="0" anchor="t">
            <a:spAutoFit/>
          </a:bodyPr>
          <a:p>
            <a:r>
              <a:rPr lang="zh-CN" altLang="zh-CN" sz="2800">
                <a:latin typeface="华文中宋" panose="02010600040101010101" charset="-122"/>
                <a:ea typeface="华文中宋" panose="02010600040101010101" charset="-122"/>
                <a:cs typeface="楷体" panose="02010609060101010101" charset="-122"/>
                <a:sym typeface="+mn-ea"/>
              </a:rPr>
              <a:t>（</a:t>
            </a:r>
            <a:r>
              <a:rPr lang="en-US" altLang="zh-CN" sz="2800">
                <a:latin typeface="华文中宋" panose="02010600040101010101" charset="-122"/>
                <a:ea typeface="华文中宋" panose="02010600040101010101" charset="-122"/>
                <a:cs typeface="楷体" panose="02010609060101010101" charset="-122"/>
                <a:sym typeface="+mn-ea"/>
              </a:rPr>
              <a:t>1</a:t>
            </a:r>
            <a:r>
              <a:rPr lang="zh-CN" altLang="zh-CN" sz="2800">
                <a:latin typeface="华文中宋" panose="02010600040101010101" charset="-122"/>
                <a:ea typeface="华文中宋" panose="02010600040101010101" charset="-122"/>
                <a:cs typeface="楷体" panose="02010609060101010101" charset="-122"/>
                <a:sym typeface="+mn-ea"/>
              </a:rPr>
              <a:t>）出现了</a:t>
            </a:r>
            <a:r>
              <a:rPr lang="zh-CN" altLang="zh-CN" sz="2800">
                <a:solidFill>
                  <a:srgbClr val="C00000"/>
                </a:solidFill>
                <a:latin typeface="华文中宋" panose="02010600040101010101" charset="-122"/>
                <a:ea typeface="华文中宋" panose="02010600040101010101" charset="-122"/>
                <a:cs typeface="楷体" panose="02010609060101010101" charset="-122"/>
                <a:sym typeface="+mn-ea"/>
              </a:rPr>
              <a:t>专门从事商品交换</a:t>
            </a:r>
            <a:r>
              <a:rPr lang="zh-CN" altLang="zh-CN" sz="2800">
                <a:latin typeface="华文中宋" panose="02010600040101010101" charset="-122"/>
                <a:ea typeface="华文中宋" panose="02010600040101010101" charset="-122"/>
                <a:cs typeface="楷体" panose="02010609060101010101" charset="-122"/>
                <a:sym typeface="+mn-ea"/>
              </a:rPr>
              <a:t>的</a:t>
            </a:r>
            <a:r>
              <a:rPr lang="zh-CN" altLang="zh-CN" sz="2800">
                <a:solidFill>
                  <a:srgbClr val="C00000"/>
                </a:solidFill>
                <a:latin typeface="华文中宋" panose="02010600040101010101" charset="-122"/>
                <a:ea typeface="华文中宋" panose="02010600040101010101" charset="-122"/>
                <a:cs typeface="楷体" panose="02010609060101010101" charset="-122"/>
                <a:sym typeface="+mn-ea"/>
              </a:rPr>
              <a:t>商人；</a:t>
            </a:r>
            <a:endParaRPr lang="zh-CN" altLang="zh-CN" sz="2800">
              <a:solidFill>
                <a:srgbClr val="C00000"/>
              </a:solidFill>
              <a:latin typeface="华文中宋" panose="02010600040101010101" charset="-122"/>
              <a:ea typeface="华文中宋" panose="02010600040101010101" charset="-122"/>
              <a:cs typeface="楷体" panose="02010609060101010101" charset="-122"/>
              <a:sym typeface="+mn-ea"/>
            </a:endParaRPr>
          </a:p>
        </p:txBody>
      </p:sp>
      <p:sp>
        <p:nvSpPr>
          <p:cNvPr id="17" name="文本框 16"/>
          <p:cNvSpPr txBox="1"/>
          <p:nvPr/>
        </p:nvSpPr>
        <p:spPr>
          <a:xfrm>
            <a:off x="150495" y="3862070"/>
            <a:ext cx="8169275" cy="521970"/>
          </a:xfrm>
          <a:prstGeom prst="rect">
            <a:avLst/>
          </a:prstGeom>
          <a:noFill/>
        </p:spPr>
        <p:txBody>
          <a:bodyPr wrap="square" rtlCol="0" anchor="t">
            <a:spAutoFit/>
          </a:bodyPr>
          <a:p>
            <a:r>
              <a:rPr lang="zh-CN" altLang="zh-CN" sz="2800">
                <a:latin typeface="华文中宋" panose="02010600040101010101" charset="-122"/>
                <a:ea typeface="华文中宋" panose="02010600040101010101" charset="-122"/>
                <a:cs typeface="楷体" panose="02010609060101010101" charset="-122"/>
                <a:sym typeface="+mn-ea"/>
              </a:rPr>
              <a:t>（</a:t>
            </a:r>
            <a:r>
              <a:rPr lang="en-US" altLang="zh-CN" sz="2800">
                <a:latin typeface="华文中宋" panose="02010600040101010101" charset="-122"/>
                <a:ea typeface="华文中宋" panose="02010600040101010101" charset="-122"/>
                <a:cs typeface="楷体" panose="02010609060101010101" charset="-122"/>
                <a:sym typeface="+mn-ea"/>
              </a:rPr>
              <a:t>2</a:t>
            </a:r>
            <a:r>
              <a:rPr lang="zh-CN" altLang="zh-CN" sz="2800">
                <a:latin typeface="华文中宋" panose="02010600040101010101" charset="-122"/>
                <a:ea typeface="华文中宋" panose="02010600040101010101" charset="-122"/>
                <a:cs typeface="楷体" panose="02010609060101010101" charset="-122"/>
                <a:sym typeface="+mn-ea"/>
              </a:rPr>
              <a:t>）商业贸易</a:t>
            </a:r>
            <a:r>
              <a:rPr lang="zh-CN" altLang="zh-CN" sz="2800">
                <a:solidFill>
                  <a:srgbClr val="C00000"/>
                </a:solidFill>
                <a:latin typeface="华文中宋" panose="02010600040101010101" charset="-122"/>
                <a:ea typeface="华文中宋" panose="02010600040101010101" charset="-122"/>
                <a:cs typeface="楷体" panose="02010609060101010101" charset="-122"/>
                <a:sym typeface="+mn-ea"/>
              </a:rPr>
              <a:t>遍及</a:t>
            </a:r>
            <a:r>
              <a:rPr lang="zh-CN" altLang="zh-CN" sz="2800">
                <a:latin typeface="华文中宋" panose="02010600040101010101" charset="-122"/>
                <a:ea typeface="华文中宋" panose="02010600040101010101" charset="-122"/>
                <a:cs typeface="楷体" panose="02010609060101010101" charset="-122"/>
                <a:sym typeface="+mn-ea"/>
              </a:rPr>
              <a:t>商代</a:t>
            </a:r>
            <a:r>
              <a:rPr lang="zh-CN" altLang="zh-CN" sz="2800">
                <a:solidFill>
                  <a:srgbClr val="C00000"/>
                </a:solidFill>
                <a:latin typeface="华文中宋" panose="02010600040101010101" charset="-122"/>
                <a:ea typeface="华文中宋" panose="02010600040101010101" charset="-122"/>
                <a:cs typeface="楷体" panose="02010609060101010101" charset="-122"/>
                <a:sym typeface="+mn-ea"/>
              </a:rPr>
              <a:t>统治区域</a:t>
            </a:r>
            <a:r>
              <a:rPr lang="zh-CN" altLang="zh-CN" sz="2800">
                <a:latin typeface="华文中宋" panose="02010600040101010101" charset="-122"/>
                <a:ea typeface="华文中宋" panose="02010600040101010101" charset="-122"/>
                <a:cs typeface="楷体" panose="02010609060101010101" charset="-122"/>
                <a:sym typeface="+mn-ea"/>
              </a:rPr>
              <a:t>和</a:t>
            </a:r>
            <a:r>
              <a:rPr lang="zh-CN" altLang="zh-CN" sz="2800">
                <a:solidFill>
                  <a:srgbClr val="C00000"/>
                </a:solidFill>
                <a:latin typeface="华文中宋" panose="02010600040101010101" charset="-122"/>
                <a:ea typeface="华文中宋" panose="02010600040101010101" charset="-122"/>
                <a:cs typeface="楷体" panose="02010609060101010101" charset="-122"/>
                <a:sym typeface="+mn-ea"/>
              </a:rPr>
              <a:t>周边</a:t>
            </a:r>
            <a:r>
              <a:rPr lang="zh-CN" altLang="zh-CN" sz="2800">
                <a:latin typeface="华文中宋" panose="02010600040101010101" charset="-122"/>
                <a:ea typeface="华文中宋" panose="02010600040101010101" charset="-122"/>
                <a:cs typeface="楷体" panose="02010609060101010101" charset="-122"/>
                <a:sym typeface="+mn-ea"/>
              </a:rPr>
              <a:t>地区</a:t>
            </a:r>
            <a:endParaRPr lang="zh-CN" altLang="zh-CN" sz="2800">
              <a:latin typeface="华文中宋" panose="02010600040101010101" charset="-122"/>
              <a:ea typeface="华文中宋" panose="02010600040101010101" charset="-122"/>
              <a:cs typeface="楷体" panose="02010609060101010101" charset="-122"/>
              <a:sym typeface="+mn-ea"/>
            </a:endParaRPr>
          </a:p>
        </p:txBody>
      </p:sp>
      <p:sp>
        <p:nvSpPr>
          <p:cNvPr id="21" name="文本框 20"/>
          <p:cNvSpPr txBox="1"/>
          <p:nvPr/>
        </p:nvSpPr>
        <p:spPr>
          <a:xfrm>
            <a:off x="150495" y="4377690"/>
            <a:ext cx="537273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cs typeface="华文中宋" panose="02010600040101010101" charset="-122"/>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3</a:t>
            </a:r>
            <a:r>
              <a:rPr lang="zh-CN" altLang="en-US" sz="2800">
                <a:latin typeface="华文中宋" panose="02010600040101010101" charset="-122"/>
                <a:ea typeface="华文中宋" panose="02010600040101010101" charset="-122"/>
                <a:cs typeface="华文中宋" panose="02010600040101010101" charset="-122"/>
                <a:sym typeface="+mn-ea"/>
              </a:rPr>
              <a:t>）出现最早的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货币</a:t>
            </a: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贝币</a:t>
            </a:r>
            <a:endPar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3" name="文本框 22"/>
          <p:cNvSpPr txBox="1"/>
          <p:nvPr/>
        </p:nvSpPr>
        <p:spPr>
          <a:xfrm>
            <a:off x="144145" y="4820285"/>
            <a:ext cx="11812905" cy="953135"/>
          </a:xfrm>
          <a:prstGeom prst="rect">
            <a:avLst/>
          </a:prstGeom>
          <a:noFill/>
        </p:spPr>
        <p:txBody>
          <a:bodyPr wrap="square" rtlCol="0" anchor="t">
            <a:spAutoFit/>
          </a:bodyPr>
          <a:p>
            <a:pPr lvl="0" fontAlgn="base">
              <a:spcBef>
                <a:spcPct val="0"/>
              </a:spcBef>
              <a:spcAft>
                <a:spcPct val="0"/>
              </a:spcAft>
              <a:buSzPct val="75000"/>
            </a:pPr>
            <a:r>
              <a:rPr lang="zh-CN" altLang="en-US" sz="2800">
                <a:solidFill>
                  <a:schemeClr val="tx1"/>
                </a:solidFill>
                <a:highlight>
                  <a:srgbClr val="000000">
                    <a:alpha val="0"/>
                  </a:srgbClr>
                </a:highlight>
                <a:latin typeface="华文中宋" panose="02010600040101010101" charset="-122"/>
                <a:ea typeface="华文中宋" panose="02010600040101010101" charset="-122"/>
                <a:cs typeface="Arial" panose="020B0604020202020204" pitchFamily="34" charset="0"/>
                <a:sym typeface="宋体" panose="02010600030101010101" pitchFamily="2" charset="-122"/>
              </a:rPr>
              <a:t>（</a:t>
            </a:r>
            <a:r>
              <a:rPr lang="en-US" altLang="zh-CN" sz="2800">
                <a:solidFill>
                  <a:schemeClr val="tx1"/>
                </a:solidFill>
                <a:highlight>
                  <a:srgbClr val="000000">
                    <a:alpha val="0"/>
                  </a:srgbClr>
                </a:highlight>
                <a:latin typeface="华文中宋" panose="02010600040101010101" charset="-122"/>
                <a:ea typeface="华文中宋" panose="02010600040101010101" charset="-122"/>
                <a:cs typeface="Arial" panose="020B0604020202020204" pitchFamily="34" charset="0"/>
                <a:sym typeface="宋体" panose="02010600030101010101" pitchFamily="2" charset="-122"/>
              </a:rPr>
              <a:t>4</a:t>
            </a:r>
            <a:r>
              <a:rPr lang="zh-CN" altLang="en-US" sz="2800">
                <a:solidFill>
                  <a:schemeClr val="tx1"/>
                </a:solidFill>
                <a:highlight>
                  <a:srgbClr val="000000">
                    <a:alpha val="0"/>
                  </a:srgbClr>
                </a:highlight>
                <a:latin typeface="华文中宋" panose="02010600040101010101" charset="-122"/>
                <a:ea typeface="华文中宋" panose="02010600040101010101" charset="-122"/>
                <a:cs typeface="Arial" panose="020B0604020202020204" pitchFamily="34" charset="0"/>
                <a:sym typeface="宋体" panose="02010600030101010101" pitchFamily="2" charset="-122"/>
              </a:rPr>
              <a:t>）</a:t>
            </a:r>
            <a:r>
              <a:rPr lang="en-US" altLang="en-US" sz="2800">
                <a:solidFill>
                  <a:srgbClr val="C00000"/>
                </a:solidFill>
                <a:latin typeface="华文中宋" panose="02010600040101010101" charset="-122"/>
                <a:ea typeface="华文中宋" panose="02010600040101010101" charset="-122"/>
                <a:cs typeface="Arial" panose="020B0604020202020204" pitchFamily="34" charset="0"/>
                <a:sym typeface="宋体" panose="02010600030101010101" pitchFamily="2" charset="-122"/>
              </a:rPr>
              <a:t>“工商食官”</a:t>
            </a:r>
            <a:r>
              <a:rPr lang="zh-CN" altLang="en-US" sz="2800">
                <a:solidFill>
                  <a:srgbClr val="C00000"/>
                </a:solidFill>
                <a:latin typeface="华文中宋" panose="02010600040101010101" charset="-122"/>
                <a:ea typeface="华文中宋" panose="02010600040101010101" charset="-122"/>
                <a:cs typeface="Arial" panose="020B0604020202020204" pitchFamily="34" charset="0"/>
                <a:sym typeface="宋体" panose="02010600030101010101" pitchFamily="2" charset="-122"/>
              </a:rPr>
              <a:t>：</a:t>
            </a:r>
            <a:r>
              <a:rPr lang="zh-CN" altLang="zh-CN" sz="2800">
                <a:latin typeface="华文中宋" panose="02010600040101010101" charset="-122"/>
                <a:ea typeface="华文中宋" panose="02010600040101010101" charset="-122"/>
                <a:cs typeface="楷体" panose="02010609060101010101" charset="-122"/>
                <a:sym typeface="+mn-ea"/>
              </a:rPr>
              <a:t>手工业者和商人在官府的控制下工作，为官府和贵族</a:t>
            </a:r>
            <a:endParaRPr lang="zh-CN" altLang="zh-CN" sz="2800">
              <a:latin typeface="华文中宋" panose="02010600040101010101" charset="-122"/>
              <a:ea typeface="华文中宋" panose="02010600040101010101" charset="-122"/>
              <a:cs typeface="楷体" panose="02010609060101010101" charset="-122"/>
              <a:sym typeface="+mn-ea"/>
            </a:endParaRPr>
          </a:p>
          <a:p>
            <a:pPr lvl="0" fontAlgn="base">
              <a:spcBef>
                <a:spcPct val="0"/>
              </a:spcBef>
              <a:spcAft>
                <a:spcPct val="0"/>
              </a:spcAft>
              <a:buSzPct val="75000"/>
            </a:pPr>
            <a:r>
              <a:rPr lang="zh-CN" altLang="zh-CN" sz="2800">
                <a:latin typeface="华文中宋" panose="02010600040101010101" charset="-122"/>
                <a:ea typeface="华文中宋" panose="02010600040101010101" charset="-122"/>
                <a:cs typeface="楷体" panose="02010609060101010101" charset="-122"/>
                <a:sym typeface="+mn-ea"/>
              </a:rPr>
              <a:t> </a:t>
            </a:r>
            <a:r>
              <a:rPr lang="en-US" altLang="zh-CN" sz="2800">
                <a:latin typeface="华文中宋" panose="02010600040101010101" charset="-122"/>
                <a:ea typeface="华文中宋" panose="02010600040101010101" charset="-122"/>
                <a:cs typeface="楷体" panose="02010609060101010101" charset="-122"/>
                <a:sym typeface="+mn-ea"/>
              </a:rPr>
              <a:t> </a:t>
            </a:r>
            <a:r>
              <a:rPr lang="zh-CN" altLang="zh-CN" sz="2800">
                <a:latin typeface="华文中宋" panose="02010600040101010101" charset="-122"/>
                <a:ea typeface="华文中宋" panose="02010600040101010101" charset="-122"/>
                <a:cs typeface="楷体" panose="02010609060101010101" charset="-122"/>
                <a:sym typeface="+mn-ea"/>
              </a:rPr>
              <a:t>服务。</a:t>
            </a:r>
            <a:endParaRPr lang="zh-CN" altLang="en-US" sz="2800" b="1">
              <a:solidFill>
                <a:srgbClr val="5B3E2E"/>
              </a:solidFill>
              <a:latin typeface="华文中宋" panose="02010600040101010101" charset="-122"/>
              <a:ea typeface="华文中宋" panose="02010600040101010101" charset="-122"/>
              <a:cs typeface="Arial" panose="020B0604020202020204" pitchFamily="34" charset="0"/>
              <a:sym typeface="宋体" panose="02010600030101010101" pitchFamily="2" charset="-122"/>
            </a:endParaRPr>
          </a:p>
        </p:txBody>
      </p:sp>
      <p:grpSp>
        <p:nvGrpSpPr>
          <p:cNvPr id="27" name="组合 26"/>
          <p:cNvGrpSpPr/>
          <p:nvPr/>
        </p:nvGrpSpPr>
        <p:grpSpPr>
          <a:xfrm>
            <a:off x="9021445" y="2903855"/>
            <a:ext cx="2792730" cy="1544122"/>
            <a:chOff x="14628" y="377"/>
            <a:chExt cx="4042" cy="2495"/>
          </a:xfrm>
        </p:grpSpPr>
        <p:pic>
          <p:nvPicPr>
            <p:cNvPr id="2097173" name="图片 12" descr="timg-removebg-preview"/>
            <p:cNvPicPr>
              <a:picLocks noChangeAspect="1"/>
            </p:cNvPicPr>
            <p:nvPr>
              <p:custDataLst>
                <p:tags r:id="rId7"/>
              </p:custDataLst>
            </p:nvPr>
          </p:nvPicPr>
          <p:blipFill>
            <a:blip r:embed="rId8"/>
            <a:srcRect t="11696" b="21072"/>
            <a:stretch>
              <a:fillRect/>
            </a:stretch>
          </p:blipFill>
          <p:spPr>
            <a:xfrm>
              <a:off x="14628" y="377"/>
              <a:ext cx="4042" cy="2495"/>
            </a:xfrm>
            <a:prstGeom prst="rect">
              <a:avLst/>
            </a:prstGeom>
          </p:spPr>
        </p:pic>
        <p:sp>
          <p:nvSpPr>
            <p:cNvPr id="28" name="文本框 27"/>
            <p:cNvSpPr txBox="1"/>
            <p:nvPr/>
          </p:nvSpPr>
          <p:spPr>
            <a:xfrm>
              <a:off x="15494" y="2116"/>
              <a:ext cx="2350" cy="744"/>
            </a:xfrm>
            <a:prstGeom prst="rect">
              <a:avLst/>
            </a:prstGeom>
            <a:noFill/>
          </p:spPr>
          <p:txBody>
            <a:bodyPr wrap="square" rtlCol="0">
              <a:spAutoFit/>
            </a:bodyPr>
            <a:p>
              <a:r>
                <a:rPr lang="zh-CN" altLang="en-US" sz="2400">
                  <a:latin typeface="宋体" panose="02010600030101010101" pitchFamily="2" charset="-122"/>
                  <a:ea typeface="宋体" panose="02010600030101010101" pitchFamily="2" charset="-122"/>
                </a:rPr>
                <a:t>◎</a:t>
              </a:r>
              <a:r>
                <a:rPr lang="zh-CN" altLang="en-US" sz="2400">
                  <a:latin typeface="仿宋" panose="02010609060101010101" charset="-122"/>
                  <a:ea typeface="仿宋" panose="02010609060101010101" charset="-122"/>
                </a:rPr>
                <a:t>铜铸贝</a:t>
              </a:r>
              <a:endParaRPr lang="zh-CN" altLang="en-US" sz="2400">
                <a:latin typeface="仿宋" panose="02010609060101010101" charset="-122"/>
                <a:ea typeface="仿宋" panose="02010609060101010101" charset="-122"/>
              </a:endParaRPr>
            </a:p>
          </p:txBody>
        </p:sp>
      </p:grpSp>
      <p:sp>
        <p:nvSpPr>
          <p:cNvPr id="29" name="文本框 28"/>
          <p:cNvSpPr txBox="1"/>
          <p:nvPr/>
        </p:nvSpPr>
        <p:spPr>
          <a:xfrm>
            <a:off x="7400925" y="4377690"/>
            <a:ext cx="4659630" cy="478155"/>
          </a:xfrm>
          <a:prstGeom prst="rect">
            <a:avLst/>
          </a:prstGeom>
          <a:solidFill>
            <a:srgbClr val="C00000"/>
          </a:solidFill>
        </p:spPr>
        <p:txBody>
          <a:bodyPr wrap="square" rtlCol="0" anchor="t">
            <a:spAutoFit/>
          </a:bodyPr>
          <a:p>
            <a:pPr algn="ctr" fontAlgn="auto">
              <a:lnSpc>
                <a:spcPct val="90000"/>
              </a:lnSpc>
            </a:pPr>
            <a:r>
              <a:rPr lang="zh-CN"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由自然货币向人工货币演变 </a:t>
            </a:r>
            <a:endParaRPr lang="zh-CN"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4925695" y="5320030"/>
            <a:ext cx="7134860"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p>
            <a:pPr algn="r"/>
            <a:r>
              <a:rPr lang="zh-CN"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楷体" panose="02010609060101010101" charset="-122"/>
                <a:sym typeface="+mn-ea"/>
              </a:rPr>
              <a:t>官府占有工商业者并进行</a:t>
            </a:r>
            <a:r>
              <a:rPr lang="zh-CN" altLang="en-US" sz="2800" b="1" kern="1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垄断性经营的制度</a:t>
            </a:r>
            <a:endParaRPr lang="zh-CN" altLang="en-US" sz="2800" b="1" kern="10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P spid="7" grpId="1"/>
      <p:bldP spid="16" grpId="0"/>
      <p:bldP spid="16" grpId="1"/>
      <p:bldP spid="8" grpId="0"/>
      <p:bldP spid="8" grpId="1"/>
      <p:bldP spid="9" grpId="0"/>
      <p:bldP spid="9" grpId="1"/>
      <p:bldP spid="10" grpId="0"/>
      <p:bldP spid="10" grpId="1"/>
      <p:bldP spid="13" grpId="0"/>
      <p:bldP spid="13" grpId="1"/>
      <p:bldP spid="14" grpId="0"/>
      <p:bldP spid="14" grpId="1"/>
      <p:bldP spid="17" grpId="0"/>
      <p:bldP spid="17" grpId="1"/>
      <p:bldP spid="21" grpId="0"/>
      <p:bldP spid="21" grpId="1"/>
      <p:bldP spid="29" grpId="0" bldLvl="0" animBg="1"/>
      <p:bldP spid="29" grpId="1" animBg="1"/>
      <p:bldP spid="23" grpId="0"/>
      <p:bldP spid="23" grpId="1"/>
      <p:bldP spid="4" grpId="0" bldLvl="0" animBg="1"/>
      <p:bldP spid="4" grpId="1" animBg="1"/>
      <p:bldP spid="2" grpId="0"/>
      <p:bldP spid="2"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50495" y="894080"/>
            <a:ext cx="4500880"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（三）商周时期的思想文化</a:t>
            </a:r>
            <a:endParaRPr lang="zh-CN" altLang="en-US" sz="2800" b="1">
              <a:solidFill>
                <a:srgbClr val="233B26"/>
              </a:solidFill>
              <a:latin typeface="华文中宋" panose="02010600040101010101" charset="-122"/>
              <a:ea typeface="华文中宋" panose="02010600040101010101" charset="-122"/>
            </a:endParaRPr>
          </a:p>
        </p:txBody>
      </p:sp>
      <p:sp>
        <p:nvSpPr>
          <p:cNvPr id="7" name="文本框 6"/>
          <p:cNvSpPr txBox="1"/>
          <p:nvPr/>
        </p:nvSpPr>
        <p:spPr>
          <a:xfrm>
            <a:off x="379095" y="1416050"/>
            <a:ext cx="2024380"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、文字：</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2" name="文本框 1"/>
          <p:cNvSpPr txBox="1"/>
          <p:nvPr>
            <p:custDataLst>
              <p:tags r:id="rId3"/>
            </p:custDataLst>
          </p:nvPr>
        </p:nvSpPr>
        <p:spPr>
          <a:xfrm>
            <a:off x="2028190" y="1416050"/>
            <a:ext cx="4450080" cy="521970"/>
          </a:xfrm>
          <a:prstGeom prst="rect">
            <a:avLst/>
          </a:prstGeom>
          <a:noFill/>
        </p:spPr>
        <p:txBody>
          <a:bodyPr wrap="none" rtlCol="0" anchor="t">
            <a:spAutoFit/>
          </a:bodyPr>
          <a:p>
            <a:pPr>
              <a:buNone/>
            </a:pPr>
            <a:r>
              <a:rPr lang="zh-CN" altLang="en-US" sz="2800">
                <a:solidFill>
                  <a:schemeClr val="tx1">
                    <a:lumMod val="85000"/>
                    <a:lumOff val="15000"/>
                  </a:schemeClr>
                </a:solidFill>
                <a:latin typeface="华文中宋" panose="02010600040101010101" charset="-122"/>
                <a:ea typeface="华文中宋" panose="02010600040101010101" charset="-122"/>
                <a:cs typeface="+mj-ea"/>
                <a:sym typeface="+mn-ea"/>
              </a:rPr>
              <a:t>商朝的甲骨文、西周的金文</a:t>
            </a:r>
            <a:endParaRPr lang="zh-CN" altLang="en-US" sz="2800">
              <a:solidFill>
                <a:schemeClr val="tx1">
                  <a:lumMod val="85000"/>
                  <a:lumOff val="15000"/>
                </a:schemeClr>
              </a:solidFill>
              <a:latin typeface="华文中宋" panose="02010600040101010101" charset="-122"/>
              <a:ea typeface="华文中宋" panose="02010600040101010101" charset="-122"/>
              <a:cs typeface="+mj-ea"/>
              <a:sym typeface="+mn-ea"/>
            </a:endParaRPr>
          </a:p>
        </p:txBody>
      </p:sp>
      <p:grpSp>
        <p:nvGrpSpPr>
          <p:cNvPr id="9" name="组合 8"/>
          <p:cNvGrpSpPr/>
          <p:nvPr/>
        </p:nvGrpSpPr>
        <p:grpSpPr>
          <a:xfrm>
            <a:off x="8069580" y="340360"/>
            <a:ext cx="4420870" cy="2117725"/>
            <a:chOff x="12708" y="536"/>
            <a:chExt cx="6962" cy="3335"/>
          </a:xfrm>
        </p:grpSpPr>
        <p:pic>
          <p:nvPicPr>
            <p:cNvPr id="35845" name="Picture 10" descr="钟鼎文"/>
            <p:cNvPicPr>
              <a:picLocks noChangeAspect="1"/>
            </p:cNvPicPr>
            <p:nvPr/>
          </p:nvPicPr>
          <p:blipFill>
            <a:blip r:embed="rId4"/>
            <a:stretch>
              <a:fillRect/>
            </a:stretch>
          </p:blipFill>
          <p:spPr>
            <a:xfrm>
              <a:off x="13659" y="536"/>
              <a:ext cx="4701" cy="2492"/>
            </a:xfrm>
            <a:prstGeom prst="rect">
              <a:avLst/>
            </a:prstGeom>
            <a:noFill/>
            <a:ln w="9525">
              <a:noFill/>
            </a:ln>
          </p:spPr>
        </p:pic>
        <p:sp>
          <p:nvSpPr>
            <p:cNvPr id="18" name="Text Box 13"/>
            <p:cNvSpPr txBox="1">
              <a:spLocks noChangeArrowheads="1"/>
            </p:cNvSpPr>
            <p:nvPr/>
          </p:nvSpPr>
          <p:spPr bwMode="auto">
            <a:xfrm>
              <a:off x="12708" y="3031"/>
              <a:ext cx="6963" cy="841"/>
            </a:xfrm>
            <a:prstGeom prst="rect">
              <a:avLst/>
            </a:prstGeom>
            <a:noFill/>
            <a:ln>
              <a:noFill/>
            </a:ln>
            <a:effectLst/>
          </p:spPr>
          <p:txBody>
            <a:bodyPr wrap="square">
              <a:spAutoFit/>
            </a:bodyPr>
            <a:lstStyle>
              <a:defPPr>
                <a:defRPr lang="en-US"/>
              </a:defPPr>
              <a:lvl1pPr>
                <a:defRPr sz="3200" b="1">
                  <a:solidFill>
                    <a:srgbClr val="0000FF"/>
                  </a:solidFill>
                  <a:effectLst>
                    <a:outerShdw blurRad="38100" dist="38100" dir="2700000" algn="tl">
                      <a:srgbClr val="C0C0C0"/>
                    </a:outerShdw>
                  </a:effectLst>
                  <a:latin typeface="华文中宋" panose="02010600040101010101" charset="-122"/>
                  <a:ea typeface="华文中宋" panose="02010600040101010101" charset="-122"/>
                  <a:cs typeface="宋体" panose="02010600030101010101" pitchFamily="2" charset="-122"/>
                </a:defRPr>
              </a:lvl1p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2400" b="0" i="0" u="none" strike="noStrike" kern="1200" cap="none" spc="0" normalizeH="0" baseline="0" noProof="0">
                  <a:ln>
                    <a:noFill/>
                  </a:ln>
                  <a:solidFill>
                    <a:schemeClr val="tx1"/>
                  </a:solidFill>
                  <a:effectLst/>
                  <a:uLnTx/>
                  <a:uFillTx/>
                  <a:latin typeface="华文仿宋" panose="02010600040101010101" charset="-122"/>
                  <a:ea typeface="华文仿宋" panose="02010600040101010101" charset="-122"/>
                  <a:cs typeface="宋体" panose="02010600030101010101" pitchFamily="2" charset="-122"/>
                </a:rPr>
                <a:t>金文（铭文、钟鼎文）</a:t>
              </a:r>
              <a:endParaRPr kumimoji="0" lang="zh-CN" altLang="en-US" sz="2400" b="0" i="0" u="none" strike="noStrike" kern="1200" cap="none" spc="0" normalizeH="0" baseline="0" noProof="0">
                <a:ln>
                  <a:noFill/>
                </a:ln>
                <a:solidFill>
                  <a:schemeClr val="tx1"/>
                </a:solidFill>
                <a:effectLst/>
                <a:uLnTx/>
                <a:uFillTx/>
                <a:latin typeface="华文仿宋" panose="02010600040101010101" charset="-122"/>
                <a:ea typeface="华文仿宋" panose="02010600040101010101" charset="-122"/>
                <a:cs typeface="宋体" panose="02010600030101010101" pitchFamily="2" charset="-122"/>
              </a:endParaRPr>
            </a:p>
          </p:txBody>
        </p:sp>
      </p:grpSp>
      <p:grpSp>
        <p:nvGrpSpPr>
          <p:cNvPr id="5" name="组合 4"/>
          <p:cNvGrpSpPr/>
          <p:nvPr/>
        </p:nvGrpSpPr>
        <p:grpSpPr>
          <a:xfrm>
            <a:off x="6281420" y="372745"/>
            <a:ext cx="1875155" cy="2096135"/>
            <a:chOff x="10583" y="658"/>
            <a:chExt cx="2953" cy="3301"/>
          </a:xfrm>
        </p:grpSpPr>
        <p:pic>
          <p:nvPicPr>
            <p:cNvPr id="11" name="图片 10"/>
            <p:cNvPicPr>
              <a:picLocks noChangeAspect="1"/>
            </p:cNvPicPr>
            <p:nvPr/>
          </p:nvPicPr>
          <p:blipFill>
            <a:blip r:embed="rId5"/>
            <a:srcRect/>
            <a:stretch>
              <a:fillRect/>
            </a:stretch>
          </p:blipFill>
          <p:spPr bwMode="auto">
            <a:xfrm>
              <a:off x="11004" y="658"/>
              <a:ext cx="2369" cy="2581"/>
            </a:xfrm>
            <a:prstGeom prst="rect">
              <a:avLst/>
            </a:prstGeom>
            <a:noFill/>
            <a:ln w="9525">
              <a:noFill/>
              <a:miter lim="800000"/>
              <a:headEnd/>
              <a:tailEnd/>
            </a:ln>
          </p:spPr>
        </p:pic>
        <p:sp>
          <p:nvSpPr>
            <p:cNvPr id="17" name="Text Box 13"/>
            <p:cNvSpPr txBox="1">
              <a:spLocks noChangeArrowheads="1"/>
            </p:cNvSpPr>
            <p:nvPr/>
          </p:nvSpPr>
          <p:spPr bwMode="auto">
            <a:xfrm>
              <a:off x="10583" y="3118"/>
              <a:ext cx="2953" cy="841"/>
            </a:xfrm>
            <a:prstGeom prst="rect">
              <a:avLst/>
            </a:prstGeom>
            <a:noFill/>
            <a:ln>
              <a:noFill/>
            </a:ln>
            <a:effectLst/>
          </p:spPr>
          <p:txBody>
            <a:bodyPr wrap="square">
              <a:spAutoFit/>
            </a:bodyPr>
            <a:lstStyle>
              <a:defPPr>
                <a:defRPr lang="en-US"/>
              </a:defPPr>
              <a:lvl1pPr>
                <a:defRPr sz="3200" b="1">
                  <a:solidFill>
                    <a:srgbClr val="0000FF"/>
                  </a:solidFill>
                  <a:effectLst>
                    <a:outerShdw blurRad="38100" dist="38100" dir="2700000" algn="tl">
                      <a:srgbClr val="C0C0C0"/>
                    </a:outerShdw>
                  </a:effectLst>
                  <a:latin typeface="华文中宋" panose="02010600040101010101" charset="-122"/>
                  <a:ea typeface="华文中宋" panose="02010600040101010101" charset="-122"/>
                  <a:cs typeface="宋体" panose="02010600030101010101" pitchFamily="2" charset="-122"/>
                </a:defRPr>
              </a:lvl1p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en-US" sz="24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zh-CN" altLang="en-US" sz="2400" b="0" i="0" u="none" strike="noStrike" kern="1200" cap="none" spc="0" normalizeH="0" baseline="0" noProof="0">
                  <a:ln>
                    <a:noFill/>
                  </a:ln>
                  <a:solidFill>
                    <a:schemeClr val="tx1"/>
                  </a:solidFill>
                  <a:effectLst/>
                  <a:uLnTx/>
                  <a:uFillTx/>
                  <a:latin typeface="华文仿宋" panose="02010600040101010101" charset="-122"/>
                  <a:ea typeface="华文仿宋" panose="02010600040101010101" charset="-122"/>
                  <a:cs typeface="宋体" panose="02010600030101010101" pitchFamily="2" charset="-122"/>
                </a:rPr>
                <a:t>甲骨文</a:t>
              </a:r>
              <a:endParaRPr kumimoji="0" lang="zh-CN" altLang="en-US" sz="2400" b="0" i="0" u="none" strike="noStrike" kern="1200" cap="none" spc="0" normalizeH="0" baseline="0" noProof="0">
                <a:ln>
                  <a:noFill/>
                </a:ln>
                <a:solidFill>
                  <a:schemeClr val="tx1"/>
                </a:solidFill>
                <a:effectLst/>
                <a:uLnTx/>
                <a:uFillTx/>
                <a:latin typeface="华文仿宋" panose="02010600040101010101" charset="-122"/>
                <a:ea typeface="华文仿宋" panose="02010600040101010101" charset="-122"/>
                <a:cs typeface="宋体" panose="02010600030101010101" pitchFamily="2" charset="-122"/>
              </a:endParaRPr>
            </a:p>
          </p:txBody>
        </p:sp>
      </p:grpSp>
      <p:sp>
        <p:nvSpPr>
          <p:cNvPr id="6" name="文本框 5"/>
          <p:cNvSpPr txBox="1"/>
          <p:nvPr/>
        </p:nvSpPr>
        <p:spPr>
          <a:xfrm>
            <a:off x="379095" y="1938020"/>
            <a:ext cx="247332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、天文历法：</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379095" y="3037840"/>
            <a:ext cx="2473325" cy="521970"/>
          </a:xfrm>
          <a:prstGeom prst="rect">
            <a:avLst/>
          </a:prstGeom>
          <a:noFill/>
        </p:spPr>
        <p:txBody>
          <a:bodyPr wrap="square" rtlCol="0" anchor="t">
            <a:spAutoFit/>
          </a:bodyPr>
          <a:p>
            <a:pPr>
              <a:lnSpc>
                <a:spcPct val="100000"/>
              </a:lnSpc>
              <a:defRPr/>
            </a:pP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3</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、思想：</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0" name="文本框 9"/>
          <p:cNvSpPr txBox="1"/>
          <p:nvPr/>
        </p:nvSpPr>
        <p:spPr>
          <a:xfrm>
            <a:off x="379095" y="2497455"/>
            <a:ext cx="11485245" cy="521970"/>
          </a:xfrm>
          <a:prstGeom prst="rect">
            <a:avLst/>
          </a:prstGeom>
          <a:noFill/>
        </p:spPr>
        <p:txBody>
          <a:bodyPr wrap="square" rtlCol="0" anchor="t">
            <a:spAutoFit/>
          </a:bodyPr>
          <a:p>
            <a:pPr indent="0" fontAlgn="auto">
              <a:lnSpc>
                <a:spcPct val="100000"/>
              </a:lnSpc>
            </a:pPr>
            <a:r>
              <a:rPr lang="zh-CN" altLang="en-US" sz="2800">
                <a:latin typeface="华文中宋" panose="02010600040101010101" charset="-122"/>
                <a:ea typeface="华文中宋" panose="02010600040101010101" charset="-122"/>
                <a:cs typeface="黑体" panose="02010609060101010101" charset="-122"/>
                <a:sym typeface="+mn-ea"/>
              </a:rPr>
              <a:t>甲骨文中有对日食的记载，世界最早的记录；商朝的殷历，干支纪日法。</a:t>
            </a:r>
            <a:endParaRPr lang="zh-CN" altLang="en-US" sz="2800">
              <a:latin typeface="华文中宋" panose="02010600040101010101" charset="-122"/>
              <a:ea typeface="华文中宋" panose="02010600040101010101" charset="-122"/>
              <a:cs typeface="黑体" panose="02010609060101010101" charset="-122"/>
              <a:sym typeface="+mn-ea"/>
            </a:endParaRPr>
          </a:p>
        </p:txBody>
      </p:sp>
      <p:sp>
        <p:nvSpPr>
          <p:cNvPr id="12" name="文本框 11"/>
          <p:cNvSpPr txBox="1"/>
          <p:nvPr/>
        </p:nvSpPr>
        <p:spPr>
          <a:xfrm>
            <a:off x="240665" y="3578860"/>
            <a:ext cx="326453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cs typeface="华文中宋" panose="02010600040101010101" charset="-122"/>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1</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敬天保民</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13" name="文本框 12"/>
          <p:cNvSpPr txBox="1"/>
          <p:nvPr/>
        </p:nvSpPr>
        <p:spPr>
          <a:xfrm>
            <a:off x="3678555" y="3622040"/>
            <a:ext cx="8513445" cy="478155"/>
          </a:xfrm>
          <a:prstGeom prst="rect">
            <a:avLst/>
          </a:prstGeom>
          <a:solidFill>
            <a:srgbClr val="C00000"/>
          </a:solidFill>
          <a:ln w="12700" cmpd="sng">
            <a:solidFill>
              <a:srgbClr val="C00000"/>
            </a:solidFill>
            <a:prstDash val="solid"/>
          </a:ln>
        </p:spPr>
        <p:txBody>
          <a:bodyPr wrap="square" rtlCol="0">
            <a:spAutoFit/>
          </a:bodyPr>
          <a:p>
            <a:pPr>
              <a:lnSpc>
                <a:spcPct val="90000"/>
              </a:lnSpc>
            </a:pPr>
            <a:r>
              <a:rPr lang="zh-CN" altLang="en-US" sz="2800" b="1">
                <a:solidFill>
                  <a:schemeClr val="bg1"/>
                </a:solidFill>
                <a:latin typeface="华文中宋" panose="02010600040101010101" charset="-122"/>
                <a:ea typeface="华文中宋" panose="02010600040101010101" charset="-122"/>
              </a:rPr>
              <a:t>天命观：天命无常，惟德是亲，君主有德，天命所归。</a:t>
            </a:r>
            <a:endParaRPr lang="zh-CN" altLang="en-US" sz="2800" b="1">
              <a:solidFill>
                <a:schemeClr val="bg1"/>
              </a:solidFill>
              <a:latin typeface="华文中宋" panose="02010600040101010101" charset="-122"/>
              <a:ea typeface="华文中宋" panose="02010600040101010101" charset="-122"/>
            </a:endParaRPr>
          </a:p>
        </p:txBody>
      </p:sp>
      <p:sp>
        <p:nvSpPr>
          <p:cNvPr id="14" name="文本框 13"/>
          <p:cNvSpPr txBox="1"/>
          <p:nvPr/>
        </p:nvSpPr>
        <p:spPr>
          <a:xfrm>
            <a:off x="240665" y="4100830"/>
            <a:ext cx="10452735" cy="521970"/>
          </a:xfrm>
          <a:prstGeom prst="rect">
            <a:avLst/>
          </a:prstGeom>
          <a:noFill/>
        </p:spPr>
        <p:txBody>
          <a:bodyPr wrap="square" rtlCol="0" anchor="t">
            <a:spAutoFit/>
          </a:bodyPr>
          <a:p>
            <a:r>
              <a:rPr lang="zh-CN" sz="2800">
                <a:effectLst/>
                <a:latin typeface="华文中宋" panose="02010600040101010101" charset="-122"/>
                <a:ea typeface="华文中宋" panose="02010600040101010101" charset="-122"/>
                <a:cs typeface="华文中宋" panose="02010600040101010101" charset="-122"/>
                <a:sym typeface="+mn-ea"/>
              </a:rPr>
              <a:t>（</a:t>
            </a:r>
            <a:r>
              <a:rPr lang="en-US" altLang="zh-CN" sz="2800">
                <a:effectLst/>
                <a:latin typeface="华文中宋" panose="02010600040101010101" charset="-122"/>
                <a:ea typeface="华文中宋" panose="02010600040101010101" charset="-122"/>
                <a:cs typeface="华文中宋" panose="02010600040101010101" charset="-122"/>
                <a:sym typeface="+mn-ea"/>
              </a:rPr>
              <a:t>2</a:t>
            </a:r>
            <a:r>
              <a:rPr lang="zh-CN" sz="2800">
                <a:effectLst/>
                <a:latin typeface="华文中宋" panose="02010600040101010101" charset="-122"/>
                <a:ea typeface="华文中宋" panose="02010600040101010101" charset="-122"/>
                <a:cs typeface="华文中宋" panose="02010600040101010101" charset="-122"/>
                <a:sym typeface="+mn-ea"/>
              </a:rPr>
              <a:t>）</a:t>
            </a:r>
            <a:r>
              <a:rPr sz="2800">
                <a:effectLst/>
                <a:latin typeface="华文中宋" panose="02010600040101010101" charset="-122"/>
                <a:ea typeface="华文中宋" panose="02010600040101010101" charset="-122"/>
                <a:cs typeface="华文中宋" panose="02010600040101010101" charset="-122"/>
                <a:sym typeface="+mn-ea"/>
              </a:rPr>
              <a:t>相信上天和鬼神。商朝人每遇事必祭</a:t>
            </a:r>
            <a:r>
              <a:rPr sz="2800">
                <a:solidFill>
                  <a:srgbClr val="C00000"/>
                </a:solidFill>
                <a:effectLst/>
                <a:latin typeface="华文中宋" panose="02010600040101010101" charset="-122"/>
                <a:ea typeface="华文中宋" panose="02010600040101010101" charset="-122"/>
                <a:cs typeface="华文中宋" panose="02010600040101010101" charset="-122"/>
                <a:sym typeface="+mn-ea"/>
              </a:rPr>
              <a:t>天地</a:t>
            </a:r>
            <a:r>
              <a:rPr sz="2800">
                <a:effectLst/>
                <a:latin typeface="华文中宋" panose="02010600040101010101" charset="-122"/>
                <a:ea typeface="华文中宋" panose="02010600040101010101" charset="-122"/>
                <a:cs typeface="华文中宋" panose="02010600040101010101" charset="-122"/>
                <a:sym typeface="+mn-ea"/>
              </a:rPr>
              <a:t>、祖</a:t>
            </a:r>
            <a:r>
              <a:rPr lang="zh-CN" sz="2800">
                <a:effectLst/>
                <a:latin typeface="华文中宋" panose="02010600040101010101" charset="-122"/>
                <a:ea typeface="华文中宋" panose="02010600040101010101" charset="-122"/>
                <a:cs typeface="华文中宋" panose="02010600040101010101" charset="-122"/>
                <a:sym typeface="+mn-ea"/>
              </a:rPr>
              <a:t>先；</a:t>
            </a:r>
            <a:endParaRPr lang="zh-CN" altLang="en-US" sz="2800">
              <a:effectLst/>
              <a:latin typeface="华文中宋" panose="02010600040101010101" charset="-122"/>
              <a:ea typeface="华文中宋" panose="02010600040101010101" charset="-122"/>
              <a:cs typeface="华文中宋" panose="02010600040101010101" charset="-122"/>
              <a:sym typeface="+mn-ea"/>
            </a:endParaRPr>
          </a:p>
        </p:txBody>
      </p:sp>
      <p:sp>
        <p:nvSpPr>
          <p:cNvPr id="16" name="文本框 15"/>
          <p:cNvSpPr txBox="1"/>
          <p:nvPr/>
        </p:nvSpPr>
        <p:spPr>
          <a:xfrm>
            <a:off x="240665" y="4622800"/>
            <a:ext cx="6096000" cy="565150"/>
          </a:xfrm>
          <a:prstGeom prst="rect">
            <a:avLst/>
          </a:prstGeom>
          <a:noFill/>
        </p:spPr>
        <p:txBody>
          <a:bodyPr wrap="square" rtlCol="0" anchor="t">
            <a:spAutoFit/>
          </a:bodyPr>
          <a:p>
            <a:pPr>
              <a:lnSpc>
                <a:spcPct val="110000"/>
              </a:lnSpc>
            </a:pPr>
            <a:r>
              <a:rPr lang="zh-CN" altLang="en-US" sz="2800">
                <a:latin typeface="华文中宋" panose="02010600040101010101" charset="-122"/>
                <a:ea typeface="华文中宋" panose="02010600040101010101" charset="-122"/>
                <a:sym typeface="+mn-ea"/>
              </a:rPr>
              <a:t>（</a:t>
            </a:r>
            <a:r>
              <a:rPr lang="en-US" altLang="zh-CN" sz="2800">
                <a:latin typeface="华文中宋" panose="02010600040101010101" charset="-122"/>
                <a:ea typeface="华文中宋" panose="02010600040101010101" charset="-122"/>
                <a:sym typeface="+mn-ea"/>
              </a:rPr>
              <a:t>3</a:t>
            </a:r>
            <a:r>
              <a:rPr lang="zh-CN" altLang="en-US" sz="2800">
                <a:latin typeface="华文中宋" panose="02010600040101010101" charset="-122"/>
                <a:ea typeface="华文中宋" panose="02010600040101010101" charset="-122"/>
                <a:sym typeface="+mn-ea"/>
              </a:rPr>
              <a:t>）夏商重刑轻德，西周</a:t>
            </a:r>
            <a:r>
              <a:rPr lang="zh-CN" altLang="en-US" sz="2800">
                <a:solidFill>
                  <a:srgbClr val="C00000"/>
                </a:solidFill>
                <a:latin typeface="华文中宋" panose="02010600040101010101" charset="-122"/>
                <a:ea typeface="华文中宋" panose="02010600040101010101" charset="-122"/>
                <a:sym typeface="+mn-ea"/>
              </a:rPr>
              <a:t>明德慎刑</a:t>
            </a:r>
            <a:r>
              <a:rPr lang="zh-CN" altLang="en-US" sz="2800">
                <a:latin typeface="华文中宋" panose="02010600040101010101" charset="-122"/>
                <a:ea typeface="华文中宋" panose="02010600040101010101" charset="-122"/>
                <a:sym typeface="+mn-ea"/>
              </a:rPr>
              <a:t>；</a:t>
            </a:r>
            <a:endParaRPr lang="zh-CN" altLang="en-US" sz="2800">
              <a:latin typeface="华文中宋" panose="02010600040101010101" charset="-122"/>
              <a:ea typeface="华文中宋" panose="02010600040101010101" charset="-122"/>
              <a:sym typeface="+mn-ea"/>
            </a:endParaRPr>
          </a:p>
        </p:txBody>
      </p:sp>
      <p:sp>
        <p:nvSpPr>
          <p:cNvPr id="19" name="文本框 18"/>
          <p:cNvSpPr txBox="1"/>
          <p:nvPr/>
        </p:nvSpPr>
        <p:spPr>
          <a:xfrm>
            <a:off x="240665" y="5163820"/>
            <a:ext cx="6096000" cy="521970"/>
          </a:xfrm>
          <a:prstGeom prst="rect">
            <a:avLst/>
          </a:prstGeom>
          <a:noFill/>
        </p:spPr>
        <p:txBody>
          <a:bodyPr wrap="square" rtlCol="0" anchor="t">
            <a:spAutoFit/>
          </a:bodyPr>
          <a:p>
            <a:pPr>
              <a:spcBef>
                <a:spcPts val="800"/>
              </a:spcBef>
              <a:defRPr/>
            </a:pPr>
            <a:r>
              <a:rPr lang="zh-CN" altLang="en-US" sz="2800" dirty="0">
                <a:latin typeface="华文中宋" panose="02010600040101010101" charset="-122"/>
                <a:ea typeface="华文中宋" panose="02010600040101010101" charset="-122"/>
                <a:cs typeface="华文中宋" panose="02010600040101010101" charset="-122"/>
                <a:sym typeface="+mn-ea"/>
              </a:rPr>
              <a:t>（</a:t>
            </a:r>
            <a:r>
              <a:rPr lang="en-US" altLang="zh-CN" sz="2800" dirty="0">
                <a:latin typeface="华文中宋" panose="02010600040101010101" charset="-122"/>
                <a:ea typeface="华文中宋" panose="02010600040101010101" charset="-122"/>
                <a:cs typeface="华文中宋" panose="02010600040101010101" charset="-122"/>
                <a:sym typeface="+mn-ea"/>
              </a:rPr>
              <a:t>4</a:t>
            </a:r>
            <a:r>
              <a:rPr lang="zh-CN" altLang="en-US" sz="2800" dirty="0">
                <a:latin typeface="华文中宋" panose="02010600040101010101" charset="-122"/>
                <a:ea typeface="华文中宋" panose="02010600040101010101" charset="-122"/>
                <a:cs typeface="华文中宋" panose="02010600040101010101" charset="-122"/>
                <a:sym typeface="+mn-ea"/>
              </a:rPr>
              <a:t>）规范秩序的</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礼乐文化</a:t>
            </a:r>
            <a:r>
              <a:rPr lang="zh-CN" altLang="en-US" sz="2800" dirty="0">
                <a:latin typeface="华文中宋" panose="02010600040101010101" charset="-122"/>
                <a:ea typeface="华文中宋" panose="02010600040101010101" charset="-122"/>
                <a:cs typeface="华文中宋" panose="02010600040101010101" charset="-122"/>
                <a:sym typeface="+mn-ea"/>
              </a:rPr>
              <a:t>；</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sp>
        <p:nvSpPr>
          <p:cNvPr id="20" name="文本框 19"/>
          <p:cNvSpPr txBox="1"/>
          <p:nvPr/>
        </p:nvSpPr>
        <p:spPr>
          <a:xfrm>
            <a:off x="240665" y="5710555"/>
            <a:ext cx="6096000" cy="521970"/>
          </a:xfrm>
          <a:prstGeom prst="rect">
            <a:avLst/>
          </a:prstGeom>
          <a:noFill/>
        </p:spPr>
        <p:txBody>
          <a:bodyPr wrap="square" rtlCol="0" anchor="t">
            <a:spAutoFit/>
          </a:bodyPr>
          <a:p>
            <a:r>
              <a:rPr lang="zh-CN" altLang="en-US" sz="2800" dirty="0">
                <a:latin typeface="华文中宋" panose="02010600040101010101" charset="-122"/>
                <a:ea typeface="华文中宋" panose="02010600040101010101" charset="-122"/>
                <a:cs typeface="华文中宋" panose="02010600040101010101" charset="-122"/>
                <a:sym typeface="+mn-ea"/>
              </a:rPr>
              <a:t>（</a:t>
            </a:r>
            <a:r>
              <a:rPr lang="en-US" altLang="zh-CN" sz="2800" dirty="0">
                <a:latin typeface="华文中宋" panose="02010600040101010101" charset="-122"/>
                <a:ea typeface="华文中宋" panose="02010600040101010101" charset="-122"/>
                <a:cs typeface="华文中宋" panose="02010600040101010101" charset="-122"/>
                <a:sym typeface="+mn-ea"/>
              </a:rPr>
              <a:t>5</a:t>
            </a:r>
            <a:r>
              <a:rPr lang="zh-CN" altLang="en-US" sz="2800" dirty="0">
                <a:latin typeface="华文中宋" panose="02010600040101010101" charset="-122"/>
                <a:ea typeface="华文中宋" panose="02010600040101010101" charset="-122"/>
                <a:cs typeface="华文中宋" panose="02010600040101010101" charset="-122"/>
                <a:sym typeface="+mn-ea"/>
              </a:rPr>
              <a:t>）逐渐形成统一的心理文化认同。</a:t>
            </a:r>
            <a:endParaRPr lang="zh-CN" altLang="en-US" sz="2800" dirty="0">
              <a:latin typeface="华文中宋" panose="02010600040101010101" charset="-122"/>
              <a:ea typeface="华文中宋" panose="02010600040101010101" charset="-122"/>
              <a:cs typeface="华文中宋" panose="02010600040101010101" charset="-122"/>
              <a:sym typeface="+mn-ea"/>
            </a:endParaRPr>
          </a:p>
        </p:txBody>
      </p:sp>
      <p:sp>
        <p:nvSpPr>
          <p:cNvPr id="21" name="文本框 20"/>
          <p:cNvSpPr txBox="1"/>
          <p:nvPr/>
        </p:nvSpPr>
        <p:spPr>
          <a:xfrm>
            <a:off x="5827395" y="5710555"/>
            <a:ext cx="4243070" cy="521970"/>
          </a:xfrm>
          <a:prstGeom prst="rect">
            <a:avLst/>
          </a:prstGeom>
          <a:noFill/>
        </p:spPr>
        <p:txBody>
          <a:bodyPr wrap="square" rtlCol="0" anchor="t">
            <a:spAutoFit/>
          </a:bodyPr>
          <a:p>
            <a:pPr algn="l">
              <a:spcBef>
                <a:spcPts val="800"/>
              </a:spcBef>
              <a:defRPr/>
            </a:pPr>
            <a:r>
              <a:rPr lang="zh-CN" altLang="en-US" sz="2800" dirty="0">
                <a:solidFill>
                  <a:srgbClr val="C00000"/>
                </a:solidFill>
                <a:latin typeface="华文中宋" panose="02010600040101010101" charset="-122"/>
                <a:ea typeface="华文中宋" panose="02010600040101010101" charset="-122"/>
                <a:sym typeface="+mn-ea"/>
              </a:rPr>
              <a:t>（华夏文化，炎黄子孙）</a:t>
            </a:r>
            <a:endParaRPr lang="zh-CN" altLang="en-US" sz="2800" dirty="0">
              <a:solidFill>
                <a:srgbClr val="C00000"/>
              </a:solidFill>
              <a:latin typeface="华文中宋" panose="02010600040101010101" charset="-122"/>
              <a:ea typeface="华文中宋" panose="02010600040101010101"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6" grpId="0"/>
      <p:bldP spid="6" grpId="1"/>
      <p:bldP spid="10" grpId="0"/>
      <p:bldP spid="10" grpId="1"/>
      <p:bldP spid="8" grpId="0"/>
      <p:bldP spid="8" grpId="1"/>
      <p:bldP spid="12" grpId="0"/>
      <p:bldP spid="12" grpId="1"/>
      <p:bldP spid="13" grpId="0" animBg="1"/>
      <p:bldP spid="13" grpId="1" animBg="1"/>
      <p:bldP spid="14" grpId="0"/>
      <p:bldP spid="14" grpId="1"/>
      <p:bldP spid="16" grpId="0"/>
      <p:bldP spid="16" grpId="1"/>
      <p:bldP spid="19" grpId="0"/>
      <p:bldP spid="19" grpId="1"/>
      <p:bldP spid="20" grpId="0"/>
      <p:bldP spid="20" grpId="1"/>
      <p:bldP spid="21" grpId="0"/>
      <p:bldP spid="2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10256520" y="339090"/>
            <a:ext cx="1700530"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高考链接</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102" name="文本框 101"/>
          <p:cNvSpPr txBox="1"/>
          <p:nvPr>
            <p:custDataLst>
              <p:tags r:id="rId3"/>
            </p:custDataLst>
          </p:nvPr>
        </p:nvSpPr>
        <p:spPr>
          <a:xfrm>
            <a:off x="379095" y="861060"/>
            <a:ext cx="11410315" cy="2968625"/>
          </a:xfrm>
          <a:prstGeom prst="rect">
            <a:avLst/>
          </a:prstGeom>
          <a:noFill/>
          <a:ln w="9525">
            <a:noFill/>
          </a:ln>
        </p:spPr>
        <p:txBody>
          <a:bodyPr wrap="square">
            <a:spAutoFit/>
          </a:bodyPr>
          <a:p>
            <a:pPr indent="0" fontAlgn="auto">
              <a:lnSpc>
                <a:spcPct val="130000"/>
              </a:lnSpc>
            </a:pPr>
            <a:r>
              <a:rPr lang="en-US" altLang="zh-CN" sz="2400">
                <a:solidFill>
                  <a:srgbClr val="C00000"/>
                </a:solidFill>
                <a:latin typeface="黑体" panose="02010609060101010101" charset="-122"/>
                <a:ea typeface="黑体" panose="02010609060101010101" charset="-122"/>
                <a:cs typeface="黑体" panose="02010609060101010101" charset="-122"/>
              </a:rPr>
              <a:t>9</a:t>
            </a:r>
            <a:r>
              <a:rPr lang="zh-CN" altLang="en-US" sz="2400">
                <a:solidFill>
                  <a:srgbClr val="C00000"/>
                </a:solidFill>
                <a:latin typeface="黑体" panose="02010609060101010101" charset="-122"/>
                <a:ea typeface="黑体" panose="02010609060101010101" charset="-122"/>
                <a:cs typeface="黑体" panose="02010609060101010101" charset="-122"/>
              </a:rPr>
              <a:t>、</a:t>
            </a:r>
            <a:r>
              <a:rPr lang="en-US" sz="2400">
                <a:solidFill>
                  <a:srgbClr val="C00000"/>
                </a:solidFill>
                <a:latin typeface="黑体" panose="02010609060101010101" charset="-122"/>
                <a:ea typeface="黑体" panose="02010609060101010101" charset="-122"/>
                <a:cs typeface="黑体" panose="02010609060101010101" charset="-122"/>
              </a:rPr>
              <a:t>(2018·</a:t>
            </a:r>
            <a:r>
              <a:rPr lang="zh-CN" sz="2400">
                <a:solidFill>
                  <a:srgbClr val="C00000"/>
                </a:solidFill>
                <a:latin typeface="黑体" panose="02010609060101010101" charset="-122"/>
                <a:ea typeface="黑体" panose="02010609060101010101" charset="-122"/>
                <a:cs typeface="黑体" panose="02010609060101010101" charset="-122"/>
              </a:rPr>
              <a:t>全国</a:t>
            </a:r>
            <a:r>
              <a:rPr lang="en-US" sz="2400">
                <a:solidFill>
                  <a:srgbClr val="C00000"/>
                </a:solidFill>
                <a:latin typeface="黑体" panose="02010609060101010101" charset="-122"/>
                <a:ea typeface="黑体" panose="02010609060101010101" charset="-122"/>
                <a:cs typeface="黑体" panose="02010609060101010101" charset="-122"/>
              </a:rPr>
              <a:t>Ⅱ)</a:t>
            </a:r>
            <a:r>
              <a:rPr lang="zh-CN" sz="2400">
                <a:latin typeface="黑体" panose="02010609060101010101" charset="-122"/>
                <a:ea typeface="黑体" panose="02010609060101010101" charset="-122"/>
                <a:cs typeface="黑体" panose="02010609060101010101" charset="-122"/>
              </a:rPr>
              <a:t>据《史记》记载</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商汤见野外有人捕猎鸟兽</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张设的罗网四面密实</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认为这样便将鸟兽杀绝了</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乃去其三面</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因此获得诸侯的拥护</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最终推翻夏桀</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创立商朝。这一记载意在说明</a:t>
            </a:r>
            <a:r>
              <a:rPr lang="zh-CN" sz="2400">
                <a:latin typeface="黑体" panose="02010609060101010101" charset="-122"/>
                <a:ea typeface="黑体" panose="02010609060101010101" charset="-122"/>
                <a:cs typeface="黑体" panose="02010609060101010101" charset="-122"/>
                <a:sym typeface="+mn-ea"/>
              </a:rPr>
              <a:t>（</a:t>
            </a:r>
            <a:r>
              <a:rPr lang="en-US" altLang="zh-CN" sz="2400">
                <a:latin typeface="黑体" panose="02010609060101010101" charset="-122"/>
                <a:ea typeface="黑体" panose="02010609060101010101" charset="-122"/>
                <a:cs typeface="黑体" panose="02010609060101010101" charset="-122"/>
                <a:sym typeface="+mn-ea"/>
              </a:rPr>
              <a:t>    </a:t>
            </a:r>
            <a:r>
              <a:rPr lang="zh-CN" sz="2400">
                <a:latin typeface="黑体" panose="02010609060101010101" charset="-122"/>
                <a:ea typeface="黑体" panose="02010609060101010101" charset="-122"/>
                <a:cs typeface="黑体" panose="02010609060101010101" charset="-122"/>
                <a:sym typeface="+mn-ea"/>
              </a:rPr>
              <a:t>）</a:t>
            </a:r>
            <a:r>
              <a:rPr lang="en-US" sz="2400">
                <a:latin typeface="黑体" panose="02010609060101010101" charset="-122"/>
                <a:ea typeface="黑体" panose="02010609060101010101" charset="-122"/>
                <a:cs typeface="黑体" panose="02010609060101010101" charset="-122"/>
              </a:rPr>
              <a:t>	</a:t>
            </a:r>
            <a:endParaRPr lang="en-US" sz="2400">
              <a:latin typeface="黑体" panose="02010609060101010101" charset="-122"/>
              <a:ea typeface="黑体" panose="02010609060101010101" charset="-122"/>
              <a:cs typeface="黑体" panose="02010609060101010101" charset="-122"/>
            </a:endParaRPr>
          </a:p>
          <a:p>
            <a:pPr indent="0" fontAlgn="auto">
              <a:lnSpc>
                <a:spcPct val="130000"/>
              </a:lnSpc>
            </a:pPr>
            <a:r>
              <a:rPr lang="en-US" sz="2400">
                <a:latin typeface="黑体" panose="02010609060101010101" charset="-122"/>
                <a:ea typeface="黑体" panose="02010609060101010101" charset="-122"/>
                <a:cs typeface="黑体" panose="02010609060101010101" charset="-122"/>
              </a:rPr>
              <a:t>A.</a:t>
            </a:r>
            <a:r>
              <a:rPr lang="zh-CN" sz="2400">
                <a:latin typeface="黑体" panose="02010609060101010101" charset="-122"/>
                <a:ea typeface="黑体" panose="02010609060101010101" charset="-122"/>
                <a:cs typeface="黑体" panose="02010609060101010101" charset="-122"/>
              </a:rPr>
              <a:t>商汤成功缘于他的仁德之心</a:t>
            </a:r>
            <a:r>
              <a:rPr lang="en-US" sz="2400">
                <a:latin typeface="黑体" panose="02010609060101010101" charset="-122"/>
                <a:ea typeface="黑体" panose="02010609060101010101" charset="-122"/>
                <a:cs typeface="黑体" panose="02010609060101010101" charset="-122"/>
              </a:rPr>
              <a:t>	 B.</a:t>
            </a:r>
            <a:r>
              <a:rPr lang="zh-CN" sz="2400">
                <a:latin typeface="黑体" panose="02010609060101010101" charset="-122"/>
                <a:ea typeface="黑体" panose="02010609060101010101" charset="-122"/>
                <a:cs typeface="黑体" panose="02010609060101010101" charset="-122"/>
              </a:rPr>
              <a:t>捕猎是夏商时主要经济活动</a:t>
            </a:r>
            <a:endParaRPr lang="zh-CN" sz="2400">
              <a:latin typeface="黑体" panose="02010609060101010101" charset="-122"/>
              <a:ea typeface="黑体" panose="02010609060101010101" charset="-122"/>
              <a:cs typeface="黑体" panose="02010609060101010101" charset="-122"/>
            </a:endParaRPr>
          </a:p>
          <a:p>
            <a:pPr indent="0" fontAlgn="auto">
              <a:lnSpc>
                <a:spcPct val="130000"/>
              </a:lnSpc>
            </a:pPr>
            <a:r>
              <a:rPr lang="en-US" sz="2400">
                <a:latin typeface="黑体" panose="02010609060101010101" charset="-122"/>
                <a:ea typeface="黑体" panose="02010609060101010101" charset="-122"/>
                <a:cs typeface="黑体" panose="02010609060101010101" charset="-122"/>
              </a:rPr>
              <a:t>C.</a:t>
            </a:r>
            <a:r>
              <a:rPr lang="zh-CN" sz="2400">
                <a:latin typeface="黑体" panose="02010609060101010101" charset="-122"/>
                <a:ea typeface="黑体" panose="02010609060101010101" charset="-122"/>
                <a:cs typeface="黑体" panose="02010609060101010101" charset="-122"/>
              </a:rPr>
              <a:t>商朝已经注重生态环境保护</a:t>
            </a:r>
            <a:r>
              <a:rPr lang="en-US" sz="2400">
                <a:latin typeface="黑体" panose="02010609060101010101" charset="-122"/>
                <a:ea typeface="黑体" panose="02010609060101010101" charset="-122"/>
                <a:cs typeface="黑体" panose="02010609060101010101" charset="-122"/>
              </a:rPr>
              <a:t>	 D.</a:t>
            </a:r>
            <a:r>
              <a:rPr lang="zh-CN" sz="2400">
                <a:latin typeface="黑体" panose="02010609060101010101" charset="-122"/>
                <a:ea typeface="黑体" panose="02010609060101010101" charset="-122"/>
                <a:cs typeface="黑体" panose="02010609060101010101" charset="-122"/>
              </a:rPr>
              <a:t>资源争夺是夏商更替的主因
</a:t>
            </a:r>
            <a:endParaRPr lang="zh-CN" altLang="en-US" sz="2400">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10256520" y="2173605"/>
            <a:ext cx="955040" cy="1568450"/>
          </a:xfrm>
          <a:prstGeom prst="rect">
            <a:avLst/>
          </a:prstGeom>
          <a:noFill/>
        </p:spPr>
        <p:txBody>
          <a:bodyPr wrap="square" rtlCol="0">
            <a:spAutoFit/>
          </a:bodyPr>
          <a:p>
            <a:r>
              <a:rPr lang="en-US" altLang="zh-CN" sz="9600" b="1">
                <a:solidFill>
                  <a:srgbClr val="C00000"/>
                </a:solidFill>
              </a:rPr>
              <a:t>A</a:t>
            </a:r>
            <a:endParaRPr lang="en-US" altLang="zh-CN" sz="9600" b="1">
              <a:solidFill>
                <a:srgbClr val="C00000"/>
              </a:solidFill>
            </a:endParaRPr>
          </a:p>
        </p:txBody>
      </p:sp>
      <p:sp>
        <p:nvSpPr>
          <p:cNvPr id="2" name="文本框 1"/>
          <p:cNvSpPr txBox="1"/>
          <p:nvPr>
            <p:custDataLst>
              <p:tags r:id="rId4"/>
            </p:custDataLst>
          </p:nvPr>
        </p:nvSpPr>
        <p:spPr>
          <a:xfrm>
            <a:off x="379095" y="3513455"/>
            <a:ext cx="11577955" cy="829945"/>
          </a:xfrm>
          <a:prstGeom prst="rect">
            <a:avLst/>
          </a:prstGeom>
          <a:noFill/>
          <a:ln w="9525">
            <a:noFill/>
          </a:ln>
        </p:spPr>
        <p:txBody>
          <a:bodyPr wrap="square">
            <a:spAutoFit/>
          </a:bodyPr>
          <a:p>
            <a:pPr indent="0"/>
            <a:r>
              <a:rPr lang="en-US" altLang="zh-CN" sz="2400">
                <a:solidFill>
                  <a:srgbClr val="C00000"/>
                </a:solidFill>
                <a:latin typeface="黑体" panose="02010609060101010101" charset="-122"/>
                <a:ea typeface="黑体" panose="02010609060101010101" charset="-122"/>
                <a:cs typeface="黑体" panose="02010609060101010101" charset="-122"/>
              </a:rPr>
              <a:t>10</a:t>
            </a:r>
            <a:r>
              <a:rPr lang="zh-CN" altLang="en-US" sz="2400">
                <a:solidFill>
                  <a:srgbClr val="C00000"/>
                </a:solidFill>
                <a:latin typeface="黑体" panose="02010609060101010101" charset="-122"/>
                <a:ea typeface="黑体" panose="02010609060101010101" charset="-122"/>
                <a:cs typeface="黑体" panose="02010609060101010101" charset="-122"/>
              </a:rPr>
              <a:t>、</a:t>
            </a:r>
            <a:r>
              <a:rPr lang="en-US" sz="2400">
                <a:solidFill>
                  <a:srgbClr val="C00000"/>
                </a:solidFill>
                <a:latin typeface="黑体" panose="02010609060101010101" charset="-122"/>
                <a:ea typeface="黑体" panose="02010609060101010101" charset="-122"/>
                <a:cs typeface="黑体" panose="02010609060101010101" charset="-122"/>
              </a:rPr>
              <a:t>(2021·</a:t>
            </a:r>
            <a:r>
              <a:rPr lang="zh-CN" sz="2400">
                <a:solidFill>
                  <a:srgbClr val="C00000"/>
                </a:solidFill>
                <a:latin typeface="黑体" panose="02010609060101010101" charset="-122"/>
                <a:ea typeface="黑体" panose="02010609060101010101" charset="-122"/>
                <a:cs typeface="黑体" panose="02010609060101010101" charset="-122"/>
              </a:rPr>
              <a:t>湖南高考</a:t>
            </a:r>
            <a:r>
              <a:rPr lang="en-US" sz="2400">
                <a:solidFill>
                  <a:srgbClr val="C00000"/>
                </a:solidFill>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有学者对《诗经》风、雅、颂的时代与内容进行考察</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其发现如下表所示</a:t>
            </a:r>
            <a:r>
              <a:rPr lang="en-US" sz="2400">
                <a:latin typeface="黑体" panose="02010609060101010101" charset="-122"/>
                <a:ea typeface="黑体" panose="02010609060101010101" charset="-122"/>
                <a:cs typeface="黑体" panose="02010609060101010101" charset="-122"/>
              </a:rPr>
              <a:t>:</a:t>
            </a:r>
            <a:endParaRPr lang="en-US" altLang="en-US" sz="2400">
              <a:latin typeface="黑体" panose="02010609060101010101" charset="-122"/>
              <a:ea typeface="黑体" panose="02010609060101010101" charset="-122"/>
              <a:cs typeface="黑体" panose="02010609060101010101" charset="-122"/>
            </a:endParaRPr>
          </a:p>
        </p:txBody>
      </p:sp>
      <p:graphicFrame>
        <p:nvGraphicFramePr>
          <p:cNvPr id="4" name="表格 3"/>
          <p:cNvGraphicFramePr>
            <a:graphicFrameLocks noGrp="1"/>
          </p:cNvGraphicFramePr>
          <p:nvPr>
            <p:custDataLst>
              <p:tags r:id="rId5"/>
            </p:custDataLst>
          </p:nvPr>
        </p:nvGraphicFramePr>
        <p:xfrm>
          <a:off x="470535" y="4485005"/>
          <a:ext cx="6465570" cy="1532255"/>
        </p:xfrm>
        <a:graphic>
          <a:graphicData uri="http://schemas.openxmlformats.org/drawingml/2006/table">
            <a:tbl>
              <a:tblPr/>
              <a:tblGrid>
                <a:gridCol w="1144270"/>
                <a:gridCol w="2675255"/>
                <a:gridCol w="2646045"/>
              </a:tblGrid>
              <a:tr h="313055">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诗篇</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多数诗篇的形成时代</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楷体" panose="02010609060101010101" charset="-122"/>
                        </a:rPr>
                        <a:t>整体上对“天”的态度</a:t>
                      </a:r>
                      <a:endParaRPr lang="en-US" altLang="en-US" sz="2000" b="1">
                        <a:latin typeface="楷体" panose="02010609060101010101" charset="-122"/>
                        <a:ea typeface="楷体" panose="02010609060101010101" charset="-122"/>
                        <a:cs typeface="楷体" panose="02010609060101010101" charset="-122"/>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《周颂》</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西周初年</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颂天</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《大雅》</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西周中期至西周晚期</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疑天</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《小雅》</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西周晚期至东周初年</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骂天</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4800">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《国风》</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西周末年至春秋中叶</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wrap="square"/>
                    <a:p>
                      <a:pPr indent="0" algn="ctr">
                        <a:buNone/>
                      </a:pPr>
                      <a:r>
                        <a:rPr lang="en-US" sz="2000" b="1">
                          <a:latin typeface="楷体" panose="02010609060101010101" charset="-122"/>
                          <a:ea typeface="楷体" panose="02010609060101010101" charset="-122"/>
                          <a:cs typeface="Times New Roman" panose="02020603050405020304" pitchFamily="18" charset="0"/>
                        </a:rPr>
                        <a:t>不理天</a:t>
                      </a:r>
                      <a:endParaRPr lang="en-US" altLang="en-US" sz="2000" b="1">
                        <a:latin typeface="楷体" panose="02010609060101010101" charset="-122"/>
                        <a:ea typeface="楷体" panose="02010609060101010101" charset="-122"/>
                        <a:cs typeface="Times New Roman" panose="02020603050405020304" pitchFamily="18" charset="0"/>
                      </a:endParaRPr>
                    </a:p>
                  </a:txBody>
                  <a:tcPr marL="0" marR="0" marT="0" marB="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6" name="文本框 5"/>
          <p:cNvSpPr txBox="1"/>
          <p:nvPr>
            <p:custDataLst>
              <p:tags r:id="rId6"/>
            </p:custDataLst>
          </p:nvPr>
        </p:nvSpPr>
        <p:spPr>
          <a:xfrm>
            <a:off x="7131685" y="4343400"/>
            <a:ext cx="4474210" cy="2120900"/>
          </a:xfrm>
          <a:prstGeom prst="rect">
            <a:avLst/>
          </a:prstGeom>
          <a:noFill/>
          <a:ln w="9525">
            <a:noFill/>
          </a:ln>
        </p:spPr>
        <p:txBody>
          <a:bodyPr wrap="square">
            <a:spAutoFit/>
          </a:bodyPr>
          <a:p>
            <a:pPr indent="0" algn="l">
              <a:lnSpc>
                <a:spcPct val="110000"/>
              </a:lnSpc>
            </a:pPr>
            <a:r>
              <a:rPr lang="zh-CN" sz="2400">
                <a:latin typeface="黑体" panose="02010609060101010101" charset="-122"/>
                <a:ea typeface="黑体" panose="02010609060101010101" charset="-122"/>
                <a:cs typeface="黑体" panose="02010609060101010101" charset="-122"/>
              </a:rPr>
              <a:t>据此可知</a:t>
            </a:r>
            <a:r>
              <a:rPr lang="en-US" sz="2400">
                <a:latin typeface="黑体" panose="02010609060101010101" charset="-122"/>
                <a:ea typeface="黑体" panose="02010609060101010101" charset="-122"/>
                <a:cs typeface="黑体" panose="02010609060101010101" charset="-122"/>
              </a:rPr>
              <a:t>,</a:t>
            </a:r>
            <a:r>
              <a:rPr lang="zh-CN" sz="2400">
                <a:latin typeface="黑体" panose="02010609060101010101" charset="-122"/>
                <a:ea typeface="黑体" panose="02010609060101010101" charset="-122"/>
                <a:cs typeface="黑体" panose="02010609060101010101" charset="-122"/>
              </a:rPr>
              <a:t>西周初年至春秋中叶</a:t>
            </a:r>
            <a:endParaRPr lang="en-US" sz="2400">
              <a:latin typeface="黑体" panose="02010609060101010101" charset="-122"/>
              <a:ea typeface="黑体" panose="02010609060101010101" charset="-122"/>
              <a:cs typeface="黑体" panose="02010609060101010101" charset="-122"/>
            </a:endParaRPr>
          </a:p>
          <a:p>
            <a:pPr indent="0" algn="l">
              <a:lnSpc>
                <a:spcPct val="110000"/>
              </a:lnSpc>
            </a:pPr>
            <a:r>
              <a:rPr lang="en-US" sz="2400">
                <a:latin typeface="黑体" panose="02010609060101010101" charset="-122"/>
                <a:ea typeface="黑体" panose="02010609060101010101" charset="-122"/>
                <a:cs typeface="黑体" panose="02010609060101010101" charset="-122"/>
              </a:rPr>
              <a:t>A.</a:t>
            </a:r>
            <a:r>
              <a:rPr lang="zh-CN" sz="2400">
                <a:latin typeface="黑体" panose="02010609060101010101" charset="-122"/>
                <a:ea typeface="黑体" panose="02010609060101010101" charset="-122"/>
                <a:cs typeface="黑体" panose="02010609060101010101" charset="-122"/>
              </a:rPr>
              <a:t>天子权威不断强化</a:t>
            </a:r>
            <a:r>
              <a:rPr lang="en-US" altLang="zh-CN" sz="2400">
                <a:latin typeface="黑体" panose="02010609060101010101" charset="-122"/>
                <a:ea typeface="黑体" panose="02010609060101010101" charset="-122"/>
                <a:cs typeface="黑体" panose="02010609060101010101" charset="-122"/>
              </a:rPr>
              <a:t> </a:t>
            </a:r>
            <a:endParaRPr lang="en-US" altLang="zh-CN" sz="2400">
              <a:latin typeface="黑体" panose="02010609060101010101" charset="-122"/>
              <a:ea typeface="黑体" panose="02010609060101010101" charset="-122"/>
              <a:cs typeface="黑体" panose="02010609060101010101" charset="-122"/>
            </a:endParaRPr>
          </a:p>
          <a:p>
            <a:pPr indent="0" algn="l">
              <a:lnSpc>
                <a:spcPct val="110000"/>
              </a:lnSpc>
            </a:pPr>
            <a:r>
              <a:rPr lang="en-US" sz="2400">
                <a:latin typeface="黑体" panose="02010609060101010101" charset="-122"/>
                <a:ea typeface="黑体" panose="02010609060101010101" charset="-122"/>
                <a:cs typeface="黑体" panose="02010609060101010101" charset="-122"/>
              </a:rPr>
              <a:t>B.</a:t>
            </a:r>
            <a:r>
              <a:rPr lang="zh-CN" sz="2400">
                <a:latin typeface="黑体" panose="02010609060101010101" charset="-122"/>
                <a:ea typeface="黑体" panose="02010609060101010101" charset="-122"/>
                <a:cs typeface="黑体" panose="02010609060101010101" charset="-122"/>
              </a:rPr>
              <a:t>天道观持续衰落</a:t>
            </a:r>
            <a:r>
              <a:rPr lang="en-US" altLang="zh-CN" sz="2400">
                <a:latin typeface="黑体" panose="02010609060101010101" charset="-122"/>
                <a:ea typeface="黑体" panose="02010609060101010101" charset="-122"/>
                <a:cs typeface="黑体" panose="02010609060101010101" charset="-122"/>
              </a:rPr>
              <a:t>  </a:t>
            </a:r>
            <a:endParaRPr lang="en-US" altLang="zh-CN" sz="2400">
              <a:latin typeface="黑体" panose="02010609060101010101" charset="-122"/>
              <a:ea typeface="黑体" panose="02010609060101010101" charset="-122"/>
              <a:cs typeface="黑体" panose="02010609060101010101" charset="-122"/>
            </a:endParaRPr>
          </a:p>
          <a:p>
            <a:pPr indent="0" algn="l">
              <a:lnSpc>
                <a:spcPct val="110000"/>
              </a:lnSpc>
            </a:pPr>
            <a:r>
              <a:rPr lang="en-US" sz="2400">
                <a:latin typeface="黑体" panose="02010609060101010101" charset="-122"/>
                <a:ea typeface="黑体" panose="02010609060101010101" charset="-122"/>
                <a:cs typeface="黑体" panose="02010609060101010101" charset="-122"/>
              </a:rPr>
              <a:t>C.</a:t>
            </a:r>
            <a:r>
              <a:rPr lang="zh-CN" sz="2400">
                <a:latin typeface="黑体" panose="02010609060101010101" charset="-122"/>
                <a:ea typeface="黑体" panose="02010609060101010101" charset="-122"/>
                <a:cs typeface="黑体" panose="02010609060101010101" charset="-122"/>
              </a:rPr>
              <a:t>人文意识逐渐增强</a:t>
            </a:r>
            <a:r>
              <a:rPr lang="en-US" altLang="zh-CN" sz="2400">
                <a:latin typeface="黑体" panose="02010609060101010101" charset="-122"/>
                <a:ea typeface="黑体" panose="02010609060101010101" charset="-122"/>
                <a:cs typeface="黑体" panose="02010609060101010101" charset="-122"/>
              </a:rPr>
              <a:t>  </a:t>
            </a:r>
            <a:endParaRPr lang="en-US" altLang="zh-CN" sz="2400">
              <a:latin typeface="黑体" panose="02010609060101010101" charset="-122"/>
              <a:ea typeface="黑体" panose="02010609060101010101" charset="-122"/>
              <a:cs typeface="黑体" panose="02010609060101010101" charset="-122"/>
            </a:endParaRPr>
          </a:p>
          <a:p>
            <a:pPr indent="0" algn="l">
              <a:lnSpc>
                <a:spcPct val="110000"/>
              </a:lnSpc>
            </a:pPr>
            <a:r>
              <a:rPr lang="en-US" sz="2400">
                <a:latin typeface="黑体" panose="02010609060101010101" charset="-122"/>
                <a:ea typeface="黑体" panose="02010609060101010101" charset="-122"/>
                <a:cs typeface="黑体" panose="02010609060101010101" charset="-122"/>
              </a:rPr>
              <a:t>D.</a:t>
            </a:r>
            <a:r>
              <a:rPr lang="zh-CN" sz="2400">
                <a:latin typeface="黑体" panose="02010609060101010101" charset="-122"/>
                <a:ea typeface="黑体" panose="02010609060101010101" charset="-122"/>
                <a:cs typeface="黑体" panose="02010609060101010101" charset="-122"/>
              </a:rPr>
              <a:t>人性论走向成熟</a:t>
            </a:r>
            <a:endParaRPr lang="zh-CN" altLang="en-US" sz="2400">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10504805" y="4895850"/>
            <a:ext cx="955040" cy="1568450"/>
          </a:xfrm>
          <a:prstGeom prst="rect">
            <a:avLst/>
          </a:prstGeom>
          <a:noFill/>
        </p:spPr>
        <p:txBody>
          <a:bodyPr wrap="square" rtlCol="0">
            <a:spAutoFit/>
          </a:bodyPr>
          <a:p>
            <a:r>
              <a:rPr lang="en-US" altLang="zh-CN" sz="9600" b="1">
                <a:solidFill>
                  <a:srgbClr val="C00000"/>
                </a:solidFill>
              </a:rPr>
              <a:t>C</a:t>
            </a:r>
            <a:endParaRPr lang="en-US" altLang="zh-CN" sz="9600" b="1">
              <a:solidFill>
                <a:srgbClr val="C00000"/>
              </a:solidFill>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7" grpId="0"/>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15" name="矩形 14"/>
          <p:cNvSpPr/>
          <p:nvPr>
            <p:custDataLst>
              <p:tags r:id="rId2"/>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379095" y="819785"/>
            <a:ext cx="11176000" cy="3322320"/>
          </a:xfrm>
          <a:prstGeom prst="rect">
            <a:avLst/>
          </a:prstGeom>
          <a:noFill/>
        </p:spPr>
        <p:txBody>
          <a:bodyPr wrap="square" rtlCol="0" anchor="t">
            <a:spAutoFit/>
          </a:bodyPr>
          <a:p>
            <a:pPr>
              <a:lnSpc>
                <a:spcPct val="145000"/>
              </a:lnSpc>
            </a:pPr>
            <a:r>
              <a:rPr lang="en-US" altLang="zh-CN" sz="2400" kern="100" dirty="0">
                <a:solidFill>
                  <a:srgbClr val="C00000"/>
                </a:solidFill>
                <a:latin typeface="黑体" panose="02010609060101010101" charset="-122"/>
                <a:ea typeface="黑体" panose="02010609060101010101" charset="-122"/>
                <a:cs typeface="黑体" panose="02010609060101010101" charset="-122"/>
                <a:sym typeface="+mn-ea"/>
              </a:rPr>
              <a:t>11</a:t>
            </a:r>
            <a:r>
              <a:rPr lang="zh-CN" altLang="en-US" sz="2400" kern="100" dirty="0">
                <a:solidFill>
                  <a:srgbClr val="C00000"/>
                </a:solidFill>
                <a:latin typeface="黑体" panose="02010609060101010101" charset="-122"/>
                <a:ea typeface="黑体" panose="02010609060101010101" charset="-122"/>
                <a:cs typeface="黑体" panose="02010609060101010101" charset="-122"/>
                <a:sym typeface="+mn-ea"/>
              </a:rPr>
              <a:t>、（</a:t>
            </a:r>
            <a:r>
              <a:rPr lang="en-US" altLang="zh-CN" sz="2400" kern="100" dirty="0">
                <a:solidFill>
                  <a:srgbClr val="C00000"/>
                </a:solidFill>
                <a:latin typeface="黑体" panose="02010609060101010101" charset="-122"/>
                <a:ea typeface="黑体" panose="02010609060101010101" charset="-122"/>
                <a:cs typeface="黑体" panose="02010609060101010101" charset="-122"/>
                <a:sym typeface="+mn-ea"/>
              </a:rPr>
              <a:t>2022·</a:t>
            </a:r>
            <a:r>
              <a:rPr lang="zh-CN" altLang="en-US" sz="2400" kern="100" dirty="0">
                <a:solidFill>
                  <a:srgbClr val="C00000"/>
                </a:solidFill>
                <a:latin typeface="黑体" panose="02010609060101010101" charset="-122"/>
                <a:ea typeface="黑体" panose="02010609060101010101" charset="-122"/>
                <a:cs typeface="黑体" panose="02010609060101010101" charset="-122"/>
                <a:sym typeface="+mn-ea"/>
              </a:rPr>
              <a:t>全国乙卷高考</a:t>
            </a:r>
            <a:r>
              <a:rPr lang="en-US" altLang="zh-CN" sz="2400" kern="100" dirty="0">
                <a:solidFill>
                  <a:srgbClr val="C00000"/>
                </a:solidFill>
                <a:latin typeface="黑体" panose="02010609060101010101" charset="-122"/>
                <a:ea typeface="黑体" panose="02010609060101010101" charset="-122"/>
                <a:cs typeface="黑体" panose="02010609060101010101" charset="-122"/>
                <a:sym typeface="+mn-ea"/>
              </a:rPr>
              <a:t>·24</a:t>
            </a:r>
            <a:r>
              <a:rPr lang="zh-CN" altLang="en-US" sz="2400" kern="100" dirty="0">
                <a:solidFill>
                  <a:srgbClr val="C00000"/>
                </a:solidFill>
                <a:latin typeface="黑体" panose="02010609060101010101" charset="-122"/>
                <a:ea typeface="黑体" panose="02010609060101010101" charset="-122"/>
                <a:cs typeface="黑体" panose="02010609060101010101" charset="-122"/>
                <a:sym typeface="+mn-ea"/>
              </a:rPr>
              <a:t>）</a:t>
            </a:r>
            <a:r>
              <a:rPr lang="zh-CN" altLang="en-US" sz="2400" dirty="0">
                <a:latin typeface="黑体" panose="02010609060101010101" charset="-122"/>
                <a:ea typeface="黑体" panose="02010609060101010101" charset="-122"/>
                <a:cs typeface="黑体" panose="02010609060101010101" charset="-122"/>
                <a:sym typeface="+mn-ea"/>
              </a:rPr>
              <a:t>据图</a:t>
            </a:r>
            <a:r>
              <a:rPr lang="en-US" altLang="zh-CN" sz="2400" dirty="0">
                <a:latin typeface="黑体" panose="02010609060101010101" charset="-122"/>
                <a:ea typeface="黑体" panose="02010609060101010101" charset="-122"/>
                <a:cs typeface="黑体" panose="02010609060101010101" charset="-122"/>
                <a:sym typeface="+mn-ea"/>
              </a:rPr>
              <a:t>4</a:t>
            </a:r>
            <a:r>
              <a:rPr lang="zh-CN" altLang="en-US" sz="2400" dirty="0">
                <a:latin typeface="黑体" panose="02010609060101010101" charset="-122"/>
                <a:ea typeface="黑体" panose="02010609060101010101" charset="-122"/>
                <a:cs typeface="黑体" panose="02010609060101010101" charset="-122"/>
                <a:sym typeface="+mn-ea"/>
              </a:rPr>
              <a:t>可知，商、西周青铜器铸造的繁荣（    ）</a:t>
            </a:r>
            <a:endParaRPr lang="zh-CN" altLang="en-US" sz="2400" dirty="0">
              <a:latin typeface="黑体" panose="02010609060101010101" charset="-122"/>
              <a:ea typeface="黑体" panose="02010609060101010101" charset="-122"/>
              <a:cs typeface="黑体" panose="02010609060101010101" charset="-122"/>
            </a:endParaRPr>
          </a:p>
          <a:p>
            <a:pPr>
              <a:lnSpc>
                <a:spcPct val="145000"/>
              </a:lnSpc>
            </a:pPr>
            <a:r>
              <a:rPr lang="en-US" altLang="zh-CN" sz="2400" dirty="0">
                <a:latin typeface="黑体" panose="02010609060101010101" charset="-122"/>
                <a:ea typeface="黑体" panose="02010609060101010101" charset="-122"/>
                <a:cs typeface="黑体" panose="02010609060101010101" charset="-122"/>
                <a:sym typeface="+mn-ea"/>
              </a:rPr>
              <a:t>A</a:t>
            </a:r>
            <a:r>
              <a:rPr lang="zh-CN" altLang="en-US" sz="2400" dirty="0">
                <a:latin typeface="黑体" panose="02010609060101010101" charset="-122"/>
                <a:ea typeface="黑体" panose="02010609060101010101" charset="-122"/>
                <a:cs typeface="黑体" panose="02010609060101010101" charset="-122"/>
                <a:sym typeface="+mn-ea"/>
              </a:rPr>
              <a:t>．推动了南北农业经济进步           </a:t>
            </a:r>
            <a:endParaRPr lang="en-US" altLang="zh-CN" sz="2400" dirty="0">
              <a:latin typeface="黑体" panose="02010609060101010101" charset="-122"/>
              <a:ea typeface="黑体" panose="02010609060101010101" charset="-122"/>
              <a:cs typeface="黑体" panose="02010609060101010101" charset="-122"/>
            </a:endParaRPr>
          </a:p>
          <a:p>
            <a:pPr>
              <a:lnSpc>
                <a:spcPct val="145000"/>
              </a:lnSpc>
            </a:pPr>
            <a:r>
              <a:rPr lang="en-US" altLang="zh-CN" sz="2400" dirty="0">
                <a:latin typeface="黑体" panose="02010609060101010101" charset="-122"/>
                <a:ea typeface="黑体" panose="02010609060101010101" charset="-122"/>
                <a:cs typeface="黑体" panose="02010609060101010101" charset="-122"/>
                <a:sym typeface="+mn-ea"/>
              </a:rPr>
              <a:t>B</a:t>
            </a:r>
            <a:r>
              <a:rPr lang="zh-CN" altLang="en-US" sz="2400" dirty="0">
                <a:latin typeface="黑体" panose="02010609060101010101" charset="-122"/>
                <a:ea typeface="黑体" panose="02010609060101010101" charset="-122"/>
                <a:cs typeface="黑体" panose="02010609060101010101" charset="-122"/>
                <a:sym typeface="+mn-ea"/>
              </a:rPr>
              <a:t>．依赖大规模商业活动开展</a:t>
            </a:r>
            <a:endParaRPr lang="zh-CN" altLang="en-US" sz="2400" dirty="0">
              <a:latin typeface="黑体" panose="02010609060101010101" charset="-122"/>
              <a:ea typeface="黑体" panose="02010609060101010101" charset="-122"/>
              <a:cs typeface="黑体" panose="02010609060101010101" charset="-122"/>
            </a:endParaRPr>
          </a:p>
          <a:p>
            <a:pPr>
              <a:lnSpc>
                <a:spcPct val="145000"/>
              </a:lnSpc>
            </a:pPr>
            <a:r>
              <a:rPr lang="en-US" altLang="zh-CN" sz="2400" dirty="0">
                <a:latin typeface="黑体" panose="02010609060101010101" charset="-122"/>
                <a:ea typeface="黑体" panose="02010609060101010101" charset="-122"/>
                <a:cs typeface="黑体" panose="02010609060101010101" charset="-122"/>
                <a:sym typeface="+mn-ea"/>
              </a:rPr>
              <a:t>C</a:t>
            </a:r>
            <a:r>
              <a:rPr lang="zh-CN" altLang="en-US" sz="2400" dirty="0">
                <a:latin typeface="黑体" panose="02010609060101010101" charset="-122"/>
                <a:ea typeface="黑体" panose="02010609060101010101" charset="-122"/>
                <a:cs typeface="黑体" panose="02010609060101010101" charset="-122"/>
                <a:sym typeface="+mn-ea"/>
              </a:rPr>
              <a:t>．反映了南北方联系的加强           </a:t>
            </a:r>
            <a:endParaRPr lang="en-US" altLang="zh-CN" sz="2400" dirty="0">
              <a:latin typeface="黑体" panose="02010609060101010101" charset="-122"/>
              <a:ea typeface="黑体" panose="02010609060101010101" charset="-122"/>
              <a:cs typeface="黑体" panose="02010609060101010101" charset="-122"/>
            </a:endParaRPr>
          </a:p>
          <a:p>
            <a:pPr>
              <a:lnSpc>
                <a:spcPct val="145000"/>
              </a:lnSpc>
            </a:pPr>
            <a:r>
              <a:rPr lang="en-US" altLang="zh-CN" sz="2400" dirty="0">
                <a:latin typeface="黑体" panose="02010609060101010101" charset="-122"/>
                <a:ea typeface="黑体" panose="02010609060101010101" charset="-122"/>
                <a:cs typeface="黑体" panose="02010609060101010101" charset="-122"/>
                <a:sym typeface="+mn-ea"/>
              </a:rPr>
              <a:t>D</a:t>
            </a:r>
            <a:r>
              <a:rPr lang="zh-CN" altLang="en-US" sz="2400" dirty="0">
                <a:latin typeface="黑体" panose="02010609060101010101" charset="-122"/>
                <a:ea typeface="黑体" panose="02010609060101010101" charset="-122"/>
                <a:cs typeface="黑体" panose="02010609060101010101" charset="-122"/>
                <a:sym typeface="+mn-ea"/>
              </a:rPr>
              <a:t>．缘于统治区域扩大到江南</a:t>
            </a:r>
            <a:endParaRPr lang="en-US" altLang="zh-CN" sz="2400" dirty="0">
              <a:latin typeface="黑体" panose="02010609060101010101" charset="-122"/>
              <a:ea typeface="黑体" panose="02010609060101010101" charset="-122"/>
              <a:cs typeface="黑体" panose="02010609060101010101" charset="-122"/>
            </a:endParaRPr>
          </a:p>
          <a:p>
            <a:pPr>
              <a:lnSpc>
                <a:spcPct val="150000"/>
              </a:lnSpc>
            </a:pPr>
            <a:endParaRPr lang="en-US" altLang="zh-CN" sz="2400" dirty="0">
              <a:latin typeface="黑体" panose="02010609060101010101" charset="-122"/>
              <a:ea typeface="黑体" panose="02010609060101010101" charset="-122"/>
              <a:cs typeface="黑体" panose="02010609060101010101" charset="-122"/>
            </a:endParaRPr>
          </a:p>
        </p:txBody>
      </p:sp>
      <p:pic>
        <p:nvPicPr>
          <p:cNvPr id="9" name="图片 8"/>
          <p:cNvPicPr>
            <a:picLocks noChangeAspect="1"/>
          </p:cNvPicPr>
          <p:nvPr/>
        </p:nvPicPr>
        <p:blipFill>
          <a:blip r:embed="rId3"/>
          <a:stretch>
            <a:fillRect/>
          </a:stretch>
        </p:blipFill>
        <p:spPr>
          <a:xfrm>
            <a:off x="6379875" y="1644508"/>
            <a:ext cx="5175160" cy="4233081"/>
          </a:xfrm>
          <a:prstGeom prst="rect">
            <a:avLst/>
          </a:prstGeom>
        </p:spPr>
      </p:pic>
      <p:sp>
        <p:nvSpPr>
          <p:cNvPr id="7" name="文本框 6"/>
          <p:cNvSpPr txBox="1"/>
          <p:nvPr/>
        </p:nvSpPr>
        <p:spPr>
          <a:xfrm>
            <a:off x="2999105" y="4309110"/>
            <a:ext cx="955040" cy="1568450"/>
          </a:xfrm>
          <a:prstGeom prst="rect">
            <a:avLst/>
          </a:prstGeom>
          <a:noFill/>
        </p:spPr>
        <p:txBody>
          <a:bodyPr wrap="square" rtlCol="0">
            <a:spAutoFit/>
          </a:bodyPr>
          <a:p>
            <a:r>
              <a:rPr lang="en-US" altLang="zh-CN" sz="9600" b="1">
                <a:solidFill>
                  <a:srgbClr val="C00000"/>
                </a:solidFill>
              </a:rPr>
              <a:t>C</a:t>
            </a:r>
            <a:endParaRPr lang="en-US" altLang="zh-CN" sz="9600" b="1">
              <a:solidFill>
                <a:srgbClr val="C00000"/>
              </a:solidFill>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圆角矩形 2"/>
          <p:cNvSpPr/>
          <p:nvPr>
            <p:custDataLst>
              <p:tags r:id="rId2"/>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三、商与西周</a:t>
            </a:r>
            <a:r>
              <a:rPr lang="en-US" altLang="zh-CN" sz="2800" b="1">
                <a:solidFill>
                  <a:schemeClr val="bg1"/>
                </a:solidFill>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latin typeface="华文中宋" panose="02010600040101010101" charset="-122"/>
                <a:ea typeface="华文中宋" panose="02010600040101010101" charset="-122"/>
                <a:cs typeface="华文中宋" panose="02010600040101010101" charset="-122"/>
                <a:sym typeface="+mn-ea"/>
              </a:rPr>
              <a:t>早期国家的发展</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custDataLst>
              <p:tags r:id="rId3"/>
            </p:custDataLst>
          </p:nvPr>
        </p:nvSpPr>
        <p:spPr>
          <a:xfrm>
            <a:off x="379095" y="977900"/>
            <a:ext cx="7270750" cy="521970"/>
          </a:xfrm>
          <a:prstGeom prst="rect">
            <a:avLst/>
          </a:prstGeom>
          <a:solidFill>
            <a:srgbClr val="6E7E70"/>
          </a:solidFill>
        </p:spPr>
        <p:txBody>
          <a:bodyPr wrap="square" rtlCol="0" anchor="t">
            <a:spAutoFit/>
          </a:bodyPr>
          <a:p>
            <a:pPr marR="0" indent="0" defTabSz="914400" fontAlgn="auto">
              <a:lnSpc>
                <a:spcPct val="100000"/>
              </a:lnSpc>
              <a:spcBef>
                <a:spcPct val="0"/>
              </a:spcBef>
              <a:spcAft>
                <a:spcPct val="0"/>
              </a:spcAft>
              <a:buClrTx/>
              <a:buSzTx/>
              <a:buFontTx/>
              <a:buNone/>
              <a:defRPr/>
            </a:pPr>
            <a:r>
              <a:rPr lang="zh-CN" altLang="en-US" sz="2800" b="1" noProof="0">
                <a:solidFill>
                  <a:schemeClr val="bg1"/>
                </a:solidFill>
                <a:effectLst>
                  <a:outerShdw blurRad="38100" dist="38100" dir="2700000" algn="tl">
                    <a:srgbClr val="000000">
                      <a:alpha val="43137"/>
                    </a:srgbClr>
                  </a:outerShdw>
                  <a:reflection blurRad="25400" stA="30000" endPos="30000" dist="50800" dir="5400000" sy="-100000" algn="bl" rotWithShape="0"/>
                </a:effectLst>
                <a:latin typeface="华文中宋" panose="02010600040101010101" charset="-122"/>
                <a:ea typeface="华文中宋" panose="02010600040101010101" charset="-122"/>
                <a:cs typeface="华文中宋" panose="02010600040101010101" charset="-122"/>
                <a:sym typeface="+mn-ea"/>
              </a:rPr>
              <a:t>能力提升：</a:t>
            </a:r>
            <a:r>
              <a:rPr lang="zh-CN" altLang="en-US" sz="2800" b="1" dirty="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sym typeface="+mn-ea"/>
              </a:rPr>
              <a:t>中国早期国家夏商周的基本特点？</a:t>
            </a:r>
            <a:endParaRPr lang="zh-CN" altLang="en-US" sz="2800" b="1" noProof="0" dirty="0" smtClean="0">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graphicFrame>
        <p:nvGraphicFramePr>
          <p:cNvPr id="9" name="表格 8"/>
          <p:cNvGraphicFramePr/>
          <p:nvPr>
            <p:custDataLst>
              <p:tags r:id="rId4"/>
            </p:custDataLst>
          </p:nvPr>
        </p:nvGraphicFramePr>
        <p:xfrm>
          <a:off x="379095" y="1640840"/>
          <a:ext cx="11553190" cy="4653280"/>
        </p:xfrm>
        <a:graphic>
          <a:graphicData uri="http://schemas.openxmlformats.org/drawingml/2006/table">
            <a:tbl>
              <a:tblPr firstRow="1" bandRow="1">
                <a:tableStyleId>{5C22544A-7EE6-4342-B048-85BDC9FD1C3A}</a:tableStyleId>
              </a:tblPr>
              <a:tblGrid>
                <a:gridCol w="986155"/>
                <a:gridCol w="10567035"/>
              </a:tblGrid>
              <a:tr h="1786890">
                <a:tc>
                  <a:txBody>
                    <a:bodyPr/>
                    <a:p>
                      <a:pPr>
                        <a:lnSpc>
                          <a:spcPct val="130000"/>
                        </a:lnSpc>
                        <a:buNone/>
                      </a:pPr>
                      <a:endParaRPr lang="zh-CN" altLang="en-US" sz="2800" b="0">
                        <a:solidFill>
                          <a:schemeClr val="tx1"/>
                        </a:solidFill>
                        <a:latin typeface="华文中宋" panose="02010600040101010101" charset="-122"/>
                        <a:ea typeface="华文中宋" panose="02010600040101010101" charset="-122"/>
                      </a:endParaRPr>
                    </a:p>
                    <a:p>
                      <a:pPr>
                        <a:lnSpc>
                          <a:spcPct val="130000"/>
                        </a:lnSpc>
                        <a:buNone/>
                      </a:pPr>
                      <a:r>
                        <a:rPr lang="zh-CN" altLang="en-US" sz="2800" b="0">
                          <a:solidFill>
                            <a:schemeClr val="tx1"/>
                          </a:solidFill>
                          <a:latin typeface="华文中宋" panose="02010600040101010101" charset="-122"/>
                          <a:ea typeface="华文中宋" panose="02010600040101010101" charset="-122"/>
                        </a:rPr>
                        <a:t>政治</a:t>
                      </a: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6E7E70">
                        <a:alpha val="14000"/>
                      </a:srgbClr>
                    </a:solidFill>
                  </a:tcPr>
                </a:tc>
                <a:tc>
                  <a:txBody>
                    <a:bodyPr/>
                    <a:p>
                      <a:pPr>
                        <a:buNone/>
                      </a:pPr>
                      <a:endParaRPr lang="zh-CN" altLang="en-US" sz="2800" b="0">
                        <a:solidFill>
                          <a:schemeClr val="tx1"/>
                        </a:solidFill>
                        <a:latin typeface="华文中宋" panose="02010600040101010101" charset="-122"/>
                        <a:ea typeface="华文中宋" panose="02010600040101010101" charset="-122"/>
                        <a:cs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988695">
                <a:tc>
                  <a:txBody>
                    <a:bodyPr/>
                    <a:p>
                      <a:pPr>
                        <a:buNone/>
                      </a:pPr>
                      <a:endParaRPr lang="zh-CN" altLang="en-US" sz="2800" b="0">
                        <a:solidFill>
                          <a:schemeClr val="tx1"/>
                        </a:solidFill>
                        <a:latin typeface="华文中宋" panose="02010600040101010101" charset="-122"/>
                        <a:ea typeface="华文中宋" panose="02010600040101010101" charset="-122"/>
                      </a:endParaRPr>
                    </a:p>
                    <a:p>
                      <a:pPr>
                        <a:buNone/>
                      </a:pPr>
                      <a:r>
                        <a:rPr lang="zh-CN" altLang="en-US" sz="2800" b="0">
                          <a:solidFill>
                            <a:schemeClr val="tx1"/>
                          </a:solidFill>
                          <a:latin typeface="华文中宋" panose="02010600040101010101" charset="-122"/>
                          <a:ea typeface="华文中宋" panose="02010600040101010101" charset="-122"/>
                        </a:rPr>
                        <a:t>经济</a:t>
                      </a: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6E7E70">
                        <a:alpha val="14000"/>
                      </a:srgbClr>
                    </a:solidFill>
                  </a:tcPr>
                </a:tc>
                <a:tc>
                  <a:txBody>
                    <a:bodyPr/>
                    <a:p>
                      <a:pPr>
                        <a:buNone/>
                      </a:pP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877695">
                <a:tc>
                  <a:txBody>
                    <a:bodyPr/>
                    <a:p>
                      <a:pPr>
                        <a:buNone/>
                      </a:pPr>
                      <a:r>
                        <a:rPr lang="zh-CN" altLang="en-US" sz="2800" b="0">
                          <a:solidFill>
                            <a:schemeClr val="tx1"/>
                          </a:solidFill>
                          <a:latin typeface="华文中宋" panose="02010600040101010101" charset="-122"/>
                          <a:ea typeface="华文中宋" panose="02010600040101010101" charset="-122"/>
                        </a:rPr>
                        <a:t>思想</a:t>
                      </a:r>
                      <a:endParaRPr lang="zh-CN" altLang="en-US" sz="2800" b="0">
                        <a:solidFill>
                          <a:schemeClr val="tx1"/>
                        </a:solidFill>
                        <a:latin typeface="华文中宋" panose="02010600040101010101" charset="-122"/>
                        <a:ea typeface="华文中宋" panose="02010600040101010101" charset="-122"/>
                      </a:endParaRPr>
                    </a:p>
                    <a:p>
                      <a:pPr>
                        <a:buNone/>
                      </a:pPr>
                      <a:r>
                        <a:rPr lang="zh-CN" altLang="en-US" sz="2800" b="0">
                          <a:solidFill>
                            <a:schemeClr val="tx1"/>
                          </a:solidFill>
                          <a:latin typeface="华文中宋" panose="02010600040101010101" charset="-122"/>
                          <a:ea typeface="华文中宋" panose="02010600040101010101" charset="-122"/>
                        </a:rPr>
                        <a:t>文化</a:t>
                      </a: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rgbClr val="6E7E70">
                        <a:alpha val="14000"/>
                      </a:srgbClr>
                    </a:solidFill>
                  </a:tcPr>
                </a:tc>
                <a:tc>
                  <a:txBody>
                    <a:bodyPr/>
                    <a:p>
                      <a:pPr>
                        <a:buNone/>
                      </a:pP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22" name="文本框 21"/>
          <p:cNvSpPr txBox="1"/>
          <p:nvPr/>
        </p:nvSpPr>
        <p:spPr>
          <a:xfrm>
            <a:off x="1334135" y="1657985"/>
            <a:ext cx="10737215" cy="1776095"/>
          </a:xfrm>
          <a:prstGeom prst="rect">
            <a:avLst/>
          </a:prstGeom>
          <a:noFill/>
        </p:spPr>
        <p:txBody>
          <a:bodyPr wrap="square" rtlCol="0" anchor="t">
            <a:spAutoFit/>
          </a:bodyPr>
          <a:p>
            <a:pPr>
              <a:lnSpc>
                <a:spcPct val="80000"/>
              </a:lnSpc>
              <a:spcBef>
                <a:spcPts val="800"/>
              </a:spcBef>
              <a:defRPr/>
            </a:pPr>
            <a:r>
              <a:rPr lang="zh-CN" altLang="en-US" sz="2800" dirty="0">
                <a:latin typeface="华文中宋" panose="02010600040101010101" charset="-122"/>
                <a:ea typeface="华文中宋" panose="02010600040101010101" charset="-122"/>
                <a:cs typeface="华文中宋" panose="02010600040101010101" charset="-122"/>
                <a:sym typeface="+mn-ea"/>
              </a:rPr>
              <a:t>①神权色彩浓厚</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（占卜、祭祀）</a:t>
            </a:r>
            <a:endParaRPr lang="en-US" altLang="zh-CN" sz="2800" dirty="0">
              <a:solidFill>
                <a:srgbClr val="C00000"/>
              </a:solidFill>
              <a:latin typeface="华文中宋" panose="02010600040101010101" charset="-122"/>
              <a:ea typeface="华文中宋" panose="02010600040101010101" charset="-122"/>
              <a:cs typeface="华文中宋" panose="02010600040101010101" charset="-122"/>
            </a:endParaRPr>
          </a:p>
          <a:p>
            <a:pPr>
              <a:lnSpc>
                <a:spcPct val="80000"/>
              </a:lnSpc>
              <a:spcBef>
                <a:spcPts val="800"/>
              </a:spcBef>
              <a:defRPr/>
            </a:pPr>
            <a:r>
              <a:rPr lang="zh-CN" altLang="en-US" sz="2800" dirty="0">
                <a:latin typeface="华文中宋" panose="02010600040101010101" charset="-122"/>
                <a:ea typeface="华文中宋" panose="02010600040101010101" charset="-122"/>
                <a:cs typeface="华文中宋" panose="02010600040101010101" charset="-122"/>
                <a:sym typeface="+mn-ea"/>
              </a:rPr>
              <a:t>②血缘与政治紧密结合，家国同构、家国一体</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（分封制、宗法制）</a:t>
            </a:r>
            <a:endParaRPr lang="en-US" altLang="zh-CN" sz="2800" dirty="0">
              <a:solidFill>
                <a:srgbClr val="C00000"/>
              </a:solidFill>
              <a:latin typeface="华文中宋" panose="02010600040101010101" charset="-122"/>
              <a:ea typeface="华文中宋" panose="02010600040101010101" charset="-122"/>
              <a:cs typeface="华文中宋" panose="02010600040101010101" charset="-122"/>
            </a:endParaRPr>
          </a:p>
          <a:p>
            <a:pPr>
              <a:lnSpc>
                <a:spcPct val="80000"/>
              </a:lnSpc>
              <a:spcBef>
                <a:spcPts val="800"/>
              </a:spcBef>
              <a:defRPr/>
            </a:pPr>
            <a:r>
              <a:rPr lang="zh-CN" altLang="en-US" sz="2800" dirty="0">
                <a:latin typeface="华文中宋" panose="02010600040101010101" charset="-122"/>
                <a:ea typeface="华文中宋" panose="02010600040101010101" charset="-122"/>
                <a:cs typeface="华文中宋" panose="02010600040101010101" charset="-122"/>
                <a:sym typeface="+mn-ea"/>
              </a:rPr>
              <a:t>③中央权力逐渐加强，但尚未实现中央集权</a:t>
            </a:r>
            <a:r>
              <a:rPr lang="zh-CN" altLang="en-US" sz="2800" dirty="0">
                <a:solidFill>
                  <a:srgbClr val="C00000"/>
                </a:solidFill>
                <a:latin typeface="华文中宋" panose="02010600040101010101" charset="-122"/>
                <a:ea typeface="华文中宋" panose="02010600040101010101" charset="-122"/>
                <a:cs typeface="华文中宋" panose="02010600040101010101" charset="-122"/>
                <a:sym typeface="+mn-ea"/>
              </a:rPr>
              <a:t>（从内外服到分封）</a:t>
            </a:r>
            <a:endParaRPr lang="zh-CN" altLang="en-US" sz="2800" dirty="0">
              <a:solidFill>
                <a:srgbClr val="C00000"/>
              </a:solidFill>
              <a:latin typeface="华文中宋" panose="02010600040101010101" charset="-122"/>
              <a:ea typeface="华文中宋" panose="02010600040101010101" charset="-122"/>
              <a:cs typeface="华文中宋" panose="02010600040101010101" charset="-122"/>
            </a:endParaRPr>
          </a:p>
          <a:p>
            <a:pPr>
              <a:lnSpc>
                <a:spcPct val="80000"/>
              </a:lnSpc>
              <a:spcBef>
                <a:spcPts val="800"/>
              </a:spcBef>
              <a:defRPr/>
            </a:pPr>
            <a:r>
              <a:rPr lang="zh-CN" altLang="en-US" sz="2800" dirty="0">
                <a:latin typeface="华文中宋" panose="02010600040101010101" charset="-122"/>
                <a:ea typeface="华文中宋" panose="02010600040101010101" charset="-122"/>
                <a:cs typeface="华文中宋" panose="02010600040101010101" charset="-122"/>
                <a:sym typeface="+mn-ea"/>
              </a:rPr>
              <a:t>④</a:t>
            </a:r>
            <a:r>
              <a:rPr lang="zh-CN" sz="2800" dirty="0">
                <a:effectLst/>
                <a:latin typeface="华文中宋" panose="02010600040101010101" charset="-122"/>
                <a:ea typeface="华文中宋" panose="02010600040101010101" charset="-122"/>
                <a:cs typeface="华文中宋" panose="02010600040101010101" charset="-122"/>
                <a:sym typeface="+mn-ea"/>
              </a:rPr>
              <a:t>贵族长期垄断特权，享受“世卿世禄”</a:t>
            </a:r>
            <a:r>
              <a:rPr lang="zh-CN" sz="2800" dirty="0">
                <a:solidFill>
                  <a:srgbClr val="C00000"/>
                </a:solidFill>
                <a:effectLst/>
                <a:latin typeface="华文中宋" panose="02010600040101010101" charset="-122"/>
                <a:ea typeface="华文中宋" panose="02010600040101010101" charset="-122"/>
                <a:cs typeface="华文中宋" panose="02010600040101010101" charset="-122"/>
                <a:sym typeface="+mn-ea"/>
              </a:rPr>
              <a:t>（贵族</a:t>
            </a:r>
            <a:r>
              <a:rPr lang="en-US" altLang="zh-CN" sz="2800" dirty="0">
                <a:solidFill>
                  <a:srgbClr val="C00000"/>
                </a:solidFill>
                <a:effectLst/>
                <a:latin typeface="华文中宋" panose="02010600040101010101" charset="-122"/>
                <a:ea typeface="华文中宋" panose="02010600040101010101" charset="-122"/>
                <a:cs typeface="华文中宋" panose="02010600040101010101" charset="-122"/>
                <a:sym typeface="+mn-ea"/>
              </a:rPr>
              <a:t>/</a:t>
            </a:r>
            <a:r>
              <a:rPr lang="zh-CN" altLang="en-US" sz="2800" dirty="0">
                <a:solidFill>
                  <a:srgbClr val="C00000"/>
                </a:solidFill>
                <a:effectLst/>
                <a:latin typeface="华文中宋" panose="02010600040101010101" charset="-122"/>
                <a:ea typeface="华文中宋" panose="02010600040101010101" charset="-122"/>
                <a:cs typeface="华文中宋" panose="02010600040101010101" charset="-122"/>
                <a:sym typeface="+mn-ea"/>
              </a:rPr>
              <a:t>血缘</a:t>
            </a:r>
            <a:r>
              <a:rPr lang="zh-CN" sz="2800" dirty="0">
                <a:solidFill>
                  <a:srgbClr val="C00000"/>
                </a:solidFill>
                <a:effectLst/>
                <a:latin typeface="华文中宋" panose="02010600040101010101" charset="-122"/>
                <a:ea typeface="华文中宋" panose="02010600040101010101" charset="-122"/>
                <a:cs typeface="华文中宋" panose="02010600040101010101" charset="-122"/>
                <a:sym typeface="+mn-ea"/>
              </a:rPr>
              <a:t>政治）</a:t>
            </a:r>
            <a:endParaRPr lang="zh-CN" altLang="en-US" sz="2800" dirty="0">
              <a:solidFill>
                <a:srgbClr val="C00000"/>
              </a:solidFill>
              <a:effectLst/>
              <a:latin typeface="华文中宋" panose="02010600040101010101" charset="-122"/>
              <a:ea typeface="华文中宋" panose="02010600040101010101" charset="-122"/>
              <a:cs typeface="华文中宋" panose="02010600040101010101" charset="-122"/>
              <a:sym typeface="+mn-ea"/>
            </a:endParaRPr>
          </a:p>
        </p:txBody>
      </p:sp>
      <p:sp>
        <p:nvSpPr>
          <p:cNvPr id="189" name="Text Box 22"/>
          <p:cNvSpPr txBox="1">
            <a:spLocks noChangeArrowheads="1"/>
          </p:cNvSpPr>
          <p:nvPr/>
        </p:nvSpPr>
        <p:spPr bwMode="auto">
          <a:xfrm>
            <a:off x="1334135" y="3434080"/>
            <a:ext cx="8185150" cy="968375"/>
          </a:xfrm>
          <a:prstGeom prst="rect">
            <a:avLst/>
          </a:prstGeom>
          <a:noFill/>
          <a:ln w="28575">
            <a:noFill/>
            <a:prstDash val="lgDash"/>
          </a:ln>
        </p:spPr>
        <p:style>
          <a:lnRef idx="2">
            <a:schemeClr val="dk1"/>
          </a:lnRef>
          <a:fillRef idx="1">
            <a:schemeClr val="lt1"/>
          </a:fillRef>
          <a:effectRef idx="0">
            <a:schemeClr val="dk1"/>
          </a:effectRef>
          <a:fontRef idx="minor">
            <a:schemeClr val="dk1"/>
          </a:fontRef>
        </p:style>
        <p:txBody>
          <a:bodyPr wrap="square">
            <a:spAutoFit/>
          </a:bodyPr>
          <a:p>
            <a:pPr>
              <a:lnSpc>
                <a:spcPct val="90000"/>
              </a:lnSpc>
              <a:spcBef>
                <a:spcPts val="800"/>
              </a:spcBef>
              <a:defRPr/>
            </a:pPr>
            <a:r>
              <a:rPr lang="zh-CN" altLang="en-US" sz="2800" dirty="0">
                <a:solidFill>
                  <a:schemeClr val="tx1"/>
                </a:solidFill>
                <a:latin typeface="华文中宋" panose="02010600040101010101" charset="-122"/>
                <a:ea typeface="华文中宋" panose="02010600040101010101" charset="-122"/>
              </a:rPr>
              <a:t>①农具粗糙；土地国有，集体劳作</a:t>
            </a:r>
            <a:r>
              <a:rPr lang="zh-CN" altLang="en-US" sz="2800" dirty="0">
                <a:solidFill>
                  <a:srgbClr val="C00000"/>
                </a:solidFill>
                <a:latin typeface="华文中宋" panose="02010600040101010101" charset="-122"/>
                <a:ea typeface="华文中宋" panose="02010600040101010101" charset="-122"/>
              </a:rPr>
              <a:t>（井田制）</a:t>
            </a:r>
            <a:endParaRPr lang="en-US" altLang="zh-CN" sz="2800" dirty="0">
              <a:solidFill>
                <a:srgbClr val="C00000"/>
              </a:solidFill>
              <a:latin typeface="华文中宋" panose="02010600040101010101" charset="-122"/>
              <a:ea typeface="华文中宋" panose="02010600040101010101" charset="-122"/>
            </a:endParaRPr>
          </a:p>
          <a:p>
            <a:pPr>
              <a:lnSpc>
                <a:spcPct val="90000"/>
              </a:lnSpc>
              <a:spcBef>
                <a:spcPts val="800"/>
              </a:spcBef>
              <a:defRPr/>
            </a:pPr>
            <a:r>
              <a:rPr lang="zh-CN" altLang="en-US" sz="2800" dirty="0">
                <a:solidFill>
                  <a:schemeClr val="tx1"/>
                </a:solidFill>
                <a:latin typeface="华文中宋" panose="02010600040101010101" charset="-122"/>
                <a:ea typeface="华文中宋" panose="02010600040101010101" charset="-122"/>
              </a:rPr>
              <a:t>②青铜铸造发达，</a:t>
            </a:r>
            <a:r>
              <a:rPr lang="zh-CN" altLang="en-US" sz="2800">
                <a:latin typeface="华文中宋" panose="02010600040101010101" charset="-122"/>
                <a:ea typeface="华文中宋" panose="02010600040101010101" charset="-122"/>
                <a:cs typeface="华文中宋" panose="02010600040101010101" charset="-122"/>
                <a:sym typeface="+mn-ea"/>
              </a:rPr>
              <a:t>实行“工商食官”</a:t>
            </a:r>
            <a:r>
              <a:rPr lang="zh-CN" altLang="en-US" sz="2800" dirty="0">
                <a:solidFill>
                  <a:srgbClr val="C00000"/>
                </a:solidFill>
                <a:latin typeface="华文中宋" panose="02010600040101010101" charset="-122"/>
                <a:ea typeface="华文中宋" panose="02010600040101010101" charset="-122"/>
              </a:rPr>
              <a:t>（大量青铜器）</a:t>
            </a:r>
            <a:endParaRPr lang="zh-CN" altLang="en-US" sz="2800" dirty="0">
              <a:solidFill>
                <a:srgbClr val="C00000"/>
              </a:solidFill>
              <a:latin typeface="华文中宋" panose="02010600040101010101" charset="-122"/>
              <a:ea typeface="华文中宋" panose="02010600040101010101" charset="-122"/>
            </a:endParaRPr>
          </a:p>
        </p:txBody>
      </p:sp>
      <p:sp>
        <p:nvSpPr>
          <p:cNvPr id="191" name="Text Box 22"/>
          <p:cNvSpPr txBox="1">
            <a:spLocks noChangeArrowheads="1"/>
          </p:cNvSpPr>
          <p:nvPr/>
        </p:nvSpPr>
        <p:spPr bwMode="auto">
          <a:xfrm>
            <a:off x="1334135" y="4518025"/>
            <a:ext cx="9694545" cy="1776095"/>
          </a:xfrm>
          <a:prstGeom prst="rect">
            <a:avLst/>
          </a:prstGeom>
          <a:noFill/>
          <a:ln w="28575">
            <a:noFill/>
            <a:prstDash val="lgDash"/>
          </a:ln>
        </p:spPr>
        <p:style>
          <a:lnRef idx="2">
            <a:schemeClr val="dk1"/>
          </a:lnRef>
          <a:fillRef idx="1">
            <a:schemeClr val="lt1"/>
          </a:fillRef>
          <a:effectRef idx="0">
            <a:schemeClr val="dk1"/>
          </a:effectRef>
          <a:fontRef idx="minor">
            <a:schemeClr val="dk1"/>
          </a:fontRef>
        </p:style>
        <p:txBody>
          <a:bodyPr wrap="square">
            <a:spAutoFit/>
          </a:bodyPr>
          <a:p>
            <a:pPr>
              <a:lnSpc>
                <a:spcPct val="80000"/>
              </a:lnSpc>
              <a:spcBef>
                <a:spcPts val="800"/>
              </a:spcBef>
              <a:defRPr/>
            </a:pPr>
            <a:r>
              <a:rPr lang="zh-CN" altLang="en-US" sz="2800" dirty="0">
                <a:solidFill>
                  <a:schemeClr val="tx1"/>
                </a:solidFill>
                <a:latin typeface="华文中宋" panose="02010600040101010101" charset="-122"/>
                <a:ea typeface="华文中宋" panose="02010600040101010101" charset="-122"/>
              </a:rPr>
              <a:t>①成熟文字</a:t>
            </a:r>
            <a:r>
              <a:rPr lang="zh-CN" altLang="en-US" sz="2800" dirty="0">
                <a:solidFill>
                  <a:srgbClr val="C00000"/>
                </a:solidFill>
                <a:latin typeface="华文中宋" panose="02010600040101010101" charset="-122"/>
                <a:ea typeface="华文中宋" panose="02010600040101010101" charset="-122"/>
              </a:rPr>
              <a:t>（甲骨文，金文）</a:t>
            </a:r>
            <a:endParaRPr lang="en-US" altLang="zh-CN" sz="2800" dirty="0">
              <a:solidFill>
                <a:srgbClr val="C00000"/>
              </a:solidFill>
              <a:latin typeface="华文中宋" panose="02010600040101010101" charset="-122"/>
              <a:ea typeface="华文中宋" panose="02010600040101010101" charset="-122"/>
            </a:endParaRPr>
          </a:p>
          <a:p>
            <a:pPr>
              <a:lnSpc>
                <a:spcPct val="80000"/>
              </a:lnSpc>
              <a:spcBef>
                <a:spcPts val="800"/>
              </a:spcBef>
              <a:defRPr/>
            </a:pPr>
            <a:r>
              <a:rPr lang="zh-CN" altLang="en-US" sz="2800" dirty="0">
                <a:solidFill>
                  <a:schemeClr val="tx1"/>
                </a:solidFill>
                <a:latin typeface="华文中宋" panose="02010600040101010101" charset="-122"/>
                <a:ea typeface="华文中宋" panose="02010600040101010101" charset="-122"/>
              </a:rPr>
              <a:t>②礼乐文化</a:t>
            </a:r>
            <a:r>
              <a:rPr lang="zh-CN" altLang="en-US" sz="2800" dirty="0">
                <a:solidFill>
                  <a:srgbClr val="C00000"/>
                </a:solidFill>
                <a:latin typeface="华文中宋" panose="02010600040101010101" charset="-122"/>
                <a:ea typeface="华文中宋" panose="02010600040101010101" charset="-122"/>
                <a:sym typeface="+mn-ea"/>
              </a:rPr>
              <a:t>（礼乐制）</a:t>
            </a:r>
            <a:endParaRPr lang="en-US" altLang="zh-CN" sz="2800" dirty="0">
              <a:solidFill>
                <a:srgbClr val="C00000"/>
              </a:solidFill>
              <a:latin typeface="华文中宋" panose="02010600040101010101" charset="-122"/>
              <a:ea typeface="华文中宋" panose="02010600040101010101" charset="-122"/>
            </a:endParaRPr>
          </a:p>
          <a:p>
            <a:pPr>
              <a:lnSpc>
                <a:spcPct val="80000"/>
              </a:lnSpc>
              <a:spcBef>
                <a:spcPts val="800"/>
              </a:spcBef>
              <a:defRPr/>
            </a:pPr>
            <a:r>
              <a:rPr lang="zh-CN" altLang="en-US" sz="2800" dirty="0">
                <a:solidFill>
                  <a:schemeClr val="tx1"/>
                </a:solidFill>
                <a:latin typeface="华文中宋" panose="02010600040101010101" charset="-122"/>
                <a:ea typeface="华文中宋" panose="02010600040101010101" charset="-122"/>
              </a:rPr>
              <a:t>③逐渐形成统一的心理文化认同</a:t>
            </a:r>
            <a:r>
              <a:rPr lang="zh-CN" altLang="en-US" sz="2800" dirty="0">
                <a:solidFill>
                  <a:srgbClr val="C00000"/>
                </a:solidFill>
                <a:latin typeface="华文中宋" panose="02010600040101010101" charset="-122"/>
                <a:ea typeface="华文中宋" panose="02010600040101010101" charset="-122"/>
              </a:rPr>
              <a:t>（华夏文化，炎黄子孙）</a:t>
            </a:r>
            <a:endParaRPr lang="zh-CN" altLang="en-US" sz="2800" dirty="0">
              <a:solidFill>
                <a:srgbClr val="FF0000"/>
              </a:solidFill>
              <a:latin typeface="华文中宋" panose="02010600040101010101" charset="-122"/>
              <a:ea typeface="华文中宋" panose="02010600040101010101" charset="-122"/>
            </a:endParaRPr>
          </a:p>
          <a:p>
            <a:pPr>
              <a:lnSpc>
                <a:spcPct val="80000"/>
              </a:lnSpc>
              <a:spcBef>
                <a:spcPts val="800"/>
              </a:spcBef>
              <a:defRPr/>
            </a:pPr>
            <a:r>
              <a:rPr lang="zh-CN" altLang="en-US" sz="2800" dirty="0">
                <a:solidFill>
                  <a:schemeClr val="tx1"/>
                </a:solidFill>
                <a:latin typeface="华文中宋" panose="02010600040101010101" charset="-122"/>
                <a:ea typeface="华文中宋" panose="02010600040101010101" charset="-122"/>
              </a:rPr>
              <a:t>④</a:t>
            </a:r>
            <a:r>
              <a:rPr lang="zh-CN" altLang="en-US" sz="2800" dirty="0">
                <a:solidFill>
                  <a:srgbClr val="C00000"/>
                </a:solidFill>
                <a:latin typeface="华文中宋" panose="02010600040101010101" charset="-122"/>
                <a:ea typeface="华文中宋" panose="02010600040101010101" charset="-122"/>
              </a:rPr>
              <a:t>原始民主</a:t>
            </a:r>
            <a:r>
              <a:rPr lang="zh-CN" altLang="en-US" sz="2800" dirty="0">
                <a:solidFill>
                  <a:schemeClr val="tx1"/>
                </a:solidFill>
                <a:latin typeface="华文中宋" panose="02010600040101010101" charset="-122"/>
                <a:ea typeface="华文中宋" panose="02010600040101010101" charset="-122"/>
              </a:rPr>
              <a:t>思想、</a:t>
            </a:r>
            <a:r>
              <a:rPr lang="zh-CN" altLang="en-US" sz="2800">
                <a:solidFill>
                  <a:srgbClr val="C00000"/>
                </a:solidFill>
                <a:latin typeface="华文中宋" panose="02010600040101010101" charset="-122"/>
                <a:ea typeface="华文中宋" panose="02010600040101010101" charset="-122"/>
                <a:sym typeface="+mn-ea"/>
              </a:rPr>
              <a:t>早期民本</a:t>
            </a:r>
            <a:r>
              <a:rPr lang="zh-CN" altLang="en-US" sz="2800">
                <a:solidFill>
                  <a:schemeClr val="tx1"/>
                </a:solidFill>
                <a:latin typeface="华文中宋" panose="02010600040101010101" charset="-122"/>
                <a:ea typeface="华文中宋" panose="02010600040101010101" charset="-122"/>
                <a:sym typeface="+mn-ea"/>
              </a:rPr>
              <a:t>思想</a:t>
            </a:r>
            <a:endParaRPr lang="zh-CN" altLang="en-US" sz="2800" dirty="0">
              <a:solidFill>
                <a:schemeClr val="tx1"/>
              </a:solidFill>
              <a:latin typeface="华文中宋" panose="02010600040101010101" charset="-122"/>
              <a:ea typeface="华文中宋" panose="02010600040101010101" charset="-122"/>
              <a:sym typeface="+mn-ea"/>
            </a:endParaRPr>
          </a:p>
        </p:txBody>
      </p:sp>
      <p:pic>
        <p:nvPicPr>
          <p:cNvPr id="4" name="http://photo-static-api.fotomore.com/creative/vcg/400/version23/VCG41166082234.jpg?uid=386&amp;timestamp=1714117580&amp;sign=2f58c5ccdf12c22a0a2e07173e697add" descr="学生"/>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10457180" y="228600"/>
            <a:ext cx="1372870" cy="158559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189" grpId="0" animBg="1"/>
      <p:bldP spid="189" grpId="1" animBg="1"/>
      <p:bldP spid="191" grpId="0" animBg="1"/>
      <p:bldP spid="191"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文本框 7"/>
          <p:cNvSpPr txBox="1"/>
          <p:nvPr/>
        </p:nvSpPr>
        <p:spPr>
          <a:xfrm>
            <a:off x="10256520" y="339090"/>
            <a:ext cx="1700530"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高考链接</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2" name="文本框 1"/>
          <p:cNvSpPr txBox="1"/>
          <p:nvPr>
            <p:custDataLst>
              <p:tags r:id="rId2"/>
            </p:custDataLst>
          </p:nvPr>
        </p:nvSpPr>
        <p:spPr>
          <a:xfrm>
            <a:off x="379095" y="949325"/>
            <a:ext cx="11352530" cy="2563495"/>
          </a:xfrm>
          <a:prstGeom prst="rect">
            <a:avLst/>
          </a:prstGeom>
          <a:noFill/>
        </p:spPr>
        <p:txBody>
          <a:bodyPr wrap="square" rtlCol="0" anchor="t">
            <a:spAutoFit/>
          </a:bodyPr>
          <a:p>
            <a:pPr indent="0" fontAlgn="auto">
              <a:lnSpc>
                <a:spcPts val="3280"/>
              </a:lnSpc>
            </a:pPr>
            <a:r>
              <a:rPr lang="en-US" altLang="zh-CN" sz="2400">
                <a:solidFill>
                  <a:srgbClr val="C00000"/>
                </a:solidFill>
                <a:latin typeface="黑体" panose="02010609060101010101" charset="-122"/>
                <a:ea typeface="黑体" panose="02010609060101010101" charset="-122"/>
                <a:cs typeface="黑体" panose="02010609060101010101" charset="-122"/>
              </a:rPr>
              <a:t>1</a:t>
            </a:r>
            <a:r>
              <a:rPr lang="zh-CN" altLang="en-US" sz="2400">
                <a:solidFill>
                  <a:srgbClr val="C00000"/>
                </a:solidFill>
                <a:latin typeface="黑体" panose="02010609060101010101" charset="-122"/>
                <a:ea typeface="黑体" panose="02010609060101010101" charset="-122"/>
                <a:cs typeface="黑体" panose="02010609060101010101" charset="-122"/>
              </a:rPr>
              <a:t>、（2021·全国高考）</a:t>
            </a:r>
            <a:r>
              <a:rPr lang="zh-CN" altLang="en-US" sz="2400">
                <a:latin typeface="黑体" panose="02010609060101010101" charset="-122"/>
                <a:ea typeface="黑体" panose="02010609060101010101" charset="-122"/>
                <a:cs typeface="黑体" panose="02010609060101010101" charset="-122"/>
              </a:rPr>
              <a:t>西周分封制下，周天子与诸侯国君将包括土地及人口的采邑赐给卿、大夫作为世禄。西周中期以后，贵族所获采邑越来越多，到春秋时期，有的诸侯国一个大夫的采邑就多达数十个。这说明（</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a:t>
            </a:r>
            <a:endParaRPr lang="zh-CN" altLang="en-US" sz="2400">
              <a:latin typeface="黑体" panose="02010609060101010101" charset="-122"/>
              <a:ea typeface="黑体" panose="02010609060101010101" charset="-122"/>
              <a:cs typeface="黑体" panose="02010609060101010101" charset="-122"/>
            </a:endParaRPr>
          </a:p>
          <a:p>
            <a:pPr indent="0" fontAlgn="auto">
              <a:lnSpc>
                <a:spcPts val="3280"/>
              </a:lnSpc>
            </a:pPr>
            <a:r>
              <a:rPr lang="zh-CN" altLang="en-US" sz="2400">
                <a:latin typeface="黑体" panose="02010609060101010101" charset="-122"/>
                <a:ea typeface="黑体" panose="02010609060101010101" charset="-122"/>
                <a:cs typeface="黑体" panose="02010609060101010101" charset="-122"/>
              </a:rPr>
              <a:t>A．土地国有制度废除	</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B．分封体制不断强化</a:t>
            </a:r>
            <a:endParaRPr lang="zh-CN" altLang="en-US" sz="2400">
              <a:latin typeface="黑体" panose="02010609060101010101" charset="-122"/>
              <a:ea typeface="黑体" panose="02010609060101010101" charset="-122"/>
              <a:cs typeface="黑体" panose="02010609060101010101" charset="-122"/>
            </a:endParaRPr>
          </a:p>
          <a:p>
            <a:pPr indent="0" fontAlgn="auto">
              <a:lnSpc>
                <a:spcPts val="3280"/>
              </a:lnSpc>
            </a:pPr>
            <a:r>
              <a:rPr lang="zh-CN" altLang="en-US" sz="2400">
                <a:latin typeface="黑体" panose="02010609060101010101" charset="-122"/>
                <a:ea typeface="黑体" panose="02010609060101010101" charset="-122"/>
                <a:cs typeface="黑体" panose="02010609060101010101" charset="-122"/>
              </a:rPr>
              <a:t>C．诸侯国君权力巩固	</a:t>
            </a:r>
            <a:r>
              <a:rPr lang="en-US" altLang="zh-CN" sz="2400">
                <a:latin typeface="黑体" panose="02010609060101010101" charset="-122"/>
                <a:ea typeface="黑体" panose="02010609060101010101" charset="-122"/>
                <a:cs typeface="黑体" panose="02010609060101010101" charset="-122"/>
              </a:rPr>
              <a:t>       </a:t>
            </a:r>
            <a:r>
              <a:rPr lang="zh-CN" altLang="en-US" sz="2400">
                <a:latin typeface="黑体" panose="02010609060101010101" charset="-122"/>
                <a:ea typeface="黑体" panose="02010609060101010101" charset="-122"/>
                <a:cs typeface="黑体" panose="02010609060101010101" charset="-122"/>
              </a:rPr>
              <a:t>D．社会生产持续发展</a:t>
            </a:r>
            <a:endParaRPr lang="zh-CN" altLang="en-US" sz="2400">
              <a:latin typeface="黑体" panose="02010609060101010101" charset="-122"/>
              <a:ea typeface="黑体" panose="02010609060101010101" charset="-122"/>
              <a:cs typeface="黑体" panose="02010609060101010101" charset="-122"/>
            </a:endParaRPr>
          </a:p>
          <a:p>
            <a:endParaRPr lang="zh-CN" altLang="en-US" sz="2400">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3"/>
            </p:custDataLst>
          </p:nvPr>
        </p:nvSpPr>
        <p:spPr>
          <a:xfrm>
            <a:off x="10475595" y="1718310"/>
            <a:ext cx="955040" cy="1568450"/>
          </a:xfrm>
          <a:prstGeom prst="rect">
            <a:avLst/>
          </a:prstGeom>
          <a:noFill/>
        </p:spPr>
        <p:txBody>
          <a:bodyPr wrap="square" rtlCol="0">
            <a:spAutoFit/>
          </a:bodyPr>
          <a:p>
            <a:r>
              <a:rPr lang="en-US" altLang="zh-CN" sz="9600" b="1">
                <a:solidFill>
                  <a:srgbClr val="C00000"/>
                </a:solidFill>
              </a:rPr>
              <a:t>D</a:t>
            </a:r>
            <a:endParaRPr lang="en-US" altLang="zh-CN" sz="9600" b="1">
              <a:solidFill>
                <a:srgbClr val="C00000"/>
              </a:solidFill>
            </a:endParaRPr>
          </a:p>
        </p:txBody>
      </p:sp>
      <p:sp>
        <p:nvSpPr>
          <p:cNvPr id="100" name="文本框 99"/>
          <p:cNvSpPr txBox="1"/>
          <p:nvPr>
            <p:custDataLst>
              <p:tags r:id="rId4"/>
            </p:custDataLst>
          </p:nvPr>
        </p:nvSpPr>
        <p:spPr>
          <a:xfrm>
            <a:off x="306705" y="3163570"/>
            <a:ext cx="11540490" cy="2489200"/>
          </a:xfrm>
          <a:prstGeom prst="rect">
            <a:avLst/>
          </a:prstGeom>
          <a:noFill/>
          <a:ln w="9525">
            <a:noFill/>
          </a:ln>
        </p:spPr>
        <p:txBody>
          <a:bodyPr wrap="square">
            <a:spAutoFit/>
          </a:bodyPr>
          <a:p>
            <a:pPr indent="0" fontAlgn="auto">
              <a:lnSpc>
                <a:spcPct val="130000"/>
              </a:lnSpc>
            </a:pPr>
            <a:r>
              <a:rPr lang="en-US" altLang="zh-CN" sz="2400">
                <a:solidFill>
                  <a:srgbClr val="C00000"/>
                </a:solidFill>
                <a:latin typeface="黑体" panose="02010609060101010101" charset="-122"/>
                <a:ea typeface="黑体" panose="02010609060101010101" charset="-122"/>
                <a:cs typeface="黑体" panose="02010609060101010101" charset="-122"/>
              </a:rPr>
              <a:t>2</a:t>
            </a:r>
            <a:r>
              <a:rPr lang="zh-CN" altLang="en-US" sz="2400">
                <a:solidFill>
                  <a:srgbClr val="C00000"/>
                </a:solidFill>
                <a:latin typeface="黑体" panose="02010609060101010101" charset="-122"/>
                <a:ea typeface="黑体" panose="02010609060101010101" charset="-122"/>
                <a:cs typeface="黑体" panose="02010609060101010101" charset="-122"/>
              </a:rPr>
              <a:t>、（</a:t>
            </a:r>
            <a:r>
              <a:rPr lang="en-US" altLang="zh-CN" sz="2400">
                <a:solidFill>
                  <a:srgbClr val="C00000"/>
                </a:solidFill>
                <a:latin typeface="黑体" panose="02010609060101010101" charset="-122"/>
                <a:ea typeface="黑体" panose="02010609060101010101" charset="-122"/>
                <a:cs typeface="黑体" panose="02010609060101010101" charset="-122"/>
              </a:rPr>
              <a:t>2020·</a:t>
            </a:r>
            <a:r>
              <a:rPr lang="zh-CN" altLang="en-US" sz="2400">
                <a:solidFill>
                  <a:srgbClr val="C00000"/>
                </a:solidFill>
                <a:latin typeface="黑体" panose="02010609060101010101" charset="-122"/>
                <a:ea typeface="黑体" panose="02010609060101010101" charset="-122"/>
                <a:cs typeface="黑体" panose="02010609060101010101" charset="-122"/>
              </a:rPr>
              <a:t>全国一卷）</a:t>
            </a:r>
            <a:r>
              <a:rPr lang="zh-CN" sz="2400">
                <a:latin typeface="黑体" panose="02010609060101010101" charset="-122"/>
                <a:ea typeface="黑体" panose="02010609060101010101" charset="-122"/>
                <a:cs typeface="黑体" panose="02010609060101010101" charset="-122"/>
              </a:rPr>
              <a:t>据《史记》记载，春秋时期，楚国国君熊通要求提升爵位等级，遭到周桓王拒绝。熊通怒称现在周边地区都归附了楚国，“而王不加位，我自尊耳”“乃自立，为（楚）武王”。这表明当时周朝（</a:t>
            </a:r>
            <a:r>
              <a:rPr lang="en-US" altLang="zh-CN" sz="2400">
                <a:latin typeface="黑体" panose="02010609060101010101" charset="-122"/>
                <a:ea typeface="黑体" panose="02010609060101010101" charset="-122"/>
                <a:cs typeface="黑体" panose="02010609060101010101" charset="-122"/>
              </a:rPr>
              <a:t>    </a:t>
            </a:r>
            <a:r>
              <a:rPr lang="zh-CN" sz="2400">
                <a:latin typeface="黑体" panose="02010609060101010101" charset="-122"/>
                <a:ea typeface="黑体" panose="02010609060101010101" charset="-122"/>
                <a:cs typeface="黑体" panose="02010609060101010101" charset="-122"/>
              </a:rPr>
              <a:t>）</a:t>
            </a:r>
            <a:endParaRPr lang="zh-CN" sz="2400">
              <a:latin typeface="黑体" panose="02010609060101010101" charset="-122"/>
              <a:ea typeface="黑体" panose="02010609060101010101" charset="-122"/>
              <a:cs typeface="黑体" panose="02010609060101010101" charset="-122"/>
            </a:endParaRPr>
          </a:p>
          <a:p>
            <a:pPr indent="0" fontAlgn="auto">
              <a:lnSpc>
                <a:spcPct val="130000"/>
              </a:lnSpc>
            </a:pPr>
            <a:r>
              <a:rPr lang="zh-CN" sz="2400">
                <a:latin typeface="黑体" panose="02010609060101010101" charset="-122"/>
                <a:ea typeface="黑体" panose="02010609060101010101" charset="-122"/>
                <a:cs typeface="黑体" panose="02010609060101010101" charset="-122"/>
              </a:rPr>
              <a:t>A．礼乐制度不复存在                 B．王位世袭制度消亡C．宗法制度开始解体                 D．分封制度受到挑战</a:t>
            </a:r>
            <a:endParaRPr lang="zh-CN" altLang="en-US" sz="2400">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5"/>
            </p:custDataLst>
          </p:nvPr>
        </p:nvSpPr>
        <p:spPr>
          <a:xfrm>
            <a:off x="10382885" y="4303395"/>
            <a:ext cx="955040" cy="1568450"/>
          </a:xfrm>
          <a:prstGeom prst="rect">
            <a:avLst/>
          </a:prstGeom>
          <a:noFill/>
        </p:spPr>
        <p:txBody>
          <a:bodyPr wrap="square" rtlCol="0">
            <a:spAutoFit/>
          </a:bodyPr>
          <a:p>
            <a:r>
              <a:rPr lang="en-US" altLang="zh-CN" sz="9600" b="1">
                <a:solidFill>
                  <a:srgbClr val="C00000"/>
                </a:solidFill>
              </a:rPr>
              <a:t>D</a:t>
            </a:r>
            <a:endParaRPr lang="en-US" altLang="zh-CN" sz="9600" b="1">
              <a:solidFill>
                <a:srgbClr val="C00000"/>
              </a:solidFill>
            </a:endParaRPr>
          </a:p>
        </p:txBody>
      </p:sp>
      <p:sp>
        <p:nvSpPr>
          <p:cNvPr id="5" name="圆角矩形 4"/>
          <p:cNvSpPr/>
          <p:nvPr>
            <p:custDataLst>
              <p:tags r:id="rId6"/>
            </p:custDataLst>
          </p:nvPr>
        </p:nvSpPr>
        <p:spPr>
          <a:xfrm>
            <a:off x="379095" y="339090"/>
            <a:ext cx="173037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当堂检测</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4" grpId="0"/>
      <p:bldP spid="4"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379095" y="339090"/>
            <a:ext cx="173037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当堂检测</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15" name="矩形 14"/>
          <p:cNvSpPr/>
          <p:nvPr>
            <p:custDataLst>
              <p:tags r:id="rId2"/>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1" name="文本框 100"/>
          <p:cNvSpPr txBox="1"/>
          <p:nvPr/>
        </p:nvSpPr>
        <p:spPr>
          <a:xfrm>
            <a:off x="306705" y="960755"/>
            <a:ext cx="11430635" cy="1863725"/>
          </a:xfrm>
          <a:prstGeom prst="rect">
            <a:avLst/>
          </a:prstGeom>
          <a:noFill/>
          <a:ln w="9525">
            <a:noFill/>
          </a:ln>
        </p:spPr>
        <p:txBody>
          <a:bodyPr wrap="square">
            <a:spAutoFit/>
          </a:bodyPr>
          <a:p>
            <a:pPr indent="0" fontAlgn="auto">
              <a:lnSpc>
                <a:spcPct val="120000"/>
              </a:lnSpc>
            </a:pPr>
            <a:r>
              <a:rPr lang="en-US" altLang="zh-CN" sz="2400">
                <a:solidFill>
                  <a:srgbClr val="C00000"/>
                </a:solidFill>
                <a:latin typeface="黑体" panose="02010609060101010101" charset="-122"/>
                <a:ea typeface="黑体" panose="02010609060101010101" charset="-122"/>
                <a:cs typeface="黑体" panose="02010609060101010101" charset="-122"/>
              </a:rPr>
              <a:t>3</a:t>
            </a:r>
            <a:r>
              <a:rPr lang="zh-CN" altLang="en-US" sz="2400">
                <a:solidFill>
                  <a:srgbClr val="C00000"/>
                </a:solidFill>
                <a:latin typeface="黑体" panose="02010609060101010101" charset="-122"/>
                <a:ea typeface="黑体" panose="02010609060101010101" charset="-122"/>
                <a:cs typeface="黑体" panose="02010609060101010101" charset="-122"/>
              </a:rPr>
              <a:t>、</a:t>
            </a:r>
            <a:r>
              <a:rPr lang="zh-CN" sz="2400">
                <a:solidFill>
                  <a:srgbClr val="C00000"/>
                </a:solidFill>
                <a:latin typeface="黑体" panose="02010609060101010101" charset="-122"/>
                <a:ea typeface="黑体" panose="02010609060101010101" charset="-122"/>
                <a:cs typeface="黑体" panose="02010609060101010101" charset="-122"/>
              </a:rPr>
              <a:t>（2019·新课标全国Ⅰ卷）</a:t>
            </a:r>
            <a:r>
              <a:rPr lang="zh-CN" sz="2400">
                <a:solidFill>
                  <a:schemeClr val="tx1"/>
                </a:solidFill>
                <a:latin typeface="黑体" panose="02010609060101010101" charset="-122"/>
                <a:ea typeface="黑体" panose="02010609060101010101" charset="-122"/>
                <a:cs typeface="黑体" panose="02010609060101010101" charset="-122"/>
              </a:rPr>
              <a:t>据学者考订，商朝产生了17代30位王，多为兄终弟及；而西周产生了11代12位王。这反映出（　　）</a:t>
            </a:r>
            <a:endParaRPr lang="zh-CN" sz="2400">
              <a:solidFill>
                <a:schemeClr val="tx1"/>
              </a:solidFill>
              <a:latin typeface="黑体" panose="02010609060101010101" charset="-122"/>
              <a:ea typeface="黑体" panose="02010609060101010101" charset="-122"/>
              <a:cs typeface="黑体" panose="02010609060101010101" charset="-122"/>
            </a:endParaRPr>
          </a:p>
          <a:p>
            <a:pPr indent="0" fontAlgn="auto">
              <a:lnSpc>
                <a:spcPct val="120000"/>
              </a:lnSpc>
            </a:pPr>
            <a:r>
              <a:rPr lang="zh-CN" sz="2400">
                <a:solidFill>
                  <a:schemeClr val="tx1"/>
                </a:solidFill>
                <a:latin typeface="黑体" panose="02010609060101010101" charset="-122"/>
                <a:ea typeface="黑体" panose="02010609060101010101" charset="-122"/>
                <a:cs typeface="黑体" panose="02010609060101010101" charset="-122"/>
              </a:rPr>
              <a:t>A．禅让制度的长期影响               B．王位继承方式的变化</a:t>
            </a:r>
            <a:endParaRPr lang="zh-CN" sz="2400">
              <a:solidFill>
                <a:schemeClr val="tx1"/>
              </a:solidFill>
              <a:latin typeface="黑体" panose="02010609060101010101" charset="-122"/>
              <a:ea typeface="黑体" panose="02010609060101010101" charset="-122"/>
              <a:cs typeface="黑体" panose="02010609060101010101" charset="-122"/>
            </a:endParaRPr>
          </a:p>
          <a:p>
            <a:pPr indent="0" fontAlgn="auto">
              <a:lnSpc>
                <a:spcPct val="120000"/>
              </a:lnSpc>
            </a:pPr>
            <a:r>
              <a:rPr lang="zh-CN" sz="2400">
                <a:solidFill>
                  <a:schemeClr val="tx1"/>
                </a:solidFill>
                <a:latin typeface="黑体" panose="02010609060101010101" charset="-122"/>
                <a:ea typeface="黑体" panose="02010609060101010101" charset="-122"/>
                <a:cs typeface="黑体" panose="02010609060101010101" charset="-122"/>
              </a:rPr>
              <a:t>C．君主寿命的时代差异               D．血缘纽带关系的弱化</a:t>
            </a:r>
            <a:endParaRPr lang="zh-CN" sz="2400">
              <a:solidFill>
                <a:schemeClr val="tx1"/>
              </a:solidFill>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3"/>
            </p:custDataLst>
          </p:nvPr>
        </p:nvSpPr>
        <p:spPr>
          <a:xfrm>
            <a:off x="10255885" y="1586230"/>
            <a:ext cx="955040" cy="1568450"/>
          </a:xfrm>
          <a:prstGeom prst="rect">
            <a:avLst/>
          </a:prstGeom>
          <a:noFill/>
        </p:spPr>
        <p:txBody>
          <a:bodyPr wrap="square" rtlCol="0">
            <a:spAutoFit/>
          </a:bodyPr>
          <a:p>
            <a:r>
              <a:rPr lang="en-US" altLang="zh-CN" sz="9600" b="1">
                <a:solidFill>
                  <a:srgbClr val="C00000"/>
                </a:solidFill>
              </a:rPr>
              <a:t>B</a:t>
            </a:r>
            <a:endParaRPr lang="en-US" altLang="zh-CN" sz="9600" b="1">
              <a:solidFill>
                <a:srgbClr val="C00000"/>
              </a:solidFill>
            </a:endParaRPr>
          </a:p>
        </p:txBody>
      </p:sp>
      <p:sp>
        <p:nvSpPr>
          <p:cNvPr id="34818" name="Rectangle 2"/>
          <p:cNvSpPr>
            <a:spLocks noGrp="1" noChangeArrowheads="1"/>
          </p:cNvSpPr>
          <p:nvPr/>
        </p:nvSpPr>
        <p:spPr>
          <a:xfrm>
            <a:off x="306705" y="2965450"/>
            <a:ext cx="11431270" cy="2461260"/>
          </a:xfrm>
          <a:prstGeom prst="rect">
            <a:avLst/>
          </a:prstGeom>
          <a:ln w="28575">
            <a:noFill/>
          </a:ln>
        </p:spPr>
        <p:txBody>
          <a:bodyPr vert="horz" lIns="91440" tIns="45720" rIns="91440" bIns="45720" rtlCol="0"/>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20000"/>
              </a:lnSpc>
            </a:pPr>
            <a:r>
              <a:rPr lang="en-US" altLang="zh-CN" sz="2400">
                <a:solidFill>
                  <a:schemeClr val="tx1"/>
                </a:solidFill>
                <a:latin typeface="黑体" panose="02010609060101010101" charset="-122"/>
                <a:ea typeface="黑体" panose="02010609060101010101" charset="-122"/>
              </a:rPr>
              <a:t>4</a:t>
            </a:r>
            <a:r>
              <a:rPr lang="zh-CN" altLang="en-US" sz="2400">
                <a:solidFill>
                  <a:schemeClr val="tx1"/>
                </a:solidFill>
                <a:latin typeface="黑体" panose="02010609060101010101" charset="-122"/>
                <a:ea typeface="黑体" panose="02010609060101010101" charset="-122"/>
              </a:rPr>
              <a:t>、在殷人的眼中，只有通过虔诚的祭祀才能获得“上帝”的眷顾而统治长久，而以周公为代表的周族却认为，天神是无私的，以“道德”作为赏罚标准，君主必须“保民”才能“以德配天”。这表明(　　)</a:t>
            </a:r>
            <a:endParaRPr lang="zh-CN" altLang="en-US" sz="2400">
              <a:solidFill>
                <a:schemeClr val="tx1"/>
              </a:solidFill>
              <a:latin typeface="黑体" panose="02010609060101010101" charset="-122"/>
              <a:ea typeface="黑体" panose="02010609060101010101" charset="-122"/>
            </a:endParaRPr>
          </a:p>
          <a:p>
            <a:pPr algn="l">
              <a:lnSpc>
                <a:spcPct val="120000"/>
              </a:lnSpc>
            </a:pPr>
            <a:r>
              <a:rPr lang="zh-CN" altLang="en-US" sz="2400">
                <a:solidFill>
                  <a:schemeClr val="tx1"/>
                </a:solidFill>
                <a:latin typeface="黑体" panose="02010609060101010101" charset="-122"/>
                <a:ea typeface="黑体" panose="02010609060101010101" charset="-122"/>
              </a:rPr>
              <a:t>A．治国理念发生变化                                B．神权王权实现结合</a:t>
            </a:r>
            <a:endParaRPr lang="zh-CN" altLang="en-US" sz="2400">
              <a:solidFill>
                <a:schemeClr val="tx1"/>
              </a:solidFill>
              <a:latin typeface="黑体" panose="02010609060101010101" charset="-122"/>
              <a:ea typeface="黑体" panose="02010609060101010101" charset="-122"/>
            </a:endParaRPr>
          </a:p>
          <a:p>
            <a:pPr algn="l">
              <a:lnSpc>
                <a:spcPct val="120000"/>
              </a:lnSpc>
            </a:pPr>
            <a:r>
              <a:rPr lang="zh-CN" altLang="en-US" sz="2400">
                <a:solidFill>
                  <a:schemeClr val="tx1"/>
                </a:solidFill>
                <a:latin typeface="黑体" panose="02010609060101010101" charset="-122"/>
                <a:ea typeface="黑体" panose="02010609060101010101" charset="-122"/>
              </a:rPr>
              <a:t>C．德治传统已经确立                                D．神的地位发生动摇</a:t>
            </a:r>
            <a:endParaRPr lang="zh-CN" altLang="en-US" sz="2400">
              <a:solidFill>
                <a:schemeClr val="tx1"/>
              </a:solidFill>
              <a:latin typeface="黑体" panose="02010609060101010101" charset="-122"/>
              <a:ea typeface="黑体" panose="02010609060101010101" charset="-122"/>
            </a:endParaRPr>
          </a:p>
        </p:txBody>
      </p:sp>
      <p:sp>
        <p:nvSpPr>
          <p:cNvPr id="4" name="文本框 3"/>
          <p:cNvSpPr txBox="1"/>
          <p:nvPr>
            <p:custDataLst>
              <p:tags r:id="rId4"/>
            </p:custDataLst>
          </p:nvPr>
        </p:nvSpPr>
        <p:spPr>
          <a:xfrm>
            <a:off x="10255885" y="4029075"/>
            <a:ext cx="955040" cy="1568450"/>
          </a:xfrm>
          <a:prstGeom prst="rect">
            <a:avLst/>
          </a:prstGeom>
          <a:noFill/>
        </p:spPr>
        <p:txBody>
          <a:bodyPr wrap="square" rtlCol="0">
            <a:spAutoFit/>
          </a:bodyPr>
          <a:p>
            <a:r>
              <a:rPr lang="en-US" altLang="zh-CN" sz="9600" b="1">
                <a:solidFill>
                  <a:srgbClr val="C00000"/>
                </a:solidFill>
              </a:rPr>
              <a:t>A</a:t>
            </a:r>
            <a:endParaRPr lang="en-US" altLang="zh-CN" sz="9600" b="1">
              <a:solidFill>
                <a:srgbClr val="C00000"/>
              </a:solidFill>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4" grpId="0"/>
      <p:bldP spid="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379095" y="339090"/>
            <a:ext cx="173037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当堂检测</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15" name="矩形 14"/>
          <p:cNvSpPr/>
          <p:nvPr>
            <p:custDataLst>
              <p:tags r:id="rId2"/>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3"/>
            </p:custDataLst>
          </p:nvPr>
        </p:nvSpPr>
        <p:spPr>
          <a:xfrm>
            <a:off x="330200" y="819785"/>
            <a:ext cx="11532870" cy="1863725"/>
          </a:xfrm>
          <a:prstGeom prst="rect">
            <a:avLst/>
          </a:prstGeom>
          <a:solidFill>
            <a:schemeClr val="bg1"/>
          </a:solidFill>
          <a:ln w="28575">
            <a:noFill/>
          </a:ln>
        </p:spPr>
        <p:txBody>
          <a:bodyPr wrap="square">
            <a:spAutoFit/>
          </a:bodyPr>
          <a:p>
            <a:pPr indent="0" fontAlgn="auto">
              <a:lnSpc>
                <a:spcPct val="120000"/>
              </a:lnSpc>
            </a:pPr>
            <a:r>
              <a:rPr lang="en-US" altLang="zh-CN" sz="2400">
                <a:solidFill>
                  <a:schemeClr val="tx1"/>
                </a:solidFill>
                <a:latin typeface="黑体" panose="02010609060101010101" charset="-122"/>
                <a:ea typeface="黑体" panose="02010609060101010101" charset="-122"/>
                <a:cs typeface="黑体" panose="02010609060101010101" charset="-122"/>
              </a:rPr>
              <a:t>5</a:t>
            </a:r>
            <a:r>
              <a:rPr lang="zh-CN" altLang="en-US" sz="2400">
                <a:solidFill>
                  <a:schemeClr val="tx1"/>
                </a:solidFill>
                <a:latin typeface="黑体" panose="02010609060101010101" charset="-122"/>
                <a:ea typeface="黑体" panose="02010609060101010101" charset="-122"/>
                <a:cs typeface="黑体" panose="02010609060101010101" charset="-122"/>
              </a:rPr>
              <a:t>、</a:t>
            </a:r>
            <a:r>
              <a:rPr lang="zh-CN" sz="2400">
                <a:solidFill>
                  <a:schemeClr val="tx1"/>
                </a:solidFill>
                <a:latin typeface="黑体" panose="02010609060101010101" charset="-122"/>
                <a:ea typeface="黑体" panose="02010609060101010101" charset="-122"/>
                <a:cs typeface="黑体" panose="02010609060101010101" charset="-122"/>
              </a:rPr>
              <a:t>夏朝时期，天下万国，夏王为“诸侯之长</a:t>
            </a:r>
            <a:r>
              <a:rPr lang="en-US" sz="2400">
                <a:solidFill>
                  <a:schemeClr val="tx1"/>
                </a:solidFill>
                <a:latin typeface="黑体" panose="02010609060101010101" charset="-122"/>
                <a:ea typeface="黑体" panose="02010609060101010101" charset="-122"/>
                <a:cs typeface="黑体" panose="02010609060101010101" charset="-122"/>
              </a:rPr>
              <a:t>(</a:t>
            </a:r>
            <a:r>
              <a:rPr lang="zh-CN" sz="2400">
                <a:solidFill>
                  <a:schemeClr val="tx1"/>
                </a:solidFill>
                <a:latin typeface="黑体" panose="02010609060101010101" charset="-122"/>
                <a:ea typeface="黑体" panose="02010609060101010101" charset="-122"/>
                <a:cs typeface="黑体" panose="02010609060101010101" charset="-122"/>
              </a:rPr>
              <a:t>盟主</a:t>
            </a:r>
            <a:r>
              <a:rPr lang="en-US" sz="2400">
                <a:solidFill>
                  <a:schemeClr val="tx1"/>
                </a:solidFill>
                <a:latin typeface="黑体" panose="02010609060101010101" charset="-122"/>
                <a:ea typeface="黑体" panose="02010609060101010101" charset="-122"/>
                <a:cs typeface="黑体" panose="02010609060101010101" charset="-122"/>
              </a:rPr>
              <a:t>)</a:t>
            </a:r>
            <a:r>
              <a:rPr lang="zh-CN" sz="2400">
                <a:solidFill>
                  <a:schemeClr val="tx1"/>
                </a:solidFill>
                <a:latin typeface="黑体" panose="02010609060101010101" charset="-122"/>
                <a:ea typeface="黑体" panose="02010609060101010101" charset="-122"/>
                <a:cs typeface="黑体" panose="02010609060101010101" charset="-122"/>
              </a:rPr>
              <a:t>”，到了周朝，“天下一家”，周天子“作民父母，以为天下王”。这一变化反映了</a:t>
            </a:r>
            <a:r>
              <a:rPr lang="zh-CN" altLang="en-US" sz="2400">
                <a:latin typeface="黑体" panose="02010609060101010101" charset="-122"/>
                <a:ea typeface="黑体" panose="02010609060101010101" charset="-122"/>
                <a:sym typeface="+mn-ea"/>
              </a:rPr>
              <a:t>(　　)</a:t>
            </a:r>
            <a:endParaRPr lang="en-US" sz="2400">
              <a:solidFill>
                <a:schemeClr val="tx1"/>
              </a:solidFill>
              <a:latin typeface="黑体" panose="02010609060101010101" charset="-122"/>
              <a:ea typeface="黑体" panose="02010609060101010101" charset="-122"/>
              <a:cs typeface="黑体" panose="02010609060101010101" charset="-122"/>
            </a:endParaRPr>
          </a:p>
          <a:p>
            <a:pPr indent="0" fontAlgn="auto">
              <a:lnSpc>
                <a:spcPct val="120000"/>
              </a:lnSpc>
            </a:pPr>
            <a:r>
              <a:rPr lang="en-US" sz="2400">
                <a:solidFill>
                  <a:schemeClr val="tx1"/>
                </a:solidFill>
                <a:latin typeface="黑体" panose="02010609060101010101" charset="-122"/>
                <a:ea typeface="黑体" panose="02010609060101010101" charset="-122"/>
                <a:cs typeface="黑体" panose="02010609060101010101" charset="-122"/>
              </a:rPr>
              <a:t>A</a:t>
            </a:r>
            <a:r>
              <a:rPr lang="zh-CN" sz="2400">
                <a:solidFill>
                  <a:schemeClr val="tx1"/>
                </a:solidFill>
                <a:latin typeface="黑体" panose="02010609060101010101" charset="-122"/>
                <a:ea typeface="黑体" panose="02010609060101010101" charset="-122"/>
                <a:cs typeface="黑体" panose="02010609060101010101" charset="-122"/>
              </a:rPr>
              <a:t>．各部族文化融合的加强</a:t>
            </a:r>
            <a:r>
              <a:rPr lang="en-US" sz="2400">
                <a:solidFill>
                  <a:schemeClr val="tx1"/>
                </a:solidFill>
                <a:latin typeface="黑体" panose="02010609060101010101" charset="-122"/>
                <a:ea typeface="黑体" panose="02010609060101010101" charset="-122"/>
                <a:cs typeface="黑体" panose="02010609060101010101" charset="-122"/>
              </a:rPr>
              <a:t>                  B</a:t>
            </a:r>
            <a:r>
              <a:rPr lang="zh-CN" sz="2400">
                <a:solidFill>
                  <a:schemeClr val="tx1"/>
                </a:solidFill>
                <a:latin typeface="黑体" panose="02010609060101010101" charset="-122"/>
                <a:ea typeface="黑体" panose="02010609060101010101" charset="-122"/>
                <a:cs typeface="黑体" panose="02010609060101010101" charset="-122"/>
              </a:rPr>
              <a:t>．中央集权统治的加强</a:t>
            </a:r>
            <a:endParaRPr lang="en-US" sz="2400">
              <a:solidFill>
                <a:schemeClr val="tx1"/>
              </a:solidFill>
              <a:latin typeface="黑体" panose="02010609060101010101" charset="-122"/>
              <a:ea typeface="黑体" panose="02010609060101010101" charset="-122"/>
              <a:cs typeface="黑体" panose="02010609060101010101" charset="-122"/>
            </a:endParaRPr>
          </a:p>
          <a:p>
            <a:pPr indent="0" fontAlgn="auto">
              <a:lnSpc>
                <a:spcPct val="120000"/>
              </a:lnSpc>
            </a:pPr>
            <a:r>
              <a:rPr lang="en-US" sz="2400">
                <a:solidFill>
                  <a:schemeClr val="tx1"/>
                </a:solidFill>
                <a:latin typeface="黑体" panose="02010609060101010101" charset="-122"/>
                <a:ea typeface="黑体" panose="02010609060101010101" charset="-122"/>
                <a:cs typeface="黑体" panose="02010609060101010101" charset="-122"/>
              </a:rPr>
              <a:t>C</a:t>
            </a:r>
            <a:r>
              <a:rPr lang="zh-CN" sz="2400">
                <a:solidFill>
                  <a:schemeClr val="tx1"/>
                </a:solidFill>
                <a:latin typeface="黑体" panose="02010609060101010101" charset="-122"/>
                <a:ea typeface="黑体" panose="02010609060101010101" charset="-122"/>
                <a:cs typeface="黑体" panose="02010609060101010101" charset="-122"/>
              </a:rPr>
              <a:t>．政治制度的宗法伦理化</a:t>
            </a:r>
            <a:r>
              <a:rPr lang="en-US" sz="2400">
                <a:solidFill>
                  <a:schemeClr val="tx1"/>
                </a:solidFill>
                <a:latin typeface="黑体" panose="02010609060101010101" charset="-122"/>
                <a:ea typeface="黑体" panose="02010609060101010101" charset="-122"/>
                <a:cs typeface="黑体" panose="02010609060101010101" charset="-122"/>
              </a:rPr>
              <a:t>                  D</a:t>
            </a:r>
            <a:r>
              <a:rPr lang="zh-CN" sz="2400">
                <a:solidFill>
                  <a:schemeClr val="tx1"/>
                </a:solidFill>
                <a:latin typeface="黑体" panose="02010609060101010101" charset="-122"/>
                <a:ea typeface="黑体" panose="02010609060101010101" charset="-122"/>
                <a:cs typeface="黑体" panose="02010609060101010101" charset="-122"/>
              </a:rPr>
              <a:t>．君主专制的不断强化</a:t>
            </a:r>
            <a:endParaRPr lang="zh-CN" altLang="en-US" sz="2400">
              <a:solidFill>
                <a:schemeClr val="tx1"/>
              </a:solidFill>
              <a:latin typeface="黑体" panose="02010609060101010101" charset="-122"/>
              <a:ea typeface="黑体" panose="02010609060101010101" charset="-122"/>
              <a:cs typeface="黑体" panose="02010609060101010101" charset="-122"/>
            </a:endParaRPr>
          </a:p>
        </p:txBody>
      </p:sp>
      <p:sp>
        <p:nvSpPr>
          <p:cNvPr id="4" name="文本框 3"/>
          <p:cNvSpPr txBox="1"/>
          <p:nvPr>
            <p:custDataLst>
              <p:tags r:id="rId4"/>
            </p:custDataLst>
          </p:nvPr>
        </p:nvSpPr>
        <p:spPr>
          <a:xfrm>
            <a:off x="10738485" y="1373505"/>
            <a:ext cx="955040" cy="1568450"/>
          </a:xfrm>
          <a:prstGeom prst="rect">
            <a:avLst/>
          </a:prstGeom>
          <a:noFill/>
        </p:spPr>
        <p:txBody>
          <a:bodyPr wrap="square" rtlCol="0">
            <a:spAutoFit/>
          </a:bodyPr>
          <a:p>
            <a:r>
              <a:rPr lang="en-US" altLang="zh-CN" sz="9600" b="1">
                <a:solidFill>
                  <a:srgbClr val="C00000"/>
                </a:solidFill>
              </a:rPr>
              <a:t>C</a:t>
            </a:r>
            <a:endParaRPr lang="en-US" altLang="zh-CN" sz="9600" b="1">
              <a:solidFill>
                <a:srgbClr val="C00000"/>
              </a:solidFill>
            </a:endParaRPr>
          </a:p>
        </p:txBody>
      </p:sp>
      <p:sp>
        <p:nvSpPr>
          <p:cNvPr id="101" name="文本框 100"/>
          <p:cNvSpPr txBox="1"/>
          <p:nvPr>
            <p:custDataLst>
              <p:tags r:id="rId5"/>
            </p:custDataLst>
          </p:nvPr>
        </p:nvSpPr>
        <p:spPr>
          <a:xfrm>
            <a:off x="330200" y="2613660"/>
            <a:ext cx="11862435" cy="2158365"/>
          </a:xfrm>
          <a:prstGeom prst="rect">
            <a:avLst/>
          </a:prstGeom>
          <a:noFill/>
          <a:ln w="28575">
            <a:noFill/>
          </a:ln>
        </p:spPr>
        <p:txBody>
          <a:bodyPr wrap="square">
            <a:spAutoFit/>
          </a:bodyPr>
          <a:p>
            <a:pPr indent="0">
              <a:lnSpc>
                <a:spcPct val="140000"/>
              </a:lnSpc>
            </a:pPr>
            <a:r>
              <a:rPr lang="en-US" altLang="zh-CN" sz="2400">
                <a:solidFill>
                  <a:schemeClr val="tx1"/>
                </a:solidFill>
                <a:latin typeface="黑体" panose="02010609060101010101" charset="-122"/>
                <a:ea typeface="黑体" panose="02010609060101010101" charset="-122"/>
                <a:cs typeface="黑体" panose="02010609060101010101" charset="-122"/>
              </a:rPr>
              <a:t>6</a:t>
            </a:r>
            <a:r>
              <a:rPr lang="zh-CN" altLang="en-US" sz="2400">
                <a:solidFill>
                  <a:schemeClr val="tx1"/>
                </a:solidFill>
                <a:latin typeface="黑体" panose="02010609060101010101" charset="-122"/>
                <a:ea typeface="黑体" panose="02010609060101010101" charset="-122"/>
                <a:cs typeface="黑体" panose="02010609060101010101" charset="-122"/>
              </a:rPr>
              <a:t>、</a:t>
            </a:r>
            <a:r>
              <a:rPr lang="zh-CN" sz="2400">
                <a:solidFill>
                  <a:schemeClr val="tx1"/>
                </a:solidFill>
                <a:latin typeface="黑体" panose="02010609060101010101" charset="-122"/>
                <a:ea typeface="黑体" panose="02010609060101010101" charset="-122"/>
                <a:cs typeface="黑体" panose="02010609060101010101" charset="-122"/>
              </a:rPr>
              <a:t>在西周的金文记载中已经有“戎”“夷”之称。“华夏”各国间存在纷争，但无论各国关系多么敌对，它们并不称呼对方为“戎”“夷”。这反映了先秦时期（</a:t>
            </a:r>
            <a:r>
              <a:rPr lang="en-US" altLang="zh-CN" sz="2400">
                <a:solidFill>
                  <a:schemeClr val="tx1"/>
                </a:solidFill>
                <a:latin typeface="黑体" panose="02010609060101010101" charset="-122"/>
                <a:ea typeface="黑体" panose="02010609060101010101" charset="-122"/>
                <a:cs typeface="黑体" panose="02010609060101010101" charset="-122"/>
              </a:rPr>
              <a:t>   </a:t>
            </a:r>
            <a:r>
              <a:rPr lang="zh-CN" sz="2400">
                <a:solidFill>
                  <a:schemeClr val="tx1"/>
                </a:solidFill>
                <a:latin typeface="黑体" panose="02010609060101010101" charset="-122"/>
                <a:ea typeface="黑体" panose="02010609060101010101" charset="-122"/>
                <a:cs typeface="黑体" panose="02010609060101010101" charset="-122"/>
              </a:rPr>
              <a:t>）</a:t>
            </a:r>
            <a:endParaRPr lang="en-US" sz="2400">
              <a:solidFill>
                <a:schemeClr val="tx1"/>
              </a:solidFill>
              <a:latin typeface="黑体" panose="02010609060101010101" charset="-122"/>
              <a:ea typeface="黑体" panose="02010609060101010101" charset="-122"/>
              <a:cs typeface="黑体" panose="02010609060101010101" charset="-122"/>
            </a:endParaRPr>
          </a:p>
          <a:p>
            <a:pPr indent="0">
              <a:lnSpc>
                <a:spcPct val="140000"/>
              </a:lnSpc>
            </a:pPr>
            <a:r>
              <a:rPr lang="en-US" sz="2400">
                <a:solidFill>
                  <a:schemeClr val="tx1"/>
                </a:solidFill>
                <a:latin typeface="黑体" panose="02010609060101010101" charset="-122"/>
                <a:ea typeface="黑体" panose="02010609060101010101" charset="-122"/>
                <a:cs typeface="黑体" panose="02010609060101010101" charset="-122"/>
              </a:rPr>
              <a:t>A</a:t>
            </a:r>
            <a:r>
              <a:rPr lang="zh-CN" sz="2400">
                <a:solidFill>
                  <a:schemeClr val="tx1"/>
                </a:solidFill>
                <a:latin typeface="黑体" panose="02010609060101010101" charset="-122"/>
                <a:ea typeface="黑体" panose="02010609060101010101" charset="-122"/>
                <a:cs typeface="黑体" panose="02010609060101010101" charset="-122"/>
              </a:rPr>
              <a:t>．实现国家统一成为社会的共识     </a:t>
            </a:r>
            <a:r>
              <a:rPr lang="en-US" sz="2400">
                <a:solidFill>
                  <a:schemeClr val="tx1"/>
                </a:solidFill>
                <a:latin typeface="黑体" panose="02010609060101010101" charset="-122"/>
                <a:ea typeface="黑体" panose="02010609060101010101" charset="-122"/>
                <a:cs typeface="黑体" panose="02010609060101010101" charset="-122"/>
              </a:rPr>
              <a:t>B</a:t>
            </a:r>
            <a:r>
              <a:rPr lang="zh-CN" sz="2400">
                <a:solidFill>
                  <a:schemeClr val="tx1"/>
                </a:solidFill>
                <a:latin typeface="黑体" panose="02010609060101010101" charset="-122"/>
                <a:ea typeface="黑体" panose="02010609060101010101" charset="-122"/>
                <a:cs typeface="黑体" panose="02010609060101010101" charset="-122"/>
              </a:rPr>
              <a:t>．民族和文化认同观念已经出现</a:t>
            </a:r>
            <a:endParaRPr lang="en-US" sz="2400">
              <a:solidFill>
                <a:schemeClr val="tx1"/>
              </a:solidFill>
              <a:latin typeface="黑体" panose="02010609060101010101" charset="-122"/>
              <a:ea typeface="黑体" panose="02010609060101010101" charset="-122"/>
              <a:cs typeface="黑体" panose="02010609060101010101" charset="-122"/>
            </a:endParaRPr>
          </a:p>
          <a:p>
            <a:pPr indent="0">
              <a:lnSpc>
                <a:spcPct val="140000"/>
              </a:lnSpc>
            </a:pPr>
            <a:r>
              <a:rPr lang="en-US" sz="2400">
                <a:solidFill>
                  <a:schemeClr val="tx1"/>
                </a:solidFill>
                <a:latin typeface="黑体" panose="02010609060101010101" charset="-122"/>
                <a:ea typeface="黑体" panose="02010609060101010101" charset="-122"/>
                <a:cs typeface="黑体" panose="02010609060101010101" charset="-122"/>
              </a:rPr>
              <a:t>C</a:t>
            </a:r>
            <a:r>
              <a:rPr lang="zh-CN" sz="2400">
                <a:solidFill>
                  <a:schemeClr val="tx1"/>
                </a:solidFill>
                <a:latin typeface="黑体" panose="02010609060101010101" charset="-122"/>
                <a:ea typeface="黑体" panose="02010609060101010101" charset="-122"/>
                <a:cs typeface="黑体" panose="02010609060101010101" charset="-122"/>
              </a:rPr>
              <a:t>．农耕文明与游牧文明冲突剧烈     </a:t>
            </a:r>
            <a:r>
              <a:rPr lang="en-US" sz="2400">
                <a:solidFill>
                  <a:schemeClr val="tx1"/>
                </a:solidFill>
                <a:latin typeface="黑体" panose="02010609060101010101" charset="-122"/>
                <a:ea typeface="黑体" panose="02010609060101010101" charset="-122"/>
                <a:cs typeface="黑体" panose="02010609060101010101" charset="-122"/>
              </a:rPr>
              <a:t>D</a:t>
            </a:r>
            <a:r>
              <a:rPr lang="zh-CN" sz="2400">
                <a:solidFill>
                  <a:schemeClr val="tx1"/>
                </a:solidFill>
                <a:latin typeface="黑体" panose="02010609060101010101" charset="-122"/>
                <a:ea typeface="黑体" panose="02010609060101010101" charset="-122"/>
                <a:cs typeface="黑体" panose="02010609060101010101" charset="-122"/>
              </a:rPr>
              <a:t>．血缘成为维系政治认同的纽带</a:t>
            </a:r>
            <a:endParaRPr lang="zh-CN" altLang="en-US" sz="2400">
              <a:solidFill>
                <a:schemeClr val="tx1"/>
              </a:solidFill>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6"/>
            </p:custDataLst>
          </p:nvPr>
        </p:nvSpPr>
        <p:spPr>
          <a:xfrm>
            <a:off x="10815955" y="3429000"/>
            <a:ext cx="955040" cy="1568450"/>
          </a:xfrm>
          <a:prstGeom prst="rect">
            <a:avLst/>
          </a:prstGeom>
          <a:noFill/>
        </p:spPr>
        <p:txBody>
          <a:bodyPr wrap="square" rtlCol="0">
            <a:spAutoFit/>
          </a:bodyPr>
          <a:p>
            <a:r>
              <a:rPr lang="en-US" altLang="zh-CN" sz="9600" b="1">
                <a:solidFill>
                  <a:srgbClr val="C00000"/>
                </a:solidFill>
              </a:rPr>
              <a:t>B</a:t>
            </a:r>
            <a:endParaRPr lang="en-US" altLang="zh-CN" sz="9600" b="1">
              <a:solidFill>
                <a:srgbClr val="C00000"/>
              </a:solidFill>
            </a:endParaRPr>
          </a:p>
        </p:txBody>
      </p:sp>
      <p:sp>
        <p:nvSpPr>
          <p:cNvPr id="8" name="文本框 7"/>
          <p:cNvSpPr txBox="1"/>
          <p:nvPr>
            <p:custDataLst>
              <p:tags r:id="rId7"/>
            </p:custDataLst>
          </p:nvPr>
        </p:nvSpPr>
        <p:spPr>
          <a:xfrm>
            <a:off x="330200" y="4596765"/>
            <a:ext cx="11479530" cy="2009775"/>
          </a:xfrm>
          <a:prstGeom prst="rect">
            <a:avLst/>
          </a:prstGeom>
          <a:noFill/>
          <a:ln w="28575">
            <a:noFill/>
          </a:ln>
          <a:extLst>
            <a:ext uri="{909E8E84-426E-40DD-AFC4-6F175D3DCCD1}">
              <a14:hiddenFill xmlns:a14="http://schemas.microsoft.com/office/drawing/2010/main">
                <a:solidFill>
                  <a:schemeClr val="bg1"/>
                </a:solidFill>
              </a14:hiddenFill>
            </a:ext>
          </a:extLst>
        </p:spPr>
        <p:txBody>
          <a:bodyPr wrap="square">
            <a:spAutoFit/>
          </a:bodyPr>
          <a:p>
            <a:pPr indent="0">
              <a:lnSpc>
                <a:spcPct val="130000"/>
              </a:lnSpc>
            </a:pPr>
            <a:r>
              <a:rPr lang="en-US" altLang="zh-CN" sz="2400">
                <a:solidFill>
                  <a:schemeClr val="tx1"/>
                </a:solidFill>
                <a:latin typeface="黑体" panose="02010609060101010101" charset="-122"/>
                <a:ea typeface="黑体" panose="02010609060101010101" charset="-122"/>
                <a:cs typeface="黑体" panose="02010609060101010101" charset="-122"/>
              </a:rPr>
              <a:t>7</a:t>
            </a:r>
            <a:r>
              <a:rPr lang="zh-CN" altLang="en-US" sz="2400">
                <a:solidFill>
                  <a:schemeClr val="tx1"/>
                </a:solidFill>
                <a:latin typeface="黑体" panose="02010609060101010101" charset="-122"/>
                <a:ea typeface="黑体" panose="02010609060101010101" charset="-122"/>
                <a:cs typeface="黑体" panose="02010609060101010101" charset="-122"/>
              </a:rPr>
              <a:t>、</a:t>
            </a:r>
            <a:r>
              <a:rPr sz="2400">
                <a:solidFill>
                  <a:schemeClr val="tx1"/>
                </a:solidFill>
                <a:latin typeface="黑体" panose="02010609060101010101" charset="-122"/>
                <a:ea typeface="黑体" panose="02010609060101010101" charset="-122"/>
                <a:cs typeface="黑体" panose="02010609060101010101" charset="-122"/>
              </a:rPr>
              <a:t>夏、商、周三族祭祀的时候，不仅上推到本族的先王、先公，还更进一步把本族来源与黄帝族系联系起来，都自认是黄帝族的后裔。这主要反映出当时(　　)</a:t>
            </a:r>
            <a:endParaRPr sz="2400">
              <a:solidFill>
                <a:schemeClr val="tx1"/>
              </a:solidFill>
              <a:latin typeface="黑体" panose="02010609060101010101" charset="-122"/>
              <a:ea typeface="黑体" panose="02010609060101010101" charset="-122"/>
              <a:cs typeface="黑体" panose="02010609060101010101" charset="-122"/>
            </a:endParaRPr>
          </a:p>
          <a:p>
            <a:pPr indent="0">
              <a:lnSpc>
                <a:spcPct val="130000"/>
              </a:lnSpc>
            </a:pPr>
            <a:r>
              <a:rPr sz="2400">
                <a:solidFill>
                  <a:schemeClr val="tx1"/>
                </a:solidFill>
                <a:latin typeface="黑体" panose="02010609060101010101" charset="-122"/>
                <a:ea typeface="黑体" panose="02010609060101010101" charset="-122"/>
                <a:cs typeface="黑体" panose="02010609060101010101" charset="-122"/>
              </a:rPr>
              <a:t>A．黄帝地位得到各族公认 	B．宗族观念逐渐强化</a:t>
            </a:r>
            <a:endParaRPr sz="2400">
              <a:solidFill>
                <a:schemeClr val="tx1"/>
              </a:solidFill>
              <a:latin typeface="黑体" panose="02010609060101010101" charset="-122"/>
              <a:ea typeface="黑体" panose="02010609060101010101" charset="-122"/>
              <a:cs typeface="黑体" panose="02010609060101010101" charset="-122"/>
            </a:endParaRPr>
          </a:p>
          <a:p>
            <a:pPr indent="0">
              <a:lnSpc>
                <a:spcPct val="130000"/>
              </a:lnSpc>
            </a:pPr>
            <a:r>
              <a:rPr sz="2400">
                <a:solidFill>
                  <a:schemeClr val="tx1"/>
                </a:solidFill>
                <a:latin typeface="黑体" panose="02010609060101010101" charset="-122"/>
                <a:ea typeface="黑体" panose="02010609060101010101" charset="-122"/>
                <a:cs typeface="黑体" panose="02010609060101010101" charset="-122"/>
              </a:rPr>
              <a:t>C．民族认同意识正在形成 	D．世袭制度不断延续</a:t>
            </a:r>
            <a:endParaRPr sz="2400">
              <a:solidFill>
                <a:schemeClr val="tx1"/>
              </a:solidFill>
              <a:latin typeface="黑体" panose="02010609060101010101" charset="-122"/>
              <a:ea typeface="黑体" panose="02010609060101010101" charset="-122"/>
              <a:cs typeface="黑体" panose="02010609060101010101" charset="-122"/>
            </a:endParaRPr>
          </a:p>
        </p:txBody>
      </p:sp>
      <p:sp>
        <p:nvSpPr>
          <p:cNvPr id="2" name="文本框 1"/>
          <p:cNvSpPr txBox="1"/>
          <p:nvPr>
            <p:custDataLst>
              <p:tags r:id="rId8"/>
            </p:custDataLst>
          </p:nvPr>
        </p:nvSpPr>
        <p:spPr>
          <a:xfrm>
            <a:off x="10854690" y="4997450"/>
            <a:ext cx="955040" cy="1568450"/>
          </a:xfrm>
          <a:prstGeom prst="rect">
            <a:avLst/>
          </a:prstGeom>
          <a:noFill/>
        </p:spPr>
        <p:txBody>
          <a:bodyPr wrap="square" rtlCol="0">
            <a:spAutoFit/>
          </a:bodyPr>
          <a:p>
            <a:r>
              <a:rPr lang="en-US" altLang="zh-CN" sz="9600" b="1">
                <a:solidFill>
                  <a:srgbClr val="C00000"/>
                </a:solidFill>
              </a:rPr>
              <a:t>C</a:t>
            </a:r>
            <a:endParaRPr lang="en-US" altLang="zh-CN" sz="9600" b="1">
              <a:solidFill>
                <a:srgbClr val="C00000"/>
              </a:solidFill>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2204720"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教材融合</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graphicFrame>
        <p:nvGraphicFramePr>
          <p:cNvPr id="5" name="表格 4"/>
          <p:cNvGraphicFramePr/>
          <p:nvPr>
            <p:custDataLst>
              <p:tags r:id="rId3"/>
            </p:custDataLst>
          </p:nvPr>
        </p:nvGraphicFramePr>
        <p:xfrm>
          <a:off x="379095" y="1031875"/>
          <a:ext cx="11253470" cy="3731260"/>
        </p:xfrm>
        <a:graphic>
          <a:graphicData uri="http://schemas.openxmlformats.org/drawingml/2006/table">
            <a:tbl>
              <a:tblPr firstRow="1" bandRow="1">
                <a:tableStyleId>{5C22544A-7EE6-4342-B048-85BDC9FD1C3A}</a:tableStyleId>
              </a:tblPr>
              <a:tblGrid>
                <a:gridCol w="1467485"/>
                <a:gridCol w="9785985"/>
              </a:tblGrid>
              <a:tr h="584200">
                <a:tc>
                  <a:txBody>
                    <a:bodyPr/>
                    <a:p>
                      <a:pPr>
                        <a:buNone/>
                      </a:pPr>
                      <a:r>
                        <a:rPr lang="zh-CN" altLang="en-US" sz="2800" b="0">
                          <a:solidFill>
                            <a:schemeClr val="tx1"/>
                          </a:solidFill>
                          <a:latin typeface="华文中宋" panose="02010600040101010101" charset="-122"/>
                          <a:ea typeface="华文中宋" panose="02010600040101010101" charset="-122"/>
                        </a:rPr>
                        <a:t>纲要上</a:t>
                      </a: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650240">
                <a:tc>
                  <a:txBody>
                    <a:bodyPr/>
                    <a:p>
                      <a:pPr>
                        <a:buNone/>
                      </a:pPr>
                      <a:r>
                        <a:rPr lang="zh-CN" altLang="en-US" sz="2800" b="0">
                          <a:solidFill>
                            <a:schemeClr val="tx1"/>
                          </a:solidFill>
                          <a:latin typeface="华文中宋" panose="02010600040101010101" charset="-122"/>
                          <a:ea typeface="华文中宋" panose="02010600040101010101" charset="-122"/>
                        </a:rPr>
                        <a:t>选必一</a:t>
                      </a: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846580">
                <a:tc>
                  <a:txBody>
                    <a:bodyPr/>
                    <a:p>
                      <a:pPr>
                        <a:buNone/>
                      </a:pPr>
                      <a:r>
                        <a:rPr lang="zh-CN" altLang="en-US" sz="2800" b="0">
                          <a:solidFill>
                            <a:schemeClr val="tx1"/>
                          </a:solidFill>
                          <a:latin typeface="华文中宋" panose="02010600040101010101" charset="-122"/>
                          <a:ea typeface="华文中宋" panose="02010600040101010101" charset="-122"/>
                        </a:rPr>
                        <a:t>选必二</a:t>
                      </a: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650240">
                <a:tc>
                  <a:txBody>
                    <a:bodyPr/>
                    <a:p>
                      <a:pPr>
                        <a:buNone/>
                      </a:pPr>
                      <a:r>
                        <a:rPr lang="zh-CN" altLang="en-US" sz="2800" b="0">
                          <a:solidFill>
                            <a:schemeClr val="tx1"/>
                          </a:solidFill>
                          <a:latin typeface="华文中宋" panose="02010600040101010101" charset="-122"/>
                          <a:ea typeface="华文中宋" panose="02010600040101010101" charset="-122"/>
                        </a:rPr>
                        <a:t>选必三</a:t>
                      </a: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zh-CN" altLang="en-US" sz="2800" b="0">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7" name="文本框 6"/>
          <p:cNvSpPr txBox="1"/>
          <p:nvPr/>
        </p:nvSpPr>
        <p:spPr>
          <a:xfrm>
            <a:off x="1937385" y="1097280"/>
            <a:ext cx="778573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cs typeface="华文中宋" panose="02010600040101010101" charset="-122"/>
                <a:sym typeface="+mn-ea"/>
              </a:rPr>
              <a:t>第</a:t>
            </a:r>
            <a:r>
              <a:rPr lang="en-US" altLang="zh-CN" sz="2800">
                <a:latin typeface="华文中宋" panose="02010600040101010101" charset="-122"/>
                <a:ea typeface="华文中宋" panose="02010600040101010101" charset="-122"/>
                <a:cs typeface="华文中宋" panose="02010600040101010101" charset="-122"/>
                <a:sym typeface="+mn-ea"/>
              </a:rPr>
              <a:t>1</a:t>
            </a:r>
            <a:r>
              <a:rPr lang="zh-CN" altLang="en-US" sz="2800">
                <a:latin typeface="华文中宋" panose="02010600040101010101" charset="-122"/>
                <a:ea typeface="华文中宋" panose="02010600040101010101" charset="-122"/>
                <a:cs typeface="华文中宋" panose="02010600040101010101" charset="-122"/>
                <a:sym typeface="+mn-ea"/>
              </a:rPr>
              <a:t>课 ：中华文明的起源与早期国家  </a:t>
            </a:r>
            <a:r>
              <a:rPr lang="en-US" altLang="zh-CN" sz="2800">
                <a:latin typeface="华文中宋" panose="02010600040101010101" charset="-122"/>
                <a:ea typeface="华文中宋" panose="02010600040101010101" charset="-122"/>
                <a:cs typeface="华文中宋" panose="02010600040101010101" charset="-122"/>
                <a:sym typeface="+mn-ea"/>
              </a:rPr>
              <a:t>P2-4</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1937385" y="2294890"/>
            <a:ext cx="8434705" cy="181483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cs typeface="华文中宋" panose="02010600040101010101" charset="-122"/>
                <a:sym typeface="+mn-ea"/>
              </a:rPr>
              <a:t>第</a:t>
            </a:r>
            <a:r>
              <a:rPr lang="en-US" altLang="zh-CN" sz="2800">
                <a:latin typeface="华文中宋" panose="02010600040101010101" charset="-122"/>
                <a:ea typeface="华文中宋" panose="02010600040101010101" charset="-122"/>
                <a:cs typeface="华文中宋" panose="02010600040101010101" charset="-122"/>
                <a:sym typeface="+mn-ea"/>
              </a:rPr>
              <a:t>1</a:t>
            </a:r>
            <a:r>
              <a:rPr lang="zh-CN" altLang="en-US" sz="2800">
                <a:latin typeface="华文中宋" panose="02010600040101010101" charset="-122"/>
                <a:ea typeface="华文中宋" panose="02010600040101010101" charset="-122"/>
                <a:cs typeface="华文中宋" panose="02010600040101010101" charset="-122"/>
                <a:sym typeface="+mn-ea"/>
              </a:rPr>
              <a:t>课 ：从食物采集到食物生产  </a:t>
            </a:r>
            <a:r>
              <a:rPr lang="en-US" altLang="zh-CN" sz="2800">
                <a:latin typeface="华文中宋" panose="02010600040101010101" charset="-122"/>
                <a:ea typeface="华文中宋" panose="02010600040101010101" charset="-122"/>
                <a:cs typeface="华文中宋" panose="02010600040101010101" charset="-122"/>
                <a:sym typeface="+mn-ea"/>
              </a:rPr>
              <a:t>P2  </a:t>
            </a:r>
            <a:endParaRPr lang="en-US" altLang="zh-CN" sz="2800">
              <a:latin typeface="华文中宋" panose="02010600040101010101" charset="-122"/>
              <a:ea typeface="华文中宋" panose="02010600040101010101" charset="-122"/>
              <a:cs typeface="华文中宋" panose="02010600040101010101" charset="-122"/>
            </a:endParaRPr>
          </a:p>
          <a:p>
            <a:r>
              <a:rPr lang="zh-CN" altLang="en-US" sz="2800">
                <a:latin typeface="华文中宋" panose="02010600040101010101" charset="-122"/>
                <a:ea typeface="华文中宋" panose="02010600040101010101" charset="-122"/>
                <a:cs typeface="华文中宋" panose="02010600040101010101" charset="-122"/>
                <a:sym typeface="+mn-ea"/>
              </a:rPr>
              <a:t>第</a:t>
            </a:r>
            <a:r>
              <a:rPr lang="en-US" altLang="zh-CN" sz="2800">
                <a:latin typeface="华文中宋" panose="02010600040101010101" charset="-122"/>
                <a:ea typeface="华文中宋" panose="02010600040101010101" charset="-122"/>
                <a:cs typeface="华文中宋" panose="02010600040101010101" charset="-122"/>
                <a:sym typeface="+mn-ea"/>
              </a:rPr>
              <a:t>4</a:t>
            </a:r>
            <a:r>
              <a:rPr lang="zh-CN" altLang="en-US" sz="2800">
                <a:latin typeface="华文中宋" panose="02010600040101010101" charset="-122"/>
                <a:ea typeface="华文中宋" panose="02010600040101010101" charset="-122"/>
                <a:cs typeface="华文中宋" panose="02010600040101010101" charset="-122"/>
                <a:sym typeface="+mn-ea"/>
              </a:rPr>
              <a:t>课：古代的生产工具与劳作  </a:t>
            </a:r>
            <a:r>
              <a:rPr lang="en-US" altLang="zh-CN" sz="2800">
                <a:latin typeface="华文中宋" panose="02010600040101010101" charset="-122"/>
                <a:ea typeface="华文中宋" panose="02010600040101010101" charset="-122"/>
                <a:cs typeface="华文中宋" panose="02010600040101010101" charset="-122"/>
                <a:sym typeface="+mn-ea"/>
              </a:rPr>
              <a:t>P19  </a:t>
            </a:r>
            <a:endParaRPr lang="en-US" altLang="zh-CN" sz="2800">
              <a:latin typeface="华文中宋" panose="02010600040101010101" charset="-122"/>
              <a:ea typeface="华文中宋" panose="02010600040101010101" charset="-122"/>
              <a:cs typeface="华文中宋" panose="02010600040101010101" charset="-122"/>
            </a:endParaRPr>
          </a:p>
          <a:p>
            <a:r>
              <a:rPr lang="zh-CN" altLang="en-US" sz="2800">
                <a:latin typeface="华文中宋" panose="02010600040101010101" charset="-122"/>
                <a:ea typeface="华文中宋" panose="02010600040101010101" charset="-122"/>
                <a:cs typeface="华文中宋" panose="02010600040101010101" charset="-122"/>
                <a:sym typeface="+mn-ea"/>
              </a:rPr>
              <a:t>第</a:t>
            </a:r>
            <a:r>
              <a:rPr lang="en-US" altLang="zh-CN" sz="2800">
                <a:latin typeface="华文中宋" panose="02010600040101010101" charset="-122"/>
                <a:ea typeface="华文中宋" panose="02010600040101010101" charset="-122"/>
                <a:cs typeface="华文中宋" panose="02010600040101010101" charset="-122"/>
                <a:sym typeface="+mn-ea"/>
              </a:rPr>
              <a:t>10</a:t>
            </a:r>
            <a:r>
              <a:rPr lang="zh-CN" altLang="en-US" sz="2800">
                <a:latin typeface="华文中宋" panose="02010600040101010101" charset="-122"/>
                <a:ea typeface="华文中宋" panose="02010600040101010101" charset="-122"/>
                <a:cs typeface="华文中宋" panose="02010600040101010101" charset="-122"/>
                <a:sym typeface="+mn-ea"/>
              </a:rPr>
              <a:t>课：古代的村落、集镇和城市  </a:t>
            </a:r>
            <a:r>
              <a:rPr lang="en-US" altLang="zh-CN" sz="2800">
                <a:latin typeface="华文中宋" panose="02010600040101010101" charset="-122"/>
                <a:ea typeface="华文中宋" panose="02010600040101010101" charset="-122"/>
                <a:cs typeface="华文中宋" panose="02010600040101010101" charset="-122"/>
                <a:sym typeface="+mn-ea"/>
              </a:rPr>
              <a:t>P56</a:t>
            </a:r>
            <a:r>
              <a:rPr lang="zh-CN" altLang="en-US" sz="2800">
                <a:latin typeface="华文中宋" panose="02010600040101010101" charset="-122"/>
                <a:ea typeface="华文中宋" panose="02010600040101010101" charset="-122"/>
                <a:cs typeface="华文中宋" panose="02010600040101010101" charset="-122"/>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P58   </a:t>
            </a:r>
            <a:endParaRPr lang="en-US" altLang="zh-CN" sz="2800">
              <a:latin typeface="华文中宋" panose="02010600040101010101" charset="-122"/>
              <a:ea typeface="华文中宋" panose="02010600040101010101" charset="-122"/>
              <a:cs typeface="华文中宋" panose="02010600040101010101" charset="-122"/>
            </a:endParaRPr>
          </a:p>
          <a:p>
            <a:r>
              <a:rPr lang="zh-CN" altLang="en-US" sz="2800">
                <a:latin typeface="华文中宋" panose="02010600040101010101" charset="-122"/>
                <a:ea typeface="华文中宋" panose="02010600040101010101" charset="-122"/>
                <a:cs typeface="华文中宋" panose="02010600040101010101" charset="-122"/>
                <a:sym typeface="+mn-ea"/>
              </a:rPr>
              <a:t>第</a:t>
            </a:r>
            <a:r>
              <a:rPr lang="en-US" altLang="zh-CN" sz="2800">
                <a:latin typeface="华文中宋" panose="02010600040101010101" charset="-122"/>
                <a:ea typeface="华文中宋" panose="02010600040101010101" charset="-122"/>
                <a:cs typeface="华文中宋" panose="02010600040101010101" charset="-122"/>
                <a:sym typeface="+mn-ea"/>
              </a:rPr>
              <a:t>12</a:t>
            </a:r>
            <a:r>
              <a:rPr lang="zh-CN" altLang="en-US" sz="2800">
                <a:latin typeface="华文中宋" panose="02010600040101010101" charset="-122"/>
                <a:ea typeface="华文中宋" panose="02010600040101010101" charset="-122"/>
                <a:cs typeface="华文中宋" panose="02010600040101010101" charset="-122"/>
                <a:sym typeface="+mn-ea"/>
              </a:rPr>
              <a:t>课：水陆交通的变迁  </a:t>
            </a:r>
            <a:r>
              <a:rPr lang="en-US" altLang="zh-CN" sz="2800">
                <a:latin typeface="华文中宋" panose="02010600040101010101" charset="-122"/>
                <a:ea typeface="华文中宋" panose="02010600040101010101" charset="-122"/>
                <a:cs typeface="华文中宋" panose="02010600040101010101" charset="-122"/>
                <a:sym typeface="+mn-ea"/>
              </a:rPr>
              <a:t>P69</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103" name="文本框 102"/>
          <p:cNvSpPr txBox="1"/>
          <p:nvPr/>
        </p:nvSpPr>
        <p:spPr>
          <a:xfrm>
            <a:off x="1937385" y="1696085"/>
            <a:ext cx="6462395" cy="521970"/>
          </a:xfrm>
          <a:prstGeom prst="rect">
            <a:avLst/>
          </a:prstGeom>
          <a:noFill/>
          <a:ln w="9525">
            <a:noFill/>
          </a:ln>
        </p:spPr>
        <p:txBody>
          <a:bodyPr wrap="square">
            <a:spAutoFit/>
          </a:bodyPr>
          <a:p>
            <a:pPr indent="0"/>
            <a:r>
              <a:rPr lang="zh-CN" sz="2800" b="0">
                <a:latin typeface="华文中宋" panose="02010600040101010101" charset="-122"/>
                <a:ea typeface="华文中宋" panose="02010600040101010101" charset="-122"/>
                <a:cs typeface="华文中宋" panose="02010600040101010101" charset="-122"/>
              </a:rPr>
              <a:t>第</a:t>
            </a:r>
            <a:r>
              <a:rPr lang="en-US" sz="2800" b="0">
                <a:latin typeface="华文中宋" panose="02010600040101010101" charset="-122"/>
                <a:ea typeface="华文中宋" panose="02010600040101010101" charset="-122"/>
                <a:cs typeface="华文中宋" panose="02010600040101010101" charset="-122"/>
              </a:rPr>
              <a:t>1</a:t>
            </a:r>
            <a:r>
              <a:rPr lang="zh-CN" sz="2800" b="0">
                <a:latin typeface="华文中宋" panose="02010600040101010101" charset="-122"/>
                <a:ea typeface="华文中宋" panose="02010600040101010101" charset="-122"/>
                <a:cs typeface="华文中宋" panose="02010600040101010101" charset="-122"/>
              </a:rPr>
              <a:t>课：中国古代政治制度的形成与发展。</a:t>
            </a:r>
            <a:endParaRPr lang="zh-CN" altLang="en-US" sz="2800" b="0">
              <a:latin typeface="华文中宋" panose="02010600040101010101" charset="-122"/>
              <a:ea typeface="华文中宋" panose="02010600040101010101" charset="-122"/>
              <a:cs typeface="华文中宋" panose="02010600040101010101" charset="-122"/>
            </a:endParaRPr>
          </a:p>
        </p:txBody>
      </p:sp>
      <p:sp>
        <p:nvSpPr>
          <p:cNvPr id="9" name="文本框 8"/>
          <p:cNvSpPr txBox="1"/>
          <p:nvPr/>
        </p:nvSpPr>
        <p:spPr>
          <a:xfrm>
            <a:off x="1937385" y="4186555"/>
            <a:ext cx="7785100" cy="521970"/>
          </a:xfrm>
          <a:prstGeom prst="rect">
            <a:avLst/>
          </a:prstGeom>
          <a:noFill/>
        </p:spPr>
        <p:txBody>
          <a:bodyPr wrap="square" rtlCol="0" anchor="t">
            <a:spAutoFit/>
          </a:bodyPr>
          <a:p>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第</a:t>
            </a:r>
            <a:r>
              <a:rPr lang="en-US" altLang="zh-CN" sz="2800">
                <a:solidFill>
                  <a:schemeClr val="tx1"/>
                </a:solidFill>
                <a:latin typeface="华文中宋" panose="02010600040101010101" charset="-122"/>
                <a:ea typeface="华文中宋" panose="02010600040101010101" charset="-122"/>
                <a:cs typeface="华文中宋" panose="02010600040101010101" charset="-122"/>
                <a:sym typeface="+mn-ea"/>
              </a:rPr>
              <a:t>1</a:t>
            </a:r>
            <a:r>
              <a:rPr lang="zh-CN" altLang="en-US" sz="2800">
                <a:solidFill>
                  <a:schemeClr val="tx1"/>
                </a:solidFill>
                <a:latin typeface="华文中宋" panose="02010600040101010101" charset="-122"/>
                <a:ea typeface="华文中宋" panose="02010600040101010101" charset="-122"/>
                <a:cs typeface="华文中宋" panose="02010600040101010101" charset="-122"/>
                <a:sym typeface="+mn-ea"/>
              </a:rPr>
              <a:t>课： 中华优秀传统文化的内涵与特点  </a:t>
            </a:r>
            <a:r>
              <a:rPr lang="en-US" altLang="zh-CN" sz="2800">
                <a:solidFill>
                  <a:schemeClr val="tx1"/>
                </a:solidFill>
                <a:latin typeface="华文中宋" panose="02010600040101010101" charset="-122"/>
                <a:ea typeface="华文中宋" panose="02010600040101010101" charset="-122"/>
                <a:cs typeface="华文中宋" panose="02010600040101010101" charset="-122"/>
                <a:sym typeface="+mn-ea"/>
              </a:rPr>
              <a:t>P2</a:t>
            </a:r>
            <a:endParaRPr lang="en-US" altLang="zh-CN" sz="2800">
              <a:solidFill>
                <a:schemeClr val="tx1"/>
              </a:solidFill>
              <a:latin typeface="华文中宋" panose="02010600040101010101" charset="-122"/>
              <a:ea typeface="华文中宋" panose="02010600040101010101" charset="-122"/>
              <a:cs typeface="华文中宋" panose="02010600040101010101" charset="-122"/>
              <a:sym typeface="+mn-ea"/>
            </a:endParaRPr>
          </a:p>
        </p:txBody>
      </p:sp>
      <p:pic>
        <p:nvPicPr>
          <p:cNvPr id="10" name="图片 9"/>
          <p:cNvPicPr>
            <a:picLocks noChangeAspect="1"/>
          </p:cNvPicPr>
          <p:nvPr>
            <p:custDataLst>
              <p:tags r:id="rId4"/>
            </p:custDataLst>
          </p:nvPr>
        </p:nvPicPr>
        <p:blipFill>
          <a:blip r:embed="rId5"/>
          <a:stretch>
            <a:fillRect/>
          </a:stretch>
        </p:blipFill>
        <p:spPr>
          <a:xfrm>
            <a:off x="9034780" y="3937000"/>
            <a:ext cx="2922270" cy="2669540"/>
          </a:xfrm>
          <a:prstGeom prst="rect">
            <a:avLst/>
          </a:prstGeom>
        </p:spPr>
      </p:pic>
    </p:spTree>
    <p:custDataLst>
      <p:tags r:id="rId6"/>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6126" b="9501"/>
          <a:stretch>
            <a:fillRect/>
          </a:stretch>
        </p:blipFill>
        <p:spPr>
          <a:xfrm>
            <a:off x="0" y="0"/>
            <a:ext cx="12192000" cy="6858000"/>
          </a:xfrm>
          <a:prstGeom prst="rect">
            <a:avLst/>
          </a:prstGeom>
        </p:spPr>
      </p:pic>
      <p:sp>
        <p:nvSpPr>
          <p:cNvPr id="3" name="矩形: 圆角 2"/>
          <p:cNvSpPr/>
          <p:nvPr/>
        </p:nvSpPr>
        <p:spPr>
          <a:xfrm>
            <a:off x="0" y="335"/>
            <a:ext cx="12192000" cy="6857330"/>
          </a:xfrm>
          <a:prstGeom prst="roundRect">
            <a:avLst>
              <a:gd name="adj" fmla="val 0"/>
            </a:avLst>
          </a:prstGeom>
          <a:solidFill>
            <a:schemeClr val="bg1">
              <a:alpha val="8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0" y="0"/>
            <a:ext cx="259080" cy="792480"/>
          </a:xfrm>
          <a:prstGeom prst="rect">
            <a:avLst/>
          </a:prstGeom>
          <a:gradFill>
            <a:gsLst>
              <a:gs pos="0">
                <a:srgbClr val="FCE1B9">
                  <a:lumMod val="99000"/>
                </a:srgbClr>
              </a:gs>
              <a:gs pos="50000">
                <a:srgbClr val="F0C79C"/>
              </a:gs>
              <a:gs pos="100000">
                <a:srgbClr val="FF0000"/>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457778" y="23039"/>
            <a:ext cx="116377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gradFill>
                  <a:gsLst>
                    <a:gs pos="0">
                      <a:srgbClr val="FCE1B9">
                        <a:lumMod val="99000"/>
                      </a:srgbClr>
                    </a:gs>
                    <a:gs pos="50000">
                      <a:srgbClr val="F0C79C"/>
                    </a:gs>
                    <a:gs pos="100000">
                      <a:srgbClr val="FF0000"/>
                    </a:gs>
                  </a:gsLst>
                  <a:lin ang="5400000" scaled="1"/>
                </a:gradFill>
                <a:effectLst>
                  <a:outerShdw blurRad="38100" dist="38100" dir="2700000" algn="tl">
                    <a:srgbClr val="000000">
                      <a:alpha val="43137"/>
                    </a:srgbClr>
                  </a:outerShdw>
                </a:effectLst>
                <a:uLnTx/>
                <a:uFillTx/>
                <a:latin typeface="汉仪程行简" panose="00020600040101010101" pitchFamily="18" charset="-122"/>
                <a:ea typeface="汉仪程行简" panose="00020600040101010101" pitchFamily="18" charset="-122"/>
                <a:cs typeface="+mn-cs"/>
              </a:rPr>
              <a:t>随堂练习</a:t>
            </a:r>
            <a:endParaRPr kumimoji="0" lang="zh-CN" altLang="en-US" sz="4000" b="1" i="0" u="none" strike="noStrike" kern="1200" cap="none" spc="0" normalizeH="0" baseline="0" noProof="0" dirty="0">
              <a:ln>
                <a:noFill/>
              </a:ln>
              <a:gradFill>
                <a:gsLst>
                  <a:gs pos="0">
                    <a:srgbClr val="FCE1B9">
                      <a:lumMod val="99000"/>
                    </a:srgbClr>
                  </a:gs>
                  <a:gs pos="50000">
                    <a:srgbClr val="F0C79C"/>
                  </a:gs>
                  <a:gs pos="100000">
                    <a:srgbClr val="FF0000"/>
                  </a:gs>
                </a:gsLst>
                <a:lin ang="5400000" scaled="1"/>
              </a:gradFill>
              <a:effectLst>
                <a:outerShdw blurRad="38100" dist="38100" dir="2700000" algn="tl">
                  <a:srgbClr val="000000">
                    <a:alpha val="43137"/>
                  </a:srgbClr>
                </a:outerShdw>
              </a:effectLst>
              <a:uLnTx/>
              <a:uFillTx/>
              <a:latin typeface="汉仪程行简" panose="00020600040101010101" pitchFamily="18" charset="-122"/>
              <a:ea typeface="汉仪程行简" panose="00020600040101010101" pitchFamily="18" charset="-122"/>
              <a:cs typeface="+mn-cs"/>
            </a:endParaRPr>
          </a:p>
        </p:txBody>
      </p:sp>
      <p:sp>
        <p:nvSpPr>
          <p:cNvPr id="6" name="矩形 5"/>
          <p:cNvSpPr/>
          <p:nvPr/>
        </p:nvSpPr>
        <p:spPr>
          <a:xfrm>
            <a:off x="0" y="1203767"/>
            <a:ext cx="12192000" cy="44504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文本框 7"/>
          <p:cNvSpPr txBox="1"/>
          <p:nvPr>
            <p:custDataLst>
              <p:tags r:id="rId2"/>
            </p:custDataLst>
          </p:nvPr>
        </p:nvSpPr>
        <p:spPr>
          <a:xfrm>
            <a:off x="118334" y="1451033"/>
            <a:ext cx="11977210" cy="1815882"/>
          </a:xfrm>
          <a:prstGeom prst="rect">
            <a:avLst/>
          </a:prstGeom>
          <a:noFill/>
        </p:spPr>
        <p:txBody>
          <a:bodyPr wrap="square" rtlCol="0">
            <a:spAutoFit/>
          </a:bodyPr>
          <a:lstStyle/>
          <a:p>
            <a:pPr lvl="0">
              <a:defRPr/>
            </a:pPr>
            <a:r>
              <a:rPr lang="en-US" altLang="zh-CN" sz="2800" dirty="0">
                <a:solidFill>
                  <a:prstClr val="black"/>
                </a:solidFill>
                <a:latin typeface="方正柳公权楷书 简" panose="02000500000000000000" pitchFamily="2" charset="-122"/>
                <a:ea typeface="方正柳公权楷书 简" panose="02000500000000000000" pitchFamily="2" charset="-122"/>
              </a:rPr>
              <a:t>1</a:t>
            </a:r>
            <a:r>
              <a:rPr lang="zh-CN" altLang="en-US" sz="2800" dirty="0">
                <a:solidFill>
                  <a:prstClr val="black"/>
                </a:solidFill>
                <a:latin typeface="方正柳公权楷书 简" panose="02000500000000000000" pitchFamily="2" charset="-122"/>
                <a:ea typeface="方正柳公权楷书 简" panose="02000500000000000000" pitchFamily="2" charset="-122"/>
              </a:rPr>
              <a:t>．（</a:t>
            </a:r>
            <a:r>
              <a:rPr lang="en-US" altLang="zh-CN" sz="2800" dirty="0">
                <a:solidFill>
                  <a:prstClr val="black"/>
                </a:solidFill>
                <a:latin typeface="方正柳公权楷书 简" panose="02000500000000000000" pitchFamily="2" charset="-122"/>
                <a:ea typeface="方正柳公权楷书 简" panose="02000500000000000000" pitchFamily="2" charset="-122"/>
              </a:rPr>
              <a:t>2021.1·</a:t>
            </a:r>
            <a:r>
              <a:rPr lang="zh-CN" altLang="en-US" sz="2800" dirty="0">
                <a:solidFill>
                  <a:prstClr val="black"/>
                </a:solidFill>
                <a:latin typeface="方正柳公权楷书 简" panose="02000500000000000000" pitchFamily="2" charset="-122"/>
                <a:ea typeface="方正柳公权楷书 简" panose="02000500000000000000" pitchFamily="2" charset="-122"/>
              </a:rPr>
              <a:t>浙江高考</a:t>
            </a:r>
            <a:r>
              <a:rPr lang="en-US" altLang="zh-CN" sz="2800" dirty="0">
                <a:solidFill>
                  <a:prstClr val="black"/>
                </a:solidFill>
                <a:latin typeface="方正柳公权楷书 简" panose="02000500000000000000" pitchFamily="2" charset="-122"/>
                <a:ea typeface="方正柳公权楷书 简" panose="02000500000000000000" pitchFamily="2" charset="-122"/>
              </a:rPr>
              <a:t>·1</a:t>
            </a:r>
            <a:r>
              <a:rPr lang="zh-CN" altLang="en-US" sz="2800" dirty="0">
                <a:solidFill>
                  <a:prstClr val="black"/>
                </a:solidFill>
                <a:latin typeface="方正柳公权楷书 简" panose="02000500000000000000" pitchFamily="2" charset="-122"/>
                <a:ea typeface="方正柳公权楷书 简" panose="02000500000000000000" pitchFamily="2" charset="-122"/>
              </a:rPr>
              <a:t>）周王将子弟、功臣和臣服的先代贵族分封于各地，“制其畿疆而沟封之”，封国成为王朝的屏障。对此制度解读正确的是</a:t>
            </a:r>
            <a:endParaRPr lang="zh-CN" altLang="en-US" sz="2800" dirty="0">
              <a:solidFill>
                <a:prstClr val="black"/>
              </a:solidFill>
              <a:latin typeface="方正柳公权楷书 简" panose="02000500000000000000" pitchFamily="2" charset="-122"/>
              <a:ea typeface="方正柳公权楷书 简" panose="02000500000000000000" pitchFamily="2" charset="-122"/>
            </a:endParaRPr>
          </a:p>
          <a:p>
            <a:pPr lvl="0">
              <a:defRPr/>
            </a:pPr>
            <a:r>
              <a:rPr lang="en-US" altLang="zh-CN" sz="2800" dirty="0">
                <a:solidFill>
                  <a:prstClr val="black"/>
                </a:solidFill>
                <a:latin typeface="方正柳公权楷书 简" panose="02000500000000000000" pitchFamily="2" charset="-122"/>
                <a:ea typeface="方正柳公权楷书 简" panose="02000500000000000000" pitchFamily="2" charset="-122"/>
              </a:rPr>
              <a:t>A</a:t>
            </a:r>
            <a:r>
              <a:rPr lang="zh-CN" altLang="en-US" sz="2800" dirty="0">
                <a:solidFill>
                  <a:prstClr val="black"/>
                </a:solidFill>
                <a:latin typeface="方正柳公权楷书 简" panose="02000500000000000000" pitchFamily="2" charset="-122"/>
                <a:ea typeface="方正柳公权楷书 简" panose="02000500000000000000" pitchFamily="2" charset="-122"/>
              </a:rPr>
              <a:t>．周王实现了权力的高度集中          </a:t>
            </a:r>
            <a:r>
              <a:rPr lang="en-US" altLang="zh-CN" sz="2800" dirty="0">
                <a:solidFill>
                  <a:prstClr val="black"/>
                </a:solidFill>
                <a:latin typeface="方正柳公权楷书 简" panose="02000500000000000000" pitchFamily="2" charset="-122"/>
                <a:ea typeface="方正柳公权楷书 简" panose="02000500000000000000" pitchFamily="2" charset="-122"/>
              </a:rPr>
              <a:t>B</a:t>
            </a:r>
            <a:r>
              <a:rPr lang="zh-CN" altLang="en-US" sz="2800" dirty="0">
                <a:solidFill>
                  <a:prstClr val="black"/>
                </a:solidFill>
                <a:latin typeface="方正柳公权楷书 简" panose="02000500000000000000" pitchFamily="2" charset="-122"/>
                <a:ea typeface="方正柳公权楷书 简" panose="02000500000000000000" pitchFamily="2" charset="-122"/>
              </a:rPr>
              <a:t>．诸侯在封国享有世袭统治权</a:t>
            </a:r>
            <a:endParaRPr lang="zh-CN" altLang="en-US" sz="2800" dirty="0">
              <a:solidFill>
                <a:prstClr val="black"/>
              </a:solidFill>
              <a:latin typeface="方正柳公权楷书 简" panose="02000500000000000000" pitchFamily="2" charset="-122"/>
              <a:ea typeface="方正柳公权楷书 简" panose="02000500000000000000" pitchFamily="2" charset="-122"/>
            </a:endParaRPr>
          </a:p>
          <a:p>
            <a:pPr lvl="0">
              <a:defRPr/>
            </a:pPr>
            <a:r>
              <a:rPr lang="en-US" altLang="zh-CN" sz="2800" dirty="0">
                <a:solidFill>
                  <a:prstClr val="black"/>
                </a:solidFill>
                <a:latin typeface="方正柳公权楷书 简" panose="02000500000000000000" pitchFamily="2" charset="-122"/>
                <a:ea typeface="方正柳公权楷书 简" panose="02000500000000000000" pitchFamily="2" charset="-122"/>
              </a:rPr>
              <a:t>C</a:t>
            </a:r>
            <a:r>
              <a:rPr lang="zh-CN" altLang="en-US" sz="2800" dirty="0">
                <a:solidFill>
                  <a:prstClr val="black"/>
                </a:solidFill>
                <a:latin typeface="方正柳公权楷书 简" panose="02000500000000000000" pitchFamily="2" charset="-122"/>
                <a:ea typeface="方正柳公权楷书 简" panose="02000500000000000000" pitchFamily="2" charset="-122"/>
              </a:rPr>
              <a:t>．血缘关系是分封的唯一依据          </a:t>
            </a:r>
            <a:r>
              <a:rPr lang="en-US" altLang="zh-CN" sz="2800" dirty="0">
                <a:solidFill>
                  <a:prstClr val="black"/>
                </a:solidFill>
                <a:latin typeface="方正柳公权楷书 简" panose="02000500000000000000" pitchFamily="2" charset="-122"/>
                <a:ea typeface="方正柳公权楷书 简" panose="02000500000000000000" pitchFamily="2" charset="-122"/>
              </a:rPr>
              <a:t>D</a:t>
            </a:r>
            <a:r>
              <a:rPr lang="zh-CN" altLang="en-US" sz="2800" dirty="0">
                <a:solidFill>
                  <a:prstClr val="black"/>
                </a:solidFill>
                <a:latin typeface="方正柳公权楷书 简" panose="02000500000000000000" pitchFamily="2" charset="-122"/>
                <a:ea typeface="方正柳公权楷书 简" panose="02000500000000000000" pitchFamily="2" charset="-122"/>
              </a:rPr>
              <a:t>．维持了周朝四百余年的统治</a:t>
            </a:r>
            <a:endPar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endParaRPr>
          </a:p>
        </p:txBody>
      </p:sp>
      <p:sp>
        <p:nvSpPr>
          <p:cNvPr id="7" name="文本框 6"/>
          <p:cNvSpPr txBox="1"/>
          <p:nvPr>
            <p:custDataLst>
              <p:tags r:id="rId3"/>
            </p:custDataLst>
          </p:nvPr>
        </p:nvSpPr>
        <p:spPr>
          <a:xfrm>
            <a:off x="10353675" y="321945"/>
            <a:ext cx="972820" cy="1198880"/>
          </a:xfrm>
          <a:prstGeom prst="rect">
            <a:avLst/>
          </a:prstGeom>
          <a:noFill/>
        </p:spPr>
        <p:txBody>
          <a:bodyPr wrap="square" rtlCol="0">
            <a:spAutoFit/>
          </a:bodyPr>
          <a:lstStyle/>
          <a:p>
            <a:pPr algn="l"/>
            <a:r>
              <a:rPr lang="en-US" altLang="zh-CN" sz="7200" b="1" dirty="0">
                <a:solidFill>
                  <a:srgbClr val="C00000"/>
                </a:solidFill>
                <a:latin typeface="方正柳公权楷书 简" panose="02000500000000000000" pitchFamily="2" charset="-122"/>
                <a:ea typeface="方正柳公权楷书 简" panose="02000500000000000000" pitchFamily="2" charset="-122"/>
              </a:rPr>
              <a:t>B</a:t>
            </a:r>
            <a:endParaRPr lang="en-US" altLang="zh-CN" sz="7200" b="1" dirty="0">
              <a:solidFill>
                <a:srgbClr val="C00000"/>
              </a:solidFill>
              <a:latin typeface="方正柳公权楷书 简" panose="02000500000000000000" pitchFamily="2" charset="-122"/>
              <a:ea typeface="方正柳公权楷书 简" panose="02000500000000000000" pitchFamily="2" charset="-122"/>
            </a:endParaRPr>
          </a:p>
        </p:txBody>
      </p:sp>
      <p:sp>
        <p:nvSpPr>
          <p:cNvPr id="9" name="文本框 8"/>
          <p:cNvSpPr txBox="1"/>
          <p:nvPr>
            <p:custDataLst>
              <p:tags r:id="rId4"/>
            </p:custDataLst>
          </p:nvPr>
        </p:nvSpPr>
        <p:spPr>
          <a:xfrm>
            <a:off x="118333" y="3591086"/>
            <a:ext cx="11977210" cy="1814830"/>
          </a:xfrm>
          <a:prstGeom prst="rect">
            <a:avLst/>
          </a:prstGeom>
          <a:noFill/>
        </p:spPr>
        <p:txBody>
          <a:bodyPr wrap="square" rtlCol="0">
            <a:spAutoFit/>
          </a:bodyPr>
          <a:lstStyle/>
          <a:p>
            <a:pPr algn="l"/>
            <a:r>
              <a:rPr lang="en-US" altLang="zh-CN" sz="2800" dirty="0">
                <a:latin typeface="方正柳公权楷书 简" panose="02000500000000000000" pitchFamily="2" charset="-122"/>
                <a:ea typeface="方正柳公权楷书 简" panose="02000500000000000000" pitchFamily="2" charset="-122"/>
              </a:rPr>
              <a:t>2</a:t>
            </a:r>
            <a:r>
              <a:rPr lang="zh-CN" altLang="en-US" sz="2800" dirty="0">
                <a:latin typeface="方正柳公权楷书 简" panose="02000500000000000000" pitchFamily="2" charset="-122"/>
                <a:ea typeface="方正柳公权楷书 简" panose="02000500000000000000" pitchFamily="2" charset="-122"/>
              </a:rPr>
              <a:t>．（</a:t>
            </a:r>
            <a:r>
              <a:rPr lang="en-US" altLang="zh-CN" sz="2800" dirty="0">
                <a:latin typeface="方正柳公权楷书 简" panose="02000500000000000000" pitchFamily="2" charset="-122"/>
                <a:ea typeface="方正柳公权楷书 简" panose="02000500000000000000" pitchFamily="2" charset="-122"/>
              </a:rPr>
              <a:t>2021·</a:t>
            </a:r>
            <a:r>
              <a:rPr lang="zh-CN" altLang="en-US" sz="2800" dirty="0">
                <a:latin typeface="方正柳公权楷书 简" panose="02000500000000000000" pitchFamily="2" charset="-122"/>
                <a:ea typeface="方正柳公权楷书 简" panose="02000500000000000000" pitchFamily="2" charset="-122"/>
              </a:rPr>
              <a:t>广东高考</a:t>
            </a:r>
            <a:r>
              <a:rPr lang="en-US" altLang="zh-CN" sz="2800" dirty="0">
                <a:latin typeface="方正柳公权楷书 简" panose="02000500000000000000" pitchFamily="2" charset="-122"/>
                <a:ea typeface="方正柳公权楷书 简" panose="02000500000000000000" pitchFamily="2" charset="-122"/>
              </a:rPr>
              <a:t>·1</a:t>
            </a:r>
            <a:r>
              <a:rPr lang="zh-CN" altLang="en-US" sz="2800" dirty="0">
                <a:latin typeface="方正柳公权楷书 简" panose="02000500000000000000" pitchFamily="2" charset="-122"/>
                <a:ea typeface="方正柳公权楷书 简" panose="02000500000000000000" pitchFamily="2" charset="-122"/>
              </a:rPr>
              <a:t>）今河南平顶山应国墓地、陕西长安张家坡及普渡村墓地等处出土了一批具有长江中下游风格的西周青铜器。这说明西周时期</a:t>
            </a:r>
            <a:endParaRPr lang="zh-CN" altLang="en-US" sz="2800" dirty="0">
              <a:latin typeface="方正柳公权楷书 简" panose="02000500000000000000" pitchFamily="2" charset="-122"/>
              <a:ea typeface="方正柳公权楷书 简" panose="02000500000000000000" pitchFamily="2" charset="-122"/>
            </a:endParaRPr>
          </a:p>
          <a:p>
            <a:pPr algn="l"/>
            <a:r>
              <a:rPr lang="en-US" altLang="zh-CN" sz="2800" dirty="0">
                <a:latin typeface="方正柳公权楷书 简" panose="02000500000000000000" pitchFamily="2" charset="-122"/>
                <a:ea typeface="方正柳公权楷书 简" panose="02000500000000000000" pitchFamily="2" charset="-122"/>
              </a:rPr>
              <a:t>A</a:t>
            </a:r>
            <a:r>
              <a:rPr lang="zh-CN" altLang="en-US" sz="2800" dirty="0">
                <a:latin typeface="方正柳公权楷书 简" panose="02000500000000000000" pitchFamily="2" charset="-122"/>
                <a:ea typeface="方正柳公权楷书 简" panose="02000500000000000000" pitchFamily="2" charset="-122"/>
              </a:rPr>
              <a:t>．中原文化向周边传播                </a:t>
            </a:r>
            <a:r>
              <a:rPr lang="en-US" altLang="zh-CN" sz="2800" dirty="0">
                <a:latin typeface="方正柳公权楷书 简" panose="02000500000000000000" pitchFamily="2" charset="-122"/>
                <a:ea typeface="方正柳公权楷书 简" panose="02000500000000000000" pitchFamily="2" charset="-122"/>
              </a:rPr>
              <a:t>B</a:t>
            </a:r>
            <a:r>
              <a:rPr lang="zh-CN" altLang="en-US" sz="2800" dirty="0">
                <a:latin typeface="方正柳公权楷书 简" panose="02000500000000000000" pitchFamily="2" charset="-122"/>
                <a:ea typeface="方正柳公权楷书 简" panose="02000500000000000000" pitchFamily="2" charset="-122"/>
              </a:rPr>
              <a:t>．各诸侯国维护周礼</a:t>
            </a:r>
            <a:endParaRPr lang="zh-CN" altLang="en-US" sz="2800" dirty="0">
              <a:latin typeface="方正柳公权楷书 简" panose="02000500000000000000" pitchFamily="2" charset="-122"/>
              <a:ea typeface="方正柳公权楷书 简" panose="02000500000000000000" pitchFamily="2" charset="-122"/>
            </a:endParaRPr>
          </a:p>
          <a:p>
            <a:pPr algn="l"/>
            <a:r>
              <a:rPr lang="en-US" altLang="zh-CN" sz="2800" dirty="0">
                <a:latin typeface="方正柳公权楷书 简" panose="02000500000000000000" pitchFamily="2" charset="-122"/>
                <a:ea typeface="方正柳公权楷书 简" panose="02000500000000000000" pitchFamily="2" charset="-122"/>
              </a:rPr>
              <a:t>C</a:t>
            </a:r>
            <a:r>
              <a:rPr lang="zh-CN" altLang="en-US" sz="2800" dirty="0">
                <a:latin typeface="方正柳公权楷书 简" panose="02000500000000000000" pitchFamily="2" charset="-122"/>
                <a:ea typeface="方正柳公权楷书 简" panose="02000500000000000000" pitchFamily="2" charset="-122"/>
              </a:rPr>
              <a:t>．宗法制度分崩离析                  </a:t>
            </a:r>
            <a:r>
              <a:rPr lang="en-US" altLang="zh-CN" sz="2800" dirty="0">
                <a:latin typeface="方正柳公权楷书 简" panose="02000500000000000000" pitchFamily="2" charset="-122"/>
                <a:ea typeface="方正柳公权楷书 简" panose="02000500000000000000" pitchFamily="2" charset="-122"/>
              </a:rPr>
              <a:t>D</a:t>
            </a:r>
            <a:r>
              <a:rPr lang="zh-CN" altLang="en-US" sz="2800" dirty="0">
                <a:latin typeface="方正柳公权楷书 简" panose="02000500000000000000" pitchFamily="2" charset="-122"/>
                <a:ea typeface="方正柳公权楷书 简" panose="02000500000000000000" pitchFamily="2" charset="-122"/>
              </a:rPr>
              <a:t>．南北文化相互交流</a:t>
            </a:r>
            <a:endParaRPr lang="zh-CN" altLang="en-US" sz="2800" dirty="0">
              <a:latin typeface="方正柳公权楷书 简" panose="02000500000000000000" pitchFamily="2" charset="-122"/>
              <a:ea typeface="方正柳公权楷书 简" panose="02000500000000000000" pitchFamily="2" charset="-122"/>
            </a:endParaRPr>
          </a:p>
        </p:txBody>
      </p:sp>
      <p:sp>
        <p:nvSpPr>
          <p:cNvPr id="11" name="文本框 10"/>
          <p:cNvSpPr txBox="1"/>
          <p:nvPr>
            <p:custDataLst>
              <p:tags r:id="rId5"/>
            </p:custDataLst>
          </p:nvPr>
        </p:nvSpPr>
        <p:spPr>
          <a:xfrm>
            <a:off x="10650220" y="4584065"/>
            <a:ext cx="676910" cy="1322070"/>
          </a:xfrm>
          <a:prstGeom prst="rect">
            <a:avLst/>
          </a:prstGeom>
          <a:noFill/>
        </p:spPr>
        <p:txBody>
          <a:bodyPr wrap="square" rtlCol="0">
            <a:spAutoFit/>
          </a:bodyPr>
          <a:lstStyle/>
          <a:p>
            <a:pPr algn="l"/>
            <a:r>
              <a:rPr lang="en-US" altLang="zh-CN" sz="8000" b="1" dirty="0">
                <a:solidFill>
                  <a:srgbClr val="C00000"/>
                </a:solidFill>
                <a:latin typeface="方正柳公权楷书 简" panose="02000500000000000000" pitchFamily="2" charset="-122"/>
                <a:ea typeface="方正柳公权楷书 简" panose="02000500000000000000" pitchFamily="2" charset="-122"/>
              </a:rPr>
              <a:t>D</a:t>
            </a:r>
            <a:endParaRPr lang="en-US" altLang="zh-CN" sz="8000" b="1" dirty="0">
              <a:solidFill>
                <a:srgbClr val="C00000"/>
              </a:solidFill>
              <a:latin typeface="方正柳公权楷书 简" panose="02000500000000000000" pitchFamily="2" charset="-122"/>
              <a:ea typeface="方正柳公权楷书 简" panose="02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P spid="7" grpId="0"/>
      <p:bldP spid="9"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t="6126" b="9501"/>
          <a:stretch>
            <a:fillRect/>
          </a:stretch>
        </p:blipFill>
        <p:spPr>
          <a:xfrm>
            <a:off x="0" y="0"/>
            <a:ext cx="12192000" cy="6858000"/>
          </a:xfrm>
          <a:prstGeom prst="rect">
            <a:avLst/>
          </a:prstGeom>
        </p:spPr>
      </p:pic>
      <p:sp>
        <p:nvSpPr>
          <p:cNvPr id="3" name="矩形: 圆角 2"/>
          <p:cNvSpPr/>
          <p:nvPr/>
        </p:nvSpPr>
        <p:spPr>
          <a:xfrm>
            <a:off x="0" y="335"/>
            <a:ext cx="12192000" cy="6857330"/>
          </a:xfrm>
          <a:prstGeom prst="roundRect">
            <a:avLst>
              <a:gd name="adj" fmla="val 0"/>
            </a:avLst>
          </a:prstGeom>
          <a:solidFill>
            <a:schemeClr val="bg1">
              <a:alpha val="8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 name="矩形 3"/>
          <p:cNvSpPr/>
          <p:nvPr/>
        </p:nvSpPr>
        <p:spPr>
          <a:xfrm>
            <a:off x="0" y="0"/>
            <a:ext cx="259080" cy="792480"/>
          </a:xfrm>
          <a:prstGeom prst="rect">
            <a:avLst/>
          </a:prstGeom>
          <a:gradFill>
            <a:gsLst>
              <a:gs pos="0">
                <a:srgbClr val="FCE1B9">
                  <a:lumMod val="99000"/>
                </a:srgbClr>
              </a:gs>
              <a:gs pos="50000">
                <a:srgbClr val="F0C79C"/>
              </a:gs>
              <a:gs pos="100000">
                <a:srgbClr val="FF0000"/>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5" name="文本框 4"/>
          <p:cNvSpPr txBox="1"/>
          <p:nvPr/>
        </p:nvSpPr>
        <p:spPr>
          <a:xfrm>
            <a:off x="457778" y="23039"/>
            <a:ext cx="116377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gradFill>
                  <a:gsLst>
                    <a:gs pos="0">
                      <a:srgbClr val="FCE1B9">
                        <a:lumMod val="99000"/>
                      </a:srgbClr>
                    </a:gs>
                    <a:gs pos="50000">
                      <a:srgbClr val="F0C79C"/>
                    </a:gs>
                    <a:gs pos="100000">
                      <a:srgbClr val="FF0000"/>
                    </a:gs>
                  </a:gsLst>
                  <a:lin ang="5400000" scaled="1"/>
                </a:gradFill>
                <a:effectLst>
                  <a:outerShdw blurRad="38100" dist="38100" dir="2700000" algn="tl">
                    <a:srgbClr val="000000">
                      <a:alpha val="43137"/>
                    </a:srgbClr>
                  </a:outerShdw>
                </a:effectLst>
                <a:uLnTx/>
                <a:uFillTx/>
                <a:latin typeface="汉仪程行简" panose="00020600040101010101" pitchFamily="18" charset="-122"/>
                <a:ea typeface="汉仪程行简" panose="00020600040101010101" pitchFamily="18" charset="-122"/>
                <a:cs typeface="+mn-cs"/>
              </a:rPr>
              <a:t>随堂练习</a:t>
            </a:r>
            <a:endParaRPr kumimoji="0" lang="zh-CN" altLang="en-US" sz="4000" b="1" i="0" u="none" strike="noStrike" kern="1200" cap="none" spc="0" normalizeH="0" baseline="0" noProof="0" dirty="0">
              <a:ln>
                <a:noFill/>
              </a:ln>
              <a:gradFill>
                <a:gsLst>
                  <a:gs pos="0">
                    <a:srgbClr val="FCE1B9">
                      <a:lumMod val="99000"/>
                    </a:srgbClr>
                  </a:gs>
                  <a:gs pos="50000">
                    <a:srgbClr val="F0C79C"/>
                  </a:gs>
                  <a:gs pos="100000">
                    <a:srgbClr val="FF0000"/>
                  </a:gs>
                </a:gsLst>
                <a:lin ang="5400000" scaled="1"/>
              </a:gradFill>
              <a:effectLst>
                <a:outerShdw blurRad="38100" dist="38100" dir="2700000" algn="tl">
                  <a:srgbClr val="000000">
                    <a:alpha val="43137"/>
                  </a:srgbClr>
                </a:outerShdw>
              </a:effectLst>
              <a:uLnTx/>
              <a:uFillTx/>
              <a:latin typeface="汉仪程行简" panose="00020600040101010101" pitchFamily="18" charset="-122"/>
              <a:ea typeface="汉仪程行简" panose="00020600040101010101" pitchFamily="18" charset="-122"/>
              <a:cs typeface="+mn-cs"/>
            </a:endParaRPr>
          </a:p>
        </p:txBody>
      </p:sp>
      <p:sp>
        <p:nvSpPr>
          <p:cNvPr id="6" name="矩形 5"/>
          <p:cNvSpPr/>
          <p:nvPr/>
        </p:nvSpPr>
        <p:spPr>
          <a:xfrm>
            <a:off x="0" y="1203767"/>
            <a:ext cx="12192000" cy="44504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107395" y="1874729"/>
            <a:ext cx="11977210" cy="31076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3.</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2020.1·</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浙江高考</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·1</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诗经</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大雅</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祭祀乐歌有谓：“文王在上，於昭于天。周虽旧邦，其命维新。</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文王陟（升）降，在帝左右。</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文王孙子，本支百世。凡周之士，不显亦世。”诗文形象地反映了西周的政治风格。下列项中，对此解读正确的是</a:t>
            </a:r>
            <a:endPar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①神权与王权结合                 ②“传贤”演化为“传子”</a:t>
            </a:r>
            <a:endPar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③以旧邦维护政治联系             ④按血缘宗族关系分配政治权力</a:t>
            </a:r>
            <a:endPar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A</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．①④           </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B</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．②③           </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C</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．①②④           </a:t>
            </a:r>
            <a:r>
              <a:rPr kumimoji="0" lang="en-US" altLang="zh-CN"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D</a:t>
            </a:r>
            <a:r>
              <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rPr>
              <a:t>．②③④</a:t>
            </a:r>
            <a:endParaRPr kumimoji="0" lang="zh-CN" altLang="en-US" sz="2800" b="0" i="0" u="none" strike="noStrike" kern="1200" cap="none" spc="0" normalizeH="0" baseline="0" noProof="0" dirty="0">
              <a:ln>
                <a:noFill/>
              </a:ln>
              <a:solidFill>
                <a:prstClr val="black"/>
              </a:solidFill>
              <a:effectLst/>
              <a:uLnTx/>
              <a:uFillTx/>
              <a:latin typeface="方正柳公权楷书 简" panose="02000500000000000000" pitchFamily="2" charset="-122"/>
              <a:ea typeface="方正柳公权楷书 简" panose="02000500000000000000" pitchFamily="2" charset="-122"/>
              <a:cs typeface="+mn-cs"/>
            </a:endParaRPr>
          </a:p>
        </p:txBody>
      </p:sp>
      <p:sp>
        <p:nvSpPr>
          <p:cNvPr id="7" name="文本框 6"/>
          <p:cNvSpPr txBox="1"/>
          <p:nvPr/>
        </p:nvSpPr>
        <p:spPr>
          <a:xfrm>
            <a:off x="9479915" y="5316855"/>
            <a:ext cx="1537335" cy="1322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0" b="1" i="0" u="none" strike="noStrike" kern="1200" cap="none" spc="0" normalizeH="0" baseline="0" noProof="0" dirty="0">
                <a:ln>
                  <a:noFill/>
                </a:ln>
                <a:solidFill>
                  <a:srgbClr val="C00000"/>
                </a:solidFill>
                <a:effectLst/>
                <a:uLnTx/>
                <a:uFillTx/>
                <a:latin typeface="方正柳公权楷书 简" panose="02000500000000000000" pitchFamily="2" charset="-122"/>
                <a:ea typeface="方正柳公权楷书 简" panose="02000500000000000000" pitchFamily="2" charset="-122"/>
                <a:cs typeface="+mn-cs"/>
              </a:rPr>
              <a:t>A</a:t>
            </a:r>
            <a:endParaRPr kumimoji="0" lang="en-US" altLang="zh-CN" sz="8000" b="1" i="0" u="none" strike="noStrike" kern="1200" cap="none" spc="0" normalizeH="0" baseline="0" noProof="0" dirty="0">
              <a:ln>
                <a:noFill/>
              </a:ln>
              <a:solidFill>
                <a:srgbClr val="C00000"/>
              </a:solidFill>
              <a:effectLst/>
              <a:uLnTx/>
              <a:uFillTx/>
              <a:latin typeface="方正柳公权楷书 简" panose="02000500000000000000" pitchFamily="2" charset="-122"/>
              <a:ea typeface="方正柳公权楷书 简" panose="02000500000000000000"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2204720"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考情考向</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graphicFrame>
        <p:nvGraphicFramePr>
          <p:cNvPr id="3" name="表格 2"/>
          <p:cNvGraphicFramePr/>
          <p:nvPr>
            <p:custDataLst>
              <p:tags r:id="rId3"/>
            </p:custDataLst>
          </p:nvPr>
        </p:nvGraphicFramePr>
        <p:xfrm>
          <a:off x="379095" y="937260"/>
          <a:ext cx="11370310" cy="5274945"/>
        </p:xfrm>
        <a:graphic>
          <a:graphicData uri="http://schemas.openxmlformats.org/drawingml/2006/table">
            <a:tbl>
              <a:tblPr firstRow="1" bandRow="1">
                <a:tableStyleId>{5C22544A-7EE6-4342-B048-85BDC9FD1C3A}</a:tableStyleId>
              </a:tblPr>
              <a:tblGrid>
                <a:gridCol w="838200"/>
                <a:gridCol w="4923155"/>
                <a:gridCol w="5608955"/>
              </a:tblGrid>
              <a:tr h="457200">
                <a:tc rowSpan="2">
                  <a:txBody>
                    <a:bodyPr/>
                    <a:p>
                      <a:pPr>
                        <a:buNone/>
                      </a:pPr>
                      <a:endParaRPr lang="zh-CN" altLang="en-US" sz="2400" b="1">
                        <a:solidFill>
                          <a:schemeClr val="tx1"/>
                        </a:solidFill>
                        <a:latin typeface="华文中宋" panose="02010600040101010101" charset="-122"/>
                        <a:ea typeface="华文中宋" panose="02010600040101010101" charset="-122"/>
                      </a:endParaRPr>
                    </a:p>
                    <a:p>
                      <a:pPr>
                        <a:buNone/>
                      </a:pPr>
                      <a:endParaRPr lang="zh-CN" altLang="en-US" sz="2400" b="1">
                        <a:solidFill>
                          <a:schemeClr val="tx1"/>
                        </a:solidFill>
                        <a:latin typeface="华文中宋" panose="02010600040101010101" charset="-122"/>
                        <a:ea typeface="华文中宋" panose="02010600040101010101" charset="-122"/>
                      </a:endParaRPr>
                    </a:p>
                    <a:p>
                      <a:pPr>
                        <a:buNone/>
                      </a:pPr>
                      <a:endParaRPr lang="zh-CN" altLang="en-US" sz="2400" b="1">
                        <a:solidFill>
                          <a:schemeClr val="tx1"/>
                        </a:solidFill>
                        <a:latin typeface="华文中宋" panose="02010600040101010101" charset="-122"/>
                        <a:ea typeface="华文中宋" panose="02010600040101010101" charset="-122"/>
                      </a:endParaRPr>
                    </a:p>
                    <a:p>
                      <a:pPr>
                        <a:buNone/>
                      </a:pPr>
                      <a:r>
                        <a:rPr lang="zh-CN" altLang="en-US" sz="2400" b="1">
                          <a:solidFill>
                            <a:schemeClr val="tx1"/>
                          </a:solidFill>
                          <a:latin typeface="华文中宋" panose="02010600040101010101" charset="-122"/>
                          <a:ea typeface="华文中宋" panose="02010600040101010101" charset="-122"/>
                        </a:rPr>
                        <a:t>考情分析</a:t>
                      </a:r>
                      <a:endParaRPr lang="zh-CN" altLang="en-US" sz="2400" b="1">
                        <a:solidFill>
                          <a:schemeClr val="tx1"/>
                        </a:solidFill>
                        <a:latin typeface="华文中宋" panose="02010600040101010101" charset="-122"/>
                        <a:ea typeface="华文中宋" panose="02010600040101010101" charset="-122"/>
                      </a:endParaRPr>
                    </a:p>
                    <a:p>
                      <a:pPr>
                        <a:buNone/>
                      </a:pPr>
                      <a:endParaRPr lang="zh-CN" altLang="en-US" sz="24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2400" b="0">
                          <a:solidFill>
                            <a:schemeClr val="tx1"/>
                          </a:solidFill>
                          <a:latin typeface="华文中宋" panose="02010600040101010101" charset="-122"/>
                          <a:ea typeface="华文中宋" panose="02010600040101010101" charset="-122"/>
                          <a:cs typeface="华文中宋" panose="02010600040101010101" charset="-122"/>
                        </a:rPr>
                        <a:t>全国卷</a:t>
                      </a:r>
                      <a:endParaRPr lang="zh-CN" altLang="en-US" sz="2400" b="0">
                        <a:solidFill>
                          <a:schemeClr val="tx1"/>
                        </a:solidFill>
                        <a:latin typeface="华文中宋" panose="02010600040101010101" charset="-122"/>
                        <a:ea typeface="华文中宋" panose="02010600040101010101" charset="-122"/>
                        <a:cs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zh-CN" altLang="en-US" sz="2400" b="0">
                          <a:solidFill>
                            <a:schemeClr val="tx1"/>
                          </a:solidFill>
                          <a:latin typeface="华文中宋" panose="02010600040101010101" charset="-122"/>
                          <a:ea typeface="华文中宋" panose="02010600040101010101" charset="-122"/>
                          <a:cs typeface="华文中宋" panose="02010600040101010101" charset="-122"/>
                        </a:rPr>
                        <a:t>地方卷</a:t>
                      </a:r>
                      <a:endParaRPr lang="zh-CN" altLang="en-US" sz="2400" b="0">
                        <a:solidFill>
                          <a:schemeClr val="tx1"/>
                        </a:solidFill>
                        <a:latin typeface="华文中宋" panose="02010600040101010101" charset="-122"/>
                        <a:ea typeface="华文中宋" panose="02010600040101010101" charset="-122"/>
                        <a:cs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2651760">
                <a:tc v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latin typeface="楷体" panose="02010609060101010101" charset="-122"/>
                          <a:ea typeface="楷体" panose="02010609060101010101" charset="-122"/>
                          <a:cs typeface="楷体" panose="02010609060101010101" charset="-122"/>
                          <a:sym typeface="+mn-ea"/>
                        </a:rPr>
                        <a:t>2023</a:t>
                      </a:r>
                      <a:r>
                        <a:rPr lang="zh-CN" altLang="en-US" sz="2400" b="0" dirty="0">
                          <a:latin typeface="楷体" panose="02010609060101010101" charset="-122"/>
                          <a:ea typeface="楷体" panose="02010609060101010101" charset="-122"/>
                          <a:cs typeface="楷体" panose="02010609060101010101" charset="-122"/>
                          <a:sym typeface="+mn-ea"/>
                        </a:rPr>
                        <a:t>全国新课标卷</a:t>
                      </a:r>
                      <a:r>
                        <a:rPr lang="en-US" altLang="zh-CN" sz="2400" b="0" dirty="0">
                          <a:latin typeface="楷体" panose="02010609060101010101" charset="-122"/>
                          <a:ea typeface="楷体" panose="02010609060101010101" charset="-122"/>
                          <a:cs typeface="楷体" panose="02010609060101010101" charset="-122"/>
                          <a:sym typeface="+mn-ea"/>
                        </a:rPr>
                        <a:t>·</a:t>
                      </a:r>
                      <a:r>
                        <a:rPr lang="zh-CN" altLang="en-US" sz="2400" b="0" dirty="0">
                          <a:latin typeface="楷体" panose="02010609060101010101" charset="-122"/>
                          <a:ea typeface="楷体" panose="02010609060101010101" charset="-122"/>
                          <a:cs typeface="楷体" panose="02010609060101010101" charset="-122"/>
                          <a:sym typeface="+mn-ea"/>
                        </a:rPr>
                        <a:t>贫富分化</a:t>
                      </a:r>
                      <a:endParaRPr lang="zh-CN" altLang="en-US" sz="2400" b="0" dirty="0">
                        <a:latin typeface="楷体" panose="02010609060101010101" charset="-122"/>
                        <a:ea typeface="楷体" panose="02010609060101010101" charset="-122"/>
                        <a:cs typeface="楷体" panose="02010609060101010101"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400" b="0" dirty="0">
                          <a:latin typeface="楷体" panose="02010609060101010101" charset="-122"/>
                          <a:ea typeface="楷体" panose="02010609060101010101" charset="-122"/>
                          <a:cs typeface="楷体" panose="02010609060101010101" charset="-122"/>
                          <a:sym typeface="+mn-ea"/>
                        </a:rPr>
                        <a:t>2023</a:t>
                      </a:r>
                      <a:r>
                        <a:rPr lang="zh-CN" altLang="en-US" sz="2400" b="0" dirty="0">
                          <a:latin typeface="楷体" panose="02010609060101010101" charset="-122"/>
                          <a:ea typeface="楷体" panose="02010609060101010101" charset="-122"/>
                          <a:cs typeface="楷体" panose="02010609060101010101" charset="-122"/>
                          <a:sym typeface="+mn-ea"/>
                        </a:rPr>
                        <a:t>全国新课标卷</a:t>
                      </a:r>
                      <a:r>
                        <a:rPr lang="en-US" altLang="zh-CN" sz="2400" b="0" dirty="0">
                          <a:latin typeface="楷体" panose="02010609060101010101" charset="-122"/>
                          <a:ea typeface="楷体" panose="02010609060101010101" charset="-122"/>
                          <a:cs typeface="楷体" panose="02010609060101010101" charset="-122"/>
                          <a:sym typeface="+mn-ea"/>
                        </a:rPr>
                        <a:t>·</a:t>
                      </a:r>
                      <a:r>
                        <a:rPr lang="zh-CN" altLang="en-US" sz="2400" b="0" dirty="0">
                          <a:latin typeface="楷体" panose="02010609060101010101" charset="-122"/>
                          <a:ea typeface="楷体" panose="02010609060101010101" charset="-122"/>
                          <a:cs typeface="楷体" panose="02010609060101010101" charset="-122"/>
                          <a:sym typeface="+mn-ea"/>
                        </a:rPr>
                        <a:t>中华文明起源的特点</a:t>
                      </a:r>
                      <a:endParaRPr lang="zh-CN" altLang="en-US" sz="2400" b="0" dirty="0">
                        <a:latin typeface="楷体" panose="02010609060101010101" charset="-122"/>
                        <a:ea typeface="楷体" panose="02010609060101010101" charset="-122"/>
                        <a:cs typeface="楷体" panose="02010609060101010101" charset="-122"/>
                      </a:endParaRPr>
                    </a:p>
                    <a:p>
                      <a:pPr>
                        <a:buNone/>
                      </a:pPr>
                      <a:r>
                        <a:rPr lang="en-US" altLang="zh-CN" sz="2400" b="0">
                          <a:solidFill>
                            <a:schemeClr val="tx1"/>
                          </a:solidFill>
                          <a:latin typeface="楷体" panose="02010609060101010101" charset="-122"/>
                          <a:ea typeface="楷体" panose="02010609060101010101" charset="-122"/>
                          <a:cs typeface="楷体" panose="02010609060101010101" charset="-122"/>
                        </a:rPr>
                        <a:t>2022</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全国乙卷</a:t>
                      </a:r>
                      <a:r>
                        <a:rPr lang="en-US" altLang="zh-CN" sz="2400" dirty="0">
                          <a:latin typeface="楷体" panose="02010609060101010101" charset="-122"/>
                          <a:ea typeface="楷体" panose="02010609060101010101" charset="-122"/>
                          <a:cs typeface="楷体" panose="02010609060101010101" charset="-122"/>
                          <a:sym typeface="+mn-ea"/>
                        </a:rPr>
                        <a:t>·</a:t>
                      </a:r>
                      <a:r>
                        <a:rPr lang="zh-CN" altLang="en-US" sz="2400" dirty="0">
                          <a:latin typeface="楷体" panose="02010609060101010101" charset="-122"/>
                          <a:ea typeface="楷体" panose="02010609060101010101" charset="-122"/>
                          <a:cs typeface="楷体" panose="02010609060101010101" charset="-122"/>
                          <a:sym typeface="+mn-ea"/>
                        </a:rPr>
                        <a:t>青铜器铸造</a:t>
                      </a:r>
                      <a:endParaRPr lang="en-US" altLang="zh-CN" sz="2400" b="0">
                        <a:solidFill>
                          <a:schemeClr val="tx1"/>
                        </a:solidFill>
                        <a:latin typeface="楷体" panose="02010609060101010101" charset="-122"/>
                        <a:ea typeface="楷体" panose="02010609060101010101" charset="-122"/>
                        <a:cs typeface="楷体" panose="02010609060101010101" charset="-122"/>
                      </a:endParaRPr>
                    </a:p>
                    <a:p>
                      <a:pPr>
                        <a:buNone/>
                      </a:pPr>
                      <a:r>
                        <a:rPr lang="en-US" altLang="zh-CN" sz="2400" b="0">
                          <a:solidFill>
                            <a:schemeClr val="tx1"/>
                          </a:solidFill>
                          <a:latin typeface="楷体" panose="02010609060101010101" charset="-122"/>
                          <a:ea typeface="楷体" panose="02010609060101010101" charset="-122"/>
                          <a:cs typeface="楷体" panose="02010609060101010101" charset="-122"/>
                        </a:rPr>
                        <a:t>2020</a:t>
                      </a:r>
                      <a:r>
                        <a:rPr lang="zh-CN" altLang="en-US" sz="2400" b="0">
                          <a:solidFill>
                            <a:schemeClr val="tx1"/>
                          </a:solidFill>
                          <a:latin typeface="楷体" panose="02010609060101010101" charset="-122"/>
                          <a:ea typeface="楷体" panose="02010609060101010101" charset="-122"/>
                          <a:cs typeface="楷体" panose="02010609060101010101" charset="-122"/>
                        </a:rPr>
                        <a:t>全国乙卷</a:t>
                      </a:r>
                      <a:r>
                        <a:rPr lang="en-US" altLang="zh-CN" sz="2400" b="0" dirty="0">
                          <a:latin typeface="楷体" panose="02010609060101010101" charset="-122"/>
                          <a:ea typeface="楷体" panose="02010609060101010101" charset="-122"/>
                          <a:cs typeface="楷体" panose="02010609060101010101" charset="-122"/>
                          <a:sym typeface="+mn-ea"/>
                        </a:rPr>
                        <a:t>·分封制</a:t>
                      </a:r>
                      <a:r>
                        <a:rPr lang="zh-CN" altLang="en-US" sz="2400" b="0" dirty="0">
                          <a:latin typeface="楷体" panose="02010609060101010101" charset="-122"/>
                          <a:ea typeface="楷体" panose="02010609060101010101" charset="-122"/>
                          <a:cs typeface="楷体" panose="02010609060101010101" charset="-122"/>
                          <a:sym typeface="+mn-ea"/>
                        </a:rPr>
                        <a:t>受冲击</a:t>
                      </a:r>
                      <a:endParaRPr lang="zh-CN" altLang="en-US" sz="2400" b="0" dirty="0">
                        <a:latin typeface="楷体" panose="02010609060101010101" charset="-122"/>
                        <a:ea typeface="楷体" panose="02010609060101010101" charset="-122"/>
                        <a:cs typeface="楷体" panose="02010609060101010101" charset="-122"/>
                        <a:sym typeface="+mn-ea"/>
                      </a:endParaRPr>
                    </a:p>
                    <a:p>
                      <a:pPr>
                        <a:buNone/>
                      </a:pPr>
                      <a:r>
                        <a:rPr lang="en-US" altLang="zh-CN" sz="2400" b="0" dirty="0">
                          <a:latin typeface="楷体" panose="02010609060101010101" charset="-122"/>
                          <a:ea typeface="楷体" panose="02010609060101010101" charset="-122"/>
                          <a:cs typeface="楷体" panose="02010609060101010101" charset="-122"/>
                          <a:sym typeface="+mn-ea"/>
                        </a:rPr>
                        <a:t>2019</a:t>
                      </a:r>
                      <a:r>
                        <a:rPr lang="zh-CN" altLang="en-US" sz="2400" b="0" dirty="0">
                          <a:latin typeface="楷体" panose="02010609060101010101" charset="-122"/>
                          <a:ea typeface="楷体" panose="02010609060101010101" charset="-122"/>
                          <a:cs typeface="楷体" panose="02010609060101010101" charset="-122"/>
                          <a:sym typeface="+mn-ea"/>
                        </a:rPr>
                        <a:t>全国</a:t>
                      </a:r>
                      <a:r>
                        <a:rPr lang="en-US" altLang="zh-CN" sz="2400" b="0" dirty="0">
                          <a:latin typeface="楷体" panose="02010609060101010101" charset="-122"/>
                          <a:ea typeface="楷体" panose="02010609060101010101" charset="-122"/>
                          <a:cs typeface="楷体" panose="02010609060101010101" charset="-122"/>
                          <a:sym typeface="+mn-ea"/>
                        </a:rPr>
                        <a:t> </a:t>
                      </a:r>
                      <a:r>
                        <a:rPr lang="en-US" altLang="zh-CN" sz="2400" b="0" smtClean="0">
                          <a:ln>
                            <a:noFill/>
                          </a:ln>
                          <a:solidFill>
                            <a:schemeClr val="tx1"/>
                          </a:solidFill>
                          <a:effectLst/>
                          <a:latin typeface="楷体" panose="02010609060101010101" charset="-122"/>
                          <a:ea typeface="楷体" panose="02010609060101010101" charset="-122"/>
                          <a:cs typeface="楷体" panose="02010609060101010101" charset="-122"/>
                          <a:sym typeface="+mn-ea"/>
                        </a:rPr>
                        <a:t>Ⅲ</a:t>
                      </a:r>
                      <a:r>
                        <a:rPr lang="zh-CN" altLang="en-US" sz="2400" b="0" smtClean="0">
                          <a:ln>
                            <a:noFill/>
                          </a:ln>
                          <a:solidFill>
                            <a:schemeClr val="tx1"/>
                          </a:solidFill>
                          <a:effectLst/>
                          <a:latin typeface="楷体" panose="02010609060101010101" charset="-122"/>
                          <a:ea typeface="楷体" panose="02010609060101010101" charset="-122"/>
                          <a:cs typeface="楷体" panose="02010609060101010101" charset="-122"/>
                          <a:sym typeface="+mn-ea"/>
                        </a:rPr>
                        <a:t>卷</a:t>
                      </a:r>
                      <a:r>
                        <a:rPr lang="en-US" altLang="zh-CN" sz="2400" b="0" dirty="0">
                          <a:latin typeface="楷体" panose="02010609060101010101" charset="-122"/>
                          <a:ea typeface="楷体" panose="02010609060101010101" charset="-122"/>
                          <a:cs typeface="楷体" panose="02010609060101010101" charset="-122"/>
                          <a:sym typeface="+mn-ea"/>
                        </a:rPr>
                        <a:t>·</a:t>
                      </a:r>
                      <a:r>
                        <a:rPr lang="zh-CN" altLang="en-US" sz="2400" b="0" smtClean="0">
                          <a:ln>
                            <a:noFill/>
                          </a:ln>
                          <a:solidFill>
                            <a:schemeClr val="tx1"/>
                          </a:solidFill>
                          <a:effectLst/>
                          <a:latin typeface="楷体" panose="02010609060101010101" charset="-122"/>
                          <a:ea typeface="楷体" panose="02010609060101010101" charset="-122"/>
                          <a:cs typeface="楷体" panose="02010609060101010101" charset="-122"/>
                          <a:sym typeface="+mn-ea"/>
                        </a:rPr>
                        <a:t>宗法制</a:t>
                      </a:r>
                      <a:endParaRPr kumimoji="0" lang="zh-CN" altLang="en-US" sz="2400" b="0" i="0" u="none" strike="noStrike" cap="none" normalizeH="0" baseline="0" smtClean="0">
                        <a:ln>
                          <a:noFill/>
                        </a:ln>
                        <a:solidFill>
                          <a:schemeClr val="tx1"/>
                        </a:solidFill>
                        <a:effectLst/>
                        <a:latin typeface="楷体" panose="02010609060101010101" charset="-122"/>
                        <a:ea typeface="楷体" panose="02010609060101010101" charset="-122"/>
                        <a:cs typeface="楷体" panose="02010609060101010101" charset="-122"/>
                      </a:endParaRPr>
                    </a:p>
                    <a:p>
                      <a:pPr>
                        <a:buNone/>
                      </a:pPr>
                      <a:r>
                        <a:rPr lang="en-US" altLang="zh-CN" sz="2400" b="0" smtClean="0">
                          <a:ln>
                            <a:noFill/>
                          </a:ln>
                          <a:solidFill>
                            <a:schemeClr val="tx1"/>
                          </a:solidFill>
                          <a:effectLst/>
                          <a:latin typeface="楷体" panose="02010609060101010101" charset="-122"/>
                          <a:ea typeface="楷体" panose="02010609060101010101" charset="-122"/>
                          <a:cs typeface="楷体" panose="02010609060101010101" charset="-122"/>
                          <a:sym typeface="+mn-ea"/>
                        </a:rPr>
                        <a:t>2019</a:t>
                      </a:r>
                      <a:r>
                        <a:rPr lang="zh-CN" altLang="en-US" sz="2400" b="0" smtClean="0">
                          <a:ln>
                            <a:noFill/>
                          </a:ln>
                          <a:solidFill>
                            <a:schemeClr val="tx1"/>
                          </a:solidFill>
                          <a:effectLst/>
                          <a:latin typeface="楷体" panose="02010609060101010101" charset="-122"/>
                          <a:ea typeface="楷体" panose="02010609060101010101" charset="-122"/>
                          <a:cs typeface="楷体" panose="02010609060101010101" charset="-122"/>
                          <a:sym typeface="+mn-ea"/>
                        </a:rPr>
                        <a:t>全国</a:t>
                      </a:r>
                      <a:r>
                        <a:rPr lang="en-US" altLang="zh-CN" sz="2400" b="0" smtClean="0">
                          <a:ln>
                            <a:noFill/>
                          </a:ln>
                          <a:solidFill>
                            <a:schemeClr val="tx1"/>
                          </a:solidFill>
                          <a:effectLst/>
                          <a:latin typeface="楷体" panose="02010609060101010101" charset="-122"/>
                          <a:ea typeface="楷体" panose="02010609060101010101" charset="-122"/>
                          <a:cs typeface="楷体" panose="02010609060101010101" charset="-122"/>
                          <a:sym typeface="+mn-ea"/>
                        </a:rPr>
                        <a:t>Ⅰ</a:t>
                      </a:r>
                      <a:r>
                        <a:rPr lang="zh-CN" altLang="en-US" sz="2400" b="0" smtClean="0">
                          <a:ln>
                            <a:noFill/>
                          </a:ln>
                          <a:solidFill>
                            <a:schemeClr val="tx1"/>
                          </a:solidFill>
                          <a:effectLst/>
                          <a:latin typeface="楷体" panose="02010609060101010101" charset="-122"/>
                          <a:ea typeface="楷体" panose="02010609060101010101" charset="-122"/>
                          <a:cs typeface="楷体" panose="02010609060101010101" charset="-122"/>
                          <a:sym typeface="+mn-ea"/>
                        </a:rPr>
                        <a:t>卷</a:t>
                      </a:r>
                      <a:r>
                        <a:rPr lang="en-US" altLang="zh-CN" sz="2400" b="0" dirty="0">
                          <a:latin typeface="楷体" panose="02010609060101010101" charset="-122"/>
                          <a:ea typeface="楷体" panose="02010609060101010101" charset="-122"/>
                          <a:cs typeface="楷体" panose="02010609060101010101" charset="-122"/>
                          <a:sym typeface="+mn-ea"/>
                        </a:rPr>
                        <a:t>·</a:t>
                      </a:r>
                      <a:r>
                        <a:rPr lang="zh-CN" altLang="en-US" sz="2400" b="0" smtClean="0">
                          <a:ln>
                            <a:noFill/>
                          </a:ln>
                          <a:solidFill>
                            <a:schemeClr val="tx1"/>
                          </a:solidFill>
                          <a:effectLst/>
                          <a:latin typeface="楷体" panose="02010609060101010101" charset="-122"/>
                          <a:ea typeface="楷体" panose="02010609060101010101" charset="-122"/>
                          <a:cs typeface="楷体" panose="02010609060101010101" charset="-122"/>
                          <a:sym typeface="+mn-ea"/>
                        </a:rPr>
                        <a:t>王位继承制度</a:t>
                      </a:r>
                      <a:endParaRPr lang="zh-CN" altLang="en-US" sz="2400" b="0">
                        <a:solidFill>
                          <a:schemeClr val="tx1"/>
                        </a:solidFill>
                        <a:latin typeface="楷体" panose="02010609060101010101" charset="-122"/>
                        <a:ea typeface="楷体" panose="02010609060101010101" charset="-122"/>
                        <a:cs typeface="楷体" panose="0201060906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r>
                        <a:rPr lang="en-US" altLang="zh-CN" sz="2400" dirty="0">
                          <a:latin typeface="楷体" panose="02010609060101010101" charset="-122"/>
                          <a:ea typeface="楷体" panose="02010609060101010101" charset="-122"/>
                          <a:cs typeface="楷体" panose="02010609060101010101" charset="-122"/>
                          <a:sym typeface="+mn-ea"/>
                        </a:rPr>
                        <a:t>2023</a:t>
                      </a:r>
                      <a:r>
                        <a:rPr lang="zh-CN" altLang="en-US" sz="2400" dirty="0">
                          <a:latin typeface="楷体" panose="02010609060101010101" charset="-122"/>
                          <a:ea typeface="楷体" panose="02010609060101010101" charset="-122"/>
                          <a:cs typeface="楷体" panose="02010609060101010101" charset="-122"/>
                          <a:sym typeface="+mn-ea"/>
                        </a:rPr>
                        <a:t>湖南卷</a:t>
                      </a:r>
                      <a:r>
                        <a:rPr lang="en-US" altLang="zh-CN" sz="2400" dirty="0">
                          <a:latin typeface="楷体" panose="02010609060101010101" charset="-122"/>
                          <a:ea typeface="楷体" panose="02010609060101010101" charset="-122"/>
                          <a:cs typeface="楷体" panose="02010609060101010101" charset="-122"/>
                          <a:sym typeface="+mn-ea"/>
                        </a:rPr>
                        <a:t>·新石器时代及其文化遗存</a:t>
                      </a:r>
                      <a:endParaRPr lang="zh-CN" altLang="en-US" sz="2400" b="0">
                        <a:solidFill>
                          <a:schemeClr val="tx1"/>
                        </a:solidFill>
                        <a:latin typeface="楷体" panose="02010609060101010101" charset="-122"/>
                        <a:ea typeface="楷体" panose="02010609060101010101" charset="-122"/>
                        <a:cs typeface="楷体" panose="02010609060101010101" charset="-122"/>
                      </a:endParaRPr>
                    </a:p>
                    <a:p>
                      <a:pPr>
                        <a:buNone/>
                      </a:pPr>
                      <a:r>
                        <a:rPr lang="en-US" altLang="zh-CN" sz="2400" b="0" dirty="0">
                          <a:latin typeface="楷体" panose="02010609060101010101" charset="-122"/>
                          <a:ea typeface="楷体" panose="02010609060101010101" charset="-122"/>
                          <a:cs typeface="楷体" panose="02010609060101010101" charset="-122"/>
                          <a:sym typeface="+mn-ea"/>
                        </a:rPr>
                        <a:t>2023广东</a:t>
                      </a:r>
                      <a:r>
                        <a:rPr lang="zh-CN" altLang="en-US" sz="2400" b="0" dirty="0">
                          <a:latin typeface="楷体" panose="02010609060101010101" charset="-122"/>
                          <a:ea typeface="楷体" panose="02010609060101010101" charset="-122"/>
                          <a:cs typeface="楷体" panose="02010609060101010101" charset="-122"/>
                          <a:sym typeface="+mn-ea"/>
                        </a:rPr>
                        <a:t>卷</a:t>
                      </a:r>
                      <a:r>
                        <a:rPr lang="en-US" altLang="zh-CN" sz="2400" b="0" dirty="0">
                          <a:latin typeface="楷体" panose="02010609060101010101" charset="-122"/>
                          <a:ea typeface="楷体" panose="02010609060101010101" charset="-122"/>
                          <a:cs typeface="楷体" panose="02010609060101010101" charset="-122"/>
                          <a:sym typeface="+mn-ea"/>
                        </a:rPr>
                        <a:t>·分封制特点和影响        </a:t>
                      </a:r>
                      <a:endParaRPr lang="en-US" altLang="zh-CN" sz="2400" b="0" dirty="0">
                        <a:latin typeface="楷体" panose="02010609060101010101" charset="-122"/>
                        <a:ea typeface="楷体" panose="02010609060101010101" charset="-122"/>
                        <a:cs typeface="楷体" panose="02010609060101010101" charset="-122"/>
                        <a:sym typeface="+mn-ea"/>
                      </a:endParaRPr>
                    </a:p>
                    <a:p>
                      <a:pPr>
                        <a:buNone/>
                      </a:pPr>
                      <a:r>
                        <a:rPr lang="en-US" altLang="zh-CN" sz="2400" b="0">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0">
                          <a:solidFill>
                            <a:schemeClr val="tx1"/>
                          </a:solidFill>
                          <a:latin typeface="楷体" panose="02010609060101010101" charset="-122"/>
                          <a:ea typeface="楷体" panose="02010609060101010101" charset="-122"/>
                          <a:cs typeface="楷体" panose="02010609060101010101" charset="-122"/>
                          <a:sym typeface="+mn-ea"/>
                        </a:rPr>
                        <a:t>江苏卷</a:t>
                      </a:r>
                      <a:r>
                        <a:rPr lang="en-US" altLang="zh-CN" sz="2400" b="0">
                          <a:solidFill>
                            <a:schemeClr val="tx1"/>
                          </a:solidFill>
                          <a:latin typeface="楷体" panose="02010609060101010101" charset="-122"/>
                          <a:ea typeface="楷体" panose="02010609060101010101" charset="-122"/>
                          <a:cs typeface="楷体" panose="02010609060101010101" charset="-122"/>
                          <a:sym typeface="+mn-ea"/>
                        </a:rPr>
                        <a:t>·</a:t>
                      </a:r>
                      <a:r>
                        <a:rPr lang="en-US" altLang="zh-CN" sz="2400" b="0" dirty="0">
                          <a:latin typeface="楷体" panose="02010609060101010101" charset="-122"/>
                          <a:ea typeface="楷体" panose="02010609060101010101" charset="-122"/>
                          <a:cs typeface="楷体" panose="02010609060101010101" charset="-122"/>
                          <a:sym typeface="+mn-ea"/>
                        </a:rPr>
                        <a:t>宗法制影响            </a:t>
                      </a:r>
                      <a:endParaRPr lang="en-US" altLang="zh-CN" sz="2400" b="0" dirty="0">
                        <a:latin typeface="楷体" panose="02010609060101010101" charset="-122"/>
                        <a:ea typeface="楷体" panose="02010609060101010101" charset="-122"/>
                        <a:cs typeface="楷体" panose="02010609060101010101" charset="-122"/>
                        <a:sym typeface="+mn-ea"/>
                      </a:endParaRPr>
                    </a:p>
                    <a:p>
                      <a:pPr>
                        <a:buNone/>
                      </a:pPr>
                      <a:r>
                        <a:rPr lang="en-US" altLang="zh-CN" sz="2400" b="0">
                          <a:solidFill>
                            <a:schemeClr val="tx1"/>
                          </a:solidFill>
                          <a:latin typeface="楷体" panose="02010609060101010101" charset="-122"/>
                          <a:ea typeface="楷体" panose="02010609060101010101" charset="-122"/>
                          <a:cs typeface="楷体" panose="02010609060101010101" charset="-122"/>
                          <a:sym typeface="+mn-ea"/>
                        </a:rPr>
                        <a:t>2023</a:t>
                      </a:r>
                      <a:r>
                        <a:rPr lang="zh-CN" altLang="en-US" sz="2400" b="0">
                          <a:solidFill>
                            <a:schemeClr val="tx1"/>
                          </a:solidFill>
                          <a:latin typeface="楷体" panose="02010609060101010101" charset="-122"/>
                          <a:ea typeface="楷体" panose="02010609060101010101" charset="-122"/>
                          <a:cs typeface="楷体" panose="02010609060101010101" charset="-122"/>
                          <a:sym typeface="+mn-ea"/>
                        </a:rPr>
                        <a:t>福建卷</a:t>
                      </a:r>
                      <a:r>
                        <a:rPr lang="en-US" altLang="zh-CN" sz="2400" b="0" dirty="0">
                          <a:latin typeface="楷体" panose="02010609060101010101" charset="-122"/>
                          <a:ea typeface="楷体" panose="02010609060101010101" charset="-122"/>
                          <a:cs typeface="楷体" panose="02010609060101010101" charset="-122"/>
                          <a:sym typeface="+mn-ea"/>
                        </a:rPr>
                        <a:t>·商朝内外服制    </a:t>
                      </a:r>
                      <a:endParaRPr lang="en-US" altLang="zh-CN" sz="2400" b="0" dirty="0">
                        <a:latin typeface="楷体" panose="02010609060101010101" charset="-122"/>
                        <a:ea typeface="楷体" panose="02010609060101010101" charset="-122"/>
                        <a:cs typeface="楷体" panose="02010609060101010101" charset="-122"/>
                        <a:sym typeface="+mn-ea"/>
                      </a:endParaRPr>
                    </a:p>
                    <a:p>
                      <a:pPr>
                        <a:buNone/>
                      </a:pPr>
                      <a:r>
                        <a:rPr lang="en-US" altLang="zh-CN" sz="2400" b="0" dirty="0">
                          <a:latin typeface="楷体" panose="02010609060101010101" charset="-122"/>
                          <a:ea typeface="楷体" panose="02010609060101010101" charset="-122"/>
                          <a:cs typeface="楷体" panose="02010609060101010101" charset="-122"/>
                          <a:sym typeface="+mn-ea"/>
                        </a:rPr>
                        <a:t>2023辽宁</a:t>
                      </a:r>
                      <a:r>
                        <a:rPr lang="zh-CN" altLang="en-US" sz="2400" b="0" dirty="0">
                          <a:latin typeface="楷体" panose="02010609060101010101" charset="-122"/>
                          <a:ea typeface="楷体" panose="02010609060101010101" charset="-122"/>
                          <a:cs typeface="楷体" panose="02010609060101010101" charset="-122"/>
                          <a:sym typeface="+mn-ea"/>
                        </a:rPr>
                        <a:t>卷</a:t>
                      </a:r>
                      <a:r>
                        <a:rPr lang="en-US" altLang="zh-CN" sz="2400" b="0" dirty="0">
                          <a:latin typeface="楷体" panose="02010609060101010101" charset="-122"/>
                          <a:ea typeface="楷体" panose="02010609060101010101" charset="-122"/>
                          <a:cs typeface="楷体" panose="02010609060101010101" charset="-122"/>
                          <a:sym typeface="+mn-ea"/>
                        </a:rPr>
                        <a:t>·礼乐制</a:t>
                      </a:r>
                      <a:r>
                        <a:rPr lang="zh-CN" altLang="en-US" sz="2400" b="0" dirty="0">
                          <a:latin typeface="楷体" panose="02010609060101010101" charset="-122"/>
                          <a:ea typeface="楷体" panose="02010609060101010101" charset="-122"/>
                          <a:cs typeface="楷体" panose="02010609060101010101" charset="-122"/>
                          <a:sym typeface="+mn-ea"/>
                        </a:rPr>
                        <a:t>、</a:t>
                      </a:r>
                      <a:r>
                        <a:rPr lang="en-US" altLang="zh-CN" sz="2400" b="0" dirty="0">
                          <a:latin typeface="楷体" panose="02010609060101010101" charset="-122"/>
                          <a:ea typeface="楷体" panose="02010609060101010101" charset="-122"/>
                          <a:cs typeface="楷体" panose="02010609060101010101" charset="-122"/>
                          <a:sym typeface="+mn-ea"/>
                        </a:rPr>
                        <a:t>分封制</a:t>
                      </a:r>
                      <a:endParaRPr lang="en-US" altLang="zh-CN" sz="2400" b="0" dirty="0">
                        <a:latin typeface="楷体" panose="02010609060101010101" charset="-122"/>
                        <a:ea typeface="楷体" panose="02010609060101010101" charset="-122"/>
                        <a:cs typeface="楷体" panose="02010609060101010101" charset="-122"/>
                      </a:endParaRPr>
                    </a:p>
                    <a:p>
                      <a:pPr>
                        <a:buNone/>
                      </a:pPr>
                      <a:r>
                        <a:rPr lang="en-US" altLang="zh-CN" sz="2400" b="0" dirty="0">
                          <a:latin typeface="楷体" panose="02010609060101010101" charset="-122"/>
                          <a:ea typeface="楷体" panose="02010609060101010101" charset="-122"/>
                          <a:cs typeface="楷体" panose="02010609060101010101" charset="-122"/>
                          <a:sym typeface="+mn-ea"/>
                        </a:rPr>
                        <a:t>2021</a:t>
                      </a:r>
                      <a:r>
                        <a:rPr lang="zh-CN" altLang="en-US" sz="2400" b="0" dirty="0">
                          <a:latin typeface="楷体" panose="02010609060101010101" charset="-122"/>
                          <a:ea typeface="楷体" panose="02010609060101010101" charset="-122"/>
                          <a:cs typeface="楷体" panose="02010609060101010101" charset="-122"/>
                          <a:sym typeface="+mn-ea"/>
                        </a:rPr>
                        <a:t>广东卷</a:t>
                      </a:r>
                      <a:r>
                        <a:rPr lang="en-US" altLang="zh-CN" sz="2400" b="0" dirty="0">
                          <a:latin typeface="楷体" panose="02010609060101010101" charset="-122"/>
                          <a:ea typeface="楷体" panose="02010609060101010101" charset="-122"/>
                          <a:cs typeface="楷体" panose="02010609060101010101" charset="-122"/>
                          <a:sym typeface="+mn-ea"/>
                        </a:rPr>
                        <a:t>·</a:t>
                      </a:r>
                      <a:r>
                        <a:rPr lang="zh-CN" altLang="en-US" sz="2400" b="0" dirty="0">
                          <a:latin typeface="楷体" panose="02010609060101010101" charset="-122"/>
                          <a:ea typeface="楷体" panose="02010609060101010101" charset="-122"/>
                          <a:cs typeface="楷体" panose="02010609060101010101" charset="-122"/>
                          <a:sym typeface="+mn-ea"/>
                        </a:rPr>
                        <a:t>青铜制造业</a:t>
                      </a:r>
                      <a:endParaRPr lang="en-US" altLang="zh-CN" sz="2400" b="0" dirty="0">
                        <a:latin typeface="楷体" panose="02010609060101010101" charset="-122"/>
                        <a:ea typeface="楷体" panose="02010609060101010101" charset="-122"/>
                        <a:cs typeface="楷体" panose="02010609060101010101" charset="-122"/>
                        <a:sym typeface="+mn-ea"/>
                      </a:endParaRPr>
                    </a:p>
                    <a:p>
                      <a:pPr>
                        <a:buNone/>
                      </a:pPr>
                      <a:r>
                        <a:rPr lang="en-US" altLang="zh-CN" sz="2400" b="0" dirty="0">
                          <a:latin typeface="楷体" panose="02010609060101010101" charset="-122"/>
                          <a:ea typeface="楷体" panose="02010609060101010101" charset="-122"/>
                          <a:cs typeface="楷体" panose="02010609060101010101" charset="-122"/>
                          <a:sym typeface="+mn-ea"/>
                        </a:rPr>
                        <a:t>2021</a:t>
                      </a:r>
                      <a:r>
                        <a:rPr lang="zh-CN" altLang="en-US" sz="2400" b="0" dirty="0">
                          <a:latin typeface="楷体" panose="02010609060101010101" charset="-122"/>
                          <a:ea typeface="楷体" panose="02010609060101010101" charset="-122"/>
                          <a:cs typeface="楷体" panose="02010609060101010101" charset="-122"/>
                          <a:sym typeface="+mn-ea"/>
                        </a:rPr>
                        <a:t>湖南卷</a:t>
                      </a:r>
                      <a:r>
                        <a:rPr lang="en-US" altLang="zh-CN" sz="2400" b="0" dirty="0">
                          <a:latin typeface="楷体" panose="02010609060101010101" charset="-122"/>
                          <a:ea typeface="楷体" panose="02010609060101010101" charset="-122"/>
                          <a:cs typeface="楷体" panose="02010609060101010101" charset="-122"/>
                          <a:sym typeface="+mn-ea"/>
                        </a:rPr>
                        <a:t>·</a:t>
                      </a:r>
                      <a:r>
                        <a:rPr lang="zh-CN" altLang="en-US" sz="2400" b="0" dirty="0">
                          <a:latin typeface="楷体" panose="02010609060101010101" charset="-122"/>
                          <a:ea typeface="楷体" panose="02010609060101010101" charset="-122"/>
                          <a:cs typeface="楷体" panose="02010609060101010101" charset="-122"/>
                          <a:sym typeface="+mn-ea"/>
                        </a:rPr>
                        <a:t>《诗经》内容</a:t>
                      </a:r>
                      <a:endParaRPr lang="zh-CN" altLang="en-US" sz="2400" b="0" dirty="0">
                        <a:solidFill>
                          <a:schemeClr val="tx1"/>
                        </a:solidFill>
                        <a:latin typeface="楷体" panose="02010609060101010101" charset="-122"/>
                        <a:ea typeface="楷体" panose="02010609060101010101" charset="-122"/>
                        <a:cs typeface="楷体" panose="02010609060101010101" charset="-122"/>
                        <a:sym typeface="+mn-ea"/>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324610">
                <a:tc>
                  <a:txBody>
                    <a:bodyPr/>
                    <a:p>
                      <a:pPr>
                        <a:lnSpc>
                          <a:spcPct val="170000"/>
                        </a:lnSpc>
                        <a:buNone/>
                      </a:pPr>
                      <a:r>
                        <a:rPr lang="zh-CN" altLang="en-US" sz="2400" b="1">
                          <a:solidFill>
                            <a:schemeClr val="tx1"/>
                          </a:solidFill>
                          <a:latin typeface="华文中宋" panose="02010600040101010101" charset="-122"/>
                          <a:ea typeface="华文中宋" panose="02010600040101010101" charset="-122"/>
                        </a:rPr>
                        <a:t>考向</a:t>
                      </a:r>
                      <a:endParaRPr lang="zh-CN" altLang="en-US" sz="2400" b="1">
                        <a:solidFill>
                          <a:schemeClr val="tx1"/>
                        </a:solidFill>
                        <a:latin typeface="华文中宋" panose="02010600040101010101" charset="-122"/>
                        <a:ea typeface="华文中宋" panose="02010600040101010101" charset="-122"/>
                      </a:endParaRPr>
                    </a:p>
                    <a:p>
                      <a:pPr>
                        <a:buNone/>
                      </a:pPr>
                      <a:r>
                        <a:rPr lang="zh-CN" altLang="en-US" sz="2400" b="1">
                          <a:solidFill>
                            <a:schemeClr val="tx1"/>
                          </a:solidFill>
                          <a:latin typeface="华文中宋" panose="02010600040101010101" charset="-122"/>
                          <a:ea typeface="华文中宋" panose="02010600040101010101" charset="-122"/>
                        </a:rPr>
                        <a:t>分析</a:t>
                      </a:r>
                      <a:endParaRPr lang="zh-CN" altLang="en-US" sz="24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p>
                      <a:pPr>
                        <a:buNone/>
                      </a:pPr>
                      <a:endParaRPr lang="zh-CN" altLang="en-US" sz="24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841375">
                <a:tc>
                  <a:txBody>
                    <a:bodyPr/>
                    <a:p>
                      <a:pPr>
                        <a:buNone/>
                      </a:pPr>
                      <a:r>
                        <a:rPr lang="zh-CN" altLang="en-US" sz="2400" b="1">
                          <a:solidFill>
                            <a:schemeClr val="tx1"/>
                          </a:solidFill>
                          <a:latin typeface="华文中宋" panose="02010600040101010101" charset="-122"/>
                          <a:ea typeface="华文中宋" panose="02010600040101010101" charset="-122"/>
                        </a:rPr>
                        <a:t>考查方式</a:t>
                      </a:r>
                      <a:endParaRPr lang="zh-CN" altLang="en-US" sz="24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gridSpan="2">
                  <a:txBody>
                    <a:bodyPr/>
                    <a:p>
                      <a:pPr>
                        <a:buNone/>
                      </a:pPr>
                      <a:endParaRPr lang="zh-CN" altLang="en-US" sz="2400" b="1">
                        <a:solidFill>
                          <a:schemeClr val="tx1"/>
                        </a:solidFill>
                        <a:latin typeface="华文中宋" panose="02010600040101010101" charset="-122"/>
                        <a:ea typeface="华文中宋" panose="02010600040101010101" charset="-122"/>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hMerge="1">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sp>
        <p:nvSpPr>
          <p:cNvPr id="6" name="文本框 5"/>
          <p:cNvSpPr txBox="1"/>
          <p:nvPr/>
        </p:nvSpPr>
        <p:spPr>
          <a:xfrm>
            <a:off x="1226185" y="4171950"/>
            <a:ext cx="9496425" cy="1198880"/>
          </a:xfrm>
          <a:prstGeom prst="rect">
            <a:avLst/>
          </a:prstGeom>
          <a:noFill/>
        </p:spPr>
        <p:txBody>
          <a:bodyPr wrap="square" rtlCol="0" anchor="t">
            <a:spAutoFit/>
          </a:bodyPr>
          <a:p>
            <a:r>
              <a:rPr lang="en-US" altLang="zh-CN" sz="2400" b="1" dirty="0">
                <a:solidFill>
                  <a:srgbClr val="C00000"/>
                </a:solidFill>
                <a:latin typeface="华文中宋" panose="02010600040101010101" charset="-122"/>
                <a:ea typeface="华文中宋" panose="02010600040101010101" charset="-122"/>
                <a:cs typeface="华文中宋" panose="02010600040101010101" charset="-122"/>
                <a:sym typeface="+mn-ea"/>
              </a:rPr>
              <a:t>1</a:t>
            </a:r>
            <a:r>
              <a:rPr lang="zh-CN" altLang="en-US" sz="2400" b="1" dirty="0">
                <a:solidFill>
                  <a:srgbClr val="C00000"/>
                </a:solidFill>
                <a:latin typeface="华文中宋" panose="02010600040101010101" charset="-122"/>
                <a:ea typeface="华文中宋" panose="02010600040101010101" charset="-122"/>
                <a:cs typeface="华文中宋" panose="02010600040101010101" charset="-122"/>
                <a:sym typeface="+mn-ea"/>
              </a:rPr>
              <a:t>、宗法制、分封制等制度的内涵与影响（考查频率最高）；</a:t>
            </a:r>
            <a:endParaRPr lang="zh-CN" altLang="en-US" sz="2400" b="1" dirty="0">
              <a:solidFill>
                <a:srgbClr val="C00000"/>
              </a:solidFill>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C00000"/>
                </a:solidFill>
                <a:latin typeface="华文中宋" panose="02010600040101010101" charset="-122"/>
                <a:ea typeface="华文中宋" panose="02010600040101010101" charset="-122"/>
                <a:cs typeface="华文中宋" panose="02010600040101010101" charset="-122"/>
                <a:sym typeface="+mn-ea"/>
              </a:rPr>
              <a:t>2</a:t>
            </a:r>
            <a:r>
              <a:rPr lang="zh-CN" altLang="en-US" sz="2400" b="1" dirty="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400" b="1">
                <a:solidFill>
                  <a:srgbClr val="C00000"/>
                </a:solidFill>
                <a:latin typeface="华文中宋" panose="02010600040101010101" charset="-122"/>
                <a:ea typeface="华文中宋" panose="02010600040101010101" charset="-122"/>
                <a:cs typeface="华文中宋" panose="02010600040101010101" charset="-122"/>
                <a:sym typeface="+mn-ea"/>
              </a:rPr>
              <a:t>新石器时代早期人类文化遗存；</a:t>
            </a:r>
            <a:endParaRPr lang="zh-CN" altLang="en-US" sz="2400" b="1" dirty="0">
              <a:solidFill>
                <a:srgbClr val="C00000"/>
              </a:solidFill>
              <a:latin typeface="华文中宋" panose="02010600040101010101" charset="-122"/>
              <a:ea typeface="华文中宋" panose="02010600040101010101" charset="-122"/>
              <a:cs typeface="华文中宋" panose="02010600040101010101" charset="-122"/>
              <a:sym typeface="+mn-ea"/>
            </a:endParaRPr>
          </a:p>
          <a:p>
            <a:r>
              <a:rPr lang="en-US" altLang="zh-CN" sz="2400" b="1" dirty="0">
                <a:solidFill>
                  <a:srgbClr val="C00000"/>
                </a:solidFill>
                <a:latin typeface="华文中宋" panose="02010600040101010101" charset="-122"/>
                <a:ea typeface="华文中宋" panose="02010600040101010101" charset="-122"/>
                <a:cs typeface="华文中宋" panose="02010600040101010101" charset="-122"/>
                <a:sym typeface="+mn-ea"/>
              </a:rPr>
              <a:t>3</a:t>
            </a:r>
            <a:r>
              <a:rPr lang="zh-CN" altLang="en-US" sz="2400" b="1" dirty="0">
                <a:solidFill>
                  <a:srgbClr val="C00000"/>
                </a:solidFill>
                <a:latin typeface="华文中宋" panose="02010600040101010101" charset="-122"/>
                <a:ea typeface="华文中宋" panose="02010600040101010101" charset="-122"/>
                <a:cs typeface="华文中宋" panose="02010600040101010101" charset="-122"/>
                <a:sym typeface="+mn-ea"/>
              </a:rPr>
              <a:t>、</a:t>
            </a:r>
            <a:r>
              <a:rPr lang="zh-CN" altLang="en-US" sz="2400" b="1">
                <a:solidFill>
                  <a:srgbClr val="C00000"/>
                </a:solidFill>
                <a:latin typeface="华文中宋" panose="02010600040101010101" charset="-122"/>
                <a:ea typeface="华文中宋" panose="02010600040101010101" charset="-122"/>
                <a:cs typeface="华文中宋" panose="02010600040101010101" charset="-122"/>
                <a:sym typeface="+mn-ea"/>
              </a:rPr>
              <a:t>私有制、阶级和国家产生的关系。</a:t>
            </a:r>
            <a:endParaRPr lang="zh-CN" altLang="en-US" sz="2400" b="1" dirty="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4" name="文本框 3"/>
          <p:cNvSpPr txBox="1"/>
          <p:nvPr/>
        </p:nvSpPr>
        <p:spPr>
          <a:xfrm>
            <a:off x="1226185" y="5407660"/>
            <a:ext cx="10611485" cy="829945"/>
          </a:xfrm>
          <a:prstGeom prst="rect">
            <a:avLst/>
          </a:prstGeom>
          <a:noFill/>
        </p:spPr>
        <p:txBody>
          <a:bodyPr wrap="square" rtlCol="0" anchor="t">
            <a:spAutoFit/>
          </a:bodyPr>
          <a:p>
            <a:pPr>
              <a:buNone/>
            </a:pPr>
            <a:r>
              <a:rPr lang="zh-CN" altLang="en-US" sz="2400" dirty="0">
                <a:latin typeface="华文中宋" panose="02010600040101010101" charset="-122"/>
                <a:ea typeface="华文中宋" panose="02010600040101010101" charset="-122"/>
                <a:sym typeface="+mn-ea"/>
              </a:rPr>
              <a:t>呈现新的历史情境，考查考生获取信息的能力、综合运用己有知识解决问题的能力以及探究新问题的能力。</a:t>
            </a:r>
            <a:endParaRPr lang="zh-CN" altLang="en-US" sz="2400" dirty="0">
              <a:latin typeface="华文中宋" panose="02010600040101010101" charset="-122"/>
              <a:ea typeface="华文中宋" panose="02010600040101010101"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9808210"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阶段特征：原始社会（约距今</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170</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万年</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约公元前</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2070</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年）</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graphicFrame>
        <p:nvGraphicFramePr>
          <p:cNvPr id="3" name="表格 2"/>
          <p:cNvGraphicFramePr/>
          <p:nvPr>
            <p:custDataLst>
              <p:tags r:id="rId3"/>
            </p:custDataLst>
          </p:nvPr>
        </p:nvGraphicFramePr>
        <p:xfrm>
          <a:off x="379095" y="894080"/>
          <a:ext cx="11325225" cy="2600960"/>
        </p:xfrm>
        <a:graphic>
          <a:graphicData uri="http://schemas.openxmlformats.org/drawingml/2006/table">
            <a:tbl>
              <a:tblPr firstRow="1" bandRow="1">
                <a:tableStyleId>{5C22544A-7EE6-4342-B048-85BDC9FD1C3A}</a:tableStyleId>
              </a:tblPr>
              <a:tblGrid>
                <a:gridCol w="11325225"/>
              </a:tblGrid>
              <a:tr h="1019810">
                <a:tc>
                  <a:txBody>
                    <a:bodyPr/>
                    <a:p>
                      <a:pPr>
                        <a:buNone/>
                      </a:pPr>
                      <a:r>
                        <a:rPr lang="zh-CN" altLang="en-US" sz="2800">
                          <a:solidFill>
                            <a:srgbClr val="C00000"/>
                          </a:solidFill>
                          <a:latin typeface="华文中宋" panose="02010600040101010101" charset="-122"/>
                          <a:ea typeface="华文中宋" panose="02010600040101010101" charset="-122"/>
                        </a:rPr>
                        <a:t>政治上：</a:t>
                      </a:r>
                      <a:endParaRPr lang="zh-CN" altLang="en-US" sz="2800">
                        <a:solidFill>
                          <a:srgbClr val="C00000"/>
                        </a:solidFill>
                        <a:latin typeface="华文中宋" panose="02010600040101010101" charset="-122"/>
                        <a:ea typeface="华文中宋" panose="02010600040101010101" charset="-122"/>
                      </a:endParaRPr>
                    </a:p>
                    <a:p>
                      <a:pPr>
                        <a:buNone/>
                      </a:pPr>
                      <a:endParaRPr lang="zh-CN" altLang="en-US"/>
                    </a:p>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70915">
                <a:tc>
                  <a:txBody>
                    <a:bodyPr/>
                    <a:p>
                      <a:pPr>
                        <a:buNone/>
                      </a:pPr>
                      <a:r>
                        <a:rPr lang="zh-CN" altLang="en-US" sz="2800" b="1">
                          <a:solidFill>
                            <a:srgbClr val="C00000"/>
                          </a:solidFill>
                          <a:latin typeface="华文中宋" panose="02010600040101010101" charset="-122"/>
                          <a:ea typeface="华文中宋" panose="02010600040101010101" charset="-122"/>
                        </a:rPr>
                        <a:t>经济上：</a:t>
                      </a:r>
                      <a:endParaRPr lang="zh-CN" altLang="en-US" sz="2800" b="1">
                        <a:solidFill>
                          <a:srgbClr val="C00000"/>
                        </a:solidFill>
                        <a:latin typeface="华文中宋" panose="02010600040101010101" charset="-122"/>
                        <a:ea typeface="华文中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563245">
                <a:tc>
                  <a:txBody>
                    <a:bodyPr/>
                    <a:p>
                      <a:pPr>
                        <a:buNone/>
                      </a:pPr>
                      <a:r>
                        <a:rPr lang="zh-CN" altLang="en-US" sz="2800" b="1">
                          <a:solidFill>
                            <a:srgbClr val="C00000"/>
                          </a:solidFill>
                          <a:latin typeface="华文中宋" panose="02010600040101010101" charset="-122"/>
                          <a:ea typeface="华文中宋" panose="02010600040101010101" charset="-122"/>
                        </a:rPr>
                        <a:t>文化上：</a:t>
                      </a:r>
                      <a:endParaRPr lang="zh-CN" altLang="en-US" sz="2800" b="1">
                        <a:solidFill>
                          <a:srgbClr val="C00000"/>
                        </a:solidFill>
                        <a:latin typeface="华文中宋" panose="02010600040101010101" charset="-122"/>
                        <a:ea typeface="华文中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9" name="文本框 8"/>
          <p:cNvSpPr txBox="1"/>
          <p:nvPr/>
        </p:nvSpPr>
        <p:spPr>
          <a:xfrm>
            <a:off x="1764030" y="2948940"/>
            <a:ext cx="4790440"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rPr>
              <a:t>原始宗教和图腾崇拜出现。</a:t>
            </a:r>
            <a:endParaRPr lang="zh-CN" altLang="en-US" sz="2800">
              <a:latin typeface="华文中宋" panose="02010600040101010101" charset="-122"/>
              <a:ea typeface="华文中宋" panose="02010600040101010101" charset="-122"/>
            </a:endParaRPr>
          </a:p>
        </p:txBody>
      </p:sp>
      <p:sp>
        <p:nvSpPr>
          <p:cNvPr id="10" name="文本框 9"/>
          <p:cNvSpPr txBox="1"/>
          <p:nvPr/>
        </p:nvSpPr>
        <p:spPr>
          <a:xfrm>
            <a:off x="1772285" y="894080"/>
            <a:ext cx="10184765" cy="953135"/>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sym typeface="+mn-ea"/>
              </a:rPr>
              <a:t>经历了原始人群和氏族公社两个发展阶段；</a:t>
            </a:r>
            <a:endParaRPr lang="zh-CN" altLang="en-US" sz="2800">
              <a:latin typeface="华文中宋" panose="02010600040101010101" charset="-122"/>
              <a:ea typeface="华文中宋" panose="02010600040101010101" charset="-122"/>
              <a:sym typeface="+mn-ea"/>
            </a:endParaRPr>
          </a:p>
          <a:p>
            <a:r>
              <a:rPr lang="zh-CN" altLang="en-US" sz="2800">
                <a:latin typeface="华文中宋" panose="02010600040101010101" charset="-122"/>
                <a:ea typeface="华文中宋" panose="02010600040101010101" charset="-122"/>
                <a:sym typeface="+mn-ea"/>
              </a:rPr>
              <a:t>原始社会晚期盛行禅让制；</a:t>
            </a:r>
            <a:endParaRPr lang="zh-CN" altLang="en-US" sz="2800">
              <a:latin typeface="华文中宋" panose="02010600040101010101" charset="-122"/>
              <a:ea typeface="华文中宋" panose="02010600040101010101" charset="-122"/>
              <a:sym typeface="+mn-ea"/>
            </a:endParaRPr>
          </a:p>
        </p:txBody>
      </p:sp>
      <p:sp>
        <p:nvSpPr>
          <p:cNvPr id="11" name="文本框 10"/>
          <p:cNvSpPr txBox="1"/>
          <p:nvPr/>
        </p:nvSpPr>
        <p:spPr>
          <a:xfrm>
            <a:off x="1764030" y="1921510"/>
            <a:ext cx="5151755" cy="953135"/>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sym typeface="+mn-ea"/>
              </a:rPr>
              <a:t>生产力水平低下，刀耕火种；</a:t>
            </a:r>
            <a:endParaRPr lang="zh-CN" altLang="en-US" sz="2800">
              <a:latin typeface="华文中宋" panose="02010600040101010101" charset="-122"/>
              <a:ea typeface="华文中宋" panose="02010600040101010101" charset="-122"/>
              <a:sym typeface="+mn-ea"/>
            </a:endParaRPr>
          </a:p>
          <a:p>
            <a:r>
              <a:rPr lang="zh-CN" altLang="en-US" sz="2800">
                <a:latin typeface="华文中宋" panose="02010600040101010101" charset="-122"/>
                <a:ea typeface="华文中宋" panose="02010600040101010101" charset="-122"/>
                <a:sym typeface="+mn-ea"/>
              </a:rPr>
              <a:t>共同劳动，产品平均分配；</a:t>
            </a:r>
            <a:endParaRPr lang="zh-CN" altLang="en-US" sz="2800">
              <a:latin typeface="华文中宋" panose="02010600040101010101" charset="-122"/>
              <a:ea typeface="华文中宋" panose="02010600040101010101" charset="-122"/>
              <a:sym typeface="+mn-ea"/>
            </a:endParaRPr>
          </a:p>
        </p:txBody>
      </p:sp>
      <p:sp>
        <p:nvSpPr>
          <p:cNvPr id="13" name="文本框 12"/>
          <p:cNvSpPr txBox="1"/>
          <p:nvPr/>
        </p:nvSpPr>
        <p:spPr>
          <a:xfrm>
            <a:off x="379095" y="3778885"/>
            <a:ext cx="11325225" cy="953135"/>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中华文明起源的重要阶段。中华文明多元一体，源远流长，生生不息，展现了自身发展道路的独特魅力。</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9" grpId="0"/>
      <p:bldP spid="9" grpId="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2"/>
            </p:custDataLst>
          </p:nvPr>
        </p:nvSpPr>
        <p:spPr>
          <a:xfrm>
            <a:off x="379095" y="339090"/>
            <a:ext cx="860107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阶段特征：夏商西周（公元前</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2070—</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公元前</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771</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年）</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graphicFrame>
        <p:nvGraphicFramePr>
          <p:cNvPr id="3" name="表格 2"/>
          <p:cNvGraphicFramePr/>
          <p:nvPr>
            <p:custDataLst>
              <p:tags r:id="rId3"/>
            </p:custDataLst>
          </p:nvPr>
        </p:nvGraphicFramePr>
        <p:xfrm>
          <a:off x="379095" y="894080"/>
          <a:ext cx="11325225" cy="5121275"/>
        </p:xfrm>
        <a:graphic>
          <a:graphicData uri="http://schemas.openxmlformats.org/drawingml/2006/table">
            <a:tbl>
              <a:tblPr firstRow="1" bandRow="1">
                <a:tableStyleId>{5C22544A-7EE6-4342-B048-85BDC9FD1C3A}</a:tableStyleId>
              </a:tblPr>
              <a:tblGrid>
                <a:gridCol w="11325225"/>
              </a:tblGrid>
              <a:tr h="1802130">
                <a:tc>
                  <a:txBody>
                    <a:bodyPr/>
                    <a:p>
                      <a:pPr>
                        <a:buNone/>
                      </a:pPr>
                      <a:r>
                        <a:rPr lang="zh-CN" altLang="en-US" sz="2800">
                          <a:solidFill>
                            <a:srgbClr val="C00000"/>
                          </a:solidFill>
                          <a:latin typeface="华文中宋" panose="02010600040101010101" charset="-122"/>
                          <a:ea typeface="华文中宋" panose="02010600040101010101" charset="-122"/>
                        </a:rPr>
                        <a:t>政治上：</a:t>
                      </a:r>
                      <a:endParaRPr lang="zh-CN" altLang="en-US" sz="2800">
                        <a:solidFill>
                          <a:srgbClr val="C00000"/>
                        </a:solidFill>
                        <a:latin typeface="华文中宋" panose="02010600040101010101" charset="-122"/>
                        <a:ea typeface="华文中宋" panose="02010600040101010101" charset="-122"/>
                      </a:endParaRPr>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26465">
                <a:tc>
                  <a:txBody>
                    <a:bodyPr/>
                    <a:p>
                      <a:pPr>
                        <a:buNone/>
                      </a:pPr>
                      <a:r>
                        <a:rPr lang="zh-CN" altLang="en-US" sz="2800" b="1">
                          <a:solidFill>
                            <a:srgbClr val="C00000"/>
                          </a:solidFill>
                          <a:latin typeface="华文中宋" panose="02010600040101010101" charset="-122"/>
                          <a:ea typeface="华文中宋" panose="02010600040101010101" charset="-122"/>
                        </a:rPr>
                        <a:t>经济上：</a:t>
                      </a:r>
                      <a:endParaRPr lang="zh-CN" altLang="en-US" sz="2800" b="1">
                        <a:solidFill>
                          <a:srgbClr val="C00000"/>
                        </a:solidFill>
                        <a:latin typeface="华文中宋" panose="02010600040101010101" charset="-122"/>
                        <a:ea typeface="华文中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1363980">
                <a:tc>
                  <a:txBody>
                    <a:bodyPr/>
                    <a:p>
                      <a:pPr>
                        <a:buNone/>
                      </a:pPr>
                      <a:r>
                        <a:rPr lang="zh-CN" altLang="en-US" sz="2800" b="1">
                          <a:solidFill>
                            <a:srgbClr val="C00000"/>
                          </a:solidFill>
                          <a:latin typeface="华文中宋" panose="02010600040101010101" charset="-122"/>
                          <a:ea typeface="华文中宋" panose="02010600040101010101" charset="-122"/>
                        </a:rPr>
                        <a:t>文化上：</a:t>
                      </a:r>
                      <a:endParaRPr lang="zh-CN" altLang="en-US" sz="2800" b="1">
                        <a:solidFill>
                          <a:srgbClr val="C00000"/>
                        </a:solidFill>
                        <a:latin typeface="华文中宋" panose="02010600040101010101" charset="-122"/>
                        <a:ea typeface="华文中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941070">
                <a:tc>
                  <a:txBody>
                    <a:bodyPr/>
                    <a:p>
                      <a:pPr>
                        <a:buNone/>
                      </a:pPr>
                      <a:r>
                        <a:rPr lang="zh-CN" altLang="en-US" sz="2800" b="1">
                          <a:solidFill>
                            <a:srgbClr val="C00000"/>
                          </a:solidFill>
                          <a:latin typeface="华文中宋" panose="02010600040101010101" charset="-122"/>
                          <a:ea typeface="华文中宋" panose="02010600040101010101" charset="-122"/>
                        </a:rPr>
                        <a:t>民族关系上：</a:t>
                      </a:r>
                      <a:endParaRPr lang="zh-CN" altLang="en-US" sz="2800" b="1">
                        <a:solidFill>
                          <a:srgbClr val="C00000"/>
                        </a:solidFill>
                        <a:latin typeface="华文中宋" panose="02010600040101010101" charset="-122"/>
                        <a:ea typeface="华文中宋" panose="02010600040101010101"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bl>
          </a:graphicData>
        </a:graphic>
      </p:graphicFrame>
      <p:sp>
        <p:nvSpPr>
          <p:cNvPr id="5" name="文本框 4"/>
          <p:cNvSpPr txBox="1"/>
          <p:nvPr/>
        </p:nvSpPr>
        <p:spPr>
          <a:xfrm>
            <a:off x="379095" y="894080"/>
            <a:ext cx="11281410" cy="1814830"/>
          </a:xfrm>
          <a:prstGeom prst="rect">
            <a:avLst/>
          </a:prstGeom>
          <a:noFill/>
        </p:spPr>
        <p:txBody>
          <a:bodyPr wrap="square" rtlCol="0" anchor="t">
            <a:spAutoFit/>
          </a:bodyPr>
          <a:p>
            <a:pPr>
              <a:lnSpc>
                <a:spcPct val="100000"/>
              </a:lnSpc>
            </a:pPr>
            <a:r>
              <a:rPr lang="en-US"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            </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早期国家</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开始出现，</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王位世袭制</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取代禅让制；商代实行</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内外服制</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en-US" sz="2800">
                <a:latin typeface="华文中宋" panose="02010600040101010101" charset="-122"/>
                <a:ea typeface="华文中宋" panose="02010600040101010101" charset="-122"/>
                <a:cs typeface="华文中宋" panose="02010600040101010101" charset="-122"/>
                <a:sym typeface="+mn-ea"/>
              </a:rPr>
              <a:t>借助</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神权强化王权</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；西周实行</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分封制</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宗法制</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礼乐制</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，奴隶社会迎来鼎盛；尚未实现</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权力</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的</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高度集中</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en-US" sz="2800">
                <a:latin typeface="华文中宋" panose="02010600040101010101" charset="-122"/>
                <a:ea typeface="华文中宋" panose="02010600040101010101" charset="-122"/>
                <a:cs typeface="华文中宋" panose="02010600040101010101" charset="-122"/>
                <a:sym typeface="+mn-ea"/>
              </a:rPr>
              <a:t>以</a:t>
            </a:r>
            <a:r>
              <a:rPr lang="en-US" altLang="zh-CN"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家国一</a:t>
            </a:r>
            <a:r>
              <a:rPr lang="zh-CN" altLang="en-US" sz="2800">
                <a:latin typeface="华文中宋" panose="02010600040101010101" charset="-122"/>
                <a:ea typeface="华文中宋" panose="02010600040101010101" charset="-122"/>
                <a:cs typeface="华文中宋" panose="02010600040101010101" charset="-122"/>
                <a:sym typeface="+mn-ea"/>
              </a:rPr>
              <a:t>体</a:t>
            </a:r>
            <a:r>
              <a:rPr lang="en-US" altLang="zh-CN" sz="2800">
                <a:latin typeface="华文中宋" panose="02010600040101010101" charset="-122"/>
                <a:ea typeface="华文中宋" panose="02010600040101010101" charset="-122"/>
                <a:cs typeface="华文中宋" panose="02010600040101010101" charset="-122"/>
                <a:sym typeface="+mn-ea"/>
              </a:rPr>
              <a:t>”</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血缘世袭</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等级严格</a:t>
            </a:r>
            <a:r>
              <a:rPr lang="zh-CN" altLang="en-US" sz="2800">
                <a:latin typeface="华文中宋" panose="02010600040101010101" charset="-122"/>
                <a:ea typeface="华文中宋" panose="02010600040101010101" charset="-122"/>
                <a:cs typeface="华文中宋" panose="02010600040101010101" charset="-122"/>
                <a:sym typeface="+mn-ea"/>
              </a:rPr>
              <a:t>为主要特征。</a:t>
            </a:r>
            <a:endParaRPr lang="zh-CN" altLang="en-US" sz="2800">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379095" y="2783205"/>
            <a:ext cx="11281410" cy="953135"/>
          </a:xfrm>
          <a:prstGeom prst="rect">
            <a:avLst/>
          </a:prstGeom>
          <a:noFill/>
        </p:spPr>
        <p:txBody>
          <a:bodyPr wrap="square" rtlCol="0" anchor="t">
            <a:spAutoFit/>
          </a:bodyPr>
          <a:p>
            <a:pPr>
              <a:lnSpc>
                <a:spcPct val="100000"/>
              </a:lnSpc>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由渔猎采集向</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农耕经济</a:t>
            </a:r>
            <a:r>
              <a:rPr lang="zh-CN" altLang="en-US" sz="2800">
                <a:latin typeface="华文中宋" panose="02010600040101010101" charset="-122"/>
                <a:ea typeface="华文中宋" panose="02010600040101010101" charset="-122"/>
                <a:cs typeface="华文中宋" panose="02010600040101010101" charset="-122"/>
                <a:sym typeface="+mn-ea"/>
              </a:rPr>
              <a:t>发展；进入</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青铜时代</a:t>
            </a:r>
            <a:r>
              <a:rPr lang="zh-CN" altLang="en-US" sz="2800">
                <a:latin typeface="华文中宋" panose="02010600040101010101" charset="-122"/>
                <a:ea typeface="华文中宋" panose="02010600040101010101" charset="-122"/>
                <a:cs typeface="华文中宋" panose="02010600040101010101" charset="-122"/>
                <a:sym typeface="+mn-ea"/>
              </a:rPr>
              <a:t>，生产工具</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金石并用</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井田制</a:t>
            </a:r>
            <a:r>
              <a:rPr lang="zh-CN" altLang="en-US" sz="2800">
                <a:latin typeface="华文中宋" panose="02010600040101010101" charset="-122"/>
                <a:ea typeface="华文中宋" panose="02010600040101010101" charset="-122"/>
                <a:cs typeface="华文中宋" panose="02010600040101010101" charset="-122"/>
                <a:sym typeface="+mn-ea"/>
              </a:rPr>
              <a:t>下实行的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集体劳作</a:t>
            </a:r>
            <a:r>
              <a:rPr lang="zh-CN" altLang="en-US" sz="2800">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实行</a:t>
            </a:r>
            <a:r>
              <a:rPr lang="en-US"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工商食官</a:t>
            </a:r>
            <a:r>
              <a:rPr lang="en-US"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政策。</a:t>
            </a:r>
            <a:endPar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7" name="文本框 6"/>
          <p:cNvSpPr txBox="1"/>
          <p:nvPr/>
        </p:nvSpPr>
        <p:spPr>
          <a:xfrm>
            <a:off x="379095" y="3736340"/>
            <a:ext cx="11280140" cy="1383665"/>
          </a:xfrm>
          <a:prstGeom prst="rect">
            <a:avLst/>
          </a:prstGeom>
          <a:noFill/>
        </p:spPr>
        <p:txBody>
          <a:bodyPr wrap="square" rtlCol="0" anchor="t">
            <a:spAutoFit/>
          </a:bodyPr>
          <a:p>
            <a:pPr>
              <a:lnSpc>
                <a:spcPct val="100000"/>
              </a:lnSpc>
            </a:pPr>
            <a:r>
              <a:rPr lang="en-US" altLang="zh-CN" sz="2800">
                <a:latin typeface="华文中宋" panose="02010600040101010101" charset="-122"/>
                <a:ea typeface="华文中宋" panose="02010600040101010101" charset="-122"/>
                <a:cs typeface="华文中宋" panose="02010600040101010101" charset="-122"/>
                <a:sym typeface="+mn-ea"/>
              </a:rPr>
              <a:t>            </a:t>
            </a:r>
            <a:r>
              <a:rPr lang="zh-CN" altLang="en-US" sz="2800">
                <a:latin typeface="华文中宋" panose="02010600040101010101" charset="-122"/>
                <a:ea typeface="华文中宋" panose="02010600040101010101" charset="-122"/>
                <a:cs typeface="华文中宋" panose="02010600040101010101" charset="-122"/>
                <a:sym typeface="+mn-ea"/>
              </a:rPr>
              <a:t>从夏商到西周，</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鬼神崇拜</a:t>
            </a:r>
            <a:r>
              <a:rPr lang="zh-CN" altLang="en-US" sz="2800">
                <a:latin typeface="华文中宋" panose="02010600040101010101" charset="-122"/>
                <a:ea typeface="华文中宋" panose="02010600040101010101" charset="-122"/>
                <a:cs typeface="华文中宋" panose="02010600040101010101" charset="-122"/>
                <a:sym typeface="+mn-ea"/>
              </a:rPr>
              <a:t>逐渐</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淡化</a:t>
            </a:r>
            <a:r>
              <a:rPr lang="zh-CN" altLang="en-US" sz="2800">
                <a:latin typeface="华文中宋" panose="02010600040101010101" charset="-122"/>
                <a:ea typeface="华文中宋" panose="02010600040101010101" charset="-122"/>
                <a:cs typeface="华文中宋" panose="02010600040101010101" charset="-122"/>
                <a:sym typeface="+mn-ea"/>
              </a:rPr>
              <a:t>，提出</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敬天保民</a:t>
            </a:r>
            <a:r>
              <a:rPr lang="zh-CN" altLang="en-US" sz="2800">
                <a:latin typeface="华文中宋" panose="02010600040101010101" charset="-122"/>
                <a:ea typeface="华文中宋" panose="02010600040101010101" charset="-122"/>
                <a:cs typeface="华文中宋" panose="02010600040101010101" charset="-122"/>
                <a:sym typeface="+mn-ea"/>
              </a:rPr>
              <a:t>思想，早期民本思想；</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mn-ea"/>
              </a:rPr>
              <a:t>礼乐文化</a:t>
            </a:r>
            <a:r>
              <a:rPr lang="zh-CN" altLang="en-US" sz="2800">
                <a:latin typeface="华文中宋" panose="02010600040101010101" charset="-122"/>
                <a:ea typeface="华文中宋" panose="02010600040101010101" charset="-122"/>
                <a:cs typeface="华文中宋" panose="02010600040101010101" charset="-122"/>
                <a:sym typeface="+mn-ea"/>
              </a:rPr>
              <a:t>维护等级秩序。</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商朝出现成熟汉字</a:t>
            </a:r>
            <a:r>
              <a:rPr lang="en-US"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甲骨文</a:t>
            </a:r>
            <a:r>
              <a:rPr lang="en-US"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；教育</a:t>
            </a:r>
            <a:r>
              <a:rPr lang="en-US"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C00000"/>
                </a:solidFill>
                <a:latin typeface="华文中宋" panose="02010600040101010101" charset="-122"/>
                <a:ea typeface="华文中宋" panose="02010600040101010101" charset="-122"/>
                <a:cs typeface="华文中宋" panose="02010600040101010101" charset="-122"/>
                <a:sym typeface="+mn-ea"/>
              </a:rPr>
              <a:t>学在官府</a:t>
            </a:r>
            <a:r>
              <a:rPr lang="en-US"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a:t>
            </a:r>
            <a:r>
              <a:rPr lang="zh-CN" altLang="zh-CN" sz="2800" kern="100">
                <a:solidFill>
                  <a:srgbClr val="000000"/>
                </a:solidFill>
                <a:latin typeface="华文中宋" panose="02010600040101010101" charset="-122"/>
                <a:ea typeface="华文中宋" panose="02010600040101010101" charset="-122"/>
                <a:cs typeface="华文中宋" panose="02010600040101010101" charset="-122"/>
                <a:sym typeface="+mn-ea"/>
              </a:rPr>
              <a:t>，由贵族垄断</a:t>
            </a:r>
            <a:r>
              <a:rPr lang="zh-CN" altLang="zh-CN" sz="2800" kern="100" smtClean="0">
                <a:solidFill>
                  <a:srgbClr val="000000"/>
                </a:solidFill>
                <a:latin typeface="华文中宋" panose="02010600040101010101" charset="-122"/>
                <a:ea typeface="华文中宋" panose="02010600040101010101" charset="-122"/>
                <a:cs typeface="华文中宋" panose="02010600040101010101" charset="-122"/>
                <a:sym typeface="+mn-ea"/>
              </a:rPr>
              <a:t>。</a:t>
            </a:r>
            <a:endParaRPr lang="zh-CN" altLang="zh-CN" sz="2800" kern="100" smtClean="0">
              <a:solidFill>
                <a:srgbClr val="000000"/>
              </a:solidFill>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379095" y="5062220"/>
            <a:ext cx="11281410" cy="953135"/>
          </a:xfrm>
          <a:prstGeom prst="rect">
            <a:avLst/>
          </a:prstGeom>
          <a:noFill/>
        </p:spPr>
        <p:txBody>
          <a:bodyPr wrap="square" rtlCol="0" anchor="t">
            <a:spAutoFit/>
          </a:bodyPr>
          <a:p>
            <a:pPr>
              <a:lnSpc>
                <a:spcPct val="100000"/>
              </a:lnSpc>
            </a:pPr>
            <a:r>
              <a:rPr lang="en-US" altLang="zh-CN" sz="2800">
                <a:solidFill>
                  <a:srgbClr val="C00000"/>
                </a:solidFill>
                <a:latin typeface="华文中宋" panose="02010600040101010101" charset="-122"/>
                <a:ea typeface="华文中宋" panose="02010600040101010101" charset="-122"/>
                <a:cs typeface="华文中宋" panose="02010600040101010101" charset="-122"/>
                <a:sym typeface="方正姚体" panose="02010601030101010101" pitchFamily="2" charset="-122"/>
              </a:rPr>
              <a:t>                  </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方正姚体" panose="02010601030101010101" pitchFamily="2" charset="-122"/>
              </a:rPr>
              <a:t>民族</a:t>
            </a:r>
            <a:r>
              <a:rPr lang="zh-CN" altLang="en-US" sz="2800">
                <a:latin typeface="华文中宋" panose="02010600040101010101" charset="-122"/>
                <a:ea typeface="华文中宋" panose="02010600040101010101" charset="-122"/>
                <a:cs typeface="华文中宋" panose="02010600040101010101" charset="-122"/>
                <a:sym typeface="方正姚体" panose="02010601030101010101" pitchFamily="2" charset="-122"/>
              </a:rPr>
              <a:t>交流</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方正姚体" panose="02010601030101010101" pitchFamily="2" charset="-122"/>
              </a:rPr>
              <a:t>融合</a:t>
            </a:r>
            <a:r>
              <a:rPr lang="zh-CN" altLang="en-US" sz="2800">
                <a:latin typeface="华文中宋" panose="02010600040101010101" charset="-122"/>
                <a:ea typeface="华文中宋" panose="02010600040101010101" charset="-122"/>
                <a:cs typeface="华文中宋" panose="02010600040101010101" charset="-122"/>
                <a:sym typeface="方正姚体" panose="02010601030101010101" pitchFamily="2" charset="-122"/>
              </a:rPr>
              <a:t>，为</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方正姚体" panose="02010601030101010101" pitchFamily="2" charset="-122"/>
              </a:rPr>
              <a:t>华夏族</a:t>
            </a:r>
            <a:r>
              <a:rPr lang="zh-CN" altLang="en-US" sz="2800">
                <a:latin typeface="华文中宋" panose="02010600040101010101" charset="-122"/>
                <a:ea typeface="华文中宋" panose="02010600040101010101" charset="-122"/>
                <a:cs typeface="华文中宋" panose="02010600040101010101" charset="-122"/>
                <a:sym typeface="方正姚体" panose="02010601030101010101" pitchFamily="2" charset="-122"/>
              </a:rPr>
              <a:t>的形成奠定了基础；独特的</a:t>
            </a:r>
            <a:r>
              <a:rPr lang="zh-CN" altLang="en-US" sz="2800">
                <a:solidFill>
                  <a:srgbClr val="C00000"/>
                </a:solidFill>
                <a:latin typeface="华文中宋" panose="02010600040101010101" charset="-122"/>
                <a:ea typeface="华文中宋" panose="02010600040101010101" charset="-122"/>
                <a:cs typeface="华文中宋" panose="02010600040101010101" charset="-122"/>
                <a:sym typeface="方正姚体" panose="02010601030101010101" pitchFamily="2" charset="-122"/>
              </a:rPr>
              <a:t>天下观</a:t>
            </a:r>
            <a:r>
              <a:rPr lang="zh-CN" altLang="en-US" sz="2800">
                <a:latin typeface="华文中宋" panose="02010600040101010101" charset="-122"/>
                <a:ea typeface="华文中宋" panose="02010600040101010101" charset="-122"/>
                <a:cs typeface="华文中宋" panose="02010600040101010101" charset="-122"/>
                <a:sym typeface="方正姚体" panose="02010601030101010101" pitchFamily="2" charset="-122"/>
              </a:rPr>
              <a:t>形成。</a:t>
            </a:r>
            <a:endParaRPr lang="zh-CN" altLang="en-US" sz="2800">
              <a:latin typeface="华文中宋" panose="02010600040101010101" charset="-122"/>
              <a:ea typeface="华文中宋" panose="02010600040101010101" charset="-122"/>
              <a:cs typeface="华文中宋" panose="02010600040101010101" charset="-122"/>
              <a:sym typeface="方正姚体" panose="02010601030101010101" pitchFamily="2" charset="-122"/>
            </a:endParaRPr>
          </a:p>
        </p:txBody>
      </p:sp>
      <p:sp>
        <p:nvSpPr>
          <p:cNvPr id="9" name="文本框 8"/>
          <p:cNvSpPr txBox="1"/>
          <p:nvPr/>
        </p:nvSpPr>
        <p:spPr>
          <a:xfrm>
            <a:off x="10069195" y="339090"/>
            <a:ext cx="1635125" cy="52197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奴隶社会</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
        <p:nvSpPr>
          <p:cNvPr id="10" name="文本框 9"/>
          <p:cNvSpPr txBox="1"/>
          <p:nvPr/>
        </p:nvSpPr>
        <p:spPr>
          <a:xfrm>
            <a:off x="551180" y="6089650"/>
            <a:ext cx="11108055" cy="521970"/>
          </a:xfrm>
          <a:prstGeom prst="rect">
            <a:avLst/>
          </a:prstGeom>
          <a:solidFill>
            <a:srgbClr val="C00000"/>
          </a:solidFill>
          <a:effectLst>
            <a:outerShdw blurRad="50800" dist="38100" dir="2700000" algn="tl" rotWithShape="0">
              <a:prstClr val="black">
                <a:alpha val="40000"/>
              </a:prstClr>
            </a:outerShdw>
          </a:effectLst>
        </p:spPr>
        <p:txBody>
          <a:bodyPr wrap="square" rtlCol="0" anchor="t">
            <a:spAutoFit/>
          </a:bodyPr>
          <a:p>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rPr>
              <a:t>中华文明形成和发展时期，也是奴隶制社会的形成、发展与繁荣时期。</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6546850" y="1490345"/>
            <a:ext cx="5408930" cy="3925570"/>
            <a:chOff x="10310" y="2347"/>
            <a:chExt cx="8518" cy="6182"/>
          </a:xfrm>
        </p:grpSpPr>
        <p:pic>
          <p:nvPicPr>
            <p:cNvPr id="23553" name="图片 1"/>
            <p:cNvPicPr>
              <a:picLocks noChangeAspect="1"/>
            </p:cNvPicPr>
            <p:nvPr>
              <p:custDataLst>
                <p:tags r:id="rId1"/>
              </p:custDataLst>
            </p:nvPr>
          </p:nvPicPr>
          <p:blipFill>
            <a:blip r:embed="rId2">
              <a:lum bright="-36000" contrast="48000"/>
            </a:blip>
            <a:stretch>
              <a:fillRect/>
            </a:stretch>
          </p:blipFill>
          <p:spPr bwMode="auto">
            <a:xfrm>
              <a:off x="10620" y="2347"/>
              <a:ext cx="7950" cy="5341"/>
            </a:xfrm>
            <a:prstGeom prst="rect">
              <a:avLst/>
            </a:prstGeom>
            <a:noFill/>
            <a:ln w="9525">
              <a:noFill/>
              <a:miter lim="800000"/>
              <a:headEnd/>
              <a:tailEnd/>
            </a:ln>
          </p:spPr>
        </p:pic>
        <p:sp>
          <p:nvSpPr>
            <p:cNvPr id="13" name="文本框 12"/>
            <p:cNvSpPr txBox="1"/>
            <p:nvPr/>
          </p:nvSpPr>
          <p:spPr>
            <a:xfrm>
              <a:off x="10310" y="7805"/>
              <a:ext cx="8519" cy="725"/>
            </a:xfrm>
            <a:prstGeom prst="rect">
              <a:avLst/>
            </a:prstGeom>
            <a:noFill/>
          </p:spPr>
          <p:txBody>
            <a:bodyPr wrap="square" rtlCol="0" anchor="t">
              <a:spAutoFit/>
            </a:bodyPr>
            <a:p>
              <a:pPr algn="just"/>
              <a:r>
                <a:rPr lang="zh-CN" altLang="en-US" sz="2400">
                  <a:solidFill>
                    <a:schemeClr val="tx1"/>
                  </a:solidFill>
                  <a:latin typeface="宋体" panose="02010600030101010101" pitchFamily="2" charset="-122"/>
                  <a:ea typeface="宋体" panose="02010600030101010101" pitchFamily="2" charset="-122"/>
                  <a:sym typeface="+mn-ea"/>
                </a:rPr>
                <a:t>◎</a:t>
              </a:r>
              <a:r>
                <a:rPr lang="zh-CN" altLang="en-US" sz="2400">
                  <a:solidFill>
                    <a:schemeClr val="tx1"/>
                  </a:solidFill>
                  <a:latin typeface="华文仿宋" panose="02010600040101010101" charset="-122"/>
                  <a:ea typeface="华文仿宋" panose="02010600040101010101" charset="-122"/>
                  <a:sym typeface="+mn-ea"/>
                </a:rPr>
                <a:t>中国旧石器时代重要人类遗址分布图</a:t>
              </a:r>
              <a:endParaRPr lang="zh-CN" altLang="en-US" sz="2400">
                <a:solidFill>
                  <a:schemeClr val="tx1"/>
                </a:solidFill>
                <a:latin typeface="华文仿宋" panose="02010600040101010101" charset="-122"/>
                <a:ea typeface="华文仿宋" panose="02010600040101010101" charset="-122"/>
                <a:sym typeface="+mn-ea"/>
              </a:endParaRPr>
            </a:p>
          </p:txBody>
        </p:sp>
      </p:grpSp>
      <p:sp>
        <p:nvSpPr>
          <p:cNvPr id="15" name="矩形 14"/>
          <p:cNvSpPr/>
          <p:nvPr>
            <p:custDataLst>
              <p:tags r:id="rId3"/>
            </p:custDataLst>
          </p:nvPr>
        </p:nvSpPr>
        <p:spPr>
          <a:xfrm>
            <a:off x="240665" y="228600"/>
            <a:ext cx="11716385" cy="6377940"/>
          </a:xfrm>
          <a:prstGeom prst="rect">
            <a:avLst/>
          </a:prstGeom>
          <a:noFill/>
          <a:ln w="15875">
            <a:solidFill>
              <a:srgbClr val="233B26">
                <a:alpha val="69000"/>
              </a:srgb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圆角矩形 1"/>
          <p:cNvSpPr/>
          <p:nvPr>
            <p:custDataLst>
              <p:tags r:id="rId4"/>
            </p:custDataLst>
          </p:nvPr>
        </p:nvSpPr>
        <p:spPr>
          <a:xfrm>
            <a:off x="379095" y="339090"/>
            <a:ext cx="5835015" cy="480695"/>
          </a:xfrm>
          <a:prstGeom prst="roundRect">
            <a:avLst/>
          </a:prstGeom>
          <a:solidFill>
            <a:srgbClr val="233B2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一、石器时代</a:t>
            </a:r>
            <a:r>
              <a:rPr lang="en-US" altLang="zh-CN"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a:t>
            </a:r>
            <a:r>
              <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rPr>
              <a:t>中华文明的起源</a:t>
            </a:r>
            <a:endParaRPr lang="zh-CN" altLang="en-US" sz="2800" b="1">
              <a:solidFill>
                <a:schemeClr val="bg1"/>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sym typeface="+mn-ea"/>
            </a:endParaRPr>
          </a:p>
        </p:txBody>
      </p:sp>
      <p:sp>
        <p:nvSpPr>
          <p:cNvPr id="3" name="文本框 2"/>
          <p:cNvSpPr txBox="1"/>
          <p:nvPr/>
        </p:nvSpPr>
        <p:spPr>
          <a:xfrm>
            <a:off x="150495" y="894080"/>
            <a:ext cx="3491865" cy="521970"/>
          </a:xfrm>
          <a:prstGeom prst="rect">
            <a:avLst/>
          </a:prstGeom>
          <a:noFill/>
        </p:spPr>
        <p:txBody>
          <a:bodyPr wrap="square" rtlCol="0">
            <a:spAutoFit/>
          </a:bodyPr>
          <a:p>
            <a:r>
              <a:rPr lang="zh-CN" altLang="en-US" sz="2800" b="1">
                <a:solidFill>
                  <a:srgbClr val="233B26"/>
                </a:solidFill>
                <a:latin typeface="华文中宋" panose="02010600040101010101" charset="-122"/>
                <a:ea typeface="华文中宋" panose="02010600040101010101" charset="-122"/>
              </a:rPr>
              <a:t>（一）旧石器时代</a:t>
            </a:r>
            <a:endParaRPr lang="zh-CN" altLang="en-US" sz="2800" b="1">
              <a:solidFill>
                <a:srgbClr val="233B26"/>
              </a:solidFill>
              <a:latin typeface="华文中宋" panose="02010600040101010101" charset="-122"/>
              <a:ea typeface="华文中宋" panose="02010600040101010101" charset="-122"/>
            </a:endParaRPr>
          </a:p>
        </p:txBody>
      </p:sp>
      <p:sp>
        <p:nvSpPr>
          <p:cNvPr id="4" name="文本框 3"/>
          <p:cNvSpPr txBox="1"/>
          <p:nvPr/>
        </p:nvSpPr>
        <p:spPr>
          <a:xfrm>
            <a:off x="2921000" y="894080"/>
            <a:ext cx="4095750" cy="521970"/>
          </a:xfrm>
          <a:prstGeom prst="rect">
            <a:avLst/>
          </a:prstGeom>
          <a:noFill/>
        </p:spPr>
        <p:txBody>
          <a:bodyPr wrap="square" rtlCol="0" anchor="t">
            <a:spAutoFit/>
          </a:bodyPr>
          <a:p>
            <a:r>
              <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rPr>
              <a:t>（距今</a:t>
            </a:r>
            <a:r>
              <a:rPr lang="en-US" altLang="zh-CN" sz="2800" b="1" smtClean="0">
                <a:solidFill>
                  <a:srgbClr val="233B26"/>
                </a:solidFill>
                <a:latin typeface="华文中宋" panose="02010600040101010101" charset="-122"/>
                <a:ea typeface="华文中宋" panose="02010600040101010101" charset="-122"/>
                <a:cs typeface="华文中宋" panose="02010600040101010101" charset="-122"/>
                <a:sym typeface="+mn-ea"/>
              </a:rPr>
              <a:t>300</a:t>
            </a:r>
            <a:r>
              <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rPr>
              <a:t>万年</a:t>
            </a:r>
            <a:r>
              <a:rPr lang="en-US" altLang="zh-CN" sz="2800" b="1" smtClean="0">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rPr>
              <a:t>万年）</a:t>
            </a:r>
            <a:endParaRPr lang="zh-CN" altLang="en-US" sz="2800" b="1" smtClean="0">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5" name="文本框 4"/>
          <p:cNvSpPr txBox="1"/>
          <p:nvPr/>
        </p:nvSpPr>
        <p:spPr>
          <a:xfrm>
            <a:off x="6709410" y="894080"/>
            <a:ext cx="3968115" cy="521970"/>
          </a:xfrm>
          <a:prstGeom prst="rect">
            <a:avLst/>
          </a:prstGeom>
          <a:noFill/>
        </p:spPr>
        <p:txBody>
          <a:bodyPr wrap="square" rtlCol="0" anchor="t">
            <a:spAutoFit/>
          </a:bodyPr>
          <a:p>
            <a:r>
              <a:rPr lang="en-US" altLang="zh-CN" sz="2800" b="1">
                <a:solidFill>
                  <a:srgbClr val="C00000"/>
                </a:solidFill>
                <a:latin typeface="华文中宋" panose="02010600040101010101" charset="-122"/>
                <a:ea typeface="华文中宋" panose="02010600040101010101" charset="-122"/>
                <a:sym typeface="+mn-ea"/>
              </a:rPr>
              <a:t>——</a:t>
            </a:r>
            <a:r>
              <a:rPr lang="zh-CN" altLang="en-US" sz="2800" b="1">
                <a:solidFill>
                  <a:srgbClr val="C00000"/>
                </a:solidFill>
                <a:latin typeface="华文中宋" panose="02010600040101010101" charset="-122"/>
                <a:ea typeface="华文中宋" panose="02010600040101010101" charset="-122"/>
                <a:sym typeface="+mn-ea"/>
              </a:rPr>
              <a:t>以打制石器为主</a:t>
            </a:r>
            <a:endParaRPr lang="zh-CN" altLang="en-US" sz="2800" b="1">
              <a:solidFill>
                <a:srgbClr val="C00000"/>
              </a:solidFill>
              <a:latin typeface="华文中宋" panose="02010600040101010101" charset="-122"/>
              <a:ea typeface="华文中宋" panose="02010600040101010101" charset="-122"/>
              <a:sym typeface="+mn-ea"/>
            </a:endParaRPr>
          </a:p>
        </p:txBody>
      </p:sp>
      <p:sp>
        <p:nvSpPr>
          <p:cNvPr id="7" name="文本框 6"/>
          <p:cNvSpPr txBox="1"/>
          <p:nvPr/>
        </p:nvSpPr>
        <p:spPr>
          <a:xfrm>
            <a:off x="393065" y="1372235"/>
            <a:ext cx="3111500" cy="521970"/>
          </a:xfrm>
          <a:prstGeom prst="rect">
            <a:avLst/>
          </a:prstGeom>
          <a:noFill/>
        </p:spPr>
        <p:txBody>
          <a:bodyPr wrap="square" rtlCol="0" anchor="t">
            <a:spAutoFit/>
          </a:bodyPr>
          <a:p>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1</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代表性遗址</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8" name="文本框 7"/>
          <p:cNvSpPr txBox="1"/>
          <p:nvPr/>
        </p:nvSpPr>
        <p:spPr>
          <a:xfrm>
            <a:off x="240665" y="1894205"/>
            <a:ext cx="5291455" cy="607695"/>
          </a:xfrm>
          <a:prstGeom prst="rect">
            <a:avLst/>
          </a:prstGeom>
          <a:noFill/>
        </p:spPr>
        <p:txBody>
          <a:bodyPr wrap="square" rtlCol="0" anchor="t">
            <a:spAutoFit/>
          </a:bodyPr>
          <a:p>
            <a:pPr>
              <a:lnSpc>
                <a:spcPct val="120000"/>
              </a:lnSpc>
            </a:pPr>
            <a:r>
              <a:rPr lang="zh-CN" altLang="en-US" sz="2800">
                <a:latin typeface="华文中宋" panose="02010600040101010101" charset="-122"/>
                <a:ea typeface="华文中宋" panose="02010600040101010101" charset="-122"/>
                <a:cs typeface="华文中宋" panose="02010600040101010101" charset="-122"/>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1</a:t>
            </a:r>
            <a:r>
              <a:rPr lang="zh-CN" altLang="en-US" sz="2800">
                <a:latin typeface="华文中宋" panose="02010600040101010101" charset="-122"/>
                <a:ea typeface="华文中宋" panose="02010600040101010101" charset="-122"/>
                <a:cs typeface="华文中宋" panose="02010600040101010101" charset="-122"/>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距今约170万年的</a:t>
            </a:r>
            <a:r>
              <a:rPr lang="en-US" altLang="zh-CN" sz="2800">
                <a:solidFill>
                  <a:srgbClr val="FF0000"/>
                </a:solidFill>
                <a:latin typeface="华文中宋" panose="02010600040101010101" charset="-122"/>
                <a:ea typeface="华文中宋" panose="02010600040101010101" charset="-122"/>
                <a:cs typeface="华文中宋" panose="02010600040101010101" charset="-122"/>
                <a:sym typeface="+mn-ea"/>
              </a:rPr>
              <a:t>元谋人</a:t>
            </a:r>
            <a:r>
              <a:rPr lang="zh-CN" altLang="en-US"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pic>
        <p:nvPicPr>
          <p:cNvPr id="11" name="图片 10"/>
          <p:cNvPicPr>
            <a:picLocks noChangeAspect="1"/>
          </p:cNvPicPr>
          <p:nvPr/>
        </p:nvPicPr>
        <p:blipFill>
          <a:blip r:embed="rId5"/>
          <a:srcRect t="4245" b="21462"/>
          <a:stretch>
            <a:fillRect/>
          </a:stretch>
        </p:blipFill>
        <p:spPr>
          <a:xfrm>
            <a:off x="7134860" y="3146425"/>
            <a:ext cx="1109345" cy="928370"/>
          </a:xfrm>
          <a:prstGeom prst="rect">
            <a:avLst/>
          </a:prstGeom>
        </p:spPr>
      </p:pic>
      <p:pic>
        <p:nvPicPr>
          <p:cNvPr id="246" name="图片 245"/>
          <p:cNvPicPr>
            <a:picLocks noChangeAspect="1"/>
          </p:cNvPicPr>
          <p:nvPr/>
        </p:nvPicPr>
        <p:blipFill>
          <a:blip r:embed="rId6"/>
          <a:stretch>
            <a:fillRect/>
          </a:stretch>
        </p:blipFill>
        <p:spPr>
          <a:xfrm flipH="1">
            <a:off x="9378315" y="1490345"/>
            <a:ext cx="939165" cy="1331595"/>
          </a:xfrm>
          <a:prstGeom prst="rect">
            <a:avLst/>
          </a:prstGeom>
        </p:spPr>
      </p:pic>
      <p:sp>
        <p:nvSpPr>
          <p:cNvPr id="9" name="文本框 8"/>
          <p:cNvSpPr txBox="1"/>
          <p:nvPr/>
        </p:nvSpPr>
        <p:spPr>
          <a:xfrm>
            <a:off x="393065" y="3018155"/>
            <a:ext cx="3505835" cy="521970"/>
          </a:xfrm>
          <a:prstGeom prst="rect">
            <a:avLst/>
          </a:prstGeom>
          <a:noFill/>
        </p:spPr>
        <p:txBody>
          <a:bodyPr wrap="square" rtlCol="0" anchor="t">
            <a:spAutoFit/>
          </a:bodyPr>
          <a:p>
            <a:r>
              <a:rPr lang="en-US" altLang="zh-CN" sz="2800" b="1">
                <a:solidFill>
                  <a:srgbClr val="233B26"/>
                </a:solidFill>
                <a:latin typeface="华文中宋" panose="02010600040101010101" charset="-122"/>
                <a:ea typeface="华文中宋" panose="02010600040101010101" charset="-122"/>
                <a:cs typeface="华文中宋" panose="02010600040101010101" charset="-122"/>
                <a:sym typeface="+mn-ea"/>
              </a:rPr>
              <a:t>2</a:t>
            </a:r>
            <a:r>
              <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rPr>
              <a:t>、生产生活状态：</a:t>
            </a:r>
            <a:endParaRPr lang="zh-CN" altLang="en-US" sz="2800" b="1">
              <a:solidFill>
                <a:srgbClr val="233B26"/>
              </a:solidFill>
              <a:latin typeface="华文中宋" panose="02010600040101010101" charset="-122"/>
              <a:ea typeface="华文中宋" panose="02010600040101010101" charset="-122"/>
              <a:cs typeface="华文中宋" panose="02010600040101010101" charset="-122"/>
              <a:sym typeface="+mn-ea"/>
            </a:endParaRPr>
          </a:p>
        </p:txBody>
      </p:sp>
      <p:sp>
        <p:nvSpPr>
          <p:cNvPr id="10" name="文本框 9"/>
          <p:cNvSpPr txBox="1"/>
          <p:nvPr>
            <p:custDataLst>
              <p:tags r:id="rId7"/>
            </p:custDataLst>
          </p:nvPr>
        </p:nvSpPr>
        <p:spPr>
          <a:xfrm>
            <a:off x="150495" y="3523615"/>
            <a:ext cx="3006090" cy="181483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p>
            <a:r>
              <a:rPr lang="zh-CN" altLang="en-US" sz="2800" b="1">
                <a:solidFill>
                  <a:srgbClr val="233B26"/>
                </a:solidFill>
                <a:latin typeface="华文中宋" panose="02010600040101010101" charset="-122"/>
                <a:ea typeface="华文中宋" panose="02010600040101010101" charset="-122"/>
              </a:rPr>
              <a:t>（</a:t>
            </a:r>
            <a:r>
              <a:rPr lang="en-US" altLang="zh-CN" sz="2800" b="1">
                <a:solidFill>
                  <a:srgbClr val="233B26"/>
                </a:solidFill>
                <a:latin typeface="华文中宋" panose="02010600040101010101" charset="-122"/>
                <a:ea typeface="华文中宋" panose="02010600040101010101" charset="-122"/>
              </a:rPr>
              <a:t>1</a:t>
            </a:r>
            <a:r>
              <a:rPr lang="zh-CN" altLang="en-US" sz="2800" b="1">
                <a:solidFill>
                  <a:srgbClr val="233B26"/>
                </a:solidFill>
                <a:latin typeface="华文中宋" panose="02010600040101010101" charset="-122"/>
                <a:ea typeface="华文中宋" panose="02010600040101010101" charset="-122"/>
              </a:rPr>
              <a:t>）食物来源：</a:t>
            </a:r>
            <a:endParaRPr lang="zh-CN" altLang="en-US" sz="2800" b="1">
              <a:solidFill>
                <a:srgbClr val="233B26"/>
              </a:solidFill>
              <a:latin typeface="华文中宋" panose="02010600040101010101" charset="-122"/>
              <a:ea typeface="华文中宋" panose="02010600040101010101" charset="-122"/>
            </a:endParaRPr>
          </a:p>
          <a:p>
            <a:r>
              <a:rPr lang="zh-CN" altLang="en-US" sz="2800" b="1">
                <a:solidFill>
                  <a:srgbClr val="233B26"/>
                </a:solidFill>
                <a:latin typeface="华文中宋" panose="02010600040101010101" charset="-122"/>
                <a:ea typeface="华文中宋" panose="02010600040101010101" charset="-122"/>
              </a:rPr>
              <a:t>（</a:t>
            </a:r>
            <a:r>
              <a:rPr lang="en-US" altLang="zh-CN" sz="2800" b="1">
                <a:solidFill>
                  <a:srgbClr val="233B26"/>
                </a:solidFill>
                <a:latin typeface="华文中宋" panose="02010600040101010101" charset="-122"/>
                <a:ea typeface="华文中宋" panose="02010600040101010101" charset="-122"/>
              </a:rPr>
              <a:t>2</a:t>
            </a:r>
            <a:r>
              <a:rPr lang="zh-CN" altLang="en-US" sz="2800" b="1">
                <a:solidFill>
                  <a:srgbClr val="233B26"/>
                </a:solidFill>
                <a:latin typeface="华文中宋" panose="02010600040101010101" charset="-122"/>
                <a:ea typeface="华文中宋" panose="02010600040101010101" charset="-122"/>
              </a:rPr>
              <a:t>）生产工具：</a:t>
            </a:r>
            <a:endParaRPr lang="zh-CN" altLang="en-US" sz="2800" b="1">
              <a:solidFill>
                <a:srgbClr val="233B26"/>
              </a:solidFill>
              <a:latin typeface="华文中宋" panose="02010600040101010101" charset="-122"/>
              <a:ea typeface="华文中宋" panose="02010600040101010101" charset="-122"/>
            </a:endParaRPr>
          </a:p>
          <a:p>
            <a:r>
              <a:rPr lang="zh-CN" altLang="en-US" sz="2800" b="1">
                <a:solidFill>
                  <a:srgbClr val="233B26"/>
                </a:solidFill>
                <a:latin typeface="华文中宋" panose="02010600040101010101" charset="-122"/>
                <a:ea typeface="华文中宋" panose="02010600040101010101" charset="-122"/>
              </a:rPr>
              <a:t>（</a:t>
            </a:r>
            <a:r>
              <a:rPr lang="en-US" altLang="zh-CN" sz="2800" b="1">
                <a:solidFill>
                  <a:srgbClr val="233B26"/>
                </a:solidFill>
                <a:latin typeface="华文中宋" panose="02010600040101010101" charset="-122"/>
                <a:ea typeface="华文中宋" panose="02010600040101010101" charset="-122"/>
              </a:rPr>
              <a:t>3</a:t>
            </a:r>
            <a:r>
              <a:rPr lang="zh-CN" altLang="en-US" sz="2800" b="1">
                <a:solidFill>
                  <a:srgbClr val="233B26"/>
                </a:solidFill>
                <a:latin typeface="华文中宋" panose="02010600040101010101" charset="-122"/>
                <a:ea typeface="华文中宋" panose="02010600040101010101" charset="-122"/>
              </a:rPr>
              <a:t>）生活方式：</a:t>
            </a:r>
            <a:endParaRPr lang="zh-CN" altLang="en-US" sz="2800" b="1">
              <a:solidFill>
                <a:srgbClr val="233B26"/>
              </a:solidFill>
              <a:latin typeface="华文中宋" panose="02010600040101010101" charset="-122"/>
              <a:ea typeface="华文中宋" panose="02010600040101010101" charset="-122"/>
            </a:endParaRPr>
          </a:p>
          <a:p>
            <a:r>
              <a:rPr lang="zh-CN" altLang="en-US" sz="2800" b="1">
                <a:solidFill>
                  <a:srgbClr val="233B26"/>
                </a:solidFill>
                <a:latin typeface="华文中宋" panose="02010600040101010101" charset="-122"/>
                <a:ea typeface="华文中宋" panose="02010600040101010101" charset="-122"/>
              </a:rPr>
              <a:t>（</a:t>
            </a:r>
            <a:r>
              <a:rPr lang="en-US" altLang="zh-CN" sz="2800" b="1">
                <a:solidFill>
                  <a:srgbClr val="233B26"/>
                </a:solidFill>
                <a:latin typeface="华文中宋" panose="02010600040101010101" charset="-122"/>
                <a:ea typeface="华文中宋" panose="02010600040101010101" charset="-122"/>
              </a:rPr>
              <a:t>4</a:t>
            </a:r>
            <a:r>
              <a:rPr lang="zh-CN" altLang="en-US" sz="2800" b="1">
                <a:solidFill>
                  <a:srgbClr val="233B26"/>
                </a:solidFill>
                <a:latin typeface="华文中宋" panose="02010600040101010101" charset="-122"/>
                <a:ea typeface="华文中宋" panose="02010600040101010101" charset="-122"/>
              </a:rPr>
              <a:t>）社会关系：</a:t>
            </a:r>
            <a:endParaRPr lang="zh-CN" altLang="en-US" sz="2800" b="1">
              <a:solidFill>
                <a:srgbClr val="233B26"/>
              </a:solidFill>
              <a:latin typeface="华文中宋" panose="02010600040101010101" charset="-122"/>
              <a:ea typeface="华文中宋" panose="02010600040101010101" charset="-122"/>
            </a:endParaRPr>
          </a:p>
        </p:txBody>
      </p:sp>
      <p:sp>
        <p:nvSpPr>
          <p:cNvPr id="12" name="文本框 11"/>
          <p:cNvSpPr txBox="1"/>
          <p:nvPr/>
        </p:nvSpPr>
        <p:spPr>
          <a:xfrm>
            <a:off x="240665" y="2374265"/>
            <a:ext cx="6096000" cy="607695"/>
          </a:xfrm>
          <a:prstGeom prst="rect">
            <a:avLst/>
          </a:prstGeom>
          <a:noFill/>
        </p:spPr>
        <p:txBody>
          <a:bodyPr wrap="square" rtlCol="0" anchor="t">
            <a:spAutoFit/>
          </a:bodyPr>
          <a:p>
            <a:pPr>
              <a:lnSpc>
                <a:spcPct val="120000"/>
              </a:lnSpc>
            </a:pPr>
            <a:r>
              <a:rPr lang="zh-CN" altLang="en-US" sz="2800">
                <a:latin typeface="华文中宋" panose="02010600040101010101" charset="-122"/>
                <a:ea typeface="华文中宋" panose="02010600040101010101" charset="-122"/>
                <a:cs typeface="华文中宋" panose="02010600040101010101" charset="-122"/>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2</a:t>
            </a:r>
            <a:r>
              <a:rPr lang="zh-CN" altLang="en-US" sz="2800">
                <a:latin typeface="华文中宋" panose="02010600040101010101" charset="-122"/>
                <a:ea typeface="华文中宋" panose="02010600040101010101" charset="-122"/>
                <a:cs typeface="华文中宋" panose="02010600040101010101" charset="-122"/>
                <a:sym typeface="+mn-ea"/>
              </a:rPr>
              <a:t>）</a:t>
            </a:r>
            <a:r>
              <a:rPr lang="en-US" altLang="zh-CN" sz="2800">
                <a:latin typeface="华文中宋" panose="02010600040101010101" charset="-122"/>
                <a:ea typeface="华文中宋" panose="02010600040101010101" charset="-122"/>
                <a:cs typeface="华文中宋" panose="02010600040101010101" charset="-122"/>
                <a:sym typeface="+mn-ea"/>
              </a:rPr>
              <a:t>距今70万～20万年的</a:t>
            </a:r>
            <a:r>
              <a:rPr lang="en-US" altLang="zh-CN" sz="2800">
                <a:solidFill>
                  <a:srgbClr val="FF0000"/>
                </a:solidFill>
                <a:latin typeface="华文中宋" panose="02010600040101010101" charset="-122"/>
                <a:ea typeface="华文中宋" panose="02010600040101010101" charset="-122"/>
                <a:cs typeface="华文中宋" panose="02010600040101010101" charset="-122"/>
                <a:sym typeface="+mn-ea"/>
              </a:rPr>
              <a:t>北京人</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6" name="文本框 5"/>
          <p:cNvSpPr txBox="1"/>
          <p:nvPr/>
        </p:nvSpPr>
        <p:spPr>
          <a:xfrm>
            <a:off x="2800350" y="3523615"/>
            <a:ext cx="2002790" cy="521970"/>
          </a:xfrm>
          <a:prstGeom prst="rect">
            <a:avLst/>
          </a:prstGeom>
          <a:noFill/>
        </p:spPr>
        <p:txBody>
          <a:bodyPr wrap="square" rtlCol="0" anchor="t">
            <a:spAutoFit/>
          </a:bodyPr>
          <a:p>
            <a:r>
              <a:rPr lang="zh-CN" altLang="en-US" sz="2800" dirty="0">
                <a:latin typeface="华文中宋" panose="02010600040101010101" charset="-122"/>
                <a:ea typeface="华文中宋" panose="02010600040101010101" charset="-122"/>
                <a:sym typeface="+mn-ea"/>
              </a:rPr>
              <a:t>采集和渔猎</a:t>
            </a:r>
            <a:endParaRPr lang="zh-CN" altLang="en-US" sz="2800" dirty="0">
              <a:latin typeface="华文中宋" panose="02010600040101010101" charset="-122"/>
              <a:ea typeface="华文中宋" panose="02010600040101010101" charset="-122"/>
              <a:sym typeface="+mn-ea"/>
            </a:endParaRPr>
          </a:p>
        </p:txBody>
      </p:sp>
      <p:sp>
        <p:nvSpPr>
          <p:cNvPr id="20" name="文本框 19"/>
          <p:cNvSpPr txBox="1"/>
          <p:nvPr/>
        </p:nvSpPr>
        <p:spPr>
          <a:xfrm>
            <a:off x="2800350" y="3987165"/>
            <a:ext cx="4017645" cy="521970"/>
          </a:xfrm>
          <a:prstGeom prst="rect">
            <a:avLst/>
          </a:prstGeom>
          <a:noFill/>
        </p:spPr>
        <p:txBody>
          <a:bodyPr wrap="square" rtlCol="0" anchor="t">
            <a:spAutoFit/>
          </a:bodyPr>
          <a:p>
            <a:pPr indent="0">
              <a:buFont typeface="Arial" panose="020B0604020202020204" pitchFamily="34" charset="0"/>
              <a:buNone/>
            </a:pPr>
            <a:r>
              <a:rPr lang="zh-CN" sz="2800">
                <a:latin typeface="华文中宋" panose="02010600040101010101" charset="-122"/>
                <a:ea typeface="华文中宋" panose="02010600040101010101" charset="-122"/>
                <a:cs typeface="黑体" panose="02010609060101010101" charset="-122"/>
                <a:sym typeface="+mn-ea"/>
              </a:rPr>
              <a:t>打制石器，</a:t>
            </a:r>
            <a:r>
              <a:rPr sz="2800">
                <a:latin typeface="华文中宋" panose="02010600040101010101" charset="-122"/>
                <a:ea typeface="华文中宋" panose="02010600040101010101" charset="-122"/>
                <a:cs typeface="黑体" panose="02010609060101010101" charset="-122"/>
                <a:sym typeface="+mn-ea"/>
              </a:rPr>
              <a:t>木</a:t>
            </a:r>
            <a:r>
              <a:rPr lang="zh-CN" sz="2800">
                <a:latin typeface="华文中宋" panose="02010600040101010101" charset="-122"/>
                <a:ea typeface="华文中宋" panose="02010600040101010101" charset="-122"/>
                <a:cs typeface="黑体" panose="02010609060101010101" charset="-122"/>
                <a:sym typeface="+mn-ea"/>
              </a:rPr>
              <a:t>器</a:t>
            </a:r>
            <a:r>
              <a:rPr sz="2800">
                <a:latin typeface="华文中宋" panose="02010600040101010101" charset="-122"/>
                <a:ea typeface="华文中宋" panose="02010600040101010101" charset="-122"/>
                <a:cs typeface="黑体" panose="02010609060101010101" charset="-122"/>
                <a:sym typeface="+mn-ea"/>
              </a:rPr>
              <a:t>、骨</a:t>
            </a:r>
            <a:r>
              <a:rPr lang="zh-CN" sz="2800">
                <a:latin typeface="华文中宋" panose="02010600040101010101" charset="-122"/>
                <a:ea typeface="华文中宋" panose="02010600040101010101" charset="-122"/>
                <a:cs typeface="黑体" panose="02010609060101010101" charset="-122"/>
                <a:sym typeface="+mn-ea"/>
              </a:rPr>
              <a:t>器</a:t>
            </a:r>
            <a:endParaRPr lang="zh-CN" altLang="en-US" sz="2800">
              <a:latin typeface="华文中宋" panose="02010600040101010101" charset="-122"/>
              <a:ea typeface="华文中宋" panose="02010600040101010101" charset="-122"/>
              <a:cs typeface="黑体" panose="02010609060101010101" charset="-122"/>
              <a:sym typeface="+mn-ea"/>
            </a:endParaRPr>
          </a:p>
        </p:txBody>
      </p:sp>
      <p:sp>
        <p:nvSpPr>
          <p:cNvPr id="16" name="文本框 15"/>
          <p:cNvSpPr txBox="1"/>
          <p:nvPr/>
        </p:nvSpPr>
        <p:spPr>
          <a:xfrm>
            <a:off x="2800350" y="4434205"/>
            <a:ext cx="4017645" cy="521970"/>
          </a:xfrm>
          <a:prstGeom prst="rect">
            <a:avLst/>
          </a:prstGeom>
          <a:noFill/>
        </p:spPr>
        <p:txBody>
          <a:bodyPr wrap="square" rtlCol="0" anchor="t">
            <a:spAutoFit/>
          </a:bodyPr>
          <a:p>
            <a:pPr indent="0">
              <a:buFont typeface="Arial" panose="020B0604020202020204" pitchFamily="34" charset="0"/>
              <a:buNone/>
            </a:pPr>
            <a:r>
              <a:rPr lang="zh-CN" altLang="en-US" sz="2800">
                <a:latin typeface="华文中宋" panose="02010600040101010101" charset="-122"/>
                <a:ea typeface="华文中宋" panose="02010600040101010101" charset="-122"/>
                <a:cs typeface="黑体" panose="02010609060101010101" charset="-122"/>
                <a:sym typeface="+mn-ea"/>
              </a:rPr>
              <a:t>迁徙、群居，会使用火</a:t>
            </a:r>
            <a:endParaRPr lang="zh-CN" altLang="en-US" sz="2800">
              <a:latin typeface="华文中宋" panose="02010600040101010101" charset="-122"/>
              <a:ea typeface="华文中宋" panose="02010600040101010101" charset="-122"/>
              <a:cs typeface="黑体" panose="02010609060101010101" charset="-122"/>
              <a:sym typeface="+mn-ea"/>
            </a:endParaRPr>
          </a:p>
        </p:txBody>
      </p:sp>
      <p:sp>
        <p:nvSpPr>
          <p:cNvPr id="27" name="文本框 26"/>
          <p:cNvSpPr txBox="1"/>
          <p:nvPr/>
        </p:nvSpPr>
        <p:spPr>
          <a:xfrm>
            <a:off x="379095" y="5344795"/>
            <a:ext cx="7304405" cy="521970"/>
          </a:xfrm>
          <a:prstGeom prst="rect">
            <a:avLst/>
          </a:prstGeom>
          <a:noFill/>
        </p:spPr>
        <p:txBody>
          <a:bodyPr wrap="square" rtlCol="0" anchor="t">
            <a:spAutoFit/>
          </a:bodyPr>
          <a:p>
            <a:r>
              <a:rPr sz="2800" smtClean="0">
                <a:latin typeface="华文中宋" panose="02010600040101010101" charset="-122"/>
                <a:ea typeface="华文中宋" panose="02010600040101010101" charset="-122"/>
                <a:cs typeface="华文中宋" panose="02010600040101010101" charset="-122"/>
                <a:sym typeface="+mn-ea"/>
              </a:rPr>
              <a:t>女性</a:t>
            </a:r>
            <a:r>
              <a:rPr lang="zh-CN" sz="2800" smtClean="0">
                <a:latin typeface="华文中宋" panose="02010600040101010101" charset="-122"/>
                <a:ea typeface="华文中宋" panose="02010600040101010101" charset="-122"/>
                <a:cs typeface="华文中宋" panose="02010600040101010101" charset="-122"/>
                <a:sym typeface="+mn-ea"/>
              </a:rPr>
              <a:t>抚</a:t>
            </a:r>
            <a:r>
              <a:rPr sz="2800" smtClean="0">
                <a:latin typeface="华文中宋" panose="02010600040101010101" charset="-122"/>
                <a:ea typeface="华文中宋" panose="02010600040101010101" charset="-122"/>
                <a:cs typeface="华文中宋" panose="02010600040101010101" charset="-122"/>
                <a:sym typeface="+mn-ea"/>
              </a:rPr>
              <a:t>育后代并采集大部分食物</a:t>
            </a:r>
            <a:r>
              <a:rPr sz="2800" smtClean="0">
                <a:solidFill>
                  <a:srgbClr val="C00000"/>
                </a:solidFill>
                <a:latin typeface="华文中宋" panose="02010600040101010101" charset="-122"/>
                <a:ea typeface="华文中宋" panose="02010600040101010101" charset="-122"/>
                <a:cs typeface="华文中宋" panose="02010600040101010101" charset="-122"/>
                <a:sym typeface="+mn-ea"/>
              </a:rPr>
              <a:t>（母系氏族）</a:t>
            </a:r>
            <a:endParaRPr lang="zh-CN" altLang="en-US" sz="2800" smtClean="0">
              <a:solidFill>
                <a:srgbClr val="C00000"/>
              </a:solidFill>
              <a:latin typeface="华文中宋" panose="02010600040101010101" charset="-122"/>
              <a:ea typeface="华文中宋" panose="02010600040101010101" charset="-122"/>
              <a:cs typeface="华文中宋" panose="02010600040101010101" charset="-122"/>
              <a:sym typeface="+mn-ea"/>
            </a:endParaRPr>
          </a:p>
        </p:txBody>
      </p:sp>
      <p:sp>
        <p:nvSpPr>
          <p:cNvPr id="29" name="文本框 28"/>
          <p:cNvSpPr txBox="1"/>
          <p:nvPr/>
        </p:nvSpPr>
        <p:spPr>
          <a:xfrm>
            <a:off x="379095" y="5880100"/>
            <a:ext cx="7803515" cy="521970"/>
          </a:xfrm>
          <a:prstGeom prst="rect">
            <a:avLst/>
          </a:prstGeom>
          <a:noFill/>
        </p:spPr>
        <p:txBody>
          <a:bodyPr wrap="square" rtlCol="0" anchor="t">
            <a:spAutoFit/>
          </a:bodyPr>
          <a:p>
            <a:r>
              <a:rPr lang="zh-CN" altLang="en-US" sz="2800">
                <a:solidFill>
                  <a:schemeClr val="tx1"/>
                </a:solidFill>
                <a:latin typeface="华文楷体" panose="02010600040101010101" charset="-122"/>
                <a:ea typeface="华文楷体" panose="02010600040101010101" charset="-122"/>
              </a:rPr>
              <a:t>上古八大姓：姬、姜、姒、嬴、妘、妫、姞、姚</a:t>
            </a:r>
            <a:endParaRPr lang="zh-CN" altLang="en-US" sz="2800">
              <a:solidFill>
                <a:schemeClr val="tx1"/>
              </a:solidFill>
              <a:latin typeface="华文楷体" panose="02010600040101010101" charset="-122"/>
              <a:ea typeface="华文楷体" panose="02010600040101010101"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5" grpId="0"/>
      <p:bldP spid="5" grpId="1"/>
      <p:bldP spid="7" grpId="0"/>
      <p:bldP spid="7" grpId="1"/>
      <p:bldP spid="8" grpId="0"/>
      <p:bldP spid="8" grpId="1"/>
      <p:bldP spid="12" grpId="0"/>
      <p:bldP spid="12" grpId="1"/>
      <p:bldP spid="9" grpId="0"/>
      <p:bldP spid="9" grpId="1"/>
      <p:bldP spid="10" grpId="0" animBg="1"/>
      <p:bldP spid="10" grpId="1" animBg="1"/>
      <p:bldP spid="6" grpId="0"/>
      <p:bldP spid="6" grpId="1"/>
      <p:bldP spid="20" grpId="0"/>
      <p:bldP spid="20" grpId="1"/>
      <p:bldP spid="16" grpId="0"/>
      <p:bldP spid="16" grpId="1"/>
      <p:bldP spid="27" grpId="0"/>
      <p:bldP spid="27" grpId="1"/>
      <p:bldP spid="29" grpId="0"/>
      <p:bldP spid="29"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0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02.xml><?xml version="1.0" encoding="utf-8"?>
<p:tagLst xmlns:p="http://schemas.openxmlformats.org/presentationml/2006/main">
  <p:tag name="KSO_WM_UNIT_TABLE_BEAUTIFY" val="smartTable{2ce4e7a0-e83c-4b4e-9ccb-fabe94dec227}"/>
  <p:tag name="TABLE_ENDDRAG_ORIGIN_RECT" val="605*220"/>
  <p:tag name="TABLE_ENDDRAG_RECT" val="68*187*605*220"/>
  <p:tag name="KSO_WM_SCREEN_THEME_FLAG" val="sIBpV8mZsEvGat+1Ybja7xxX7ITwx/jtR4g91K7LV8DBUvrS+ktDudHzTGMrP0JWb3afBsPCyfHp5pmWvsce/72uT4pqf4CTZyyoVodcXG4="/>
</p:tagLst>
</file>

<file path=ppt/tags/tag1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04.xml><?xml version="1.0" encoding="utf-8"?>
<p:tagLst xmlns:p="http://schemas.openxmlformats.org/presentationml/2006/main">
  <p:tag name="AS_UNIQUEID" val="623"/>
  <p:tag name="KSO_WM_BEAUTIFY_FLAG" val=""/>
  <p:tag name="KSO_WM_SCREEN_THEME_FLAG" val="sIBpV8mZsEvGat+1Ybja7xxX7ITwx/jtR4g91K7LV8DBUvrS+ktDudHzTGMrP0JWb3afBsPCyfHp5pmWvsce/72uT4pqf4CTZyyoVodcXG4="/>
</p:tagLst>
</file>

<file path=ppt/tags/tag105.xml><?xml version="1.0" encoding="utf-8"?>
<p:tagLst xmlns:p="http://schemas.openxmlformats.org/presentationml/2006/main">
  <p:tag name="AS_UNIQUEID" val="624"/>
  <p:tag name="KSO_WM_BEAUTIFY_FLAG" val=""/>
  <p:tag name="KSO_WM_SCREEN_THEME_FLAG" val="sIBpV8mZsEvGat+1Ybja7xxX7ITwx/jtR4g91K7LV8DBUvrS+ktDudHzTGMrP0JWb3afBsPCyfHp5pmWvsce/72uT4pqf4CTZyyoVodcXG4="/>
</p:tagLst>
</file>

<file path=ppt/tags/tag106.xml><?xml version="1.0" encoding="utf-8"?>
<p:tagLst xmlns:p="http://schemas.openxmlformats.org/presentationml/2006/main">
  <p:tag name="AS_UNIQUEID" val="629"/>
  <p:tag name="KSO_WM_BEAUTIFY_FLAG" val=""/>
  <p:tag name="KSO_WM_SCREEN_THEME_FLAG" val="sIBpV8mZsEvGat+1Ybja7xxX7ITwx/jtR4g91K7LV8DBUvrS+ktDudHzTGMrP0JWb3afBsPCyfHp5pmWvsce/72uT4pqf4CTZyyoVodcXG4="/>
</p:tagLst>
</file>

<file path=ppt/tags/tag107.xml><?xml version="1.0" encoding="utf-8"?>
<p:tagLst xmlns:p="http://schemas.openxmlformats.org/presentationml/2006/main">
  <p:tag name="AS_UNIQUEID" val="627"/>
  <p:tag name="KSO_WM_BEAUTIFY_FLAG" val=""/>
  <p:tag name="KSO_WM_SCREEN_THEME_FLAG" val="sIBpV8mZsEvGat+1Ybja7xxX7ITwx/jtR4g91K7LV8DBUvrS+ktDudHzTGMrP0JWb3afBsPCyfHp5pmWvsce/72uT4pqf4CTZyyoVodcXG4="/>
</p:tagLst>
</file>

<file path=ppt/tags/tag108.xml><?xml version="1.0" encoding="utf-8"?>
<p:tagLst xmlns:p="http://schemas.openxmlformats.org/presentationml/2006/main">
  <p:tag name="AS_UNIQUEID" val="628"/>
  <p:tag name="KSO_WM_BEAUTIFY_FLAG" val=""/>
  <p:tag name="KSO_WM_SCREEN_THEME_FLAG" val="sIBpV8mZsEvGat+1Ybja7xxX7ITwx/jtR4g91K7LV8DBUvrS+ktDudHzTGMrP0JWb3afBsPCyfHp5pmWvsce/72uT4pqf4CTZyyoVodcXG4="/>
</p:tagLst>
</file>

<file path=ppt/tags/tag109.xml><?xml version="1.0" encoding="utf-8"?>
<p:tagLst xmlns:p="http://schemas.openxmlformats.org/presentationml/2006/main">
  <p:tag name="AS_UNIQUEID" val="4985"/>
  <p:tag name="KSO_WM_UNIT_PLACING_PICTURE_USER_VIEWPORT" val="{&quot;height&quot;:2753,&quot;width&quot;:2506}"/>
  <p:tag name="KSO_WM_BEAUTIFY_FLAG" val=""/>
  <p:tag name="KSO_WM_SCREEN_THEME_FLAG" val="sIBpV8mZsEvGat+1Ybja7xxX7ITwx/jtR4g91K7LV8DBUvrS+ktDudHzTGMrP0JWb3afBsPCyfHp5pmWvsce/72uT4pqf4CTZyyoVodcXG4="/>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1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1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1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1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1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1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1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2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22.xml><?xml version="1.0" encoding="utf-8"?>
<p:tagLst xmlns:p="http://schemas.openxmlformats.org/presentationml/2006/main">
  <p:tag name="KSO_WM_UNIT_PLACING_PICTURE_USER_VIEWPORT" val="{&quot;height&quot;:1434,&quot;width&quot;:10869}"/>
  <p:tag name="KSO_WM_SCREEN_THEME_FLAG" val="sIBpV8mZsEvGat+1Ybja7xxX7ITwx/jtR4g91K7LV8DBUvrS+ktDudHzTGMrP0JWb3afBsPCyfHp5pmWvsce/72uT4pqf4CTZyyoVodcXG4="/>
</p:tagLst>
</file>

<file path=ppt/tags/tag12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2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2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2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2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2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2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3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32.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33.xml><?xml version="1.0" encoding="utf-8"?>
<p:tagLst xmlns:p="http://schemas.openxmlformats.org/presentationml/2006/main">
  <p:tag name="KSO_WM_UNIT_PLACING_PICTURE_USER_VIEWPORT" val="{&quot;height&quot;:5557.091338582677,&quot;width&quot;:8244.943307086614}"/>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34.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35.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36.xml><?xml version="1.0" encoding="utf-8"?>
<p:tagLst xmlns:p="http://schemas.openxmlformats.org/presentationml/2006/main">
  <p:tag name="KSO_WM_UNIT_PLACING_PICTURE_USER_VIEWPORT" val="{&quot;height&quot;:5370.729133858267,&quot;width&quot;:7160.971653543307}"/>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37.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38.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39.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41.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42.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43.xml><?xml version="1.0" encoding="utf-8"?>
<p:tagLst xmlns:p="http://schemas.openxmlformats.org/presentationml/2006/main">
  <p:tag name="KSO_WM_DIAGRAM_VIRTUALLY_FRAME" val="{&quot;height&quot;:307.7,&quot;left&quot;:29.85,&quot;top&quot;:80.5,&quot;width&quot;:896.35}"/>
  <p:tag name="KSO_WM_SCREEN_THEME_FLAG" val="sIBpV8mZsEvGat+1Ybja7xxX7ITwx/jtR4g91K7LV8DBUvrS+ktDudHzTGMrP0JWb3afBsPCyfHp5pmWvsce/72uT4pqf4CTZyyoVodcXG4="/>
</p:tagLst>
</file>

<file path=ppt/tags/tag1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4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4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4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4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49.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5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5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53.xml><?xml version="1.0" encoding="utf-8"?>
<p:tagLst xmlns:p="http://schemas.openxmlformats.org/presentationml/2006/main">
  <p:tag name="AS_UNIQUEID" val="262"/>
  <p:tag name="KSO_WM_SCREEN_THEME_FLAG" val="sIBpV8mZsEvGat+1Ybja7xxX7ITwx/jtR4g91K7LV8DBUvrS+ktDudHzTGMrP0JWb3afBsPCyfHp5pmWvsce/72uT4pqf4CTZyyoVodcXG4="/>
</p:tagLst>
</file>

<file path=ppt/tags/tag1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5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5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57.xml><?xml version="1.0" encoding="utf-8"?>
<p:tagLst xmlns:p="http://schemas.openxmlformats.org/presentationml/2006/main">
  <p:tag name="KSO_WM_DIAGRAM_VIRTUALLY_FRAME" val="{&quot;height&quot;:271.77228346456695,&quot;left&quot;:75.32842519685039,&quot;top&quot;:136.1320472440945,&quot;width&quot;:802.2187401574804}"/>
  <p:tag name="KSO_WM_SCREEN_THEME_FLAG" val="sIBpV8mZsEvGat+1Ybja7xxX7ITwx/jtR4g91K7LV8DBUvrS+ktDudHzTGMrP0JWb3afBsPCyfHp5pmWvsce/72uT4pqf4CTZyyoVodcXG4="/>
</p:tagLst>
</file>

<file path=ppt/tags/tag158.xml><?xml version="1.0" encoding="utf-8"?>
<p:tagLst xmlns:p="http://schemas.openxmlformats.org/presentationml/2006/main">
  <p:tag name="KSO_WM_DIAGRAM_VIRTUALLY_FRAME" val="{&quot;height&quot;:271.77228346456695,&quot;left&quot;:75.32842519685039,&quot;top&quot;:136.1320472440945,&quot;width&quot;:802.2187401574804}"/>
  <p:tag name="KSO_WM_SCREEN_THEME_FLAG" val="sIBpV8mZsEvGat+1Ybja7xxX7ITwx/jtR4g91K7LV8DBUvrS+ktDudHzTGMrP0JWb3afBsPCyfHp5pmWvsce/72uT4pqf4CTZyyoVodcXG4="/>
</p:tagLst>
</file>

<file path=ppt/tags/tag159.xml><?xml version="1.0" encoding="utf-8"?>
<p:tagLst xmlns:p="http://schemas.openxmlformats.org/presentationml/2006/main">
  <p:tag name="KSO_WM_DIAGRAM_VIRTUALLY_FRAME" val="{&quot;height&quot;:271.77228346456695,&quot;left&quot;:75.32842519685039,&quot;top&quot;:136.1320472440945,&quot;width&quot;:802.2187401574804}"/>
  <p:tag name="KSO_WM_SCREEN_THEME_FLAG" val="sIBpV8mZsEvGat+1Ybja7xxX7ITwx/jtR4g91K7LV8DBUvrS+ktDudHzTGMrP0JWb3afBsPCyfHp5pmWvsce/72uT4pqf4CTZyyoVodcXG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6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6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63.xml><?xml version="1.0" encoding="utf-8"?>
<p:tagLst xmlns:p="http://schemas.openxmlformats.org/presentationml/2006/main">
  <p:tag name="KSO_WM_UNIT_PLACING_PICTURE_USER_VIEWPORT" val="{&quot;height&quot;:2260,&quot;width&quot;:3301}"/>
  <p:tag name="KSO_WM_SCREEN_THEME_FLAG" val="sIBpV8mZsEvGat+1Ybja7xxX7ITwx/jtR4g91K7LV8DBUvrS+ktDudHzTGMrP0JWb3afBsPCyfHp5pmWvsce/72uT4pqf4CTZyyoVodcXG4="/>
</p:tagLst>
</file>

<file path=ppt/tags/tag1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6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6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67.xml><?xml version="1.0" encoding="utf-8"?>
<p:tagLst xmlns:p="http://schemas.openxmlformats.org/presentationml/2006/main">
  <p:tag name="AS_UNIQUEID" val="1520"/>
  <p:tag name="KSO_WM_SCREEN_THEME_FLAG" val="sIBpV8mZsEvGat+1Ybja7xxX7ITwx/jtR4g91K7LV8DBUvrS+ktDudHzTGMrP0JWb3afBsPCyfHp5pmWvsce/72uT4pqf4CTZyyoVodcXG4="/>
</p:tagLst>
</file>

<file path=ppt/tags/tag168.xml><?xml version="1.0" encoding="utf-8"?>
<p:tagLst xmlns:p="http://schemas.openxmlformats.org/presentationml/2006/main">
  <p:tag name="AS_UNIQUEID" val="8070"/>
  <p:tag name="KSO_WM_SCREEN_THEME_FLAG" val="sIBpV8mZsEvGat+1Ybja7xxX7ITwx/jtR4g91K7LV8DBUvrS+ktDudHzTGMrP0JWb3afBsPCyfHp5pmWvsce/72uT4pqf4CTZyyoVodcXG4="/>
</p:tagLst>
</file>

<file path=ppt/tags/tag16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7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72.xml><?xml version="1.0" encoding="utf-8"?>
<p:tagLst xmlns:p="http://schemas.openxmlformats.org/presentationml/2006/main">
  <p:tag name="KSO_WM_UNIT_PLACING_PICTURE_USER_VIEWPORT" val="{&quot;height&quot;:7055.177952755906,&quot;width&quot;:7273.247244094488}"/>
  <p:tag name="KSO_WM_SCREEN_THEME_FLAG" val="sIBpV8mZsEvGat+1Ybja7xxX7ITwx/jtR4g91K7LV8DBUvrS+ktDudHzTGMrP0JWb3afBsPCyfHp5pmWvsce/72uT4pqf4CTZyyoVodcXG4="/>
</p:tagLst>
</file>

<file path=ppt/tags/tag1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7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7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7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7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7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7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8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83.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8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8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8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8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8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89.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91.xml><?xml version="1.0" encoding="utf-8"?>
<p:tagLst xmlns:p="http://schemas.openxmlformats.org/presentationml/2006/main">
  <p:tag name="AS_UNIQUEID" val="2260"/>
  <p:tag name="KSO_WM_SCREEN_THEME_FLAG" val="sIBpV8mZsEvGat+1Ybja7xxX7ITwx/jtR4g91K7LV8DBUvrS+ktDudHzTGMrP0JWb3afBsPCyfHp5pmWvsce/72uT4pqf4CTZyyoVodcXG4="/>
</p:tagLst>
</file>

<file path=ppt/tags/tag19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19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9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9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197.xml><?xml version="1.0" encoding="utf-8"?>
<p:tagLst xmlns:p="http://schemas.openxmlformats.org/presentationml/2006/main">
  <p:tag name="AS_UNIQUEID" val="1836"/>
  <p:tag name="KSO_WM_UNIT_TABLE_BEAUTIFY" val="smartTable{9bb012d7-c703-485c-88f2-6c8913bead02}"/>
  <p:tag name="TABLE_ENDDRAG_ORIGIN_RECT" val="912*220"/>
  <p:tag name="TABLE_ENDDRAG_RECT" val="47*311*912*220"/>
  <p:tag name="KSO_WM_BEAUTIFY_FLAG" val=""/>
  <p:tag name="KSO_WM_SCREEN_THEME_FLAG" val="sIBpV8mZsEvGat+1Ybja7xxX7ITwx/jtR4g91K7LV8DBUvrS+ktDudHzTGMrP0JWb3afBsPCyfHp5pmWvsce/72uT4pqf4CTZyyoVodcXG4="/>
</p:tagLst>
</file>

<file path=ppt/tags/tag198.xml><?xml version="1.0" encoding="utf-8"?>
<p:tagLst xmlns:p="http://schemas.openxmlformats.org/presentationml/2006/main">
  <p:tag name="AS_UNIQUEID" val="1840"/>
  <p:tag name="KSO_WM_BEAUTIFY_FLAG" val=""/>
  <p:tag name="KSO_WM_SCREEN_THEME_FLAG" val="sIBpV8mZsEvGat+1Ybja7xxX7ITwx/jtR4g91K7LV8DBUvrS+ktDudHzTGMrP0JWb3afBsPCyfHp5pmWvsce/72uT4pqf4CTZyyoVodcXG4="/>
</p:tagLst>
</file>

<file path=ppt/tags/tag199.xml><?xml version="1.0" encoding="utf-8"?>
<p:tagLst xmlns:p="http://schemas.openxmlformats.org/presentationml/2006/main">
  <p:tag name="AS_UNIQUEID" val="1841"/>
  <p:tag name="KSO_WM_BEAUTIFY_FLAG" val=""/>
  <p:tag name="KSO_WM_SCREEN_THEME_FLAG" val="sIBpV8mZsEvGat+1Ybja7xxX7ITwx/jtR4g91K7LV8DBUvrS+ktDudHzTGMrP0JWb3afBsPCyfHp5pmWvsce/72uT4pqf4CTZyyoVodcXG4="/>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1842"/>
  <p:tag name="KSO_WM_BEAUTIFY_FLAG" val=""/>
  <p:tag name="KSO_WM_SCREEN_THEME_FLAG" val="sIBpV8mZsEvGat+1Ybja7xxX7ITwx/jtR4g91K7LV8DBUvrS+ktDudHzTGMrP0JWb3afBsPCyfHp5pmWvsce/72uT4pqf4CTZyyoVodcXG4="/>
</p:tagLst>
</file>

<file path=ppt/tags/tag201.xml><?xml version="1.0" encoding="utf-8"?>
<p:tagLst xmlns:p="http://schemas.openxmlformats.org/presentationml/2006/main">
  <p:tag name="AS_UNIQUEID" val="1843"/>
  <p:tag name="KSO_WM_BEAUTIFY_FLAG" val=""/>
  <p:tag name="KSO_WM_SCREEN_THEME_FLAG" val="sIBpV8mZsEvGat+1Ybja7xxX7ITwx/jtR4g91K7LV8DBUvrS+ktDudHzTGMrP0JWb3afBsPCyfHp5pmWvsce/72uT4pqf4CTZyyoVodcXG4="/>
</p:tagLst>
</file>

<file path=ppt/tags/tag202.xml><?xml version="1.0" encoding="utf-8"?>
<p:tagLst xmlns:p="http://schemas.openxmlformats.org/presentationml/2006/main">
  <p:tag name="AS_UNIQUEID" val="1844"/>
  <p:tag name="KSO_WM_BEAUTIFY_FLAG" val=""/>
  <p:tag name="KSO_WM_SCREEN_THEME_FLAG" val="sIBpV8mZsEvGat+1Ybja7xxX7ITwx/jtR4g91K7LV8DBUvrS+ktDudHzTGMrP0JWb3afBsPCyfHp5pmWvsce/72uT4pqf4CTZyyoVodcXG4="/>
</p:tagLst>
</file>

<file path=ppt/tags/tag203.xml><?xml version="1.0" encoding="utf-8"?>
<p:tagLst xmlns:p="http://schemas.openxmlformats.org/presentationml/2006/main">
  <p:tag name="AS_UNIQUEID" val="1845"/>
  <p:tag name="KSO_WM_BEAUTIFY_FLAG" val=""/>
  <p:tag name="KSO_WM_SCREEN_THEME_FLAG" val="sIBpV8mZsEvGat+1Ybja7xxX7ITwx/jtR4g91K7LV8DBUvrS+ktDudHzTGMrP0JWb3afBsPCyfHp5pmWvsce/72uT4pqf4CTZyyoVodcXG4="/>
</p:tagLst>
</file>

<file path=ppt/tags/tag20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0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0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0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0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09.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1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12.xml><?xml version="1.0" encoding="utf-8"?>
<p:tagLst xmlns:p="http://schemas.openxmlformats.org/presentationml/2006/main">
  <p:tag name="AS_UNIQUEID" val="1864"/>
  <p:tag name="KSO_WM_BEAUTIFY_FLAG" val=""/>
  <p:tag name="KSO_WM_SCREEN_THEME_FLAG" val="sIBpV8mZsEvGat+1Ybja7xxX7ITwx/jtR4g91K7LV8DBUvrS+ktDudHzTGMrP0JWb3afBsPCyfHp5pmWvsce/72uT4pqf4CTZyyoVodcXG4="/>
</p:tagLst>
</file>

<file path=ppt/tags/tag2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1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1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1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1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18.xml><?xml version="1.0" encoding="utf-8"?>
<p:tagLst xmlns:p="http://schemas.openxmlformats.org/presentationml/2006/main">
  <p:tag name="AS_UNIQUEID" val="1864"/>
  <p:tag name="KSO_WM_BEAUTIFY_FLAG" val=""/>
  <p:tag name="KSO_WM_SCREEN_THEME_FLAG" val="sIBpV8mZsEvGat+1Ybja7xxX7ITwx/jtR4g91K7LV8DBUvrS+ktDudHzTGMrP0JWb3afBsPCyfHp5pmWvsce/72uT4pqf4CTZyyoVodcXG4="/>
</p:tagLst>
</file>

<file path=ppt/tags/tag2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2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23.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2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2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2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2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28.xml><?xml version="1.0" encoding="utf-8"?>
<p:tagLst xmlns:p="http://schemas.openxmlformats.org/presentationml/2006/main">
  <p:tag name="AS_UNIQUEID" val="2428"/>
  <p:tag name="KSO_WM_SCREEN_THEME_FLAG" val="sIBpV8mZsEvGat+1Ybja7xxX7ITwx/jtR4g91K7LV8DBUvrS+ktDudHzTGMrP0JWb3afBsPCyfHp5pmWvsce/72uT4pqf4CTZyyoVodcXG4="/>
</p:tagLst>
</file>

<file path=ppt/tags/tag229.xml><?xml version="1.0" encoding="utf-8"?>
<p:tagLst xmlns:p="http://schemas.openxmlformats.org/presentationml/2006/main">
  <p:tag name="AS_UNIQUEID" val="2429"/>
  <p:tag name="KSO_WM_SCREEN_THEME_FLAG" val="sIBpV8mZsEvGat+1Ybja7xxX7ITwx/jtR4g91K7LV8DBUvrS+ktDudHzTGMrP0JWb3afBsPCyfHp5pmWvsce/72uT4pqf4CTZyyoVodcXG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3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3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33.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3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35.xml><?xml version="1.0" encoding="utf-8"?>
<p:tagLst xmlns:p="http://schemas.openxmlformats.org/presentationml/2006/main">
  <p:tag name="AS_UNIQUEID" val="8088"/>
  <p:tag name="KSO_WM_BEAUTIFY_FLAG" val=""/>
  <p:tag name="KSO_WM_SCREEN_THEME_FLAG" val="sIBpV8mZsEvGat+1Ybja7xxX7ITwx/jtR4g91K7LV8DBUvrS+ktDudHzTGMrP0JWb3afBsPCyfHp5pmWvsce/72uT4pqf4CTZyyoVodcXG4="/>
</p:tagLst>
</file>

<file path=ppt/tags/tag23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3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3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39.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4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43.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44.xml><?xml version="1.0" encoding="utf-8"?>
<p:tagLst xmlns:p="http://schemas.openxmlformats.org/presentationml/2006/main">
  <p:tag name="AS_UNIQUEID" val="344"/>
  <p:tag name="KSO_WM_SCREEN_THEME_FLAG" val="sIBpV8mZsEvGat+1Ybja7xxX7ITwx/jtR4g91K7LV8DBUvrS+ktDudHzTGMrP0JWb3afBsPCyfHp5pmWvsce/72uT4pqf4CTZyyoVodcXG4="/>
</p:tagLst>
</file>

<file path=ppt/tags/tag2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4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4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48.xml><?xml version="1.0" encoding="utf-8"?>
<p:tagLst xmlns:p="http://schemas.openxmlformats.org/presentationml/2006/main">
  <p:tag name="AS_UNIQUEID" val="2353"/>
  <p:tag name="KSO_WM_SCREEN_THEME_FLAG" val="sIBpV8mZsEvGat+1Ybja7xxX7ITwx/jtR4g91K7LV8DBUvrS+ktDudHzTGMrP0JWb3afBsPCyfHp5pmWvsce/72uT4pqf4CTZyyoVodcXG4="/>
</p:tagLst>
</file>

<file path=ppt/tags/tag249.xml><?xml version="1.0" encoding="utf-8"?>
<p:tagLst xmlns:p="http://schemas.openxmlformats.org/presentationml/2006/main">
  <p:tag name="AS_UNIQUEID" val="2353"/>
  <p:tag name="KSO_WM_SCREEN_THEME_FLAG" val="sIBpV8mZsEvGat+1Ybja7xxX7ITwx/jtR4g91K7LV8DBUvrS+ktDudHzTGMrP0JWb3afBsPCyfHp5pmWvsce/72uT4pqf4CTZyyoVodcXG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3319"/>
  <p:tag name="KSO_WM_SCREEN_THEME_FLAG" val="sIBpV8mZsEvGat+1Ybja7xxX7ITwx/jtR4g91K7LV8DBUvrS+ktDudHzTGMrP0JWb3afBsPCyfHp5pmWvsce/72uT4pqf4CTZyyoVodcXG4="/>
</p:tagLst>
</file>

<file path=ppt/tags/tag2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5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53.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54.xml><?xml version="1.0" encoding="utf-8"?>
<p:tagLst xmlns:p="http://schemas.openxmlformats.org/presentationml/2006/main">
  <p:tag name="AS_UNIQUEID" val="2352"/>
  <p:tag name="KSO_WM_SCREEN_THEME_FLAG" val="sIBpV8mZsEvGat+1Ybja7xxX7ITwx/jtR4g91K7LV8DBUvrS+ktDudHzTGMrP0JWb3afBsPCyfHp5pmWvsce/72uT4pqf4CTZyyoVodcXG4="/>
</p:tagLst>
</file>

<file path=ppt/tags/tag25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5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5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58.xml><?xml version="1.0" encoding="utf-8"?>
<p:tagLst xmlns:p="http://schemas.openxmlformats.org/presentationml/2006/main">
  <p:tag name="AS_UNIQUEID" val="3868"/>
  <p:tag name="KSO_WM_SCREEN_THEME_FLAG" val="sIBpV8mZsEvGat+1Ybja7xxX7ITwx/jtR4g91K7LV8DBUvrS+ktDudHzTGMrP0JWb3afBsPCyfHp5pmWvsce/72uT4pqf4CTZyyoVodcXG4="/>
</p:tagLst>
</file>

<file path=ppt/tags/tag259.xml><?xml version="1.0" encoding="utf-8"?>
<p:tagLst xmlns:p="http://schemas.openxmlformats.org/presentationml/2006/main">
  <p:tag name="AS_UNIQUEID" val="3889"/>
  <p:tag name="KSO_WM_SCREEN_THEME_FLAG" val="sIBpV8mZsEvGat+1Ybja7xxX7ITwx/jtR4g91K7LV8DBUvrS+ktDudHzTGMrP0JWb3afBsPCyfHp5pmWvsce/72uT4pqf4CTZyyoVodcXG4="/>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3890"/>
  <p:tag name="KSO_WM_UNIT_TABLE_BEAUTIFY" val="smartTable{1f7ce2a9-e5ba-40b0-9a68-e59f4dcbb1d6}"/>
  <p:tag name="TABLE_ENDDRAG_ORIGIN_RECT" val="509*144"/>
  <p:tag name="TABLE_ENDDRAG_RECT" val="45*353*509*144"/>
  <p:tag name="KSO_WM_SCREEN_THEME_FLAG" val="sIBpV8mZsEvGat+1Ybja7xxX7ITwx/jtR4g91K7LV8DBUvrS+ktDudHzTGMrP0JWb3afBsPCyfHp5pmWvsce/72uT4pqf4CTZyyoVodcXG4="/>
</p:tagLst>
</file>

<file path=ppt/tags/tag261.xml><?xml version="1.0" encoding="utf-8"?>
<p:tagLst xmlns:p="http://schemas.openxmlformats.org/presentationml/2006/main">
  <p:tag name="AS_UNIQUEID" val="3891"/>
  <p:tag name="KSO_WM_SCREEN_THEME_FLAG" val="sIBpV8mZsEvGat+1Ybja7xxX7ITwx/jtR4g91K7LV8DBUvrS+ktDudHzTGMrP0JWb3afBsPCyfHp5pmWvsce/72uT4pqf4CTZyyoVodcXG4="/>
</p:tagLst>
</file>

<file path=ppt/tags/tag2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63.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6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6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6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6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69.xml><?xml version="1.0" encoding="utf-8"?>
<p:tagLst xmlns:p="http://schemas.openxmlformats.org/presentationml/2006/main">
  <p:tag name="TABLE_ENDDRAG_ORIGIN_RECT" val="901*371"/>
  <p:tag name="TABLE_ENDDRAG_RECT" val="29*135*901*371"/>
  <p:tag name="KSO_WM_SCREEN_THEME_FLAG" val="sIBpV8mZsEvGat+1Ybja7xxX7ITwx/jtR4g91K7LV8DBUvrS+ktDudHzTGMrP0JWb3afBsPCyfHp5pmWvsce/72uT4pqf4CTZyyoVodcXG4="/>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7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72.xml><?xml version="1.0" encoding="utf-8"?>
<p:tagLst xmlns:p="http://schemas.openxmlformats.org/presentationml/2006/main">
  <p:tag name="AS_UNIQUEID" val="3857"/>
  <p:tag name="KSO_WM_DIAGRAM_VIRTUALLY_FRAME" val="{&quot;height&quot;:387.6,&quot;left&quot;:24.15,&quot;top&quot;:74.75,&quot;width&quot;:908.7}"/>
  <p:tag name="KSO_WM_SCREEN_THEME_FLAG" val="sIBpV8mZsEvGat+1Ybja7xxX7ITwx/jtR4g91K7LV8DBUvrS+ktDudHzTGMrP0JWb3afBsPCyfHp5pmWvsce/72uT4pqf4CTZyyoVodcXG4="/>
</p:tagLst>
</file>

<file path=ppt/tags/tag273.xml><?xml version="1.0" encoding="utf-8"?>
<p:tagLst xmlns:p="http://schemas.openxmlformats.org/presentationml/2006/main">
  <p:tag name="KSO_WM_DIAGRAM_VIRTUALLY_FRAME" val="{&quot;height&quot;:387.6,&quot;left&quot;:24.15,&quot;top&quot;:74.75,&quot;width&quot;:908.7}"/>
  <p:tag name="KSO_WM_SCREEN_THEME_FLAG" val="sIBpV8mZsEvGat+1Ybja7xxX7ITwx/jtR4g91K7LV8DBUvrS+ktDudHzTGMrP0JWb3afBsPCyfHp5pmWvsce/72uT4pqf4CTZyyoVodcXG4="/>
</p:tagLst>
</file>

<file path=ppt/tags/tag274.xml><?xml version="1.0" encoding="utf-8"?>
<p:tagLst xmlns:p="http://schemas.openxmlformats.org/presentationml/2006/main">
  <p:tag name="KSO_WM_DIAGRAM_VIRTUALLY_FRAME" val="{&quot;height&quot;:387.6,&quot;left&quot;:24.15,&quot;top&quot;:74.75,&quot;width&quot;:908.7}"/>
  <p:tag name="KSO_WM_SCREEN_THEME_FLAG" val="sIBpV8mZsEvGat+1Ybja7xxX7ITwx/jtR4g91K7LV8DBUvrS+ktDudHzTGMrP0JWb3afBsPCyfHp5pmWvsce/72uT4pqf4CTZyyoVodcXG4="/>
</p:tagLst>
</file>

<file path=ppt/tags/tag275.xml><?xml version="1.0" encoding="utf-8"?>
<p:tagLst xmlns:p="http://schemas.openxmlformats.org/presentationml/2006/main">
  <p:tag name="KSO_WM_DIAGRAM_VIRTUALLY_FRAME" val="{&quot;height&quot;:387.6,&quot;left&quot;:24.15,&quot;top&quot;:74.75,&quot;width&quot;:908.7}"/>
  <p:tag name="KSO_WM_SCREEN_THEME_FLAG" val="sIBpV8mZsEvGat+1Ybja7xxX7ITwx/jtR4g91K7LV8DBUvrS+ktDudHzTGMrP0JWb3afBsPCyfHp5pmWvsce/72uT4pqf4CTZyyoVodcXG4="/>
</p:tagLst>
</file>

<file path=ppt/tags/tag27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7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79.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DIAGRAM_VIRTUALLY_FRAME" val="{&quot;height&quot;:387.6,&quot;left&quot;:24.15,&quot;top&quot;:74.75,&quot;width&quot;:908.7}"/>
  <p:tag name="KSO_WM_SCREEN_THEME_FLAG" val="sIBpV8mZsEvGat+1Ybja7xxX7ITwx/jtR4g91K7LV8DBUvrS+ktDudHzTGMrP0JWb3afBsPCyfHp5pmWvsce/72uT4pqf4CTZyyoVodcXG4="/>
</p:tagLst>
</file>

<file path=ppt/tags/tag281.xml><?xml version="1.0" encoding="utf-8"?>
<p:tagLst xmlns:p="http://schemas.openxmlformats.org/presentationml/2006/main">
  <p:tag name="KSO_WM_DIAGRAM_VIRTUALLY_FRAME" val="{&quot;height&quot;:387.6,&quot;left&quot;:24.15,&quot;top&quot;:74.75,&quot;width&quot;:908.7}"/>
  <p:tag name="KSO_WM_SCREEN_THEME_FLAG" val="sIBpV8mZsEvGat+1Ybja7xxX7ITwx/jtR4g91K7LV8DBUvrS+ktDudHzTGMrP0JWb3afBsPCyfHp5pmWvsce/72uT4pqf4CTZyyoVodcXG4="/>
</p:tagLst>
</file>

<file path=ppt/tags/tag2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83.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8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285.xml><?xml version="1.0" encoding="utf-8"?>
<p:tagLst xmlns:p="http://schemas.openxmlformats.org/presentationml/2006/main">
  <p:tag name="KSO_WM_DIAGRAM_VIRTUALLY_FRAME" val="{&quot;height&quot;:455.65,&quot;left&quot;:24.15,&quot;top&quot;:64.55,&quot;width&quot;:935.9}"/>
  <p:tag name="KSO_WM_SCREEN_THEME_FLAG" val="sIBpV8mZsEvGat+1Ybja7xxX7ITwx/jtR4g91K7LV8DBUvrS+ktDudHzTGMrP0JWb3afBsPCyfHp5pmWvsce/72uT4pqf4CTZyyoVodcXG4="/>
</p:tagLst>
</file>

<file path=ppt/tags/tag286.xml><?xml version="1.0" encoding="utf-8"?>
<p:tagLst xmlns:p="http://schemas.openxmlformats.org/presentationml/2006/main">
  <p:tag name="KSO_WM_DIAGRAM_VIRTUALLY_FRAME" val="{&quot;height&quot;:455.65,&quot;left&quot;:24.15,&quot;top&quot;:64.55,&quot;width&quot;:935.9}"/>
  <p:tag name="KSO_WM_SCREEN_THEME_FLAG" val="sIBpV8mZsEvGat+1Ybja7xxX7ITwx/jtR4g91K7LV8DBUvrS+ktDudHzTGMrP0JWb3afBsPCyfHp5pmWvsce/72uT4pqf4CTZyyoVodcXG4="/>
</p:tagLst>
</file>

<file path=ppt/tags/tag287.xml><?xml version="1.0" encoding="utf-8"?>
<p:tagLst xmlns:p="http://schemas.openxmlformats.org/presentationml/2006/main">
  <p:tag name="KSO_WM_DIAGRAM_VIRTUALLY_FRAME" val="{&quot;height&quot;:455.65,&quot;left&quot;:24.15,&quot;top&quot;:64.55,&quot;width&quot;:935.9}"/>
  <p:tag name="KSO_WM_SCREEN_THEME_FLAG" val="sIBpV8mZsEvGat+1Ybja7xxX7ITwx/jtR4g91K7LV8DBUvrS+ktDudHzTGMrP0JWb3afBsPCyfHp5pmWvsce/72uT4pqf4CTZyyoVodcXG4="/>
</p:tagLst>
</file>

<file path=ppt/tags/tag288.xml><?xml version="1.0" encoding="utf-8"?>
<p:tagLst xmlns:p="http://schemas.openxmlformats.org/presentationml/2006/main">
  <p:tag name="KSO_WM_DIAGRAM_VIRTUALLY_FRAME" val="{&quot;height&quot;:455.65,&quot;left&quot;:24.15,&quot;top&quot;:64.55,&quot;width&quot;:935.9}"/>
  <p:tag name="KSO_WM_SCREEN_THEME_FLAG" val="sIBpV8mZsEvGat+1Ybja7xxX7ITwx/jtR4g91K7LV8DBUvrS+ktDudHzTGMrP0JWb3afBsPCyfHp5pmWvsce/72uT4pqf4CTZyyoVodcXG4="/>
</p:tagLst>
</file>

<file path=ppt/tags/tag289.xml><?xml version="1.0" encoding="utf-8"?>
<p:tagLst xmlns:p="http://schemas.openxmlformats.org/presentationml/2006/main">
  <p:tag name="KSO_WM_DIAGRAM_VIRTUALLY_FRAME" val="{&quot;height&quot;:455.65,&quot;left&quot;:24.15,&quot;top&quot;:64.55,&quot;width&quot;:935.9}"/>
  <p:tag name="KSO_WM_SCREEN_THEME_FLAG" val="sIBpV8mZsEvGat+1Ybja7xxX7ITwx/jtR4g91K7LV8DBUvrS+ktDudHzTGMrP0JWb3afBsPCyfHp5pmWvsce/72uT4pqf4CTZyyoVodcXG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DIAGRAM_VIRTUALLY_FRAME" val="{&quot;height&quot;:455.65,&quot;left&quot;:24.15,&quot;top&quot;:64.55,&quot;width&quot;:935.9}"/>
  <p:tag name="KSO_WM_SCREEN_THEME_FLAG" val="sIBpV8mZsEvGat+1Ybja7xxX7ITwx/jtR4g91K7LV8DBUvrS+ktDudHzTGMrP0JWb3afBsPCyfHp5pmWvsce/72uT4pqf4CTZyyoVodcXG4="/>
</p:tagLst>
</file>

<file path=ppt/tags/tag29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292.xml><?xml version="1.0" encoding="utf-8"?>
<p:tagLst xmlns:p="http://schemas.openxmlformats.org/presentationml/2006/main">
  <p:tag name="KSO_WM_DIAGRAM_VIRTUALLY_FRAME" val="{&quot;height&quot;:443.8384251968504,&quot;left&quot;:9.31755905511809,&quot;top&quot;:21.211574803149595,&quot;width&quot;:943.1324409448819}"/>
</p:tagLst>
</file>

<file path=ppt/tags/tag293.xml><?xml version="1.0" encoding="utf-8"?>
<p:tagLst xmlns:p="http://schemas.openxmlformats.org/presentationml/2006/main">
  <p:tag name="KSO_WM_DIAGRAM_VIRTUALLY_FRAME" val="{&quot;height&quot;:443.8384251968504,&quot;left&quot;:9.31755905511809,&quot;top&quot;:21.211574803149595,&quot;width&quot;:943.1324409448819}"/>
</p:tagLst>
</file>

<file path=ppt/tags/tag294.xml><?xml version="1.0" encoding="utf-8"?>
<p:tagLst xmlns:p="http://schemas.openxmlformats.org/presentationml/2006/main">
  <p:tag name="KSO_WM_DIAGRAM_VIRTUALLY_FRAME" val="{&quot;height&quot;:443.8384251968504,&quot;left&quot;:9.31755905511809,&quot;top&quot;:21.211574803149595,&quot;width&quot;:943.1324409448819}"/>
</p:tagLst>
</file>

<file path=ppt/tags/tag295.xml><?xml version="1.0" encoding="utf-8"?>
<p:tagLst xmlns:p="http://schemas.openxmlformats.org/presentationml/2006/main">
  <p:tag name="KSO_WM_DIAGRAM_VIRTUALLY_FRAME" val="{&quot;height&quot;:443.8384251968504,&quot;left&quot;:9.31755905511809,&quot;top&quot;:21.211574803149595,&quot;width&quot;:943.1324409448819}"/>
</p:tagLst>
</file>

<file path=ppt/tags/tag296.xml><?xml version="1.0" encoding="utf-8"?>
<p:tagLst xmlns:p="http://schemas.openxmlformats.org/presentationml/2006/main">
  <p:tag name="commondata" val="eyJoZGlkIjoiNWMxYjNjY2RhY2FmNmMwMDBmNTkxYWUxMDI5Yjg3ZTcifQ=="/>
  <p:tag name="KSO_WM_SCREEN_THEME_FLAG" val="sIBpV8mZsEvGat+1Ybja7xxX7ITwx/jtR4g91K7LV8DBUvrS+ktDudHzTGMrP0JWb3afBsPCyfHp5pmWvsce/72uT4pqf4CTZyyoVodcXG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AS_UNIQUEID" val="9185"/>
</p:tagLst>
</file>

<file path=ppt/tags/tag58.xml><?xml version="1.0" encoding="utf-8"?>
<p:tagLst xmlns:p="http://schemas.openxmlformats.org/presentationml/2006/main">
  <p:tag name="AS_UNIQUEID" val="9186"/>
</p:tagLst>
</file>

<file path=ppt/tags/tag59.xml><?xml version="1.0" encoding="utf-8"?>
<p:tagLst xmlns:p="http://schemas.openxmlformats.org/presentationml/2006/main">
  <p:tag name="AS_UNIQUEID" val="9187"/>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sIBpV8mZsEvGat+1Ybja7xxX7ITwx/jtR4g91K7LV8DBUvrS+ktDudHzTGMrP0JWb3afBsPCyfHp5pmWvsce/72uT4pqf4CTZyyoVodcXG4="/>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 name="KSO_WM_SCREEN_THEME_FLAG" val="sIBpV8mZsEvGat+1Ybja7xxX7ITwx/jtR4g91K7LV8DBUvrS+ktDudHzTGMrP0JWb3afBsPCyfHp5pmWvsce/72uT4pqf4CTZyyoVodcXG4="/>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sIBpV8mZsEvGat+1Ybja7xxX7ITwx/jtR4g91K7LV8DBUvrS+ktDudHzTGMrP0JWb3afBsPCyfHp5pmWvsce/72uT4pqf4CTZyyoVodcXG4="/>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sIBpV8mZsEvGat+1Ybja7xxX7ITwx/jtR4g91K7LV8DBUvrS+ktDudHzTGMrP0JWb3afBsPCyfHp5pmWvsce/72uT4pqf4CTZyyoVodcXG4="/>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sIBpV8mZsEvGat+1Ybja7xxX7ITwx/jtR4g91K7LV8DBUvrS+ktDudHzTGMrP0JWb3afBsPCyfHp5pmWvsce/72uT4pqf4CTZyyoVodcXG4="/>
</p:tagLst>
</file>

<file path=ppt/tags/tag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 name="KSO_WM_SCREEN_THEME_FLAG" val="sIBpV8mZsEvGat+1Ybja7xxX7ITwx/jtR4g91K7LV8DBUvrS+ktDudHzTGMrP0JWb3afBsPCyfHp5pmWvsce/72uT4pqf4CTZyyoVodcXG4="/>
</p:tagLst>
</file>

<file path=ppt/tags/tag6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6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69.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7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7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7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7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75.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7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7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79.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TABLE_ENDDRAG_ORIGIN_RECT" val="886*394"/>
  <p:tag name="TABLE_ENDDRAG_RECT" val="29*81*886*394"/>
  <p:tag name="KSO_WM_SCREEN_THEME_FLAG" val="sIBpV8mZsEvGat+1Ybja7xxX7ITwx/jtR4g91K7LV8DBUvrS+ktDudHzTGMrP0JWb3afBsPCyfHp5pmWvsce/72uT4pqf4CTZyyoVodcXG4="/>
</p:tagLst>
</file>

<file path=ppt/tags/tag81.xml><?xml version="1.0" encoding="utf-8"?>
<p:tagLst xmlns:p="http://schemas.openxmlformats.org/presentationml/2006/main">
  <p:tag name="AS_UNIQUEID" val="1483"/>
  <p:tag name="KSO_WM_SCREEN_THEME_FLAG" val="sIBpV8mZsEvGat+1Ybja7xxX7ITwx/jtR4g91K7LV8DBUvrS+ktDudHzTGMrP0JWb3afBsPCyfHp5pmWvsce/72uT4pqf4CTZyyoVodcXG4="/>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83.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84.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85.xml><?xml version="1.0" encoding="utf-8"?>
<p:tagLst xmlns:p="http://schemas.openxmlformats.org/presentationml/2006/main">
  <p:tag name="TABLE_ENDDRAG_ORIGIN_RECT" val="895*432"/>
  <p:tag name="TABLE_ENDDRAG_RECT" val="29*73*895*432"/>
  <p:tag name="KSO_WM_SCREEN_THEME_FLAG" val="sIBpV8mZsEvGat+1Ybja7xxX7ITwx/jtR4g91K7LV8DBUvrS+ktDudHzTGMrP0JWb3afBsPCyfHp5pmWvsce/72uT4pqf4CTZyyoVodcXG4="/>
</p:tagLst>
</file>

<file path=ppt/tags/tag8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8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88.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89.xml><?xml version="1.0" encoding="utf-8"?>
<p:tagLst xmlns:p="http://schemas.openxmlformats.org/presentationml/2006/main">
  <p:tag name="TABLE_ENDDRAG_ORIGIN_RECT" val="903*431"/>
  <p:tag name="TABLE_ENDDRAG_RECT" val="29*70*903*431"/>
  <p:tag name="KSO_WM_SCREEN_THEME_FLAG" val="sIBpV8mZsEvGat+1Ybja7xxX7ITwx/jtR4g91K7LV8DBUvrS+ktDudHzTGMrP0JWb3afBsPCyfHp5pmWvsce/72uT4pqf4CTZyyoVodcXG4="/>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91.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92.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93.xml><?xml version="1.0" encoding="utf-8"?>
<p:tagLst xmlns:p="http://schemas.openxmlformats.org/presentationml/2006/main">
  <p:tag name="TABLE_ENDDRAG_ORIGIN_RECT" val="903*431"/>
  <p:tag name="TABLE_ENDDRAG_RECT" val="29*70*903*431"/>
  <p:tag name="KSO_WM_SCREEN_THEME_FLAG" val="sIBpV8mZsEvGat+1Ybja7xxX7ITwx/jtR4g91K7LV8DBUvrS+ktDudHzTGMrP0JWb3afBsPCyfHp5pmWvsce/72uT4pqf4CTZyyoVodcXG4="/>
</p:tagLst>
</file>

<file path=ppt/tags/tag9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ags/tag95.xml><?xml version="1.0" encoding="utf-8"?>
<p:tagLst xmlns:p="http://schemas.openxmlformats.org/presentationml/2006/main">
  <p:tag name="AS_UNIQUEID" val="1166"/>
  <p:tag name="KSO_WM_BEAUTIFY_FLAG" val=""/>
  <p:tag name="KSO_WM_SCREEN_THEME_FLAG" val="sIBpV8mZsEvGat+1Ybja7xxX7ITwx/jtR4g91K7LV8DBUvrS+ktDudHzTGMrP0JWb3afBsPCyfHp5pmWvsce/72uT4pqf4CTZyyoVodcXG4="/>
</p:tagLst>
</file>

<file path=ppt/tags/tag96.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97.xml><?xml version="1.0" encoding="utf-8"?>
<p:tagLst xmlns:p="http://schemas.openxmlformats.org/presentationml/2006/main">
  <p:tag name="KSO_WM_BEAUTIFY_FLAG" val=""/>
  <p:tag name="KSO_WM_SCREEN_THEME_FLAG" val="sIBpV8mZsEvGat+1Ybja7xxX7ITwx/jtR4g91K7LV8DBUvrS+ktDudHzTGMrP0JWb3afBsPCyfHp5pmWvsce/72uT4pqf4CTZyyoVodcXG4="/>
</p:tagLst>
</file>

<file path=ppt/tags/tag98.xml><?xml version="1.0" encoding="utf-8"?>
<p:tagLst xmlns:p="http://schemas.openxmlformats.org/presentationml/2006/main">
  <p:tag name="AS_UNIQUEID" val="3569"/>
  <p:tag name="KSO_WM_SCREEN_THEME_FLAG" val="sIBpV8mZsEvGat+1Ybja7xxX7ITwx/jtR4g91K7LV8DBUvrS+ktDudHzTGMrP0JWb3afBsPCyfHp5pmWvsce/72uT4pqf4CTZyyoVodcXG4="/>
</p:tagLst>
</file>

<file path=ppt/tags/tag9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CREEN_THEME_FLAG" val="sIBpV8mZsEvGat+1Ybja7xxX7ITwx/jtR4g91K7LV8DBUvrS+ktDudHzTGMrP0JWb3afBsPCyfHp5pmWvsce/72uT4pqf4CTZyyoVodcXG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11969</Words>
  <Application>WPS 演示</Application>
  <PresentationFormat>宽屏</PresentationFormat>
  <Paragraphs>1216</Paragraphs>
  <Slides>51</Slides>
  <Notes>4</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51</vt:i4>
      </vt:variant>
    </vt:vector>
  </HeadingPairs>
  <TitlesOfParts>
    <vt:vector size="79" baseType="lpstr">
      <vt:lpstr>Arial</vt:lpstr>
      <vt:lpstr>宋体</vt:lpstr>
      <vt:lpstr>Wingdings</vt:lpstr>
      <vt:lpstr>Wingdings</vt:lpstr>
      <vt:lpstr>方正粗黑宋简体</vt:lpstr>
      <vt:lpstr>华文中宋</vt:lpstr>
      <vt:lpstr>楷体</vt:lpstr>
      <vt:lpstr>方正姚体</vt:lpstr>
      <vt:lpstr>华文仿宋</vt:lpstr>
      <vt:lpstr>黑体</vt:lpstr>
      <vt:lpstr>华文楷体</vt:lpstr>
      <vt:lpstr>微软雅黑</vt:lpstr>
      <vt:lpstr>Arial Unicode MS</vt:lpstr>
      <vt:lpstr>Calibri</vt:lpstr>
      <vt:lpstr>方正宋刻本秀楷简体</vt:lpstr>
      <vt:lpstr>仿宋</vt:lpstr>
      <vt:lpstr>Times New Roman</vt:lpstr>
      <vt:lpstr>等线</vt:lpstr>
      <vt:lpstr>Weibei SC</vt:lpstr>
      <vt:lpstr>方正超粗黑简体</vt:lpstr>
      <vt:lpstr>楷体_GB2312</vt:lpstr>
      <vt:lpstr>方正粗倩_GBK</vt:lpstr>
      <vt:lpstr>华文新魏</vt:lpstr>
      <vt:lpstr>Wingdings 2</vt:lpstr>
      <vt:lpstr>Arial</vt:lpstr>
      <vt:lpstr>汉仪程行简</vt:lpstr>
      <vt:lpstr>方正柳公权楷书 简</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①加强了周天子对地方的统治； ②边远地区得到开发，扩大了西周统治区域； ③促进不同民族间的文化交融与经济交流，为华夏族形成奠基。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姬希卓</cp:lastModifiedBy>
  <cp:revision>277</cp:revision>
  <dcterms:created xsi:type="dcterms:W3CDTF">2019-06-19T02:08:00Z</dcterms:created>
  <dcterms:modified xsi:type="dcterms:W3CDTF">2024-05-08T04:06:10Z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4CE71554D92B438CB8BFA4DECD461F91_11</vt:lpwstr>
  </property>
</Properties>
</file>